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1222" r:id="rId2"/>
    <p:sldId id="1334" r:id="rId3"/>
    <p:sldId id="1350" r:id="rId4"/>
    <p:sldId id="1345" r:id="rId5"/>
    <p:sldId id="1346" r:id="rId6"/>
    <p:sldId id="1388" r:id="rId7"/>
    <p:sldId id="1379" r:id="rId8"/>
    <p:sldId id="1309" r:id="rId9"/>
    <p:sldId id="1377" r:id="rId10"/>
    <p:sldId id="1392" r:id="rId11"/>
    <p:sldId id="1389" r:id="rId12"/>
    <p:sldId id="1380" r:id="rId13"/>
    <p:sldId id="1391" r:id="rId14"/>
    <p:sldId id="1381" r:id="rId15"/>
    <p:sldId id="1382" r:id="rId16"/>
    <p:sldId id="1383" r:id="rId17"/>
    <p:sldId id="1384" r:id="rId18"/>
    <p:sldId id="1385" r:id="rId19"/>
    <p:sldId id="1386" r:id="rId20"/>
    <p:sldId id="1387" r:id="rId21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6FD71"/>
    <a:srgbClr val="FF3333"/>
    <a:srgbClr val="FD7E71"/>
    <a:srgbClr val="CC33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2469" autoAdjust="0"/>
    <p:restoredTop sz="86368" autoAdjust="0"/>
  </p:normalViewPr>
  <p:slideViewPr>
    <p:cSldViewPr snapToGrid="0">
      <p:cViewPr>
        <p:scale>
          <a:sx n="74" d="100"/>
          <a:sy n="74" d="100"/>
        </p:scale>
        <p:origin x="279" y="27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-9513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606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83D8A-A089-4426-9147-1FDDC2DABBE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21175"/>
          </a:xfrm>
          <a:noFill/>
          <a:ln/>
        </p:spPr>
        <p:txBody>
          <a:bodyPr lIns="94866" tIns="47434" rIns="94866" bIns="47434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481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32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328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750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134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endParaRPr lang="en-US" dirty="0"/>
          </a:p>
        </p:txBody>
      </p:sp>
      <p:sp>
        <p:nvSpPr>
          <p:cNvPr id="7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buFont typeface="Wingdings" pitchFamily="-96" charset="2"/>
              <a:buNone/>
              <a:defRPr sz="1200"/>
            </a:lvl1pPr>
          </a:lstStyle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 userDrawn="1"/>
        </p:nvSpPr>
        <p:spPr bwMode="auto">
          <a:xfrm>
            <a:off x="2855913" y="6581775"/>
            <a:ext cx="295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Verdana" pitchFamily="34" charset="0"/>
              </a:rPr>
              <a:t>http://www.csg.csail.mit.edu/6.823</a:t>
            </a:r>
          </a:p>
        </p:txBody>
      </p:sp>
      <p:sp>
        <p:nvSpPr>
          <p:cNvPr id="5" name="Text Box 41"/>
          <p:cNvSpPr txBox="1">
            <a:spLocks noChangeArrowheads="1"/>
          </p:cNvSpPr>
          <p:nvPr userDrawn="1"/>
        </p:nvSpPr>
        <p:spPr bwMode="auto">
          <a:xfrm>
            <a:off x="7823627" y="6581775"/>
            <a:ext cx="13083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Verdana" pitchFamily="34" charset="0"/>
              </a:rPr>
              <a:t>Arvind</a:t>
            </a:r>
            <a:r>
              <a:rPr lang="en-US" sz="1200" dirty="0" smtClean="0">
                <a:latin typeface="Verdana" pitchFamily="34" charset="0"/>
              </a:rPr>
              <a:t> &amp; </a:t>
            </a:r>
            <a:r>
              <a:rPr lang="en-US" sz="1200" dirty="0" err="1" smtClean="0">
                <a:latin typeface="Verdana" pitchFamily="34" charset="0"/>
              </a:rPr>
              <a:t>Emer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  <a:latin typeface="DINNeuzeitGrotesk BoldCon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9525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2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endParaRPr lang="en-US" dirty="0"/>
          </a:p>
        </p:txBody>
      </p:sp>
      <p:sp>
        <p:nvSpPr>
          <p:cNvPr id="7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buFont typeface="Wingdings" pitchFamily="-96" charset="2"/>
              <a:buNone/>
              <a:defRPr sz="1200"/>
            </a:lvl1pPr>
          </a:lstStyle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dirty="0" smtClean="0">
                <a:solidFill>
                  <a:srgbClr val="660066"/>
                </a:solidFill>
              </a:rPr>
              <a:t>CSE 140L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Arithmetic circuits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-96" charset="2"/>
              <a:buNone/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Visiting Scholar UCSD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January 18, 2017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 smtClean="0"/>
              <a:t>Assigning to Vector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221293"/>
            <a:ext cx="7772400" cy="4114800"/>
          </a:xfrm>
        </p:spPr>
        <p:txBody>
          <a:bodyPr/>
          <a:lstStyle/>
          <a:p>
            <a:r>
              <a:rPr lang="en-US" sz="2400" dirty="0" smtClean="0"/>
              <a:t>Means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/>
              <a:t> is three bits wide and each element is set to zero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Element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/>
              <a:t>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/>
              <a:t> is connected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2400" dirty="0" smtClean="0"/>
              <a:t> but the value of the rest of the elements is not affected </a:t>
            </a:r>
          </a:p>
          <a:p>
            <a:endParaRPr lang="en-US" sz="2400" dirty="0"/>
          </a:p>
          <a:p>
            <a:r>
              <a:rPr lang="en-US" sz="2400" dirty="0" smtClean="0"/>
              <a:t>Initial value of a vector must be set; we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“?”</a:t>
            </a:r>
            <a:r>
              <a:rPr lang="en-US" sz="2400" dirty="0" smtClean="0"/>
              <a:t> if we don’t know the initial value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4124" y="1776142"/>
            <a:ext cx="2396810" cy="4339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#(3) c=0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4124" y="3234239"/>
            <a:ext cx="2028119" cy="4339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c[0] = c0;</a:t>
            </a:r>
          </a:p>
        </p:txBody>
      </p:sp>
    </p:spTree>
    <p:extLst>
      <p:ext uri="{BB962C8B-B14F-4D97-AF65-F5344CB8AC3E}">
        <p14:creationId xmlns:p14="http://schemas.microsoft.com/office/powerpoint/2010/main" val="12413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w-bit Ripple-Carry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570150"/>
            <a:ext cx="7772400" cy="1179490"/>
          </a:xfrm>
        </p:spPr>
        <p:txBody>
          <a:bodyPr/>
          <a:lstStyle/>
          <a:p>
            <a:r>
              <a:rPr lang="en-US" sz="2000" dirty="0" smtClean="0"/>
              <a:t>Unless we know the value of w we cannot write a straight-line program as we did for 2-bit adder</a:t>
            </a:r>
          </a:p>
          <a:p>
            <a:r>
              <a:rPr lang="en-US" sz="2000" dirty="0" smtClean="0"/>
              <a:t>Use loops!</a:t>
            </a:r>
            <a:endParaRPr lang="en-US" sz="2000" dirty="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91883" y="2749640"/>
            <a:ext cx="7690118" cy="33469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w+1)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Bit#(1) c0);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s; Bit#(w+1) c=0; c[0] = c0;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&lt;w;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{c[w],s};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075" y="5300978"/>
            <a:ext cx="473152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There are some subtle type errors in this program but before we fix them, you may wonder what is the meaning of a loop in terms of gates?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06062"/>
            <a:ext cx="8156575" cy="1331890"/>
          </a:xfrm>
        </p:spPr>
        <p:txBody>
          <a:bodyPr/>
          <a:lstStyle/>
          <a:p>
            <a:pPr eaLnBrk="1" hangingPunct="1"/>
            <a:r>
              <a:rPr lang="en-US" dirty="0" smtClean="0"/>
              <a:t>All loops are unfolded by the compiler!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3128" y="1667340"/>
            <a:ext cx="5730923" cy="16811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&lt;w;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40533" y="2087418"/>
            <a:ext cx="187062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Can be done only when the value of w is known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3128" y="3757279"/>
            <a:ext cx="8318500" cy="1681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cs0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y[0],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c[0]); c[1]=cs0[1]; s[0]=cs0[0];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cs1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(x[1], y[1], c[1]); c[2]=cs1[1]; s[1]=cs1[0];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(x[valw-1], y[valw-1], c[valw-1]);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s[valw-1]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202442" y="2846284"/>
            <a:ext cx="407158" cy="1173708"/>
          </a:xfrm>
          <a:custGeom>
            <a:avLst/>
            <a:gdLst>
              <a:gd name="connsiteX0" fmla="*/ 407158 w 407158"/>
              <a:gd name="connsiteY0" fmla="*/ 0 h 1173708"/>
              <a:gd name="connsiteX1" fmla="*/ 11373 w 407158"/>
              <a:gd name="connsiteY1" fmla="*/ 504967 h 1173708"/>
              <a:gd name="connsiteX2" fmla="*/ 338920 w 407158"/>
              <a:gd name="connsiteY2" fmla="*/ 1173708 h 117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58" h="1173708">
                <a:moveTo>
                  <a:pt x="407158" y="0"/>
                </a:moveTo>
                <a:cubicBezTo>
                  <a:pt x="214952" y="154674"/>
                  <a:pt x="22746" y="309349"/>
                  <a:pt x="11373" y="504967"/>
                </a:cubicBezTo>
                <a:cubicBezTo>
                  <a:pt x="0" y="700585"/>
                  <a:pt x="169460" y="937146"/>
                  <a:pt x="338920" y="117370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56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0393" y="386329"/>
            <a:ext cx="81565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Loops to gates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43089" y="5900410"/>
            <a:ext cx="690924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Unfolded loop defines an acyclic wiring diagram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6498" y="1899843"/>
            <a:ext cx="8288693" cy="1857436"/>
            <a:chOff x="759421" y="4771964"/>
            <a:chExt cx="8288693" cy="1857436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29043" y="529901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1357555" y="5741927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1875874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2190199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744140" y="529901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78"/>
            <p:cNvCxnSpPr>
              <a:cxnSpLocks noChangeShapeType="1"/>
            </p:cNvCxnSpPr>
            <p:nvPr/>
          </p:nvCxnSpPr>
          <p:spPr bwMode="auto">
            <a:xfrm>
              <a:off x="3048000" y="569430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3790971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4105296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519224" y="4800382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x[0]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371296" y="479101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y[0]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759421" y="559746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c[0]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248025" y="620033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s[0]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430932" y="479529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x[1]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274365" y="479101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y[1]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079993" y="5343156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c[1]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3048084" y="561975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62"/>
            <p:cNvCxnSpPr>
              <a:cxnSpLocks noChangeShapeType="1"/>
            </p:cNvCxnSpPr>
            <p:nvPr/>
          </p:nvCxnSpPr>
          <p:spPr bwMode="auto">
            <a:xfrm>
              <a:off x="2714868" y="576098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9219" name="Freeform 9218"/>
            <p:cNvSpPr/>
            <p:nvPr/>
          </p:nvSpPr>
          <p:spPr bwMode="auto">
            <a:xfrm>
              <a:off x="3048000" y="594360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6" name="Straight Arrow Connector 78"/>
            <p:cNvCxnSpPr>
              <a:cxnSpLocks noChangeShapeType="1"/>
            </p:cNvCxnSpPr>
            <p:nvPr/>
          </p:nvCxnSpPr>
          <p:spPr bwMode="auto">
            <a:xfrm>
              <a:off x="4981575" y="569430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5181600" y="620033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s[1]</a:t>
              </a:r>
              <a:endParaRPr lang="en-US" sz="1800" dirty="0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5013568" y="5343156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c[2]</a:t>
              </a:r>
              <a:endParaRPr lang="en-US" sz="1800" dirty="0"/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4981659" y="561975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Arrow Connector 62"/>
            <p:cNvCxnSpPr>
              <a:cxnSpLocks noChangeShapeType="1"/>
            </p:cNvCxnSpPr>
            <p:nvPr/>
          </p:nvCxnSpPr>
          <p:spPr bwMode="auto">
            <a:xfrm>
              <a:off x="4648443" y="576098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1" name="Freeform 50"/>
            <p:cNvSpPr/>
            <p:nvPr/>
          </p:nvSpPr>
          <p:spPr bwMode="auto">
            <a:xfrm>
              <a:off x="4981575" y="594360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657123" y="5475860"/>
              <a:ext cx="42511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cs</a:t>
              </a:r>
              <a:endParaRPr lang="en-US" sz="180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6658790" y="527996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6705621" y="503628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7019946" y="503628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6050307" y="4776249"/>
              <a:ext cx="96789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x[w-1]</a:t>
              </a:r>
              <a:endParaRPr lang="en-US" sz="1800" dirty="0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189015" y="4771964"/>
              <a:ext cx="96789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y[w-1]</a:t>
              </a:r>
              <a:endParaRPr lang="en-US" sz="1800" dirty="0"/>
            </a:p>
          </p:txBody>
        </p:sp>
        <p:cxnSp>
          <p:nvCxnSpPr>
            <p:cNvPr id="59" name="Straight Arrow Connector 78"/>
            <p:cNvCxnSpPr>
              <a:cxnSpLocks noChangeShapeType="1"/>
            </p:cNvCxnSpPr>
            <p:nvPr/>
          </p:nvCxnSpPr>
          <p:spPr bwMode="auto">
            <a:xfrm>
              <a:off x="7896225" y="567525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8096250" y="6181284"/>
              <a:ext cx="95186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s[w-1]</a:t>
              </a:r>
              <a:endParaRPr lang="en-US" sz="1800" dirty="0"/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7928218" y="5324106"/>
              <a:ext cx="7024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c[w]</a:t>
              </a:r>
              <a:endParaRPr lang="en-US" sz="1800" dirty="0"/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7896309" y="560070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</p:cNvCxnSpPr>
            <p:nvPr/>
          </p:nvCxnSpPr>
          <p:spPr bwMode="auto">
            <a:xfrm>
              <a:off x="7563093" y="574193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4" name="Freeform 63"/>
            <p:cNvSpPr/>
            <p:nvPr/>
          </p:nvSpPr>
          <p:spPr bwMode="auto">
            <a:xfrm>
              <a:off x="7896225" y="592455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5" name="Straight Arrow Connector 78"/>
            <p:cNvCxnSpPr>
              <a:cxnSpLocks noChangeShapeType="1"/>
            </p:cNvCxnSpPr>
            <p:nvPr/>
          </p:nvCxnSpPr>
          <p:spPr bwMode="auto">
            <a:xfrm>
              <a:off x="5962650" y="5703827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5804143" y="5352681"/>
              <a:ext cx="95186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c[w-1]</a:t>
              </a:r>
              <a:endParaRPr lang="en-US" sz="1800" dirty="0"/>
            </a:p>
          </p:txBody>
        </p:sp>
        <p:sp>
          <p:nvSpPr>
            <p:cNvPr id="9222" name="TextBox 9221"/>
            <p:cNvSpPr txBox="1"/>
            <p:nvPr/>
          </p:nvSpPr>
          <p:spPr>
            <a:xfrm>
              <a:off x="5630090" y="552349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69402" y="3950261"/>
            <a:ext cx="8318500" cy="1681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cs0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y[0],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c[0]); c[1]=cs0[1]; s[0]=cs0[0];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cs1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(x[1], y[1], c[1]); c[2]=cs1[1]; s[1]=cs1[0];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(x[valw-1], y[valw-1], c[valw-1]);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s[valw-1]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9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05642"/>
            <a:ext cx="8220075" cy="1310872"/>
          </a:xfrm>
        </p:spPr>
        <p:txBody>
          <a:bodyPr/>
          <a:lstStyle/>
          <a:p>
            <a:pPr eaLnBrk="1" hangingPunct="1"/>
            <a:r>
              <a:rPr lang="en-US" dirty="0" smtClean="0"/>
              <a:t>Instantiating the parametric Adder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06735" y="1552797"/>
            <a:ext cx="8337265" cy="334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w+1)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Bit#(1) c0);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267" y="2970180"/>
            <a:ext cx="7848419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concrete instances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Bit#(33)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(Bit#(32) x, Bit#(32)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     Bit#(1) c0) =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(x,y,c0);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The numeric type w on the RHS implicitly gets instantiated to 32 because of the LHS declaration </a:t>
            </a:r>
            <a:endParaRPr lang="en-US" dirty="0">
              <a:latin typeface="+mn-lt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Bit#(4)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(Bit#(3) x, Bit#(3)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Bit#(1) c0)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(x,y,c0);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6735" y="2368039"/>
            <a:ext cx="658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How do we define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add32, add3 …</a:t>
            </a:r>
            <a:r>
              <a:rPr lang="en-US" dirty="0" smtClean="0"/>
              <a:t>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?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cs typeface="Courier New" pitchFamily="49" charset="0"/>
              </a:rPr>
              <a:t>Fixing the type errors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(w)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versus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85" y="1577454"/>
            <a:ext cx="7772400" cy="4114800"/>
          </a:xfrm>
        </p:spPr>
        <p:txBody>
          <a:bodyPr/>
          <a:lstStyle/>
          <a:p>
            <a:r>
              <a:rPr lang="en-US" sz="2400" dirty="0" smtClean="0"/>
              <a:t>Each expression has a type and a value and these come from two entirely disjoint worlds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/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Bit#(w) </a:t>
            </a:r>
            <a:r>
              <a:rPr lang="en-US" sz="2400" dirty="0" smtClean="0"/>
              <a:t>resides in the types world</a:t>
            </a:r>
          </a:p>
          <a:p>
            <a:r>
              <a:rPr lang="en-US" sz="2400" dirty="0" smtClean="0"/>
              <a:t>Sometimes we need to use values from the types world into actual computation. The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400" dirty="0" smtClean="0"/>
              <a:t> allows us to do that</a:t>
            </a:r>
          </a:p>
          <a:p>
            <a:pPr lvl="1"/>
            <a:r>
              <a:rPr lang="en-US" sz="2000" dirty="0" smtClean="0"/>
              <a:t>Thus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&lt;w</a:t>
            </a:r>
            <a:r>
              <a:rPr lang="en-US" sz="2000" dirty="0" smtClean="0">
                <a:cs typeface="Courier New" pitchFamily="49" charset="0"/>
              </a:rPr>
              <a:t> is not type correct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(w)</a:t>
            </a:r>
            <a:r>
              <a:rPr lang="en-US" sz="2000" dirty="0" smtClean="0">
                <a:cs typeface="Courier New" pitchFamily="49" charset="0"/>
              </a:rPr>
              <a:t>is type correct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Courier New" pitchFamily="49" charset="0"/>
              </a:rPr>
              <a:t>Fixing the type errors 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versus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w+1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53" y="1534924"/>
            <a:ext cx="7772400" cy="4114800"/>
          </a:xfrm>
        </p:spPr>
        <p:txBody>
          <a:bodyPr/>
          <a:lstStyle/>
          <a:p>
            <a:r>
              <a:rPr lang="en-US" sz="2400" dirty="0" smtClean="0"/>
              <a:t>Sometimes we need to perform operations in the types world that are very similar to the operations in the value world</a:t>
            </a:r>
          </a:p>
          <a:p>
            <a:pPr lvl="1"/>
            <a:r>
              <a:rPr lang="en-US" sz="2000" dirty="0" smtClean="0"/>
              <a:t>Examples: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Log</a:t>
            </a:r>
          </a:p>
          <a:p>
            <a:r>
              <a:rPr lang="en-US" sz="2400" dirty="0" smtClean="0"/>
              <a:t>We define a few special operators in the types world for such operations</a:t>
            </a:r>
          </a:p>
          <a:p>
            <a:pPr lvl="1"/>
            <a:r>
              <a:rPr lang="en-US" sz="2000" dirty="0" smtClean="0"/>
              <a:t>Examples: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TMul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Courier New" pitchFamily="49" charset="0"/>
              </a:rPr>
              <a:t>Fixing the type errors 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/>
              <a:t>versus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#(32)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46" y="1536510"/>
            <a:ext cx="7772400" cy="4181901"/>
          </a:xfrm>
        </p:spPr>
        <p:txBody>
          <a:bodyPr/>
          <a:lstStyle/>
          <a:p>
            <a:r>
              <a:rPr lang="en-US" sz="2400" dirty="0" smtClean="0"/>
              <a:t>In mathematics integers are unbounded but in computer systems integers always have a fixed size</a:t>
            </a:r>
          </a:p>
          <a:p>
            <a:r>
              <a:rPr lang="en-US" sz="2400" smtClean="0"/>
              <a:t>BSV allows </a:t>
            </a:r>
            <a:r>
              <a:rPr lang="en-US" sz="2400" dirty="0" smtClean="0"/>
              <a:t>us to express both types of integers, though unbounded integers are used only as a programming convenience</a:t>
            </a:r>
            <a:endParaRPr lang="en-US" sz="2400" dirty="0"/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94490" y="3995524"/>
            <a:ext cx="6071737" cy="17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82346" y="3901546"/>
            <a:ext cx="3113513" cy="904558"/>
            <a:chOff x="782346" y="3901546"/>
            <a:chExt cx="3113513" cy="904558"/>
          </a:xfrm>
        </p:grpSpPr>
        <p:sp>
          <p:nvSpPr>
            <p:cNvPr id="7" name="Freeform 6"/>
            <p:cNvSpPr/>
            <p:nvPr/>
          </p:nvSpPr>
          <p:spPr bwMode="auto">
            <a:xfrm>
              <a:off x="3464417" y="3901546"/>
              <a:ext cx="431442" cy="586741"/>
            </a:xfrm>
            <a:custGeom>
              <a:avLst/>
              <a:gdLst>
                <a:gd name="connsiteX0" fmla="*/ 186744 w 431442"/>
                <a:gd name="connsiteY0" fmla="*/ 586741 h 586741"/>
                <a:gd name="connsiteX1" fmla="*/ 148107 w 431442"/>
                <a:gd name="connsiteY1" fmla="*/ 503029 h 586741"/>
                <a:gd name="connsiteX2" fmla="*/ 122349 w 431442"/>
                <a:gd name="connsiteY2" fmla="*/ 406437 h 586741"/>
                <a:gd name="connsiteX3" fmla="*/ 96591 w 431442"/>
                <a:gd name="connsiteY3" fmla="*/ 329164 h 586741"/>
                <a:gd name="connsiteX4" fmla="*/ 90152 w 431442"/>
                <a:gd name="connsiteY4" fmla="*/ 303406 h 586741"/>
                <a:gd name="connsiteX5" fmla="*/ 77273 w 431442"/>
                <a:gd name="connsiteY5" fmla="*/ 277648 h 586741"/>
                <a:gd name="connsiteX6" fmla="*/ 64394 w 431442"/>
                <a:gd name="connsiteY6" fmla="*/ 239012 h 586741"/>
                <a:gd name="connsiteX7" fmla="*/ 109470 w 431442"/>
                <a:gd name="connsiteY7" fmla="*/ 26510 h 586741"/>
                <a:gd name="connsiteX8" fmla="*/ 148107 w 431442"/>
                <a:gd name="connsiteY8" fmla="*/ 753 h 586741"/>
                <a:gd name="connsiteX9" fmla="*/ 264017 w 431442"/>
                <a:gd name="connsiteY9" fmla="*/ 7192 h 586741"/>
                <a:gd name="connsiteX10" fmla="*/ 315532 w 431442"/>
                <a:gd name="connsiteY10" fmla="*/ 58708 h 586741"/>
                <a:gd name="connsiteX11" fmla="*/ 334851 w 431442"/>
                <a:gd name="connsiteY11" fmla="*/ 78026 h 586741"/>
                <a:gd name="connsiteX12" fmla="*/ 341290 w 431442"/>
                <a:gd name="connsiteY12" fmla="*/ 103784 h 586741"/>
                <a:gd name="connsiteX13" fmla="*/ 360608 w 431442"/>
                <a:gd name="connsiteY13" fmla="*/ 110223 h 586741"/>
                <a:gd name="connsiteX14" fmla="*/ 367048 w 431442"/>
                <a:gd name="connsiteY14" fmla="*/ 142420 h 586741"/>
                <a:gd name="connsiteX15" fmla="*/ 373487 w 431442"/>
                <a:gd name="connsiteY15" fmla="*/ 161739 h 586741"/>
                <a:gd name="connsiteX16" fmla="*/ 392806 w 431442"/>
                <a:gd name="connsiteY16" fmla="*/ 181057 h 586741"/>
                <a:gd name="connsiteX17" fmla="*/ 399245 w 431442"/>
                <a:gd name="connsiteY17" fmla="*/ 200375 h 586741"/>
                <a:gd name="connsiteX18" fmla="*/ 412124 w 431442"/>
                <a:gd name="connsiteY18" fmla="*/ 226133 h 586741"/>
                <a:gd name="connsiteX19" fmla="*/ 425003 w 431442"/>
                <a:gd name="connsiteY19" fmla="*/ 309846 h 586741"/>
                <a:gd name="connsiteX20" fmla="*/ 431442 w 431442"/>
                <a:gd name="connsiteY20" fmla="*/ 329164 h 586741"/>
                <a:gd name="connsiteX21" fmla="*/ 412124 w 431442"/>
                <a:gd name="connsiteY21" fmla="*/ 399998 h 586741"/>
                <a:gd name="connsiteX22" fmla="*/ 405684 w 431442"/>
                <a:gd name="connsiteY22" fmla="*/ 419316 h 586741"/>
                <a:gd name="connsiteX23" fmla="*/ 360608 w 431442"/>
                <a:gd name="connsiteY23" fmla="*/ 438634 h 586741"/>
                <a:gd name="connsiteX24" fmla="*/ 270456 w 431442"/>
                <a:gd name="connsiteY24" fmla="*/ 464392 h 586741"/>
                <a:gd name="connsiteX25" fmla="*/ 199622 w 431442"/>
                <a:gd name="connsiteY25" fmla="*/ 483710 h 586741"/>
                <a:gd name="connsiteX26" fmla="*/ 167425 w 431442"/>
                <a:gd name="connsiteY26" fmla="*/ 496589 h 586741"/>
                <a:gd name="connsiteX27" fmla="*/ 109470 w 431442"/>
                <a:gd name="connsiteY27" fmla="*/ 503029 h 586741"/>
                <a:gd name="connsiteX28" fmla="*/ 45076 w 431442"/>
                <a:gd name="connsiteY28" fmla="*/ 522347 h 586741"/>
                <a:gd name="connsiteX29" fmla="*/ 0 w 431442"/>
                <a:gd name="connsiteY29" fmla="*/ 541665 h 58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31442" h="586741">
                  <a:moveTo>
                    <a:pt x="186744" y="586741"/>
                  </a:moveTo>
                  <a:cubicBezTo>
                    <a:pt x="168648" y="555073"/>
                    <a:pt x="155165" y="538318"/>
                    <a:pt x="148107" y="503029"/>
                  </a:cubicBezTo>
                  <a:cubicBezTo>
                    <a:pt x="129371" y="409350"/>
                    <a:pt x="158292" y="478322"/>
                    <a:pt x="122349" y="406437"/>
                  </a:cubicBezTo>
                  <a:cubicBezTo>
                    <a:pt x="110284" y="334042"/>
                    <a:pt x="125343" y="401044"/>
                    <a:pt x="96591" y="329164"/>
                  </a:cubicBezTo>
                  <a:cubicBezTo>
                    <a:pt x="93304" y="320947"/>
                    <a:pt x="93259" y="311693"/>
                    <a:pt x="90152" y="303406"/>
                  </a:cubicBezTo>
                  <a:cubicBezTo>
                    <a:pt x="86781" y="294418"/>
                    <a:pt x="80838" y="286561"/>
                    <a:pt x="77273" y="277648"/>
                  </a:cubicBezTo>
                  <a:cubicBezTo>
                    <a:pt x="72231" y="265044"/>
                    <a:pt x="68687" y="251891"/>
                    <a:pt x="64394" y="239012"/>
                  </a:cubicBezTo>
                  <a:cubicBezTo>
                    <a:pt x="66154" y="217018"/>
                    <a:pt x="53532" y="63801"/>
                    <a:pt x="109470" y="26510"/>
                  </a:cubicBezTo>
                  <a:lnTo>
                    <a:pt x="148107" y="753"/>
                  </a:lnTo>
                  <a:cubicBezTo>
                    <a:pt x="186744" y="2899"/>
                    <a:pt x="227450" y="-5466"/>
                    <a:pt x="264017" y="7192"/>
                  </a:cubicBezTo>
                  <a:cubicBezTo>
                    <a:pt x="286966" y="15136"/>
                    <a:pt x="298360" y="41536"/>
                    <a:pt x="315532" y="58708"/>
                  </a:cubicBezTo>
                  <a:lnTo>
                    <a:pt x="334851" y="78026"/>
                  </a:lnTo>
                  <a:cubicBezTo>
                    <a:pt x="336997" y="86612"/>
                    <a:pt x="335761" y="96873"/>
                    <a:pt x="341290" y="103784"/>
                  </a:cubicBezTo>
                  <a:cubicBezTo>
                    <a:pt x="345530" y="109084"/>
                    <a:pt x="356843" y="104575"/>
                    <a:pt x="360608" y="110223"/>
                  </a:cubicBezTo>
                  <a:cubicBezTo>
                    <a:pt x="366679" y="119330"/>
                    <a:pt x="364393" y="131802"/>
                    <a:pt x="367048" y="142420"/>
                  </a:cubicBezTo>
                  <a:cubicBezTo>
                    <a:pt x="368694" y="149005"/>
                    <a:pt x="369722" y="156091"/>
                    <a:pt x="373487" y="161739"/>
                  </a:cubicBezTo>
                  <a:cubicBezTo>
                    <a:pt x="378539" y="169316"/>
                    <a:pt x="386366" y="174618"/>
                    <a:pt x="392806" y="181057"/>
                  </a:cubicBezTo>
                  <a:cubicBezTo>
                    <a:pt x="394952" y="187496"/>
                    <a:pt x="396571" y="194136"/>
                    <a:pt x="399245" y="200375"/>
                  </a:cubicBezTo>
                  <a:cubicBezTo>
                    <a:pt x="403026" y="209198"/>
                    <a:pt x="409366" y="216938"/>
                    <a:pt x="412124" y="226133"/>
                  </a:cubicBezTo>
                  <a:cubicBezTo>
                    <a:pt x="415314" y="236765"/>
                    <a:pt x="423395" y="301804"/>
                    <a:pt x="425003" y="309846"/>
                  </a:cubicBezTo>
                  <a:cubicBezTo>
                    <a:pt x="426334" y="316502"/>
                    <a:pt x="429296" y="322725"/>
                    <a:pt x="431442" y="329164"/>
                  </a:cubicBezTo>
                  <a:cubicBezTo>
                    <a:pt x="421425" y="399286"/>
                    <a:pt x="433195" y="350834"/>
                    <a:pt x="412124" y="399998"/>
                  </a:cubicBezTo>
                  <a:cubicBezTo>
                    <a:pt x="409450" y="406237"/>
                    <a:pt x="410484" y="414516"/>
                    <a:pt x="405684" y="419316"/>
                  </a:cubicBezTo>
                  <a:cubicBezTo>
                    <a:pt x="397725" y="427275"/>
                    <a:pt x="372155" y="434785"/>
                    <a:pt x="360608" y="438634"/>
                  </a:cubicBezTo>
                  <a:cubicBezTo>
                    <a:pt x="315575" y="472411"/>
                    <a:pt x="349588" y="453842"/>
                    <a:pt x="270456" y="464392"/>
                  </a:cubicBezTo>
                  <a:cubicBezTo>
                    <a:pt x="243320" y="468010"/>
                    <a:pt x="225853" y="474171"/>
                    <a:pt x="199622" y="483710"/>
                  </a:cubicBezTo>
                  <a:cubicBezTo>
                    <a:pt x="188759" y="487660"/>
                    <a:pt x="178727" y="494167"/>
                    <a:pt x="167425" y="496589"/>
                  </a:cubicBezTo>
                  <a:cubicBezTo>
                    <a:pt x="148419" y="500662"/>
                    <a:pt x="128788" y="500882"/>
                    <a:pt x="109470" y="503029"/>
                  </a:cubicBezTo>
                  <a:cubicBezTo>
                    <a:pt x="67440" y="531050"/>
                    <a:pt x="117589" y="501630"/>
                    <a:pt x="45076" y="522347"/>
                  </a:cubicBezTo>
                  <a:cubicBezTo>
                    <a:pt x="29358" y="526838"/>
                    <a:pt x="0" y="541665"/>
                    <a:pt x="0" y="54166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2346" y="443677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integer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10" name="Straight Connector 9"/>
            <p:cNvCxnSpPr>
              <a:endCxn id="7" idx="3"/>
            </p:cNvCxnSpPr>
            <p:nvPr/>
          </p:nvCxnSpPr>
          <p:spPr bwMode="auto">
            <a:xfrm flipV="1">
              <a:off x="1912513" y="4230710"/>
              <a:ext cx="1648495" cy="386366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51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6575" cy="1143000"/>
          </a:xfrm>
        </p:spPr>
        <p:txBody>
          <a:bodyPr/>
          <a:lstStyle/>
          <a:p>
            <a:pPr eaLnBrk="1" hangingPunct="1"/>
            <a:r>
              <a:rPr lang="en-US" sz="4000" dirty="0"/>
              <a:t>A w-bit Ripple-Carry Adder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corrected</a:t>
            </a:r>
            <a:endParaRPr lang="en-US" sz="3600" dirty="0" smtClean="0"/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8176" y="1552575"/>
            <a:ext cx="8337265" cy="374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Bit#(1) c0);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w) s; Bit#(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c; c[0] = c0;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(w);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{c[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2744853" y="1371600"/>
            <a:ext cx="6325162" cy="2009150"/>
            <a:chOff x="2627890" y="1371600"/>
            <a:chExt cx="6325162" cy="2009150"/>
          </a:xfrm>
        </p:grpSpPr>
        <p:sp>
          <p:nvSpPr>
            <p:cNvPr id="14" name="TextBox 13"/>
            <p:cNvSpPr txBox="1"/>
            <p:nvPr/>
          </p:nvSpPr>
          <p:spPr>
            <a:xfrm>
              <a:off x="6734175" y="2657475"/>
              <a:ext cx="2218877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Comic Sans MS" pitchFamily="66" charset="0"/>
                </a:rPr>
                <a:t>types world</a:t>
              </a:r>
            </a:p>
            <a:p>
              <a:pPr>
                <a:buNone/>
              </a:pPr>
              <a:r>
                <a:rPr lang="en-US" dirty="0" smtClean="0">
                  <a:latin typeface="Comic Sans MS" pitchFamily="66" charset="0"/>
                </a:rPr>
                <a:t>equivalent of w+1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627890" y="1371600"/>
              <a:ext cx="4134860" cy="1497433"/>
            </a:xfrm>
            <a:custGeom>
              <a:avLst/>
              <a:gdLst>
                <a:gd name="connsiteX0" fmla="*/ 896360 w 4134860"/>
                <a:gd name="connsiteY0" fmla="*/ 714375 h 1497433"/>
                <a:gd name="connsiteX1" fmla="*/ 1267835 w 4134860"/>
                <a:gd name="connsiteY1" fmla="*/ 714375 h 1497433"/>
                <a:gd name="connsiteX2" fmla="*/ 1296410 w 4134860"/>
                <a:gd name="connsiteY2" fmla="*/ 704850 h 1497433"/>
                <a:gd name="connsiteX3" fmla="*/ 1372610 w 4134860"/>
                <a:gd name="connsiteY3" fmla="*/ 685800 h 1497433"/>
                <a:gd name="connsiteX4" fmla="*/ 1563110 w 4134860"/>
                <a:gd name="connsiteY4" fmla="*/ 666750 h 1497433"/>
                <a:gd name="connsiteX5" fmla="*/ 1601210 w 4134860"/>
                <a:gd name="connsiteY5" fmla="*/ 657225 h 1497433"/>
                <a:gd name="connsiteX6" fmla="*/ 1667885 w 4134860"/>
                <a:gd name="connsiteY6" fmla="*/ 638175 h 1497433"/>
                <a:gd name="connsiteX7" fmla="*/ 1734560 w 4134860"/>
                <a:gd name="connsiteY7" fmla="*/ 628650 h 1497433"/>
                <a:gd name="connsiteX8" fmla="*/ 1782185 w 4134860"/>
                <a:gd name="connsiteY8" fmla="*/ 619125 h 1497433"/>
                <a:gd name="connsiteX9" fmla="*/ 1848860 w 4134860"/>
                <a:gd name="connsiteY9" fmla="*/ 581025 h 1497433"/>
                <a:gd name="connsiteX10" fmla="*/ 1858385 w 4134860"/>
                <a:gd name="connsiteY10" fmla="*/ 552450 h 1497433"/>
                <a:gd name="connsiteX11" fmla="*/ 1877435 w 4134860"/>
                <a:gd name="connsiteY11" fmla="*/ 523875 h 1497433"/>
                <a:gd name="connsiteX12" fmla="*/ 1934585 w 4134860"/>
                <a:gd name="connsiteY12" fmla="*/ 476250 h 1497433"/>
                <a:gd name="connsiteX13" fmla="*/ 1963160 w 4134860"/>
                <a:gd name="connsiteY13" fmla="*/ 447675 h 1497433"/>
                <a:gd name="connsiteX14" fmla="*/ 1972685 w 4134860"/>
                <a:gd name="connsiteY14" fmla="*/ 419100 h 1497433"/>
                <a:gd name="connsiteX15" fmla="*/ 1972685 w 4134860"/>
                <a:gd name="connsiteY15" fmla="*/ 200025 h 1497433"/>
                <a:gd name="connsiteX16" fmla="*/ 1944110 w 4134860"/>
                <a:gd name="connsiteY16" fmla="*/ 161925 h 1497433"/>
                <a:gd name="connsiteX17" fmla="*/ 1886960 w 4134860"/>
                <a:gd name="connsiteY17" fmla="*/ 114300 h 1497433"/>
                <a:gd name="connsiteX18" fmla="*/ 1839335 w 4134860"/>
                <a:gd name="connsiteY18" fmla="*/ 76200 h 1497433"/>
                <a:gd name="connsiteX19" fmla="*/ 1782185 w 4134860"/>
                <a:gd name="connsiteY19" fmla="*/ 28575 h 1497433"/>
                <a:gd name="connsiteX20" fmla="*/ 1725035 w 4134860"/>
                <a:gd name="connsiteY20" fmla="*/ 9525 h 1497433"/>
                <a:gd name="connsiteX21" fmla="*/ 1696460 w 4134860"/>
                <a:gd name="connsiteY21" fmla="*/ 0 h 1497433"/>
                <a:gd name="connsiteX22" fmla="*/ 524885 w 4134860"/>
                <a:gd name="connsiteY22" fmla="*/ 9525 h 1497433"/>
                <a:gd name="connsiteX23" fmla="*/ 191510 w 4134860"/>
                <a:gd name="connsiteY23" fmla="*/ 19050 h 1497433"/>
                <a:gd name="connsiteX24" fmla="*/ 134360 w 4134860"/>
                <a:gd name="connsiteY24" fmla="*/ 38100 h 1497433"/>
                <a:gd name="connsiteX25" fmla="*/ 77210 w 4134860"/>
                <a:gd name="connsiteY25" fmla="*/ 95250 h 1497433"/>
                <a:gd name="connsiteX26" fmla="*/ 10535 w 4134860"/>
                <a:gd name="connsiteY26" fmla="*/ 180975 h 1497433"/>
                <a:gd name="connsiteX27" fmla="*/ 1010 w 4134860"/>
                <a:gd name="connsiteY27" fmla="*/ 209550 h 1497433"/>
                <a:gd name="connsiteX28" fmla="*/ 10535 w 4134860"/>
                <a:gd name="connsiteY28" fmla="*/ 333375 h 1497433"/>
                <a:gd name="connsiteX29" fmla="*/ 48635 w 4134860"/>
                <a:gd name="connsiteY29" fmla="*/ 390525 h 1497433"/>
                <a:gd name="connsiteX30" fmla="*/ 67685 w 4134860"/>
                <a:gd name="connsiteY30" fmla="*/ 419100 h 1497433"/>
                <a:gd name="connsiteX31" fmla="*/ 86735 w 4134860"/>
                <a:gd name="connsiteY31" fmla="*/ 447675 h 1497433"/>
                <a:gd name="connsiteX32" fmla="*/ 96260 w 4134860"/>
                <a:gd name="connsiteY32" fmla="*/ 476250 h 1497433"/>
                <a:gd name="connsiteX33" fmla="*/ 124835 w 4134860"/>
                <a:gd name="connsiteY33" fmla="*/ 495300 h 1497433"/>
                <a:gd name="connsiteX34" fmla="*/ 201035 w 4134860"/>
                <a:gd name="connsiteY34" fmla="*/ 581025 h 1497433"/>
                <a:gd name="connsiteX35" fmla="*/ 258185 w 4134860"/>
                <a:gd name="connsiteY35" fmla="*/ 628650 h 1497433"/>
                <a:gd name="connsiteX36" fmla="*/ 315335 w 4134860"/>
                <a:gd name="connsiteY36" fmla="*/ 647700 h 1497433"/>
                <a:gd name="connsiteX37" fmla="*/ 343910 w 4134860"/>
                <a:gd name="connsiteY37" fmla="*/ 657225 h 1497433"/>
                <a:gd name="connsiteX38" fmla="*/ 372485 w 4134860"/>
                <a:gd name="connsiteY38" fmla="*/ 666750 h 1497433"/>
                <a:gd name="connsiteX39" fmla="*/ 1010660 w 4134860"/>
                <a:gd name="connsiteY39" fmla="*/ 666750 h 1497433"/>
                <a:gd name="connsiteX40" fmla="*/ 1058285 w 4134860"/>
                <a:gd name="connsiteY40" fmla="*/ 676275 h 1497433"/>
                <a:gd name="connsiteX41" fmla="*/ 1305935 w 4134860"/>
                <a:gd name="connsiteY41" fmla="*/ 695325 h 1497433"/>
                <a:gd name="connsiteX42" fmla="*/ 1420235 w 4134860"/>
                <a:gd name="connsiteY42" fmla="*/ 714375 h 1497433"/>
                <a:gd name="connsiteX43" fmla="*/ 1448810 w 4134860"/>
                <a:gd name="connsiteY43" fmla="*/ 723900 h 1497433"/>
                <a:gd name="connsiteX44" fmla="*/ 1486910 w 4134860"/>
                <a:gd name="connsiteY44" fmla="*/ 733425 h 1497433"/>
                <a:gd name="connsiteX45" fmla="*/ 1544060 w 4134860"/>
                <a:gd name="connsiteY45" fmla="*/ 742950 h 1497433"/>
                <a:gd name="connsiteX46" fmla="*/ 1572635 w 4134860"/>
                <a:gd name="connsiteY46" fmla="*/ 752475 h 1497433"/>
                <a:gd name="connsiteX47" fmla="*/ 1639310 w 4134860"/>
                <a:gd name="connsiteY47" fmla="*/ 762000 h 1497433"/>
                <a:gd name="connsiteX48" fmla="*/ 1734560 w 4134860"/>
                <a:gd name="connsiteY48" fmla="*/ 790575 h 1497433"/>
                <a:gd name="connsiteX49" fmla="*/ 1734560 w 4134860"/>
                <a:gd name="connsiteY49" fmla="*/ 790575 h 1497433"/>
                <a:gd name="connsiteX50" fmla="*/ 1829810 w 4134860"/>
                <a:gd name="connsiteY50" fmla="*/ 819150 h 1497433"/>
                <a:gd name="connsiteX51" fmla="*/ 1877435 w 4134860"/>
                <a:gd name="connsiteY51" fmla="*/ 828675 h 1497433"/>
                <a:gd name="connsiteX52" fmla="*/ 1944110 w 4134860"/>
                <a:gd name="connsiteY52" fmla="*/ 857250 h 1497433"/>
                <a:gd name="connsiteX53" fmla="*/ 1972685 w 4134860"/>
                <a:gd name="connsiteY53" fmla="*/ 866775 h 1497433"/>
                <a:gd name="connsiteX54" fmla="*/ 2077460 w 4134860"/>
                <a:gd name="connsiteY54" fmla="*/ 904875 h 1497433"/>
                <a:gd name="connsiteX55" fmla="*/ 2172710 w 4134860"/>
                <a:gd name="connsiteY55" fmla="*/ 923925 h 1497433"/>
                <a:gd name="connsiteX56" fmla="*/ 2267960 w 4134860"/>
                <a:gd name="connsiteY56" fmla="*/ 962025 h 1497433"/>
                <a:gd name="connsiteX57" fmla="*/ 2315585 w 4134860"/>
                <a:gd name="connsiteY57" fmla="*/ 981075 h 1497433"/>
                <a:gd name="connsiteX58" fmla="*/ 2363210 w 4134860"/>
                <a:gd name="connsiteY58" fmla="*/ 990600 h 1497433"/>
                <a:gd name="connsiteX59" fmla="*/ 2410835 w 4134860"/>
                <a:gd name="connsiteY59" fmla="*/ 1009650 h 1497433"/>
                <a:gd name="connsiteX60" fmla="*/ 2439410 w 4134860"/>
                <a:gd name="connsiteY60" fmla="*/ 1019175 h 1497433"/>
                <a:gd name="connsiteX61" fmla="*/ 2487035 w 4134860"/>
                <a:gd name="connsiteY61" fmla="*/ 1038225 h 1497433"/>
                <a:gd name="connsiteX62" fmla="*/ 2563235 w 4134860"/>
                <a:gd name="connsiteY62" fmla="*/ 1057275 h 1497433"/>
                <a:gd name="connsiteX63" fmla="*/ 2648960 w 4134860"/>
                <a:gd name="connsiteY63" fmla="*/ 1095375 h 1497433"/>
                <a:gd name="connsiteX64" fmla="*/ 2677535 w 4134860"/>
                <a:gd name="connsiteY64" fmla="*/ 1114425 h 1497433"/>
                <a:gd name="connsiteX65" fmla="*/ 2725160 w 4134860"/>
                <a:gd name="connsiteY65" fmla="*/ 1123950 h 1497433"/>
                <a:gd name="connsiteX66" fmla="*/ 2810885 w 4134860"/>
                <a:gd name="connsiteY66" fmla="*/ 1152525 h 1497433"/>
                <a:gd name="connsiteX67" fmla="*/ 2887085 w 4134860"/>
                <a:gd name="connsiteY67" fmla="*/ 1171575 h 1497433"/>
                <a:gd name="connsiteX68" fmla="*/ 2925185 w 4134860"/>
                <a:gd name="connsiteY68" fmla="*/ 1181100 h 1497433"/>
                <a:gd name="connsiteX69" fmla="*/ 2963285 w 4134860"/>
                <a:gd name="connsiteY69" fmla="*/ 1200150 h 1497433"/>
                <a:gd name="connsiteX70" fmla="*/ 2991860 w 4134860"/>
                <a:gd name="connsiteY70" fmla="*/ 1219200 h 1497433"/>
                <a:gd name="connsiteX71" fmla="*/ 3087110 w 4134860"/>
                <a:gd name="connsiteY71" fmla="*/ 1247775 h 1497433"/>
                <a:gd name="connsiteX72" fmla="*/ 3115685 w 4134860"/>
                <a:gd name="connsiteY72" fmla="*/ 1266825 h 1497433"/>
                <a:gd name="connsiteX73" fmla="*/ 3172835 w 4134860"/>
                <a:gd name="connsiteY73" fmla="*/ 1276350 h 1497433"/>
                <a:gd name="connsiteX74" fmla="*/ 3210935 w 4134860"/>
                <a:gd name="connsiteY74" fmla="*/ 1285875 h 1497433"/>
                <a:gd name="connsiteX75" fmla="*/ 3268085 w 4134860"/>
                <a:gd name="connsiteY75" fmla="*/ 1304925 h 1497433"/>
                <a:gd name="connsiteX76" fmla="*/ 3306185 w 4134860"/>
                <a:gd name="connsiteY76" fmla="*/ 1314450 h 1497433"/>
                <a:gd name="connsiteX77" fmla="*/ 3334760 w 4134860"/>
                <a:gd name="connsiteY77" fmla="*/ 1323975 h 1497433"/>
                <a:gd name="connsiteX78" fmla="*/ 3410960 w 4134860"/>
                <a:gd name="connsiteY78" fmla="*/ 1333500 h 1497433"/>
                <a:gd name="connsiteX79" fmla="*/ 3487160 w 4134860"/>
                <a:gd name="connsiteY79" fmla="*/ 1352550 h 1497433"/>
                <a:gd name="connsiteX80" fmla="*/ 3534785 w 4134860"/>
                <a:gd name="connsiteY80" fmla="*/ 1362075 h 1497433"/>
                <a:gd name="connsiteX81" fmla="*/ 3563360 w 4134860"/>
                <a:gd name="connsiteY81" fmla="*/ 1371600 h 1497433"/>
                <a:gd name="connsiteX82" fmla="*/ 3630035 w 4134860"/>
                <a:gd name="connsiteY82" fmla="*/ 1390650 h 1497433"/>
                <a:gd name="connsiteX83" fmla="*/ 3696710 w 4134860"/>
                <a:gd name="connsiteY83" fmla="*/ 1419225 h 1497433"/>
                <a:gd name="connsiteX84" fmla="*/ 3772910 w 4134860"/>
                <a:gd name="connsiteY84" fmla="*/ 1438275 h 1497433"/>
                <a:gd name="connsiteX85" fmla="*/ 3801485 w 4134860"/>
                <a:gd name="connsiteY85" fmla="*/ 1447800 h 1497433"/>
                <a:gd name="connsiteX86" fmla="*/ 3896735 w 4134860"/>
                <a:gd name="connsiteY86" fmla="*/ 1457325 h 1497433"/>
                <a:gd name="connsiteX87" fmla="*/ 4087235 w 4134860"/>
                <a:gd name="connsiteY87" fmla="*/ 1485900 h 1497433"/>
                <a:gd name="connsiteX88" fmla="*/ 4134860 w 4134860"/>
                <a:gd name="connsiteY88" fmla="*/ 1495425 h 149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134860" h="1497433">
                  <a:moveTo>
                    <a:pt x="896360" y="714375"/>
                  </a:moveTo>
                  <a:cubicBezTo>
                    <a:pt x="1044940" y="744091"/>
                    <a:pt x="960784" y="730972"/>
                    <a:pt x="1267835" y="714375"/>
                  </a:cubicBezTo>
                  <a:cubicBezTo>
                    <a:pt x="1277861" y="713833"/>
                    <a:pt x="1286724" y="707492"/>
                    <a:pt x="1296410" y="704850"/>
                  </a:cubicBezTo>
                  <a:cubicBezTo>
                    <a:pt x="1321669" y="697961"/>
                    <a:pt x="1346785" y="690104"/>
                    <a:pt x="1372610" y="685800"/>
                  </a:cubicBezTo>
                  <a:cubicBezTo>
                    <a:pt x="1473717" y="668949"/>
                    <a:pt x="1410496" y="677651"/>
                    <a:pt x="1563110" y="666750"/>
                  </a:cubicBezTo>
                  <a:cubicBezTo>
                    <a:pt x="1575810" y="663575"/>
                    <a:pt x="1588580" y="660669"/>
                    <a:pt x="1601210" y="657225"/>
                  </a:cubicBezTo>
                  <a:cubicBezTo>
                    <a:pt x="1623510" y="651143"/>
                    <a:pt x="1645284" y="643018"/>
                    <a:pt x="1667885" y="638175"/>
                  </a:cubicBezTo>
                  <a:cubicBezTo>
                    <a:pt x="1689837" y="633471"/>
                    <a:pt x="1712415" y="632341"/>
                    <a:pt x="1734560" y="628650"/>
                  </a:cubicBezTo>
                  <a:cubicBezTo>
                    <a:pt x="1750529" y="625988"/>
                    <a:pt x="1766310" y="622300"/>
                    <a:pt x="1782185" y="619125"/>
                  </a:cubicBezTo>
                  <a:cubicBezTo>
                    <a:pt x="1791560" y="614438"/>
                    <a:pt x="1839885" y="592244"/>
                    <a:pt x="1848860" y="581025"/>
                  </a:cubicBezTo>
                  <a:cubicBezTo>
                    <a:pt x="1855132" y="573185"/>
                    <a:pt x="1853895" y="561430"/>
                    <a:pt x="1858385" y="552450"/>
                  </a:cubicBezTo>
                  <a:cubicBezTo>
                    <a:pt x="1863505" y="542211"/>
                    <a:pt x="1870106" y="532669"/>
                    <a:pt x="1877435" y="523875"/>
                  </a:cubicBezTo>
                  <a:cubicBezTo>
                    <a:pt x="1915381" y="478339"/>
                    <a:pt x="1893717" y="510307"/>
                    <a:pt x="1934585" y="476250"/>
                  </a:cubicBezTo>
                  <a:cubicBezTo>
                    <a:pt x="1944933" y="467626"/>
                    <a:pt x="1953635" y="457200"/>
                    <a:pt x="1963160" y="447675"/>
                  </a:cubicBezTo>
                  <a:cubicBezTo>
                    <a:pt x="1966335" y="438150"/>
                    <a:pt x="1970716" y="428945"/>
                    <a:pt x="1972685" y="419100"/>
                  </a:cubicBezTo>
                  <a:cubicBezTo>
                    <a:pt x="1987452" y="345265"/>
                    <a:pt x="1988046" y="276828"/>
                    <a:pt x="1972685" y="200025"/>
                  </a:cubicBezTo>
                  <a:cubicBezTo>
                    <a:pt x="1969572" y="184458"/>
                    <a:pt x="1954441" y="173978"/>
                    <a:pt x="1944110" y="161925"/>
                  </a:cubicBezTo>
                  <a:cubicBezTo>
                    <a:pt x="1919664" y="133404"/>
                    <a:pt x="1916355" y="133897"/>
                    <a:pt x="1886960" y="114300"/>
                  </a:cubicBezTo>
                  <a:cubicBezTo>
                    <a:pt x="1844355" y="50393"/>
                    <a:pt x="1894544" y="113006"/>
                    <a:pt x="1839335" y="76200"/>
                  </a:cubicBezTo>
                  <a:cubicBezTo>
                    <a:pt x="1794473" y="46292"/>
                    <a:pt x="1828930" y="49350"/>
                    <a:pt x="1782185" y="28575"/>
                  </a:cubicBezTo>
                  <a:cubicBezTo>
                    <a:pt x="1763835" y="20420"/>
                    <a:pt x="1744085" y="15875"/>
                    <a:pt x="1725035" y="9525"/>
                  </a:cubicBezTo>
                  <a:lnTo>
                    <a:pt x="1696460" y="0"/>
                  </a:lnTo>
                  <a:lnTo>
                    <a:pt x="524885" y="9525"/>
                  </a:lnTo>
                  <a:cubicBezTo>
                    <a:pt x="413724" y="10932"/>
                    <a:pt x="302384" y="10937"/>
                    <a:pt x="191510" y="19050"/>
                  </a:cubicBezTo>
                  <a:cubicBezTo>
                    <a:pt x="171483" y="20515"/>
                    <a:pt x="134360" y="38100"/>
                    <a:pt x="134360" y="38100"/>
                  </a:cubicBezTo>
                  <a:lnTo>
                    <a:pt x="77210" y="95250"/>
                  </a:lnTo>
                  <a:cubicBezTo>
                    <a:pt x="52555" y="119905"/>
                    <a:pt x="21928" y="146796"/>
                    <a:pt x="10535" y="180975"/>
                  </a:cubicBezTo>
                  <a:lnTo>
                    <a:pt x="1010" y="209550"/>
                  </a:lnTo>
                  <a:cubicBezTo>
                    <a:pt x="4185" y="250825"/>
                    <a:pt x="0" y="293341"/>
                    <a:pt x="10535" y="333375"/>
                  </a:cubicBezTo>
                  <a:cubicBezTo>
                    <a:pt x="16362" y="355516"/>
                    <a:pt x="35935" y="371475"/>
                    <a:pt x="48635" y="390525"/>
                  </a:cubicBezTo>
                  <a:lnTo>
                    <a:pt x="67685" y="419100"/>
                  </a:lnTo>
                  <a:cubicBezTo>
                    <a:pt x="74035" y="428625"/>
                    <a:pt x="83115" y="436815"/>
                    <a:pt x="86735" y="447675"/>
                  </a:cubicBezTo>
                  <a:cubicBezTo>
                    <a:pt x="89910" y="457200"/>
                    <a:pt x="89988" y="468410"/>
                    <a:pt x="96260" y="476250"/>
                  </a:cubicBezTo>
                  <a:cubicBezTo>
                    <a:pt x="103411" y="485189"/>
                    <a:pt x="115310" y="488950"/>
                    <a:pt x="124835" y="495300"/>
                  </a:cubicBezTo>
                  <a:cubicBezTo>
                    <a:pt x="158829" y="546291"/>
                    <a:pt x="135790" y="515780"/>
                    <a:pt x="201035" y="581025"/>
                  </a:cubicBezTo>
                  <a:cubicBezTo>
                    <a:pt x="218980" y="598970"/>
                    <a:pt x="234315" y="618041"/>
                    <a:pt x="258185" y="628650"/>
                  </a:cubicBezTo>
                  <a:cubicBezTo>
                    <a:pt x="276535" y="636805"/>
                    <a:pt x="296285" y="641350"/>
                    <a:pt x="315335" y="647700"/>
                  </a:cubicBezTo>
                  <a:lnTo>
                    <a:pt x="343910" y="657225"/>
                  </a:lnTo>
                  <a:lnTo>
                    <a:pt x="372485" y="666750"/>
                  </a:lnTo>
                  <a:cubicBezTo>
                    <a:pt x="683334" y="656388"/>
                    <a:pt x="676847" y="650854"/>
                    <a:pt x="1010660" y="666750"/>
                  </a:cubicBezTo>
                  <a:cubicBezTo>
                    <a:pt x="1026831" y="667520"/>
                    <a:pt x="1042221" y="674267"/>
                    <a:pt x="1058285" y="676275"/>
                  </a:cubicBezTo>
                  <a:cubicBezTo>
                    <a:pt x="1121583" y="684187"/>
                    <a:pt x="1249219" y="691544"/>
                    <a:pt x="1305935" y="695325"/>
                  </a:cubicBezTo>
                  <a:cubicBezTo>
                    <a:pt x="1372926" y="717655"/>
                    <a:pt x="1292630" y="693107"/>
                    <a:pt x="1420235" y="714375"/>
                  </a:cubicBezTo>
                  <a:cubicBezTo>
                    <a:pt x="1430139" y="716026"/>
                    <a:pt x="1439156" y="721142"/>
                    <a:pt x="1448810" y="723900"/>
                  </a:cubicBezTo>
                  <a:cubicBezTo>
                    <a:pt x="1461397" y="727496"/>
                    <a:pt x="1474073" y="730858"/>
                    <a:pt x="1486910" y="733425"/>
                  </a:cubicBezTo>
                  <a:cubicBezTo>
                    <a:pt x="1505848" y="737213"/>
                    <a:pt x="1525207" y="738760"/>
                    <a:pt x="1544060" y="742950"/>
                  </a:cubicBezTo>
                  <a:cubicBezTo>
                    <a:pt x="1553861" y="745128"/>
                    <a:pt x="1562790" y="750506"/>
                    <a:pt x="1572635" y="752475"/>
                  </a:cubicBezTo>
                  <a:cubicBezTo>
                    <a:pt x="1594650" y="756878"/>
                    <a:pt x="1617221" y="757984"/>
                    <a:pt x="1639310" y="762000"/>
                  </a:cubicBezTo>
                  <a:cubicBezTo>
                    <a:pt x="1670980" y="767758"/>
                    <a:pt x="1704737" y="780634"/>
                    <a:pt x="1734560" y="790575"/>
                  </a:cubicBezTo>
                  <a:lnTo>
                    <a:pt x="1734560" y="790575"/>
                  </a:lnTo>
                  <a:cubicBezTo>
                    <a:pt x="1858278" y="815319"/>
                    <a:pt x="1704497" y="781556"/>
                    <a:pt x="1829810" y="819150"/>
                  </a:cubicBezTo>
                  <a:cubicBezTo>
                    <a:pt x="1845317" y="823802"/>
                    <a:pt x="1861729" y="824748"/>
                    <a:pt x="1877435" y="828675"/>
                  </a:cubicBezTo>
                  <a:cubicBezTo>
                    <a:pt x="1913176" y="837610"/>
                    <a:pt x="1905946" y="840894"/>
                    <a:pt x="1944110" y="857250"/>
                  </a:cubicBezTo>
                  <a:cubicBezTo>
                    <a:pt x="1953338" y="861205"/>
                    <a:pt x="1963457" y="862820"/>
                    <a:pt x="1972685" y="866775"/>
                  </a:cubicBezTo>
                  <a:cubicBezTo>
                    <a:pt x="2040307" y="895756"/>
                    <a:pt x="1982728" y="882585"/>
                    <a:pt x="2077460" y="904875"/>
                  </a:cubicBezTo>
                  <a:cubicBezTo>
                    <a:pt x="2108978" y="912291"/>
                    <a:pt x="2172710" y="923925"/>
                    <a:pt x="2172710" y="923925"/>
                  </a:cubicBezTo>
                  <a:cubicBezTo>
                    <a:pt x="2262061" y="968601"/>
                    <a:pt x="2150259" y="914945"/>
                    <a:pt x="2267960" y="962025"/>
                  </a:cubicBezTo>
                  <a:cubicBezTo>
                    <a:pt x="2283835" y="968375"/>
                    <a:pt x="2299208" y="976162"/>
                    <a:pt x="2315585" y="981075"/>
                  </a:cubicBezTo>
                  <a:cubicBezTo>
                    <a:pt x="2331092" y="985727"/>
                    <a:pt x="2347703" y="985948"/>
                    <a:pt x="2363210" y="990600"/>
                  </a:cubicBezTo>
                  <a:cubicBezTo>
                    <a:pt x="2379587" y="995513"/>
                    <a:pt x="2394826" y="1003647"/>
                    <a:pt x="2410835" y="1009650"/>
                  </a:cubicBezTo>
                  <a:cubicBezTo>
                    <a:pt x="2420236" y="1013175"/>
                    <a:pt x="2430009" y="1015650"/>
                    <a:pt x="2439410" y="1019175"/>
                  </a:cubicBezTo>
                  <a:cubicBezTo>
                    <a:pt x="2455419" y="1025178"/>
                    <a:pt x="2470693" y="1033197"/>
                    <a:pt x="2487035" y="1038225"/>
                  </a:cubicBezTo>
                  <a:cubicBezTo>
                    <a:pt x="2512059" y="1045925"/>
                    <a:pt x="2537835" y="1050925"/>
                    <a:pt x="2563235" y="1057275"/>
                  </a:cubicBezTo>
                  <a:cubicBezTo>
                    <a:pt x="2704670" y="1142136"/>
                    <a:pt x="2534503" y="1046322"/>
                    <a:pt x="2648960" y="1095375"/>
                  </a:cubicBezTo>
                  <a:cubicBezTo>
                    <a:pt x="2659482" y="1099884"/>
                    <a:pt x="2666816" y="1110405"/>
                    <a:pt x="2677535" y="1114425"/>
                  </a:cubicBezTo>
                  <a:cubicBezTo>
                    <a:pt x="2692694" y="1120109"/>
                    <a:pt x="2709594" y="1119502"/>
                    <a:pt x="2725160" y="1123950"/>
                  </a:cubicBezTo>
                  <a:cubicBezTo>
                    <a:pt x="2754122" y="1132225"/>
                    <a:pt x="2781664" y="1145220"/>
                    <a:pt x="2810885" y="1152525"/>
                  </a:cubicBezTo>
                  <a:lnTo>
                    <a:pt x="2887085" y="1171575"/>
                  </a:lnTo>
                  <a:cubicBezTo>
                    <a:pt x="2899785" y="1174750"/>
                    <a:pt x="2913476" y="1175246"/>
                    <a:pt x="2925185" y="1181100"/>
                  </a:cubicBezTo>
                  <a:cubicBezTo>
                    <a:pt x="2937885" y="1187450"/>
                    <a:pt x="2950957" y="1193105"/>
                    <a:pt x="2963285" y="1200150"/>
                  </a:cubicBezTo>
                  <a:cubicBezTo>
                    <a:pt x="2973224" y="1205830"/>
                    <a:pt x="2981141" y="1215180"/>
                    <a:pt x="2991860" y="1219200"/>
                  </a:cubicBezTo>
                  <a:cubicBezTo>
                    <a:pt x="3098936" y="1259354"/>
                    <a:pt x="2979373" y="1193906"/>
                    <a:pt x="3087110" y="1247775"/>
                  </a:cubicBezTo>
                  <a:cubicBezTo>
                    <a:pt x="3097349" y="1252895"/>
                    <a:pt x="3104825" y="1263205"/>
                    <a:pt x="3115685" y="1266825"/>
                  </a:cubicBezTo>
                  <a:cubicBezTo>
                    <a:pt x="3134007" y="1272932"/>
                    <a:pt x="3153897" y="1272562"/>
                    <a:pt x="3172835" y="1276350"/>
                  </a:cubicBezTo>
                  <a:cubicBezTo>
                    <a:pt x="3185672" y="1278917"/>
                    <a:pt x="3198396" y="1282113"/>
                    <a:pt x="3210935" y="1285875"/>
                  </a:cubicBezTo>
                  <a:cubicBezTo>
                    <a:pt x="3230169" y="1291645"/>
                    <a:pt x="3248604" y="1300055"/>
                    <a:pt x="3268085" y="1304925"/>
                  </a:cubicBezTo>
                  <a:cubicBezTo>
                    <a:pt x="3280785" y="1308100"/>
                    <a:pt x="3293598" y="1310854"/>
                    <a:pt x="3306185" y="1314450"/>
                  </a:cubicBezTo>
                  <a:cubicBezTo>
                    <a:pt x="3315839" y="1317208"/>
                    <a:pt x="3324882" y="1322179"/>
                    <a:pt x="3334760" y="1323975"/>
                  </a:cubicBezTo>
                  <a:cubicBezTo>
                    <a:pt x="3359945" y="1328554"/>
                    <a:pt x="3385801" y="1328783"/>
                    <a:pt x="3410960" y="1333500"/>
                  </a:cubicBezTo>
                  <a:cubicBezTo>
                    <a:pt x="3436693" y="1338325"/>
                    <a:pt x="3461487" y="1347415"/>
                    <a:pt x="3487160" y="1352550"/>
                  </a:cubicBezTo>
                  <a:cubicBezTo>
                    <a:pt x="3503035" y="1355725"/>
                    <a:pt x="3519079" y="1358148"/>
                    <a:pt x="3534785" y="1362075"/>
                  </a:cubicBezTo>
                  <a:cubicBezTo>
                    <a:pt x="3544525" y="1364510"/>
                    <a:pt x="3553706" y="1368842"/>
                    <a:pt x="3563360" y="1371600"/>
                  </a:cubicBezTo>
                  <a:cubicBezTo>
                    <a:pt x="3587527" y="1378505"/>
                    <a:pt x="3607197" y="1380862"/>
                    <a:pt x="3630035" y="1390650"/>
                  </a:cubicBezTo>
                  <a:cubicBezTo>
                    <a:pt x="3675570" y="1410165"/>
                    <a:pt x="3655757" y="1408056"/>
                    <a:pt x="3696710" y="1419225"/>
                  </a:cubicBezTo>
                  <a:cubicBezTo>
                    <a:pt x="3721969" y="1426114"/>
                    <a:pt x="3748072" y="1429996"/>
                    <a:pt x="3772910" y="1438275"/>
                  </a:cubicBezTo>
                  <a:cubicBezTo>
                    <a:pt x="3782435" y="1441450"/>
                    <a:pt x="3791562" y="1446273"/>
                    <a:pt x="3801485" y="1447800"/>
                  </a:cubicBezTo>
                  <a:cubicBezTo>
                    <a:pt x="3833022" y="1452652"/>
                    <a:pt x="3864985" y="1454150"/>
                    <a:pt x="3896735" y="1457325"/>
                  </a:cubicBezTo>
                  <a:cubicBezTo>
                    <a:pt x="3996161" y="1490467"/>
                    <a:pt x="3933856" y="1474944"/>
                    <a:pt x="4087235" y="1485900"/>
                  </a:cubicBezTo>
                  <a:cubicBezTo>
                    <a:pt x="4121834" y="1497433"/>
                    <a:pt x="4105770" y="1495425"/>
                    <a:pt x="4134860" y="14954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2736699" y="2533650"/>
            <a:ext cx="6312050" cy="2085380"/>
            <a:chOff x="2736699" y="2533650"/>
            <a:chExt cx="6312050" cy="2085380"/>
          </a:xfrm>
        </p:grpSpPr>
        <p:sp>
          <p:nvSpPr>
            <p:cNvPr id="16" name="TextBox 15"/>
            <p:cNvSpPr txBox="1"/>
            <p:nvPr/>
          </p:nvSpPr>
          <p:spPr>
            <a:xfrm>
              <a:off x="6829872" y="3695700"/>
              <a:ext cx="221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Comic Sans MS" pitchFamily="66" charset="0"/>
                </a:rPr>
                <a:t>Lifting a type into the value world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736699" y="2533650"/>
              <a:ext cx="4073676" cy="1392169"/>
            </a:xfrm>
            <a:custGeom>
              <a:avLst/>
              <a:gdLst>
                <a:gd name="connsiteX0" fmla="*/ 987576 w 4073676"/>
                <a:gd name="connsiteY0" fmla="*/ 409575 h 1392169"/>
                <a:gd name="connsiteX1" fmla="*/ 1101876 w 4073676"/>
                <a:gd name="connsiteY1" fmla="*/ 419100 h 1392169"/>
                <a:gd name="connsiteX2" fmla="*/ 1159026 w 4073676"/>
                <a:gd name="connsiteY2" fmla="*/ 428625 h 1392169"/>
                <a:gd name="connsiteX3" fmla="*/ 1273326 w 4073676"/>
                <a:gd name="connsiteY3" fmla="*/ 438150 h 1392169"/>
                <a:gd name="connsiteX4" fmla="*/ 1501926 w 4073676"/>
                <a:gd name="connsiteY4" fmla="*/ 428625 h 1392169"/>
                <a:gd name="connsiteX5" fmla="*/ 1578126 w 4073676"/>
                <a:gd name="connsiteY5" fmla="*/ 419100 h 1392169"/>
                <a:gd name="connsiteX6" fmla="*/ 1654326 w 4073676"/>
                <a:gd name="connsiteY6" fmla="*/ 400050 h 1392169"/>
                <a:gd name="connsiteX7" fmla="*/ 1682901 w 4073676"/>
                <a:gd name="connsiteY7" fmla="*/ 371475 h 1392169"/>
                <a:gd name="connsiteX8" fmla="*/ 1740051 w 4073676"/>
                <a:gd name="connsiteY8" fmla="*/ 333375 h 1392169"/>
                <a:gd name="connsiteX9" fmla="*/ 1797201 w 4073676"/>
                <a:gd name="connsiteY9" fmla="*/ 276225 h 1392169"/>
                <a:gd name="connsiteX10" fmla="*/ 1816251 w 4073676"/>
                <a:gd name="connsiteY10" fmla="*/ 247650 h 1392169"/>
                <a:gd name="connsiteX11" fmla="*/ 1863876 w 4073676"/>
                <a:gd name="connsiteY11" fmla="*/ 190500 h 1392169"/>
                <a:gd name="connsiteX12" fmla="*/ 1825776 w 4073676"/>
                <a:gd name="connsiteY12" fmla="*/ 152400 h 1392169"/>
                <a:gd name="connsiteX13" fmla="*/ 1740051 w 4073676"/>
                <a:gd name="connsiteY13" fmla="*/ 104775 h 1392169"/>
                <a:gd name="connsiteX14" fmla="*/ 1711476 w 4073676"/>
                <a:gd name="connsiteY14" fmla="*/ 76200 h 1392169"/>
                <a:gd name="connsiteX15" fmla="*/ 1682901 w 4073676"/>
                <a:gd name="connsiteY15" fmla="*/ 57150 h 1392169"/>
                <a:gd name="connsiteX16" fmla="*/ 1663851 w 4073676"/>
                <a:gd name="connsiteY16" fmla="*/ 28575 h 1392169"/>
                <a:gd name="connsiteX17" fmla="*/ 1549551 w 4073676"/>
                <a:gd name="connsiteY17" fmla="*/ 0 h 1392169"/>
                <a:gd name="connsiteX18" fmla="*/ 330351 w 4073676"/>
                <a:gd name="connsiteY18" fmla="*/ 9525 h 1392169"/>
                <a:gd name="connsiteX19" fmla="*/ 225576 w 4073676"/>
                <a:gd name="connsiteY19" fmla="*/ 28575 h 1392169"/>
                <a:gd name="connsiteX20" fmla="*/ 35076 w 4073676"/>
                <a:gd name="connsiteY20" fmla="*/ 47625 h 1392169"/>
                <a:gd name="connsiteX21" fmla="*/ 25551 w 4073676"/>
                <a:gd name="connsiteY21" fmla="*/ 171450 h 1392169"/>
                <a:gd name="connsiteX22" fmla="*/ 35076 w 4073676"/>
                <a:gd name="connsiteY22" fmla="*/ 200025 h 1392169"/>
                <a:gd name="connsiteX23" fmla="*/ 73176 w 4073676"/>
                <a:gd name="connsiteY23" fmla="*/ 257175 h 1392169"/>
                <a:gd name="connsiteX24" fmla="*/ 130326 w 4073676"/>
                <a:gd name="connsiteY24" fmla="*/ 295275 h 1392169"/>
                <a:gd name="connsiteX25" fmla="*/ 197001 w 4073676"/>
                <a:gd name="connsiteY25" fmla="*/ 323850 h 1392169"/>
                <a:gd name="connsiteX26" fmla="*/ 225576 w 4073676"/>
                <a:gd name="connsiteY26" fmla="*/ 333375 h 1392169"/>
                <a:gd name="connsiteX27" fmla="*/ 292251 w 4073676"/>
                <a:gd name="connsiteY27" fmla="*/ 361950 h 1392169"/>
                <a:gd name="connsiteX28" fmla="*/ 368451 w 4073676"/>
                <a:gd name="connsiteY28" fmla="*/ 371475 h 1392169"/>
                <a:gd name="connsiteX29" fmla="*/ 406551 w 4073676"/>
                <a:gd name="connsiteY29" fmla="*/ 381000 h 1392169"/>
                <a:gd name="connsiteX30" fmla="*/ 1168551 w 4073676"/>
                <a:gd name="connsiteY30" fmla="*/ 390525 h 1392169"/>
                <a:gd name="connsiteX31" fmla="*/ 1235226 w 4073676"/>
                <a:gd name="connsiteY31" fmla="*/ 400050 h 1392169"/>
                <a:gd name="connsiteX32" fmla="*/ 1330476 w 4073676"/>
                <a:gd name="connsiteY32" fmla="*/ 409575 h 1392169"/>
                <a:gd name="connsiteX33" fmla="*/ 1359051 w 4073676"/>
                <a:gd name="connsiteY33" fmla="*/ 419100 h 1392169"/>
                <a:gd name="connsiteX34" fmla="*/ 1435251 w 4073676"/>
                <a:gd name="connsiteY34" fmla="*/ 438150 h 1392169"/>
                <a:gd name="connsiteX35" fmla="*/ 1492401 w 4073676"/>
                <a:gd name="connsiteY35" fmla="*/ 447675 h 1392169"/>
                <a:gd name="connsiteX36" fmla="*/ 1540026 w 4073676"/>
                <a:gd name="connsiteY36" fmla="*/ 457200 h 1392169"/>
                <a:gd name="connsiteX37" fmla="*/ 1606701 w 4073676"/>
                <a:gd name="connsiteY37" fmla="*/ 466725 h 1392169"/>
                <a:gd name="connsiteX38" fmla="*/ 1682901 w 4073676"/>
                <a:gd name="connsiteY38" fmla="*/ 495300 h 1392169"/>
                <a:gd name="connsiteX39" fmla="*/ 1730526 w 4073676"/>
                <a:gd name="connsiteY39" fmla="*/ 523875 h 1392169"/>
                <a:gd name="connsiteX40" fmla="*/ 1806726 w 4073676"/>
                <a:gd name="connsiteY40" fmla="*/ 542925 h 1392169"/>
                <a:gd name="connsiteX41" fmla="*/ 1844826 w 4073676"/>
                <a:gd name="connsiteY41" fmla="*/ 561975 h 1392169"/>
                <a:gd name="connsiteX42" fmla="*/ 1873401 w 4073676"/>
                <a:gd name="connsiteY42" fmla="*/ 581025 h 1392169"/>
                <a:gd name="connsiteX43" fmla="*/ 1911501 w 4073676"/>
                <a:gd name="connsiteY43" fmla="*/ 590550 h 1392169"/>
                <a:gd name="connsiteX44" fmla="*/ 1968651 w 4073676"/>
                <a:gd name="connsiteY44" fmla="*/ 619125 h 1392169"/>
                <a:gd name="connsiteX45" fmla="*/ 2006751 w 4073676"/>
                <a:gd name="connsiteY45" fmla="*/ 647700 h 1392169"/>
                <a:gd name="connsiteX46" fmla="*/ 2054376 w 4073676"/>
                <a:gd name="connsiteY46" fmla="*/ 657225 h 1392169"/>
                <a:gd name="connsiteX47" fmla="*/ 2092476 w 4073676"/>
                <a:gd name="connsiteY47" fmla="*/ 666750 h 1392169"/>
                <a:gd name="connsiteX48" fmla="*/ 2121051 w 4073676"/>
                <a:gd name="connsiteY48" fmla="*/ 704850 h 1392169"/>
                <a:gd name="connsiteX49" fmla="*/ 2149626 w 4073676"/>
                <a:gd name="connsiteY49" fmla="*/ 714375 h 1392169"/>
                <a:gd name="connsiteX50" fmla="*/ 2187726 w 4073676"/>
                <a:gd name="connsiteY50" fmla="*/ 733425 h 1392169"/>
                <a:gd name="connsiteX51" fmla="*/ 2216301 w 4073676"/>
                <a:gd name="connsiteY51" fmla="*/ 752475 h 1392169"/>
                <a:gd name="connsiteX52" fmla="*/ 2244876 w 4073676"/>
                <a:gd name="connsiteY52" fmla="*/ 762000 h 1392169"/>
                <a:gd name="connsiteX53" fmla="*/ 2273451 w 4073676"/>
                <a:gd name="connsiteY53" fmla="*/ 781050 h 1392169"/>
                <a:gd name="connsiteX54" fmla="*/ 2483001 w 4073676"/>
                <a:gd name="connsiteY54" fmla="*/ 847725 h 1392169"/>
                <a:gd name="connsiteX55" fmla="*/ 2502051 w 4073676"/>
                <a:gd name="connsiteY55" fmla="*/ 876300 h 1392169"/>
                <a:gd name="connsiteX56" fmla="*/ 2625876 w 4073676"/>
                <a:gd name="connsiteY56" fmla="*/ 914400 h 1392169"/>
                <a:gd name="connsiteX57" fmla="*/ 2673501 w 4073676"/>
                <a:gd name="connsiteY57" fmla="*/ 952500 h 1392169"/>
                <a:gd name="connsiteX58" fmla="*/ 2873526 w 4073676"/>
                <a:gd name="connsiteY58" fmla="*/ 1009650 h 1392169"/>
                <a:gd name="connsiteX59" fmla="*/ 2930676 w 4073676"/>
                <a:gd name="connsiteY59" fmla="*/ 1076325 h 1392169"/>
                <a:gd name="connsiteX60" fmla="*/ 3225951 w 4073676"/>
                <a:gd name="connsiteY60" fmla="*/ 1190625 h 1392169"/>
                <a:gd name="connsiteX61" fmla="*/ 3349776 w 4073676"/>
                <a:gd name="connsiteY61" fmla="*/ 1257300 h 1392169"/>
                <a:gd name="connsiteX62" fmla="*/ 3445026 w 4073676"/>
                <a:gd name="connsiteY62" fmla="*/ 1276350 h 1392169"/>
                <a:gd name="connsiteX63" fmla="*/ 3483126 w 4073676"/>
                <a:gd name="connsiteY63" fmla="*/ 1285875 h 1392169"/>
                <a:gd name="connsiteX64" fmla="*/ 3616476 w 4073676"/>
                <a:gd name="connsiteY64" fmla="*/ 1314450 h 1392169"/>
                <a:gd name="connsiteX65" fmla="*/ 3664101 w 4073676"/>
                <a:gd name="connsiteY65" fmla="*/ 1323975 h 1392169"/>
                <a:gd name="connsiteX66" fmla="*/ 3702201 w 4073676"/>
                <a:gd name="connsiteY66" fmla="*/ 1343025 h 1392169"/>
                <a:gd name="connsiteX67" fmla="*/ 3749826 w 4073676"/>
                <a:gd name="connsiteY67" fmla="*/ 1352550 h 1392169"/>
                <a:gd name="connsiteX68" fmla="*/ 3940326 w 4073676"/>
                <a:gd name="connsiteY68" fmla="*/ 1371600 h 1392169"/>
                <a:gd name="connsiteX69" fmla="*/ 4073676 w 4073676"/>
                <a:gd name="connsiteY69" fmla="*/ 1381125 h 139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073676" h="1392169">
                  <a:moveTo>
                    <a:pt x="987576" y="409575"/>
                  </a:moveTo>
                  <a:cubicBezTo>
                    <a:pt x="1025676" y="412750"/>
                    <a:pt x="1063878" y="414878"/>
                    <a:pt x="1101876" y="419100"/>
                  </a:cubicBezTo>
                  <a:cubicBezTo>
                    <a:pt x="1121071" y="421233"/>
                    <a:pt x="1139831" y="426492"/>
                    <a:pt x="1159026" y="428625"/>
                  </a:cubicBezTo>
                  <a:cubicBezTo>
                    <a:pt x="1197024" y="432847"/>
                    <a:pt x="1235226" y="434975"/>
                    <a:pt x="1273326" y="438150"/>
                  </a:cubicBezTo>
                  <a:cubicBezTo>
                    <a:pt x="1349526" y="434975"/>
                    <a:pt x="1425808" y="433382"/>
                    <a:pt x="1501926" y="428625"/>
                  </a:cubicBezTo>
                  <a:cubicBezTo>
                    <a:pt x="1527474" y="427028"/>
                    <a:pt x="1552967" y="423817"/>
                    <a:pt x="1578126" y="419100"/>
                  </a:cubicBezTo>
                  <a:cubicBezTo>
                    <a:pt x="1603859" y="414275"/>
                    <a:pt x="1654326" y="400050"/>
                    <a:pt x="1654326" y="400050"/>
                  </a:cubicBezTo>
                  <a:cubicBezTo>
                    <a:pt x="1663851" y="390525"/>
                    <a:pt x="1672268" y="379745"/>
                    <a:pt x="1682901" y="371475"/>
                  </a:cubicBezTo>
                  <a:cubicBezTo>
                    <a:pt x="1700973" y="357419"/>
                    <a:pt x="1723862" y="349564"/>
                    <a:pt x="1740051" y="333375"/>
                  </a:cubicBezTo>
                  <a:cubicBezTo>
                    <a:pt x="1759101" y="314325"/>
                    <a:pt x="1782257" y="298641"/>
                    <a:pt x="1797201" y="276225"/>
                  </a:cubicBezTo>
                  <a:cubicBezTo>
                    <a:pt x="1803551" y="266700"/>
                    <a:pt x="1808922" y="256444"/>
                    <a:pt x="1816251" y="247650"/>
                  </a:cubicBezTo>
                  <a:cubicBezTo>
                    <a:pt x="1877367" y="174311"/>
                    <a:pt x="1816578" y="261446"/>
                    <a:pt x="1863876" y="190500"/>
                  </a:cubicBezTo>
                  <a:cubicBezTo>
                    <a:pt x="1847712" y="142009"/>
                    <a:pt x="1867340" y="175491"/>
                    <a:pt x="1825776" y="152400"/>
                  </a:cubicBezTo>
                  <a:cubicBezTo>
                    <a:pt x="1727520" y="97813"/>
                    <a:pt x="1804709" y="126328"/>
                    <a:pt x="1740051" y="104775"/>
                  </a:cubicBezTo>
                  <a:cubicBezTo>
                    <a:pt x="1730526" y="95250"/>
                    <a:pt x="1721824" y="84824"/>
                    <a:pt x="1711476" y="76200"/>
                  </a:cubicBezTo>
                  <a:cubicBezTo>
                    <a:pt x="1702682" y="68871"/>
                    <a:pt x="1690996" y="65245"/>
                    <a:pt x="1682901" y="57150"/>
                  </a:cubicBezTo>
                  <a:cubicBezTo>
                    <a:pt x="1674806" y="49055"/>
                    <a:pt x="1673559" y="34642"/>
                    <a:pt x="1663851" y="28575"/>
                  </a:cubicBezTo>
                  <a:cubicBezTo>
                    <a:pt x="1636407" y="11422"/>
                    <a:pt x="1580317" y="5128"/>
                    <a:pt x="1549551" y="0"/>
                  </a:cubicBezTo>
                  <a:lnTo>
                    <a:pt x="330351" y="9525"/>
                  </a:lnTo>
                  <a:cubicBezTo>
                    <a:pt x="312908" y="9785"/>
                    <a:pt x="245467" y="25260"/>
                    <a:pt x="225576" y="28575"/>
                  </a:cubicBezTo>
                  <a:cubicBezTo>
                    <a:pt x="146482" y="41757"/>
                    <a:pt x="128620" y="40429"/>
                    <a:pt x="35076" y="47625"/>
                  </a:cubicBezTo>
                  <a:cubicBezTo>
                    <a:pt x="0" y="100239"/>
                    <a:pt x="10221" y="71807"/>
                    <a:pt x="25551" y="171450"/>
                  </a:cubicBezTo>
                  <a:cubicBezTo>
                    <a:pt x="27078" y="181373"/>
                    <a:pt x="30200" y="191248"/>
                    <a:pt x="35076" y="200025"/>
                  </a:cubicBezTo>
                  <a:cubicBezTo>
                    <a:pt x="46195" y="220039"/>
                    <a:pt x="54126" y="244475"/>
                    <a:pt x="73176" y="257175"/>
                  </a:cubicBezTo>
                  <a:cubicBezTo>
                    <a:pt x="92226" y="269875"/>
                    <a:pt x="108606" y="288035"/>
                    <a:pt x="130326" y="295275"/>
                  </a:cubicBezTo>
                  <a:cubicBezTo>
                    <a:pt x="197339" y="317613"/>
                    <a:pt x="114611" y="288540"/>
                    <a:pt x="197001" y="323850"/>
                  </a:cubicBezTo>
                  <a:cubicBezTo>
                    <a:pt x="206229" y="327805"/>
                    <a:pt x="216596" y="328885"/>
                    <a:pt x="225576" y="333375"/>
                  </a:cubicBezTo>
                  <a:cubicBezTo>
                    <a:pt x="274020" y="357597"/>
                    <a:pt x="232780" y="352038"/>
                    <a:pt x="292251" y="361950"/>
                  </a:cubicBezTo>
                  <a:cubicBezTo>
                    <a:pt x="317500" y="366158"/>
                    <a:pt x="343202" y="367267"/>
                    <a:pt x="368451" y="371475"/>
                  </a:cubicBezTo>
                  <a:cubicBezTo>
                    <a:pt x="381364" y="373627"/>
                    <a:pt x="393464" y="380688"/>
                    <a:pt x="406551" y="381000"/>
                  </a:cubicBezTo>
                  <a:cubicBezTo>
                    <a:pt x="660499" y="387046"/>
                    <a:pt x="914551" y="387350"/>
                    <a:pt x="1168551" y="390525"/>
                  </a:cubicBezTo>
                  <a:cubicBezTo>
                    <a:pt x="1190776" y="393700"/>
                    <a:pt x="1212929" y="397427"/>
                    <a:pt x="1235226" y="400050"/>
                  </a:cubicBezTo>
                  <a:cubicBezTo>
                    <a:pt x="1266916" y="403778"/>
                    <a:pt x="1298939" y="404723"/>
                    <a:pt x="1330476" y="409575"/>
                  </a:cubicBezTo>
                  <a:cubicBezTo>
                    <a:pt x="1340399" y="411102"/>
                    <a:pt x="1349365" y="416458"/>
                    <a:pt x="1359051" y="419100"/>
                  </a:cubicBezTo>
                  <a:cubicBezTo>
                    <a:pt x="1384310" y="425989"/>
                    <a:pt x="1409426" y="433846"/>
                    <a:pt x="1435251" y="438150"/>
                  </a:cubicBezTo>
                  <a:lnTo>
                    <a:pt x="1492401" y="447675"/>
                  </a:lnTo>
                  <a:cubicBezTo>
                    <a:pt x="1508329" y="450571"/>
                    <a:pt x="1524057" y="454538"/>
                    <a:pt x="1540026" y="457200"/>
                  </a:cubicBezTo>
                  <a:cubicBezTo>
                    <a:pt x="1562171" y="460891"/>
                    <a:pt x="1584476" y="463550"/>
                    <a:pt x="1606701" y="466725"/>
                  </a:cubicBezTo>
                  <a:cubicBezTo>
                    <a:pt x="1631432" y="474969"/>
                    <a:pt x="1660122" y="483911"/>
                    <a:pt x="1682901" y="495300"/>
                  </a:cubicBezTo>
                  <a:cubicBezTo>
                    <a:pt x="1699460" y="503579"/>
                    <a:pt x="1713247" y="517229"/>
                    <a:pt x="1730526" y="523875"/>
                  </a:cubicBezTo>
                  <a:cubicBezTo>
                    <a:pt x="1754963" y="533274"/>
                    <a:pt x="1783308" y="531216"/>
                    <a:pt x="1806726" y="542925"/>
                  </a:cubicBezTo>
                  <a:cubicBezTo>
                    <a:pt x="1819426" y="549275"/>
                    <a:pt x="1832498" y="554930"/>
                    <a:pt x="1844826" y="561975"/>
                  </a:cubicBezTo>
                  <a:cubicBezTo>
                    <a:pt x="1854765" y="567655"/>
                    <a:pt x="1862879" y="576516"/>
                    <a:pt x="1873401" y="581025"/>
                  </a:cubicBezTo>
                  <a:cubicBezTo>
                    <a:pt x="1885433" y="586182"/>
                    <a:pt x="1899346" y="585688"/>
                    <a:pt x="1911501" y="590550"/>
                  </a:cubicBezTo>
                  <a:cubicBezTo>
                    <a:pt x="1931276" y="598460"/>
                    <a:pt x="1950388" y="608167"/>
                    <a:pt x="1968651" y="619125"/>
                  </a:cubicBezTo>
                  <a:cubicBezTo>
                    <a:pt x="1982264" y="627293"/>
                    <a:pt x="1992244" y="641253"/>
                    <a:pt x="2006751" y="647700"/>
                  </a:cubicBezTo>
                  <a:cubicBezTo>
                    <a:pt x="2021545" y="654275"/>
                    <a:pt x="2038572" y="653713"/>
                    <a:pt x="2054376" y="657225"/>
                  </a:cubicBezTo>
                  <a:cubicBezTo>
                    <a:pt x="2067155" y="660065"/>
                    <a:pt x="2079776" y="663575"/>
                    <a:pt x="2092476" y="666750"/>
                  </a:cubicBezTo>
                  <a:cubicBezTo>
                    <a:pt x="2102001" y="679450"/>
                    <a:pt x="2108855" y="694687"/>
                    <a:pt x="2121051" y="704850"/>
                  </a:cubicBezTo>
                  <a:cubicBezTo>
                    <a:pt x="2128764" y="711278"/>
                    <a:pt x="2140398" y="710420"/>
                    <a:pt x="2149626" y="714375"/>
                  </a:cubicBezTo>
                  <a:cubicBezTo>
                    <a:pt x="2162677" y="719968"/>
                    <a:pt x="2175398" y="726380"/>
                    <a:pt x="2187726" y="733425"/>
                  </a:cubicBezTo>
                  <a:cubicBezTo>
                    <a:pt x="2197665" y="739105"/>
                    <a:pt x="2206062" y="747355"/>
                    <a:pt x="2216301" y="752475"/>
                  </a:cubicBezTo>
                  <a:cubicBezTo>
                    <a:pt x="2225281" y="756965"/>
                    <a:pt x="2235896" y="757510"/>
                    <a:pt x="2244876" y="762000"/>
                  </a:cubicBezTo>
                  <a:cubicBezTo>
                    <a:pt x="2255115" y="767120"/>
                    <a:pt x="2263029" y="776313"/>
                    <a:pt x="2273451" y="781050"/>
                  </a:cubicBezTo>
                  <a:cubicBezTo>
                    <a:pt x="2336640" y="809772"/>
                    <a:pt x="2419504" y="829583"/>
                    <a:pt x="2483001" y="847725"/>
                  </a:cubicBezTo>
                  <a:cubicBezTo>
                    <a:pt x="2489351" y="857250"/>
                    <a:pt x="2492343" y="870233"/>
                    <a:pt x="2502051" y="876300"/>
                  </a:cubicBezTo>
                  <a:cubicBezTo>
                    <a:pt x="2513150" y="883237"/>
                    <a:pt x="2618143" y="912191"/>
                    <a:pt x="2625876" y="914400"/>
                  </a:cubicBezTo>
                  <a:cubicBezTo>
                    <a:pt x="2641751" y="927100"/>
                    <a:pt x="2654526" y="945202"/>
                    <a:pt x="2673501" y="952500"/>
                  </a:cubicBezTo>
                  <a:cubicBezTo>
                    <a:pt x="2738222" y="977393"/>
                    <a:pt x="2873526" y="1009650"/>
                    <a:pt x="2873526" y="1009650"/>
                  </a:cubicBezTo>
                  <a:cubicBezTo>
                    <a:pt x="2892576" y="1031875"/>
                    <a:pt x="2905575" y="1061265"/>
                    <a:pt x="2930676" y="1076325"/>
                  </a:cubicBezTo>
                  <a:cubicBezTo>
                    <a:pt x="3061219" y="1154651"/>
                    <a:pt x="3103210" y="1140084"/>
                    <a:pt x="3225951" y="1190625"/>
                  </a:cubicBezTo>
                  <a:cubicBezTo>
                    <a:pt x="3342168" y="1238479"/>
                    <a:pt x="3189154" y="1203759"/>
                    <a:pt x="3349776" y="1257300"/>
                  </a:cubicBezTo>
                  <a:cubicBezTo>
                    <a:pt x="3380493" y="1267539"/>
                    <a:pt x="3413366" y="1269566"/>
                    <a:pt x="3445026" y="1276350"/>
                  </a:cubicBezTo>
                  <a:cubicBezTo>
                    <a:pt x="3457826" y="1279093"/>
                    <a:pt x="3470347" y="1283035"/>
                    <a:pt x="3483126" y="1285875"/>
                  </a:cubicBezTo>
                  <a:lnTo>
                    <a:pt x="3616476" y="1314450"/>
                  </a:lnTo>
                  <a:cubicBezTo>
                    <a:pt x="3632318" y="1317785"/>
                    <a:pt x="3664101" y="1323975"/>
                    <a:pt x="3664101" y="1323975"/>
                  </a:cubicBezTo>
                  <a:cubicBezTo>
                    <a:pt x="3676801" y="1330325"/>
                    <a:pt x="3688731" y="1338535"/>
                    <a:pt x="3702201" y="1343025"/>
                  </a:cubicBezTo>
                  <a:cubicBezTo>
                    <a:pt x="3717560" y="1348145"/>
                    <a:pt x="3733898" y="1349654"/>
                    <a:pt x="3749826" y="1352550"/>
                  </a:cubicBezTo>
                  <a:cubicBezTo>
                    <a:pt x="3837055" y="1368410"/>
                    <a:pt x="3819734" y="1362986"/>
                    <a:pt x="3940326" y="1371600"/>
                  </a:cubicBezTo>
                  <a:cubicBezTo>
                    <a:pt x="4002034" y="1392169"/>
                    <a:pt x="3958861" y="1381125"/>
                    <a:pt x="4073676" y="13811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1625" y="5600700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Structural interpretation of a loop – unfold it to generate an acyclic graph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BSV Compiling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496" y="1518259"/>
            <a:ext cx="7772400" cy="4888980"/>
          </a:xfrm>
        </p:spPr>
        <p:txBody>
          <a:bodyPr/>
          <a:lstStyle/>
          <a:p>
            <a:r>
              <a:rPr lang="en-US" sz="2400" dirty="0" smtClean="0"/>
              <a:t>Type checking: Ensures that type of each expression can be determined uniquely; Otherwise the program is rejected</a:t>
            </a:r>
          </a:p>
          <a:p>
            <a:r>
              <a:rPr lang="en-US" sz="2400" dirty="0" smtClean="0"/>
              <a:t>Static elaboration: Compiler eliminates all constructs which have no direct hardware meaning</a:t>
            </a:r>
          </a:p>
          <a:p>
            <a:pPr lvl="1"/>
            <a:r>
              <a:rPr lang="en-US" sz="2000" dirty="0" smtClean="0"/>
              <a:t>Loops are unfolded</a:t>
            </a:r>
          </a:p>
          <a:p>
            <a:pPr lvl="1"/>
            <a:r>
              <a:rPr lang="en-US" sz="2000" dirty="0" smtClean="0"/>
              <a:t>Functions are in-lined; even recursive functions can be used as long as all the recursion can be gotten rid of at compile time</a:t>
            </a:r>
          </a:p>
          <a:p>
            <a:pPr lvl="1"/>
            <a:r>
              <a:rPr lang="en-US" sz="2000" dirty="0" smtClean="0"/>
              <a:t>After this stage the program does not contain any Integers because Integers are unbounded in BSV</a:t>
            </a:r>
          </a:p>
          <a:p>
            <a:r>
              <a:rPr lang="en-US" sz="2400" dirty="0" smtClean="0"/>
              <a:t>Gates are generated (actually Verilog)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pic>
        <p:nvPicPr>
          <p:cNvPr id="1026" name="Picture 2" descr="http://ustudy.in/sites/default/files/ALU_half_ad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82" y="1563867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50038"/>
              </p:ext>
            </p:extLst>
          </p:nvPr>
        </p:nvGraphicFramePr>
        <p:xfrm>
          <a:off x="838200" y="1905000"/>
          <a:ext cx="379353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133264" y="3222298"/>
            <a:ext cx="3722737" cy="6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Boolean equations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a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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    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38200" y="4043467"/>
            <a:ext cx="6627636" cy="171684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^ 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9164" y="4740420"/>
            <a:ext cx="31526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/>
              <a:t> can be used as a black-box as long as we understand its type signature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18624" y="6073262"/>
            <a:ext cx="2580421" cy="676974"/>
            <a:chOff x="747562" y="6005946"/>
            <a:chExt cx="2580421" cy="676974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747562" y="6005946"/>
              <a:ext cx="32252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751270" y="6308053"/>
              <a:ext cx="3289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22970" y="6049661"/>
              <a:ext cx="885825" cy="626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smtClean="0">
                  <a:solidFill>
                    <a:srgbClr val="FF0000"/>
                  </a:solidFill>
                </a:rPr>
                <a:t>ha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1151482" y="6216146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1164187" y="6514501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524818" y="6537860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524818" y="6244707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19383" y="6039181"/>
              <a:ext cx="304892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</a:t>
              </a:r>
              <a:endParaRPr lang="en-US" sz="1800" dirty="0"/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3023091" y="6341288"/>
              <a:ext cx="304892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15225"/>
            <a:ext cx="7772400" cy="4792013"/>
          </a:xfrm>
        </p:spPr>
        <p:txBody>
          <a:bodyPr/>
          <a:lstStyle/>
          <a:p>
            <a:r>
              <a:rPr lang="en-US" sz="2400" dirty="0" smtClean="0"/>
              <a:t>Once we define a combinational </a:t>
            </a:r>
            <a:r>
              <a:rPr lang="en-US" sz="2400" dirty="0" err="1" smtClean="0"/>
              <a:t>ckt</a:t>
            </a:r>
            <a:r>
              <a:rPr lang="en-US" sz="2400" dirty="0" smtClean="0"/>
              <a:t>, we can use it repeatedly to build larger </a:t>
            </a:r>
            <a:r>
              <a:rPr lang="en-US" sz="2400" dirty="0" err="1" smtClean="0"/>
              <a:t>ckts</a:t>
            </a:r>
            <a:endParaRPr lang="en-US" sz="2400" dirty="0"/>
          </a:p>
          <a:p>
            <a:r>
              <a:rPr lang="en-US" sz="2400" dirty="0" smtClean="0"/>
              <a:t>The BSV compiler, because of the type signatures of functions, prevents us from connecting them in obviously illegal ways</a:t>
            </a:r>
          </a:p>
          <a:p>
            <a:r>
              <a:rPr lang="en-US" sz="2400" dirty="0" smtClean="0"/>
              <a:t>We can write parameterized </a:t>
            </a:r>
            <a:r>
              <a:rPr lang="en-US" sz="2400" dirty="0" err="1" smtClean="0"/>
              <a:t>ckts</a:t>
            </a:r>
            <a:r>
              <a:rPr lang="en-US" sz="2400" dirty="0" smtClean="0"/>
              <a:t> in BSV, for example an n-bit adder. Once n is specified, the correct </a:t>
            </a:r>
            <a:r>
              <a:rPr lang="en-US" sz="2400" dirty="0" err="1" smtClean="0"/>
              <a:t>ckt</a:t>
            </a:r>
            <a:r>
              <a:rPr lang="en-US" sz="2400" dirty="0" smtClean="0"/>
              <a:t> is automatically generated</a:t>
            </a:r>
          </a:p>
          <a:p>
            <a:r>
              <a:rPr lang="en-US" sz="2400" dirty="0" smtClean="0"/>
              <a:t>Even though we use loop constructs and functions to express combinational </a:t>
            </a:r>
            <a:r>
              <a:rPr lang="en-US" sz="2400" dirty="0" err="1" smtClean="0"/>
              <a:t>ckts</a:t>
            </a:r>
            <a:r>
              <a:rPr lang="en-US" sz="2400" dirty="0" smtClean="0"/>
              <a:t>, all loops are unfolded and functions are </a:t>
            </a:r>
            <a:r>
              <a:rPr lang="en-US" sz="2400" dirty="0" err="1" smtClean="0"/>
              <a:t>inlined</a:t>
            </a:r>
            <a:r>
              <a:rPr lang="en-US" sz="2400" dirty="0" smtClean="0"/>
              <a:t> during the compilation phase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3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BSV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186" y="3431145"/>
            <a:ext cx="7772400" cy="2982534"/>
          </a:xfrm>
        </p:spPr>
        <p:txBody>
          <a:bodyPr/>
          <a:lstStyle/>
          <a:p>
            <a:r>
              <a:rPr lang="en-US" sz="2400" dirty="0" smtClean="0"/>
              <a:t>Suppose we write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/>
              <a:t>then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/>
              <a:t> is a two bit quantity representing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/>
              <a:t> values </a:t>
            </a:r>
          </a:p>
          <a:p>
            <a:r>
              <a:rPr lang="en-US" sz="2400" dirty="0" smtClean="0"/>
              <a:t>We can recover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/>
              <a:t> values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/>
              <a:t> by writing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t[1]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t[0], </a:t>
            </a:r>
            <a:r>
              <a:rPr lang="en-US" sz="2400" dirty="0" smtClean="0"/>
              <a:t>respectively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80370" y="1556311"/>
            <a:ext cx="7377456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^ 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67" y="297497"/>
            <a:ext cx="7772400" cy="1143000"/>
          </a:xfrm>
        </p:spPr>
        <p:txBody>
          <a:bodyPr/>
          <a:lstStyle/>
          <a:p>
            <a:r>
              <a:rPr lang="en-US" dirty="0" smtClean="0"/>
              <a:t>Full Adder: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1-bit </a:t>
            </a:r>
            <a:r>
              <a:rPr lang="en-US" sz="2400" dirty="0" smtClean="0"/>
              <a:t>adder with a carry-in input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67" y="3607159"/>
            <a:ext cx="5874652" cy="815476"/>
          </a:xfrm>
        </p:spPr>
        <p:txBody>
          <a:bodyPr/>
          <a:lstStyle/>
          <a:p>
            <a:r>
              <a:rPr lang="en-US" sz="2400" dirty="0" smtClean="0"/>
              <a:t>Full adders can be cascaded together to build n-bit adders</a:t>
            </a:r>
            <a:endParaRPr lang="en-US" sz="2400" dirty="0"/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02352" y="1727430"/>
            <a:ext cx="6476436" cy="7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73945" y="4422635"/>
            <a:ext cx="2622769" cy="1862138"/>
            <a:chOff x="1773945" y="4422635"/>
            <a:chExt cx="2622769" cy="1862138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843567" y="4930635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2372079" y="5373548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2890398" y="4686954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3204723" y="4686954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3042798" y="6049029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Arrow Connector 78"/>
            <p:cNvCxnSpPr>
              <a:cxnSpLocks noChangeShapeType="1"/>
              <a:endCxn id="35" idx="1"/>
            </p:cNvCxnSpPr>
            <p:nvPr/>
          </p:nvCxnSpPr>
          <p:spPr bwMode="auto">
            <a:xfrm>
              <a:off x="3734154" y="5373548"/>
              <a:ext cx="66256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2533748" y="4432003"/>
              <a:ext cx="67839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a</a:t>
              </a:r>
              <a:r>
                <a:rPr lang="en-US" sz="1800" dirty="0" smtClean="0"/>
                <a:t>[0</a:t>
              </a:r>
              <a:r>
                <a:rPr lang="en-US" sz="1800" dirty="0"/>
                <a:t>]</a:t>
              </a: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385820" y="4422635"/>
              <a:ext cx="684803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b[0</a:t>
              </a:r>
              <a:r>
                <a:rPr lang="en-US" sz="1800" dirty="0"/>
                <a:t>]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1773945" y="5229085"/>
              <a:ext cx="66236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c_in</a:t>
              </a:r>
              <a:endParaRPr lang="en-US" sz="1800" dirty="0"/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3221392" y="5896307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s[0]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83506" y="4422635"/>
            <a:ext cx="2760645" cy="1862138"/>
            <a:chOff x="4083506" y="4422635"/>
            <a:chExt cx="2760645" cy="1862138"/>
          </a:xfrm>
        </p:grpSpPr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4396714" y="4930635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4443545" y="4686954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4757870" y="4686954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" name="Straight Arrow Connector 81"/>
            <p:cNvCxnSpPr>
              <a:cxnSpLocks noChangeShapeType="1"/>
            </p:cNvCxnSpPr>
            <p:nvPr/>
          </p:nvCxnSpPr>
          <p:spPr bwMode="auto">
            <a:xfrm rot="16200000" flipH="1">
              <a:off x="4595945" y="6049029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" name="Straight Arrow Connector 85"/>
            <p:cNvCxnSpPr>
              <a:cxnSpLocks noChangeShapeType="1"/>
            </p:cNvCxnSpPr>
            <p:nvPr/>
          </p:nvCxnSpPr>
          <p:spPr bwMode="auto">
            <a:xfrm rot="10800000" flipH="1">
              <a:off x="5287301" y="5373548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4083506" y="4426920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a[1</a:t>
              </a:r>
              <a:r>
                <a:rPr lang="en-US" sz="1800" dirty="0"/>
                <a:t>]</a:t>
              </a:r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4926939" y="4422635"/>
              <a:ext cx="684803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b[1</a:t>
              </a:r>
              <a:r>
                <a:rPr lang="en-US" sz="1800" dirty="0"/>
                <a:t>]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4771185" y="5895516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s[1]</a:t>
              </a:r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5744170" y="5229085"/>
              <a:ext cx="109998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c_out</a:t>
              </a:r>
              <a:r>
                <a:rPr lang="en-US" sz="1800" dirty="0" smtClean="0"/>
                <a:t> …</a:t>
              </a:r>
              <a:endParaRPr lang="en-US" sz="18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000961" y="1902680"/>
            <a:ext cx="2769884" cy="1862138"/>
            <a:chOff x="1951526" y="1415624"/>
            <a:chExt cx="2769884" cy="1862138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021148" y="192362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2549660" y="2366537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3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3067979" y="1679943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4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3382304" y="1679943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3220379" y="3042018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7" name="Straight Arrow Connector 78"/>
            <p:cNvCxnSpPr>
              <a:cxnSpLocks noChangeShapeType="1"/>
            </p:cNvCxnSpPr>
            <p:nvPr/>
          </p:nvCxnSpPr>
          <p:spPr bwMode="auto">
            <a:xfrm>
              <a:off x="3911735" y="2366537"/>
              <a:ext cx="66256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2" name="Text Box 22"/>
            <p:cNvSpPr txBox="1">
              <a:spLocks noChangeArrowheads="1"/>
            </p:cNvSpPr>
            <p:nvPr/>
          </p:nvSpPr>
          <p:spPr bwMode="auto">
            <a:xfrm>
              <a:off x="3007541" y="1424992"/>
              <a:ext cx="32252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3563401" y="1415624"/>
              <a:ext cx="3289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951526" y="2222074"/>
              <a:ext cx="66236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c_in</a:t>
              </a:r>
              <a:endParaRPr lang="en-US" sz="1800" dirty="0"/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398973" y="2889296"/>
              <a:ext cx="304892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</a:t>
              </a:r>
              <a:endParaRPr lang="en-US" sz="1800" dirty="0"/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3892337" y="2039033"/>
              <a:ext cx="829073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c_out</a:t>
              </a:r>
              <a:endParaRPr lang="en-US" sz="1800" dirty="0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30" y="343572"/>
            <a:ext cx="7772400" cy="1143000"/>
          </a:xfrm>
        </p:spPr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29366"/>
              </p:ext>
            </p:extLst>
          </p:nvPr>
        </p:nvGraphicFramePr>
        <p:xfrm>
          <a:off x="628651" y="1571282"/>
          <a:ext cx="4105275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</a:t>
                      </a:r>
                      <a:r>
                        <a:rPr lang="en-US" b="0" baseline="-25000" dirty="0" err="1" smtClean="0"/>
                        <a:t>in</a:t>
                      </a:r>
                      <a:endParaRPr lang="en-US" b="0" baseline="-25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C</a:t>
                      </a:r>
                      <a:r>
                        <a:rPr lang="en-US" b="0" baseline="-25000" dirty="0" err="1" smtClean="0"/>
                        <a:t>out</a:t>
                      </a: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8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14872" y="4864146"/>
            <a:ext cx="7932421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Boolean equations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   = (~a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)+(~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)+(a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~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+(a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+(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~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+(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“Optimized”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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c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en-US" baseline="-25000" dirty="0" err="1" smtClean="0">
                <a:latin typeface="Courier New" pitchFamily="49" charset="0"/>
                <a:cs typeface="Courier New" pitchFamily="49" charset="0"/>
                <a:sym typeface="Symbol"/>
              </a:rPr>
              <a:t>in</a:t>
            </a:r>
            <a:r>
              <a:rPr lang="en-US" dirty="0" err="1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930346" y="1632140"/>
            <a:ext cx="4169969" cy="2651931"/>
            <a:chOff x="4974031" y="1752171"/>
            <a:chExt cx="4169969" cy="2651931"/>
          </a:xfrm>
        </p:grpSpPr>
        <p:pic>
          <p:nvPicPr>
            <p:cNvPr id="8" name="Picture 10" descr="360px-Full-adder.svg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74031" y="1752171"/>
              <a:ext cx="4169969" cy="26519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6496050" y="1828371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83368" y="4360271"/>
            <a:ext cx="357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It is easier to build a full adder using two half adders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Freeform 2"/>
          <p:cNvSpPr/>
          <p:nvPr/>
        </p:nvSpPr>
        <p:spPr bwMode="auto">
          <a:xfrm>
            <a:off x="5267459" y="1616299"/>
            <a:ext cx="2324637" cy="2678805"/>
          </a:xfrm>
          <a:custGeom>
            <a:avLst/>
            <a:gdLst>
              <a:gd name="connsiteX0" fmla="*/ 0 w 2324637"/>
              <a:gd name="connsiteY0" fmla="*/ 0 h 2678805"/>
              <a:gd name="connsiteX1" fmla="*/ 51516 w 2324637"/>
              <a:gd name="connsiteY1" fmla="*/ 2627290 h 2678805"/>
              <a:gd name="connsiteX2" fmla="*/ 2324637 w 2324637"/>
              <a:gd name="connsiteY2" fmla="*/ 2678805 h 2678805"/>
              <a:gd name="connsiteX3" fmla="*/ 2305318 w 2324637"/>
              <a:gd name="connsiteY3" fmla="*/ 1873876 h 2678805"/>
              <a:gd name="connsiteX4" fmla="*/ 1171978 w 2324637"/>
              <a:gd name="connsiteY4" fmla="*/ 1860997 h 2678805"/>
              <a:gd name="connsiteX5" fmla="*/ 1159099 w 2324637"/>
              <a:gd name="connsiteY5" fmla="*/ 12878 h 2678805"/>
              <a:gd name="connsiteX6" fmla="*/ 0 w 2324637"/>
              <a:gd name="connsiteY6" fmla="*/ 0 h 267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637" h="2678805">
                <a:moveTo>
                  <a:pt x="0" y="0"/>
                </a:moveTo>
                <a:lnTo>
                  <a:pt x="51516" y="2627290"/>
                </a:lnTo>
                <a:lnTo>
                  <a:pt x="2324637" y="2678805"/>
                </a:lnTo>
                <a:lnTo>
                  <a:pt x="2305318" y="1873876"/>
                </a:lnTo>
                <a:lnTo>
                  <a:pt x="1171978" y="1860997"/>
                </a:lnTo>
                <a:lnTo>
                  <a:pt x="1159099" y="1287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561786" y="1622738"/>
            <a:ext cx="1101144" cy="1822361"/>
          </a:xfrm>
          <a:custGeom>
            <a:avLst/>
            <a:gdLst>
              <a:gd name="connsiteX0" fmla="*/ 0 w 1101144"/>
              <a:gd name="connsiteY0" fmla="*/ 32197 h 1822361"/>
              <a:gd name="connsiteX1" fmla="*/ 57955 w 1101144"/>
              <a:gd name="connsiteY1" fmla="*/ 1822361 h 1822361"/>
              <a:gd name="connsiteX2" fmla="*/ 1101144 w 1101144"/>
              <a:gd name="connsiteY2" fmla="*/ 1809482 h 1822361"/>
              <a:gd name="connsiteX3" fmla="*/ 1068946 w 1101144"/>
              <a:gd name="connsiteY3" fmla="*/ 0 h 1822361"/>
              <a:gd name="connsiteX4" fmla="*/ 0 w 1101144"/>
              <a:gd name="connsiteY4" fmla="*/ 32197 h 182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144" h="1822361">
                <a:moveTo>
                  <a:pt x="0" y="32197"/>
                </a:moveTo>
                <a:lnTo>
                  <a:pt x="57955" y="1822361"/>
                </a:lnTo>
                <a:lnTo>
                  <a:pt x="1101144" y="1809482"/>
                </a:lnTo>
                <a:lnTo>
                  <a:pt x="1068946" y="0"/>
                </a:lnTo>
                <a:lnTo>
                  <a:pt x="0" y="32197"/>
                </a:lnTo>
                <a:close/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21859" y="306932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40358" y="306037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11897" y="511901"/>
            <a:ext cx="2769884" cy="906402"/>
            <a:chOff x="6253303" y="702957"/>
            <a:chExt cx="2769884" cy="906402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322925" y="72353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6828853" y="1448709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" name="Straight Arrow Connector 71"/>
            <p:cNvCxnSpPr>
              <a:cxnSpLocks noChangeShapeType="1"/>
            </p:cNvCxnSpPr>
            <p:nvPr/>
          </p:nvCxnSpPr>
          <p:spPr bwMode="auto">
            <a:xfrm rot="10800000" flipH="1">
              <a:off x="6851437" y="1192800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" name="Straight Arrow Connector 72"/>
            <p:cNvCxnSpPr>
              <a:cxnSpLocks noChangeShapeType="1"/>
            </p:cNvCxnSpPr>
            <p:nvPr/>
          </p:nvCxnSpPr>
          <p:spPr bwMode="auto">
            <a:xfrm rot="10800000" flipH="1">
              <a:off x="6851437" y="929814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78"/>
            <p:cNvCxnSpPr>
              <a:cxnSpLocks noChangeShapeType="1"/>
            </p:cNvCxnSpPr>
            <p:nvPr/>
          </p:nvCxnSpPr>
          <p:spPr bwMode="auto">
            <a:xfrm>
              <a:off x="8213512" y="1378948"/>
              <a:ext cx="66256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6495155" y="702957"/>
              <a:ext cx="32252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6499917" y="997255"/>
              <a:ext cx="3289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6253303" y="1260241"/>
              <a:ext cx="66236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c_in</a:t>
              </a:r>
              <a:endParaRPr lang="en-US" sz="18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556989" y="712497"/>
              <a:ext cx="304892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</a:t>
              </a:r>
              <a:endParaRPr lang="en-US" sz="1800" dirty="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8194114" y="1051444"/>
              <a:ext cx="829073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c_out</a:t>
              </a:r>
              <a:endParaRPr lang="en-US" sz="1800" dirty="0"/>
            </a:p>
          </p:txBody>
        </p:sp>
        <p:cxnSp>
          <p:nvCxnSpPr>
            <p:cNvPr id="28" name="Straight Arrow Connector 78"/>
            <p:cNvCxnSpPr>
              <a:cxnSpLocks noChangeShapeType="1"/>
            </p:cNvCxnSpPr>
            <p:nvPr/>
          </p:nvCxnSpPr>
          <p:spPr bwMode="auto">
            <a:xfrm>
              <a:off x="8203986" y="1008260"/>
              <a:ext cx="66256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341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Adder: </a:t>
            </a:r>
            <a:r>
              <a:rPr lang="en-US" sz="2400" dirty="0" smtClean="0"/>
              <a:t>built using half adders</a:t>
            </a:r>
            <a:endParaRPr lang="en-US" sz="2400" dirty="0"/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84317" y="3771475"/>
            <a:ext cx="7716154" cy="24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 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Bit#(2)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(ab[0],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= ab[1]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29701" y="5740594"/>
            <a:ext cx="315263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/>
              <a:t> is being used as a black-box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970493" y="4474610"/>
            <a:ext cx="3998731" cy="709267"/>
            <a:chOff x="3432220" y="4474610"/>
            <a:chExt cx="3998731" cy="709267"/>
          </a:xfrm>
        </p:grpSpPr>
        <p:sp>
          <p:nvSpPr>
            <p:cNvPr id="35" name="Freeform 34"/>
            <p:cNvSpPr/>
            <p:nvPr/>
          </p:nvSpPr>
          <p:spPr bwMode="auto">
            <a:xfrm>
              <a:off x="3432220" y="4739425"/>
              <a:ext cx="753414" cy="444452"/>
            </a:xfrm>
            <a:custGeom>
              <a:avLst/>
              <a:gdLst>
                <a:gd name="connsiteX0" fmla="*/ 148107 w 753414"/>
                <a:gd name="connsiteY0" fmla="*/ 412124 h 444452"/>
                <a:gd name="connsiteX1" fmla="*/ 77273 w 753414"/>
                <a:gd name="connsiteY1" fmla="*/ 405685 h 444452"/>
                <a:gd name="connsiteX2" fmla="*/ 38636 w 753414"/>
                <a:gd name="connsiteY2" fmla="*/ 379927 h 444452"/>
                <a:gd name="connsiteX3" fmla="*/ 12879 w 753414"/>
                <a:gd name="connsiteY3" fmla="*/ 321972 h 444452"/>
                <a:gd name="connsiteX4" fmla="*/ 0 w 753414"/>
                <a:gd name="connsiteY4" fmla="*/ 257578 h 444452"/>
                <a:gd name="connsiteX5" fmla="*/ 12879 w 753414"/>
                <a:gd name="connsiteY5" fmla="*/ 154547 h 444452"/>
                <a:gd name="connsiteX6" fmla="*/ 25757 w 753414"/>
                <a:gd name="connsiteY6" fmla="*/ 135229 h 444452"/>
                <a:gd name="connsiteX7" fmla="*/ 45076 w 753414"/>
                <a:gd name="connsiteY7" fmla="*/ 128789 h 444452"/>
                <a:gd name="connsiteX8" fmla="*/ 83712 w 753414"/>
                <a:gd name="connsiteY8" fmla="*/ 109471 h 444452"/>
                <a:gd name="connsiteX9" fmla="*/ 96591 w 753414"/>
                <a:gd name="connsiteY9" fmla="*/ 90152 h 444452"/>
                <a:gd name="connsiteX10" fmla="*/ 135228 w 753414"/>
                <a:gd name="connsiteY10" fmla="*/ 77274 h 444452"/>
                <a:gd name="connsiteX11" fmla="*/ 160986 w 753414"/>
                <a:gd name="connsiteY11" fmla="*/ 64395 h 444452"/>
                <a:gd name="connsiteX12" fmla="*/ 231819 w 753414"/>
                <a:gd name="connsiteY12" fmla="*/ 38637 h 444452"/>
                <a:gd name="connsiteX13" fmla="*/ 270456 w 753414"/>
                <a:gd name="connsiteY13" fmla="*/ 25758 h 444452"/>
                <a:gd name="connsiteX14" fmla="*/ 328411 w 753414"/>
                <a:gd name="connsiteY14" fmla="*/ 6440 h 444452"/>
                <a:gd name="connsiteX15" fmla="*/ 437881 w 753414"/>
                <a:gd name="connsiteY15" fmla="*/ 0 h 444452"/>
                <a:gd name="connsiteX16" fmla="*/ 631065 w 753414"/>
                <a:gd name="connsiteY16" fmla="*/ 12879 h 444452"/>
                <a:gd name="connsiteX17" fmla="*/ 676141 w 753414"/>
                <a:gd name="connsiteY17" fmla="*/ 25758 h 444452"/>
                <a:gd name="connsiteX18" fmla="*/ 727656 w 753414"/>
                <a:gd name="connsiteY18" fmla="*/ 70834 h 444452"/>
                <a:gd name="connsiteX19" fmla="*/ 740535 w 753414"/>
                <a:gd name="connsiteY19" fmla="*/ 109471 h 444452"/>
                <a:gd name="connsiteX20" fmla="*/ 753414 w 753414"/>
                <a:gd name="connsiteY20" fmla="*/ 148107 h 444452"/>
                <a:gd name="connsiteX21" fmla="*/ 746974 w 753414"/>
                <a:gd name="connsiteY21" fmla="*/ 283336 h 444452"/>
                <a:gd name="connsiteX22" fmla="*/ 734095 w 753414"/>
                <a:gd name="connsiteY22" fmla="*/ 302654 h 444452"/>
                <a:gd name="connsiteX23" fmla="*/ 714777 w 753414"/>
                <a:gd name="connsiteY23" fmla="*/ 309093 h 444452"/>
                <a:gd name="connsiteX24" fmla="*/ 701898 w 753414"/>
                <a:gd name="connsiteY24" fmla="*/ 328412 h 444452"/>
                <a:gd name="connsiteX25" fmla="*/ 682580 w 753414"/>
                <a:gd name="connsiteY25" fmla="*/ 334851 h 444452"/>
                <a:gd name="connsiteX26" fmla="*/ 656822 w 753414"/>
                <a:gd name="connsiteY26" fmla="*/ 347730 h 444452"/>
                <a:gd name="connsiteX27" fmla="*/ 637504 w 753414"/>
                <a:gd name="connsiteY27" fmla="*/ 367048 h 444452"/>
                <a:gd name="connsiteX28" fmla="*/ 605307 w 753414"/>
                <a:gd name="connsiteY28" fmla="*/ 373488 h 444452"/>
                <a:gd name="connsiteX29" fmla="*/ 585988 w 753414"/>
                <a:gd name="connsiteY29" fmla="*/ 379927 h 444452"/>
                <a:gd name="connsiteX30" fmla="*/ 560231 w 753414"/>
                <a:gd name="connsiteY30" fmla="*/ 386367 h 444452"/>
                <a:gd name="connsiteX31" fmla="*/ 534473 w 753414"/>
                <a:gd name="connsiteY31" fmla="*/ 399245 h 444452"/>
                <a:gd name="connsiteX32" fmla="*/ 489397 w 753414"/>
                <a:gd name="connsiteY32" fmla="*/ 412124 h 444452"/>
                <a:gd name="connsiteX33" fmla="*/ 431442 w 753414"/>
                <a:gd name="connsiteY33" fmla="*/ 425003 h 444452"/>
                <a:gd name="connsiteX34" fmla="*/ 399245 w 753414"/>
                <a:gd name="connsiteY34" fmla="*/ 437882 h 444452"/>
                <a:gd name="connsiteX35" fmla="*/ 231819 w 753414"/>
                <a:gd name="connsiteY35" fmla="*/ 431443 h 444452"/>
                <a:gd name="connsiteX36" fmla="*/ 193183 w 753414"/>
                <a:gd name="connsiteY36" fmla="*/ 418564 h 444452"/>
                <a:gd name="connsiteX37" fmla="*/ 173865 w 753414"/>
                <a:gd name="connsiteY37" fmla="*/ 412124 h 444452"/>
                <a:gd name="connsiteX38" fmla="*/ 148107 w 753414"/>
                <a:gd name="connsiteY38" fmla="*/ 412124 h 4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53414" h="444452">
                  <a:moveTo>
                    <a:pt x="148107" y="412124"/>
                  </a:moveTo>
                  <a:cubicBezTo>
                    <a:pt x="124496" y="409978"/>
                    <a:pt x="100018" y="412375"/>
                    <a:pt x="77273" y="405685"/>
                  </a:cubicBezTo>
                  <a:cubicBezTo>
                    <a:pt x="62423" y="401317"/>
                    <a:pt x="38636" y="379927"/>
                    <a:pt x="38636" y="379927"/>
                  </a:cubicBezTo>
                  <a:cubicBezTo>
                    <a:pt x="23218" y="356801"/>
                    <a:pt x="19448" y="354817"/>
                    <a:pt x="12879" y="321972"/>
                  </a:cubicBezTo>
                  <a:lnTo>
                    <a:pt x="0" y="257578"/>
                  </a:lnTo>
                  <a:cubicBezTo>
                    <a:pt x="1230" y="241583"/>
                    <a:pt x="-1022" y="182350"/>
                    <a:pt x="12879" y="154547"/>
                  </a:cubicBezTo>
                  <a:cubicBezTo>
                    <a:pt x="16340" y="147625"/>
                    <a:pt x="19714" y="140064"/>
                    <a:pt x="25757" y="135229"/>
                  </a:cubicBezTo>
                  <a:cubicBezTo>
                    <a:pt x="31058" y="130989"/>
                    <a:pt x="39005" y="131825"/>
                    <a:pt x="45076" y="128789"/>
                  </a:cubicBezTo>
                  <a:cubicBezTo>
                    <a:pt x="95003" y="103825"/>
                    <a:pt x="35159" y="125654"/>
                    <a:pt x="83712" y="109471"/>
                  </a:cubicBezTo>
                  <a:cubicBezTo>
                    <a:pt x="88005" y="103031"/>
                    <a:pt x="90028" y="94254"/>
                    <a:pt x="96591" y="90152"/>
                  </a:cubicBezTo>
                  <a:cubicBezTo>
                    <a:pt x="108103" y="82957"/>
                    <a:pt x="123086" y="83345"/>
                    <a:pt x="135228" y="77274"/>
                  </a:cubicBezTo>
                  <a:cubicBezTo>
                    <a:pt x="143814" y="72981"/>
                    <a:pt x="152214" y="68294"/>
                    <a:pt x="160986" y="64395"/>
                  </a:cubicBezTo>
                  <a:cubicBezTo>
                    <a:pt x="187866" y="52448"/>
                    <a:pt x="203264" y="48155"/>
                    <a:pt x="231819" y="38637"/>
                  </a:cubicBezTo>
                  <a:cubicBezTo>
                    <a:pt x="244698" y="34344"/>
                    <a:pt x="258314" y="31829"/>
                    <a:pt x="270456" y="25758"/>
                  </a:cubicBezTo>
                  <a:cubicBezTo>
                    <a:pt x="296273" y="12850"/>
                    <a:pt x="297896" y="9214"/>
                    <a:pt x="328411" y="6440"/>
                  </a:cubicBezTo>
                  <a:cubicBezTo>
                    <a:pt x="364814" y="3131"/>
                    <a:pt x="401391" y="2147"/>
                    <a:pt x="437881" y="0"/>
                  </a:cubicBezTo>
                  <a:cubicBezTo>
                    <a:pt x="514933" y="3350"/>
                    <a:pt x="563551" y="604"/>
                    <a:pt x="631065" y="12879"/>
                  </a:cubicBezTo>
                  <a:cubicBezTo>
                    <a:pt x="648844" y="16112"/>
                    <a:pt x="659596" y="20244"/>
                    <a:pt x="676141" y="25758"/>
                  </a:cubicBezTo>
                  <a:cubicBezTo>
                    <a:pt x="721216" y="55809"/>
                    <a:pt x="706191" y="38637"/>
                    <a:pt x="727656" y="70834"/>
                  </a:cubicBezTo>
                  <a:lnTo>
                    <a:pt x="740535" y="109471"/>
                  </a:lnTo>
                  <a:lnTo>
                    <a:pt x="753414" y="148107"/>
                  </a:lnTo>
                  <a:cubicBezTo>
                    <a:pt x="751267" y="193183"/>
                    <a:pt x="752572" y="238557"/>
                    <a:pt x="746974" y="283336"/>
                  </a:cubicBezTo>
                  <a:cubicBezTo>
                    <a:pt x="746014" y="291015"/>
                    <a:pt x="740138" y="297819"/>
                    <a:pt x="734095" y="302654"/>
                  </a:cubicBezTo>
                  <a:cubicBezTo>
                    <a:pt x="728795" y="306894"/>
                    <a:pt x="721216" y="306947"/>
                    <a:pt x="714777" y="309093"/>
                  </a:cubicBezTo>
                  <a:cubicBezTo>
                    <a:pt x="710484" y="315533"/>
                    <a:pt x="707941" y="323577"/>
                    <a:pt x="701898" y="328412"/>
                  </a:cubicBezTo>
                  <a:cubicBezTo>
                    <a:pt x="696598" y="332652"/>
                    <a:pt x="688819" y="332177"/>
                    <a:pt x="682580" y="334851"/>
                  </a:cubicBezTo>
                  <a:cubicBezTo>
                    <a:pt x="673757" y="338632"/>
                    <a:pt x="664633" y="342150"/>
                    <a:pt x="656822" y="347730"/>
                  </a:cubicBezTo>
                  <a:cubicBezTo>
                    <a:pt x="649412" y="353023"/>
                    <a:pt x="645649" y="362975"/>
                    <a:pt x="637504" y="367048"/>
                  </a:cubicBezTo>
                  <a:cubicBezTo>
                    <a:pt x="627715" y="371943"/>
                    <a:pt x="615925" y="370833"/>
                    <a:pt x="605307" y="373488"/>
                  </a:cubicBezTo>
                  <a:cubicBezTo>
                    <a:pt x="598722" y="375134"/>
                    <a:pt x="592515" y="378062"/>
                    <a:pt x="585988" y="379927"/>
                  </a:cubicBezTo>
                  <a:cubicBezTo>
                    <a:pt x="577479" y="382358"/>
                    <a:pt x="568517" y="383260"/>
                    <a:pt x="560231" y="386367"/>
                  </a:cubicBezTo>
                  <a:cubicBezTo>
                    <a:pt x="551243" y="389738"/>
                    <a:pt x="543296" y="395464"/>
                    <a:pt x="534473" y="399245"/>
                  </a:cubicBezTo>
                  <a:cubicBezTo>
                    <a:pt x="519023" y="405867"/>
                    <a:pt x="505750" y="407452"/>
                    <a:pt x="489397" y="412124"/>
                  </a:cubicBezTo>
                  <a:cubicBezTo>
                    <a:pt x="445004" y="424808"/>
                    <a:pt x="501181" y="413381"/>
                    <a:pt x="431442" y="425003"/>
                  </a:cubicBezTo>
                  <a:cubicBezTo>
                    <a:pt x="420710" y="429296"/>
                    <a:pt x="410459" y="435079"/>
                    <a:pt x="399245" y="437882"/>
                  </a:cubicBezTo>
                  <a:cubicBezTo>
                    <a:pt x="339413" y="452840"/>
                    <a:pt x="299447" y="438561"/>
                    <a:pt x="231819" y="431443"/>
                  </a:cubicBezTo>
                  <a:lnTo>
                    <a:pt x="193183" y="418564"/>
                  </a:lnTo>
                  <a:cubicBezTo>
                    <a:pt x="186744" y="416417"/>
                    <a:pt x="180653" y="412124"/>
                    <a:pt x="173865" y="412124"/>
                  </a:cubicBezTo>
                  <a:lnTo>
                    <a:pt x="148107" y="412124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2394" y="4474610"/>
              <a:ext cx="268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Extracts the sum bit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37" name="Straight Connector 36"/>
            <p:cNvCxnSpPr>
              <a:stCxn id="35" idx="19"/>
              <a:endCxn id="36" idx="1"/>
            </p:cNvCxnSpPr>
            <p:nvPr/>
          </p:nvCxnSpPr>
          <p:spPr bwMode="auto">
            <a:xfrm flipV="1">
              <a:off x="4172755" y="4659276"/>
              <a:ext cx="569639" cy="18962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4151940" y="4875559"/>
            <a:ext cx="4749822" cy="631810"/>
            <a:chOff x="3432219" y="4552067"/>
            <a:chExt cx="4749822" cy="631810"/>
          </a:xfrm>
        </p:grpSpPr>
        <p:sp>
          <p:nvSpPr>
            <p:cNvPr id="39" name="Freeform 38"/>
            <p:cNvSpPr/>
            <p:nvPr/>
          </p:nvSpPr>
          <p:spPr bwMode="auto">
            <a:xfrm>
              <a:off x="3432219" y="4739425"/>
              <a:ext cx="802653" cy="444452"/>
            </a:xfrm>
            <a:custGeom>
              <a:avLst/>
              <a:gdLst>
                <a:gd name="connsiteX0" fmla="*/ 148107 w 753414"/>
                <a:gd name="connsiteY0" fmla="*/ 412124 h 444452"/>
                <a:gd name="connsiteX1" fmla="*/ 77273 w 753414"/>
                <a:gd name="connsiteY1" fmla="*/ 405685 h 444452"/>
                <a:gd name="connsiteX2" fmla="*/ 38636 w 753414"/>
                <a:gd name="connsiteY2" fmla="*/ 379927 h 444452"/>
                <a:gd name="connsiteX3" fmla="*/ 12879 w 753414"/>
                <a:gd name="connsiteY3" fmla="*/ 321972 h 444452"/>
                <a:gd name="connsiteX4" fmla="*/ 0 w 753414"/>
                <a:gd name="connsiteY4" fmla="*/ 257578 h 444452"/>
                <a:gd name="connsiteX5" fmla="*/ 12879 w 753414"/>
                <a:gd name="connsiteY5" fmla="*/ 154547 h 444452"/>
                <a:gd name="connsiteX6" fmla="*/ 25757 w 753414"/>
                <a:gd name="connsiteY6" fmla="*/ 135229 h 444452"/>
                <a:gd name="connsiteX7" fmla="*/ 45076 w 753414"/>
                <a:gd name="connsiteY7" fmla="*/ 128789 h 444452"/>
                <a:gd name="connsiteX8" fmla="*/ 83712 w 753414"/>
                <a:gd name="connsiteY8" fmla="*/ 109471 h 444452"/>
                <a:gd name="connsiteX9" fmla="*/ 96591 w 753414"/>
                <a:gd name="connsiteY9" fmla="*/ 90152 h 444452"/>
                <a:gd name="connsiteX10" fmla="*/ 135228 w 753414"/>
                <a:gd name="connsiteY10" fmla="*/ 77274 h 444452"/>
                <a:gd name="connsiteX11" fmla="*/ 160986 w 753414"/>
                <a:gd name="connsiteY11" fmla="*/ 64395 h 444452"/>
                <a:gd name="connsiteX12" fmla="*/ 231819 w 753414"/>
                <a:gd name="connsiteY12" fmla="*/ 38637 h 444452"/>
                <a:gd name="connsiteX13" fmla="*/ 270456 w 753414"/>
                <a:gd name="connsiteY13" fmla="*/ 25758 h 444452"/>
                <a:gd name="connsiteX14" fmla="*/ 328411 w 753414"/>
                <a:gd name="connsiteY14" fmla="*/ 6440 h 444452"/>
                <a:gd name="connsiteX15" fmla="*/ 437881 w 753414"/>
                <a:gd name="connsiteY15" fmla="*/ 0 h 444452"/>
                <a:gd name="connsiteX16" fmla="*/ 631065 w 753414"/>
                <a:gd name="connsiteY16" fmla="*/ 12879 h 444452"/>
                <a:gd name="connsiteX17" fmla="*/ 676141 w 753414"/>
                <a:gd name="connsiteY17" fmla="*/ 25758 h 444452"/>
                <a:gd name="connsiteX18" fmla="*/ 727656 w 753414"/>
                <a:gd name="connsiteY18" fmla="*/ 70834 h 444452"/>
                <a:gd name="connsiteX19" fmla="*/ 740535 w 753414"/>
                <a:gd name="connsiteY19" fmla="*/ 109471 h 444452"/>
                <a:gd name="connsiteX20" fmla="*/ 753414 w 753414"/>
                <a:gd name="connsiteY20" fmla="*/ 148107 h 444452"/>
                <a:gd name="connsiteX21" fmla="*/ 746974 w 753414"/>
                <a:gd name="connsiteY21" fmla="*/ 283336 h 444452"/>
                <a:gd name="connsiteX22" fmla="*/ 734095 w 753414"/>
                <a:gd name="connsiteY22" fmla="*/ 302654 h 444452"/>
                <a:gd name="connsiteX23" fmla="*/ 714777 w 753414"/>
                <a:gd name="connsiteY23" fmla="*/ 309093 h 444452"/>
                <a:gd name="connsiteX24" fmla="*/ 701898 w 753414"/>
                <a:gd name="connsiteY24" fmla="*/ 328412 h 444452"/>
                <a:gd name="connsiteX25" fmla="*/ 682580 w 753414"/>
                <a:gd name="connsiteY25" fmla="*/ 334851 h 444452"/>
                <a:gd name="connsiteX26" fmla="*/ 656822 w 753414"/>
                <a:gd name="connsiteY26" fmla="*/ 347730 h 444452"/>
                <a:gd name="connsiteX27" fmla="*/ 637504 w 753414"/>
                <a:gd name="connsiteY27" fmla="*/ 367048 h 444452"/>
                <a:gd name="connsiteX28" fmla="*/ 605307 w 753414"/>
                <a:gd name="connsiteY28" fmla="*/ 373488 h 444452"/>
                <a:gd name="connsiteX29" fmla="*/ 585988 w 753414"/>
                <a:gd name="connsiteY29" fmla="*/ 379927 h 444452"/>
                <a:gd name="connsiteX30" fmla="*/ 560231 w 753414"/>
                <a:gd name="connsiteY30" fmla="*/ 386367 h 444452"/>
                <a:gd name="connsiteX31" fmla="*/ 534473 w 753414"/>
                <a:gd name="connsiteY31" fmla="*/ 399245 h 444452"/>
                <a:gd name="connsiteX32" fmla="*/ 489397 w 753414"/>
                <a:gd name="connsiteY32" fmla="*/ 412124 h 444452"/>
                <a:gd name="connsiteX33" fmla="*/ 431442 w 753414"/>
                <a:gd name="connsiteY33" fmla="*/ 425003 h 444452"/>
                <a:gd name="connsiteX34" fmla="*/ 399245 w 753414"/>
                <a:gd name="connsiteY34" fmla="*/ 437882 h 444452"/>
                <a:gd name="connsiteX35" fmla="*/ 231819 w 753414"/>
                <a:gd name="connsiteY35" fmla="*/ 431443 h 444452"/>
                <a:gd name="connsiteX36" fmla="*/ 193183 w 753414"/>
                <a:gd name="connsiteY36" fmla="*/ 418564 h 444452"/>
                <a:gd name="connsiteX37" fmla="*/ 173865 w 753414"/>
                <a:gd name="connsiteY37" fmla="*/ 412124 h 444452"/>
                <a:gd name="connsiteX38" fmla="*/ 148107 w 753414"/>
                <a:gd name="connsiteY38" fmla="*/ 412124 h 4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53414" h="444452">
                  <a:moveTo>
                    <a:pt x="148107" y="412124"/>
                  </a:moveTo>
                  <a:cubicBezTo>
                    <a:pt x="124496" y="409978"/>
                    <a:pt x="100018" y="412375"/>
                    <a:pt x="77273" y="405685"/>
                  </a:cubicBezTo>
                  <a:cubicBezTo>
                    <a:pt x="62423" y="401317"/>
                    <a:pt x="38636" y="379927"/>
                    <a:pt x="38636" y="379927"/>
                  </a:cubicBezTo>
                  <a:cubicBezTo>
                    <a:pt x="23218" y="356801"/>
                    <a:pt x="19448" y="354817"/>
                    <a:pt x="12879" y="321972"/>
                  </a:cubicBezTo>
                  <a:lnTo>
                    <a:pt x="0" y="257578"/>
                  </a:lnTo>
                  <a:cubicBezTo>
                    <a:pt x="1230" y="241583"/>
                    <a:pt x="-1022" y="182350"/>
                    <a:pt x="12879" y="154547"/>
                  </a:cubicBezTo>
                  <a:cubicBezTo>
                    <a:pt x="16340" y="147625"/>
                    <a:pt x="19714" y="140064"/>
                    <a:pt x="25757" y="135229"/>
                  </a:cubicBezTo>
                  <a:cubicBezTo>
                    <a:pt x="31058" y="130989"/>
                    <a:pt x="39005" y="131825"/>
                    <a:pt x="45076" y="128789"/>
                  </a:cubicBezTo>
                  <a:cubicBezTo>
                    <a:pt x="95003" y="103825"/>
                    <a:pt x="35159" y="125654"/>
                    <a:pt x="83712" y="109471"/>
                  </a:cubicBezTo>
                  <a:cubicBezTo>
                    <a:pt x="88005" y="103031"/>
                    <a:pt x="90028" y="94254"/>
                    <a:pt x="96591" y="90152"/>
                  </a:cubicBezTo>
                  <a:cubicBezTo>
                    <a:pt x="108103" y="82957"/>
                    <a:pt x="123086" y="83345"/>
                    <a:pt x="135228" y="77274"/>
                  </a:cubicBezTo>
                  <a:cubicBezTo>
                    <a:pt x="143814" y="72981"/>
                    <a:pt x="152214" y="68294"/>
                    <a:pt x="160986" y="64395"/>
                  </a:cubicBezTo>
                  <a:cubicBezTo>
                    <a:pt x="187866" y="52448"/>
                    <a:pt x="203264" y="48155"/>
                    <a:pt x="231819" y="38637"/>
                  </a:cubicBezTo>
                  <a:cubicBezTo>
                    <a:pt x="244698" y="34344"/>
                    <a:pt x="258314" y="31829"/>
                    <a:pt x="270456" y="25758"/>
                  </a:cubicBezTo>
                  <a:cubicBezTo>
                    <a:pt x="296273" y="12850"/>
                    <a:pt x="297896" y="9214"/>
                    <a:pt x="328411" y="6440"/>
                  </a:cubicBezTo>
                  <a:cubicBezTo>
                    <a:pt x="364814" y="3131"/>
                    <a:pt x="401391" y="2147"/>
                    <a:pt x="437881" y="0"/>
                  </a:cubicBezTo>
                  <a:cubicBezTo>
                    <a:pt x="514933" y="3350"/>
                    <a:pt x="563551" y="604"/>
                    <a:pt x="631065" y="12879"/>
                  </a:cubicBezTo>
                  <a:cubicBezTo>
                    <a:pt x="648844" y="16112"/>
                    <a:pt x="659596" y="20244"/>
                    <a:pt x="676141" y="25758"/>
                  </a:cubicBezTo>
                  <a:cubicBezTo>
                    <a:pt x="721216" y="55809"/>
                    <a:pt x="706191" y="38637"/>
                    <a:pt x="727656" y="70834"/>
                  </a:cubicBezTo>
                  <a:lnTo>
                    <a:pt x="740535" y="109471"/>
                  </a:lnTo>
                  <a:lnTo>
                    <a:pt x="753414" y="148107"/>
                  </a:lnTo>
                  <a:cubicBezTo>
                    <a:pt x="751267" y="193183"/>
                    <a:pt x="752572" y="238557"/>
                    <a:pt x="746974" y="283336"/>
                  </a:cubicBezTo>
                  <a:cubicBezTo>
                    <a:pt x="746014" y="291015"/>
                    <a:pt x="740138" y="297819"/>
                    <a:pt x="734095" y="302654"/>
                  </a:cubicBezTo>
                  <a:cubicBezTo>
                    <a:pt x="728795" y="306894"/>
                    <a:pt x="721216" y="306947"/>
                    <a:pt x="714777" y="309093"/>
                  </a:cubicBezTo>
                  <a:cubicBezTo>
                    <a:pt x="710484" y="315533"/>
                    <a:pt x="707941" y="323577"/>
                    <a:pt x="701898" y="328412"/>
                  </a:cubicBezTo>
                  <a:cubicBezTo>
                    <a:pt x="696598" y="332652"/>
                    <a:pt x="688819" y="332177"/>
                    <a:pt x="682580" y="334851"/>
                  </a:cubicBezTo>
                  <a:cubicBezTo>
                    <a:pt x="673757" y="338632"/>
                    <a:pt x="664633" y="342150"/>
                    <a:pt x="656822" y="347730"/>
                  </a:cubicBezTo>
                  <a:cubicBezTo>
                    <a:pt x="649412" y="353023"/>
                    <a:pt x="645649" y="362975"/>
                    <a:pt x="637504" y="367048"/>
                  </a:cubicBezTo>
                  <a:cubicBezTo>
                    <a:pt x="627715" y="371943"/>
                    <a:pt x="615925" y="370833"/>
                    <a:pt x="605307" y="373488"/>
                  </a:cubicBezTo>
                  <a:cubicBezTo>
                    <a:pt x="598722" y="375134"/>
                    <a:pt x="592515" y="378062"/>
                    <a:pt x="585988" y="379927"/>
                  </a:cubicBezTo>
                  <a:cubicBezTo>
                    <a:pt x="577479" y="382358"/>
                    <a:pt x="568517" y="383260"/>
                    <a:pt x="560231" y="386367"/>
                  </a:cubicBezTo>
                  <a:cubicBezTo>
                    <a:pt x="551243" y="389738"/>
                    <a:pt x="543296" y="395464"/>
                    <a:pt x="534473" y="399245"/>
                  </a:cubicBezTo>
                  <a:cubicBezTo>
                    <a:pt x="519023" y="405867"/>
                    <a:pt x="505750" y="407452"/>
                    <a:pt x="489397" y="412124"/>
                  </a:cubicBezTo>
                  <a:cubicBezTo>
                    <a:pt x="445004" y="424808"/>
                    <a:pt x="501181" y="413381"/>
                    <a:pt x="431442" y="425003"/>
                  </a:cubicBezTo>
                  <a:cubicBezTo>
                    <a:pt x="420710" y="429296"/>
                    <a:pt x="410459" y="435079"/>
                    <a:pt x="399245" y="437882"/>
                  </a:cubicBezTo>
                  <a:cubicBezTo>
                    <a:pt x="339413" y="452840"/>
                    <a:pt x="299447" y="438561"/>
                    <a:pt x="231819" y="431443"/>
                  </a:cubicBezTo>
                  <a:lnTo>
                    <a:pt x="193183" y="418564"/>
                  </a:lnTo>
                  <a:cubicBezTo>
                    <a:pt x="186744" y="416417"/>
                    <a:pt x="180653" y="412124"/>
                    <a:pt x="173865" y="412124"/>
                  </a:cubicBezTo>
                  <a:lnTo>
                    <a:pt x="148107" y="412124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7536" y="4552067"/>
              <a:ext cx="2874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Extracts the carry bit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41" name="Straight Connector 40"/>
            <p:cNvCxnSpPr>
              <a:stCxn id="39" idx="19"/>
              <a:endCxn id="40" idx="1"/>
            </p:cNvCxnSpPr>
            <p:nvPr/>
          </p:nvCxnSpPr>
          <p:spPr bwMode="auto">
            <a:xfrm flipV="1">
              <a:off x="4221151" y="4736733"/>
              <a:ext cx="1086385" cy="112163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1685909" y="1847686"/>
            <a:ext cx="5514881" cy="1336008"/>
            <a:chOff x="1685909" y="1847686"/>
            <a:chExt cx="5514881" cy="1336008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1906660" y="2159677"/>
              <a:ext cx="32252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1910368" y="2384516"/>
              <a:ext cx="3289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6415228" y="1930051"/>
              <a:ext cx="304892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</a:t>
              </a:r>
              <a:endParaRPr lang="en-US" sz="1800" dirty="0"/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6371717" y="2442343"/>
              <a:ext cx="829073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/>
                <a:t>c</a:t>
              </a:r>
              <a:r>
                <a:rPr lang="en-US" sz="1800" dirty="0" err="1" smtClean="0"/>
                <a:t>_out</a:t>
              </a:r>
              <a:endParaRPr lang="en-US" sz="1800" dirty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782068" y="2164758"/>
              <a:ext cx="885825" cy="626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smtClean="0">
                  <a:solidFill>
                    <a:srgbClr val="FF0000"/>
                  </a:solidFill>
                </a:rPr>
                <a:t>ha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310580" y="2369877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323285" y="2590964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4155404" y="2009956"/>
              <a:ext cx="885825" cy="626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smtClean="0">
                  <a:solidFill>
                    <a:srgbClr val="FF0000"/>
                  </a:solidFill>
                </a:rPr>
                <a:t>ha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3683916" y="2298785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" name="Straight Connector 24"/>
            <p:cNvCxnSpPr/>
            <p:nvPr/>
          </p:nvCxnSpPr>
          <p:spPr>
            <a:xfrm flipV="1">
              <a:off x="3660338" y="2708800"/>
              <a:ext cx="1798556" cy="27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33984" y="250130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51305" y="2658658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flipV="1">
              <a:off x="5366588" y="2312756"/>
              <a:ext cx="798589" cy="706356"/>
              <a:chOff x="3990333" y="3048834"/>
              <a:chExt cx="1016928" cy="723601"/>
            </a:xfrm>
          </p:grpSpPr>
          <p:sp>
            <p:nvSpPr>
              <p:cNvPr id="3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 flipV="1">
              <a:off x="5030003" y="2118998"/>
              <a:ext cx="1341714" cy="155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85909" y="2747784"/>
              <a:ext cx="66236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c_in</a:t>
              </a:r>
              <a:endParaRPr lang="en-US" sz="18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59029" y="1882927"/>
              <a:ext cx="3724238" cy="130076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88982" y="1847686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fa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Elbow Connector 11"/>
            <p:cNvCxnSpPr>
              <a:stCxn id="30" idx="3"/>
            </p:cNvCxnSpPr>
            <p:nvPr/>
          </p:nvCxnSpPr>
          <p:spPr bwMode="auto">
            <a:xfrm flipV="1">
              <a:off x="2348270" y="2477952"/>
              <a:ext cx="1803670" cy="440648"/>
            </a:xfrm>
            <a:prstGeom prst="bentConnector3">
              <a:avLst>
                <a:gd name="adj1" fmla="val 84988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579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“let</a:t>
            </a:r>
            <a:r>
              <a:rPr lang="en-US" dirty="0"/>
              <a:t>” syntax</a:t>
            </a:r>
            <a:endParaRPr lang="en-US" sz="2400" dirty="0"/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84317" y="3816548"/>
            <a:ext cx="7716154" cy="24208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ab 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(ab[1],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ab[0]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4317" y="3374001"/>
            <a:ext cx="74120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  <a:defRPr/>
            </a:pPr>
            <a:r>
              <a:rPr lang="en-US" kern="0" dirty="0"/>
              <a:t>No need to write the type if the compiler can deduce it: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13850" y="1850834"/>
            <a:ext cx="5514881" cy="1336008"/>
            <a:chOff x="1685909" y="1847686"/>
            <a:chExt cx="5514881" cy="1336008"/>
          </a:xfrm>
        </p:grpSpPr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1906660" y="2159677"/>
              <a:ext cx="32252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910368" y="2384516"/>
              <a:ext cx="3289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6415228" y="1930051"/>
              <a:ext cx="304892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s</a:t>
              </a:r>
              <a:endParaRPr lang="en-US" sz="1800" dirty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6371717" y="2442343"/>
              <a:ext cx="829073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/>
                <a:t>c</a:t>
              </a:r>
              <a:r>
                <a:rPr lang="en-US" sz="1800" dirty="0" err="1" smtClean="0"/>
                <a:t>_out</a:t>
              </a:r>
              <a:endParaRPr lang="en-US" sz="1800" dirty="0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2782068" y="2164758"/>
              <a:ext cx="885825" cy="626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smtClean="0">
                  <a:solidFill>
                    <a:srgbClr val="FF0000"/>
                  </a:solidFill>
                </a:rPr>
                <a:t>ha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310580" y="2369877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7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323285" y="2590964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155404" y="2009956"/>
              <a:ext cx="885825" cy="626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smtClean="0">
                  <a:solidFill>
                    <a:srgbClr val="FF0000"/>
                  </a:solidFill>
                </a:rPr>
                <a:t>ha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3683916" y="2298785"/>
              <a:ext cx="47148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0" name="Straight Connector 59"/>
            <p:cNvCxnSpPr/>
            <p:nvPr/>
          </p:nvCxnSpPr>
          <p:spPr>
            <a:xfrm flipV="1">
              <a:off x="3660338" y="2708800"/>
              <a:ext cx="1798556" cy="27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033984" y="250130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51305" y="2658658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 flipV="1">
              <a:off x="5366588" y="2312756"/>
              <a:ext cx="798589" cy="706356"/>
              <a:chOff x="3990333" y="3048834"/>
              <a:chExt cx="1016928" cy="723601"/>
            </a:xfrm>
          </p:grpSpPr>
          <p:sp>
            <p:nvSpPr>
              <p:cNvPr id="6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 flipV="1">
              <a:off x="5030003" y="2118998"/>
              <a:ext cx="1341714" cy="155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1685909" y="2747784"/>
              <a:ext cx="66236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c_in</a:t>
              </a:r>
              <a:endParaRPr lang="en-US" sz="1800" dirty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559029" y="1882927"/>
              <a:ext cx="3724238" cy="130076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88982" y="1847686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fa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Elbow Connector 67"/>
            <p:cNvCxnSpPr>
              <a:stCxn id="65" idx="3"/>
            </p:cNvCxnSpPr>
            <p:nvPr/>
          </p:nvCxnSpPr>
          <p:spPr bwMode="auto">
            <a:xfrm flipV="1">
              <a:off x="2348270" y="2477952"/>
              <a:ext cx="1803670" cy="440648"/>
            </a:xfrm>
            <a:prstGeom prst="bentConnector3">
              <a:avLst>
                <a:gd name="adj1" fmla="val 84988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49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 versus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09" y="1560791"/>
            <a:ext cx="7772400" cy="2411277"/>
          </a:xfrm>
        </p:spPr>
        <p:txBody>
          <a:bodyPr/>
          <a:lstStyle/>
          <a:p>
            <a:r>
              <a:rPr lang="en-US" sz="2400" dirty="0" smtClean="0"/>
              <a:t>The programmer writes down types of some expressions in a program and the compiler deduces the types of the rest of expressions</a:t>
            </a:r>
          </a:p>
          <a:p>
            <a:r>
              <a:rPr lang="en-US" sz="2400" dirty="0" smtClean="0"/>
              <a:t>If the type deduction cannot be performed or the type declarations are inconsistent then the compiler complains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87653" y="5554638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type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9959" y="6213571"/>
            <a:ext cx="59128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Type checking prevents lots of silly mistakes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25984" y="3991983"/>
            <a:ext cx="7716154" cy="242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Bit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 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Bit#(2)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(ab[1],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  = ab[0]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2-bit Ripple-Carry Adder</a:t>
            </a:r>
          </a:p>
        </p:txBody>
      </p:sp>
      <p:sp>
        <p:nvSpPr>
          <p:cNvPr id="717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93231" y="3607866"/>
            <a:ext cx="8048902" cy="296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#(3)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(Bit#(2) x, Bit#(2)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Bit#(1) c0);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Bit#(3)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c=0; c[0] = c0;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cs0 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y[0],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c[0]);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c[1] = cs0[1];  s[0] = cs0[0];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cs1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y[1],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c[1]);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c[2] = cs1[1];  s[1] = cs1[0];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{c[2],s};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69897" y="1638239"/>
            <a:ext cx="4630983" cy="1862138"/>
            <a:chOff x="699769" y="1638239"/>
            <a:chExt cx="4630983" cy="1862138"/>
          </a:xfrm>
        </p:grpSpPr>
        <p:sp>
          <p:nvSpPr>
            <p:cNvPr id="7172" name="Rectangle 13"/>
            <p:cNvSpPr>
              <a:spLocks noChangeArrowheads="1"/>
            </p:cNvSpPr>
            <p:nvPr/>
          </p:nvSpPr>
          <p:spPr bwMode="auto">
            <a:xfrm>
              <a:off x="1769391" y="2146239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7173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1297903" y="2589152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4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1816222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5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2130547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6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1968622" y="32646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177" name="Rectangle 13"/>
            <p:cNvSpPr>
              <a:spLocks noChangeArrowheads="1"/>
            </p:cNvSpPr>
            <p:nvPr/>
          </p:nvSpPr>
          <p:spPr bwMode="auto">
            <a:xfrm>
              <a:off x="3322538" y="2146239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7178" name="Straight Arrow Connector 78"/>
            <p:cNvCxnSpPr>
              <a:cxnSpLocks noChangeShapeType="1"/>
              <a:endCxn id="7177" idx="1"/>
            </p:cNvCxnSpPr>
            <p:nvPr/>
          </p:nvCxnSpPr>
          <p:spPr bwMode="auto">
            <a:xfrm>
              <a:off x="2659978" y="2589152"/>
              <a:ext cx="66256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9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3369369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0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3683694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1" name="Straight Arrow Connector 81"/>
            <p:cNvCxnSpPr>
              <a:cxnSpLocks noChangeShapeType="1"/>
            </p:cNvCxnSpPr>
            <p:nvPr/>
          </p:nvCxnSpPr>
          <p:spPr bwMode="auto">
            <a:xfrm rot="16200000" flipH="1">
              <a:off x="3521769" y="32646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2" name="Straight Arrow Connector 85"/>
            <p:cNvCxnSpPr>
              <a:cxnSpLocks noChangeShapeType="1"/>
            </p:cNvCxnSpPr>
            <p:nvPr/>
          </p:nvCxnSpPr>
          <p:spPr bwMode="auto">
            <a:xfrm rot="10800000" flipH="1">
              <a:off x="4213125" y="2589152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183" name="Text Box 22"/>
            <p:cNvSpPr txBox="1">
              <a:spLocks noChangeArrowheads="1"/>
            </p:cNvSpPr>
            <p:nvPr/>
          </p:nvSpPr>
          <p:spPr bwMode="auto">
            <a:xfrm>
              <a:off x="1459572" y="1647607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x[0]</a:t>
              </a:r>
            </a:p>
          </p:txBody>
        </p:sp>
        <p:sp>
          <p:nvSpPr>
            <p:cNvPr id="7184" name="Text Box 24"/>
            <p:cNvSpPr txBox="1">
              <a:spLocks noChangeArrowheads="1"/>
            </p:cNvSpPr>
            <p:nvPr/>
          </p:nvSpPr>
          <p:spPr bwMode="auto">
            <a:xfrm>
              <a:off x="2311644" y="163823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y[0]</a:t>
              </a:r>
            </a:p>
          </p:txBody>
        </p:sp>
        <p:sp>
          <p:nvSpPr>
            <p:cNvPr id="7185" name="Text Box 25"/>
            <p:cNvSpPr txBox="1">
              <a:spLocks noChangeArrowheads="1"/>
            </p:cNvSpPr>
            <p:nvPr/>
          </p:nvSpPr>
          <p:spPr bwMode="auto">
            <a:xfrm>
              <a:off x="699769" y="2444689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c[0]</a:t>
              </a:r>
            </a:p>
          </p:txBody>
        </p:sp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2147216" y="3111911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s[0]</a:t>
              </a:r>
            </a:p>
          </p:txBody>
        </p:sp>
        <p:sp>
          <p:nvSpPr>
            <p:cNvPr id="7187" name="Text Box 27"/>
            <p:cNvSpPr txBox="1">
              <a:spLocks noChangeArrowheads="1"/>
            </p:cNvSpPr>
            <p:nvPr/>
          </p:nvSpPr>
          <p:spPr bwMode="auto">
            <a:xfrm>
              <a:off x="3009330" y="164252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x[1]</a:t>
              </a:r>
            </a:p>
          </p:txBody>
        </p:sp>
        <p:sp>
          <p:nvSpPr>
            <p:cNvPr id="7188" name="Text Box 28"/>
            <p:cNvSpPr txBox="1">
              <a:spLocks noChangeArrowheads="1"/>
            </p:cNvSpPr>
            <p:nvPr/>
          </p:nvSpPr>
          <p:spPr bwMode="auto">
            <a:xfrm>
              <a:off x="3852763" y="163823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y[1]</a:t>
              </a:r>
            </a:p>
          </p:txBody>
        </p:sp>
        <p:sp>
          <p:nvSpPr>
            <p:cNvPr id="7189" name="Text Box 29"/>
            <p:cNvSpPr txBox="1">
              <a:spLocks noChangeArrowheads="1"/>
            </p:cNvSpPr>
            <p:nvPr/>
          </p:nvSpPr>
          <p:spPr bwMode="auto">
            <a:xfrm>
              <a:off x="2620291" y="2266581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c[1]</a:t>
              </a:r>
            </a:p>
          </p:txBody>
        </p:sp>
        <p:sp>
          <p:nvSpPr>
            <p:cNvPr id="7190" name="Text Box 30"/>
            <p:cNvSpPr txBox="1">
              <a:spLocks noChangeArrowheads="1"/>
            </p:cNvSpPr>
            <p:nvPr/>
          </p:nvSpPr>
          <p:spPr bwMode="auto">
            <a:xfrm>
              <a:off x="3697009" y="3111120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s[1]</a:t>
              </a:r>
            </a:p>
          </p:txBody>
        </p:sp>
        <p:sp>
          <p:nvSpPr>
            <p:cNvPr id="7191" name="Text Box 31"/>
            <p:cNvSpPr txBox="1">
              <a:spLocks noChangeArrowheads="1"/>
            </p:cNvSpPr>
            <p:nvPr/>
          </p:nvSpPr>
          <p:spPr bwMode="auto">
            <a:xfrm>
              <a:off x="4669994" y="2444689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c[2]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94351" y="1941692"/>
            <a:ext cx="28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Now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 smtClean="0"/>
              <a:t> can be used as a black-box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L02-</a:t>
            </a:r>
            <a:fld id="{22704540-D8BF-43FA-8BB3-56C1EB5567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reeform 2"/>
          <p:cNvSpPr/>
          <p:nvPr/>
        </p:nvSpPr>
        <p:spPr bwMode="auto">
          <a:xfrm>
            <a:off x="959476" y="4149305"/>
            <a:ext cx="2570051" cy="538605"/>
          </a:xfrm>
          <a:custGeom>
            <a:avLst/>
            <a:gdLst>
              <a:gd name="connsiteX0" fmla="*/ 283335 w 2570051"/>
              <a:gd name="connsiteY0" fmla="*/ 618186 h 805409"/>
              <a:gd name="connsiteX1" fmla="*/ 264017 w 2570051"/>
              <a:gd name="connsiteY1" fmla="*/ 585989 h 805409"/>
              <a:gd name="connsiteX2" fmla="*/ 270456 w 2570051"/>
              <a:gd name="connsiteY2" fmla="*/ 489398 h 805409"/>
              <a:gd name="connsiteX3" fmla="*/ 289775 w 2570051"/>
              <a:gd name="connsiteY3" fmla="*/ 412124 h 805409"/>
              <a:gd name="connsiteX4" fmla="*/ 296214 w 2570051"/>
              <a:gd name="connsiteY4" fmla="*/ 392806 h 805409"/>
              <a:gd name="connsiteX5" fmla="*/ 309093 w 2570051"/>
              <a:gd name="connsiteY5" fmla="*/ 373488 h 805409"/>
              <a:gd name="connsiteX6" fmla="*/ 334851 w 2570051"/>
              <a:gd name="connsiteY6" fmla="*/ 309093 h 805409"/>
              <a:gd name="connsiteX7" fmla="*/ 360609 w 2570051"/>
              <a:gd name="connsiteY7" fmla="*/ 251138 h 805409"/>
              <a:gd name="connsiteX8" fmla="*/ 373487 w 2570051"/>
              <a:gd name="connsiteY8" fmla="*/ 218941 h 805409"/>
              <a:gd name="connsiteX9" fmla="*/ 386366 w 2570051"/>
              <a:gd name="connsiteY9" fmla="*/ 199623 h 805409"/>
              <a:gd name="connsiteX10" fmla="*/ 399245 w 2570051"/>
              <a:gd name="connsiteY10" fmla="*/ 173865 h 805409"/>
              <a:gd name="connsiteX11" fmla="*/ 437882 w 2570051"/>
              <a:gd name="connsiteY11" fmla="*/ 160986 h 805409"/>
              <a:gd name="connsiteX12" fmla="*/ 476518 w 2570051"/>
              <a:gd name="connsiteY12" fmla="*/ 135229 h 805409"/>
              <a:gd name="connsiteX13" fmla="*/ 502276 w 2570051"/>
              <a:gd name="connsiteY13" fmla="*/ 128789 h 805409"/>
              <a:gd name="connsiteX14" fmla="*/ 521594 w 2570051"/>
              <a:gd name="connsiteY14" fmla="*/ 122350 h 805409"/>
              <a:gd name="connsiteX15" fmla="*/ 598868 w 2570051"/>
              <a:gd name="connsiteY15" fmla="*/ 90153 h 805409"/>
              <a:gd name="connsiteX16" fmla="*/ 624625 w 2570051"/>
              <a:gd name="connsiteY16" fmla="*/ 77274 h 805409"/>
              <a:gd name="connsiteX17" fmla="*/ 701899 w 2570051"/>
              <a:gd name="connsiteY17" fmla="*/ 64395 h 805409"/>
              <a:gd name="connsiteX18" fmla="*/ 740535 w 2570051"/>
              <a:gd name="connsiteY18" fmla="*/ 51516 h 805409"/>
              <a:gd name="connsiteX19" fmla="*/ 940158 w 2570051"/>
              <a:gd name="connsiteY19" fmla="*/ 32198 h 805409"/>
              <a:gd name="connsiteX20" fmla="*/ 1043189 w 2570051"/>
              <a:gd name="connsiteY20" fmla="*/ 19319 h 805409"/>
              <a:gd name="connsiteX21" fmla="*/ 1268569 w 2570051"/>
              <a:gd name="connsiteY21" fmla="*/ 0 h 805409"/>
              <a:gd name="connsiteX22" fmla="*/ 1693572 w 2570051"/>
              <a:gd name="connsiteY22" fmla="*/ 6440 h 805409"/>
              <a:gd name="connsiteX23" fmla="*/ 1835239 w 2570051"/>
              <a:gd name="connsiteY23" fmla="*/ 12879 h 805409"/>
              <a:gd name="connsiteX24" fmla="*/ 1912513 w 2570051"/>
              <a:gd name="connsiteY24" fmla="*/ 25758 h 805409"/>
              <a:gd name="connsiteX25" fmla="*/ 2060620 w 2570051"/>
              <a:gd name="connsiteY25" fmla="*/ 45076 h 805409"/>
              <a:gd name="connsiteX26" fmla="*/ 2125014 w 2570051"/>
              <a:gd name="connsiteY26" fmla="*/ 64395 h 805409"/>
              <a:gd name="connsiteX27" fmla="*/ 2182969 w 2570051"/>
              <a:gd name="connsiteY27" fmla="*/ 77274 h 805409"/>
              <a:gd name="connsiteX28" fmla="*/ 2208727 w 2570051"/>
              <a:gd name="connsiteY28" fmla="*/ 90153 h 805409"/>
              <a:gd name="connsiteX29" fmla="*/ 2228045 w 2570051"/>
              <a:gd name="connsiteY29" fmla="*/ 96592 h 805409"/>
              <a:gd name="connsiteX30" fmla="*/ 2260242 w 2570051"/>
              <a:gd name="connsiteY30" fmla="*/ 115910 h 805409"/>
              <a:gd name="connsiteX31" fmla="*/ 2311758 w 2570051"/>
              <a:gd name="connsiteY31" fmla="*/ 128789 h 805409"/>
              <a:gd name="connsiteX32" fmla="*/ 2331076 w 2570051"/>
              <a:gd name="connsiteY32" fmla="*/ 141668 h 805409"/>
              <a:gd name="connsiteX33" fmla="*/ 2350394 w 2570051"/>
              <a:gd name="connsiteY33" fmla="*/ 148107 h 805409"/>
              <a:gd name="connsiteX34" fmla="*/ 2369713 w 2570051"/>
              <a:gd name="connsiteY34" fmla="*/ 173865 h 805409"/>
              <a:gd name="connsiteX35" fmla="*/ 2395470 w 2570051"/>
              <a:gd name="connsiteY35" fmla="*/ 193183 h 805409"/>
              <a:gd name="connsiteX36" fmla="*/ 2408349 w 2570051"/>
              <a:gd name="connsiteY36" fmla="*/ 218941 h 805409"/>
              <a:gd name="connsiteX37" fmla="*/ 2446986 w 2570051"/>
              <a:gd name="connsiteY37" fmla="*/ 257578 h 805409"/>
              <a:gd name="connsiteX38" fmla="*/ 2459865 w 2570051"/>
              <a:gd name="connsiteY38" fmla="*/ 289775 h 805409"/>
              <a:gd name="connsiteX39" fmla="*/ 2472744 w 2570051"/>
              <a:gd name="connsiteY39" fmla="*/ 309093 h 805409"/>
              <a:gd name="connsiteX40" fmla="*/ 2492062 w 2570051"/>
              <a:gd name="connsiteY40" fmla="*/ 341291 h 805409"/>
              <a:gd name="connsiteX41" fmla="*/ 2537138 w 2570051"/>
              <a:gd name="connsiteY41" fmla="*/ 425003 h 805409"/>
              <a:gd name="connsiteX42" fmla="*/ 2550017 w 2570051"/>
              <a:gd name="connsiteY42" fmla="*/ 470079 h 805409"/>
              <a:gd name="connsiteX43" fmla="*/ 2562896 w 2570051"/>
              <a:gd name="connsiteY43" fmla="*/ 489398 h 805409"/>
              <a:gd name="connsiteX44" fmla="*/ 2569335 w 2570051"/>
              <a:gd name="connsiteY44" fmla="*/ 521595 h 805409"/>
              <a:gd name="connsiteX45" fmla="*/ 2550017 w 2570051"/>
              <a:gd name="connsiteY45" fmla="*/ 534474 h 805409"/>
              <a:gd name="connsiteX46" fmla="*/ 2537138 w 2570051"/>
              <a:gd name="connsiteY46" fmla="*/ 553792 h 805409"/>
              <a:gd name="connsiteX47" fmla="*/ 2492062 w 2570051"/>
              <a:gd name="connsiteY47" fmla="*/ 566671 h 805409"/>
              <a:gd name="connsiteX48" fmla="*/ 2453425 w 2570051"/>
              <a:gd name="connsiteY48" fmla="*/ 585989 h 805409"/>
              <a:gd name="connsiteX49" fmla="*/ 2401910 w 2570051"/>
              <a:gd name="connsiteY49" fmla="*/ 605307 h 805409"/>
              <a:gd name="connsiteX50" fmla="*/ 2337516 w 2570051"/>
              <a:gd name="connsiteY50" fmla="*/ 637505 h 805409"/>
              <a:gd name="connsiteX51" fmla="*/ 2286000 w 2570051"/>
              <a:gd name="connsiteY51" fmla="*/ 656823 h 805409"/>
              <a:gd name="connsiteX52" fmla="*/ 2234485 w 2570051"/>
              <a:gd name="connsiteY52" fmla="*/ 676141 h 805409"/>
              <a:gd name="connsiteX53" fmla="*/ 2195848 w 2570051"/>
              <a:gd name="connsiteY53" fmla="*/ 695460 h 805409"/>
              <a:gd name="connsiteX54" fmla="*/ 2176530 w 2570051"/>
              <a:gd name="connsiteY54" fmla="*/ 708338 h 805409"/>
              <a:gd name="connsiteX55" fmla="*/ 2150772 w 2570051"/>
              <a:gd name="connsiteY55" fmla="*/ 714778 h 805409"/>
              <a:gd name="connsiteX56" fmla="*/ 2112135 w 2570051"/>
              <a:gd name="connsiteY56" fmla="*/ 727657 h 805409"/>
              <a:gd name="connsiteX57" fmla="*/ 2041301 w 2570051"/>
              <a:gd name="connsiteY57" fmla="*/ 753414 h 805409"/>
              <a:gd name="connsiteX58" fmla="*/ 1983347 w 2570051"/>
              <a:gd name="connsiteY58" fmla="*/ 766293 h 805409"/>
              <a:gd name="connsiteX59" fmla="*/ 1951149 w 2570051"/>
              <a:gd name="connsiteY59" fmla="*/ 779172 h 805409"/>
              <a:gd name="connsiteX60" fmla="*/ 1860997 w 2570051"/>
              <a:gd name="connsiteY60" fmla="*/ 785612 h 805409"/>
              <a:gd name="connsiteX61" fmla="*/ 1725769 w 2570051"/>
              <a:gd name="connsiteY61" fmla="*/ 804930 h 805409"/>
              <a:gd name="connsiteX62" fmla="*/ 1397358 w 2570051"/>
              <a:gd name="connsiteY62" fmla="*/ 785612 h 805409"/>
              <a:gd name="connsiteX63" fmla="*/ 1320085 w 2570051"/>
              <a:gd name="connsiteY63" fmla="*/ 766293 h 805409"/>
              <a:gd name="connsiteX64" fmla="*/ 1223493 w 2570051"/>
              <a:gd name="connsiteY64" fmla="*/ 746975 h 805409"/>
              <a:gd name="connsiteX65" fmla="*/ 1165538 w 2570051"/>
              <a:gd name="connsiteY65" fmla="*/ 721217 h 805409"/>
              <a:gd name="connsiteX66" fmla="*/ 972355 w 2570051"/>
              <a:gd name="connsiteY66" fmla="*/ 695460 h 805409"/>
              <a:gd name="connsiteX67" fmla="*/ 708338 w 2570051"/>
              <a:gd name="connsiteY67" fmla="*/ 676141 h 805409"/>
              <a:gd name="connsiteX68" fmla="*/ 618186 w 2570051"/>
              <a:gd name="connsiteY68" fmla="*/ 650383 h 805409"/>
              <a:gd name="connsiteX69" fmla="*/ 579549 w 2570051"/>
              <a:gd name="connsiteY69" fmla="*/ 624626 h 805409"/>
              <a:gd name="connsiteX70" fmla="*/ 547352 w 2570051"/>
              <a:gd name="connsiteY70" fmla="*/ 618186 h 805409"/>
              <a:gd name="connsiteX71" fmla="*/ 489397 w 2570051"/>
              <a:gd name="connsiteY71" fmla="*/ 598868 h 805409"/>
              <a:gd name="connsiteX72" fmla="*/ 470079 w 2570051"/>
              <a:gd name="connsiteY72" fmla="*/ 592429 h 805409"/>
              <a:gd name="connsiteX73" fmla="*/ 444321 w 2570051"/>
              <a:gd name="connsiteY73" fmla="*/ 585989 h 805409"/>
              <a:gd name="connsiteX74" fmla="*/ 367048 w 2570051"/>
              <a:gd name="connsiteY74" fmla="*/ 566671 h 805409"/>
              <a:gd name="connsiteX75" fmla="*/ 321972 w 2570051"/>
              <a:gd name="connsiteY75" fmla="*/ 547353 h 805409"/>
              <a:gd name="connsiteX76" fmla="*/ 289775 w 2570051"/>
              <a:gd name="connsiteY76" fmla="*/ 540913 h 805409"/>
              <a:gd name="connsiteX77" fmla="*/ 225380 w 2570051"/>
              <a:gd name="connsiteY77" fmla="*/ 521595 h 805409"/>
              <a:gd name="connsiteX78" fmla="*/ 199623 w 2570051"/>
              <a:gd name="connsiteY78" fmla="*/ 508716 h 805409"/>
              <a:gd name="connsiteX79" fmla="*/ 154547 w 2570051"/>
              <a:gd name="connsiteY79" fmla="*/ 502276 h 805409"/>
              <a:gd name="connsiteX80" fmla="*/ 115910 w 2570051"/>
              <a:gd name="connsiteY80" fmla="*/ 495837 h 805409"/>
              <a:gd name="connsiteX81" fmla="*/ 45076 w 2570051"/>
              <a:gd name="connsiteY81" fmla="*/ 476519 h 805409"/>
              <a:gd name="connsiteX82" fmla="*/ 0 w 2570051"/>
              <a:gd name="connsiteY82" fmla="*/ 470079 h 80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570051" h="805409">
                <a:moveTo>
                  <a:pt x="283335" y="618186"/>
                </a:moveTo>
                <a:cubicBezTo>
                  <a:pt x="276896" y="607454"/>
                  <a:pt x="265262" y="598443"/>
                  <a:pt x="264017" y="585989"/>
                </a:cubicBezTo>
                <a:cubicBezTo>
                  <a:pt x="260806" y="553881"/>
                  <a:pt x="267397" y="521521"/>
                  <a:pt x="270456" y="489398"/>
                </a:cubicBezTo>
                <a:cubicBezTo>
                  <a:pt x="273924" y="452980"/>
                  <a:pt x="278178" y="446917"/>
                  <a:pt x="289775" y="412124"/>
                </a:cubicBezTo>
                <a:cubicBezTo>
                  <a:pt x="291921" y="405685"/>
                  <a:pt x="292449" y="398454"/>
                  <a:pt x="296214" y="392806"/>
                </a:cubicBezTo>
                <a:lnTo>
                  <a:pt x="309093" y="373488"/>
                </a:lnTo>
                <a:cubicBezTo>
                  <a:pt x="325008" y="325744"/>
                  <a:pt x="315901" y="346993"/>
                  <a:pt x="334851" y="309093"/>
                </a:cubicBezTo>
                <a:cubicBezTo>
                  <a:pt x="347244" y="247122"/>
                  <a:pt x="330948" y="304528"/>
                  <a:pt x="360609" y="251138"/>
                </a:cubicBezTo>
                <a:cubicBezTo>
                  <a:pt x="366223" y="241034"/>
                  <a:pt x="368318" y="229280"/>
                  <a:pt x="373487" y="218941"/>
                </a:cubicBezTo>
                <a:cubicBezTo>
                  <a:pt x="376948" y="212019"/>
                  <a:pt x="382526" y="206342"/>
                  <a:pt x="386366" y="199623"/>
                </a:cubicBezTo>
                <a:cubicBezTo>
                  <a:pt x="391129" y="191288"/>
                  <a:pt x="391565" y="179625"/>
                  <a:pt x="399245" y="173865"/>
                </a:cubicBezTo>
                <a:cubicBezTo>
                  <a:pt x="410106" y="165720"/>
                  <a:pt x="426586" y="168516"/>
                  <a:pt x="437882" y="160986"/>
                </a:cubicBezTo>
                <a:cubicBezTo>
                  <a:pt x="450761" y="152400"/>
                  <a:pt x="462674" y="142151"/>
                  <a:pt x="476518" y="135229"/>
                </a:cubicBezTo>
                <a:cubicBezTo>
                  <a:pt x="484434" y="131271"/>
                  <a:pt x="493766" y="131220"/>
                  <a:pt x="502276" y="128789"/>
                </a:cubicBezTo>
                <a:cubicBezTo>
                  <a:pt x="508802" y="126924"/>
                  <a:pt x="515523" y="125386"/>
                  <a:pt x="521594" y="122350"/>
                </a:cubicBezTo>
                <a:cubicBezTo>
                  <a:pt x="589168" y="88563"/>
                  <a:pt x="541481" y="101629"/>
                  <a:pt x="598868" y="90153"/>
                </a:cubicBezTo>
                <a:cubicBezTo>
                  <a:pt x="607454" y="85860"/>
                  <a:pt x="615518" y="80310"/>
                  <a:pt x="624625" y="77274"/>
                </a:cubicBezTo>
                <a:cubicBezTo>
                  <a:pt x="638753" y="72564"/>
                  <a:pt x="691684" y="65854"/>
                  <a:pt x="701899" y="64395"/>
                </a:cubicBezTo>
                <a:cubicBezTo>
                  <a:pt x="714778" y="60102"/>
                  <a:pt x="727223" y="54178"/>
                  <a:pt x="740535" y="51516"/>
                </a:cubicBezTo>
                <a:cubicBezTo>
                  <a:pt x="815738" y="36475"/>
                  <a:pt x="861959" y="36798"/>
                  <a:pt x="940158" y="32198"/>
                </a:cubicBezTo>
                <a:cubicBezTo>
                  <a:pt x="974502" y="27905"/>
                  <a:pt x="1008691" y="22116"/>
                  <a:pt x="1043189" y="19319"/>
                </a:cubicBezTo>
                <a:cubicBezTo>
                  <a:pt x="1298410" y="-1375"/>
                  <a:pt x="1073424" y="27878"/>
                  <a:pt x="1268569" y="0"/>
                </a:cubicBezTo>
                <a:lnTo>
                  <a:pt x="1693572" y="6440"/>
                </a:lnTo>
                <a:cubicBezTo>
                  <a:pt x="1740831" y="7514"/>
                  <a:pt x="1788151" y="8724"/>
                  <a:pt x="1835239" y="12879"/>
                </a:cubicBezTo>
                <a:cubicBezTo>
                  <a:pt x="1861251" y="15174"/>
                  <a:pt x="1886619" y="22380"/>
                  <a:pt x="1912513" y="25758"/>
                </a:cubicBezTo>
                <a:cubicBezTo>
                  <a:pt x="2073018" y="46694"/>
                  <a:pt x="1889840" y="14939"/>
                  <a:pt x="2060620" y="45076"/>
                </a:cubicBezTo>
                <a:cubicBezTo>
                  <a:pt x="2128324" y="57024"/>
                  <a:pt x="2057126" y="44029"/>
                  <a:pt x="2125014" y="64395"/>
                </a:cubicBezTo>
                <a:cubicBezTo>
                  <a:pt x="2145429" y="70520"/>
                  <a:pt x="2163137" y="69837"/>
                  <a:pt x="2182969" y="77274"/>
                </a:cubicBezTo>
                <a:cubicBezTo>
                  <a:pt x="2191957" y="80645"/>
                  <a:pt x="2199904" y="86372"/>
                  <a:pt x="2208727" y="90153"/>
                </a:cubicBezTo>
                <a:cubicBezTo>
                  <a:pt x="2214966" y="92827"/>
                  <a:pt x="2221974" y="93557"/>
                  <a:pt x="2228045" y="96592"/>
                </a:cubicBezTo>
                <a:cubicBezTo>
                  <a:pt x="2239240" y="102189"/>
                  <a:pt x="2249047" y="110313"/>
                  <a:pt x="2260242" y="115910"/>
                </a:cubicBezTo>
                <a:cubicBezTo>
                  <a:pt x="2273445" y="122512"/>
                  <a:pt x="2299507" y="126339"/>
                  <a:pt x="2311758" y="128789"/>
                </a:cubicBezTo>
                <a:cubicBezTo>
                  <a:pt x="2318197" y="133082"/>
                  <a:pt x="2324154" y="138207"/>
                  <a:pt x="2331076" y="141668"/>
                </a:cubicBezTo>
                <a:cubicBezTo>
                  <a:pt x="2337147" y="144704"/>
                  <a:pt x="2345180" y="143762"/>
                  <a:pt x="2350394" y="148107"/>
                </a:cubicBezTo>
                <a:cubicBezTo>
                  <a:pt x="2358639" y="154978"/>
                  <a:pt x="2362124" y="166276"/>
                  <a:pt x="2369713" y="173865"/>
                </a:cubicBezTo>
                <a:cubicBezTo>
                  <a:pt x="2377302" y="181454"/>
                  <a:pt x="2386884" y="186744"/>
                  <a:pt x="2395470" y="193183"/>
                </a:cubicBezTo>
                <a:cubicBezTo>
                  <a:pt x="2399763" y="201769"/>
                  <a:pt x="2402352" y="211445"/>
                  <a:pt x="2408349" y="218941"/>
                </a:cubicBezTo>
                <a:cubicBezTo>
                  <a:pt x="2419727" y="233163"/>
                  <a:pt x="2446986" y="257578"/>
                  <a:pt x="2446986" y="257578"/>
                </a:cubicBezTo>
                <a:cubicBezTo>
                  <a:pt x="2451279" y="268310"/>
                  <a:pt x="2454696" y="279436"/>
                  <a:pt x="2459865" y="289775"/>
                </a:cubicBezTo>
                <a:cubicBezTo>
                  <a:pt x="2463326" y="296697"/>
                  <a:pt x="2468642" y="302530"/>
                  <a:pt x="2472744" y="309093"/>
                </a:cubicBezTo>
                <a:cubicBezTo>
                  <a:pt x="2479377" y="319707"/>
                  <a:pt x="2486128" y="330271"/>
                  <a:pt x="2492062" y="341291"/>
                </a:cubicBezTo>
                <a:cubicBezTo>
                  <a:pt x="2546927" y="443183"/>
                  <a:pt x="2492616" y="350799"/>
                  <a:pt x="2537138" y="425003"/>
                </a:cubicBezTo>
                <a:cubicBezTo>
                  <a:pt x="2539200" y="433251"/>
                  <a:pt x="2545400" y="460844"/>
                  <a:pt x="2550017" y="470079"/>
                </a:cubicBezTo>
                <a:cubicBezTo>
                  <a:pt x="2553478" y="477001"/>
                  <a:pt x="2558603" y="482958"/>
                  <a:pt x="2562896" y="489398"/>
                </a:cubicBezTo>
                <a:cubicBezTo>
                  <a:pt x="2565042" y="500130"/>
                  <a:pt x="2572342" y="511071"/>
                  <a:pt x="2569335" y="521595"/>
                </a:cubicBezTo>
                <a:cubicBezTo>
                  <a:pt x="2567209" y="529036"/>
                  <a:pt x="2555489" y="529002"/>
                  <a:pt x="2550017" y="534474"/>
                </a:cubicBezTo>
                <a:cubicBezTo>
                  <a:pt x="2544545" y="539946"/>
                  <a:pt x="2543181" y="548957"/>
                  <a:pt x="2537138" y="553792"/>
                </a:cubicBezTo>
                <a:cubicBezTo>
                  <a:pt x="2532940" y="557150"/>
                  <a:pt x="2493742" y="566251"/>
                  <a:pt x="2492062" y="566671"/>
                </a:cubicBezTo>
                <a:cubicBezTo>
                  <a:pt x="2454935" y="591423"/>
                  <a:pt x="2490753" y="569992"/>
                  <a:pt x="2453425" y="585989"/>
                </a:cubicBezTo>
                <a:cubicBezTo>
                  <a:pt x="2406279" y="606194"/>
                  <a:pt x="2449402" y="593435"/>
                  <a:pt x="2401910" y="605307"/>
                </a:cubicBezTo>
                <a:cubicBezTo>
                  <a:pt x="2346255" y="638702"/>
                  <a:pt x="2393845" y="612471"/>
                  <a:pt x="2337516" y="637505"/>
                </a:cubicBezTo>
                <a:cubicBezTo>
                  <a:pt x="2294224" y="656746"/>
                  <a:pt x="2329939" y="645838"/>
                  <a:pt x="2286000" y="656823"/>
                </a:cubicBezTo>
                <a:cubicBezTo>
                  <a:pt x="2242383" y="685902"/>
                  <a:pt x="2295756" y="653860"/>
                  <a:pt x="2234485" y="676141"/>
                </a:cubicBezTo>
                <a:cubicBezTo>
                  <a:pt x="2220953" y="681062"/>
                  <a:pt x="2208435" y="688467"/>
                  <a:pt x="2195848" y="695460"/>
                </a:cubicBezTo>
                <a:cubicBezTo>
                  <a:pt x="2189083" y="699218"/>
                  <a:pt x="2183643" y="705289"/>
                  <a:pt x="2176530" y="708338"/>
                </a:cubicBezTo>
                <a:cubicBezTo>
                  <a:pt x="2168395" y="711824"/>
                  <a:pt x="2159249" y="712235"/>
                  <a:pt x="2150772" y="714778"/>
                </a:cubicBezTo>
                <a:cubicBezTo>
                  <a:pt x="2137769" y="718679"/>
                  <a:pt x="2124893" y="723018"/>
                  <a:pt x="2112135" y="727657"/>
                </a:cubicBezTo>
                <a:cubicBezTo>
                  <a:pt x="2077557" y="740231"/>
                  <a:pt x="2078897" y="743161"/>
                  <a:pt x="2041301" y="753414"/>
                </a:cubicBezTo>
                <a:cubicBezTo>
                  <a:pt x="2013251" y="761064"/>
                  <a:pt x="2009352" y="757625"/>
                  <a:pt x="1983347" y="766293"/>
                </a:cubicBezTo>
                <a:cubicBezTo>
                  <a:pt x="1972381" y="769948"/>
                  <a:pt x="1962567" y="777369"/>
                  <a:pt x="1951149" y="779172"/>
                </a:cubicBezTo>
                <a:cubicBezTo>
                  <a:pt x="1921390" y="783871"/>
                  <a:pt x="1891048" y="783465"/>
                  <a:pt x="1860997" y="785612"/>
                </a:cubicBezTo>
                <a:cubicBezTo>
                  <a:pt x="1803074" y="804920"/>
                  <a:pt x="1808986" y="806562"/>
                  <a:pt x="1725769" y="804930"/>
                </a:cubicBezTo>
                <a:cubicBezTo>
                  <a:pt x="1663445" y="803708"/>
                  <a:pt x="1487066" y="791592"/>
                  <a:pt x="1397358" y="785612"/>
                </a:cubicBezTo>
                <a:cubicBezTo>
                  <a:pt x="1332813" y="764097"/>
                  <a:pt x="1385116" y="779300"/>
                  <a:pt x="1320085" y="766293"/>
                </a:cubicBezTo>
                <a:cubicBezTo>
                  <a:pt x="1202294" y="742734"/>
                  <a:pt x="1312719" y="761845"/>
                  <a:pt x="1223493" y="746975"/>
                </a:cubicBezTo>
                <a:cubicBezTo>
                  <a:pt x="1204175" y="738389"/>
                  <a:pt x="1186047" y="726344"/>
                  <a:pt x="1165538" y="721217"/>
                </a:cubicBezTo>
                <a:cubicBezTo>
                  <a:pt x="1094697" y="703507"/>
                  <a:pt x="1041283" y="702590"/>
                  <a:pt x="972355" y="695460"/>
                </a:cubicBezTo>
                <a:cubicBezTo>
                  <a:pt x="786236" y="676207"/>
                  <a:pt x="922099" y="685436"/>
                  <a:pt x="708338" y="676141"/>
                </a:cubicBezTo>
                <a:cubicBezTo>
                  <a:pt x="701468" y="674423"/>
                  <a:pt x="629272" y="657773"/>
                  <a:pt x="618186" y="650383"/>
                </a:cubicBezTo>
                <a:cubicBezTo>
                  <a:pt x="605307" y="641797"/>
                  <a:pt x="593640" y="631031"/>
                  <a:pt x="579549" y="624626"/>
                </a:cubicBezTo>
                <a:cubicBezTo>
                  <a:pt x="569585" y="620097"/>
                  <a:pt x="557876" y="621193"/>
                  <a:pt x="547352" y="618186"/>
                </a:cubicBezTo>
                <a:cubicBezTo>
                  <a:pt x="527772" y="612592"/>
                  <a:pt x="508715" y="605307"/>
                  <a:pt x="489397" y="598868"/>
                </a:cubicBezTo>
                <a:cubicBezTo>
                  <a:pt x="482958" y="596722"/>
                  <a:pt x="476664" y="594075"/>
                  <a:pt x="470079" y="592429"/>
                </a:cubicBezTo>
                <a:lnTo>
                  <a:pt x="444321" y="585989"/>
                </a:lnTo>
                <a:cubicBezTo>
                  <a:pt x="400118" y="556520"/>
                  <a:pt x="454576" y="588552"/>
                  <a:pt x="367048" y="566671"/>
                </a:cubicBezTo>
                <a:cubicBezTo>
                  <a:pt x="351189" y="562706"/>
                  <a:pt x="337480" y="552522"/>
                  <a:pt x="321972" y="547353"/>
                </a:cubicBezTo>
                <a:cubicBezTo>
                  <a:pt x="311589" y="543892"/>
                  <a:pt x="300507" y="543060"/>
                  <a:pt x="289775" y="540913"/>
                </a:cubicBezTo>
                <a:cubicBezTo>
                  <a:pt x="248961" y="513704"/>
                  <a:pt x="295506" y="540720"/>
                  <a:pt x="225380" y="521595"/>
                </a:cubicBezTo>
                <a:cubicBezTo>
                  <a:pt x="216119" y="519069"/>
                  <a:pt x="208884" y="511242"/>
                  <a:pt x="199623" y="508716"/>
                </a:cubicBezTo>
                <a:cubicBezTo>
                  <a:pt x="184980" y="504722"/>
                  <a:pt x="169548" y="504584"/>
                  <a:pt x="154547" y="502276"/>
                </a:cubicBezTo>
                <a:cubicBezTo>
                  <a:pt x="141642" y="500291"/>
                  <a:pt x="128789" y="497983"/>
                  <a:pt x="115910" y="495837"/>
                </a:cubicBezTo>
                <a:cubicBezTo>
                  <a:pt x="68511" y="476877"/>
                  <a:pt x="98593" y="486249"/>
                  <a:pt x="45076" y="476519"/>
                </a:cubicBezTo>
                <a:cubicBezTo>
                  <a:pt x="5025" y="469237"/>
                  <a:pt x="25253" y="470079"/>
                  <a:pt x="0" y="47007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3517852" y="4168343"/>
            <a:ext cx="2570051" cy="538605"/>
          </a:xfrm>
          <a:custGeom>
            <a:avLst/>
            <a:gdLst>
              <a:gd name="connsiteX0" fmla="*/ 283335 w 2570051"/>
              <a:gd name="connsiteY0" fmla="*/ 618186 h 805409"/>
              <a:gd name="connsiteX1" fmla="*/ 264017 w 2570051"/>
              <a:gd name="connsiteY1" fmla="*/ 585989 h 805409"/>
              <a:gd name="connsiteX2" fmla="*/ 270456 w 2570051"/>
              <a:gd name="connsiteY2" fmla="*/ 489398 h 805409"/>
              <a:gd name="connsiteX3" fmla="*/ 289775 w 2570051"/>
              <a:gd name="connsiteY3" fmla="*/ 412124 h 805409"/>
              <a:gd name="connsiteX4" fmla="*/ 296214 w 2570051"/>
              <a:gd name="connsiteY4" fmla="*/ 392806 h 805409"/>
              <a:gd name="connsiteX5" fmla="*/ 309093 w 2570051"/>
              <a:gd name="connsiteY5" fmla="*/ 373488 h 805409"/>
              <a:gd name="connsiteX6" fmla="*/ 334851 w 2570051"/>
              <a:gd name="connsiteY6" fmla="*/ 309093 h 805409"/>
              <a:gd name="connsiteX7" fmla="*/ 360609 w 2570051"/>
              <a:gd name="connsiteY7" fmla="*/ 251138 h 805409"/>
              <a:gd name="connsiteX8" fmla="*/ 373487 w 2570051"/>
              <a:gd name="connsiteY8" fmla="*/ 218941 h 805409"/>
              <a:gd name="connsiteX9" fmla="*/ 386366 w 2570051"/>
              <a:gd name="connsiteY9" fmla="*/ 199623 h 805409"/>
              <a:gd name="connsiteX10" fmla="*/ 399245 w 2570051"/>
              <a:gd name="connsiteY10" fmla="*/ 173865 h 805409"/>
              <a:gd name="connsiteX11" fmla="*/ 437882 w 2570051"/>
              <a:gd name="connsiteY11" fmla="*/ 160986 h 805409"/>
              <a:gd name="connsiteX12" fmla="*/ 476518 w 2570051"/>
              <a:gd name="connsiteY12" fmla="*/ 135229 h 805409"/>
              <a:gd name="connsiteX13" fmla="*/ 502276 w 2570051"/>
              <a:gd name="connsiteY13" fmla="*/ 128789 h 805409"/>
              <a:gd name="connsiteX14" fmla="*/ 521594 w 2570051"/>
              <a:gd name="connsiteY14" fmla="*/ 122350 h 805409"/>
              <a:gd name="connsiteX15" fmla="*/ 598868 w 2570051"/>
              <a:gd name="connsiteY15" fmla="*/ 90153 h 805409"/>
              <a:gd name="connsiteX16" fmla="*/ 624625 w 2570051"/>
              <a:gd name="connsiteY16" fmla="*/ 77274 h 805409"/>
              <a:gd name="connsiteX17" fmla="*/ 701899 w 2570051"/>
              <a:gd name="connsiteY17" fmla="*/ 64395 h 805409"/>
              <a:gd name="connsiteX18" fmla="*/ 740535 w 2570051"/>
              <a:gd name="connsiteY18" fmla="*/ 51516 h 805409"/>
              <a:gd name="connsiteX19" fmla="*/ 940158 w 2570051"/>
              <a:gd name="connsiteY19" fmla="*/ 32198 h 805409"/>
              <a:gd name="connsiteX20" fmla="*/ 1043189 w 2570051"/>
              <a:gd name="connsiteY20" fmla="*/ 19319 h 805409"/>
              <a:gd name="connsiteX21" fmla="*/ 1268569 w 2570051"/>
              <a:gd name="connsiteY21" fmla="*/ 0 h 805409"/>
              <a:gd name="connsiteX22" fmla="*/ 1693572 w 2570051"/>
              <a:gd name="connsiteY22" fmla="*/ 6440 h 805409"/>
              <a:gd name="connsiteX23" fmla="*/ 1835239 w 2570051"/>
              <a:gd name="connsiteY23" fmla="*/ 12879 h 805409"/>
              <a:gd name="connsiteX24" fmla="*/ 1912513 w 2570051"/>
              <a:gd name="connsiteY24" fmla="*/ 25758 h 805409"/>
              <a:gd name="connsiteX25" fmla="*/ 2060620 w 2570051"/>
              <a:gd name="connsiteY25" fmla="*/ 45076 h 805409"/>
              <a:gd name="connsiteX26" fmla="*/ 2125014 w 2570051"/>
              <a:gd name="connsiteY26" fmla="*/ 64395 h 805409"/>
              <a:gd name="connsiteX27" fmla="*/ 2182969 w 2570051"/>
              <a:gd name="connsiteY27" fmla="*/ 77274 h 805409"/>
              <a:gd name="connsiteX28" fmla="*/ 2208727 w 2570051"/>
              <a:gd name="connsiteY28" fmla="*/ 90153 h 805409"/>
              <a:gd name="connsiteX29" fmla="*/ 2228045 w 2570051"/>
              <a:gd name="connsiteY29" fmla="*/ 96592 h 805409"/>
              <a:gd name="connsiteX30" fmla="*/ 2260242 w 2570051"/>
              <a:gd name="connsiteY30" fmla="*/ 115910 h 805409"/>
              <a:gd name="connsiteX31" fmla="*/ 2311758 w 2570051"/>
              <a:gd name="connsiteY31" fmla="*/ 128789 h 805409"/>
              <a:gd name="connsiteX32" fmla="*/ 2331076 w 2570051"/>
              <a:gd name="connsiteY32" fmla="*/ 141668 h 805409"/>
              <a:gd name="connsiteX33" fmla="*/ 2350394 w 2570051"/>
              <a:gd name="connsiteY33" fmla="*/ 148107 h 805409"/>
              <a:gd name="connsiteX34" fmla="*/ 2369713 w 2570051"/>
              <a:gd name="connsiteY34" fmla="*/ 173865 h 805409"/>
              <a:gd name="connsiteX35" fmla="*/ 2395470 w 2570051"/>
              <a:gd name="connsiteY35" fmla="*/ 193183 h 805409"/>
              <a:gd name="connsiteX36" fmla="*/ 2408349 w 2570051"/>
              <a:gd name="connsiteY36" fmla="*/ 218941 h 805409"/>
              <a:gd name="connsiteX37" fmla="*/ 2446986 w 2570051"/>
              <a:gd name="connsiteY37" fmla="*/ 257578 h 805409"/>
              <a:gd name="connsiteX38" fmla="*/ 2459865 w 2570051"/>
              <a:gd name="connsiteY38" fmla="*/ 289775 h 805409"/>
              <a:gd name="connsiteX39" fmla="*/ 2472744 w 2570051"/>
              <a:gd name="connsiteY39" fmla="*/ 309093 h 805409"/>
              <a:gd name="connsiteX40" fmla="*/ 2492062 w 2570051"/>
              <a:gd name="connsiteY40" fmla="*/ 341291 h 805409"/>
              <a:gd name="connsiteX41" fmla="*/ 2537138 w 2570051"/>
              <a:gd name="connsiteY41" fmla="*/ 425003 h 805409"/>
              <a:gd name="connsiteX42" fmla="*/ 2550017 w 2570051"/>
              <a:gd name="connsiteY42" fmla="*/ 470079 h 805409"/>
              <a:gd name="connsiteX43" fmla="*/ 2562896 w 2570051"/>
              <a:gd name="connsiteY43" fmla="*/ 489398 h 805409"/>
              <a:gd name="connsiteX44" fmla="*/ 2569335 w 2570051"/>
              <a:gd name="connsiteY44" fmla="*/ 521595 h 805409"/>
              <a:gd name="connsiteX45" fmla="*/ 2550017 w 2570051"/>
              <a:gd name="connsiteY45" fmla="*/ 534474 h 805409"/>
              <a:gd name="connsiteX46" fmla="*/ 2537138 w 2570051"/>
              <a:gd name="connsiteY46" fmla="*/ 553792 h 805409"/>
              <a:gd name="connsiteX47" fmla="*/ 2492062 w 2570051"/>
              <a:gd name="connsiteY47" fmla="*/ 566671 h 805409"/>
              <a:gd name="connsiteX48" fmla="*/ 2453425 w 2570051"/>
              <a:gd name="connsiteY48" fmla="*/ 585989 h 805409"/>
              <a:gd name="connsiteX49" fmla="*/ 2401910 w 2570051"/>
              <a:gd name="connsiteY49" fmla="*/ 605307 h 805409"/>
              <a:gd name="connsiteX50" fmla="*/ 2337516 w 2570051"/>
              <a:gd name="connsiteY50" fmla="*/ 637505 h 805409"/>
              <a:gd name="connsiteX51" fmla="*/ 2286000 w 2570051"/>
              <a:gd name="connsiteY51" fmla="*/ 656823 h 805409"/>
              <a:gd name="connsiteX52" fmla="*/ 2234485 w 2570051"/>
              <a:gd name="connsiteY52" fmla="*/ 676141 h 805409"/>
              <a:gd name="connsiteX53" fmla="*/ 2195848 w 2570051"/>
              <a:gd name="connsiteY53" fmla="*/ 695460 h 805409"/>
              <a:gd name="connsiteX54" fmla="*/ 2176530 w 2570051"/>
              <a:gd name="connsiteY54" fmla="*/ 708338 h 805409"/>
              <a:gd name="connsiteX55" fmla="*/ 2150772 w 2570051"/>
              <a:gd name="connsiteY55" fmla="*/ 714778 h 805409"/>
              <a:gd name="connsiteX56" fmla="*/ 2112135 w 2570051"/>
              <a:gd name="connsiteY56" fmla="*/ 727657 h 805409"/>
              <a:gd name="connsiteX57" fmla="*/ 2041301 w 2570051"/>
              <a:gd name="connsiteY57" fmla="*/ 753414 h 805409"/>
              <a:gd name="connsiteX58" fmla="*/ 1983347 w 2570051"/>
              <a:gd name="connsiteY58" fmla="*/ 766293 h 805409"/>
              <a:gd name="connsiteX59" fmla="*/ 1951149 w 2570051"/>
              <a:gd name="connsiteY59" fmla="*/ 779172 h 805409"/>
              <a:gd name="connsiteX60" fmla="*/ 1860997 w 2570051"/>
              <a:gd name="connsiteY60" fmla="*/ 785612 h 805409"/>
              <a:gd name="connsiteX61" fmla="*/ 1725769 w 2570051"/>
              <a:gd name="connsiteY61" fmla="*/ 804930 h 805409"/>
              <a:gd name="connsiteX62" fmla="*/ 1397358 w 2570051"/>
              <a:gd name="connsiteY62" fmla="*/ 785612 h 805409"/>
              <a:gd name="connsiteX63" fmla="*/ 1320085 w 2570051"/>
              <a:gd name="connsiteY63" fmla="*/ 766293 h 805409"/>
              <a:gd name="connsiteX64" fmla="*/ 1223493 w 2570051"/>
              <a:gd name="connsiteY64" fmla="*/ 746975 h 805409"/>
              <a:gd name="connsiteX65" fmla="*/ 1165538 w 2570051"/>
              <a:gd name="connsiteY65" fmla="*/ 721217 h 805409"/>
              <a:gd name="connsiteX66" fmla="*/ 972355 w 2570051"/>
              <a:gd name="connsiteY66" fmla="*/ 695460 h 805409"/>
              <a:gd name="connsiteX67" fmla="*/ 708338 w 2570051"/>
              <a:gd name="connsiteY67" fmla="*/ 676141 h 805409"/>
              <a:gd name="connsiteX68" fmla="*/ 618186 w 2570051"/>
              <a:gd name="connsiteY68" fmla="*/ 650383 h 805409"/>
              <a:gd name="connsiteX69" fmla="*/ 579549 w 2570051"/>
              <a:gd name="connsiteY69" fmla="*/ 624626 h 805409"/>
              <a:gd name="connsiteX70" fmla="*/ 547352 w 2570051"/>
              <a:gd name="connsiteY70" fmla="*/ 618186 h 805409"/>
              <a:gd name="connsiteX71" fmla="*/ 489397 w 2570051"/>
              <a:gd name="connsiteY71" fmla="*/ 598868 h 805409"/>
              <a:gd name="connsiteX72" fmla="*/ 470079 w 2570051"/>
              <a:gd name="connsiteY72" fmla="*/ 592429 h 805409"/>
              <a:gd name="connsiteX73" fmla="*/ 444321 w 2570051"/>
              <a:gd name="connsiteY73" fmla="*/ 585989 h 805409"/>
              <a:gd name="connsiteX74" fmla="*/ 367048 w 2570051"/>
              <a:gd name="connsiteY74" fmla="*/ 566671 h 805409"/>
              <a:gd name="connsiteX75" fmla="*/ 321972 w 2570051"/>
              <a:gd name="connsiteY75" fmla="*/ 547353 h 805409"/>
              <a:gd name="connsiteX76" fmla="*/ 289775 w 2570051"/>
              <a:gd name="connsiteY76" fmla="*/ 540913 h 805409"/>
              <a:gd name="connsiteX77" fmla="*/ 225380 w 2570051"/>
              <a:gd name="connsiteY77" fmla="*/ 521595 h 805409"/>
              <a:gd name="connsiteX78" fmla="*/ 199623 w 2570051"/>
              <a:gd name="connsiteY78" fmla="*/ 508716 h 805409"/>
              <a:gd name="connsiteX79" fmla="*/ 154547 w 2570051"/>
              <a:gd name="connsiteY79" fmla="*/ 502276 h 805409"/>
              <a:gd name="connsiteX80" fmla="*/ 115910 w 2570051"/>
              <a:gd name="connsiteY80" fmla="*/ 495837 h 805409"/>
              <a:gd name="connsiteX81" fmla="*/ 45076 w 2570051"/>
              <a:gd name="connsiteY81" fmla="*/ 476519 h 805409"/>
              <a:gd name="connsiteX82" fmla="*/ 0 w 2570051"/>
              <a:gd name="connsiteY82" fmla="*/ 470079 h 80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570051" h="805409">
                <a:moveTo>
                  <a:pt x="283335" y="618186"/>
                </a:moveTo>
                <a:cubicBezTo>
                  <a:pt x="276896" y="607454"/>
                  <a:pt x="265262" y="598443"/>
                  <a:pt x="264017" y="585989"/>
                </a:cubicBezTo>
                <a:cubicBezTo>
                  <a:pt x="260806" y="553881"/>
                  <a:pt x="267397" y="521521"/>
                  <a:pt x="270456" y="489398"/>
                </a:cubicBezTo>
                <a:cubicBezTo>
                  <a:pt x="273924" y="452980"/>
                  <a:pt x="278178" y="446917"/>
                  <a:pt x="289775" y="412124"/>
                </a:cubicBezTo>
                <a:cubicBezTo>
                  <a:pt x="291921" y="405685"/>
                  <a:pt x="292449" y="398454"/>
                  <a:pt x="296214" y="392806"/>
                </a:cubicBezTo>
                <a:lnTo>
                  <a:pt x="309093" y="373488"/>
                </a:lnTo>
                <a:cubicBezTo>
                  <a:pt x="325008" y="325744"/>
                  <a:pt x="315901" y="346993"/>
                  <a:pt x="334851" y="309093"/>
                </a:cubicBezTo>
                <a:cubicBezTo>
                  <a:pt x="347244" y="247122"/>
                  <a:pt x="330948" y="304528"/>
                  <a:pt x="360609" y="251138"/>
                </a:cubicBezTo>
                <a:cubicBezTo>
                  <a:pt x="366223" y="241034"/>
                  <a:pt x="368318" y="229280"/>
                  <a:pt x="373487" y="218941"/>
                </a:cubicBezTo>
                <a:cubicBezTo>
                  <a:pt x="376948" y="212019"/>
                  <a:pt x="382526" y="206342"/>
                  <a:pt x="386366" y="199623"/>
                </a:cubicBezTo>
                <a:cubicBezTo>
                  <a:pt x="391129" y="191288"/>
                  <a:pt x="391565" y="179625"/>
                  <a:pt x="399245" y="173865"/>
                </a:cubicBezTo>
                <a:cubicBezTo>
                  <a:pt x="410106" y="165720"/>
                  <a:pt x="426586" y="168516"/>
                  <a:pt x="437882" y="160986"/>
                </a:cubicBezTo>
                <a:cubicBezTo>
                  <a:pt x="450761" y="152400"/>
                  <a:pt x="462674" y="142151"/>
                  <a:pt x="476518" y="135229"/>
                </a:cubicBezTo>
                <a:cubicBezTo>
                  <a:pt x="484434" y="131271"/>
                  <a:pt x="493766" y="131220"/>
                  <a:pt x="502276" y="128789"/>
                </a:cubicBezTo>
                <a:cubicBezTo>
                  <a:pt x="508802" y="126924"/>
                  <a:pt x="515523" y="125386"/>
                  <a:pt x="521594" y="122350"/>
                </a:cubicBezTo>
                <a:cubicBezTo>
                  <a:pt x="589168" y="88563"/>
                  <a:pt x="541481" y="101629"/>
                  <a:pt x="598868" y="90153"/>
                </a:cubicBezTo>
                <a:cubicBezTo>
                  <a:pt x="607454" y="85860"/>
                  <a:pt x="615518" y="80310"/>
                  <a:pt x="624625" y="77274"/>
                </a:cubicBezTo>
                <a:cubicBezTo>
                  <a:pt x="638753" y="72564"/>
                  <a:pt x="691684" y="65854"/>
                  <a:pt x="701899" y="64395"/>
                </a:cubicBezTo>
                <a:cubicBezTo>
                  <a:pt x="714778" y="60102"/>
                  <a:pt x="727223" y="54178"/>
                  <a:pt x="740535" y="51516"/>
                </a:cubicBezTo>
                <a:cubicBezTo>
                  <a:pt x="815738" y="36475"/>
                  <a:pt x="861959" y="36798"/>
                  <a:pt x="940158" y="32198"/>
                </a:cubicBezTo>
                <a:cubicBezTo>
                  <a:pt x="974502" y="27905"/>
                  <a:pt x="1008691" y="22116"/>
                  <a:pt x="1043189" y="19319"/>
                </a:cubicBezTo>
                <a:cubicBezTo>
                  <a:pt x="1298410" y="-1375"/>
                  <a:pt x="1073424" y="27878"/>
                  <a:pt x="1268569" y="0"/>
                </a:cubicBezTo>
                <a:lnTo>
                  <a:pt x="1693572" y="6440"/>
                </a:lnTo>
                <a:cubicBezTo>
                  <a:pt x="1740831" y="7514"/>
                  <a:pt x="1788151" y="8724"/>
                  <a:pt x="1835239" y="12879"/>
                </a:cubicBezTo>
                <a:cubicBezTo>
                  <a:pt x="1861251" y="15174"/>
                  <a:pt x="1886619" y="22380"/>
                  <a:pt x="1912513" y="25758"/>
                </a:cubicBezTo>
                <a:cubicBezTo>
                  <a:pt x="2073018" y="46694"/>
                  <a:pt x="1889840" y="14939"/>
                  <a:pt x="2060620" y="45076"/>
                </a:cubicBezTo>
                <a:cubicBezTo>
                  <a:pt x="2128324" y="57024"/>
                  <a:pt x="2057126" y="44029"/>
                  <a:pt x="2125014" y="64395"/>
                </a:cubicBezTo>
                <a:cubicBezTo>
                  <a:pt x="2145429" y="70520"/>
                  <a:pt x="2163137" y="69837"/>
                  <a:pt x="2182969" y="77274"/>
                </a:cubicBezTo>
                <a:cubicBezTo>
                  <a:pt x="2191957" y="80645"/>
                  <a:pt x="2199904" y="86372"/>
                  <a:pt x="2208727" y="90153"/>
                </a:cubicBezTo>
                <a:cubicBezTo>
                  <a:pt x="2214966" y="92827"/>
                  <a:pt x="2221974" y="93557"/>
                  <a:pt x="2228045" y="96592"/>
                </a:cubicBezTo>
                <a:cubicBezTo>
                  <a:pt x="2239240" y="102189"/>
                  <a:pt x="2249047" y="110313"/>
                  <a:pt x="2260242" y="115910"/>
                </a:cubicBezTo>
                <a:cubicBezTo>
                  <a:pt x="2273445" y="122512"/>
                  <a:pt x="2299507" y="126339"/>
                  <a:pt x="2311758" y="128789"/>
                </a:cubicBezTo>
                <a:cubicBezTo>
                  <a:pt x="2318197" y="133082"/>
                  <a:pt x="2324154" y="138207"/>
                  <a:pt x="2331076" y="141668"/>
                </a:cubicBezTo>
                <a:cubicBezTo>
                  <a:pt x="2337147" y="144704"/>
                  <a:pt x="2345180" y="143762"/>
                  <a:pt x="2350394" y="148107"/>
                </a:cubicBezTo>
                <a:cubicBezTo>
                  <a:pt x="2358639" y="154978"/>
                  <a:pt x="2362124" y="166276"/>
                  <a:pt x="2369713" y="173865"/>
                </a:cubicBezTo>
                <a:cubicBezTo>
                  <a:pt x="2377302" y="181454"/>
                  <a:pt x="2386884" y="186744"/>
                  <a:pt x="2395470" y="193183"/>
                </a:cubicBezTo>
                <a:cubicBezTo>
                  <a:pt x="2399763" y="201769"/>
                  <a:pt x="2402352" y="211445"/>
                  <a:pt x="2408349" y="218941"/>
                </a:cubicBezTo>
                <a:cubicBezTo>
                  <a:pt x="2419727" y="233163"/>
                  <a:pt x="2446986" y="257578"/>
                  <a:pt x="2446986" y="257578"/>
                </a:cubicBezTo>
                <a:cubicBezTo>
                  <a:pt x="2451279" y="268310"/>
                  <a:pt x="2454696" y="279436"/>
                  <a:pt x="2459865" y="289775"/>
                </a:cubicBezTo>
                <a:cubicBezTo>
                  <a:pt x="2463326" y="296697"/>
                  <a:pt x="2468642" y="302530"/>
                  <a:pt x="2472744" y="309093"/>
                </a:cubicBezTo>
                <a:cubicBezTo>
                  <a:pt x="2479377" y="319707"/>
                  <a:pt x="2486128" y="330271"/>
                  <a:pt x="2492062" y="341291"/>
                </a:cubicBezTo>
                <a:cubicBezTo>
                  <a:pt x="2546927" y="443183"/>
                  <a:pt x="2492616" y="350799"/>
                  <a:pt x="2537138" y="425003"/>
                </a:cubicBezTo>
                <a:cubicBezTo>
                  <a:pt x="2539200" y="433251"/>
                  <a:pt x="2545400" y="460844"/>
                  <a:pt x="2550017" y="470079"/>
                </a:cubicBezTo>
                <a:cubicBezTo>
                  <a:pt x="2553478" y="477001"/>
                  <a:pt x="2558603" y="482958"/>
                  <a:pt x="2562896" y="489398"/>
                </a:cubicBezTo>
                <a:cubicBezTo>
                  <a:pt x="2565042" y="500130"/>
                  <a:pt x="2572342" y="511071"/>
                  <a:pt x="2569335" y="521595"/>
                </a:cubicBezTo>
                <a:cubicBezTo>
                  <a:pt x="2567209" y="529036"/>
                  <a:pt x="2555489" y="529002"/>
                  <a:pt x="2550017" y="534474"/>
                </a:cubicBezTo>
                <a:cubicBezTo>
                  <a:pt x="2544545" y="539946"/>
                  <a:pt x="2543181" y="548957"/>
                  <a:pt x="2537138" y="553792"/>
                </a:cubicBezTo>
                <a:cubicBezTo>
                  <a:pt x="2532940" y="557150"/>
                  <a:pt x="2493742" y="566251"/>
                  <a:pt x="2492062" y="566671"/>
                </a:cubicBezTo>
                <a:cubicBezTo>
                  <a:pt x="2454935" y="591423"/>
                  <a:pt x="2490753" y="569992"/>
                  <a:pt x="2453425" y="585989"/>
                </a:cubicBezTo>
                <a:cubicBezTo>
                  <a:pt x="2406279" y="606194"/>
                  <a:pt x="2449402" y="593435"/>
                  <a:pt x="2401910" y="605307"/>
                </a:cubicBezTo>
                <a:cubicBezTo>
                  <a:pt x="2346255" y="638702"/>
                  <a:pt x="2393845" y="612471"/>
                  <a:pt x="2337516" y="637505"/>
                </a:cubicBezTo>
                <a:cubicBezTo>
                  <a:pt x="2294224" y="656746"/>
                  <a:pt x="2329939" y="645838"/>
                  <a:pt x="2286000" y="656823"/>
                </a:cubicBezTo>
                <a:cubicBezTo>
                  <a:pt x="2242383" y="685902"/>
                  <a:pt x="2295756" y="653860"/>
                  <a:pt x="2234485" y="676141"/>
                </a:cubicBezTo>
                <a:cubicBezTo>
                  <a:pt x="2220953" y="681062"/>
                  <a:pt x="2208435" y="688467"/>
                  <a:pt x="2195848" y="695460"/>
                </a:cubicBezTo>
                <a:cubicBezTo>
                  <a:pt x="2189083" y="699218"/>
                  <a:pt x="2183643" y="705289"/>
                  <a:pt x="2176530" y="708338"/>
                </a:cubicBezTo>
                <a:cubicBezTo>
                  <a:pt x="2168395" y="711824"/>
                  <a:pt x="2159249" y="712235"/>
                  <a:pt x="2150772" y="714778"/>
                </a:cubicBezTo>
                <a:cubicBezTo>
                  <a:pt x="2137769" y="718679"/>
                  <a:pt x="2124893" y="723018"/>
                  <a:pt x="2112135" y="727657"/>
                </a:cubicBezTo>
                <a:cubicBezTo>
                  <a:pt x="2077557" y="740231"/>
                  <a:pt x="2078897" y="743161"/>
                  <a:pt x="2041301" y="753414"/>
                </a:cubicBezTo>
                <a:cubicBezTo>
                  <a:pt x="2013251" y="761064"/>
                  <a:pt x="2009352" y="757625"/>
                  <a:pt x="1983347" y="766293"/>
                </a:cubicBezTo>
                <a:cubicBezTo>
                  <a:pt x="1972381" y="769948"/>
                  <a:pt x="1962567" y="777369"/>
                  <a:pt x="1951149" y="779172"/>
                </a:cubicBezTo>
                <a:cubicBezTo>
                  <a:pt x="1921390" y="783871"/>
                  <a:pt x="1891048" y="783465"/>
                  <a:pt x="1860997" y="785612"/>
                </a:cubicBezTo>
                <a:cubicBezTo>
                  <a:pt x="1803074" y="804920"/>
                  <a:pt x="1808986" y="806562"/>
                  <a:pt x="1725769" y="804930"/>
                </a:cubicBezTo>
                <a:cubicBezTo>
                  <a:pt x="1663445" y="803708"/>
                  <a:pt x="1487066" y="791592"/>
                  <a:pt x="1397358" y="785612"/>
                </a:cubicBezTo>
                <a:cubicBezTo>
                  <a:pt x="1332813" y="764097"/>
                  <a:pt x="1385116" y="779300"/>
                  <a:pt x="1320085" y="766293"/>
                </a:cubicBezTo>
                <a:cubicBezTo>
                  <a:pt x="1202294" y="742734"/>
                  <a:pt x="1312719" y="761845"/>
                  <a:pt x="1223493" y="746975"/>
                </a:cubicBezTo>
                <a:cubicBezTo>
                  <a:pt x="1204175" y="738389"/>
                  <a:pt x="1186047" y="726344"/>
                  <a:pt x="1165538" y="721217"/>
                </a:cubicBezTo>
                <a:cubicBezTo>
                  <a:pt x="1094697" y="703507"/>
                  <a:pt x="1041283" y="702590"/>
                  <a:pt x="972355" y="695460"/>
                </a:cubicBezTo>
                <a:cubicBezTo>
                  <a:pt x="786236" y="676207"/>
                  <a:pt x="922099" y="685436"/>
                  <a:pt x="708338" y="676141"/>
                </a:cubicBezTo>
                <a:cubicBezTo>
                  <a:pt x="701468" y="674423"/>
                  <a:pt x="629272" y="657773"/>
                  <a:pt x="618186" y="650383"/>
                </a:cubicBezTo>
                <a:cubicBezTo>
                  <a:pt x="605307" y="641797"/>
                  <a:pt x="593640" y="631031"/>
                  <a:pt x="579549" y="624626"/>
                </a:cubicBezTo>
                <a:cubicBezTo>
                  <a:pt x="569585" y="620097"/>
                  <a:pt x="557876" y="621193"/>
                  <a:pt x="547352" y="618186"/>
                </a:cubicBezTo>
                <a:cubicBezTo>
                  <a:pt x="527772" y="612592"/>
                  <a:pt x="508715" y="605307"/>
                  <a:pt x="489397" y="598868"/>
                </a:cubicBezTo>
                <a:cubicBezTo>
                  <a:pt x="482958" y="596722"/>
                  <a:pt x="476664" y="594075"/>
                  <a:pt x="470079" y="592429"/>
                </a:cubicBezTo>
                <a:lnTo>
                  <a:pt x="444321" y="585989"/>
                </a:lnTo>
                <a:cubicBezTo>
                  <a:pt x="400118" y="556520"/>
                  <a:pt x="454576" y="588552"/>
                  <a:pt x="367048" y="566671"/>
                </a:cubicBezTo>
                <a:cubicBezTo>
                  <a:pt x="351189" y="562706"/>
                  <a:pt x="337480" y="552522"/>
                  <a:pt x="321972" y="547353"/>
                </a:cubicBezTo>
                <a:cubicBezTo>
                  <a:pt x="311589" y="543892"/>
                  <a:pt x="300507" y="543060"/>
                  <a:pt x="289775" y="540913"/>
                </a:cubicBezTo>
                <a:cubicBezTo>
                  <a:pt x="248961" y="513704"/>
                  <a:pt x="295506" y="540720"/>
                  <a:pt x="225380" y="521595"/>
                </a:cubicBezTo>
                <a:cubicBezTo>
                  <a:pt x="216119" y="519069"/>
                  <a:pt x="208884" y="511242"/>
                  <a:pt x="199623" y="508716"/>
                </a:cubicBezTo>
                <a:cubicBezTo>
                  <a:pt x="184980" y="504722"/>
                  <a:pt x="169548" y="504584"/>
                  <a:pt x="154547" y="502276"/>
                </a:cubicBezTo>
                <a:cubicBezTo>
                  <a:pt x="141642" y="500291"/>
                  <a:pt x="128789" y="497983"/>
                  <a:pt x="115910" y="495837"/>
                </a:cubicBezTo>
                <a:cubicBezTo>
                  <a:pt x="68511" y="476877"/>
                  <a:pt x="98593" y="486249"/>
                  <a:pt x="45076" y="476519"/>
                </a:cubicBezTo>
                <a:cubicBezTo>
                  <a:pt x="5025" y="469237"/>
                  <a:pt x="25253" y="470079"/>
                  <a:pt x="0" y="47007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75" y="3890177"/>
            <a:ext cx="123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Initially s and c wires are zero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33" grpId="0"/>
      <p:bldP spid="3" grpId="0" animBg="1"/>
      <p:bldP spid="29" grpId="0" animBg="1"/>
      <p:bldP spid="4" grpId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45923</TotalTime>
  <Words>1736</Words>
  <Application>Microsoft Office PowerPoint</Application>
  <PresentationFormat>On-screen Show (4:3)</PresentationFormat>
  <Paragraphs>383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Comic Sans MS</vt:lpstr>
      <vt:lpstr>Courier New</vt:lpstr>
      <vt:lpstr>DINNeuzeitGrotesk BoldCond</vt:lpstr>
      <vt:lpstr>Symbol</vt:lpstr>
      <vt:lpstr>Tahoma</vt:lpstr>
      <vt:lpstr>Times</vt:lpstr>
      <vt:lpstr>Times New Roman</vt:lpstr>
      <vt:lpstr>Verdana</vt:lpstr>
      <vt:lpstr>Wingdings</vt:lpstr>
      <vt:lpstr>Blueprint</vt:lpstr>
      <vt:lpstr>PowerPoint Presentation</vt:lpstr>
      <vt:lpstr>Half Adder</vt:lpstr>
      <vt:lpstr>BSV notes</vt:lpstr>
      <vt:lpstr>Full Adder:  1-bit adder with a carry-in input</vt:lpstr>
      <vt:lpstr>Full Adder</vt:lpstr>
      <vt:lpstr>Full Adder: built using half adders</vt:lpstr>
      <vt:lpstr>The “let” syntax</vt:lpstr>
      <vt:lpstr>Type declaration versus deduction</vt:lpstr>
      <vt:lpstr>2-bit Ripple-Carry Adder</vt:lpstr>
      <vt:lpstr>Assigning to Vector elements</vt:lpstr>
      <vt:lpstr>An w-bit Ripple-Carry Adder</vt:lpstr>
      <vt:lpstr>All loops are unfolded by the compiler!</vt:lpstr>
      <vt:lpstr>Loops to gates</vt:lpstr>
      <vt:lpstr>Instantiating the parametric Adder</vt:lpstr>
      <vt:lpstr>Fixing the type errors valueOf(w) versus w </vt:lpstr>
      <vt:lpstr>Fixing the type errors  TAdd#(w,1) versus w+1 </vt:lpstr>
      <vt:lpstr>Fixing the type errors  Integer versus Int#(32)</vt:lpstr>
      <vt:lpstr>A w-bit Ripple-Carry Adder corrected</vt:lpstr>
      <vt:lpstr>BSV Compiling phases</vt:lpstr>
      <vt:lpstr>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Combinational Circuits</dc:subject>
  <dc:creator>Arvind</dc:creator>
  <dc:description>Other contributors: Asif Khan</dc:description>
  <cp:lastModifiedBy>arvind arvind</cp:lastModifiedBy>
  <cp:revision>1104</cp:revision>
  <cp:lastPrinted>2015-09-11T20:45:35Z</cp:lastPrinted>
  <dcterms:created xsi:type="dcterms:W3CDTF">2003-01-21T19:25:41Z</dcterms:created>
  <dcterms:modified xsi:type="dcterms:W3CDTF">2017-01-18T19:37:05Z</dcterms:modified>
</cp:coreProperties>
</file>