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8" r:id="rId2"/>
    <p:sldId id="271" r:id="rId3"/>
    <p:sldId id="330" r:id="rId4"/>
    <p:sldId id="316" r:id="rId5"/>
    <p:sldId id="317" r:id="rId6"/>
    <p:sldId id="318" r:id="rId7"/>
    <p:sldId id="319" r:id="rId8"/>
    <p:sldId id="296" r:id="rId9"/>
    <p:sldId id="307" r:id="rId10"/>
    <p:sldId id="331" r:id="rId11"/>
    <p:sldId id="311" r:id="rId12"/>
    <p:sldId id="334" r:id="rId13"/>
    <p:sldId id="335" r:id="rId14"/>
    <p:sldId id="304" r:id="rId15"/>
    <p:sldId id="310" r:id="rId16"/>
    <p:sldId id="308" r:id="rId17"/>
    <p:sldId id="332" r:id="rId18"/>
    <p:sldId id="336" r:id="rId19"/>
    <p:sldId id="337" r:id="rId20"/>
    <p:sldId id="320" r:id="rId21"/>
    <p:sldId id="321" r:id="rId22"/>
    <p:sldId id="322" r:id="rId23"/>
    <p:sldId id="305" r:id="rId24"/>
    <p:sldId id="312" r:id="rId25"/>
    <p:sldId id="333" r:id="rId26"/>
    <p:sldId id="325" r:id="rId27"/>
    <p:sldId id="329" r:id="rId28"/>
    <p:sldId id="326" r:id="rId29"/>
    <p:sldId id="328" r:id="rId30"/>
    <p:sldId id="327" r:id="rId31"/>
    <p:sldId id="306" r:id="rId32"/>
    <p:sldId id="314" r:id="rId33"/>
    <p:sldId id="315" r:id="rId34"/>
    <p:sldId id="30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4B8"/>
    <a:srgbClr val="80B7D0"/>
    <a:srgbClr val="C8BBAC"/>
    <a:srgbClr val="81AABE"/>
    <a:srgbClr val="CF8595"/>
    <a:srgbClr val="BDBEB6"/>
    <a:srgbClr val="989292"/>
    <a:srgbClr val="7B5743"/>
    <a:srgbClr val="C0BFBB"/>
    <a:srgbClr val="A2C7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82665" autoAdjust="0"/>
  </p:normalViewPr>
  <p:slideViewPr>
    <p:cSldViewPr snapToGrid="0" showGuides="1">
      <p:cViewPr varScale="1">
        <p:scale>
          <a:sx n="92" d="100"/>
          <a:sy n="92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71FAF-DD61-44D0-87BF-1B84F4A144FF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D6DA-25DE-45EC-B6F6-B3FE2A48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5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1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3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8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90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학습이 완료되는 체크포인트마다 </a:t>
            </a:r>
            <a:r>
              <a:rPr lang="en-US" altLang="ko-KR" dirty="0"/>
              <a:t>json </a:t>
            </a:r>
            <a:r>
              <a:rPr lang="ko-KR" altLang="en-US" dirty="0"/>
              <a:t>파일이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6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학습이 완료되는 체크포인트마다 </a:t>
            </a:r>
            <a:r>
              <a:rPr lang="en-US" altLang="ko-KR" dirty="0"/>
              <a:t>json </a:t>
            </a:r>
            <a:r>
              <a:rPr lang="ko-KR" altLang="en-US" dirty="0"/>
              <a:t>파일이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84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21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44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62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8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학습이 완료되는 체크포인트마다 </a:t>
            </a:r>
            <a:r>
              <a:rPr lang="en-US" altLang="ko-KR" dirty="0"/>
              <a:t>json </a:t>
            </a:r>
            <a:r>
              <a:rPr lang="ko-KR" altLang="en-US" dirty="0"/>
              <a:t>파일이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69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52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65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14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05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46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94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91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79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8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9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67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1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42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0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D6DA-25DE-45EC-B6F6-B3FE2A48248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results/cifar10@4000.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3382A1D-3F31-4B18-82F1-B161F49A1642}"/>
              </a:ext>
            </a:extLst>
          </p:cNvPr>
          <p:cNvGrpSpPr/>
          <p:nvPr/>
        </p:nvGrpSpPr>
        <p:grpSpPr>
          <a:xfrm>
            <a:off x="532015" y="1128701"/>
            <a:ext cx="9350894" cy="1684354"/>
            <a:chOff x="365760" y="2456359"/>
            <a:chExt cx="9350894" cy="16843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365760" y="2456359"/>
              <a:ext cx="28135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chemeClr val="accent2">
                      <a:lumMod val="50000"/>
                    </a:schemeClr>
                  </a:solidFill>
                </a:rPr>
                <a:t>컴퓨터비전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9073803" cy="0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365760" y="3555938"/>
              <a:ext cx="93508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ko-KR" altLang="en-US" sz="3200" dirty="0">
                  <a:solidFill>
                    <a:schemeClr val="accent2">
                      <a:lumMod val="75000"/>
                    </a:schemeClr>
                  </a:solidFill>
                </a:rPr>
                <a:t>단계 텀프로젝트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7B9515-6CCF-4CEF-AEAA-47EABCDE3698}"/>
              </a:ext>
            </a:extLst>
          </p:cNvPr>
          <p:cNvSpPr txBox="1"/>
          <p:nvPr/>
        </p:nvSpPr>
        <p:spPr>
          <a:xfrm>
            <a:off x="8883924" y="5463509"/>
            <a:ext cx="3064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2">
                    <a:lumMod val="50000"/>
                  </a:schemeClr>
                </a:solidFill>
              </a:rPr>
              <a:t>의료 빅데이터 연구실</a:t>
            </a:r>
            <a:endParaRPr lang="en-US" altLang="ko-KR" sz="2000" spc="-1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2000" spc="-150" dirty="0">
                <a:solidFill>
                  <a:schemeClr val="accent2">
                    <a:lumMod val="50000"/>
                  </a:schemeClr>
                </a:solidFill>
              </a:rPr>
              <a:t>인공지능학과</a:t>
            </a:r>
            <a:endParaRPr lang="en-US" altLang="ko-KR" sz="2000" spc="-1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sz="2000" spc="-150" dirty="0">
                <a:solidFill>
                  <a:schemeClr val="accent2">
                    <a:lumMod val="50000"/>
                  </a:schemeClr>
                </a:solidFill>
              </a:rPr>
              <a:t>21110373 </a:t>
            </a:r>
            <a:r>
              <a:rPr lang="ko-KR" altLang="en-US" sz="2000" spc="-150" dirty="0">
                <a:solidFill>
                  <a:schemeClr val="accent2">
                    <a:lumMod val="50000"/>
                  </a:schemeClr>
                </a:solidFill>
              </a:rPr>
              <a:t>차혜령</a:t>
            </a:r>
            <a:endParaRPr lang="en-US" altLang="ko-KR" sz="2000" spc="-15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15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C36897-23F6-48F8-A6DC-F1A6AA1B0299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BE61A-6461-462D-9E95-9E1EA69D0252}"/>
              </a:ext>
            </a:extLst>
          </p:cNvPr>
          <p:cNvSpPr/>
          <p:nvPr/>
        </p:nvSpPr>
        <p:spPr>
          <a:xfrm>
            <a:off x="2737668" y="1809318"/>
            <a:ext cx="6716664" cy="3239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병충해 인식</a:t>
            </a:r>
          </a:p>
        </p:txBody>
      </p:sp>
    </p:spTree>
    <p:extLst>
      <p:ext uri="{BB962C8B-B14F-4D97-AF65-F5344CB8AC3E}">
        <p14:creationId xmlns:p14="http://schemas.microsoft.com/office/powerpoint/2010/main" val="2170628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607">
        <p159:morph option="byObject"/>
      </p:transition>
    </mc:Choice>
    <mc:Fallback>
      <p:transition spd="slow" advTm="460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병충해 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Leaf Disease Recognition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GOOGLE COLAB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tensorflow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환경</a:t>
              </a:r>
              <a:endParaRPr lang="en-US" altLang="ko-KR" sz="24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34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102">
        <p159:morph option="byObject"/>
      </p:transition>
    </mc:Choice>
    <mc:Fallback>
      <p:transition spd="slow" advTm="1510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병충해 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Leaf Disease Recognition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깃허브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데이터셋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 Hub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농진청에서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제공하는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화상병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건강한 잎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leafspot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550585" cy="461665"/>
            <a:chOff x="449179" y="919833"/>
            <a:chExt cx="1550585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데이터셋</a:t>
              </a:r>
              <a:endParaRPr lang="en-US" altLang="ko-KR" sz="2400" spc="-300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5C1E69D-443A-43AC-9BEA-141D1BA12D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6256" y="3127170"/>
            <a:ext cx="1593436" cy="28968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D3AB14-E643-42A5-B5D3-A0719789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256" y="1361157"/>
            <a:ext cx="4696565" cy="13859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BF4060-3628-46F9-8F79-337FE9D1C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192" y="3715059"/>
            <a:ext cx="5144573" cy="17833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E10680-0E7F-4A6F-AE9D-34EA5B83CEEE}"/>
              </a:ext>
            </a:extLst>
          </p:cNvPr>
          <p:cNvSpPr/>
          <p:nvPr/>
        </p:nvSpPr>
        <p:spPr>
          <a:xfrm>
            <a:off x="860166" y="3715059"/>
            <a:ext cx="5460423" cy="4532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24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2401">
        <p159:morph option="byObject"/>
      </p:transition>
    </mc:Choice>
    <mc:Fallback>
      <p:transition spd="slow" advTm="3240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병충해 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Leaf Disease Recognition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Resnet50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597072" cy="461665"/>
            <a:chOff x="449179" y="919833"/>
            <a:chExt cx="1597072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1308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모델 구성</a:t>
              </a:r>
              <a:endParaRPr lang="en-US" altLang="ko-KR" sz="2400" spc="-300" dirty="0"/>
            </a:p>
          </p:txBody>
        </p:sp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CB1B403-339B-46EC-9FB1-CE50DAB59E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3309" y="2031944"/>
            <a:ext cx="5349053" cy="361253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57541F-8CB8-449D-8DA5-55A2C3F1F34B}"/>
              </a:ext>
            </a:extLst>
          </p:cNvPr>
          <p:cNvGrpSpPr/>
          <p:nvPr/>
        </p:nvGrpSpPr>
        <p:grpSpPr>
          <a:xfrm>
            <a:off x="2564073" y="1005125"/>
            <a:ext cx="4117803" cy="5666174"/>
            <a:chOff x="2388056" y="286511"/>
            <a:chExt cx="5182004" cy="6695074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1471CFC7-97FB-4C9C-8766-86811A3660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88056" y="3775308"/>
              <a:ext cx="5182004" cy="3206277"/>
            </a:xfrm>
            <a:prstGeom prst="rect">
              <a:avLst/>
            </a:prstGeom>
          </p:spPr>
        </p:pic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1AAD7046-2339-4779-BFFD-1EA2B4297D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88057" y="286511"/>
              <a:ext cx="5182003" cy="3616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08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223">
        <p159:morph option="byObject"/>
      </p:transition>
    </mc:Choice>
    <mc:Fallback>
      <p:transition spd="slow" advTm="1222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병충해 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Leaf Disease Recognition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Epochs = 150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학습</a:t>
              </a:r>
              <a:endParaRPr lang="en-US" altLang="ko-KR" sz="2400" spc="-300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33ADC06-4A4B-4B8C-BA94-115C3996F9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0057" y="2383283"/>
            <a:ext cx="5630148" cy="41154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B2ECFFB-CF22-4DC5-A07A-5C121BFCC5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1155" y="1835790"/>
            <a:ext cx="3989359" cy="47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52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192">
        <p159:morph option="byObject"/>
      </p:transition>
    </mc:Choice>
    <mc:Fallback>
      <p:transition spd="slow" advTm="17192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병충해 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Leaf Disease Recognition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평가</a:t>
              </a:r>
              <a:endParaRPr lang="en-US" altLang="ko-KR" sz="2400" spc="-3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BAEB9D5-A33A-4424-8913-B034D3160B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038" y="1150665"/>
            <a:ext cx="8801101" cy="54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7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894">
        <p159:morph option="byObject"/>
      </p:transition>
    </mc:Choice>
    <mc:Fallback>
      <p:transition spd="slow" advTm="14894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병충해 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Leaf Disease Recognition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리더보드 업로드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결과</a:t>
              </a:r>
              <a:endParaRPr lang="en-US" altLang="ko-KR" sz="2400" spc="-3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E505941-50A5-483F-81DD-603B2E1A2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52" y="1381498"/>
            <a:ext cx="9408054" cy="51336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113E88-F8D8-4E4A-9761-9C56D6CE1C3E}"/>
              </a:ext>
            </a:extLst>
          </p:cNvPr>
          <p:cNvSpPr/>
          <p:nvPr/>
        </p:nvSpPr>
        <p:spPr>
          <a:xfrm>
            <a:off x="4325230" y="4149737"/>
            <a:ext cx="7473676" cy="3183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1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692">
        <p159:morph option="byObject"/>
      </p:transition>
    </mc:Choice>
    <mc:Fallback>
      <p:transition spd="slow" advTm="9692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C36897-23F6-48F8-A6DC-F1A6AA1B0299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BE61A-6461-462D-9E95-9E1EA69D0252}"/>
              </a:ext>
            </a:extLst>
          </p:cNvPr>
          <p:cNvSpPr/>
          <p:nvPr/>
        </p:nvSpPr>
        <p:spPr>
          <a:xfrm>
            <a:off x="2737668" y="1809318"/>
            <a:ext cx="6716664" cy="3239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자기지도학습</a:t>
            </a:r>
          </a:p>
        </p:txBody>
      </p:sp>
    </p:spTree>
    <p:extLst>
      <p:ext uri="{BB962C8B-B14F-4D97-AF65-F5344CB8AC3E}">
        <p14:creationId xmlns:p14="http://schemas.microsoft.com/office/powerpoint/2010/main" val="551794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397">
        <p159:morph option="byObject"/>
      </p:transition>
    </mc:Choice>
    <mc:Fallback>
      <p:transition spd="slow" advTm="5397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자기지도학습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Semi-Supervised Learning (image classification)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Ubuntu 18.04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3.7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Visual studio code 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가상환경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py37)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환경</a:t>
              </a:r>
              <a:endParaRPr lang="en-US" altLang="ko-KR" sz="24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033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047">
        <p159:morph option="byObject"/>
      </p:transition>
    </mc:Choice>
    <mc:Fallback>
      <p:transition spd="slow" advTm="21047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자기지도학습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Semi-Supervised Learning (image classification)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Weak Supervision :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가지 학습 방법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지도학습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비지도학습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강화학습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중에서 지도학습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(supervised learning)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분야에서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부족이 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bottleneck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현상을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해결하기 위해 데이터가 없어도 지속적으로 학습 할 수 있는 접근법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자기지도학습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(Semi-Supervised Learning)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Weak Supervision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접근 방식 중 하나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2089194" cy="461665"/>
            <a:chOff x="449179" y="919833"/>
            <a:chExt cx="2089194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자기지도학습</a:t>
              </a:r>
              <a:endParaRPr lang="en-US" altLang="ko-KR" sz="2400" spc="-3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C00E8E1-9DE7-4E5C-8053-CBE0B2CF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55" y="3417863"/>
            <a:ext cx="5933489" cy="31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13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9360">
        <p159:morph option="byObject"/>
      </p:transition>
    </mc:Choice>
    <mc:Fallback>
      <p:transition spd="slow" advTm="2936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목차</a:t>
            </a:r>
            <a:endParaRPr lang="en-US" altLang="ko-KR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9003B9-A495-4F0B-877A-C5CEDE6B42AD}"/>
              </a:ext>
            </a:extLst>
          </p:cNvPr>
          <p:cNvGrpSpPr/>
          <p:nvPr/>
        </p:nvGrpSpPr>
        <p:grpSpPr>
          <a:xfrm>
            <a:off x="1172454" y="1342609"/>
            <a:ext cx="9578673" cy="646328"/>
            <a:chOff x="1866900" y="1511299"/>
            <a:chExt cx="9652000" cy="1155699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E93F6C-5CE9-43A1-93FC-33AEA45DCB27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C815AD-F8D1-45F4-94EC-7472D965F54B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CAB6B8-8BE9-40AD-BFC8-BABC5380A877}"/>
              </a:ext>
            </a:extLst>
          </p:cNvPr>
          <p:cNvSpPr txBox="1"/>
          <p:nvPr/>
        </p:nvSpPr>
        <p:spPr>
          <a:xfrm>
            <a:off x="1511604" y="1337733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B0016D-14BC-4A33-A86B-E62AF20A4C0D}"/>
              </a:ext>
            </a:extLst>
          </p:cNvPr>
          <p:cNvSpPr txBox="1"/>
          <p:nvPr/>
        </p:nvSpPr>
        <p:spPr>
          <a:xfrm>
            <a:off x="2826585" y="1355970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차원 보행자인식</a:t>
            </a:r>
            <a:endParaRPr lang="en-US" altLang="ko-KR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6ADF3-CECA-4177-A567-AE4EB7213D01}"/>
              </a:ext>
            </a:extLst>
          </p:cNvPr>
          <p:cNvSpPr txBox="1"/>
          <p:nvPr/>
        </p:nvSpPr>
        <p:spPr>
          <a:xfrm>
            <a:off x="1615994" y="3352306"/>
            <a:ext cx="476412" cy="707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44571-5B48-4367-A063-2438DFD2B1DA}"/>
              </a:ext>
            </a:extLst>
          </p:cNvPr>
          <p:cNvSpPr txBox="1"/>
          <p:nvPr/>
        </p:nvSpPr>
        <p:spPr>
          <a:xfrm>
            <a:off x="2936794" y="3381763"/>
            <a:ext cx="373211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F5C724-1C45-4B24-B65E-7DD72D04E1D3}"/>
              </a:ext>
            </a:extLst>
          </p:cNvPr>
          <p:cNvGrpSpPr/>
          <p:nvPr/>
        </p:nvGrpSpPr>
        <p:grpSpPr>
          <a:xfrm>
            <a:off x="1172454" y="2625169"/>
            <a:ext cx="9578673" cy="803831"/>
            <a:chOff x="1172454" y="2310322"/>
            <a:chExt cx="9578673" cy="80383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A14D096-7965-4CC8-A85B-6CC5F2A1F3FC}"/>
                </a:ext>
              </a:extLst>
            </p:cNvPr>
            <p:cNvGrpSpPr/>
            <p:nvPr/>
          </p:nvGrpSpPr>
          <p:grpSpPr>
            <a:xfrm>
              <a:off x="1172454" y="2310322"/>
              <a:ext cx="9578673" cy="646328"/>
              <a:chOff x="1866900" y="1511299"/>
              <a:chExt cx="9652000" cy="1155699"/>
            </a:xfrm>
            <a:solidFill>
              <a:schemeClr val="accent1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7F357C8-6B5A-4853-9D85-C383157A061F}"/>
                  </a:ext>
                </a:extLst>
              </p:cNvPr>
              <p:cNvSpPr/>
              <p:nvPr/>
            </p:nvSpPr>
            <p:spPr>
              <a:xfrm>
                <a:off x="1866900" y="1511299"/>
                <a:ext cx="1168400" cy="1155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0740C7F-E03D-43A4-9BEE-1BE3C5CCAFEC}"/>
                  </a:ext>
                </a:extLst>
              </p:cNvPr>
              <p:cNvSpPr/>
              <p:nvPr/>
            </p:nvSpPr>
            <p:spPr>
              <a:xfrm>
                <a:off x="3276600" y="1511299"/>
                <a:ext cx="8242300" cy="1155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50D55F-FFB5-47E7-9550-77F411BD80F1}"/>
                </a:ext>
              </a:extLst>
            </p:cNvPr>
            <p:cNvSpPr txBox="1"/>
            <p:nvPr/>
          </p:nvSpPr>
          <p:spPr>
            <a:xfrm>
              <a:off x="1511604" y="2406267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F567BE-0099-4B1A-9832-C965FB4EB377}"/>
                </a:ext>
              </a:extLst>
            </p:cNvPr>
            <p:cNvSpPr txBox="1"/>
            <p:nvPr/>
          </p:nvSpPr>
          <p:spPr>
            <a:xfrm>
              <a:off x="2826585" y="2424504"/>
              <a:ext cx="2539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150" dirty="0">
                  <a:solidFill>
                    <a:schemeClr val="bg1"/>
                  </a:solidFill>
                  <a:latin typeface="+mj-ea"/>
                  <a:ea typeface="+mj-ea"/>
                </a:rPr>
                <a:t>병충해 인식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1A3E75-F178-4EAA-92D7-61320F333D5D}"/>
              </a:ext>
            </a:extLst>
          </p:cNvPr>
          <p:cNvGrpSpPr/>
          <p:nvPr/>
        </p:nvGrpSpPr>
        <p:grpSpPr>
          <a:xfrm>
            <a:off x="1172454" y="3937106"/>
            <a:ext cx="9578673" cy="803831"/>
            <a:chOff x="1270000" y="1877825"/>
            <a:chExt cx="9652000" cy="129841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DA21AB5-FE32-4FA9-B8EC-4D932AB577DE}"/>
                </a:ext>
              </a:extLst>
            </p:cNvPr>
            <p:cNvGrpSpPr/>
            <p:nvPr/>
          </p:nvGrpSpPr>
          <p:grpSpPr>
            <a:xfrm>
              <a:off x="1270000" y="1877825"/>
              <a:ext cx="9652000" cy="1044000"/>
              <a:chOff x="1866900" y="1511299"/>
              <a:chExt cx="9652000" cy="1155699"/>
            </a:xfrm>
            <a:solidFill>
              <a:schemeClr val="accent1"/>
            </a:solidFill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531C2B8-6BB1-41F2-A83A-D9EC93E4F9B6}"/>
                  </a:ext>
                </a:extLst>
              </p:cNvPr>
              <p:cNvSpPr/>
              <p:nvPr/>
            </p:nvSpPr>
            <p:spPr>
              <a:xfrm>
                <a:off x="1866900" y="1511299"/>
                <a:ext cx="1168400" cy="1155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9BF3A57-A144-4E6A-B9E7-FA60C541DFE3}"/>
                  </a:ext>
                </a:extLst>
              </p:cNvPr>
              <p:cNvSpPr/>
              <p:nvPr/>
            </p:nvSpPr>
            <p:spPr>
              <a:xfrm>
                <a:off x="3276600" y="1511299"/>
                <a:ext cx="8242300" cy="1155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34BBEB-5E82-46C5-844E-83D77E45A128}"/>
                </a:ext>
              </a:extLst>
            </p:cNvPr>
            <p:cNvSpPr txBox="1"/>
            <p:nvPr/>
          </p:nvSpPr>
          <p:spPr>
            <a:xfrm>
              <a:off x="1611746" y="2032803"/>
              <a:ext cx="484906" cy="114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3</a:t>
              </a:r>
              <a:endParaRPr lang="ko-KR" altLang="en-US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F7EC0E-D04A-49CD-A568-221C74CD30F8}"/>
                </a:ext>
              </a:extLst>
            </p:cNvPr>
            <p:cNvSpPr txBox="1"/>
            <p:nvPr/>
          </p:nvSpPr>
          <p:spPr>
            <a:xfrm>
              <a:off x="2936794" y="2062261"/>
              <a:ext cx="2860974" cy="104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150" dirty="0">
                  <a:solidFill>
                    <a:schemeClr val="bg1"/>
                  </a:solidFill>
                  <a:latin typeface="+mj-ea"/>
                  <a:ea typeface="+mj-ea"/>
                </a:rPr>
                <a:t>자기지도학습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0AF7223-F5C6-4CAD-B094-20BA6E91C2CF}"/>
              </a:ext>
            </a:extLst>
          </p:cNvPr>
          <p:cNvGrpSpPr/>
          <p:nvPr/>
        </p:nvGrpSpPr>
        <p:grpSpPr>
          <a:xfrm>
            <a:off x="1172454" y="5214296"/>
            <a:ext cx="9578673" cy="803831"/>
            <a:chOff x="1270000" y="1877825"/>
            <a:chExt cx="9652000" cy="129841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3EEE745-3DDB-4FDB-BC0C-9F87085EA90B}"/>
                </a:ext>
              </a:extLst>
            </p:cNvPr>
            <p:cNvGrpSpPr/>
            <p:nvPr/>
          </p:nvGrpSpPr>
          <p:grpSpPr>
            <a:xfrm>
              <a:off x="1270000" y="1877825"/>
              <a:ext cx="9652000" cy="1044000"/>
              <a:chOff x="1866900" y="1511299"/>
              <a:chExt cx="9652000" cy="1155699"/>
            </a:xfrm>
            <a:solidFill>
              <a:schemeClr val="accent1"/>
            </a:solidFill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0697111-4580-4528-8A4E-404619B7103A}"/>
                  </a:ext>
                </a:extLst>
              </p:cNvPr>
              <p:cNvSpPr/>
              <p:nvPr/>
            </p:nvSpPr>
            <p:spPr>
              <a:xfrm>
                <a:off x="1866900" y="1511299"/>
                <a:ext cx="1168400" cy="1155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AE3BD5-888A-462B-B832-683BA9DB1387}"/>
                  </a:ext>
                </a:extLst>
              </p:cNvPr>
              <p:cNvSpPr/>
              <p:nvPr/>
            </p:nvSpPr>
            <p:spPr>
              <a:xfrm>
                <a:off x="3276600" y="1511299"/>
                <a:ext cx="8242300" cy="11556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01A0EE2-DC2E-44E0-A399-D73904F010D2}"/>
                </a:ext>
              </a:extLst>
            </p:cNvPr>
            <p:cNvSpPr txBox="1"/>
            <p:nvPr/>
          </p:nvSpPr>
          <p:spPr>
            <a:xfrm>
              <a:off x="1611746" y="2032803"/>
              <a:ext cx="484906" cy="114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4</a:t>
              </a:r>
              <a:endParaRPr lang="ko-KR" altLang="en-US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82822D-5074-4435-82BD-C828F63E8146}"/>
                </a:ext>
              </a:extLst>
            </p:cNvPr>
            <p:cNvSpPr txBox="1"/>
            <p:nvPr/>
          </p:nvSpPr>
          <p:spPr>
            <a:xfrm>
              <a:off x="2936794" y="2062261"/>
              <a:ext cx="3004734" cy="104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150" dirty="0">
                  <a:solidFill>
                    <a:schemeClr val="bg1"/>
                  </a:solidFill>
                  <a:latin typeface="+mj-ea"/>
                  <a:ea typeface="+mj-ea"/>
                </a:rPr>
                <a:t>이미지 캡셔닝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82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150">
        <p159:morph option="byObject"/>
      </p:transition>
    </mc:Choice>
    <mc:Fallback>
      <p:transition spd="slow" advTm="1415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자기지도학습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Semi-Supervised Learning (image classification)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CIFAR-10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데이터셋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597072" cy="461665"/>
            <a:chOff x="449179" y="919833"/>
            <a:chExt cx="1597072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1308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데이터 셋</a:t>
              </a:r>
              <a:endParaRPr lang="en-US" altLang="ko-KR" sz="2400" spc="-3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04655FF-3ECE-4599-8990-45294A82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06" y="1928991"/>
            <a:ext cx="7694965" cy="46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55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4840">
        <p159:morph option="byObject"/>
      </p:transition>
    </mc:Choice>
    <mc:Fallback>
      <p:transition spd="slow" advTm="3484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자기지도학습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Semi-Supervised Learning (image classification)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깃허브에서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제공하는 코드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train.py --dataset cifar10 --num-labeled 4000 --arch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wideresnet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--batch-size 64 --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lr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0.03 --expand-labels --seed 5 --out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/>
              </a:rPr>
              <a:t>results/cifar10@4000.5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 조건에 맞게 수정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train.py --dataset cifar10 --num-labeled 40 --arch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wideresnet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--batch-size 64 --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lr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0.03 --expand-labels --seed 5 --out results/cifar10@40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학습</a:t>
              </a:r>
              <a:endParaRPr lang="en-US" altLang="ko-KR" sz="2400" spc="-3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E44A-F343-48F9-8734-D39205D43A71}"/>
              </a:ext>
            </a:extLst>
          </p:cNvPr>
          <p:cNvSpPr/>
          <p:nvPr/>
        </p:nvSpPr>
        <p:spPr>
          <a:xfrm>
            <a:off x="4884540" y="3126380"/>
            <a:ext cx="362231" cy="350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813511-62FD-4979-8057-EAB32D5CBC39}"/>
              </a:ext>
            </a:extLst>
          </p:cNvPr>
          <p:cNvSpPr/>
          <p:nvPr/>
        </p:nvSpPr>
        <p:spPr>
          <a:xfrm>
            <a:off x="2476219" y="3531193"/>
            <a:ext cx="362231" cy="350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92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652">
        <p159:morph option="byObject"/>
      </p:transition>
    </mc:Choice>
    <mc:Fallback>
      <p:transition spd="slow" advTm="20652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자기지도학습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Semi-Supervised Learning (image classification)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수정된 코드로 실행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학습</a:t>
              </a:r>
              <a:endParaRPr lang="en-US" altLang="ko-KR" sz="2400" spc="-3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E554C85-C852-4765-A246-D339A8DB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94" y="1835790"/>
            <a:ext cx="8716789" cy="48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41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9793">
        <p159:morph option="byObject"/>
      </p:transition>
    </mc:Choice>
    <mc:Fallback>
      <p:transition spd="slow" advTm="19793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자기지도학습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Semi-Supervised Learning (image classification)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 완료된 모델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JSON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파일로 저장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체크포인트로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result.py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제출할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json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생성 코드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result.py --arch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wideresnet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--batch-size 64 --seed 5 --resume {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체크포인트 위치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 --save {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저장할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json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결과</a:t>
              </a:r>
              <a:endParaRPr lang="en-US" altLang="ko-KR" sz="2400" spc="-300" dirty="0"/>
            </a:p>
          </p:txBody>
        </p:sp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1B80B80-B275-4671-9560-2A3CEDD74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6" y="3128451"/>
            <a:ext cx="11464628" cy="142528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6F1045-4B56-4AB7-B63D-114B7876A943}"/>
              </a:ext>
            </a:extLst>
          </p:cNvPr>
          <p:cNvSpPr/>
          <p:nvPr/>
        </p:nvSpPr>
        <p:spPr>
          <a:xfrm>
            <a:off x="363686" y="3291840"/>
            <a:ext cx="6545740" cy="137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CEC703-B8DE-4353-94BB-F9F510F47F2E}"/>
              </a:ext>
            </a:extLst>
          </p:cNvPr>
          <p:cNvSpPr/>
          <p:nvPr/>
        </p:nvSpPr>
        <p:spPr>
          <a:xfrm>
            <a:off x="3047719" y="3602630"/>
            <a:ext cx="678461" cy="137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82EC92-992A-4FEA-BB1C-D660838F9A89}"/>
              </a:ext>
            </a:extLst>
          </p:cNvPr>
          <p:cNvSpPr/>
          <p:nvPr/>
        </p:nvSpPr>
        <p:spPr>
          <a:xfrm>
            <a:off x="1264639" y="4212230"/>
            <a:ext cx="678461" cy="137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5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4963">
        <p159:morph option="byObject"/>
      </p:transition>
    </mc:Choice>
    <mc:Fallback>
      <p:transition spd="slow" advTm="4496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자기지도학습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Semi-Supervised Learning (image classification)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리더보드 업로드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결과</a:t>
              </a:r>
              <a:endParaRPr lang="en-US" altLang="ko-KR" sz="2400" spc="-300" dirty="0"/>
            </a:p>
          </p:txBody>
        </p:sp>
      </p:grp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C5C8A54-90C0-4855-8685-479358073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69" y="1835790"/>
            <a:ext cx="9436039" cy="48419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368118-C7C4-43B9-98E1-ED089370F2F1}"/>
              </a:ext>
            </a:extLst>
          </p:cNvPr>
          <p:cNvSpPr/>
          <p:nvPr/>
        </p:nvSpPr>
        <p:spPr>
          <a:xfrm>
            <a:off x="1602569" y="4710846"/>
            <a:ext cx="9152022" cy="4542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65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481">
        <p159:morph option="byObject"/>
      </p:transition>
    </mc:Choice>
    <mc:Fallback>
      <p:transition spd="slow" advTm="1048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C36897-23F6-48F8-A6DC-F1A6AA1B0299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BE61A-6461-462D-9E95-9E1EA69D0252}"/>
              </a:ext>
            </a:extLst>
          </p:cNvPr>
          <p:cNvSpPr/>
          <p:nvPr/>
        </p:nvSpPr>
        <p:spPr>
          <a:xfrm>
            <a:off x="2737668" y="1809318"/>
            <a:ext cx="6716664" cy="3239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이미지 캡셔닝</a:t>
            </a:r>
          </a:p>
        </p:txBody>
      </p:sp>
    </p:spTree>
    <p:extLst>
      <p:ext uri="{BB962C8B-B14F-4D97-AF65-F5344CB8AC3E}">
        <p14:creationId xmlns:p14="http://schemas.microsoft.com/office/powerpoint/2010/main" val="163887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141">
        <p159:morph option="byObject"/>
      </p:transition>
    </mc:Choice>
    <mc:Fallback>
      <p:transition spd="slow" advTm="514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이미지 캡셔닝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Image Captioning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Ubuntu 18.04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3.8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Visual studio code 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가상환경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convcap2)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주피터노트북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환경</a:t>
              </a:r>
              <a:endParaRPr lang="en-US" altLang="ko-KR" sz="24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71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006">
        <p159:morph option="byObject"/>
      </p:transition>
    </mc:Choice>
    <mc:Fallback>
      <p:transition spd="slow" advTm="17006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이미지 캡셔닝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Image Captioning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라이브러리 설치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conda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install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pytorch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==1.8.0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torchvision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==0.9.0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torchaudio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==0.8.0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cudatoolkit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=11.1 -c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pytorch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-c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conda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-forge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pip install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cython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matplotlib scikit-image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tqdm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numpy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Pillow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pip install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jupyter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pip install "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git+https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://github.com/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philferriere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cocoapi.git#egg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pycocotools&amp;subdirectory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PythonAPI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pip install "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git+https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://github.com/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salaniz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pycocoevalcap.git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환경</a:t>
              </a:r>
              <a:endParaRPr lang="en-US" altLang="ko-KR" sz="24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0857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458">
        <p159:morph option="byObject"/>
      </p:transition>
    </mc:Choice>
    <mc:Fallback>
      <p:transition spd="slow" advTm="10458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이미지 캡셔닝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Image Captioning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evaluate.py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print()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괄호 추가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Json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에러 방지를 위한 코드 추가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코드를 추가해주지 않으면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TypeError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Object of type Tensor is not JSON serializable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뜬다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coco_loader.py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597072" cy="461665"/>
            <a:chOff x="449179" y="919833"/>
            <a:chExt cx="1597072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1308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코드 수정</a:t>
              </a:r>
              <a:endParaRPr lang="en-US" altLang="ko-KR" sz="2400" spc="-3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D501D8E-2675-45F0-B4F1-6EDC00F0E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587" y="3630764"/>
            <a:ext cx="7467600" cy="1390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AA5C8B-3882-4B6E-A4DD-241850827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157" y="1893430"/>
            <a:ext cx="7210425" cy="504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0A834A-6BDD-484B-9177-10096B3F4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25" y="5638233"/>
            <a:ext cx="74009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1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2363">
        <p159:morph option="byObject"/>
      </p:transition>
    </mc:Choice>
    <mc:Fallback>
      <p:transition spd="slow" advTm="72363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이미지 캡셔닝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Image Captioning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train/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val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/test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나누기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caption_datasets.zip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받아와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폴더에 이동시켜주는 것을 확인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597072" cy="461665"/>
            <a:chOff x="449179" y="919833"/>
            <a:chExt cx="1597072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1308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학습 준비</a:t>
              </a:r>
              <a:endParaRPr lang="en-US" altLang="ko-KR" sz="2400" spc="-3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0A0DF66-504B-4D45-9761-45014015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2556896"/>
            <a:ext cx="7867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2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8988">
        <p159:morph option="byObject"/>
      </p:transition>
    </mc:Choice>
    <mc:Fallback>
      <p:transition spd="slow" advTm="2898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C36897-23F6-48F8-A6DC-F1A6AA1B0299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BE61A-6461-462D-9E95-9E1EA69D0252}"/>
              </a:ext>
            </a:extLst>
          </p:cNvPr>
          <p:cNvSpPr/>
          <p:nvPr/>
        </p:nvSpPr>
        <p:spPr>
          <a:xfrm>
            <a:off x="2737668" y="1809318"/>
            <a:ext cx="6716664" cy="3239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r>
              <a:rPr lang="ko-KR" altLang="en-US" sz="5400" dirty="0"/>
              <a:t>차원 보행자인식</a:t>
            </a:r>
          </a:p>
        </p:txBody>
      </p:sp>
    </p:spTree>
    <p:extLst>
      <p:ext uri="{BB962C8B-B14F-4D97-AF65-F5344CB8AC3E}">
        <p14:creationId xmlns:p14="http://schemas.microsoft.com/office/powerpoint/2010/main" val="725585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257">
        <p159:morph option="byObject"/>
      </p:transition>
    </mc:Choice>
    <mc:Fallback>
      <p:transition spd="slow" advTm="5257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이미지 캡셔닝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Image Captioning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MSCOCO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데이터셋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train2014, val2014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550585" cy="461665"/>
            <a:chOff x="449179" y="919833"/>
            <a:chExt cx="1550585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데이터셋</a:t>
              </a:r>
              <a:endParaRPr lang="en-US" altLang="ko-KR" sz="2400" spc="-3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40DB85D-E1BA-46F6-9B52-98FA6E7C2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335" y="2798781"/>
            <a:ext cx="1771650" cy="2838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781B5B-6478-41CD-AD79-DA7477A3A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80" y="2598756"/>
            <a:ext cx="7543800" cy="3238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296308-6E43-41FB-86A3-D908A6BAC299}"/>
              </a:ext>
            </a:extLst>
          </p:cNvPr>
          <p:cNvSpPr/>
          <p:nvPr/>
        </p:nvSpPr>
        <p:spPr>
          <a:xfrm>
            <a:off x="2930240" y="4344093"/>
            <a:ext cx="1735278" cy="282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B3E8B7-E324-437C-A3BD-0C589F4EB105}"/>
              </a:ext>
            </a:extLst>
          </p:cNvPr>
          <p:cNvSpPr/>
          <p:nvPr/>
        </p:nvSpPr>
        <p:spPr>
          <a:xfrm>
            <a:off x="9380521" y="4001192"/>
            <a:ext cx="1753464" cy="403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11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900">
        <p159:morph option="byObject"/>
      </p:transition>
    </mc:Choice>
    <mc:Fallback>
      <p:transition spd="slow" advTm="409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이미지 캡셔닝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Image Captioning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Epoch = 30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 반복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학습</a:t>
              </a:r>
              <a:endParaRPr lang="en-US" altLang="ko-KR" sz="2400" spc="-300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29E3317-67C1-4B62-A55E-85E9A99C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4" y="1928991"/>
            <a:ext cx="6016228" cy="24040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6883A3-1B07-44DD-A1E7-C82BB5FCD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152" y="2890592"/>
            <a:ext cx="5692767" cy="35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89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999">
        <p159:morph option="byObject"/>
      </p:transition>
    </mc:Choice>
    <mc:Fallback>
      <p:transition spd="slow" advTm="21999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이미지 캡셔닝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Image Captioning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결과</a:t>
              </a:r>
              <a:endParaRPr lang="en-US" altLang="ko-KR" sz="2400" spc="-300" dirty="0"/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29D5C41-6CF6-44F9-A334-5B4980B3B2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569" y="1467326"/>
            <a:ext cx="10194923" cy="28103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F88C18-DF16-4DF4-96BE-D4FC8914142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8" y="5635629"/>
            <a:ext cx="11227324" cy="3883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93E518-0018-4B3D-9867-5062B6B7ADC4}"/>
              </a:ext>
            </a:extLst>
          </p:cNvPr>
          <p:cNvSpPr txBox="1"/>
          <p:nvPr/>
        </p:nvSpPr>
        <p:spPr>
          <a:xfrm>
            <a:off x="449179" y="4975668"/>
            <a:ext cx="110610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JSON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출력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1346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5606">
        <p159:morph option="byObject"/>
      </p:transition>
    </mc:Choice>
    <mc:Fallback>
      <p:transition spd="slow" advTm="35606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이미지 캡셔닝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Image Captioning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결과</a:t>
              </a:r>
              <a:endParaRPr lang="en-US" altLang="ko-KR" sz="2400" spc="-3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1417-D88C-44A1-9B1C-61804DFF905A}"/>
              </a:ext>
            </a:extLst>
          </p:cNvPr>
          <p:cNvSpPr txBox="1"/>
          <p:nvPr/>
        </p:nvSpPr>
        <p:spPr>
          <a:xfrm>
            <a:off x="449179" y="1381498"/>
            <a:ext cx="110610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리더보드 업로드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793F34-1489-42F3-916B-1897D27B8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10" y="1843163"/>
            <a:ext cx="10725357" cy="463140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D05AF7-307D-475D-9FAF-2CC50DE67804}"/>
              </a:ext>
            </a:extLst>
          </p:cNvPr>
          <p:cNvSpPr/>
          <p:nvPr/>
        </p:nvSpPr>
        <p:spPr>
          <a:xfrm>
            <a:off x="1124829" y="5375863"/>
            <a:ext cx="10558437" cy="484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6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590">
        <p159:morph option="byObject"/>
      </p:transition>
    </mc:Choice>
    <mc:Fallback>
      <p:transition spd="slow" advTm="1559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C36897-23F6-48F8-A6DC-F1A6AA1B0299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BE61A-6461-462D-9E95-9E1EA69D0252}"/>
              </a:ext>
            </a:extLst>
          </p:cNvPr>
          <p:cNvSpPr/>
          <p:nvPr/>
        </p:nvSpPr>
        <p:spPr>
          <a:xfrm>
            <a:off x="2737668" y="1809318"/>
            <a:ext cx="6716664" cy="3239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감사합니다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6698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746">
        <p159:morph option="byObject"/>
      </p:transition>
    </mc:Choice>
    <mc:Fallback>
      <p:transition spd="slow" advTm="474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5755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차원 보행자인식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Multispectral Pedestrian Detection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Ubuntu 18.04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3.7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Visual studio code 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가상환경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py37)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환경</a:t>
              </a:r>
              <a:endParaRPr lang="en-US" altLang="ko-KR" sz="24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305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102">
        <p159:morph option="byObject"/>
      </p:transition>
    </mc:Choice>
    <mc:Fallback>
      <p:transition spd="slow" advTm="1510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5755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차원 보행자인식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Multispectral Pedestrian Detection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564682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Set{00 ~ 11}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데이터셋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카이스트 데이터셋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550585" cy="461665"/>
            <a:chOff x="449179" y="919833"/>
            <a:chExt cx="1550585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데이터셋</a:t>
              </a:r>
              <a:endParaRPr lang="en-US" altLang="ko-KR" sz="2400" spc="-3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822099B-9722-4A78-BC78-4071AC208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928991"/>
            <a:ext cx="3887986" cy="4804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1F4054-F478-4C1F-896E-348CF88C7366}"/>
              </a:ext>
            </a:extLst>
          </p:cNvPr>
          <p:cNvSpPr txBox="1"/>
          <p:nvPr/>
        </p:nvSpPr>
        <p:spPr>
          <a:xfrm>
            <a:off x="4929826" y="1381498"/>
            <a:ext cx="717558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Kaist_annotations_test20.json : set06~11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데이터셋 일부 재가공한 데이터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=&gt;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카이스트 데이터셋 기반 보행자인식 연구에서 성능평가시에 가장 보편적으로 사용하는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 annotations.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7BC4D5-BAB9-443B-8507-9D4816B08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64" y="3214279"/>
            <a:ext cx="4435210" cy="13853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524C95-DE92-45D2-80A6-33D37FA9E5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457"/>
          <a:stretch/>
        </p:blipFill>
        <p:spPr>
          <a:xfrm>
            <a:off x="9831066" y="2344134"/>
            <a:ext cx="2118479" cy="43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15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7588">
        <p159:morph option="byObject"/>
      </p:transition>
    </mc:Choice>
    <mc:Fallback>
      <p:transition spd="slow" advTm="4758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5755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차원 보행자인식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Multispectral Pedestrian Detection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 다운로드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2933977" cy="461665"/>
            <a:chOff x="449179" y="919833"/>
            <a:chExt cx="2933977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26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코드 다운로드 </a:t>
              </a:r>
              <a:r>
                <a:rPr lang="en-US" altLang="ko-KR" sz="2400" spc="-300" dirty="0"/>
                <a:t>&amp; </a:t>
              </a:r>
              <a:r>
                <a:rPr lang="ko-KR" altLang="en-US" sz="2400" spc="-300" dirty="0"/>
                <a:t>실행</a:t>
              </a:r>
              <a:endParaRPr lang="en-US" altLang="ko-KR" sz="2400" spc="-3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FAF4AB5-FB3A-403D-BC83-4C9D5428B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858746"/>
            <a:ext cx="4724400" cy="714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0FE9D4-F868-444C-BB6B-BB73D21EB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3076085"/>
            <a:ext cx="3048000" cy="3333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C996F1-1E67-4B95-84B1-31B2B52C14FB}"/>
              </a:ext>
            </a:extLst>
          </p:cNvPr>
          <p:cNvGrpSpPr/>
          <p:nvPr/>
        </p:nvGrpSpPr>
        <p:grpSpPr>
          <a:xfrm>
            <a:off x="449179" y="3634092"/>
            <a:ext cx="1550585" cy="461665"/>
            <a:chOff x="449179" y="919833"/>
            <a:chExt cx="1550585" cy="461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F3269B-EB1A-401D-AF35-69B8B9154925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4778E9-8666-4869-BDBA-4AF0EDA5A6CF}"/>
                </a:ext>
              </a:extLst>
            </p:cNvPr>
            <p:cNvSpPr txBox="1"/>
            <p:nvPr/>
          </p:nvSpPr>
          <p:spPr>
            <a:xfrm>
              <a:off x="737880" y="919833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평가지표</a:t>
              </a:r>
              <a:endParaRPr lang="en-US" altLang="ko-KR" sz="2400" spc="-3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80A9E5D-1DCD-463F-B634-F7C095048900}"/>
              </a:ext>
            </a:extLst>
          </p:cNvPr>
          <p:cNvSpPr txBox="1"/>
          <p:nvPr/>
        </p:nvSpPr>
        <p:spPr>
          <a:xfrm>
            <a:off x="449179" y="4093243"/>
            <a:ext cx="1106102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Recall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Miss-rate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사용하였으며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miss-rate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FPPI(False positive per image sample)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기준으로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(10^-2, 10^0)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구간에서의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miss-rate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평균값을 사용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522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3725">
        <p159:morph option="byObject"/>
      </p:transition>
    </mc:Choice>
    <mc:Fallback>
      <p:transition spd="slow" advTm="3372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5755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차원 보행자인식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Multispectral Pedestrian Detection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학습</a:t>
              </a:r>
              <a:endParaRPr lang="en-US" altLang="ko-KR" sz="2400" spc="-3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5FF7B3F-2273-4C58-B4EA-7A1E72DC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31" y="1941152"/>
            <a:ext cx="6362700" cy="4733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9516E9-AC2A-4AAC-9C45-2AB3484E25AE}"/>
              </a:ext>
            </a:extLst>
          </p:cNvPr>
          <p:cNvSpPr txBox="1"/>
          <p:nvPr/>
        </p:nvSpPr>
        <p:spPr>
          <a:xfrm>
            <a:off x="449179" y="1381498"/>
            <a:ext cx="11061026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</a:t>
            </a:r>
            <a:r>
              <a:rPr lang="ko-KR" altLang="en-US" dirty="0"/>
              <a:t>습이 완료되는 체크포인트마다 </a:t>
            </a:r>
            <a:r>
              <a:rPr lang="en-US" altLang="ko-KR" dirty="0"/>
              <a:t>json </a:t>
            </a:r>
            <a:r>
              <a:rPr lang="ko-KR" altLang="en-US" dirty="0"/>
              <a:t>파일이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132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965">
        <p159:morph option="byObject"/>
      </p:transition>
    </mc:Choice>
    <mc:Fallback>
      <p:transition spd="slow" advTm="1396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5755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차원 보행자인식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Multispectral Pedestrian Detection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 완료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결과</a:t>
              </a:r>
              <a:endParaRPr lang="en-US" altLang="ko-KR" sz="2400" spc="-3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7498150-D1B1-4EC8-B229-A4530E6250CC}"/>
              </a:ext>
            </a:extLst>
          </p:cNvPr>
          <p:cNvGrpSpPr/>
          <p:nvPr/>
        </p:nvGrpSpPr>
        <p:grpSpPr>
          <a:xfrm>
            <a:off x="891787" y="919833"/>
            <a:ext cx="10562333" cy="5762682"/>
            <a:chOff x="449178" y="952444"/>
            <a:chExt cx="10562333" cy="57626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E0F5351-DEAF-4B7B-9FBA-9692A8966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836" y="1016229"/>
              <a:ext cx="3280675" cy="5635113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C29E800-DAC3-45AB-A03C-4CDF7A935E5D}"/>
                </a:ext>
              </a:extLst>
            </p:cNvPr>
            <p:cNvGrpSpPr/>
            <p:nvPr/>
          </p:nvGrpSpPr>
          <p:grpSpPr>
            <a:xfrm>
              <a:off x="449178" y="2201059"/>
              <a:ext cx="2515215" cy="3934374"/>
              <a:chOff x="449178" y="2201059"/>
              <a:chExt cx="2515215" cy="3934374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CEC0C45-7CF1-471A-BF27-5A0DF09B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179" y="2201059"/>
                <a:ext cx="2515214" cy="3934374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1D8BB41-D716-4D05-B415-AD184093719E}"/>
                  </a:ext>
                </a:extLst>
              </p:cNvPr>
              <p:cNvSpPr/>
              <p:nvPr/>
            </p:nvSpPr>
            <p:spPr>
              <a:xfrm>
                <a:off x="449178" y="5476009"/>
                <a:ext cx="2515214" cy="30133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1A2315FB-5541-40A4-8080-E12A215E780C}"/>
                </a:ext>
              </a:extLst>
            </p:cNvPr>
            <p:cNvSpPr/>
            <p:nvPr/>
          </p:nvSpPr>
          <p:spPr>
            <a:xfrm>
              <a:off x="3325091" y="4062845"/>
              <a:ext cx="581891" cy="4542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A8C59A87-6075-4119-A2C5-0AC25C9DBAF0}"/>
                </a:ext>
              </a:extLst>
            </p:cNvPr>
            <p:cNvSpPr/>
            <p:nvPr/>
          </p:nvSpPr>
          <p:spPr>
            <a:xfrm>
              <a:off x="6786446" y="4062845"/>
              <a:ext cx="581891" cy="4542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2BFA53F-C72C-4B06-A04A-835C58EC68B8}"/>
                </a:ext>
              </a:extLst>
            </p:cNvPr>
            <p:cNvGrpSpPr/>
            <p:nvPr/>
          </p:nvGrpSpPr>
          <p:grpSpPr>
            <a:xfrm>
              <a:off x="4271279" y="952444"/>
              <a:ext cx="2152669" cy="5762682"/>
              <a:chOff x="4271279" y="952444"/>
              <a:chExt cx="2152669" cy="5762682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7B8B0D4-ED0B-42FC-A249-EFC5EB1DBC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271280" y="952444"/>
                <a:ext cx="2152668" cy="5762682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0396878-3A33-4871-8C1F-D0A0C5EE143A}"/>
                  </a:ext>
                </a:extLst>
              </p:cNvPr>
              <p:cNvSpPr/>
              <p:nvPr/>
            </p:nvSpPr>
            <p:spPr>
              <a:xfrm>
                <a:off x="4271279" y="5325341"/>
                <a:ext cx="2152668" cy="22340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2123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319">
        <p159:morph option="byObject"/>
      </p:transition>
    </mc:Choice>
    <mc:Fallback>
      <p:transition spd="slow" advTm="4031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5755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차원 보행자인식 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/ Multispectral Pedestrian Detection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08BEEA-1AA6-4D10-AE97-AB3EE0A0050D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 w="15875">
            <a:solidFill>
              <a:srgbClr val="449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5B14C-C867-4FED-B3DC-C1D35C860336}"/>
              </a:ext>
            </a:extLst>
          </p:cNvPr>
          <p:cNvSpPr txBox="1"/>
          <p:nvPr/>
        </p:nvSpPr>
        <p:spPr>
          <a:xfrm>
            <a:off x="449179" y="1381498"/>
            <a:ext cx="110610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리더보드 업로드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9D4A2D-B3F2-4881-9EDB-489E7842C313}"/>
              </a:ext>
            </a:extLst>
          </p:cNvPr>
          <p:cNvGrpSpPr/>
          <p:nvPr/>
        </p:nvGrpSpPr>
        <p:grpSpPr>
          <a:xfrm>
            <a:off x="449179" y="919833"/>
            <a:ext cx="1011976" cy="461665"/>
            <a:chOff x="449179" y="919833"/>
            <a:chExt cx="101197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578FA-6E11-4BA2-8322-E987D16496F3}"/>
                </a:ext>
              </a:extLst>
            </p:cNvPr>
            <p:cNvSpPr txBox="1"/>
            <p:nvPr/>
          </p:nvSpPr>
          <p:spPr>
            <a:xfrm>
              <a:off x="449179" y="91983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ko-KR" sz="2400" spc="-3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ko-KR" sz="2400" spc="-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06BA1-D00B-49FC-85D9-BFEA8E8D0E3A}"/>
                </a:ext>
              </a:extLst>
            </p:cNvPr>
            <p:cNvSpPr txBox="1"/>
            <p:nvPr/>
          </p:nvSpPr>
          <p:spPr>
            <a:xfrm>
              <a:off x="737880" y="919833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/>
                <a:t>결과</a:t>
              </a:r>
              <a:endParaRPr lang="en-US" altLang="ko-KR" sz="2400" spc="-3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3E21E49-52EB-49DC-A325-FC35F388D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11" y="1849021"/>
            <a:ext cx="8552161" cy="47224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F7B86A-9F83-4B73-8457-FD9C8FA0058E}"/>
              </a:ext>
            </a:extLst>
          </p:cNvPr>
          <p:cNvSpPr/>
          <p:nvPr/>
        </p:nvSpPr>
        <p:spPr>
          <a:xfrm>
            <a:off x="1789604" y="4312227"/>
            <a:ext cx="8466167" cy="405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1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1898">
        <p159:morph option="byObject"/>
      </p:transition>
    </mc:Choice>
    <mc:Fallback>
      <p:transition spd="slow" advTm="11898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791</Words>
  <Application>Microsoft Office PowerPoint</Application>
  <PresentationFormat>와이드스크린</PresentationFormat>
  <Paragraphs>190</Paragraphs>
  <Slides>34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마루 부리 Beta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차 혜령</cp:lastModifiedBy>
  <cp:revision>216</cp:revision>
  <dcterms:created xsi:type="dcterms:W3CDTF">2020-10-10T02:21:24Z</dcterms:created>
  <dcterms:modified xsi:type="dcterms:W3CDTF">2021-11-30T12:14:14Z</dcterms:modified>
</cp:coreProperties>
</file>