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 name="Shape 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AutoNum type="arabicPeriod"/>
            </a:pPr>
            <a:r>
              <a:rPr lang="en-GB"/>
              <a:t>ajouter leur UML dans une slide //ok</a:t>
            </a:r>
          </a:p>
          <a:p>
            <a:pPr indent="-228600" lvl="0" marL="457200" rtl="0">
              <a:spcBef>
                <a:spcPts val="0"/>
              </a:spcBef>
              <a:buAutoNum type="arabicPeriod"/>
            </a:pPr>
            <a:r>
              <a:rPr lang="en-GB"/>
              <a:t>changement de Competition: heritage par classe mère abstraite, mais les relation particuler de une classe fille est limité au niveau application</a:t>
            </a:r>
          </a:p>
          <a:p>
            <a:pPr indent="-228600" lvl="0" marL="457200" rtl="0">
              <a:spcBef>
                <a:spcPts val="0"/>
              </a:spcBef>
              <a:buAutoNum type="arabicPeriod"/>
            </a:pPr>
            <a:r>
              <a:rPr lang="en-GB"/>
              <a:t>changement sur Confrontation :ajouter deux attributs part1/part2 , parce que datecompetition/ nom competition /et date confrontation ne peut pas decider une confrontation, il faut ajouter les deux participants au debut(5 clés emsemble qui formalise cle premaire ). gagnant et resultat est saisir au fur et au mesure //ok</a:t>
            </a:r>
          </a:p>
          <a:p>
            <a:pPr indent="-228600" lvl="0" marL="457200" rtl="0">
              <a:spcBef>
                <a:spcPts val="0"/>
              </a:spcBef>
              <a:buAutoNum type="arabicPeriod"/>
            </a:pPr>
            <a:r>
              <a:rPr lang="en-GB"/>
              <a:t>limite sur le point entre categorie et competition :limiter au niveau application a fin que on n’a pas le droit d’ajouter des points pour des categories interdits pour une competition</a:t>
            </a:r>
          </a:p>
          <a:p>
            <a:pPr indent="-228600" lvl="0" marL="457200" rtl="0">
              <a:spcBef>
                <a:spcPts val="0"/>
              </a:spcBef>
              <a:buAutoNum type="arabicPeriod"/>
            </a:pPr>
            <a:r>
              <a:rPr lang="en-GB"/>
              <a:t>Supprime le sous-categorie, pas utile //ok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457200" y="563759"/>
            <a:ext cx="8229600" cy="3009600"/>
          </a:xfrm>
          <a:prstGeom prst="rect">
            <a:avLst/>
          </a:prstGeom>
        </p:spPr>
        <p:txBody>
          <a:bodyPr anchorCtr="0" anchor="t"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x="457200" y="3716392"/>
            <a:ext cx="8229600" cy="1232699"/>
          </a:xfrm>
          <a:prstGeom prst="rect">
            <a:avLst/>
          </a:prstGeom>
        </p:spPr>
        <p:txBody>
          <a:bodyPr anchorCtr="0" anchor="t" bIns="91425" lIns="91425" rIns="91425" tIns="91425"/>
          <a:lstStyle>
            <a:lvl1pPr>
              <a:spcBef>
                <a:spcPts val="0"/>
              </a:spcBef>
              <a:buClr>
                <a:schemeClr val="dk2"/>
              </a:buClr>
              <a:buSzPct val="100000"/>
              <a:buNone/>
              <a:defRPr sz="4800">
                <a:solidFill>
                  <a:schemeClr val="dk2"/>
                </a:solidFill>
              </a:defRPr>
            </a:lvl1pPr>
            <a:lvl2pPr>
              <a:spcBef>
                <a:spcPts val="0"/>
              </a:spcBef>
              <a:buClr>
                <a:schemeClr val="dk2"/>
              </a:buClr>
              <a:buSzPct val="100000"/>
              <a:buNone/>
              <a:defRPr sz="4800">
                <a:solidFill>
                  <a:schemeClr val="dk2"/>
                </a:solidFill>
              </a:defRPr>
            </a:lvl2pPr>
            <a:lvl3pPr>
              <a:spcBef>
                <a:spcPts val="0"/>
              </a:spcBef>
              <a:buClr>
                <a:schemeClr val="dk2"/>
              </a:buClr>
              <a:buSzPct val="100000"/>
              <a:buNone/>
              <a:defRPr sz="4800">
                <a:solidFill>
                  <a:schemeClr val="dk2"/>
                </a:solidFill>
              </a:defRPr>
            </a:lvl3pPr>
            <a:lvl4pPr>
              <a:spcBef>
                <a:spcPts val="0"/>
              </a:spcBef>
              <a:buClr>
                <a:schemeClr val="dk2"/>
              </a:buClr>
              <a:buSzPct val="100000"/>
              <a:buNone/>
              <a:defRPr sz="4800">
                <a:solidFill>
                  <a:schemeClr val="dk2"/>
                </a:solidFill>
              </a:defRPr>
            </a:lvl4pPr>
            <a:lvl5pPr>
              <a:spcBef>
                <a:spcPts val="0"/>
              </a:spcBef>
              <a:buClr>
                <a:schemeClr val="dk2"/>
              </a:buClr>
              <a:buSzPct val="100000"/>
              <a:buNone/>
              <a:defRPr sz="4800">
                <a:solidFill>
                  <a:schemeClr val="dk2"/>
                </a:solidFill>
              </a:defRPr>
            </a:lvl5pPr>
            <a:lvl6pPr>
              <a:spcBef>
                <a:spcPts val="0"/>
              </a:spcBef>
              <a:buClr>
                <a:schemeClr val="dk2"/>
              </a:buClr>
              <a:buSzPct val="100000"/>
              <a:buNone/>
              <a:defRPr sz="4800">
                <a:solidFill>
                  <a:schemeClr val="dk2"/>
                </a:solidFill>
              </a:defRPr>
            </a:lvl6pPr>
            <a:lvl7pPr>
              <a:spcBef>
                <a:spcPts val="0"/>
              </a:spcBef>
              <a:buClr>
                <a:schemeClr val="dk2"/>
              </a:buClr>
              <a:buSzPct val="100000"/>
              <a:buNone/>
              <a:defRPr sz="4800">
                <a:solidFill>
                  <a:schemeClr val="dk2"/>
                </a:solidFill>
              </a:defRPr>
            </a:lvl7pPr>
            <a:lvl8pPr>
              <a:spcBef>
                <a:spcPts val="0"/>
              </a:spcBef>
              <a:buClr>
                <a:schemeClr val="dk2"/>
              </a:buClr>
              <a:buSzPct val="100000"/>
              <a:buNone/>
              <a:defRPr sz="4800">
                <a:solidFill>
                  <a:schemeClr val="dk2"/>
                </a:solidFill>
              </a:defRPr>
            </a:lvl8pPr>
            <a:lvl9pPr>
              <a:spcBef>
                <a:spcPts val="0"/>
              </a:spcBef>
              <a:buClr>
                <a:schemeClr val="dk2"/>
              </a:buClr>
              <a:buSzPct val="100000"/>
              <a:buNone/>
              <a:defRPr sz="4800">
                <a:solidFill>
                  <a:schemeClr val="dk2"/>
                </a:solidFill>
              </a:defRPr>
            </a:lvl9pPr>
          </a:lstStyle>
          <a:p/>
        </p:txBody>
      </p:sp>
      <p:cxnSp>
        <p:nvCxnSpPr>
          <p:cNvPr id="12" name="Shape 12"/>
          <p:cNvCxnSpPr/>
          <p:nvPr/>
        </p:nvCxnSpPr>
        <p:spPr>
          <a:xfrm>
            <a:off x="457200" y="411479"/>
            <a:ext cx="8229600" cy="0"/>
          </a:xfrm>
          <a:prstGeom prst="straightConnector1">
            <a:avLst/>
          </a:prstGeom>
          <a:noFill/>
          <a:ln cap="flat" cmpd="sng" w="57150">
            <a:solidFill>
              <a:schemeClr val="accent1"/>
            </a:solidFill>
            <a:prstDash val="solid"/>
            <a:round/>
            <a:headEnd len="med" w="med" type="none"/>
            <a:tailEnd len="med" w="med" type="none"/>
          </a:ln>
        </p:spPr>
      </p:cxnSp>
      <p:cxnSp>
        <p:nvCxnSpPr>
          <p:cNvPr id="13" name="Shape 13"/>
          <p:cNvCxnSpPr/>
          <p:nvPr/>
        </p:nvCxnSpPr>
        <p:spPr>
          <a:xfrm>
            <a:off x="457200" y="3633382"/>
            <a:ext cx="8229600" cy="0"/>
          </a:xfrm>
          <a:prstGeom prst="straightConnector1">
            <a:avLst/>
          </a:prstGeom>
          <a:noFill/>
          <a:ln cap="flat" cmpd="sng" w="57150">
            <a:solidFill>
              <a:schemeClr val="accent1"/>
            </a:solidFill>
            <a:prstDash val="solid"/>
            <a:round/>
            <a:headEnd len="med" w="med" type="none"/>
            <a:tailEnd len="med" w="med" type="none"/>
          </a:ln>
        </p:spPr>
      </p:cxnSp>
      <p:sp>
        <p:nvSpPr>
          <p:cNvPr id="14" name="Shape 14"/>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7" name="Shape 17"/>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18" name="Shape 18"/>
          <p:cNvCxnSpPr/>
          <p:nvPr/>
        </p:nvCxnSpPr>
        <p:spPr>
          <a:xfrm>
            <a:off x="457200" y="1143000"/>
            <a:ext cx="8229600" cy="0"/>
          </a:xfrm>
          <a:prstGeom prst="straightConnector1">
            <a:avLst/>
          </a:prstGeom>
          <a:noFill/>
          <a:ln cap="flat" cmpd="sng" w="50800">
            <a:solidFill>
              <a:srgbClr val="DA0002"/>
            </a:solidFill>
            <a:prstDash val="solid"/>
            <a:round/>
            <a:headEnd len="med" w="med" type="none"/>
            <a:tailEnd len="med" w="med" type="none"/>
          </a:ln>
        </p:spPr>
      </p:cxn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22" name="Shape 22"/>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4" name="Shape 24"/>
          <p:cNvCxnSpPr/>
          <p:nvPr/>
        </p:nvCxnSpPr>
        <p:spPr>
          <a:xfrm>
            <a:off x="457200" y="1143000"/>
            <a:ext cx="8229600" cy="0"/>
          </a:xfrm>
          <a:prstGeom prst="straightConnector1">
            <a:avLst/>
          </a:prstGeom>
          <a:noFill/>
          <a:ln cap="flat" cmpd="sng" w="50800">
            <a:solidFill>
              <a:srgbClr val="DA0002"/>
            </a:solidFill>
            <a:prstDash val="solid"/>
            <a:round/>
            <a:headEnd len="med" w="med" type="none"/>
            <a:tailEnd len="med" w="med" type="none"/>
          </a:ln>
        </p:spPr>
      </p:cxnSp>
      <p:sp>
        <p:nvSpPr>
          <p:cNvPr id="25" name="Shape 25"/>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8" name="Shape 28"/>
          <p:cNvCxnSpPr/>
          <p:nvPr/>
        </p:nvCxnSpPr>
        <p:spPr>
          <a:xfrm>
            <a:off x="457200" y="1143000"/>
            <a:ext cx="8229600" cy="0"/>
          </a:xfrm>
          <a:prstGeom prst="straightConnector1">
            <a:avLst/>
          </a:prstGeom>
          <a:noFill/>
          <a:ln cap="flat" cmpd="sng" w="50800">
            <a:solidFill>
              <a:schemeClr val="accent1"/>
            </a:solidFill>
            <a:prstDash val="solid"/>
            <a:round/>
            <a:headEnd len="med" w="med" type="none"/>
            <a:tailEnd len="med" w="med" type="none"/>
          </a:ln>
        </p:spPr>
      </p:cxnSp>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0" name="Shape 30"/>
        <p:cNvGrpSpPr/>
        <p:nvPr/>
      </p:nvGrpSpPr>
      <p:grpSpPr>
        <a:xfrm>
          <a:off x="0" y="0"/>
          <a:ext cx="0" cy="0"/>
          <a:chOff x="0" y="0"/>
          <a:chExt cx="0" cy="0"/>
        </a:xfrm>
      </p:grpSpPr>
      <p:sp>
        <p:nvSpPr>
          <p:cNvPr id="31" name="Shape 31"/>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SzPct val="100000"/>
              <a:buNone/>
              <a:defRPr sz="1800"/>
            </a:lvl1pPr>
          </a:lstStyle>
          <a:p/>
        </p:txBody>
      </p:sp>
      <p:cxnSp>
        <p:nvCxnSpPr>
          <p:cNvPr id="32" name="Shape 32"/>
          <p:cNvCxnSpPr/>
          <p:nvPr/>
        </p:nvCxnSpPr>
        <p:spPr>
          <a:xfrm>
            <a:off x="457200" y="4317760"/>
            <a:ext cx="8229600" cy="0"/>
          </a:xfrm>
          <a:prstGeom prst="straightConnector1">
            <a:avLst/>
          </a:prstGeom>
          <a:noFill/>
          <a:ln cap="flat" cmpd="sng" w="50800">
            <a:solidFill>
              <a:schemeClr val="lt2"/>
            </a:solidFill>
            <a:prstDash val="solid"/>
            <a:round/>
            <a:headEnd len="med" w="med" type="none"/>
            <a:tailEnd len="med" w="med" type="none"/>
          </a:ln>
        </p:spPr>
      </p:cxnSp>
      <p:sp>
        <p:nvSpPr>
          <p:cNvPr id="33" name="Shape 33"/>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4" name="Shape 34"/>
        <p:cNvGrpSpPr/>
        <p:nvPr/>
      </p:nvGrpSpPr>
      <p:grpSpPr>
        <a:xfrm>
          <a:off x="0" y="0"/>
          <a:ext cx="0" cy="0"/>
          <a:chOff x="0" y="0"/>
          <a:chExt cx="0" cy="0"/>
        </a:xfrm>
      </p:grpSpPr>
      <p:cxnSp>
        <p:nvCxnSpPr>
          <p:cNvPr id="35" name="Shape 35"/>
          <p:cNvCxnSpPr/>
          <p:nvPr/>
        </p:nvCxnSpPr>
        <p:spPr>
          <a:xfrm>
            <a:off x="457200" y="113139"/>
            <a:ext cx="8229600" cy="0"/>
          </a:xfrm>
          <a:prstGeom prst="straightConnector1">
            <a:avLst/>
          </a:prstGeom>
          <a:noFill/>
          <a:ln cap="flat" cmpd="sng" w="50800">
            <a:solidFill>
              <a:schemeClr val="lt2"/>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accent1"/>
              </a:buClr>
              <a:buSzPct val="100000"/>
              <a:buNone/>
              <a:defRPr b="1" sz="3600">
                <a:solidFill>
                  <a:schemeClr val="accent1"/>
                </a:solidFill>
              </a:defRPr>
            </a:lvl1pPr>
            <a:lvl2pPr>
              <a:spcBef>
                <a:spcPts val="0"/>
              </a:spcBef>
              <a:buClr>
                <a:schemeClr val="accent1"/>
              </a:buClr>
              <a:buSzPct val="100000"/>
              <a:buNone/>
              <a:defRPr b="1" sz="3600">
                <a:solidFill>
                  <a:schemeClr val="accent1"/>
                </a:solidFill>
              </a:defRPr>
            </a:lvl2pPr>
            <a:lvl3pPr>
              <a:spcBef>
                <a:spcPts val="0"/>
              </a:spcBef>
              <a:buClr>
                <a:schemeClr val="accent1"/>
              </a:buClr>
              <a:buSzPct val="100000"/>
              <a:buNone/>
              <a:defRPr b="1" sz="3600">
                <a:solidFill>
                  <a:schemeClr val="accent1"/>
                </a:solidFill>
              </a:defRPr>
            </a:lvl3pPr>
            <a:lvl4pPr>
              <a:spcBef>
                <a:spcPts val="0"/>
              </a:spcBef>
              <a:buClr>
                <a:schemeClr val="accent1"/>
              </a:buClr>
              <a:buSzPct val="100000"/>
              <a:buNone/>
              <a:defRPr b="1" sz="3600">
                <a:solidFill>
                  <a:schemeClr val="accent1"/>
                </a:solidFill>
              </a:defRPr>
            </a:lvl4pPr>
            <a:lvl5pPr>
              <a:spcBef>
                <a:spcPts val="0"/>
              </a:spcBef>
              <a:buClr>
                <a:schemeClr val="accent1"/>
              </a:buClr>
              <a:buSzPct val="100000"/>
              <a:buNone/>
              <a:defRPr b="1" sz="3600">
                <a:solidFill>
                  <a:schemeClr val="accent1"/>
                </a:solidFill>
              </a:defRPr>
            </a:lvl5pPr>
            <a:lvl6pPr>
              <a:spcBef>
                <a:spcPts val="0"/>
              </a:spcBef>
              <a:buClr>
                <a:schemeClr val="accent1"/>
              </a:buClr>
              <a:buSzPct val="100000"/>
              <a:buNone/>
              <a:defRPr b="1" sz="3600">
                <a:solidFill>
                  <a:schemeClr val="accent1"/>
                </a:solidFill>
              </a:defRPr>
            </a:lvl6pPr>
            <a:lvl7pPr>
              <a:spcBef>
                <a:spcPts val="0"/>
              </a:spcBef>
              <a:buClr>
                <a:schemeClr val="accent1"/>
              </a:buClr>
              <a:buSzPct val="100000"/>
              <a:buNone/>
              <a:defRPr b="1" sz="3600">
                <a:solidFill>
                  <a:schemeClr val="accent1"/>
                </a:solidFill>
              </a:defRPr>
            </a:lvl7pPr>
            <a:lvl8pPr>
              <a:spcBef>
                <a:spcPts val="0"/>
              </a:spcBef>
              <a:buClr>
                <a:schemeClr val="accent1"/>
              </a:buClr>
              <a:buSzPct val="100000"/>
              <a:buNone/>
              <a:defRPr b="1" sz="3600">
                <a:solidFill>
                  <a:schemeClr val="accent1"/>
                </a:solidFill>
              </a:defRPr>
            </a:lvl8pPr>
            <a:lvl9pPr>
              <a:spcBef>
                <a:spcPts val="0"/>
              </a:spcBef>
              <a:buClr>
                <a:schemeClr val="accent1"/>
              </a:buClr>
              <a:buSzPct val="100000"/>
              <a:buNone/>
              <a:defRPr b="1" sz="3600">
                <a:solidFill>
                  <a:schemeClr val="accen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cxnSp>
        <p:nvCxnSpPr>
          <p:cNvPr id="7" name="Shape 7"/>
          <p:cNvCxnSpPr/>
          <p:nvPr/>
        </p:nvCxnSpPr>
        <p:spPr>
          <a:xfrm>
            <a:off x="457200" y="5023259"/>
            <a:ext cx="8229600" cy="0"/>
          </a:xfrm>
          <a:prstGeom prst="straightConnector1">
            <a:avLst/>
          </a:prstGeom>
          <a:noFill/>
          <a:ln cap="flat" cmpd="sng" w="50800">
            <a:solidFill>
              <a:schemeClr val="lt2"/>
            </a:solidFill>
            <a:prstDash val="solid"/>
            <a:round/>
            <a:headEnd len="med" w="med" type="none"/>
            <a:tailEnd len="med" w="med" type="none"/>
          </a:ln>
        </p:spPr>
      </p:cxn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GB"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01.jpg"/><Relationship Id="rId4"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sp>
        <p:nvSpPr>
          <p:cNvPr id="38" name="Shape 38"/>
          <p:cNvSpPr txBox="1"/>
          <p:nvPr>
            <p:ph type="ctrTitle"/>
          </p:nvPr>
        </p:nvSpPr>
        <p:spPr>
          <a:xfrm>
            <a:off x="457200" y="563759"/>
            <a:ext cx="8229600" cy="3009600"/>
          </a:xfrm>
          <a:prstGeom prst="rect">
            <a:avLst/>
          </a:prstGeom>
        </p:spPr>
        <p:txBody>
          <a:bodyPr anchorCtr="0" anchor="t" bIns="91425" lIns="91425" rIns="91425" tIns="91425">
            <a:noAutofit/>
          </a:bodyPr>
          <a:lstStyle/>
          <a:p>
            <a:pPr>
              <a:spcBef>
                <a:spcPts val="0"/>
              </a:spcBef>
              <a:buNone/>
            </a:pPr>
            <a:r>
              <a:rPr lang="en-GB"/>
              <a:t>Projet Karatekid</a:t>
            </a:r>
          </a:p>
        </p:txBody>
      </p:sp>
      <p:sp>
        <p:nvSpPr>
          <p:cNvPr id="39" name="Shape 39"/>
          <p:cNvSpPr txBox="1"/>
          <p:nvPr>
            <p:ph idx="1" type="subTitle"/>
          </p:nvPr>
        </p:nvSpPr>
        <p:spPr>
          <a:xfrm>
            <a:off x="457200" y="3716392"/>
            <a:ext cx="8229600" cy="1232699"/>
          </a:xfrm>
          <a:prstGeom prst="rect">
            <a:avLst/>
          </a:prstGeom>
        </p:spPr>
        <p:txBody>
          <a:bodyPr anchorCtr="0" anchor="t" bIns="91425" lIns="91425" rIns="91425" tIns="91425">
            <a:noAutofit/>
          </a:bodyPr>
          <a:lstStyle/>
          <a:p>
            <a:pPr rtl="0">
              <a:spcBef>
                <a:spcPts val="0"/>
              </a:spcBef>
              <a:buNone/>
            </a:pPr>
            <a:r>
              <a:rPr lang="en-GB" sz="1400"/>
              <a:t>Thomas PELLETIER</a:t>
            </a:r>
          </a:p>
          <a:p>
            <a:pPr lvl="0" rtl="0">
              <a:spcBef>
                <a:spcPts val="0"/>
              </a:spcBef>
              <a:buNone/>
            </a:pPr>
            <a:r>
              <a:rPr lang="en-GB" sz="1400"/>
              <a:t>Han RONG</a:t>
            </a:r>
          </a:p>
          <a:p>
            <a:pPr rtl="0">
              <a:spcBef>
                <a:spcPts val="0"/>
              </a:spcBef>
              <a:buNone/>
            </a:pPr>
            <a:r>
              <a:rPr lang="en-GB" sz="1400"/>
              <a:t>Emilie CONFAIS</a:t>
            </a:r>
          </a:p>
          <a:p>
            <a:pPr>
              <a:spcBef>
                <a:spcPts val="0"/>
              </a:spcBef>
              <a:buNone/>
            </a:pPr>
            <a:r>
              <a:rPr lang="en-GB" sz="1400"/>
              <a:t>Etienne CHOGNARD</a:t>
            </a:r>
          </a:p>
        </p:txBody>
      </p:sp>
      <p:pic>
        <p:nvPicPr>
          <p:cNvPr id="40" name="Shape 40"/>
          <p:cNvPicPr preferRelativeResize="0"/>
          <p:nvPr/>
        </p:nvPicPr>
        <p:blipFill>
          <a:blip r:embed="rId3">
            <a:alphaModFix/>
          </a:blip>
          <a:stretch>
            <a:fillRect/>
          </a:stretch>
        </p:blipFill>
        <p:spPr>
          <a:xfrm>
            <a:off x="4012275" y="1746037"/>
            <a:ext cx="3181350" cy="30003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sp>
        <p:nvSpPr>
          <p:cNvPr id="45" name="Shape 4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a:t>Objectif du Projet</a:t>
            </a:r>
          </a:p>
        </p:txBody>
      </p:sp>
      <p:sp>
        <p:nvSpPr>
          <p:cNvPr id="46" name="Shape 4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SzPct val="100000"/>
              <a:buChar char="-"/>
            </a:pPr>
            <a:r>
              <a:rPr lang="en-GB" sz="2400"/>
              <a:t>modeliser competition</a:t>
            </a:r>
          </a:p>
          <a:p>
            <a:pPr indent="457200" rtl="0">
              <a:spcBef>
                <a:spcPts val="0"/>
              </a:spcBef>
              <a:buNone/>
            </a:pPr>
            <a:r>
              <a:rPr lang="en-GB" sz="2400"/>
              <a:t>-&gt; 3 grandes parties : </a:t>
            </a:r>
          </a:p>
          <a:p>
            <a:pPr indent="0" lvl="0" marL="1371600">
              <a:spcBef>
                <a:spcPts val="0"/>
              </a:spcBef>
              <a:buNone/>
            </a:pPr>
            <a:r>
              <a:rPr lang="en-GB" sz="2400"/>
              <a:t>gestion competition (inscris, matchs, resultats), gestion club (inscris, infos, creation compet), gestion karateka (information, affichage resultats)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a:t>Besoins et exigence</a:t>
            </a:r>
          </a:p>
        </p:txBody>
      </p:sp>
      <p:sp>
        <p:nvSpPr>
          <p:cNvPr id="52" name="Shape 5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GB"/>
              <a:t>Respect cahier des charges</a:t>
            </a:r>
          </a:p>
          <a:p>
            <a:pPr rtl="0">
              <a:spcBef>
                <a:spcPts val="0"/>
              </a:spcBef>
              <a:buNone/>
            </a:pPr>
            <a:r>
              <a:rPr lang="en-GB"/>
              <a:t>Lisibilité des affichages (resultats par exemple)</a:t>
            </a:r>
          </a:p>
          <a:p>
            <a:pPr rtl="0">
              <a:spcBef>
                <a:spcPts val="0"/>
              </a:spcBef>
              <a:buNone/>
            </a:pPr>
            <a:r>
              <a:rPr lang="en-GB"/>
              <a:t>Maniabilité du site (retours etc)</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sz="3000"/>
              <a:t>Changement sur la modelisation livrée</a:t>
            </a:r>
          </a:p>
        </p:txBody>
      </p:sp>
      <p:pic>
        <p:nvPicPr>
          <p:cNvPr id="58" name="Shape 58"/>
          <p:cNvPicPr preferRelativeResize="0"/>
          <p:nvPr/>
        </p:nvPicPr>
        <p:blipFill>
          <a:blip r:embed="rId3">
            <a:alphaModFix/>
          </a:blip>
          <a:stretch>
            <a:fillRect/>
          </a:stretch>
        </p:blipFill>
        <p:spPr>
          <a:xfrm>
            <a:off x="1337425" y="1256062"/>
            <a:ext cx="6469148" cy="3639374"/>
          </a:xfrm>
          <a:prstGeom prst="rect">
            <a:avLst/>
          </a:prstGeom>
          <a:noFill/>
          <a:ln>
            <a:noFill/>
          </a:ln>
        </p:spPr>
      </p:pic>
      <p:sp>
        <p:nvSpPr>
          <p:cNvPr id="59" name="Shape 59"/>
          <p:cNvSpPr/>
          <p:nvPr/>
        </p:nvSpPr>
        <p:spPr>
          <a:xfrm>
            <a:off x="2441975" y="4117475"/>
            <a:ext cx="695100" cy="677399"/>
          </a:xfrm>
          <a:prstGeom prst="flowChartSummingJunction">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0" name="Shape 60"/>
          <p:cNvSpPr/>
          <p:nvPr/>
        </p:nvSpPr>
        <p:spPr>
          <a:xfrm>
            <a:off x="4384825" y="3087675"/>
            <a:ext cx="1140899" cy="356399"/>
          </a:xfrm>
          <a:prstGeom prst="leftArrowCallout">
            <a:avLst>
              <a:gd fmla="val 14982" name="adj1"/>
              <a:gd fmla="val 25000" name="adj2"/>
              <a:gd fmla="val 25000" name="adj3"/>
              <a:gd fmla="val 80119" name="adj4"/>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SzPct val="137500"/>
              <a:buFont typeface="Arial"/>
              <a:buNone/>
            </a:pPr>
            <a:r>
              <a:rPr lang="en-GB" sz="800">
                <a:solidFill>
                  <a:schemeClr val="dk1"/>
                </a:solidFill>
              </a:rPr>
              <a:t>part1 : karatéka</a:t>
            </a:r>
          </a:p>
          <a:p>
            <a:pPr lvl="0">
              <a:spcBef>
                <a:spcPts val="0"/>
              </a:spcBef>
              <a:buClr>
                <a:schemeClr val="dk1"/>
              </a:buClr>
              <a:buSzPct val="137500"/>
              <a:buFont typeface="Arial"/>
              <a:buNone/>
            </a:pPr>
            <a:r>
              <a:rPr lang="en-GB" sz="800">
                <a:solidFill>
                  <a:schemeClr val="dk1"/>
                </a:solidFill>
              </a:rPr>
              <a:t>part2 : karatéka</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a:t>Passage SQL</a:t>
            </a:r>
          </a:p>
        </p:txBody>
      </p:sp>
      <p:sp>
        <p:nvSpPr>
          <p:cNvPr id="66" name="Shape 66"/>
          <p:cNvSpPr txBox="1"/>
          <p:nvPr>
            <p:ph idx="1" type="body"/>
          </p:nvPr>
        </p:nvSpPr>
        <p:spPr>
          <a:xfrm>
            <a:off x="395175" y="1226725"/>
            <a:ext cx="8229600" cy="3725699"/>
          </a:xfrm>
          <a:prstGeom prst="rect">
            <a:avLst/>
          </a:prstGeom>
        </p:spPr>
        <p:txBody>
          <a:bodyPr anchorCtr="0" anchor="t" bIns="91425" lIns="91425" rIns="91425" tIns="91425">
            <a:noAutofit/>
          </a:bodyPr>
          <a:lstStyle/>
          <a:p>
            <a:pPr indent="-228600" lvl="0" marL="457200" rtl="0">
              <a:spcBef>
                <a:spcPts val="0"/>
              </a:spcBef>
            </a:pPr>
            <a:r>
              <a:rPr lang="en-GB"/>
              <a:t>Exemple table</a:t>
            </a:r>
          </a:p>
          <a:p>
            <a:pPr lvl="0" rtl="0">
              <a:spcBef>
                <a:spcPts val="0"/>
              </a:spcBef>
              <a:buNone/>
            </a:pPr>
            <a:r>
              <a:t/>
            </a:r>
            <a:endParaRPr/>
          </a:p>
          <a:p>
            <a:pPr indent="-228600" lvl="0" marL="457200">
              <a:spcBef>
                <a:spcPts val="0"/>
              </a:spcBef>
            </a:pPr>
            <a:r>
              <a:rPr lang="en-GB"/>
              <a:t>Trigger</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GB"/>
              <a:t>Distribution du travail</a:t>
            </a:r>
          </a:p>
        </p:txBody>
      </p:sp>
      <p:sp>
        <p:nvSpPr>
          <p:cNvPr id="72" name="Shape 7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GB"/>
              <a:t>Thomas : Passage relationnel-&gt; sql</a:t>
            </a:r>
          </a:p>
          <a:p>
            <a:pPr indent="-228600" lvl="0" marL="457200" rtl="0">
              <a:spcBef>
                <a:spcPts val="0"/>
              </a:spcBef>
            </a:pPr>
            <a:r>
              <a:rPr lang="en-GB"/>
              <a:t>Etienne : Architecture du site en PHP</a:t>
            </a:r>
          </a:p>
          <a:p>
            <a:pPr indent="-228600" lvl="0" marL="457200" rtl="0">
              <a:spcBef>
                <a:spcPts val="0"/>
              </a:spcBef>
            </a:pPr>
            <a:r>
              <a:rPr lang="en-GB"/>
              <a:t>Tout le monde : Implémentation en php </a:t>
            </a:r>
          </a:p>
          <a:p>
            <a:pPr indent="-228600" lvl="0" marL="457200" rtl="0">
              <a:spcBef>
                <a:spcPts val="0"/>
              </a:spcBef>
            </a:pPr>
            <a:r>
              <a:rPr lang="en-GB"/>
              <a:t>Emilie et Han: Tests et vérification</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a:t>Soutien technologique PHP</a:t>
            </a:r>
          </a:p>
        </p:txBody>
      </p:sp>
      <p:sp>
        <p:nvSpPr>
          <p:cNvPr id="78" name="Shape 7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SzPct val="100000"/>
            </a:pPr>
            <a:r>
              <a:rPr lang="en-GB" sz="2400"/>
              <a:t>3 acteurs :   karateka / club / admin</a:t>
            </a:r>
          </a:p>
          <a:p>
            <a:pPr indent="-228600" lvl="0" marL="457200" rtl="0">
              <a:spcBef>
                <a:spcPts val="0"/>
              </a:spcBef>
              <a:buSzPct val="100000"/>
            </a:pPr>
            <a:r>
              <a:rPr lang="en-GB" sz="2400"/>
              <a:t>Créer une compétition -&gt; choisir son type </a:t>
            </a:r>
          </a:p>
          <a:p>
            <a:pPr indent="457200" rtl="0">
              <a:spcBef>
                <a:spcPts val="0"/>
              </a:spcBef>
              <a:buNone/>
            </a:pPr>
            <a:r>
              <a:rPr lang="en-GB" sz="2400"/>
              <a:t>-type Kumité -&gt;</a:t>
            </a:r>
            <a:r>
              <a:rPr lang="en-GB" sz="2400">
                <a:solidFill>
                  <a:srgbClr val="980000"/>
                </a:solidFill>
              </a:rPr>
              <a:t> </a:t>
            </a:r>
            <a:r>
              <a:rPr b="1" lang="en-GB" sz="2400">
                <a:solidFill>
                  <a:srgbClr val="980000"/>
                </a:solidFill>
              </a:rPr>
              <a:t>ajouter des points et des coups interdit </a:t>
            </a:r>
          </a:p>
          <a:p>
            <a:pPr indent="-228600" lvl="0" marL="457200">
              <a:spcBef>
                <a:spcPts val="0"/>
              </a:spcBef>
              <a:buSzPct val="100000"/>
            </a:pPr>
            <a:r>
              <a:rPr lang="en-GB" sz="2400"/>
              <a:t>La session est créée pour permettre d’acceder à toutes les fonctions sans avoir a se reconnecter a chaque page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GB"/>
              <a:t>Evolution possible et conclusion </a:t>
            </a:r>
          </a:p>
        </p:txBody>
      </p:sp>
      <p:sp>
        <p:nvSpPr>
          <p:cNvPr id="84" name="Shape 8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buSzPct val="100000"/>
            </a:pPr>
            <a:r>
              <a:rPr lang="en-GB" sz="2400"/>
              <a:t>amélioration graphique (CSS/JS/FrameWork)</a:t>
            </a:r>
          </a:p>
          <a:p>
            <a:pPr indent="-228600" lvl="0" marL="457200" rtl="0">
              <a:spcBef>
                <a:spcPts val="0"/>
              </a:spcBef>
              <a:buSzPct val="100000"/>
            </a:pPr>
            <a:r>
              <a:rPr lang="en-GB" sz="2400"/>
              <a:t>implémentation des photos/vidéos</a:t>
            </a:r>
          </a:p>
          <a:p>
            <a:pPr indent="-228600" lvl="0" marL="457200" rtl="0">
              <a:spcBef>
                <a:spcPts val="0"/>
              </a:spcBef>
              <a:buSzPct val="100000"/>
            </a:pPr>
            <a:r>
              <a:rPr lang="en-GB" sz="2400"/>
              <a:t>implémenter la gestion des points : les resultats sont entrés manuellement (même si les tables SQL existent).</a:t>
            </a:r>
          </a:p>
          <a:p>
            <a:pPr indent="-228600" lvl="0" marL="457200">
              <a:spcBef>
                <a:spcPts val="0"/>
              </a:spcBef>
              <a:buSzPct val="100000"/>
            </a:pPr>
            <a:r>
              <a:rPr lang="en-GB" sz="2400"/>
              <a:t>vérification sur l’intégrité des données (verif date, lieu existant, valeurs limites,...)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88" name="Shape 88"/>
        <p:cNvGrpSpPr/>
        <p:nvPr/>
      </p:nvGrpSpPr>
      <p:grpSpPr>
        <a:xfrm>
          <a:off x="0" y="0"/>
          <a:ext cx="0" cy="0"/>
          <a:chOff x="0" y="0"/>
          <a:chExt cx="0" cy="0"/>
        </a:xfrm>
      </p:grpSpPr>
      <p:pic>
        <p:nvPicPr>
          <p:cNvPr id="89" name="Shape 89"/>
          <p:cNvPicPr preferRelativeResize="0"/>
          <p:nvPr/>
        </p:nvPicPr>
        <p:blipFill>
          <a:blip r:embed="rId4">
            <a:alphaModFix/>
          </a:blip>
          <a:stretch>
            <a:fillRect/>
          </a:stretch>
        </p:blipFill>
        <p:spPr>
          <a:xfrm rot="1133233">
            <a:off x="2190749" y="190500"/>
            <a:ext cx="4762500" cy="47625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