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1" r:id="rId5"/>
    <p:sldId id="262" r:id="rId6"/>
    <p:sldId id="267" r:id="rId7"/>
    <p:sldId id="270" r:id="rId8"/>
    <p:sldId id="271" r:id="rId9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A15AF5-DC45-4930-9581-36329B52F3F8}">
          <p14:sldIdLst>
            <p14:sldId id="256"/>
            <p14:sldId id="257"/>
            <p14:sldId id="268"/>
            <p14:sldId id="261"/>
            <p14:sldId id="262"/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  <a:noFill/>
        </p:spPr>
        <p:txBody>
          <a:bodyPr anchor="b">
            <a:normAutofit/>
          </a:bodyPr>
          <a:lstStyle>
            <a:lvl1pPr algn="ctr">
              <a:defRPr sz="4800" b="1"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63290"/>
            <a:ext cx="9144000" cy="179451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3143250"/>
            <a:ext cx="9144000" cy="0"/>
          </a:xfrm>
          <a:prstGeom prst="line">
            <a:avLst/>
          </a:prstGeom>
          <a:ln w="3492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082"/>
            <a:ext cx="10515600" cy="5311036"/>
          </a:xfrm>
        </p:spPr>
        <p:txBody>
          <a:bodyPr/>
          <a:lstStyle>
            <a:lvl1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  <a:lvl2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2pPr>
            <a:lvl3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3pPr>
            <a:lvl4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4pPr>
            <a:lvl5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618" userDrawn="1">
          <p15:clr>
            <a:srgbClr val="FBAE40"/>
          </p15:clr>
        </p15:guide>
        <p15:guide id="5" orient="horz" pos="232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50">
          <p15:clr>
            <a:srgbClr val="FBAE40"/>
          </p15:clr>
        </p15:guide>
        <p15:guide id="4" orient="horz" pos="618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noFill/>
        </p:spPr>
        <p:txBody>
          <a:bodyPr vert="horz" lIns="91440" tIns="45720" rIns="91440" bIns="45720" rtlCol="0">
            <a:normAutofit/>
          </a:bodyPr>
          <a:lstStyle>
            <a:lvl1pPr algn="l">
              <a:defRPr lang="ko-KR" altLang="en-US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ko-KR" altLang="en-US" dirty="0" smtClean="0"/>
              <a:t>마스터 텍스트 스타일 편집하기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6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0C35-C315-4913-B7CA-0275ADB9E4ED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800" b="1" kern="1200" dirty="0" smtClean="0">
          <a:ln>
            <a:solidFill>
              <a:schemeClr val="bg1">
                <a:alpha val="2000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아이스크림 </a:t>
            </a:r>
            <a:r>
              <a:rPr lang="en-US" altLang="ko-KR" dirty="0" smtClean="0"/>
              <a:t>Pickup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CNA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endParaRPr lang="ko-KR" alt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dirty="0"/>
              <a:t>아이스크림 </a:t>
            </a:r>
            <a:r>
              <a:rPr lang="en-US" altLang="ko-KR" sz="2000" dirty="0"/>
              <a:t>Pickup </a:t>
            </a:r>
            <a:r>
              <a:rPr lang="ko-KR" altLang="en-US" sz="2000" dirty="0"/>
              <a:t>주문 서비스에 대한 </a:t>
            </a:r>
            <a:r>
              <a:rPr lang="en-US" altLang="ko-KR" sz="2000" dirty="0"/>
              <a:t>CNA </a:t>
            </a:r>
            <a:r>
              <a:rPr lang="ko-KR" altLang="en-US" sz="2000" dirty="0"/>
              <a:t>개발과 </a:t>
            </a:r>
            <a:r>
              <a:rPr lang="en-US" altLang="ko-KR" sz="2000" dirty="0"/>
              <a:t>Cloud </a:t>
            </a:r>
            <a:r>
              <a:rPr lang="ko-KR" altLang="en-US" sz="2000" dirty="0"/>
              <a:t>배포 운영에 대한 실습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endParaRPr lang="ko-KR" altLang="en-US" sz="2000" dirty="0"/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아이스크림을 </a:t>
            </a:r>
            <a:r>
              <a:rPr lang="ko-KR" altLang="en-US" sz="2000" dirty="0"/>
              <a:t>온라인 </a:t>
            </a:r>
            <a:r>
              <a:rPr lang="ko-KR" altLang="en-US" sz="2000" dirty="0" err="1"/>
              <a:t>주문후</a:t>
            </a:r>
            <a:r>
              <a:rPr lang="ko-KR" altLang="en-US" sz="2000" dirty="0"/>
              <a:t> 매장에 방문하여 픽업하는 서비스를 </a:t>
            </a:r>
            <a:r>
              <a:rPr lang="ko-KR" altLang="en-US" sz="2000" dirty="0" err="1"/>
              <a:t>고객주문과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매장포장처리로 </a:t>
            </a:r>
            <a:r>
              <a:rPr lang="ko-KR" altLang="en-US" sz="2000" dirty="0"/>
              <a:t>서비스를 분리하여 </a:t>
            </a:r>
            <a:r>
              <a:rPr lang="en-US" altLang="ko-KR" sz="2000" dirty="0"/>
              <a:t>MSA </a:t>
            </a:r>
            <a:r>
              <a:rPr lang="ko-KR" altLang="en-US" sz="2000" dirty="0"/>
              <a:t>설계 및 </a:t>
            </a:r>
            <a:r>
              <a:rPr lang="ko-KR" altLang="en-US" sz="2000" dirty="0" smtClean="0"/>
              <a:t>개발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err="1"/>
              <a:t>고객주문→매장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주문접수→포장완료→픽업의</a:t>
            </a:r>
            <a:r>
              <a:rPr lang="ko-KR" altLang="en-US" sz="2000" dirty="0"/>
              <a:t> 절차로 진행되는 서비스를 구성한다</a:t>
            </a:r>
            <a:r>
              <a:rPr lang="en-US" altLang="ko-KR" sz="2000" dirty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고객 </a:t>
            </a:r>
            <a:r>
              <a:rPr lang="ko-KR" altLang="en-US" sz="2000" dirty="0"/>
              <a:t>주문이 완료되면 매장에 주문 알림이 되도록 한다</a:t>
            </a:r>
            <a:r>
              <a:rPr lang="en-US" altLang="ko-KR" sz="2000" dirty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매장에서는 </a:t>
            </a:r>
            <a:r>
              <a:rPr lang="ko-KR" altLang="en-US" sz="2000" dirty="0"/>
              <a:t>아이스크림 포장이 완료되고 픽업 준비가 되면</a:t>
            </a:r>
            <a:r>
              <a:rPr lang="en-US" altLang="ko-KR" sz="2000" dirty="0"/>
              <a:t>, </a:t>
            </a:r>
            <a:r>
              <a:rPr lang="ko-KR" altLang="en-US" sz="2000" dirty="0"/>
              <a:t>고객에게 알림이 되도록 한다</a:t>
            </a:r>
            <a:r>
              <a:rPr lang="en-US" altLang="ko-KR" sz="2000" dirty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고객의 </a:t>
            </a:r>
            <a:r>
              <a:rPr lang="ko-KR" altLang="en-US" sz="2000" dirty="0"/>
              <a:t>픽업이 완료되면 주문이 </a:t>
            </a:r>
            <a:r>
              <a:rPr lang="ko-KR" altLang="en-US" sz="2000" dirty="0" err="1"/>
              <a:t>완료상태로</a:t>
            </a:r>
            <a:r>
              <a:rPr lang="ko-KR" altLang="en-US" sz="2000" dirty="0"/>
              <a:t> 변경이 된다</a:t>
            </a:r>
            <a:r>
              <a:rPr lang="en-US" altLang="ko-KR" sz="2000" dirty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err="1" smtClean="0"/>
              <a:t>매장별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주문 현황을 집계할 수 있는 </a:t>
            </a:r>
            <a:r>
              <a:rPr lang="en-US" altLang="ko-KR" sz="2000" dirty="0"/>
              <a:t>View</a:t>
            </a:r>
            <a:r>
              <a:rPr lang="ko-KR" altLang="en-US" sz="2000" dirty="0"/>
              <a:t>를 구성하고 </a:t>
            </a:r>
            <a:r>
              <a:rPr lang="en-US" altLang="ko-KR" sz="2000" dirty="0"/>
              <a:t>CQRS </a:t>
            </a:r>
            <a:r>
              <a:rPr lang="ko-KR" altLang="en-US" sz="2000" dirty="0"/>
              <a:t>서비스를 구현한다</a:t>
            </a:r>
            <a:r>
              <a:rPr lang="en-US" altLang="ko-KR" sz="2000" dirty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개발한 </a:t>
            </a:r>
            <a:r>
              <a:rPr lang="ko-KR" altLang="en-US" sz="2000" dirty="0"/>
              <a:t>서비스를 </a:t>
            </a:r>
            <a:r>
              <a:rPr lang="en-US" altLang="ko-KR" sz="2000" dirty="0"/>
              <a:t>Cloud AWS</a:t>
            </a:r>
            <a:r>
              <a:rPr lang="ko-KR" altLang="en-US" sz="2000" dirty="0"/>
              <a:t>에 배포</a:t>
            </a:r>
            <a:r>
              <a:rPr lang="en-US" altLang="ko-KR" sz="2000" dirty="0"/>
              <a:t>/</a:t>
            </a:r>
            <a:r>
              <a:rPr lang="ko-KR" altLang="en-US" sz="2000" dirty="0"/>
              <a:t>운영할 수 있는 </a:t>
            </a:r>
            <a:r>
              <a:rPr lang="en-US" altLang="ko-KR" sz="2000" dirty="0"/>
              <a:t>CI/CD </a:t>
            </a:r>
            <a:r>
              <a:rPr lang="ko-KR" altLang="en-US" sz="2000" dirty="0"/>
              <a:t>파이프라인을 생성하여 운영될 수 있도록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7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고객이 매장과 상품을 선택하여 아이스크림 주문을 한다</a:t>
            </a:r>
            <a:r>
              <a:rPr lang="en-US" altLang="ko-KR" sz="20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고객이 결제를 한다</a:t>
            </a:r>
            <a:r>
              <a:rPr lang="en-US" altLang="ko-KR" sz="20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err="1" smtClean="0"/>
              <a:t>결제승인이</a:t>
            </a:r>
            <a:r>
              <a:rPr lang="ko-KR" altLang="en-US" sz="2000" dirty="0" smtClean="0"/>
              <a:t> 완료되면 매장에 주문접수요청 알림이 된다</a:t>
            </a:r>
            <a:r>
              <a:rPr lang="en-US" altLang="ko-KR" sz="20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매장에서는 </a:t>
            </a:r>
            <a:r>
              <a:rPr lang="ko-KR" altLang="en-US" sz="2000" dirty="0" err="1" smtClean="0"/>
              <a:t>주문접수를</a:t>
            </a:r>
            <a:r>
              <a:rPr lang="ko-KR" altLang="en-US" sz="2000" dirty="0" smtClean="0"/>
              <a:t> 받아 아이스크림 포장을 한다</a:t>
            </a:r>
            <a:r>
              <a:rPr lang="en-US" altLang="ko-KR" sz="20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매장에서 </a:t>
            </a:r>
            <a:r>
              <a:rPr lang="ko-KR" altLang="en-US" sz="2000" dirty="0" err="1" smtClean="0"/>
              <a:t>주문접수를</a:t>
            </a:r>
            <a:r>
              <a:rPr lang="ko-KR" altLang="en-US" sz="2000" dirty="0" smtClean="0"/>
              <a:t> 하면 고객에게 알림을 보낸다</a:t>
            </a:r>
            <a:r>
              <a:rPr lang="en-US" altLang="ko-KR" sz="20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포장이 완료되면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고객에게 픽업 알림을 보낸다</a:t>
            </a:r>
            <a:r>
              <a:rPr lang="en-US" altLang="ko-KR" sz="20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고객은 포장 완료 전까지 주문 취소를 할 수 있다</a:t>
            </a:r>
            <a:r>
              <a:rPr lang="en-US" altLang="ko-KR" sz="20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주문취소가 되면 결제승인취소가 된다</a:t>
            </a:r>
            <a:r>
              <a:rPr lang="en-US" altLang="ko-KR" sz="20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주문취소가 되면 매장에서도 주문취소 처리한다</a:t>
            </a:r>
            <a:r>
              <a:rPr lang="en-US" altLang="ko-KR" sz="20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고객이 픽업하면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 주문은 최종 완료된다</a:t>
            </a:r>
            <a:r>
              <a:rPr lang="en-US" altLang="ko-KR" sz="20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2000" dirty="0" smtClean="0"/>
              <a:t>고객은 </a:t>
            </a:r>
            <a:r>
              <a:rPr lang="ko-KR" altLang="en-US" sz="2000" dirty="0" err="1" smtClean="0"/>
              <a:t>픽업완료</a:t>
            </a:r>
            <a:r>
              <a:rPr lang="ko-KR" altLang="en-US" sz="2000" dirty="0" smtClean="0"/>
              <a:t> 후 리뷰를 작성할 수 있다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개발에서는 적용 제외</a:t>
            </a:r>
            <a:r>
              <a:rPr lang="en-US" altLang="ko-KR" sz="2000" dirty="0" smtClean="0"/>
              <a:t>)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endParaRPr lang="en-US" altLang="ko-KR" sz="2000" dirty="0" smtClean="0"/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658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비기능적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결제가 되지 않으면 </a:t>
            </a:r>
            <a:r>
              <a:rPr lang="ko-KR" altLang="en-US" dirty="0" err="1" smtClean="0"/>
              <a:t>주문접수가</a:t>
            </a:r>
            <a:r>
              <a:rPr lang="ko-KR" altLang="en-US" dirty="0" smtClean="0"/>
              <a:t> 되지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결제동기호출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장애 처리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주문접수는</a:t>
            </a:r>
            <a:r>
              <a:rPr lang="ko-KR" altLang="en-US" dirty="0" smtClean="0"/>
              <a:t> 다른 서비스와 관계없이 항상 처리 가능하도록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결제시스템이 </a:t>
            </a:r>
            <a:r>
              <a:rPr lang="ko-KR" altLang="en-US" dirty="0" err="1"/>
              <a:t>과중되면</a:t>
            </a:r>
            <a:r>
              <a:rPr lang="ko-KR" altLang="en-US" dirty="0"/>
              <a:t> 사용자를 </a:t>
            </a:r>
            <a:r>
              <a:rPr lang="ko-KR" altLang="en-US" dirty="0" err="1"/>
              <a:t>잠시동안</a:t>
            </a:r>
            <a:r>
              <a:rPr lang="ko-KR" altLang="en-US" dirty="0"/>
              <a:t> 받지 않고 결제를 </a:t>
            </a:r>
            <a:r>
              <a:rPr lang="ko-KR" altLang="en-US" dirty="0" err="1"/>
              <a:t>잠시후에</a:t>
            </a:r>
            <a:r>
              <a:rPr lang="ko-KR" altLang="en-US" dirty="0"/>
              <a:t> 하도록 유도한다 </a:t>
            </a:r>
            <a:r>
              <a:rPr lang="en-US" altLang="ko-KR" dirty="0"/>
              <a:t>Circuit breaker, fallback</a:t>
            </a:r>
          </a:p>
          <a:p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매장별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주문현황을</a:t>
            </a:r>
            <a:r>
              <a:rPr lang="ko-KR" altLang="en-US" dirty="0" smtClean="0"/>
              <a:t> 집계하여 볼 수 있도록 한다</a:t>
            </a:r>
            <a:r>
              <a:rPr lang="en-US" altLang="ko-KR" dirty="0" smtClean="0"/>
              <a:t>.(CQRS)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4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- Event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1291" y="1557118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아이스크림 주문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54252" y="1564817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결제승인됨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57830" y="2908833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결제 취소됨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291" y="2908833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아이스크림주문 취소됨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33135" y="1557118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픽업됨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26097" y="1564817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주문취소됨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47213" y="1557118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주문접수됨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56193" y="292937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리뷰등록됨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0174" y="1504308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포장됨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8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Aggregate &amp; Bounded Context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" y="927419"/>
            <a:ext cx="3546198" cy="29919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741" y="946656"/>
            <a:ext cx="3387835" cy="2505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507" y="920693"/>
            <a:ext cx="3195537" cy="2522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036" y="3452183"/>
            <a:ext cx="4247927" cy="37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이벤트스토밍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12" y="1098752"/>
            <a:ext cx="8432244" cy="520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결과</a:t>
            </a: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68" y="873125"/>
            <a:ext cx="9508331" cy="572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194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분석/설계</vt:lpstr>
      <vt:lpstr>실습 주제</vt:lpstr>
      <vt:lpstr>시나리오</vt:lpstr>
      <vt:lpstr>비기능적 요구사항</vt:lpstr>
      <vt:lpstr>이벤트스토밍 - Event</vt:lpstr>
      <vt:lpstr>이벤트스토밍 – Aggregate &amp; Bounded Context</vt:lpstr>
      <vt:lpstr>이벤트스토밍 결과</vt:lpstr>
      <vt:lpstr>이벤트스토밍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분석/설계</dc:title>
  <dc:creator>SKCC</dc:creator>
  <cp:lastModifiedBy>SKCC</cp:lastModifiedBy>
  <cp:revision>36</cp:revision>
  <cp:lastPrinted>2020-07-09T10:05:29Z</cp:lastPrinted>
  <dcterms:created xsi:type="dcterms:W3CDTF">2020-07-02T06:17:05Z</dcterms:created>
  <dcterms:modified xsi:type="dcterms:W3CDTF">2020-07-16T03:18:45Z</dcterms:modified>
</cp:coreProperties>
</file>