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58" r:id="rId4"/>
    <p:sldId id="259" r:id="rId5"/>
    <p:sldId id="269" r:id="rId6"/>
    <p:sldId id="263" r:id="rId7"/>
    <p:sldId id="270" r:id="rId8"/>
    <p:sldId id="273" r:id="rId9"/>
    <p:sldId id="274" r:id="rId10"/>
    <p:sldId id="278" r:id="rId11"/>
    <p:sldId id="279" r:id="rId12"/>
    <p:sldId id="286" r:id="rId13"/>
    <p:sldId id="287" r:id="rId14"/>
    <p:sldId id="264" r:id="rId15"/>
    <p:sldId id="275" r:id="rId16"/>
    <p:sldId id="276" r:id="rId17"/>
    <p:sldId id="277" r:id="rId18"/>
    <p:sldId id="268" r:id="rId19"/>
    <p:sldId id="281" r:id="rId20"/>
    <p:sldId id="280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96C"/>
    <a:srgbClr val="AAACA8"/>
    <a:srgbClr val="7E7D7A"/>
    <a:srgbClr val="96A4AA"/>
    <a:srgbClr val="899093"/>
    <a:srgbClr val="F8F8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51D3B-17C7-43AB-8DEF-3C2A74D6C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438B2B-ED17-431E-9219-82CB6976E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49489-1259-4283-BC58-516CF135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90F5EC-179F-469C-A14B-A9E0E8AA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01F60-AB62-45DA-83FC-F6807162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3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C81DC-697A-414F-8D4F-4F0F5D52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F3859F-C95E-455E-A39B-D40595AE8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9BA3B0-F80C-4782-A486-C2A3D3B2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4F6EB0-F208-457F-9FCD-A75A24FE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9FD5D6-0790-420B-9B99-FBA6B1F2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40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80E03D-1F99-47C5-A034-45AD91DA5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05D886-063C-4CF6-92EC-F3F989681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7A8CF-3FC0-4B15-AA1C-6EA53C0E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93365E-7B5E-49BA-B404-3A0DF2DF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CC1D7A-583A-48F7-9EC5-DE5F8ED7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DFC2E-3575-4C88-B6DD-3A50C842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1E083-C9CC-484A-8204-02ACB3AD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9CAE78-119B-4651-9FD2-68FDF486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3E412-2B36-4C5A-B62C-242083EC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5953E9-F683-4E9B-BAF4-055AF24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7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67985-73BA-4505-9CBA-AED898C3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DE2817-F584-40F2-AFE6-826A7C61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121B84-3EDC-45F7-9F5C-4CB692B5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1DCFFE-A424-487A-9643-B4A20752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169E61-D842-4EAC-B453-C3CD4071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43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8D2D7-9225-4ACE-B72C-F5F911F5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595AF-1180-4AD3-AB5A-538E42727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CFB6CC-523D-4FCF-B30D-0B88F102F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EA6CC8-BF9F-4D06-ACD0-534D3FE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D07E7A-499C-43A3-9D15-9B8EEC93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626A61-0AF5-4F99-84B5-2328F1C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0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C79BF-D82F-4989-9B56-1A23F073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356024-DA3F-4001-901F-47801FC1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A8340A-B29E-47C0-AD37-1F9055A93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638767-373E-465D-82AE-83BC51FF7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7808C1-0F5A-4058-92DC-E45D4ECF9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E6CA16-3BB2-4916-8106-61B8DB0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D548E1-779E-49BF-BA7E-668F0A57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07B75A-9368-4112-A005-C00C1FB4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4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833D3-FA00-4F00-BE7B-4A45F271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27A547-D1E6-462C-AA93-8CCAAD2B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AC1A93-E285-4352-869E-A9809499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177A59-6994-49C0-A084-4FC42DA7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04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526A61-D6F0-43F7-971D-E7069C49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FB7168-E0B1-488A-8D8C-E3BAE83F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016F4E-9A3C-4E5B-89C0-04CC552A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58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62D9A-34D4-4E0D-BE8C-70EC1880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12976-787B-46D7-A76F-2EC7BE937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04649D-B104-4FFC-908C-86D075941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833DF9-E00C-4D17-A9B3-922CB0D2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113726-B609-42FC-BFB7-BD66A3BA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395FE4-A587-4D28-B7F6-1DBE2D9C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94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0B12-2CF1-4CFE-A2F3-F04D250A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E8F832-8608-4C58-8F9C-1F4A2BEE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53EA86-E6AD-4607-ABD2-88AF32E72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2C41AB-FB4B-4CBF-9DB2-DD9A8061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7EE36D-EDED-4B2E-A65D-C142D844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E61C3-FCD0-4693-9DA2-C5ABC074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2FF72E-572F-416C-9020-E3F0E2CE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A0DE0E-F124-4FD3-A237-FCA89AB1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BA62E-279C-4027-8E03-2F0372991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A83A-D8AE-4076-A81C-F0BF36DB7D5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E08ED7-41F2-4B25-B927-C3E08BA1C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82557F-6576-4B5B-A126-D0E6C81BA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F828E-B69E-4EB4-A765-001FE14FCB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48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71.png"/><Relationship Id="rId21" Type="http://schemas.openxmlformats.org/officeDocument/2006/relationships/image" Target="../media/image1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4.png"/><Relationship Id="rId24" Type="http://schemas.openxmlformats.org/officeDocument/2006/relationships/image" Target="../media/image13.png"/><Relationship Id="rId15" Type="http://schemas.openxmlformats.org/officeDocument/2006/relationships/image" Target="../media/image6.png"/><Relationship Id="rId23" Type="http://schemas.openxmlformats.org/officeDocument/2006/relationships/image" Target="../media/image12.png"/><Relationship Id="rId19" Type="http://schemas.openxmlformats.org/officeDocument/2006/relationships/image" Target="../media/image8.png"/><Relationship Id="rId14" Type="http://schemas.openxmlformats.org/officeDocument/2006/relationships/image" Target="../media/image5.png"/><Relationship Id="rId2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6.png"/><Relationship Id="rId7" Type="http://schemas.openxmlformats.org/officeDocument/2006/relationships/image" Target="../media/image1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7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1B469D-1BD7-47CF-B9DB-A4A1D97848B3}"/>
              </a:ext>
            </a:extLst>
          </p:cNvPr>
          <p:cNvSpPr/>
          <p:nvPr/>
        </p:nvSpPr>
        <p:spPr>
          <a:xfrm>
            <a:off x="1868606" y="3883674"/>
            <a:ext cx="8454788" cy="1678306"/>
          </a:xfrm>
          <a:prstGeom prst="rect">
            <a:avLst/>
          </a:prstGeom>
          <a:solidFill>
            <a:srgbClr val="48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4DA8B5-A95F-41DE-A80B-C2E54E66A4C2}"/>
              </a:ext>
            </a:extLst>
          </p:cNvPr>
          <p:cNvSpPr txBox="1"/>
          <p:nvPr/>
        </p:nvSpPr>
        <p:spPr>
          <a:xfrm>
            <a:off x="3258449" y="4118783"/>
            <a:ext cx="5554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Bell MT" panose="02020503060305020303" pitchFamily="18" charset="0"/>
              </a:rPr>
              <a:t>Quantitative Researcher </a:t>
            </a:r>
            <a:endParaRPr lang="zh-TW" altLang="en-US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C65A4DD-732E-48E9-A095-520EBD927456}"/>
              </a:ext>
            </a:extLst>
          </p:cNvPr>
          <p:cNvSpPr txBox="1"/>
          <p:nvPr/>
        </p:nvSpPr>
        <p:spPr>
          <a:xfrm>
            <a:off x="3258449" y="4722827"/>
            <a:ext cx="555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Bell MT" panose="02020503060305020303" pitchFamily="18" charset="0"/>
              </a:rPr>
              <a:t>Tsung Yu Chen</a:t>
            </a:r>
            <a:endParaRPr lang="zh-TW" altLang="en-US" sz="1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8B89D96-C471-43F4-B36D-EA887D2CFA1F}"/>
              </a:ext>
            </a:extLst>
          </p:cNvPr>
          <p:cNvSpPr txBox="1"/>
          <p:nvPr/>
        </p:nvSpPr>
        <p:spPr>
          <a:xfrm>
            <a:off x="3048456" y="3076426"/>
            <a:ext cx="6096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48696C"/>
                </a:solidFill>
                <a:effectLst/>
                <a:uLnTx/>
                <a:uFillTx/>
                <a:latin typeface="Bell MT" panose="02020503060305020303" pitchFamily="18" charset="0"/>
                <a:ea typeface="新細明體" panose="02020500000000000000" pitchFamily="18" charset="-120"/>
                <a:cs typeface="+mn-cs"/>
              </a:rPr>
              <a:t>Quantitative Researcher 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8696C"/>
              </a:solidFill>
              <a:effectLst/>
              <a:uLnTx/>
              <a:uFillTx/>
              <a:latin typeface="Bell MT" panose="020205030603050203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E8C4DD-0D7F-4052-ADC5-E6EB3CCD0C35}"/>
              </a:ext>
            </a:extLst>
          </p:cNvPr>
          <p:cNvSpPr txBox="1"/>
          <p:nvPr/>
        </p:nvSpPr>
        <p:spPr>
          <a:xfrm>
            <a:off x="3048456" y="3199537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48696C"/>
                </a:solidFill>
                <a:effectLst/>
                <a:uLnTx/>
                <a:uFillTx/>
                <a:latin typeface="Bell MT" panose="02020503060305020303" pitchFamily="18" charset="0"/>
                <a:ea typeface="新細明體" panose="02020500000000000000" pitchFamily="18" charset="-120"/>
                <a:cs typeface="+mn-cs"/>
              </a:rPr>
              <a:t>Tsung Yu Chen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8696C"/>
              </a:solidFill>
              <a:effectLst/>
              <a:uLnTx/>
              <a:uFillTx/>
              <a:latin typeface="Bell MT" panose="020205030603050203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34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FF79100-9F4C-467A-A1DB-737AC86E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87" y="733580"/>
            <a:ext cx="7161862" cy="55795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A355E2-D7C9-4B92-858D-3247142996A4}"/>
              </a:ext>
            </a:extLst>
          </p:cNvPr>
          <p:cNvSpPr/>
          <p:nvPr/>
        </p:nvSpPr>
        <p:spPr>
          <a:xfrm>
            <a:off x="2885561" y="810238"/>
            <a:ext cx="832268" cy="241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0401C3F-90B4-467F-9FCC-BB7597AA5CB6}"/>
              </a:ext>
            </a:extLst>
          </p:cNvPr>
          <p:cNvSpPr txBox="1"/>
          <p:nvPr/>
        </p:nvSpPr>
        <p:spPr>
          <a:xfrm>
            <a:off x="2283287" y="325919"/>
            <a:ext cx="200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Long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11ADC4-F168-4A69-B125-842309C3B638}"/>
              </a:ext>
            </a:extLst>
          </p:cNvPr>
          <p:cNvSpPr txBox="1"/>
          <p:nvPr/>
        </p:nvSpPr>
        <p:spPr>
          <a:xfrm>
            <a:off x="7171949" y="6351412"/>
            <a:ext cx="37460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48696C"/>
                </a:solidFill>
                <a:latin typeface="Bell MT" panose="02020503060305020303" pitchFamily="18" charset="0"/>
              </a:rPr>
              <a:t>* Note that all of them are test set 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713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772A0E-58AB-4AA3-97EC-65F2AE371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92" y="508914"/>
            <a:ext cx="7279058" cy="562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A355E2-D7C9-4B92-858D-3247142996A4}"/>
              </a:ext>
            </a:extLst>
          </p:cNvPr>
          <p:cNvSpPr/>
          <p:nvPr/>
        </p:nvSpPr>
        <p:spPr>
          <a:xfrm>
            <a:off x="2901986" y="651516"/>
            <a:ext cx="832268" cy="241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844C58-2CE5-4EC8-918D-0980BF9E07A3}"/>
              </a:ext>
            </a:extLst>
          </p:cNvPr>
          <p:cNvSpPr txBox="1"/>
          <p:nvPr/>
        </p:nvSpPr>
        <p:spPr>
          <a:xfrm>
            <a:off x="2414698" y="210883"/>
            <a:ext cx="200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Short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508997-2D07-4E15-93AB-4C7AC5C59C58}"/>
              </a:ext>
            </a:extLst>
          </p:cNvPr>
          <p:cNvSpPr txBox="1"/>
          <p:nvPr/>
        </p:nvSpPr>
        <p:spPr>
          <a:xfrm>
            <a:off x="7171949" y="6351412"/>
            <a:ext cx="37460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48696C"/>
                </a:solidFill>
                <a:latin typeface="Bell MT" panose="02020503060305020303" pitchFamily="18" charset="0"/>
              </a:rPr>
              <a:t>* Note that all of them are test set 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240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5801CA1-8DA2-4999-AB0A-D638229CF069}"/>
              </a:ext>
            </a:extLst>
          </p:cNvPr>
          <p:cNvSpPr/>
          <p:nvPr/>
        </p:nvSpPr>
        <p:spPr>
          <a:xfrm>
            <a:off x="1286554" y="0"/>
            <a:ext cx="5249479" cy="5085111"/>
          </a:xfrm>
          <a:prstGeom prst="rect">
            <a:avLst/>
          </a:prstGeom>
          <a:solidFill>
            <a:srgbClr val="48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02CF7A1-5871-4F43-AA0C-9A978B242A32}"/>
              </a:ext>
            </a:extLst>
          </p:cNvPr>
          <p:cNvCxnSpPr/>
          <p:nvPr/>
        </p:nvCxnSpPr>
        <p:spPr>
          <a:xfrm>
            <a:off x="0" y="914400"/>
            <a:ext cx="3920422" cy="0"/>
          </a:xfrm>
          <a:prstGeom prst="line">
            <a:avLst/>
          </a:prstGeom>
          <a:ln w="38100">
            <a:solidFill>
              <a:srgbClr val="AAA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E7B5DE7-A67F-49AC-9868-3A353144691C}"/>
              </a:ext>
            </a:extLst>
          </p:cNvPr>
          <p:cNvSpPr txBox="1"/>
          <p:nvPr/>
        </p:nvSpPr>
        <p:spPr>
          <a:xfrm>
            <a:off x="1882185" y="1355489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latin typeface="Bell MT" panose="02020503060305020303" pitchFamily="18" charset="0"/>
              </a:rPr>
              <a:t>02.</a:t>
            </a:r>
            <a:r>
              <a:rPr lang="en-US" altLang="zh-TW" sz="18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374FD7B-96F4-42B8-A79E-94504E8D3782}"/>
              </a:ext>
            </a:extLst>
          </p:cNvPr>
          <p:cNvGrpSpPr/>
          <p:nvPr/>
        </p:nvGrpSpPr>
        <p:grpSpPr>
          <a:xfrm>
            <a:off x="2058769" y="3809752"/>
            <a:ext cx="4477264" cy="709200"/>
            <a:chOff x="4434525" y="3238585"/>
            <a:chExt cx="4477264" cy="70920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64DA8B5-A95F-41DE-A80B-C2E54E66A4C2}"/>
                </a:ext>
              </a:extLst>
            </p:cNvPr>
            <p:cNvSpPr txBox="1"/>
            <p:nvPr/>
          </p:nvSpPr>
          <p:spPr>
            <a:xfrm>
              <a:off x="4434525" y="3239899"/>
              <a:ext cx="3937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32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Research Topic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C4D5FE7-6FAA-41F9-8329-4B87BCBC21DD}"/>
                </a:ext>
              </a:extLst>
            </p:cNvPr>
            <p:cNvSpPr/>
            <p:nvPr/>
          </p:nvSpPr>
          <p:spPr>
            <a:xfrm>
              <a:off x="8371789" y="3238585"/>
              <a:ext cx="540000" cy="709200"/>
            </a:xfrm>
            <a:prstGeom prst="rect">
              <a:avLst/>
            </a:prstGeom>
            <a:solidFill>
              <a:srgbClr val="486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D38F9B6-3F19-40E3-B4B7-917093C2429D}"/>
              </a:ext>
            </a:extLst>
          </p:cNvPr>
          <p:cNvSpPr txBox="1"/>
          <p:nvPr/>
        </p:nvSpPr>
        <p:spPr>
          <a:xfrm>
            <a:off x="2328769" y="4401921"/>
            <a:ext cx="393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/>
                </a:solidFill>
                <a:latin typeface="Bell MT" panose="02020503060305020303" pitchFamily="18" charset="0"/>
              </a:rPr>
              <a:t>RL</a:t>
            </a:r>
            <a:endParaRPr lang="en-US" altLang="zh-TW" sz="4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8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19B685E-007E-42F0-B510-F4B630D651CC}"/>
              </a:ext>
            </a:extLst>
          </p:cNvPr>
          <p:cNvSpPr txBox="1"/>
          <p:nvPr/>
        </p:nvSpPr>
        <p:spPr>
          <a:xfrm>
            <a:off x="2146375" y="1910932"/>
            <a:ext cx="81693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>
              <a:solidFill>
                <a:srgbClr val="48696C"/>
              </a:solidFill>
              <a:latin typeface="Bell MT" panose="02020503060305020303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Build a gym env for trading ( the observations are the combination of indicators, action is discrete -&gt;  [0, 1] for 1 is to long/short the derivatives ). 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Try different algo (PPO, A2C, DDQN, DQN) for the env 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Try the </a:t>
            </a:r>
            <a:r>
              <a:rPr lang="en-US" altLang="zh-TW" dirty="0" err="1">
                <a:solidFill>
                  <a:srgbClr val="48696C"/>
                </a:solidFill>
                <a:latin typeface="Bell MT" panose="02020503060305020303" pitchFamily="18" charset="0"/>
              </a:rPr>
              <a:t>densed</a:t>
            </a:r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 reward for the Algo -&gt; </a:t>
            </a:r>
            <a:r>
              <a:rPr lang="en-US" altLang="zh-TW" dirty="0" err="1">
                <a:solidFill>
                  <a:srgbClr val="48696C"/>
                </a:solidFill>
                <a:latin typeface="Bell MT" panose="02020503060305020303" pitchFamily="18" charset="0"/>
              </a:rPr>
              <a:t>testset</a:t>
            </a:r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 overfitting  (time series testing)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65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5801CA1-8DA2-4999-AB0A-D638229CF069}"/>
              </a:ext>
            </a:extLst>
          </p:cNvPr>
          <p:cNvSpPr/>
          <p:nvPr/>
        </p:nvSpPr>
        <p:spPr>
          <a:xfrm>
            <a:off x="1286554" y="0"/>
            <a:ext cx="5249479" cy="5085111"/>
          </a:xfrm>
          <a:prstGeom prst="rect">
            <a:avLst/>
          </a:prstGeom>
          <a:solidFill>
            <a:srgbClr val="48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02CF7A1-5871-4F43-AA0C-9A978B242A32}"/>
              </a:ext>
            </a:extLst>
          </p:cNvPr>
          <p:cNvCxnSpPr/>
          <p:nvPr/>
        </p:nvCxnSpPr>
        <p:spPr>
          <a:xfrm>
            <a:off x="0" y="914400"/>
            <a:ext cx="3920422" cy="0"/>
          </a:xfrm>
          <a:prstGeom prst="line">
            <a:avLst/>
          </a:prstGeom>
          <a:ln w="38100">
            <a:solidFill>
              <a:srgbClr val="AAA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E7B5DE7-A67F-49AC-9868-3A353144691C}"/>
              </a:ext>
            </a:extLst>
          </p:cNvPr>
          <p:cNvSpPr txBox="1"/>
          <p:nvPr/>
        </p:nvSpPr>
        <p:spPr>
          <a:xfrm>
            <a:off x="1882185" y="1355489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latin typeface="Bell MT" panose="02020503060305020303" pitchFamily="18" charset="0"/>
              </a:rPr>
              <a:t>02.</a:t>
            </a:r>
            <a:r>
              <a:rPr lang="en-US" altLang="zh-TW" sz="18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374FD7B-96F4-42B8-A79E-94504E8D3782}"/>
              </a:ext>
            </a:extLst>
          </p:cNvPr>
          <p:cNvGrpSpPr/>
          <p:nvPr/>
        </p:nvGrpSpPr>
        <p:grpSpPr>
          <a:xfrm>
            <a:off x="2058769" y="3809752"/>
            <a:ext cx="4477264" cy="709200"/>
            <a:chOff x="4434525" y="3238585"/>
            <a:chExt cx="4477264" cy="70920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64DA8B5-A95F-41DE-A80B-C2E54E66A4C2}"/>
                </a:ext>
              </a:extLst>
            </p:cNvPr>
            <p:cNvSpPr txBox="1"/>
            <p:nvPr/>
          </p:nvSpPr>
          <p:spPr>
            <a:xfrm>
              <a:off x="4434525" y="3239899"/>
              <a:ext cx="3937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32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Research Topic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C4D5FE7-6FAA-41F9-8329-4B87BCBC21DD}"/>
                </a:ext>
              </a:extLst>
            </p:cNvPr>
            <p:cNvSpPr/>
            <p:nvPr/>
          </p:nvSpPr>
          <p:spPr>
            <a:xfrm>
              <a:off x="8371789" y="3238585"/>
              <a:ext cx="540000" cy="709200"/>
            </a:xfrm>
            <a:prstGeom prst="rect">
              <a:avLst/>
            </a:prstGeom>
            <a:solidFill>
              <a:srgbClr val="486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D38F9B6-3F19-40E3-B4B7-917093C2429D}"/>
              </a:ext>
            </a:extLst>
          </p:cNvPr>
          <p:cNvSpPr txBox="1"/>
          <p:nvPr/>
        </p:nvSpPr>
        <p:spPr>
          <a:xfrm>
            <a:off x="2328769" y="4401921"/>
            <a:ext cx="393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/>
                </a:solidFill>
                <a:latin typeface="Bell MT" panose="02020503060305020303" pitchFamily="18" charset="0"/>
              </a:rPr>
              <a:t>Information Entropy</a:t>
            </a:r>
            <a:endParaRPr lang="en-US" altLang="zh-TW" sz="4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B041B5-AC89-40F8-BD5D-3A293D183084}"/>
              </a:ext>
            </a:extLst>
          </p:cNvPr>
          <p:cNvSpPr txBox="1"/>
          <p:nvPr/>
        </p:nvSpPr>
        <p:spPr>
          <a:xfrm>
            <a:off x="6466506" y="6288202"/>
            <a:ext cx="5773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How can we know if the market is messing up now?</a:t>
            </a:r>
            <a:endParaRPr lang="en-US" altLang="zh-TW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44">
            <a:extLst>
              <a:ext uri="{FF2B5EF4-FFF2-40B4-BE49-F238E27FC236}">
                <a16:creationId xmlns:a16="http://schemas.microsoft.com/office/drawing/2014/main" id="{7A6F90A0-117B-4431-AE37-D02DAFFFC2A3}"/>
              </a:ext>
            </a:extLst>
          </p:cNvPr>
          <p:cNvSpPr txBox="1"/>
          <p:nvPr/>
        </p:nvSpPr>
        <p:spPr>
          <a:xfrm>
            <a:off x="2944423" y="2244886"/>
            <a:ext cx="6096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H</a:t>
            </a:r>
            <a:r>
              <a:rPr lang="zh-TW" altLang="en-US" dirty="0">
                <a:solidFill>
                  <a:srgbClr val="48696C"/>
                </a:solidFill>
                <a:latin typeface="Bell MT" panose="02020503060305020303" pitchFamily="18" charset="0"/>
              </a:rPr>
              <a:t>ypothesis </a:t>
            </a:r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: </a:t>
            </a:r>
          </a:p>
          <a:p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A mean reversion’s another interpretation is that the system will always be messed up. </a:t>
            </a:r>
          </a:p>
          <a:p>
            <a:endParaRPr lang="en-US" altLang="zh-TW" dirty="0">
              <a:solidFill>
                <a:srgbClr val="48696C"/>
              </a:solidFill>
              <a:latin typeface="Bell MT" panose="02020503060305020303" pitchFamily="18" charset="0"/>
            </a:endParaRPr>
          </a:p>
          <a:p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Thus,  </a:t>
            </a:r>
          </a:p>
          <a:p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If the entropy of the market decreases, then it is more likely that the system will attempt to maximize the entropy.</a:t>
            </a:r>
          </a:p>
        </p:txBody>
      </p:sp>
    </p:spTree>
    <p:extLst>
      <p:ext uri="{BB962C8B-B14F-4D97-AF65-F5344CB8AC3E}">
        <p14:creationId xmlns:p14="http://schemas.microsoft.com/office/powerpoint/2010/main" val="340977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2E077F-5D48-4796-8B9C-58FD2062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62" y="996403"/>
            <a:ext cx="6241273" cy="48651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A355E2-D7C9-4B92-858D-3247142996A4}"/>
              </a:ext>
            </a:extLst>
          </p:cNvPr>
          <p:cNvSpPr/>
          <p:nvPr/>
        </p:nvSpPr>
        <p:spPr>
          <a:xfrm>
            <a:off x="2863660" y="996403"/>
            <a:ext cx="832268" cy="241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56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2E077F-5D48-4796-8B9C-58FD2062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70" y="1099554"/>
            <a:ext cx="6241273" cy="48651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DF8FE9-367E-4F96-B4C1-754504B7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70" y="1099554"/>
            <a:ext cx="6241273" cy="49104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BD0E2DF-5C4F-43A8-BFC3-6B966997DB90}"/>
              </a:ext>
            </a:extLst>
          </p:cNvPr>
          <p:cNvSpPr/>
          <p:nvPr/>
        </p:nvSpPr>
        <p:spPr>
          <a:xfrm>
            <a:off x="2726773" y="1220896"/>
            <a:ext cx="832268" cy="241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81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5801CA1-8DA2-4999-AB0A-D638229CF069}"/>
              </a:ext>
            </a:extLst>
          </p:cNvPr>
          <p:cNvSpPr/>
          <p:nvPr/>
        </p:nvSpPr>
        <p:spPr>
          <a:xfrm>
            <a:off x="1286554" y="0"/>
            <a:ext cx="5249479" cy="5085111"/>
          </a:xfrm>
          <a:prstGeom prst="rect">
            <a:avLst/>
          </a:prstGeom>
          <a:solidFill>
            <a:srgbClr val="48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02CF7A1-5871-4F43-AA0C-9A978B242A32}"/>
              </a:ext>
            </a:extLst>
          </p:cNvPr>
          <p:cNvCxnSpPr/>
          <p:nvPr/>
        </p:nvCxnSpPr>
        <p:spPr>
          <a:xfrm>
            <a:off x="0" y="914400"/>
            <a:ext cx="3920422" cy="0"/>
          </a:xfrm>
          <a:prstGeom prst="line">
            <a:avLst/>
          </a:prstGeom>
          <a:ln w="38100">
            <a:solidFill>
              <a:srgbClr val="AAA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E7B5DE7-A67F-49AC-9868-3A353144691C}"/>
              </a:ext>
            </a:extLst>
          </p:cNvPr>
          <p:cNvSpPr txBox="1"/>
          <p:nvPr/>
        </p:nvSpPr>
        <p:spPr>
          <a:xfrm>
            <a:off x="1882185" y="1355489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latin typeface="Bell MT" panose="02020503060305020303" pitchFamily="18" charset="0"/>
              </a:rPr>
              <a:t>03.</a:t>
            </a:r>
            <a:r>
              <a:rPr lang="en-US" altLang="zh-TW" sz="18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374FD7B-96F4-42B8-A79E-94504E8D3782}"/>
              </a:ext>
            </a:extLst>
          </p:cNvPr>
          <p:cNvGrpSpPr/>
          <p:nvPr/>
        </p:nvGrpSpPr>
        <p:grpSpPr>
          <a:xfrm>
            <a:off x="1221025" y="3809752"/>
            <a:ext cx="5315008" cy="709200"/>
            <a:chOff x="4434525" y="3238585"/>
            <a:chExt cx="4477264" cy="70920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64DA8B5-A95F-41DE-A80B-C2E54E66A4C2}"/>
                </a:ext>
              </a:extLst>
            </p:cNvPr>
            <p:cNvSpPr txBox="1"/>
            <p:nvPr/>
          </p:nvSpPr>
          <p:spPr>
            <a:xfrm>
              <a:off x="4434525" y="3239899"/>
              <a:ext cx="3937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3200" b="1" dirty="0" err="1">
                  <a:solidFill>
                    <a:schemeClr val="bg1"/>
                  </a:solidFill>
                  <a:latin typeface="Bell MT" panose="02020503060305020303" pitchFamily="18" charset="0"/>
                </a:rPr>
                <a:t>WorldQuant</a:t>
              </a:r>
              <a:r>
                <a:rPr lang="en-US" altLang="zh-TW" sz="32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 Experience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C4D5FE7-6FAA-41F9-8329-4B87BCBC21DD}"/>
                </a:ext>
              </a:extLst>
            </p:cNvPr>
            <p:cNvSpPr/>
            <p:nvPr/>
          </p:nvSpPr>
          <p:spPr>
            <a:xfrm>
              <a:off x="8371789" y="3238585"/>
              <a:ext cx="540000" cy="709200"/>
            </a:xfrm>
            <a:prstGeom prst="rect">
              <a:avLst/>
            </a:prstGeom>
            <a:solidFill>
              <a:srgbClr val="486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99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E49657-7162-4E4E-80EE-AD5EA797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55" y="1085833"/>
            <a:ext cx="7081889" cy="46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28B89D96-C471-43F4-B36D-EA887D2CFA1F}"/>
              </a:ext>
            </a:extLst>
          </p:cNvPr>
          <p:cNvSpPr txBox="1"/>
          <p:nvPr/>
        </p:nvSpPr>
        <p:spPr>
          <a:xfrm>
            <a:off x="2867766" y="2721114"/>
            <a:ext cx="6096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48696C"/>
                </a:solidFill>
                <a:effectLst/>
                <a:uLnTx/>
                <a:uFillTx/>
                <a:latin typeface="Bell MT" panose="02020503060305020303" pitchFamily="18" charset="0"/>
                <a:ea typeface="新細明體" panose="02020500000000000000" pitchFamily="18" charset="-120"/>
                <a:cs typeface="+mn-cs"/>
              </a:rPr>
              <a:t>Quantitative Researcher 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8696C"/>
              </a:solidFill>
              <a:effectLst/>
              <a:uLnTx/>
              <a:uFillTx/>
              <a:latin typeface="Bell MT" panose="020205030603050203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E8C4DD-0D7F-4052-ADC5-E6EB3CCD0C35}"/>
              </a:ext>
            </a:extLst>
          </p:cNvPr>
          <p:cNvSpPr txBox="1"/>
          <p:nvPr/>
        </p:nvSpPr>
        <p:spPr>
          <a:xfrm>
            <a:off x="2867766" y="3353442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48696C"/>
                </a:solidFill>
                <a:effectLst/>
                <a:uLnTx/>
                <a:uFillTx/>
                <a:latin typeface="Bell MT" panose="02020503060305020303" pitchFamily="18" charset="0"/>
                <a:ea typeface="新細明體" panose="02020500000000000000" pitchFamily="18" charset="-120"/>
                <a:cs typeface="+mn-cs"/>
              </a:rPr>
              <a:t>Tsung Yu Chen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8696C"/>
              </a:solidFill>
              <a:effectLst/>
              <a:uLnTx/>
              <a:uFillTx/>
              <a:latin typeface="Bell MT" panose="020205030603050203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557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6E47FB3-869C-4E64-A5E3-0A0256E20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013"/>
            <a:ext cx="12192000" cy="4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9D0CD05-17FA-41F4-AC44-764F4B652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0850"/>
            <a:ext cx="12192000" cy="503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05E5195-1F14-4476-8F6B-275AF5262B2B}"/>
              </a:ext>
            </a:extLst>
          </p:cNvPr>
          <p:cNvSpPr txBox="1"/>
          <p:nvPr/>
        </p:nvSpPr>
        <p:spPr>
          <a:xfrm>
            <a:off x="7171949" y="6351412"/>
            <a:ext cx="37460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48696C"/>
                </a:solidFill>
                <a:latin typeface="Bell MT" panose="02020503060305020303" pitchFamily="18" charset="0"/>
              </a:rPr>
              <a:t>* OEY: Operation Earning Yield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6375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5801CA1-8DA2-4999-AB0A-D638229CF069}"/>
              </a:ext>
            </a:extLst>
          </p:cNvPr>
          <p:cNvSpPr/>
          <p:nvPr/>
        </p:nvSpPr>
        <p:spPr>
          <a:xfrm>
            <a:off x="1286554" y="0"/>
            <a:ext cx="5249479" cy="5085111"/>
          </a:xfrm>
          <a:prstGeom prst="rect">
            <a:avLst/>
          </a:prstGeom>
          <a:solidFill>
            <a:srgbClr val="48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02CF7A1-5871-4F43-AA0C-9A978B242A32}"/>
              </a:ext>
            </a:extLst>
          </p:cNvPr>
          <p:cNvCxnSpPr/>
          <p:nvPr/>
        </p:nvCxnSpPr>
        <p:spPr>
          <a:xfrm>
            <a:off x="0" y="914400"/>
            <a:ext cx="3920422" cy="0"/>
          </a:xfrm>
          <a:prstGeom prst="line">
            <a:avLst/>
          </a:prstGeom>
          <a:ln w="38100">
            <a:solidFill>
              <a:srgbClr val="AAA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E7B5DE7-A67F-49AC-9868-3A353144691C}"/>
              </a:ext>
            </a:extLst>
          </p:cNvPr>
          <p:cNvSpPr txBox="1"/>
          <p:nvPr/>
        </p:nvSpPr>
        <p:spPr>
          <a:xfrm>
            <a:off x="1882185" y="1355489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latin typeface="Bell MT" panose="02020503060305020303" pitchFamily="18" charset="0"/>
              </a:rPr>
              <a:t>04.</a:t>
            </a:r>
            <a:r>
              <a:rPr lang="en-US" altLang="zh-TW" sz="18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374FD7B-96F4-42B8-A79E-94504E8D3782}"/>
              </a:ext>
            </a:extLst>
          </p:cNvPr>
          <p:cNvGrpSpPr/>
          <p:nvPr/>
        </p:nvGrpSpPr>
        <p:grpSpPr>
          <a:xfrm>
            <a:off x="1221025" y="3809752"/>
            <a:ext cx="5315008" cy="1078532"/>
            <a:chOff x="4434525" y="3238585"/>
            <a:chExt cx="4477264" cy="107853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64DA8B5-A95F-41DE-A80B-C2E54E66A4C2}"/>
                </a:ext>
              </a:extLst>
            </p:cNvPr>
            <p:cNvSpPr txBox="1"/>
            <p:nvPr/>
          </p:nvSpPr>
          <p:spPr>
            <a:xfrm>
              <a:off x="4434525" y="3239899"/>
              <a:ext cx="39372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32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What Can I bring to VICI Holdings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C4D5FE7-6FAA-41F9-8329-4B87BCBC21DD}"/>
                </a:ext>
              </a:extLst>
            </p:cNvPr>
            <p:cNvSpPr/>
            <p:nvPr/>
          </p:nvSpPr>
          <p:spPr>
            <a:xfrm>
              <a:off x="8371789" y="3238585"/>
              <a:ext cx="540000" cy="709200"/>
            </a:xfrm>
            <a:prstGeom prst="rect">
              <a:avLst/>
            </a:prstGeom>
            <a:solidFill>
              <a:srgbClr val="486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736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9E168C6-33FA-4D82-BE90-6F0BF4AAEFF9}"/>
              </a:ext>
            </a:extLst>
          </p:cNvPr>
          <p:cNvSpPr txBox="1"/>
          <p:nvPr/>
        </p:nvSpPr>
        <p:spPr>
          <a:xfrm>
            <a:off x="1400346" y="1338059"/>
            <a:ext cx="6096912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zh-TW" sz="1800" b="1" dirty="0">
              <a:solidFill>
                <a:srgbClr val="48696C"/>
              </a:solidFill>
              <a:latin typeface="Bell MT" panose="020205030603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dirty="0">
                <a:solidFill>
                  <a:srgbClr val="48696C"/>
                </a:solidFill>
                <a:latin typeface="Bell MT" panose="02020503060305020303" pitchFamily="18" charset="0"/>
              </a:rPr>
              <a:t>Energy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Bell MT" panose="02020503060305020303" pitchFamily="18" charset="0"/>
              <a:buChar char="–"/>
            </a:pPr>
            <a:r>
              <a:rPr lang="en-US" altLang="zh-TW" sz="1800" dirty="0">
                <a:solidFill>
                  <a:srgbClr val="48696C"/>
                </a:solidFill>
                <a:latin typeface="Bell MT" panose="02020503060305020303" pitchFamily="18" charset="0"/>
              </a:rPr>
              <a:t>Energetic Researcher with some crazy ideas</a:t>
            </a:r>
          </a:p>
          <a:p>
            <a:pPr marL="342900" indent="-342900" rtl="0" fontAlgn="base">
              <a:spcBef>
                <a:spcPts val="0"/>
              </a:spcBef>
              <a:spcAft>
                <a:spcPts val="1000"/>
              </a:spcAft>
              <a:buFont typeface="Bell MT" panose="02020503060305020303" pitchFamily="18" charset="0"/>
              <a:buChar char="–"/>
            </a:pPr>
            <a:r>
              <a:rPr lang="en-US" altLang="zh-TW" sz="1800" dirty="0">
                <a:solidFill>
                  <a:srgbClr val="48696C"/>
                </a:solidFill>
                <a:latin typeface="Bell MT" panose="02020503060305020303" pitchFamily="18" charset="0"/>
              </a:rPr>
              <a:t>Self Motivated and eager to learn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</a:pPr>
            <a:endParaRPr lang="en-US" altLang="zh-TW" sz="1800" dirty="0">
              <a:solidFill>
                <a:srgbClr val="48696C"/>
              </a:solidFill>
              <a:latin typeface="Bell MT" panose="02020503060305020303" pitchFamily="18" charset="0"/>
            </a:endParaRPr>
          </a:p>
          <a:p>
            <a:pPr fontAlgn="base"/>
            <a:r>
              <a:rPr lang="en-US" altLang="zh-TW" sz="2000" b="1" dirty="0">
                <a:solidFill>
                  <a:srgbClr val="48696C"/>
                </a:solidFill>
                <a:latin typeface="Bell MT" panose="02020503060305020303" pitchFamily="18" charset="0"/>
              </a:rPr>
              <a:t>Skill of ML/DL/RL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Bell MT" panose="02020503060305020303" pitchFamily="18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48696C"/>
                </a:solidFill>
                <a:effectLst/>
                <a:uLnTx/>
                <a:uFillTx/>
                <a:latin typeface="Bell MT" panose="02020503060305020303" pitchFamily="18" charset="0"/>
                <a:ea typeface="新細明體" panose="02020500000000000000" pitchFamily="18" charset="-120"/>
                <a:cs typeface="+mn-cs"/>
              </a:rPr>
              <a:t>I have the ability to execute and deliver individual projects by leveraging the above skills</a:t>
            </a:r>
          </a:p>
          <a:p>
            <a:pPr marR="0" lvl="0" indent="-342900" fontAlgn="auto">
              <a:lnSpc>
                <a:spcPct val="100000"/>
              </a:lnSpc>
              <a:buClrTx/>
              <a:buSzTx/>
              <a:buFont typeface="Bell MT" panose="02020503060305020303" pitchFamily="18" charset="0"/>
              <a:buChar char="–"/>
              <a:tabLst/>
              <a:defRPr/>
            </a:pPr>
            <a:endParaRPr lang="en-US" altLang="zh-TW" sz="2000" b="1" dirty="0">
              <a:solidFill>
                <a:srgbClr val="48696C"/>
              </a:solidFill>
              <a:latin typeface="Bell MT" panose="02020503060305020303" pitchFamily="18" charset="0"/>
            </a:endParaRPr>
          </a:p>
          <a:p>
            <a:pPr fontAlgn="base"/>
            <a:r>
              <a:rPr lang="en-US" altLang="zh-TW" sz="2000" b="1" dirty="0">
                <a:solidFill>
                  <a:srgbClr val="48696C"/>
                </a:solidFill>
                <a:latin typeface="Bell MT" panose="02020503060305020303" pitchFamily="18" charset="0"/>
              </a:rPr>
              <a:t>Potential Research Topic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Bell MT" panose="02020503060305020303" pitchFamily="18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48696C"/>
                </a:solidFill>
                <a:effectLst/>
                <a:uLnTx/>
                <a:uFillTx/>
                <a:latin typeface="Bell MT" panose="02020503060305020303" pitchFamily="18" charset="0"/>
                <a:ea typeface="新細明體" panose="02020500000000000000" pitchFamily="18" charset="-120"/>
                <a:cs typeface="+mn-cs"/>
              </a:rPr>
              <a:t>Meta Learning across different derivatives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Bell MT" panose="02020503060305020303" pitchFamily="18" charset="0"/>
              <a:buChar char="–"/>
              <a:tabLst/>
              <a:defRPr/>
            </a:pPr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  <a:ea typeface="新細明體" panose="02020500000000000000" pitchFamily="18" charset="-120"/>
              </a:rPr>
              <a:t>Hedge Crypto Strategies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48696C"/>
              </a:solidFill>
              <a:effectLst/>
              <a:uLnTx/>
              <a:uFillTx/>
              <a:latin typeface="Bell MT" panose="02020503060305020303" pitchFamily="18" charset="0"/>
              <a:ea typeface="新細明體" panose="02020500000000000000" pitchFamily="18" charset="-120"/>
              <a:cs typeface="+mn-cs"/>
            </a:endParaRPr>
          </a:p>
          <a:p>
            <a:pPr rtl="0" fontAlgn="base">
              <a:spcBef>
                <a:spcPts val="0"/>
              </a:spcBef>
              <a:spcAft>
                <a:spcPts val="1000"/>
              </a:spcAft>
            </a:pPr>
            <a:endParaRPr lang="en-US" altLang="zh-TW" sz="1800" dirty="0">
              <a:solidFill>
                <a:srgbClr val="48696C"/>
              </a:solidFill>
              <a:latin typeface="Bell MT" panose="020205030603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000"/>
              </a:spcAft>
            </a:pPr>
            <a:endParaRPr lang="en-US" altLang="zh-TW" sz="1800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1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64DA8B5-A95F-41DE-A80B-C2E54E66A4C2}"/>
              </a:ext>
            </a:extLst>
          </p:cNvPr>
          <p:cNvSpPr txBox="1"/>
          <p:nvPr/>
        </p:nvSpPr>
        <p:spPr>
          <a:xfrm>
            <a:off x="1133975" y="412476"/>
            <a:ext cx="5554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rgbClr val="48696C"/>
                </a:solidFill>
                <a:latin typeface="Bell MT" panose="02020503060305020303" pitchFamily="18" charset="0"/>
              </a:rPr>
              <a:t>Table of Content</a:t>
            </a:r>
            <a:endParaRPr lang="zh-TW" altLang="en-US" b="1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F4EEBD-CAE7-4B4D-89DE-63DD252FBD5A}"/>
              </a:ext>
            </a:extLst>
          </p:cNvPr>
          <p:cNvSpPr/>
          <p:nvPr/>
        </p:nvSpPr>
        <p:spPr>
          <a:xfrm>
            <a:off x="1" y="3048913"/>
            <a:ext cx="1368000" cy="49279"/>
          </a:xfrm>
          <a:prstGeom prst="rect">
            <a:avLst/>
          </a:prstGeom>
          <a:solidFill>
            <a:srgbClr val="7E7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E282D3-5DD8-4673-A972-9F38C66DBD47}"/>
              </a:ext>
            </a:extLst>
          </p:cNvPr>
          <p:cNvSpPr/>
          <p:nvPr/>
        </p:nvSpPr>
        <p:spPr>
          <a:xfrm>
            <a:off x="1" y="4324693"/>
            <a:ext cx="1368000" cy="49279"/>
          </a:xfrm>
          <a:prstGeom prst="rect">
            <a:avLst/>
          </a:prstGeom>
          <a:solidFill>
            <a:srgbClr val="899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B7557E-54FF-4DB9-AC99-A6ECF29DA66B}"/>
              </a:ext>
            </a:extLst>
          </p:cNvPr>
          <p:cNvSpPr/>
          <p:nvPr/>
        </p:nvSpPr>
        <p:spPr>
          <a:xfrm>
            <a:off x="1" y="5600473"/>
            <a:ext cx="1368000" cy="49279"/>
          </a:xfrm>
          <a:prstGeom prst="rect">
            <a:avLst/>
          </a:prstGeom>
          <a:solidFill>
            <a:srgbClr val="96A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A1387D-DE40-40FF-8014-735D355685B4}"/>
              </a:ext>
            </a:extLst>
          </p:cNvPr>
          <p:cNvSpPr/>
          <p:nvPr/>
        </p:nvSpPr>
        <p:spPr>
          <a:xfrm>
            <a:off x="0" y="1865302"/>
            <a:ext cx="1368000" cy="49279"/>
          </a:xfrm>
          <a:prstGeom prst="rect">
            <a:avLst/>
          </a:prstGeom>
          <a:solidFill>
            <a:srgbClr val="AAA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FAA3FD-AFF8-4850-8A83-EE6AECAA53B8}"/>
              </a:ext>
            </a:extLst>
          </p:cNvPr>
          <p:cNvSpPr txBox="1"/>
          <p:nvPr/>
        </p:nvSpPr>
        <p:spPr>
          <a:xfrm>
            <a:off x="1505393" y="1511359"/>
            <a:ext cx="5554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48696C"/>
                </a:solidFill>
                <a:latin typeface="Bell MT" panose="02020503060305020303" pitchFamily="18" charset="0"/>
              </a:rPr>
              <a:t>01</a:t>
            </a:r>
            <a:r>
              <a:rPr lang="en-US" altLang="zh-TW" sz="4000" dirty="0">
                <a:solidFill>
                  <a:srgbClr val="48696C"/>
                </a:solidFill>
                <a:latin typeface="Bell MT" panose="02020503060305020303" pitchFamily="18" charset="0"/>
              </a:rPr>
              <a:t>. </a:t>
            </a:r>
            <a:r>
              <a:rPr lang="en-US" altLang="zh-TW" sz="2800" dirty="0">
                <a:solidFill>
                  <a:srgbClr val="48696C"/>
                </a:solidFill>
                <a:latin typeface="Bell MT" panose="02020503060305020303" pitchFamily="18" charset="0"/>
              </a:rPr>
              <a:t>Intro</a:t>
            </a:r>
            <a:r>
              <a:rPr lang="en-US" altLang="zh-TW" sz="4000" dirty="0">
                <a:solidFill>
                  <a:srgbClr val="48696C"/>
                </a:solidFill>
                <a:latin typeface="Bell MT" panose="02020503060305020303" pitchFamily="18" charset="0"/>
              </a:rPr>
              <a:t> </a:t>
            </a:r>
            <a:endParaRPr lang="zh-TW" altLang="en-US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C98F22-F347-454C-8231-6636C7720F63}"/>
              </a:ext>
            </a:extLst>
          </p:cNvPr>
          <p:cNvSpPr txBox="1"/>
          <p:nvPr/>
        </p:nvSpPr>
        <p:spPr>
          <a:xfrm>
            <a:off x="1505391" y="2652531"/>
            <a:ext cx="6910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48696C"/>
                </a:solidFill>
                <a:latin typeface="Bell MT" panose="02020503060305020303" pitchFamily="18" charset="0"/>
              </a:rPr>
              <a:t>02</a:t>
            </a:r>
            <a:r>
              <a:rPr lang="en-US" altLang="zh-TW" sz="4000" dirty="0">
                <a:solidFill>
                  <a:srgbClr val="48696C"/>
                </a:solidFill>
                <a:latin typeface="Bell MT" panose="02020503060305020303" pitchFamily="18" charset="0"/>
              </a:rPr>
              <a:t>. </a:t>
            </a:r>
            <a:r>
              <a:rPr lang="en-US" altLang="zh-TW" sz="2800" dirty="0">
                <a:solidFill>
                  <a:srgbClr val="48696C"/>
                </a:solidFill>
                <a:latin typeface="Bell MT" panose="02020503060305020303" pitchFamily="18" charset="0"/>
              </a:rPr>
              <a:t>Research Topic</a:t>
            </a:r>
            <a:endParaRPr lang="zh-TW" altLang="en-US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C07EEF-075A-4C9F-A95F-699001BCCC2D}"/>
              </a:ext>
            </a:extLst>
          </p:cNvPr>
          <p:cNvSpPr txBox="1"/>
          <p:nvPr/>
        </p:nvSpPr>
        <p:spPr>
          <a:xfrm>
            <a:off x="1943095" y="3230055"/>
            <a:ext cx="6910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2.1 Time Invariant Feature</a:t>
            </a:r>
          </a:p>
          <a:p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2.2 Information Entropy</a:t>
            </a:r>
            <a:endParaRPr lang="zh-TW" altLang="en-US" sz="1400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FD1062-597A-4716-86F9-B3675C2CCED2}"/>
              </a:ext>
            </a:extLst>
          </p:cNvPr>
          <p:cNvSpPr txBox="1"/>
          <p:nvPr/>
        </p:nvSpPr>
        <p:spPr>
          <a:xfrm>
            <a:off x="1544223" y="5313589"/>
            <a:ext cx="691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48696C"/>
                </a:solidFill>
                <a:latin typeface="Bell MT" panose="02020503060305020303" pitchFamily="18" charset="0"/>
              </a:rPr>
              <a:t>04. What Can I do in VICI Holdings? </a:t>
            </a:r>
            <a:endParaRPr lang="zh-TW" altLang="en-US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CA6E39-2164-47B6-AA50-B961E4C82117}"/>
              </a:ext>
            </a:extLst>
          </p:cNvPr>
          <p:cNvSpPr txBox="1"/>
          <p:nvPr/>
        </p:nvSpPr>
        <p:spPr>
          <a:xfrm>
            <a:off x="1544223" y="3983060"/>
            <a:ext cx="6910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48696C"/>
                </a:solidFill>
                <a:latin typeface="Bell MT" panose="02020503060305020303" pitchFamily="18" charset="0"/>
              </a:rPr>
              <a:t>03</a:t>
            </a:r>
            <a:r>
              <a:rPr lang="en-US" altLang="zh-TW" sz="4000" dirty="0">
                <a:solidFill>
                  <a:srgbClr val="48696C"/>
                </a:solidFill>
                <a:latin typeface="Bell MT" panose="02020503060305020303" pitchFamily="18" charset="0"/>
              </a:rPr>
              <a:t>. </a:t>
            </a:r>
            <a:r>
              <a:rPr lang="en-US" altLang="zh-TW" sz="2800" dirty="0" err="1">
                <a:solidFill>
                  <a:srgbClr val="48696C"/>
                </a:solidFill>
                <a:latin typeface="Bell MT" panose="02020503060305020303" pitchFamily="18" charset="0"/>
              </a:rPr>
              <a:t>WorldQuant</a:t>
            </a:r>
            <a:r>
              <a:rPr lang="en-US" altLang="zh-TW" sz="2800" dirty="0">
                <a:solidFill>
                  <a:srgbClr val="48696C"/>
                </a:solidFill>
                <a:latin typeface="Bell MT" panose="02020503060305020303" pitchFamily="18" charset="0"/>
              </a:rPr>
              <a:t> Experience</a:t>
            </a:r>
            <a:endParaRPr lang="zh-TW" altLang="en-US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F952D6F-D0A1-4A85-B677-1088BD1E9AB1}"/>
              </a:ext>
            </a:extLst>
          </p:cNvPr>
          <p:cNvCxnSpPr/>
          <p:nvPr/>
        </p:nvCxnSpPr>
        <p:spPr>
          <a:xfrm>
            <a:off x="1763095" y="3327478"/>
            <a:ext cx="0" cy="432000"/>
          </a:xfrm>
          <a:prstGeom prst="line">
            <a:avLst/>
          </a:prstGeom>
          <a:ln w="19050">
            <a:solidFill>
              <a:srgbClr val="7E7D7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D77E3C3-A506-480D-9D9F-0E7A5F5D3E9C}"/>
              </a:ext>
            </a:extLst>
          </p:cNvPr>
          <p:cNvCxnSpPr>
            <a:cxnSpLocks/>
          </p:cNvCxnSpPr>
          <p:nvPr/>
        </p:nvCxnSpPr>
        <p:spPr>
          <a:xfrm rot="16200000">
            <a:off x="1853095" y="3366327"/>
            <a:ext cx="0" cy="180000"/>
          </a:xfrm>
          <a:prstGeom prst="line">
            <a:avLst/>
          </a:prstGeom>
          <a:ln w="19050">
            <a:solidFill>
              <a:srgbClr val="7E7D7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E57DFB2-C74E-44A3-A92D-298D33400C1D}"/>
              </a:ext>
            </a:extLst>
          </p:cNvPr>
          <p:cNvCxnSpPr>
            <a:cxnSpLocks/>
          </p:cNvCxnSpPr>
          <p:nvPr/>
        </p:nvCxnSpPr>
        <p:spPr>
          <a:xfrm rot="16200000">
            <a:off x="1853095" y="3669478"/>
            <a:ext cx="0" cy="180000"/>
          </a:xfrm>
          <a:prstGeom prst="line">
            <a:avLst/>
          </a:prstGeom>
          <a:ln w="19050">
            <a:solidFill>
              <a:srgbClr val="7E7D7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8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5801CA1-8DA2-4999-AB0A-D638229CF069}"/>
              </a:ext>
            </a:extLst>
          </p:cNvPr>
          <p:cNvSpPr/>
          <p:nvPr/>
        </p:nvSpPr>
        <p:spPr>
          <a:xfrm>
            <a:off x="1286554" y="0"/>
            <a:ext cx="5249479" cy="5085111"/>
          </a:xfrm>
          <a:prstGeom prst="rect">
            <a:avLst/>
          </a:prstGeom>
          <a:solidFill>
            <a:srgbClr val="48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02CF7A1-5871-4F43-AA0C-9A978B242A32}"/>
              </a:ext>
            </a:extLst>
          </p:cNvPr>
          <p:cNvCxnSpPr/>
          <p:nvPr/>
        </p:nvCxnSpPr>
        <p:spPr>
          <a:xfrm>
            <a:off x="0" y="914400"/>
            <a:ext cx="3920422" cy="0"/>
          </a:xfrm>
          <a:prstGeom prst="line">
            <a:avLst/>
          </a:prstGeom>
          <a:ln w="38100">
            <a:solidFill>
              <a:srgbClr val="AAA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E7B5DE7-A67F-49AC-9868-3A353144691C}"/>
              </a:ext>
            </a:extLst>
          </p:cNvPr>
          <p:cNvSpPr txBox="1"/>
          <p:nvPr/>
        </p:nvSpPr>
        <p:spPr>
          <a:xfrm>
            <a:off x="1882185" y="1355489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latin typeface="Bell MT" panose="02020503060305020303" pitchFamily="18" charset="0"/>
              </a:rPr>
              <a:t>01.</a:t>
            </a:r>
            <a:r>
              <a:rPr lang="en-US" altLang="zh-TW" sz="18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374FD7B-96F4-42B8-A79E-94504E8D3782}"/>
              </a:ext>
            </a:extLst>
          </p:cNvPr>
          <p:cNvGrpSpPr/>
          <p:nvPr/>
        </p:nvGrpSpPr>
        <p:grpSpPr>
          <a:xfrm>
            <a:off x="2975795" y="3809752"/>
            <a:ext cx="3560238" cy="709200"/>
            <a:chOff x="5351551" y="3238585"/>
            <a:chExt cx="3560238" cy="70920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64DA8B5-A95F-41DE-A80B-C2E54E66A4C2}"/>
                </a:ext>
              </a:extLst>
            </p:cNvPr>
            <p:cNvSpPr txBox="1"/>
            <p:nvPr/>
          </p:nvSpPr>
          <p:spPr>
            <a:xfrm>
              <a:off x="5351551" y="3239899"/>
              <a:ext cx="3020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32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About Me</a:t>
              </a:r>
              <a:r>
                <a:rPr lang="zh-TW" altLang="en-US" sz="32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　</a:t>
              </a:r>
              <a:endParaRPr lang="en-US" altLang="zh-TW" sz="3200" b="1" dirty="0">
                <a:solidFill>
                  <a:schemeClr val="bg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C4D5FE7-6FAA-41F9-8329-4B87BCBC21DD}"/>
                </a:ext>
              </a:extLst>
            </p:cNvPr>
            <p:cNvSpPr/>
            <p:nvPr/>
          </p:nvSpPr>
          <p:spPr>
            <a:xfrm>
              <a:off x="8371789" y="3238585"/>
              <a:ext cx="540000" cy="709200"/>
            </a:xfrm>
            <a:prstGeom prst="rect">
              <a:avLst/>
            </a:prstGeom>
            <a:solidFill>
              <a:srgbClr val="486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76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5801CA1-8DA2-4999-AB0A-D638229CF069}"/>
              </a:ext>
            </a:extLst>
          </p:cNvPr>
          <p:cNvSpPr/>
          <p:nvPr/>
        </p:nvSpPr>
        <p:spPr>
          <a:xfrm>
            <a:off x="6942521" y="0"/>
            <a:ext cx="5249479" cy="6858000"/>
          </a:xfrm>
          <a:prstGeom prst="rect">
            <a:avLst/>
          </a:prstGeom>
          <a:solidFill>
            <a:srgbClr val="48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02CF7A1-5871-4F43-AA0C-9A978B242A32}"/>
              </a:ext>
            </a:extLst>
          </p:cNvPr>
          <p:cNvCxnSpPr/>
          <p:nvPr/>
        </p:nvCxnSpPr>
        <p:spPr>
          <a:xfrm>
            <a:off x="0" y="914400"/>
            <a:ext cx="3920422" cy="0"/>
          </a:xfrm>
          <a:prstGeom prst="line">
            <a:avLst/>
          </a:prstGeom>
          <a:ln w="38100">
            <a:solidFill>
              <a:srgbClr val="AAA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F198D8-C098-473A-A5D0-78DA6D277465}"/>
              </a:ext>
            </a:extLst>
          </p:cNvPr>
          <p:cNvSpPr txBox="1"/>
          <p:nvPr/>
        </p:nvSpPr>
        <p:spPr>
          <a:xfrm>
            <a:off x="584505" y="1429739"/>
            <a:ext cx="6096912" cy="4842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2400" b="1" dirty="0">
                <a:solidFill>
                  <a:srgbClr val="48696C"/>
                </a:solidFill>
                <a:latin typeface="Bell MT" panose="02020503060305020303" pitchFamily="18" charset="0"/>
              </a:rPr>
              <a:t>Education</a:t>
            </a:r>
            <a:endParaRPr lang="en-US" altLang="zh-TW" sz="2000" b="1" dirty="0">
              <a:solidFill>
                <a:srgbClr val="48696C"/>
              </a:solidFill>
              <a:latin typeface="Bell MT" panose="02020503060305020303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Bell MT" panose="02020503060305020303" pitchFamily="18" charset="0"/>
              <a:buChar char="–"/>
            </a:pPr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M.S./ B.S in NTHU Physics</a:t>
            </a:r>
          </a:p>
          <a:p>
            <a:pPr marL="342900" indent="-342900" rtl="0" fontAlgn="base">
              <a:spcBef>
                <a:spcPts val="0"/>
              </a:spcBef>
              <a:spcAft>
                <a:spcPts val="1000"/>
              </a:spcAft>
              <a:buFont typeface="Bell MT" panose="02020503060305020303" pitchFamily="18" charset="0"/>
              <a:buChar char="–"/>
            </a:pPr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Theoretical Condensed Matter Physics Labs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</a:pPr>
            <a:b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</a:br>
            <a:r>
              <a:rPr lang="en-US" altLang="zh-TW" sz="2400" b="1" dirty="0">
                <a:solidFill>
                  <a:srgbClr val="48696C"/>
                </a:solidFill>
                <a:latin typeface="Bell MT" panose="02020503060305020303" pitchFamily="18" charset="0"/>
              </a:rPr>
              <a:t>Work</a:t>
            </a:r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 </a:t>
            </a:r>
            <a:r>
              <a:rPr lang="en-US" altLang="zh-TW" sz="2400" b="1" dirty="0">
                <a:solidFill>
                  <a:srgbClr val="48696C"/>
                </a:solidFill>
                <a:latin typeface="Bell MT" panose="02020503060305020303" pitchFamily="18" charset="0"/>
              </a:rPr>
              <a:t>Experience</a:t>
            </a:r>
          </a:p>
          <a:p>
            <a:pPr marL="342900" indent="-342900" fontAlgn="base">
              <a:spcAft>
                <a:spcPts val="0"/>
              </a:spcAft>
              <a:buFont typeface="Bell MT" panose="02020503060305020303" pitchFamily="18" charset="0"/>
              <a:buChar char="–"/>
            </a:pPr>
            <a:r>
              <a:rPr lang="en-US" altLang="zh-TW" sz="2000" dirty="0" err="1">
                <a:solidFill>
                  <a:srgbClr val="48696C"/>
                </a:solidFill>
                <a:latin typeface="Bell MT" panose="02020503060305020303" pitchFamily="18" charset="0"/>
              </a:rPr>
              <a:t>Skymirror</a:t>
            </a:r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: Quantitative researcher in RL/ DL</a:t>
            </a:r>
          </a:p>
          <a:p>
            <a:pPr marL="342900" indent="-342900" fontAlgn="base">
              <a:spcAft>
                <a:spcPts val="0"/>
              </a:spcAft>
              <a:buFont typeface="Bell MT" panose="02020503060305020303" pitchFamily="18" charset="0"/>
              <a:buChar char="–"/>
            </a:pPr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Cinnamon AI: AI researcher Intern in NLP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</a:br>
            <a:r>
              <a:rPr lang="en-US" altLang="zh-TW" sz="2400" b="1" dirty="0">
                <a:solidFill>
                  <a:srgbClr val="48696C"/>
                </a:solidFill>
                <a:latin typeface="Bell MT" panose="02020503060305020303" pitchFamily="18" charset="0"/>
              </a:rPr>
              <a:t>Achievement</a:t>
            </a:r>
          </a:p>
          <a:p>
            <a:pPr marL="342900" indent="-342900">
              <a:spcAft>
                <a:spcPts val="0"/>
              </a:spcAft>
              <a:buFont typeface="Bell MT" panose="02020503060305020303" pitchFamily="18" charset="0"/>
              <a:buChar char="–"/>
            </a:pPr>
            <a:r>
              <a:rPr lang="en-US" altLang="zh-TW" sz="2000" dirty="0" err="1">
                <a:solidFill>
                  <a:srgbClr val="48696C"/>
                </a:solidFill>
                <a:latin typeface="Bell MT" panose="02020503060305020303" pitchFamily="18" charset="0"/>
              </a:rPr>
              <a:t>WorldQuant</a:t>
            </a:r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 Global </a:t>
            </a:r>
            <a:r>
              <a:rPr lang="en-US" altLang="zh-TW" sz="2000" dirty="0" err="1">
                <a:solidFill>
                  <a:srgbClr val="48696C"/>
                </a:solidFill>
                <a:latin typeface="Bell MT" panose="02020503060305020303" pitchFamily="18" charset="0"/>
              </a:rPr>
              <a:t>Alphathon</a:t>
            </a:r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 (National) 3rd prize</a:t>
            </a:r>
          </a:p>
          <a:p>
            <a:pPr marL="342900" indent="-342900" fontAlgn="base">
              <a:spcAft>
                <a:spcPts val="0"/>
              </a:spcAft>
              <a:buFont typeface="Bell MT" panose="02020503060305020303" pitchFamily="18" charset="0"/>
              <a:buChar char="–"/>
            </a:pPr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Publication is pursuing PRB as 1st author</a:t>
            </a:r>
          </a:p>
          <a:p>
            <a:pPr marL="342900" indent="-342900" fontAlgn="base">
              <a:spcAft>
                <a:spcPts val="0"/>
              </a:spcAft>
              <a:buFont typeface="Bell MT" panose="02020503060305020303" pitchFamily="18" charset="0"/>
              <a:buChar char="–"/>
            </a:pPr>
            <a:endParaRPr lang="en-US" altLang="zh-TW" sz="2000" dirty="0">
              <a:solidFill>
                <a:srgbClr val="48696C"/>
              </a:solidFill>
              <a:latin typeface="Bell MT" panose="02020503060305020303" pitchFamily="18" charset="0"/>
            </a:endParaRPr>
          </a:p>
          <a:p>
            <a:pPr fontAlgn="base"/>
            <a:r>
              <a:rPr lang="en-US" altLang="zh-TW" sz="2000" b="1" dirty="0">
                <a:solidFill>
                  <a:srgbClr val="48696C"/>
                </a:solidFill>
                <a:latin typeface="Bell MT" panose="02020503060305020303" pitchFamily="18" charset="0"/>
              </a:rPr>
              <a:t>Hobbits &amp; Interest</a:t>
            </a:r>
          </a:p>
          <a:p>
            <a:pPr marL="342900" indent="-342900" fontAlgn="base">
              <a:buFont typeface="Bell MT" panose="02020503060305020303" pitchFamily="18" charset="0"/>
              <a:buChar char="–"/>
            </a:pPr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Photography, Volleyball, Basketball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A47BF4-B391-4C9C-B5BE-928DCE52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3"/>
          <a:stretch/>
        </p:blipFill>
        <p:spPr>
          <a:xfrm>
            <a:off x="7641902" y="610226"/>
            <a:ext cx="3850716" cy="324068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BA48C8A-20CA-4AEB-A0F7-DB9CC6D6FB60}"/>
              </a:ext>
            </a:extLst>
          </p:cNvPr>
          <p:cNvSpPr txBox="1"/>
          <p:nvPr/>
        </p:nvSpPr>
        <p:spPr>
          <a:xfrm>
            <a:off x="7395963" y="4157513"/>
            <a:ext cx="4211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Bell MT" panose="02020503060305020303" pitchFamily="18" charset="0"/>
              </a:rPr>
              <a:t>A strong passion for research and exploring new ideas.</a:t>
            </a:r>
            <a:endParaRPr lang="zh-TW" alt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7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5801CA1-8DA2-4999-AB0A-D638229CF069}"/>
              </a:ext>
            </a:extLst>
          </p:cNvPr>
          <p:cNvSpPr/>
          <p:nvPr/>
        </p:nvSpPr>
        <p:spPr>
          <a:xfrm>
            <a:off x="1286554" y="0"/>
            <a:ext cx="5249479" cy="5085111"/>
          </a:xfrm>
          <a:prstGeom prst="rect">
            <a:avLst/>
          </a:prstGeom>
          <a:solidFill>
            <a:srgbClr val="48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02CF7A1-5871-4F43-AA0C-9A978B242A32}"/>
              </a:ext>
            </a:extLst>
          </p:cNvPr>
          <p:cNvCxnSpPr/>
          <p:nvPr/>
        </p:nvCxnSpPr>
        <p:spPr>
          <a:xfrm>
            <a:off x="0" y="914400"/>
            <a:ext cx="3920422" cy="0"/>
          </a:xfrm>
          <a:prstGeom prst="line">
            <a:avLst/>
          </a:prstGeom>
          <a:ln w="38100">
            <a:solidFill>
              <a:srgbClr val="AAA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E7B5DE7-A67F-49AC-9868-3A353144691C}"/>
              </a:ext>
            </a:extLst>
          </p:cNvPr>
          <p:cNvSpPr txBox="1"/>
          <p:nvPr/>
        </p:nvSpPr>
        <p:spPr>
          <a:xfrm>
            <a:off x="1882185" y="1355489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latin typeface="Bell MT" panose="02020503060305020303" pitchFamily="18" charset="0"/>
              </a:rPr>
              <a:t>02.</a:t>
            </a:r>
            <a:r>
              <a:rPr lang="en-US" altLang="zh-TW" sz="18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374FD7B-96F4-42B8-A79E-94504E8D3782}"/>
              </a:ext>
            </a:extLst>
          </p:cNvPr>
          <p:cNvGrpSpPr/>
          <p:nvPr/>
        </p:nvGrpSpPr>
        <p:grpSpPr>
          <a:xfrm>
            <a:off x="2058769" y="3809752"/>
            <a:ext cx="4477264" cy="709200"/>
            <a:chOff x="4434525" y="3238585"/>
            <a:chExt cx="4477264" cy="70920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64DA8B5-A95F-41DE-A80B-C2E54E66A4C2}"/>
                </a:ext>
              </a:extLst>
            </p:cNvPr>
            <p:cNvSpPr txBox="1"/>
            <p:nvPr/>
          </p:nvSpPr>
          <p:spPr>
            <a:xfrm>
              <a:off x="4434525" y="3239899"/>
              <a:ext cx="3937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32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Research Topic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C4D5FE7-6FAA-41F9-8329-4B87BCBC21DD}"/>
                </a:ext>
              </a:extLst>
            </p:cNvPr>
            <p:cNvSpPr/>
            <p:nvPr/>
          </p:nvSpPr>
          <p:spPr>
            <a:xfrm>
              <a:off x="8371789" y="3238585"/>
              <a:ext cx="540000" cy="709200"/>
            </a:xfrm>
            <a:prstGeom prst="rect">
              <a:avLst/>
            </a:prstGeom>
            <a:solidFill>
              <a:srgbClr val="486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D38F9B6-3F19-40E3-B4B7-917093C2429D}"/>
              </a:ext>
            </a:extLst>
          </p:cNvPr>
          <p:cNvSpPr txBox="1"/>
          <p:nvPr/>
        </p:nvSpPr>
        <p:spPr>
          <a:xfrm>
            <a:off x="2328769" y="4401921"/>
            <a:ext cx="393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1"/>
                </a:solidFill>
                <a:latin typeface="Bell MT" panose="02020503060305020303" pitchFamily="18" charset="0"/>
              </a:rPr>
              <a:t>Time Invariant Feature</a:t>
            </a:r>
            <a:endParaRPr lang="en-US" altLang="zh-TW" sz="4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B2A3BF-BDEB-42E5-891E-D8F258C05FCE}"/>
              </a:ext>
            </a:extLst>
          </p:cNvPr>
          <p:cNvSpPr txBox="1"/>
          <p:nvPr/>
        </p:nvSpPr>
        <p:spPr>
          <a:xfrm>
            <a:off x="6466506" y="6288202"/>
            <a:ext cx="5773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solidFill>
                  <a:srgbClr val="48696C"/>
                </a:solidFill>
                <a:latin typeface="Bell MT" panose="02020503060305020303" pitchFamily="18" charset="0"/>
              </a:rPr>
              <a:t>If alpha is time invariant, so should the given feature </a:t>
            </a:r>
            <a:endParaRPr lang="en-US" altLang="zh-TW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90AA521-6E31-41D6-A98F-A40BDFDB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02" y="2084868"/>
            <a:ext cx="3092365" cy="181219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E2B0D6-4D5D-4C8A-AD7A-03746AEB3562}"/>
              </a:ext>
            </a:extLst>
          </p:cNvPr>
          <p:cNvSpPr txBox="1"/>
          <p:nvPr/>
        </p:nvSpPr>
        <p:spPr>
          <a:xfrm>
            <a:off x="6285815" y="5075147"/>
            <a:ext cx="423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48696C"/>
                </a:solidFill>
                <a:latin typeface="Bell MT" panose="02020503060305020303" pitchFamily="18" charset="0"/>
              </a:rPr>
              <a:t>Under this approach,  the hidden features is</a:t>
            </a:r>
            <a:r>
              <a:rPr lang="zh-TW" altLang="en-US" sz="1800" dirty="0">
                <a:solidFill>
                  <a:srgbClr val="48696C"/>
                </a:solidFill>
                <a:latin typeface="Bell MT" panose="02020503060305020303" pitchFamily="18" charset="0"/>
              </a:rPr>
              <a:t> </a:t>
            </a:r>
            <a:r>
              <a:rPr lang="en-US" altLang="zh-TW" sz="1800" dirty="0">
                <a:solidFill>
                  <a:srgbClr val="48696C"/>
                </a:solidFill>
                <a:latin typeface="Bell MT" panose="02020503060305020303" pitchFamily="18" charset="0"/>
              </a:rPr>
              <a:t>distinguishable for every year from 2017 to 2022. And two bull years </a:t>
            </a:r>
            <a:r>
              <a:rPr lang="en-US" altLang="zh-TW" sz="1800" b="1" dirty="0">
                <a:solidFill>
                  <a:srgbClr val="48696C"/>
                </a:solidFill>
                <a:latin typeface="Bell MT" panose="02020503060305020303" pitchFamily="18" charset="0"/>
              </a:rPr>
              <a:t>2018, 2022 </a:t>
            </a:r>
            <a:r>
              <a:rPr lang="en-US" altLang="zh-TW" sz="1800" dirty="0">
                <a:solidFill>
                  <a:srgbClr val="48696C"/>
                </a:solidFill>
                <a:latin typeface="Bell MT" panose="02020503060305020303" pitchFamily="18" charset="0"/>
              </a:rPr>
              <a:t>are </a:t>
            </a:r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more outstanding than the other years</a:t>
            </a:r>
            <a:endParaRPr lang="en-US" altLang="zh-TW" sz="1800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CB9AEE-01DB-4533-9DAF-5B1BF55DE754}"/>
              </a:ext>
            </a:extLst>
          </p:cNvPr>
          <p:cNvSpPr/>
          <p:nvPr/>
        </p:nvSpPr>
        <p:spPr>
          <a:xfrm>
            <a:off x="6285815" y="1734348"/>
            <a:ext cx="3798137" cy="3148384"/>
          </a:xfrm>
          <a:prstGeom prst="rect">
            <a:avLst/>
          </a:prstGeom>
          <a:solidFill>
            <a:srgbClr val="48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EE5F63C-542F-47F6-8910-6F0D1EB9E965}"/>
              </a:ext>
            </a:extLst>
          </p:cNvPr>
          <p:cNvGrpSpPr/>
          <p:nvPr/>
        </p:nvGrpSpPr>
        <p:grpSpPr>
          <a:xfrm>
            <a:off x="7398877" y="2151727"/>
            <a:ext cx="2272311" cy="2554545"/>
            <a:chOff x="6096000" y="1886848"/>
            <a:chExt cx="1823324" cy="2554545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EED91F0-17FC-47B0-BEF3-0049DFBB5621}"/>
                </a:ext>
              </a:extLst>
            </p:cNvPr>
            <p:cNvSpPr txBox="1"/>
            <p:nvPr/>
          </p:nvSpPr>
          <p:spPr>
            <a:xfrm>
              <a:off x="6096000" y="1886848"/>
              <a:ext cx="18233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Year    Precision</a:t>
              </a:r>
            </a:p>
            <a:p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2017    0.72</a:t>
              </a:r>
              <a:r>
                <a:rPr lang="zh-TW" altLang="en-US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</a:t>
              </a:r>
              <a:endParaRPr lang="en-US" altLang="zh-TW" sz="2000" dirty="0">
                <a:solidFill>
                  <a:schemeClr val="bg1"/>
                </a:solidFill>
                <a:latin typeface="Bell MT" panose="02020503060305020303" pitchFamily="18" charset="0"/>
              </a:endParaRP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</a:t>
              </a:r>
              <a:r>
                <a:rPr lang="en-US" altLang="zh-TW" sz="2000" b="1" i="1" dirty="0">
                  <a:solidFill>
                    <a:schemeClr val="bg1"/>
                  </a:solidFill>
                  <a:latin typeface="Bell MT" panose="02020503060305020303" pitchFamily="18" charset="0"/>
                </a:rPr>
                <a:t>0.58</a:t>
              </a: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0.56</a:t>
              </a: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0.56  </a:t>
              </a: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0.57</a:t>
              </a:r>
            </a:p>
            <a:p>
              <a:pPr marL="342900" indent="-342900">
                <a:buAutoNum type="arabicPlain" startAt="2022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</a:t>
              </a:r>
              <a:r>
                <a:rPr lang="en-US" altLang="zh-TW" sz="2000" b="1" i="1" dirty="0">
                  <a:solidFill>
                    <a:schemeClr val="bg1"/>
                  </a:solidFill>
                  <a:latin typeface="Bell MT" panose="02020503060305020303" pitchFamily="18" charset="0"/>
                </a:rPr>
                <a:t>0.60</a:t>
              </a: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9BA8D1F-E4D6-45D7-975C-96C12B9774BD}"/>
                </a:ext>
              </a:extLst>
            </p:cNvPr>
            <p:cNvCxnSpPr>
              <a:cxnSpLocks/>
            </p:cNvCxnSpPr>
            <p:nvPr/>
          </p:nvCxnSpPr>
          <p:spPr>
            <a:xfrm>
              <a:off x="6669981" y="1903351"/>
              <a:ext cx="0" cy="23108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91B743A-A890-4676-A90C-9A8BA8025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209900"/>
              <a:ext cx="1501356" cy="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253E4A-E395-4BDA-9FCC-A18A96874577}"/>
              </a:ext>
            </a:extLst>
          </p:cNvPr>
          <p:cNvSpPr txBox="1"/>
          <p:nvPr/>
        </p:nvSpPr>
        <p:spPr>
          <a:xfrm>
            <a:off x="8184883" y="4593204"/>
            <a:ext cx="2001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  <a:latin typeface="Bell MT" panose="02020503060305020303" pitchFamily="18" charset="0"/>
              </a:rPr>
              <a:t>*Note: data start from 2017.06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0365F7-90C1-4E13-A71D-820E0A7BFA03}"/>
              </a:ext>
            </a:extLst>
          </p:cNvPr>
          <p:cNvSpPr txBox="1"/>
          <p:nvPr/>
        </p:nvSpPr>
        <p:spPr>
          <a:xfrm>
            <a:off x="6396976" y="1410246"/>
            <a:ext cx="200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After a 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633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AE2B0D6-4D5D-4C8A-AD7A-03746AEB3562}"/>
              </a:ext>
            </a:extLst>
          </p:cNvPr>
          <p:cNvSpPr txBox="1"/>
          <p:nvPr/>
        </p:nvSpPr>
        <p:spPr>
          <a:xfrm>
            <a:off x="6244576" y="5174568"/>
            <a:ext cx="423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We successfully find a better hidden space for time-invariant feature.  </a:t>
            </a:r>
            <a:endParaRPr lang="en-US" altLang="zh-TW" sz="1800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69B1561E-B4B5-4144-AEB2-C796D1703539}"/>
              </a:ext>
            </a:extLst>
          </p:cNvPr>
          <p:cNvGrpSpPr/>
          <p:nvPr/>
        </p:nvGrpSpPr>
        <p:grpSpPr>
          <a:xfrm>
            <a:off x="2999399" y="2389678"/>
            <a:ext cx="216000" cy="972000"/>
            <a:chOff x="3361733" y="1708097"/>
            <a:chExt cx="216000" cy="972000"/>
          </a:xfrm>
        </p:grpSpPr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B7A278B1-A2A0-4364-AABC-AE2B1A7F1ADC}"/>
                </a:ext>
              </a:extLst>
            </p:cNvPr>
            <p:cNvSpPr/>
            <p:nvPr/>
          </p:nvSpPr>
          <p:spPr>
            <a:xfrm>
              <a:off x="3361733" y="1708097"/>
              <a:ext cx="216000" cy="9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606CA132-7B19-4FA9-AB5E-561C50C06B28}"/>
                </a:ext>
              </a:extLst>
            </p:cNvPr>
            <p:cNvSpPr/>
            <p:nvPr/>
          </p:nvSpPr>
          <p:spPr>
            <a:xfrm>
              <a:off x="3361733" y="1730024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F7AE5A9F-465A-4189-A47F-C614E88EA36B}"/>
                </a:ext>
              </a:extLst>
            </p:cNvPr>
            <p:cNvSpPr/>
            <p:nvPr/>
          </p:nvSpPr>
          <p:spPr>
            <a:xfrm>
              <a:off x="3361733" y="1969061"/>
              <a:ext cx="216000" cy="2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013647C5-AD7E-4040-992C-B021AE22332F}"/>
                </a:ext>
              </a:extLst>
            </p:cNvPr>
            <p:cNvSpPr/>
            <p:nvPr/>
          </p:nvSpPr>
          <p:spPr>
            <a:xfrm>
              <a:off x="3361733" y="2208098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E814FD2C-9FAE-42FB-B5AA-BC844F2C88CC}"/>
                </a:ext>
              </a:extLst>
            </p:cNvPr>
            <p:cNvSpPr/>
            <p:nvPr/>
          </p:nvSpPr>
          <p:spPr>
            <a:xfrm>
              <a:off x="3361733" y="2447135"/>
              <a:ext cx="216000" cy="2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8904D247-1934-4A9E-BE11-CC9EEE6575BA}"/>
              </a:ext>
            </a:extLst>
          </p:cNvPr>
          <p:cNvGrpSpPr/>
          <p:nvPr/>
        </p:nvGrpSpPr>
        <p:grpSpPr>
          <a:xfrm>
            <a:off x="2149287" y="2389679"/>
            <a:ext cx="501811" cy="768542"/>
            <a:chOff x="2517000" y="2346999"/>
            <a:chExt cx="501811" cy="768542"/>
          </a:xfrm>
        </p:grpSpPr>
        <p:sp>
          <p:nvSpPr>
            <p:cNvPr id="106" name="梯形 105">
              <a:extLst>
                <a:ext uri="{FF2B5EF4-FFF2-40B4-BE49-F238E27FC236}">
                  <a16:creationId xmlns:a16="http://schemas.microsoft.com/office/drawing/2014/main" id="{0FCAA8C0-BCD9-4E92-A228-8BB70FBD878E}"/>
                </a:ext>
              </a:extLst>
            </p:cNvPr>
            <p:cNvSpPr/>
            <p:nvPr/>
          </p:nvSpPr>
          <p:spPr>
            <a:xfrm rot="16200000" flipV="1">
              <a:off x="2383635" y="2480364"/>
              <a:ext cx="768542" cy="501811"/>
            </a:xfrm>
            <a:prstGeom prst="trapezoid">
              <a:avLst/>
            </a:prstGeom>
            <a:solidFill>
              <a:srgbClr val="DCE6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C7176ED6-B29B-480C-B1F7-D1C67356D35C}"/>
                    </a:ext>
                  </a:extLst>
                </p:cNvPr>
                <p:cNvSpPr txBox="1"/>
                <p:nvPr/>
              </p:nvSpPr>
              <p:spPr>
                <a:xfrm>
                  <a:off x="2599008" y="2506573"/>
                  <a:ext cx="3558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1A14546D-6BA7-4FB6-A34E-8C434EBC7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008" y="2506573"/>
                  <a:ext cx="35580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7119" r="-6780" b="-3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3C051961-444B-4901-81BC-5B1744744E3E}"/>
              </a:ext>
            </a:extLst>
          </p:cNvPr>
          <p:cNvCxnSpPr/>
          <p:nvPr/>
        </p:nvCxnSpPr>
        <p:spPr>
          <a:xfrm>
            <a:off x="2699796" y="2758035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EB7C351-2A34-4632-BD4E-D0C03A88674E}"/>
              </a:ext>
            </a:extLst>
          </p:cNvPr>
          <p:cNvGrpSpPr/>
          <p:nvPr/>
        </p:nvGrpSpPr>
        <p:grpSpPr>
          <a:xfrm flipH="1">
            <a:off x="3641014" y="2411605"/>
            <a:ext cx="501811" cy="768542"/>
            <a:chOff x="2517000" y="2346999"/>
            <a:chExt cx="501811" cy="768542"/>
          </a:xfrm>
        </p:grpSpPr>
        <p:sp>
          <p:nvSpPr>
            <p:cNvPr id="110" name="梯形 109">
              <a:extLst>
                <a:ext uri="{FF2B5EF4-FFF2-40B4-BE49-F238E27FC236}">
                  <a16:creationId xmlns:a16="http://schemas.microsoft.com/office/drawing/2014/main" id="{6EB02042-54AE-4648-BAC7-CEFB0F6F9827}"/>
                </a:ext>
              </a:extLst>
            </p:cNvPr>
            <p:cNvSpPr/>
            <p:nvPr/>
          </p:nvSpPr>
          <p:spPr>
            <a:xfrm rot="16200000" flipV="1">
              <a:off x="2383635" y="2480364"/>
              <a:ext cx="768542" cy="501811"/>
            </a:xfrm>
            <a:prstGeom prst="trapezoid">
              <a:avLst/>
            </a:prstGeom>
            <a:solidFill>
              <a:srgbClr val="DCE6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04426F8A-D8A6-4EB0-A894-E5745A0133B4}"/>
                    </a:ext>
                  </a:extLst>
                </p:cNvPr>
                <p:cNvSpPr txBox="1"/>
                <p:nvPr/>
              </p:nvSpPr>
              <p:spPr>
                <a:xfrm>
                  <a:off x="2583170" y="2506573"/>
                  <a:ext cx="3766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283EAD54-A4CC-4888-B069-555C04D01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170" y="2506573"/>
                  <a:ext cx="376642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5806" r="-6452" b="-360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180D3FE-97B8-4A55-94F8-1EDD6E1D79AB}"/>
              </a:ext>
            </a:extLst>
          </p:cNvPr>
          <p:cNvCxnSpPr>
            <a:cxnSpLocks/>
          </p:cNvCxnSpPr>
          <p:nvPr/>
        </p:nvCxnSpPr>
        <p:spPr>
          <a:xfrm>
            <a:off x="3271744" y="2758035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B9F9BB45-FBC1-43FD-9C3D-DAAC5A1B2B22}"/>
                  </a:ext>
                </a:extLst>
              </p:cNvPr>
              <p:cNvSpPr txBox="1"/>
              <p:nvPr/>
            </p:nvSpPr>
            <p:spPr>
              <a:xfrm>
                <a:off x="1620006" y="2566792"/>
                <a:ext cx="291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B9F9BB45-FBC1-43FD-9C3D-DAAC5A1B2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6" y="2566792"/>
                <a:ext cx="291426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FC8CDD74-F526-40A2-BA52-333CE83EC772}"/>
                  </a:ext>
                </a:extLst>
              </p:cNvPr>
              <p:cNvSpPr txBox="1"/>
              <p:nvPr/>
            </p:nvSpPr>
            <p:spPr>
              <a:xfrm>
                <a:off x="4422726" y="2540401"/>
                <a:ext cx="2914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FC8CDD74-F526-40A2-BA52-333CE83EC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26" y="2540401"/>
                <a:ext cx="29142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E9A52F6D-9D3A-4679-B27A-BACC3ABDEFD0}"/>
              </a:ext>
            </a:extLst>
          </p:cNvPr>
          <p:cNvCxnSpPr>
            <a:cxnSpLocks/>
          </p:cNvCxnSpPr>
          <p:nvPr/>
        </p:nvCxnSpPr>
        <p:spPr>
          <a:xfrm rot="16200000">
            <a:off x="2279116" y="1541661"/>
            <a:ext cx="293477" cy="1332000"/>
          </a:xfrm>
          <a:prstGeom prst="bentConnector3">
            <a:avLst>
              <a:gd name="adj1" fmla="val 10009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75C5FD01-0549-465A-ACB2-0994AF598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79061" y="1467892"/>
            <a:ext cx="293477" cy="1476000"/>
          </a:xfrm>
          <a:prstGeom prst="bentConnector3">
            <a:avLst>
              <a:gd name="adj1" fmla="val 10009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4B26B58D-7664-4FF6-98DC-C8A3170A2EDE}"/>
                  </a:ext>
                </a:extLst>
              </p:cNvPr>
              <p:cNvSpPr txBox="1"/>
              <p:nvPr/>
            </p:nvSpPr>
            <p:spPr>
              <a:xfrm>
                <a:off x="2257538" y="1557340"/>
                <a:ext cx="1831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4B26B58D-7664-4FF6-98DC-C8A3170A2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38" y="1557340"/>
                <a:ext cx="1831206" cy="369332"/>
              </a:xfrm>
              <a:prstGeom prst="rect">
                <a:avLst/>
              </a:prstGeom>
              <a:blipFill>
                <a:blip r:embed="rId15"/>
                <a:stretch>
                  <a:fillRect l="-2990" t="-14754" r="-15282" b="-36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771302CD-DB0E-4EF7-A103-C78AD1C9A77F}"/>
                  </a:ext>
                </a:extLst>
              </p:cNvPr>
              <p:cNvSpPr txBox="1"/>
              <p:nvPr/>
            </p:nvSpPr>
            <p:spPr>
              <a:xfrm>
                <a:off x="1586377" y="963525"/>
                <a:ext cx="3370731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771302CD-DB0E-4EF7-A103-C78AD1C9A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77" y="963525"/>
                <a:ext cx="3370731" cy="369332"/>
              </a:xfrm>
              <a:prstGeom prst="rect">
                <a:avLst/>
              </a:prstGeom>
              <a:blipFill>
                <a:blip r:embed="rId16"/>
                <a:stretch>
                  <a:fillRect l="-1261" b="-14286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001AA78A-475F-4831-9E9D-EDE841C6F07B}"/>
              </a:ext>
            </a:extLst>
          </p:cNvPr>
          <p:cNvGrpSpPr/>
          <p:nvPr/>
        </p:nvGrpSpPr>
        <p:grpSpPr>
          <a:xfrm>
            <a:off x="2999398" y="3398724"/>
            <a:ext cx="216000" cy="972000"/>
            <a:chOff x="3361733" y="1708097"/>
            <a:chExt cx="216000" cy="972000"/>
          </a:xfrm>
        </p:grpSpPr>
        <p:sp>
          <p:nvSpPr>
            <p:cNvPr id="120" name="矩形: 圓角 119">
              <a:extLst>
                <a:ext uri="{FF2B5EF4-FFF2-40B4-BE49-F238E27FC236}">
                  <a16:creationId xmlns:a16="http://schemas.microsoft.com/office/drawing/2014/main" id="{D2BC0640-673A-46A4-BC1B-30976D5682E4}"/>
                </a:ext>
              </a:extLst>
            </p:cNvPr>
            <p:cNvSpPr/>
            <p:nvPr/>
          </p:nvSpPr>
          <p:spPr>
            <a:xfrm>
              <a:off x="3361733" y="1708097"/>
              <a:ext cx="216000" cy="9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512900CC-290B-4CC2-9D61-62905FEB12CE}"/>
                </a:ext>
              </a:extLst>
            </p:cNvPr>
            <p:cNvSpPr/>
            <p:nvPr/>
          </p:nvSpPr>
          <p:spPr>
            <a:xfrm>
              <a:off x="3361733" y="1730024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1293C2C7-CAA6-438A-BC9C-9682AA881DEC}"/>
                </a:ext>
              </a:extLst>
            </p:cNvPr>
            <p:cNvSpPr/>
            <p:nvPr/>
          </p:nvSpPr>
          <p:spPr>
            <a:xfrm>
              <a:off x="3361733" y="1969061"/>
              <a:ext cx="216000" cy="2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5EFB0865-9838-47C6-8E0A-E1D824C82188}"/>
                </a:ext>
              </a:extLst>
            </p:cNvPr>
            <p:cNvSpPr/>
            <p:nvPr/>
          </p:nvSpPr>
          <p:spPr>
            <a:xfrm>
              <a:off x="3361733" y="2208098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84A7A8E3-99BA-411D-A8A0-1A1A5819B210}"/>
                </a:ext>
              </a:extLst>
            </p:cNvPr>
            <p:cNvSpPr/>
            <p:nvPr/>
          </p:nvSpPr>
          <p:spPr>
            <a:xfrm>
              <a:off x="3361733" y="2447135"/>
              <a:ext cx="216000" cy="2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D2076494-31B1-43F5-A17B-35B29A320143}"/>
              </a:ext>
            </a:extLst>
          </p:cNvPr>
          <p:cNvGrpSpPr/>
          <p:nvPr/>
        </p:nvGrpSpPr>
        <p:grpSpPr>
          <a:xfrm>
            <a:off x="2149286" y="3398725"/>
            <a:ext cx="501811" cy="768542"/>
            <a:chOff x="2517000" y="2346999"/>
            <a:chExt cx="501811" cy="768542"/>
          </a:xfrm>
        </p:grpSpPr>
        <p:sp>
          <p:nvSpPr>
            <p:cNvPr id="126" name="梯形 125">
              <a:extLst>
                <a:ext uri="{FF2B5EF4-FFF2-40B4-BE49-F238E27FC236}">
                  <a16:creationId xmlns:a16="http://schemas.microsoft.com/office/drawing/2014/main" id="{F21B18CA-7ABB-4437-808C-3B44E66A01B0}"/>
                </a:ext>
              </a:extLst>
            </p:cNvPr>
            <p:cNvSpPr/>
            <p:nvPr/>
          </p:nvSpPr>
          <p:spPr>
            <a:xfrm rot="16200000" flipV="1">
              <a:off x="2383635" y="2480364"/>
              <a:ext cx="768542" cy="501811"/>
            </a:xfrm>
            <a:prstGeom prst="trapezoid">
              <a:avLst/>
            </a:prstGeom>
            <a:solidFill>
              <a:srgbClr val="DCE6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BCC1E87D-6999-4BBE-9BD2-03821B9AF09E}"/>
                    </a:ext>
                  </a:extLst>
                </p:cNvPr>
                <p:cNvSpPr txBox="1"/>
                <p:nvPr/>
              </p:nvSpPr>
              <p:spPr>
                <a:xfrm>
                  <a:off x="2599008" y="2506573"/>
                  <a:ext cx="3558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B182AAE7-22AE-4617-9FEC-584DB2E0C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008" y="2506573"/>
                  <a:ext cx="35580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7119" r="-6780" b="-360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38CCB403-D246-4348-9831-B03FDF85D370}"/>
              </a:ext>
            </a:extLst>
          </p:cNvPr>
          <p:cNvCxnSpPr/>
          <p:nvPr/>
        </p:nvCxnSpPr>
        <p:spPr>
          <a:xfrm>
            <a:off x="2699795" y="3767081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0DD6E345-F135-4A5B-B217-F6EB4CCD716B}"/>
              </a:ext>
            </a:extLst>
          </p:cNvPr>
          <p:cNvGrpSpPr/>
          <p:nvPr/>
        </p:nvGrpSpPr>
        <p:grpSpPr>
          <a:xfrm flipH="1">
            <a:off x="3641013" y="3420651"/>
            <a:ext cx="501811" cy="768542"/>
            <a:chOff x="2517000" y="2346999"/>
            <a:chExt cx="501811" cy="768542"/>
          </a:xfrm>
        </p:grpSpPr>
        <p:sp>
          <p:nvSpPr>
            <p:cNvPr id="130" name="梯形 129">
              <a:extLst>
                <a:ext uri="{FF2B5EF4-FFF2-40B4-BE49-F238E27FC236}">
                  <a16:creationId xmlns:a16="http://schemas.microsoft.com/office/drawing/2014/main" id="{0DA9ED3F-68C9-48CE-A6A0-FF3162BD9321}"/>
                </a:ext>
              </a:extLst>
            </p:cNvPr>
            <p:cNvSpPr/>
            <p:nvPr/>
          </p:nvSpPr>
          <p:spPr>
            <a:xfrm rot="16200000" flipV="1">
              <a:off x="2383635" y="2480364"/>
              <a:ext cx="768542" cy="501811"/>
            </a:xfrm>
            <a:prstGeom prst="trapezoid">
              <a:avLst/>
            </a:prstGeom>
            <a:solidFill>
              <a:srgbClr val="DCE6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2F033CCB-C95E-4D7E-A9C2-D63677FEAC46}"/>
                    </a:ext>
                  </a:extLst>
                </p:cNvPr>
                <p:cNvSpPr txBox="1"/>
                <p:nvPr/>
              </p:nvSpPr>
              <p:spPr>
                <a:xfrm>
                  <a:off x="2583170" y="2506573"/>
                  <a:ext cx="3766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D3141D23-E0E5-4B8F-9627-5B0785849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170" y="2506573"/>
                  <a:ext cx="376642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5806" r="-6452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276C10CB-0766-4AF8-8388-10A5E3289A59}"/>
              </a:ext>
            </a:extLst>
          </p:cNvPr>
          <p:cNvCxnSpPr>
            <a:cxnSpLocks/>
          </p:cNvCxnSpPr>
          <p:nvPr/>
        </p:nvCxnSpPr>
        <p:spPr>
          <a:xfrm>
            <a:off x="3271743" y="3767081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EFBB3ED2-685C-471A-A881-2442F98FBF63}"/>
                  </a:ext>
                </a:extLst>
              </p:cNvPr>
              <p:cNvSpPr txBox="1"/>
              <p:nvPr/>
            </p:nvSpPr>
            <p:spPr>
              <a:xfrm>
                <a:off x="1620005" y="3575838"/>
                <a:ext cx="4080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EFBB3ED2-685C-471A-A881-2442F98FB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5" y="3575838"/>
                <a:ext cx="408060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0827DC46-291F-4762-9CEA-96FAAB2CFADE}"/>
                  </a:ext>
                </a:extLst>
              </p:cNvPr>
              <p:cNvSpPr txBox="1"/>
              <p:nvPr/>
            </p:nvSpPr>
            <p:spPr>
              <a:xfrm>
                <a:off x="4422725" y="3549447"/>
                <a:ext cx="4080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0827DC46-291F-4762-9CEA-96FAAB2CF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25" y="3549447"/>
                <a:ext cx="408060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3A2A3406-7EC9-4ECB-BC40-EE42EFD9256C}"/>
              </a:ext>
            </a:extLst>
          </p:cNvPr>
          <p:cNvCxnSpPr>
            <a:cxnSpLocks/>
          </p:cNvCxnSpPr>
          <p:nvPr/>
        </p:nvCxnSpPr>
        <p:spPr>
          <a:xfrm rot="5400000" flipV="1">
            <a:off x="2857630" y="4612359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0223AE49-58FE-428C-B5BB-FF74D099F74D}"/>
              </a:ext>
            </a:extLst>
          </p:cNvPr>
          <p:cNvCxnSpPr>
            <a:cxnSpLocks/>
          </p:cNvCxnSpPr>
          <p:nvPr/>
        </p:nvCxnSpPr>
        <p:spPr>
          <a:xfrm rot="5400000" flipV="1">
            <a:off x="3068252" y="4612359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F4BC8ED9-4686-4F14-8596-59B4548A7880}"/>
                  </a:ext>
                </a:extLst>
              </p:cNvPr>
              <p:cNvSpPr txBox="1"/>
              <p:nvPr/>
            </p:nvSpPr>
            <p:spPr>
              <a:xfrm>
                <a:off x="2591564" y="4335300"/>
                <a:ext cx="2690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F4BC8ED9-4686-4F14-8596-59B4548A7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564" y="4335300"/>
                <a:ext cx="269048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38892E8D-82E0-4460-A9BC-D15D99EB8D58}"/>
                  </a:ext>
                </a:extLst>
              </p:cNvPr>
              <p:cNvSpPr txBox="1"/>
              <p:nvPr/>
            </p:nvSpPr>
            <p:spPr>
              <a:xfrm>
                <a:off x="3336585" y="4340015"/>
                <a:ext cx="3883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38892E8D-82E0-4460-A9BC-D15D99EB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585" y="4340015"/>
                <a:ext cx="388311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F6489F4A-1BC3-410C-B507-762DFAB94590}"/>
                  </a:ext>
                </a:extLst>
              </p:cNvPr>
              <p:cNvSpPr txBox="1"/>
              <p:nvPr/>
            </p:nvSpPr>
            <p:spPr>
              <a:xfrm>
                <a:off x="1542122" y="5674843"/>
                <a:ext cx="3733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lit/>
                        </m:rP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F6489F4A-1BC3-410C-B507-762DFAB94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22" y="5674843"/>
                <a:ext cx="3733394" cy="307777"/>
              </a:xfrm>
              <a:prstGeom prst="rect">
                <a:avLst/>
              </a:prstGeom>
              <a:blipFill>
                <a:blip r:embed="rId23"/>
                <a:stretch>
                  <a:fillRect l="-1144" t="-22000" r="-6536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4172092A-138C-4213-ADE5-475DC23E06E5}"/>
                  </a:ext>
                </a:extLst>
              </p:cNvPr>
              <p:cNvSpPr txBox="1"/>
              <p:nvPr/>
            </p:nvSpPr>
            <p:spPr>
              <a:xfrm>
                <a:off x="1956643" y="4860869"/>
                <a:ext cx="2301509" cy="665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4172092A-138C-4213-ADE5-475DC23E0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643" y="4860869"/>
                <a:ext cx="2301509" cy="6659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矩形 145">
            <a:extLst>
              <a:ext uri="{FF2B5EF4-FFF2-40B4-BE49-F238E27FC236}">
                <a16:creationId xmlns:a16="http://schemas.microsoft.com/office/drawing/2014/main" id="{AB7AA364-F0C6-4DDF-AF79-75111E215448}"/>
              </a:ext>
            </a:extLst>
          </p:cNvPr>
          <p:cNvSpPr/>
          <p:nvPr/>
        </p:nvSpPr>
        <p:spPr>
          <a:xfrm>
            <a:off x="6285815" y="1734348"/>
            <a:ext cx="3798137" cy="3148384"/>
          </a:xfrm>
          <a:prstGeom prst="rect">
            <a:avLst/>
          </a:prstGeom>
          <a:solidFill>
            <a:srgbClr val="48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EE5F63C-542F-47F6-8910-6F0D1EB9E965}"/>
              </a:ext>
            </a:extLst>
          </p:cNvPr>
          <p:cNvGrpSpPr/>
          <p:nvPr/>
        </p:nvGrpSpPr>
        <p:grpSpPr>
          <a:xfrm>
            <a:off x="7398877" y="2168230"/>
            <a:ext cx="2272311" cy="2327358"/>
            <a:chOff x="6096000" y="1886848"/>
            <a:chExt cx="1823324" cy="2327358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EED91F0-17FC-47B0-BEF3-0049DFBB5621}"/>
                </a:ext>
              </a:extLst>
            </p:cNvPr>
            <p:cNvSpPr txBox="1"/>
            <p:nvPr/>
          </p:nvSpPr>
          <p:spPr>
            <a:xfrm>
              <a:off x="6096000" y="1886848"/>
              <a:ext cx="182332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Year    Precision</a:t>
              </a:r>
            </a:p>
            <a:p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2017    0.58</a:t>
              </a:r>
              <a:r>
                <a:rPr lang="zh-TW" altLang="en-US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</a:t>
              </a:r>
              <a:endParaRPr lang="en-US" altLang="zh-TW" sz="2000" dirty="0">
                <a:solidFill>
                  <a:schemeClr val="bg1"/>
                </a:solidFill>
                <a:latin typeface="Bell MT" panose="02020503060305020303" pitchFamily="18" charset="0"/>
              </a:endParaRP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</a:t>
              </a:r>
              <a:r>
                <a:rPr lang="en-US" altLang="zh-TW" sz="2000" b="1" i="1" dirty="0">
                  <a:solidFill>
                    <a:schemeClr val="bg1"/>
                  </a:solidFill>
                  <a:latin typeface="Bell MT" panose="02020503060305020303" pitchFamily="18" charset="0"/>
                </a:rPr>
                <a:t>0.51</a:t>
              </a: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0.43</a:t>
              </a: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0.45  </a:t>
              </a: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0.46</a:t>
              </a:r>
            </a:p>
            <a:p>
              <a:pPr marL="342900" indent="-342900">
                <a:buAutoNum type="arabicPlain" startAt="2022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</a:t>
              </a:r>
              <a:r>
                <a:rPr lang="en-US" altLang="zh-TW" sz="2000" b="1" i="1" dirty="0">
                  <a:solidFill>
                    <a:schemeClr val="bg1"/>
                  </a:solidFill>
                  <a:latin typeface="Bell MT" panose="02020503060305020303" pitchFamily="18" charset="0"/>
                </a:rPr>
                <a:t>0.54</a:t>
              </a: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9BA8D1F-E4D6-45D7-975C-96C12B9774BD}"/>
                </a:ext>
              </a:extLst>
            </p:cNvPr>
            <p:cNvCxnSpPr>
              <a:cxnSpLocks/>
            </p:cNvCxnSpPr>
            <p:nvPr/>
          </p:nvCxnSpPr>
          <p:spPr>
            <a:xfrm>
              <a:off x="6669981" y="1903351"/>
              <a:ext cx="0" cy="23108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91B743A-A890-4676-A90C-9A8BA8025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209900"/>
              <a:ext cx="1496962" cy="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C74B98A8-94AA-4670-B865-72FCB69463AF}"/>
              </a:ext>
            </a:extLst>
          </p:cNvPr>
          <p:cNvSpPr txBox="1"/>
          <p:nvPr/>
        </p:nvSpPr>
        <p:spPr>
          <a:xfrm>
            <a:off x="6244576" y="1257846"/>
            <a:ext cx="200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After a classifier</a:t>
            </a:r>
            <a:endParaRPr lang="zh-TW" altLang="en-US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FDB95C8-17FB-4909-A2DA-74DFA4980C20}"/>
              </a:ext>
            </a:extLst>
          </p:cNvPr>
          <p:cNvSpPr txBox="1"/>
          <p:nvPr/>
        </p:nvSpPr>
        <p:spPr>
          <a:xfrm>
            <a:off x="8184883" y="4593204"/>
            <a:ext cx="2001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  <a:latin typeface="Bell MT" panose="02020503060305020303" pitchFamily="18" charset="0"/>
              </a:rPr>
              <a:t>*Note: data start from 2017.06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8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AE2B0D6-4D5D-4C8A-AD7A-03746AEB3562}"/>
              </a:ext>
            </a:extLst>
          </p:cNvPr>
          <p:cNvSpPr txBox="1"/>
          <p:nvPr/>
        </p:nvSpPr>
        <p:spPr>
          <a:xfrm>
            <a:off x="6244576" y="5174568"/>
            <a:ext cx="4232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With GAN-like approach, we state that we can pure the hidden time-invariant features from a time-dependent </a:t>
            </a:r>
            <a:r>
              <a:rPr lang="en-US" altLang="zh-TW" dirty="0" err="1">
                <a:solidFill>
                  <a:srgbClr val="48696C"/>
                </a:solidFill>
                <a:latin typeface="Bell MT" panose="02020503060305020303" pitchFamily="18" charset="0"/>
              </a:rPr>
              <a:t>feautres</a:t>
            </a:r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. </a:t>
            </a:r>
            <a:endParaRPr lang="en-US" altLang="zh-TW" sz="1800" dirty="0">
              <a:solidFill>
                <a:srgbClr val="48696C"/>
              </a:solidFill>
              <a:latin typeface="Bell MT" panose="02020503060305020303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B7AA364-F0C6-4DDF-AF79-75111E215448}"/>
              </a:ext>
            </a:extLst>
          </p:cNvPr>
          <p:cNvSpPr/>
          <p:nvPr/>
        </p:nvSpPr>
        <p:spPr>
          <a:xfrm>
            <a:off x="6285815" y="1734348"/>
            <a:ext cx="3798137" cy="3148384"/>
          </a:xfrm>
          <a:prstGeom prst="rect">
            <a:avLst/>
          </a:prstGeom>
          <a:solidFill>
            <a:srgbClr val="48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EE5F63C-542F-47F6-8910-6F0D1EB9E965}"/>
              </a:ext>
            </a:extLst>
          </p:cNvPr>
          <p:cNvGrpSpPr/>
          <p:nvPr/>
        </p:nvGrpSpPr>
        <p:grpSpPr>
          <a:xfrm>
            <a:off x="7398877" y="2168230"/>
            <a:ext cx="2272311" cy="2327358"/>
            <a:chOff x="6096000" y="1886848"/>
            <a:chExt cx="1823324" cy="2327358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EED91F0-17FC-47B0-BEF3-0049DFBB5621}"/>
                </a:ext>
              </a:extLst>
            </p:cNvPr>
            <p:cNvSpPr txBox="1"/>
            <p:nvPr/>
          </p:nvSpPr>
          <p:spPr>
            <a:xfrm>
              <a:off x="6096000" y="1886848"/>
              <a:ext cx="182332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Year    Precision</a:t>
              </a:r>
            </a:p>
            <a:p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2017    0.00</a:t>
              </a:r>
              <a:r>
                <a:rPr lang="zh-TW" altLang="en-US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</a:t>
              </a:r>
              <a:endParaRPr lang="en-US" altLang="zh-TW" sz="2000" dirty="0">
                <a:solidFill>
                  <a:schemeClr val="bg1"/>
                </a:solidFill>
                <a:latin typeface="Bell MT" panose="02020503060305020303" pitchFamily="18" charset="0"/>
              </a:endParaRP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</a:t>
              </a:r>
              <a:r>
                <a:rPr lang="en-US" altLang="zh-TW" sz="2000" b="1" i="1" dirty="0">
                  <a:solidFill>
                    <a:schemeClr val="bg1"/>
                  </a:solidFill>
                  <a:latin typeface="Bell MT" panose="02020503060305020303" pitchFamily="18" charset="0"/>
                </a:rPr>
                <a:t>0.22</a:t>
              </a: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0.00</a:t>
              </a: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0.19  </a:t>
              </a:r>
            </a:p>
            <a:p>
              <a:pPr marL="342900" indent="-342900">
                <a:buAutoNum type="arabicPlain" startAt="2018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0.19</a:t>
              </a:r>
            </a:p>
            <a:p>
              <a:pPr marL="342900" indent="-342900">
                <a:buAutoNum type="arabicPlain" startAt="2022"/>
              </a:pPr>
              <a:r>
                <a:rPr lang="en-US" altLang="zh-TW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   </a:t>
              </a:r>
              <a:r>
                <a:rPr lang="en-US" altLang="zh-TW" sz="2000" b="1" i="1" dirty="0">
                  <a:solidFill>
                    <a:schemeClr val="bg1"/>
                  </a:solidFill>
                  <a:latin typeface="Bell MT" panose="02020503060305020303" pitchFamily="18" charset="0"/>
                </a:rPr>
                <a:t>0.31</a:t>
              </a: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9BA8D1F-E4D6-45D7-975C-96C12B9774BD}"/>
                </a:ext>
              </a:extLst>
            </p:cNvPr>
            <p:cNvCxnSpPr>
              <a:cxnSpLocks/>
            </p:cNvCxnSpPr>
            <p:nvPr/>
          </p:nvCxnSpPr>
          <p:spPr>
            <a:xfrm>
              <a:off x="6669981" y="1903351"/>
              <a:ext cx="0" cy="23108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91B743A-A890-4676-A90C-9A8BA8025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209900"/>
              <a:ext cx="1496962" cy="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C74B98A8-94AA-4670-B865-72FCB69463AF}"/>
              </a:ext>
            </a:extLst>
          </p:cNvPr>
          <p:cNvSpPr txBox="1"/>
          <p:nvPr/>
        </p:nvSpPr>
        <p:spPr>
          <a:xfrm>
            <a:off x="6244576" y="1257846"/>
            <a:ext cx="200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8696C"/>
                </a:solidFill>
                <a:latin typeface="Bell MT" panose="02020503060305020303" pitchFamily="18" charset="0"/>
              </a:rPr>
              <a:t>After a classifier</a:t>
            </a:r>
            <a:endParaRPr lang="zh-TW" altLang="en-US" dirty="0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1DAEF466-5D8D-4BF1-B83A-61E814F253DB}"/>
              </a:ext>
            </a:extLst>
          </p:cNvPr>
          <p:cNvGrpSpPr/>
          <p:nvPr/>
        </p:nvGrpSpPr>
        <p:grpSpPr>
          <a:xfrm>
            <a:off x="3153080" y="2197354"/>
            <a:ext cx="216000" cy="972000"/>
            <a:chOff x="3361733" y="1708097"/>
            <a:chExt cx="216000" cy="972000"/>
          </a:xfrm>
        </p:grpSpPr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720EEFFE-5EAE-4CA4-A304-214C942BFE5D}"/>
                </a:ext>
              </a:extLst>
            </p:cNvPr>
            <p:cNvSpPr/>
            <p:nvPr/>
          </p:nvSpPr>
          <p:spPr>
            <a:xfrm>
              <a:off x="3361733" y="1708097"/>
              <a:ext cx="216000" cy="9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940F0116-54B5-4E40-9145-497210D686EB}"/>
                </a:ext>
              </a:extLst>
            </p:cNvPr>
            <p:cNvSpPr/>
            <p:nvPr/>
          </p:nvSpPr>
          <p:spPr>
            <a:xfrm>
              <a:off x="3361733" y="1730024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1391CE25-6FA0-4D5A-A0C6-93A3AD556656}"/>
                </a:ext>
              </a:extLst>
            </p:cNvPr>
            <p:cNvSpPr/>
            <p:nvPr/>
          </p:nvSpPr>
          <p:spPr>
            <a:xfrm>
              <a:off x="3361733" y="1969061"/>
              <a:ext cx="216000" cy="2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E0DB0871-3CDC-4532-A094-31317D0CE3B9}"/>
                </a:ext>
              </a:extLst>
            </p:cNvPr>
            <p:cNvSpPr/>
            <p:nvPr/>
          </p:nvSpPr>
          <p:spPr>
            <a:xfrm>
              <a:off x="3361733" y="2208098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B954A14-783B-41B2-9834-97DEFC45FF42}"/>
                </a:ext>
              </a:extLst>
            </p:cNvPr>
            <p:cNvSpPr/>
            <p:nvPr/>
          </p:nvSpPr>
          <p:spPr>
            <a:xfrm>
              <a:off x="3361733" y="2447135"/>
              <a:ext cx="216000" cy="2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D922F656-E8E4-4C4F-8EF9-D9BFA206AEBE}"/>
              </a:ext>
            </a:extLst>
          </p:cNvPr>
          <p:cNvGrpSpPr/>
          <p:nvPr/>
        </p:nvGrpSpPr>
        <p:grpSpPr>
          <a:xfrm>
            <a:off x="2302968" y="2197355"/>
            <a:ext cx="501811" cy="768542"/>
            <a:chOff x="2517000" y="2346999"/>
            <a:chExt cx="501811" cy="768542"/>
          </a:xfrm>
        </p:grpSpPr>
        <p:sp>
          <p:nvSpPr>
            <p:cNvPr id="58" name="梯形 57">
              <a:extLst>
                <a:ext uri="{FF2B5EF4-FFF2-40B4-BE49-F238E27FC236}">
                  <a16:creationId xmlns:a16="http://schemas.microsoft.com/office/drawing/2014/main" id="{AE1774AE-E2D9-4B59-9091-464C827630BB}"/>
                </a:ext>
              </a:extLst>
            </p:cNvPr>
            <p:cNvSpPr/>
            <p:nvPr/>
          </p:nvSpPr>
          <p:spPr>
            <a:xfrm rot="16200000" flipV="1">
              <a:off x="2383635" y="2480364"/>
              <a:ext cx="768542" cy="501811"/>
            </a:xfrm>
            <a:prstGeom prst="trapezoid">
              <a:avLst/>
            </a:prstGeom>
            <a:solidFill>
              <a:srgbClr val="DCE6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A701109A-2607-4AB0-8995-C1A60AC0BB33}"/>
                    </a:ext>
                  </a:extLst>
                </p:cNvPr>
                <p:cNvSpPr txBox="1"/>
                <p:nvPr/>
              </p:nvSpPr>
              <p:spPr>
                <a:xfrm>
                  <a:off x="2599008" y="2506573"/>
                  <a:ext cx="3558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586E93E7-7E75-416A-AD08-D6E721FF0B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008" y="2506573"/>
                  <a:ext cx="35580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9310" r="-8621" b="-3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D83E1FD-099D-4B17-A0AC-E76855416B0B}"/>
              </a:ext>
            </a:extLst>
          </p:cNvPr>
          <p:cNvCxnSpPr/>
          <p:nvPr/>
        </p:nvCxnSpPr>
        <p:spPr>
          <a:xfrm>
            <a:off x="2853477" y="2565711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79177C9-A3BC-4EFF-AEF6-38E38E1EBC34}"/>
              </a:ext>
            </a:extLst>
          </p:cNvPr>
          <p:cNvGrpSpPr/>
          <p:nvPr/>
        </p:nvGrpSpPr>
        <p:grpSpPr>
          <a:xfrm flipH="1">
            <a:off x="3794695" y="2219281"/>
            <a:ext cx="501811" cy="768542"/>
            <a:chOff x="2517000" y="2346999"/>
            <a:chExt cx="501811" cy="768542"/>
          </a:xfrm>
        </p:grpSpPr>
        <p:sp>
          <p:nvSpPr>
            <p:cNvPr id="62" name="梯形 61">
              <a:extLst>
                <a:ext uri="{FF2B5EF4-FFF2-40B4-BE49-F238E27FC236}">
                  <a16:creationId xmlns:a16="http://schemas.microsoft.com/office/drawing/2014/main" id="{E4244B45-0B9F-4318-AD8E-FBA07CDB263C}"/>
                </a:ext>
              </a:extLst>
            </p:cNvPr>
            <p:cNvSpPr/>
            <p:nvPr/>
          </p:nvSpPr>
          <p:spPr>
            <a:xfrm rot="16200000" flipV="1">
              <a:off x="2383635" y="2480364"/>
              <a:ext cx="768542" cy="501811"/>
            </a:xfrm>
            <a:prstGeom prst="trapezoid">
              <a:avLst/>
            </a:prstGeom>
            <a:solidFill>
              <a:srgbClr val="DCE6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C30F7143-01D8-4603-8BAA-2B4184ACAA8A}"/>
                    </a:ext>
                  </a:extLst>
                </p:cNvPr>
                <p:cNvSpPr txBox="1"/>
                <p:nvPr/>
              </p:nvSpPr>
              <p:spPr>
                <a:xfrm>
                  <a:off x="2583170" y="2506573"/>
                  <a:ext cx="3766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4AE2A06-5DA4-4C41-9518-547D59CEE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170" y="2506573"/>
                  <a:ext cx="37664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7869" r="-8197" b="-360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1379A3C-7BFF-4B2F-BDD1-6A156A5B5B3C}"/>
              </a:ext>
            </a:extLst>
          </p:cNvPr>
          <p:cNvCxnSpPr>
            <a:cxnSpLocks/>
          </p:cNvCxnSpPr>
          <p:nvPr/>
        </p:nvCxnSpPr>
        <p:spPr>
          <a:xfrm>
            <a:off x="3425425" y="2565711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AB537EB-0D9E-41A1-AB58-8709C2F05312}"/>
              </a:ext>
            </a:extLst>
          </p:cNvPr>
          <p:cNvCxnSpPr>
            <a:cxnSpLocks/>
          </p:cNvCxnSpPr>
          <p:nvPr/>
        </p:nvCxnSpPr>
        <p:spPr>
          <a:xfrm rot="5400000">
            <a:off x="3142140" y="3358191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B0C8AD01-C954-4A72-8788-D2C76FA2434E}"/>
              </a:ext>
            </a:extLst>
          </p:cNvPr>
          <p:cNvGrpSpPr/>
          <p:nvPr/>
        </p:nvGrpSpPr>
        <p:grpSpPr>
          <a:xfrm rot="5400000" flipH="1">
            <a:off x="3017234" y="3423580"/>
            <a:ext cx="501812" cy="768542"/>
            <a:chOff x="2517000" y="2346999"/>
            <a:chExt cx="501812" cy="768542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DAEC7359-F728-4B50-85D0-F51B19FD1942}"/>
                </a:ext>
              </a:extLst>
            </p:cNvPr>
            <p:cNvSpPr/>
            <p:nvPr/>
          </p:nvSpPr>
          <p:spPr>
            <a:xfrm rot="16200000" flipV="1">
              <a:off x="2383635" y="2480364"/>
              <a:ext cx="768542" cy="501811"/>
            </a:xfrm>
            <a:prstGeom prst="trapezoid">
              <a:avLst/>
            </a:prstGeom>
            <a:solidFill>
              <a:srgbClr val="DCE6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4929EC0D-2A9E-408D-9D86-8FDCECB79A21}"/>
                    </a:ext>
                  </a:extLst>
                </p:cNvPr>
                <p:cNvSpPr txBox="1"/>
                <p:nvPr/>
              </p:nvSpPr>
              <p:spPr>
                <a:xfrm rot="5400000">
                  <a:off x="2618222" y="2546605"/>
                  <a:ext cx="431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0C888384-2BF3-45BF-8931-287D10944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618222" y="2546605"/>
                  <a:ext cx="4318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493" r="-7042" b="-2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06C90DC-CAEB-4DE4-A08D-B8498B70DBE2}"/>
              </a:ext>
            </a:extLst>
          </p:cNvPr>
          <p:cNvGrpSpPr/>
          <p:nvPr/>
        </p:nvGrpSpPr>
        <p:grpSpPr>
          <a:xfrm flipH="1">
            <a:off x="3826015" y="4039767"/>
            <a:ext cx="216000" cy="972000"/>
            <a:chOff x="4720374" y="2906216"/>
            <a:chExt cx="216000" cy="972000"/>
          </a:xfrm>
        </p:grpSpPr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7EEC725E-2F6C-4D2F-9C9F-B897BF3BEE89}"/>
                </a:ext>
              </a:extLst>
            </p:cNvPr>
            <p:cNvSpPr/>
            <p:nvPr/>
          </p:nvSpPr>
          <p:spPr>
            <a:xfrm>
              <a:off x="4720374" y="2906216"/>
              <a:ext cx="216000" cy="972000"/>
            </a:xfrm>
            <a:prstGeom prst="roundRect">
              <a:avLst/>
            </a:prstGeom>
            <a:solidFill>
              <a:srgbClr val="FEF6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3D4E4755-E5E5-4438-865C-65CEF45D144A}"/>
                </a:ext>
              </a:extLst>
            </p:cNvPr>
            <p:cNvSpPr/>
            <p:nvPr/>
          </p:nvSpPr>
          <p:spPr>
            <a:xfrm>
              <a:off x="4720374" y="2928143"/>
              <a:ext cx="216000" cy="21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B1BB6F88-1A7F-4A2D-92BF-44BDDF976456}"/>
                </a:ext>
              </a:extLst>
            </p:cNvPr>
            <p:cNvSpPr/>
            <p:nvPr/>
          </p:nvSpPr>
          <p:spPr>
            <a:xfrm>
              <a:off x="4720374" y="3167180"/>
              <a:ext cx="216000" cy="21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6BE2F019-298D-4C09-83E6-96E7F53D643A}"/>
                </a:ext>
              </a:extLst>
            </p:cNvPr>
            <p:cNvSpPr/>
            <p:nvPr/>
          </p:nvSpPr>
          <p:spPr>
            <a:xfrm>
              <a:off x="4720374" y="3406217"/>
              <a:ext cx="216000" cy="21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5702F8F-5609-4B1E-B984-A210BAEEFAB9}"/>
                </a:ext>
              </a:extLst>
            </p:cNvPr>
            <p:cNvSpPr/>
            <p:nvPr/>
          </p:nvSpPr>
          <p:spPr>
            <a:xfrm>
              <a:off x="4720374" y="3645254"/>
              <a:ext cx="216000" cy="21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E80B231-8E76-48CA-84C3-E9121EF3C7A7}"/>
              </a:ext>
            </a:extLst>
          </p:cNvPr>
          <p:cNvCxnSpPr>
            <a:cxnSpLocks/>
          </p:cNvCxnSpPr>
          <p:nvPr/>
        </p:nvCxnSpPr>
        <p:spPr>
          <a:xfrm>
            <a:off x="3309139" y="4540005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BEA1F22-2A6A-4FE3-81F2-8984CA570553}"/>
              </a:ext>
            </a:extLst>
          </p:cNvPr>
          <p:cNvCxnSpPr>
            <a:cxnSpLocks/>
          </p:cNvCxnSpPr>
          <p:nvPr/>
        </p:nvCxnSpPr>
        <p:spPr>
          <a:xfrm rot="5400000" flipV="1">
            <a:off x="3147139" y="4377768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08A9D4F-FBCE-4677-ADE8-5EA9221AE31B}"/>
              </a:ext>
            </a:extLst>
          </p:cNvPr>
          <p:cNvSpPr txBox="1"/>
          <p:nvPr/>
        </p:nvSpPr>
        <p:spPr>
          <a:xfrm>
            <a:off x="4042015" y="3985770"/>
            <a:ext cx="11349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2017</a:t>
            </a:r>
          </a:p>
          <a:p>
            <a:r>
              <a:rPr lang="en-US" altLang="zh-TW" sz="1100" dirty="0"/>
              <a:t>2018</a:t>
            </a:r>
          </a:p>
          <a:p>
            <a:r>
              <a:rPr lang="en-US" altLang="zh-TW" sz="1100" dirty="0"/>
              <a:t>2019</a:t>
            </a:r>
          </a:p>
          <a:p>
            <a:r>
              <a:rPr lang="en-US" altLang="zh-TW" sz="1100" dirty="0"/>
              <a:t>2020</a:t>
            </a:r>
          </a:p>
          <a:p>
            <a:r>
              <a:rPr lang="en-US" altLang="zh-TW" sz="1100" dirty="0"/>
              <a:t>2021</a:t>
            </a:r>
          </a:p>
          <a:p>
            <a:r>
              <a:rPr lang="en-US" altLang="zh-TW" sz="1100" dirty="0"/>
              <a:t>2022</a:t>
            </a:r>
            <a:endParaRPr lang="zh-TW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27699C89-5554-433C-B331-97F5FB842E0B}"/>
                  </a:ext>
                </a:extLst>
              </p:cNvPr>
              <p:cNvSpPr txBox="1"/>
              <p:nvPr/>
            </p:nvSpPr>
            <p:spPr>
              <a:xfrm>
                <a:off x="1773687" y="2374468"/>
                <a:ext cx="291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27699C89-5554-433C-B331-97F5FB84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87" y="2374468"/>
                <a:ext cx="2914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D274FE8-B9B9-4F7A-9613-3A955B25588E}"/>
                  </a:ext>
                </a:extLst>
              </p:cNvPr>
              <p:cNvSpPr txBox="1"/>
              <p:nvPr/>
            </p:nvSpPr>
            <p:spPr>
              <a:xfrm>
                <a:off x="4576407" y="2348077"/>
                <a:ext cx="2914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D274FE8-B9B9-4F7A-9613-3A955B255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07" y="2348077"/>
                <a:ext cx="29142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9D31D581-EE19-496B-A7B3-AE8F7A42F0EC}"/>
              </a:ext>
            </a:extLst>
          </p:cNvPr>
          <p:cNvCxnSpPr>
            <a:cxnSpLocks/>
          </p:cNvCxnSpPr>
          <p:nvPr/>
        </p:nvCxnSpPr>
        <p:spPr>
          <a:xfrm rot="16200000">
            <a:off x="2432797" y="1349337"/>
            <a:ext cx="293477" cy="1332000"/>
          </a:xfrm>
          <a:prstGeom prst="bentConnector3">
            <a:avLst>
              <a:gd name="adj1" fmla="val 10009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C30331A3-5A42-40A5-A8FF-476AE02692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32742" y="1275568"/>
            <a:ext cx="293477" cy="1476000"/>
          </a:xfrm>
          <a:prstGeom prst="bentConnector3">
            <a:avLst>
              <a:gd name="adj1" fmla="val 10009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D9DA0056-0361-48E6-A30A-043D8695C72D}"/>
                  </a:ext>
                </a:extLst>
              </p:cNvPr>
              <p:cNvSpPr txBox="1"/>
              <p:nvPr/>
            </p:nvSpPr>
            <p:spPr>
              <a:xfrm>
                <a:off x="2411219" y="1365016"/>
                <a:ext cx="1831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D9DA0056-0361-48E6-A30A-043D8695C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19" y="1365016"/>
                <a:ext cx="1831206" cy="369332"/>
              </a:xfrm>
              <a:prstGeom prst="rect">
                <a:avLst/>
              </a:prstGeom>
              <a:blipFill>
                <a:blip r:embed="rId7"/>
                <a:stretch>
                  <a:fillRect l="-3333" t="-16393" r="-1533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4CCABC9-3892-40E3-A2F9-115BCD515FC5}"/>
                  </a:ext>
                </a:extLst>
              </p:cNvPr>
              <p:cNvSpPr txBox="1"/>
              <p:nvPr/>
            </p:nvSpPr>
            <p:spPr>
              <a:xfrm>
                <a:off x="2497386" y="5074786"/>
                <a:ext cx="2220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4CCABC9-3892-40E3-A2F9-115BCD515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386" y="5074786"/>
                <a:ext cx="2220095" cy="369332"/>
              </a:xfrm>
              <a:prstGeom prst="rect">
                <a:avLst/>
              </a:prstGeom>
              <a:blipFill>
                <a:blip r:embed="rId8"/>
                <a:stretch>
                  <a:fillRect l="-2747" b="-36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C943ADD8-829A-4BD6-BC43-665FFABD4A70}"/>
                  </a:ext>
                </a:extLst>
              </p:cNvPr>
              <p:cNvSpPr txBox="1"/>
              <p:nvPr/>
            </p:nvSpPr>
            <p:spPr>
              <a:xfrm>
                <a:off x="692427" y="3432881"/>
                <a:ext cx="1801839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C943ADD8-829A-4BD6-BC43-665FFABD4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27" y="3432881"/>
                <a:ext cx="1801839" cy="369332"/>
              </a:xfrm>
              <a:prstGeom prst="rect">
                <a:avLst/>
              </a:prstGeom>
              <a:blipFill>
                <a:blip r:embed="rId9"/>
                <a:stretch>
                  <a:fillRect l="-3030" r="-337" b="-14286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字方塊 84">
            <a:extLst>
              <a:ext uri="{FF2B5EF4-FFF2-40B4-BE49-F238E27FC236}">
                <a16:creationId xmlns:a16="http://schemas.microsoft.com/office/drawing/2014/main" id="{77B135A5-3393-4859-9758-26779A1F952B}"/>
              </a:ext>
            </a:extLst>
          </p:cNvPr>
          <p:cNvSpPr txBox="1"/>
          <p:nvPr/>
        </p:nvSpPr>
        <p:spPr>
          <a:xfrm>
            <a:off x="8184883" y="4593204"/>
            <a:ext cx="2001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  <a:latin typeface="Bell MT" panose="02020503060305020303" pitchFamily="18" charset="0"/>
              </a:rPr>
              <a:t>*Note: data start from 2017.06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3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551</Words>
  <Application>Microsoft Office PowerPoint</Application>
  <PresentationFormat>寬螢幕</PresentationFormat>
  <Paragraphs>128</Paragraphs>
  <Slides>23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Arial</vt:lpstr>
      <vt:lpstr>Bell MT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Zong_Yu_Chen</dc:creator>
  <cp:lastModifiedBy>Zong_Yu_Chen</cp:lastModifiedBy>
  <cp:revision>26</cp:revision>
  <dcterms:created xsi:type="dcterms:W3CDTF">2023-05-20T21:04:27Z</dcterms:created>
  <dcterms:modified xsi:type="dcterms:W3CDTF">2023-07-04T17:10:13Z</dcterms:modified>
</cp:coreProperties>
</file>