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2655" autoAdjust="0"/>
  </p:normalViewPr>
  <p:slideViewPr>
    <p:cSldViewPr snapToGrid="0">
      <p:cViewPr varScale="1">
        <p:scale>
          <a:sx n="88" d="100"/>
          <a:sy n="88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1D052-2262-4106-A3B2-BDB7F47F1D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4F941-561A-478E-B84E-8B2A5D48CEF2}">
      <dgm:prSet/>
      <dgm:spPr/>
      <dgm:t>
        <a:bodyPr/>
        <a:lstStyle/>
        <a:p>
          <a:r>
            <a:rPr lang="ru-RU" b="1" i="0" dirty="0"/>
            <a:t>Цель</a:t>
          </a:r>
          <a:r>
            <a:rPr lang="ru-RU" b="0" i="0" dirty="0"/>
            <a:t>: разработать нейросеть, точно распознающую 2 геометрические фигуры на некотором</a:t>
          </a:r>
          <a:r>
            <a:rPr lang="en-US" b="0" i="0" dirty="0"/>
            <a:t> </a:t>
          </a:r>
          <a:r>
            <a:rPr lang="ru-RU" b="0" i="0" dirty="0"/>
            <a:t>фоне</a:t>
          </a:r>
          <a:endParaRPr lang="en-US" dirty="0"/>
        </a:p>
      </dgm:t>
    </dgm:pt>
    <dgm:pt modelId="{ABFC6FC7-9543-41CB-BEC6-B6649B33BA4C}" type="parTrans" cxnId="{16064F4B-144A-42E4-AAC1-89578BB895CE}">
      <dgm:prSet/>
      <dgm:spPr/>
      <dgm:t>
        <a:bodyPr/>
        <a:lstStyle/>
        <a:p>
          <a:endParaRPr lang="en-US"/>
        </a:p>
      </dgm:t>
    </dgm:pt>
    <dgm:pt modelId="{D755B1D5-55A4-49DD-BDE7-BBA0611F48FE}" type="sibTrans" cxnId="{16064F4B-144A-42E4-AAC1-89578BB895CE}">
      <dgm:prSet/>
      <dgm:spPr/>
      <dgm:t>
        <a:bodyPr/>
        <a:lstStyle/>
        <a:p>
          <a:endParaRPr lang="en-US"/>
        </a:p>
      </dgm:t>
    </dgm:pt>
    <dgm:pt modelId="{75BEFD24-22AD-4C6D-9927-D8670C06AAE7}">
      <dgm:prSet/>
      <dgm:spPr/>
      <dgm:t>
        <a:bodyPr/>
        <a:lstStyle/>
        <a:p>
          <a:r>
            <a:rPr lang="ru-RU" b="1" i="0"/>
            <a:t>Потребность в НС</a:t>
          </a:r>
          <a:r>
            <a:rPr lang="ru-RU" b="0" i="0"/>
            <a:t>: экономия времени при решении задачи. Чтобы распознать фигуры на 10000 изображений, человеку потребуется несколько часов, нейросеть справляется за несколько минут.</a:t>
          </a:r>
          <a:endParaRPr lang="en-US"/>
        </a:p>
      </dgm:t>
    </dgm:pt>
    <dgm:pt modelId="{993BEAC7-48AC-4E31-8209-76C95B5A6F5F}" type="parTrans" cxnId="{15E2CBC2-E804-4F96-AFFA-B662C8E54CED}">
      <dgm:prSet/>
      <dgm:spPr/>
      <dgm:t>
        <a:bodyPr/>
        <a:lstStyle/>
        <a:p>
          <a:endParaRPr lang="en-US"/>
        </a:p>
      </dgm:t>
    </dgm:pt>
    <dgm:pt modelId="{4945B499-8AEE-46A1-AC89-0AD259FF4329}" type="sibTrans" cxnId="{15E2CBC2-E804-4F96-AFFA-B662C8E54CED}">
      <dgm:prSet/>
      <dgm:spPr/>
      <dgm:t>
        <a:bodyPr/>
        <a:lstStyle/>
        <a:p>
          <a:endParaRPr lang="en-US"/>
        </a:p>
      </dgm:t>
    </dgm:pt>
    <dgm:pt modelId="{DC4E8F0B-F48A-4150-99A2-7179454FDB6F}">
      <dgm:prSet/>
      <dgm:spPr/>
      <dgm:t>
        <a:bodyPr/>
        <a:lstStyle/>
        <a:p>
          <a:r>
            <a:rPr lang="ru-RU" dirty="0"/>
            <a:t>Д</a:t>
          </a:r>
          <a:r>
            <a:rPr lang="ru-RU" b="0" i="0" dirty="0"/>
            <a:t>анная задача является задачей классификации</a:t>
          </a:r>
          <a:r>
            <a:rPr lang="en-US" b="0" i="0" dirty="0"/>
            <a:t>, </a:t>
          </a:r>
          <a:r>
            <a:rPr lang="ru-RU" b="0" i="0" dirty="0"/>
            <a:t>поэтому для её решения подходит сеть прямого распространения, так как сети такого типа весьма популярны при решении подобных задач.</a:t>
          </a:r>
          <a:endParaRPr lang="en-US" dirty="0"/>
        </a:p>
      </dgm:t>
    </dgm:pt>
    <dgm:pt modelId="{2BCF1DB4-ED06-4C11-8FF1-4934BC09B4E1}" type="parTrans" cxnId="{9F89D694-31C9-4183-90F0-5AE8E68C1FA5}">
      <dgm:prSet/>
      <dgm:spPr/>
      <dgm:t>
        <a:bodyPr/>
        <a:lstStyle/>
        <a:p>
          <a:endParaRPr lang="en-US"/>
        </a:p>
      </dgm:t>
    </dgm:pt>
    <dgm:pt modelId="{F2F3B154-70F4-4A74-9751-41F22236919D}" type="sibTrans" cxnId="{9F89D694-31C9-4183-90F0-5AE8E68C1FA5}">
      <dgm:prSet/>
      <dgm:spPr/>
      <dgm:t>
        <a:bodyPr/>
        <a:lstStyle/>
        <a:p>
          <a:endParaRPr lang="en-US"/>
        </a:p>
      </dgm:t>
    </dgm:pt>
    <dgm:pt modelId="{967F645C-BA23-49B1-9684-9C5CBE7A422F}" type="pres">
      <dgm:prSet presAssocID="{EF81D052-2262-4106-A3B2-BDB7F47F1DEB}" presName="linear" presStyleCnt="0">
        <dgm:presLayoutVars>
          <dgm:animLvl val="lvl"/>
          <dgm:resizeHandles val="exact"/>
        </dgm:presLayoutVars>
      </dgm:prSet>
      <dgm:spPr/>
    </dgm:pt>
    <dgm:pt modelId="{3ED7F9FD-BADF-40F4-AD40-768FA4A44346}" type="pres">
      <dgm:prSet presAssocID="{6F24F941-561A-478E-B84E-8B2A5D48CE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93BEEA-56A0-4F97-A329-2A8D35EB6675}" type="pres">
      <dgm:prSet presAssocID="{D755B1D5-55A4-49DD-BDE7-BBA0611F48FE}" presName="spacer" presStyleCnt="0"/>
      <dgm:spPr/>
    </dgm:pt>
    <dgm:pt modelId="{5A0DFE89-41C7-45C7-8252-4090D1B75B7D}" type="pres">
      <dgm:prSet presAssocID="{75BEFD24-22AD-4C6D-9927-D8670C06AA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1D520F-60E1-489C-9AAB-ECC85589952A}" type="pres">
      <dgm:prSet presAssocID="{4945B499-8AEE-46A1-AC89-0AD259FF4329}" presName="spacer" presStyleCnt="0"/>
      <dgm:spPr/>
    </dgm:pt>
    <dgm:pt modelId="{D257B90C-4B84-4080-9EF0-8229D4F3C9AF}" type="pres">
      <dgm:prSet presAssocID="{DC4E8F0B-F48A-4150-99A2-7179454FDB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51E928-4F3C-4C3F-96F0-5401E7042F0B}" type="presOf" srcId="{75BEFD24-22AD-4C6D-9927-D8670C06AAE7}" destId="{5A0DFE89-41C7-45C7-8252-4090D1B75B7D}" srcOrd="0" destOrd="0" presId="urn:microsoft.com/office/officeart/2005/8/layout/vList2"/>
    <dgm:cxn modelId="{75997C30-E549-441B-8392-C109FDC80E52}" type="presOf" srcId="{EF81D052-2262-4106-A3B2-BDB7F47F1DEB}" destId="{967F645C-BA23-49B1-9684-9C5CBE7A422F}" srcOrd="0" destOrd="0" presId="urn:microsoft.com/office/officeart/2005/8/layout/vList2"/>
    <dgm:cxn modelId="{16064F4B-144A-42E4-AAC1-89578BB895CE}" srcId="{EF81D052-2262-4106-A3B2-BDB7F47F1DEB}" destId="{6F24F941-561A-478E-B84E-8B2A5D48CEF2}" srcOrd="0" destOrd="0" parTransId="{ABFC6FC7-9543-41CB-BEC6-B6649B33BA4C}" sibTransId="{D755B1D5-55A4-49DD-BDE7-BBA0611F48FE}"/>
    <dgm:cxn modelId="{9F89D694-31C9-4183-90F0-5AE8E68C1FA5}" srcId="{EF81D052-2262-4106-A3B2-BDB7F47F1DEB}" destId="{DC4E8F0B-F48A-4150-99A2-7179454FDB6F}" srcOrd="2" destOrd="0" parTransId="{2BCF1DB4-ED06-4C11-8FF1-4934BC09B4E1}" sibTransId="{F2F3B154-70F4-4A74-9751-41F22236919D}"/>
    <dgm:cxn modelId="{496CC4B0-84CA-41AC-85EE-F5A8BA5C1526}" type="presOf" srcId="{6F24F941-561A-478E-B84E-8B2A5D48CEF2}" destId="{3ED7F9FD-BADF-40F4-AD40-768FA4A44346}" srcOrd="0" destOrd="0" presId="urn:microsoft.com/office/officeart/2005/8/layout/vList2"/>
    <dgm:cxn modelId="{638D52BD-75C4-47BE-9CEF-B379C1CDEF3D}" type="presOf" srcId="{DC4E8F0B-F48A-4150-99A2-7179454FDB6F}" destId="{D257B90C-4B84-4080-9EF0-8229D4F3C9AF}" srcOrd="0" destOrd="0" presId="urn:microsoft.com/office/officeart/2005/8/layout/vList2"/>
    <dgm:cxn modelId="{15E2CBC2-E804-4F96-AFFA-B662C8E54CED}" srcId="{EF81D052-2262-4106-A3B2-BDB7F47F1DEB}" destId="{75BEFD24-22AD-4C6D-9927-D8670C06AAE7}" srcOrd="1" destOrd="0" parTransId="{993BEAC7-48AC-4E31-8209-76C95B5A6F5F}" sibTransId="{4945B499-8AEE-46A1-AC89-0AD259FF4329}"/>
    <dgm:cxn modelId="{A68DE98F-A89C-444D-82A9-E49B874DA267}" type="presParOf" srcId="{967F645C-BA23-49B1-9684-9C5CBE7A422F}" destId="{3ED7F9FD-BADF-40F4-AD40-768FA4A44346}" srcOrd="0" destOrd="0" presId="urn:microsoft.com/office/officeart/2005/8/layout/vList2"/>
    <dgm:cxn modelId="{63C633A2-D43B-4E17-A340-D9DA3456EB88}" type="presParOf" srcId="{967F645C-BA23-49B1-9684-9C5CBE7A422F}" destId="{2793BEEA-56A0-4F97-A329-2A8D35EB6675}" srcOrd="1" destOrd="0" presId="urn:microsoft.com/office/officeart/2005/8/layout/vList2"/>
    <dgm:cxn modelId="{4833FBD2-24CC-42EE-9380-BBD18DB08C7B}" type="presParOf" srcId="{967F645C-BA23-49B1-9684-9C5CBE7A422F}" destId="{5A0DFE89-41C7-45C7-8252-4090D1B75B7D}" srcOrd="2" destOrd="0" presId="urn:microsoft.com/office/officeart/2005/8/layout/vList2"/>
    <dgm:cxn modelId="{3A76611F-B905-4A89-BAEB-12247E94DFFD}" type="presParOf" srcId="{967F645C-BA23-49B1-9684-9C5CBE7A422F}" destId="{391D520F-60E1-489C-9AAB-ECC85589952A}" srcOrd="3" destOrd="0" presId="urn:microsoft.com/office/officeart/2005/8/layout/vList2"/>
    <dgm:cxn modelId="{02536DE0-8CCC-4C12-9B35-4B5C40376019}" type="presParOf" srcId="{967F645C-BA23-49B1-9684-9C5CBE7A422F}" destId="{D257B90C-4B84-4080-9EF0-8229D4F3C9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7F9FD-BADF-40F4-AD40-768FA4A44346}">
      <dsp:nvSpPr>
        <dsp:cNvPr id="0" name=""/>
        <dsp:cNvSpPr/>
      </dsp:nvSpPr>
      <dsp:spPr>
        <a:xfrm>
          <a:off x="0" y="479575"/>
          <a:ext cx="5112151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/>
            <a:t>Цель</a:t>
          </a:r>
          <a:r>
            <a:rPr lang="ru-RU" sz="1600" b="0" i="0" kern="1200" dirty="0"/>
            <a:t>: разработать нейросеть, точно распознающую 2 геометрические фигуры на некотором</a:t>
          </a:r>
          <a:r>
            <a:rPr lang="en-US" sz="1600" b="0" i="0" kern="1200" dirty="0"/>
            <a:t> </a:t>
          </a:r>
          <a:r>
            <a:rPr lang="ru-RU" sz="1600" b="0" i="0" kern="1200" dirty="0"/>
            <a:t>фоне</a:t>
          </a:r>
          <a:endParaRPr lang="en-US" sz="1600" kern="1200" dirty="0"/>
        </a:p>
      </dsp:txBody>
      <dsp:txXfrm>
        <a:off x="55344" y="534919"/>
        <a:ext cx="5001463" cy="1023042"/>
      </dsp:txXfrm>
    </dsp:sp>
    <dsp:sp modelId="{5A0DFE89-41C7-45C7-8252-4090D1B75B7D}">
      <dsp:nvSpPr>
        <dsp:cNvPr id="0" name=""/>
        <dsp:cNvSpPr/>
      </dsp:nvSpPr>
      <dsp:spPr>
        <a:xfrm>
          <a:off x="0" y="1659385"/>
          <a:ext cx="5112151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/>
            <a:t>Потребность в НС</a:t>
          </a:r>
          <a:r>
            <a:rPr lang="ru-RU" sz="1600" b="0" i="0" kern="1200"/>
            <a:t>: экономия времени при решении задачи. Чтобы распознать фигуры на 10000 изображений, человеку потребуется несколько часов, нейросеть справляется за несколько минут.</a:t>
          </a:r>
          <a:endParaRPr lang="en-US" sz="1600" kern="1200"/>
        </a:p>
      </dsp:txBody>
      <dsp:txXfrm>
        <a:off x="55344" y="1714729"/>
        <a:ext cx="5001463" cy="1023042"/>
      </dsp:txXfrm>
    </dsp:sp>
    <dsp:sp modelId="{D257B90C-4B84-4080-9EF0-8229D4F3C9AF}">
      <dsp:nvSpPr>
        <dsp:cNvPr id="0" name=""/>
        <dsp:cNvSpPr/>
      </dsp:nvSpPr>
      <dsp:spPr>
        <a:xfrm>
          <a:off x="0" y="2839195"/>
          <a:ext cx="5112151" cy="1133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</a:t>
          </a:r>
          <a:r>
            <a:rPr lang="ru-RU" sz="1600" b="0" i="0" kern="1200" dirty="0"/>
            <a:t>анная задача является задачей классификации</a:t>
          </a:r>
          <a:r>
            <a:rPr lang="en-US" sz="1600" b="0" i="0" kern="1200" dirty="0"/>
            <a:t>, </a:t>
          </a:r>
          <a:r>
            <a:rPr lang="ru-RU" sz="1600" b="0" i="0" kern="1200" dirty="0"/>
            <a:t>поэтому для её решения подходит сеть прямого распространения, так как сети такого типа весьма популярны при решении подобных задач.</a:t>
          </a:r>
          <a:endParaRPr lang="en-US" sz="1600" kern="1200" dirty="0"/>
        </a:p>
      </dsp:txBody>
      <dsp:txXfrm>
        <a:off x="55344" y="2894539"/>
        <a:ext cx="5001463" cy="10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86868-17C9-07A8-3F78-7B9A2D7DD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061E8F-EF9C-78A0-4FB8-A9BF07535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E2EDB-42F4-A353-BD43-17089627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1AF8C2-6361-5086-8811-4C14B290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74648-32B0-4CD7-4F92-3899CB50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20395-E625-665B-C483-1E5313F9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2C7E67-982F-5315-1B68-CD81DC77F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0B3093-50F2-2E5A-66BD-C840B9A1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A53891-CF18-7D51-AAA6-2D62BB5F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F276F-ADE2-AB29-AC8B-04FF5799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8DDD8C-C048-BA09-C59C-F6DF12C7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7C7602-3B04-694A-E40D-C4CF49F8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1C564B-040B-7F36-1C74-DAE64C88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5EF4D1-846F-8466-15BF-1037FFFA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0056B-F27E-B2EC-9D59-9B007B6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4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D66B1-0984-E7CF-71ED-7AF69D77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DC29-ACE7-5ABE-2752-F02626B4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8C130C-6855-C20A-4DB0-1DD1DFB1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89E63-8BBE-209F-2373-2836FF62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71EBC8-E186-2E49-2603-E63AED68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0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DD5DD-7388-D86C-F9FF-8397EA5F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DC515-0504-1A24-D999-63D0EC714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FB74C-D6C9-2124-63F1-BAE3D881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416C9B-771E-B7F9-583C-FBD0F0E1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725AE-E671-8BEA-21FC-38F6ED7E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57649-8930-1278-DF18-CA0C86AD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3C643-AB31-CD52-0D01-80639E823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01D004-88F6-E48E-1476-EEFAF6FB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07FE6-91B5-86A4-2F3D-C67A9CA5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CC0B05-22E1-BDFB-6E99-3CA6A58E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B09065-CB37-ED24-1EA4-052F95D1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3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3517E-CC5C-1D54-1F62-64F8594E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3E5C25-B187-38B7-695B-4EF8E0B5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A617C-37FD-800B-4409-0037F4126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EEC7E-A93A-EA3D-746D-041E923D2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6D7EEA-C93D-F1BE-6075-CC5CAF252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EB50C2-4D58-E358-8891-96A15FF7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111779-78DD-F43F-08B6-6951A00E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27995-E1CD-1A4E-D4DF-B0FD28C5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8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057D9-63F8-B09B-DF6A-1BDAF2BB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8236C5-0D78-9892-6EAA-324DB5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83C73A-9762-123F-CC13-FABDA61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FB8CBD-D860-2929-E3EB-E21A6B34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2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4D39CE-4B77-DF39-5C68-6A6AEB1F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955D8A-A225-54DA-C702-F67D7747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00E2CD-849D-92AE-1F2E-A776B279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24ECC-9693-D0BC-4E29-F7FC64BA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295B3-1205-B431-147D-9AD0A720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AE564F-B308-B888-68EB-ED455DE24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955C87-89D9-3220-626E-21F24300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5E08BD-69F0-70E5-2EB6-80DDD46F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F77DD2-E3A2-195C-5DA8-A9A3872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5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0BC27-6924-AEFA-B9B4-69EF9B84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D8C8FC-1B48-61E0-6435-0F22B40FF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09AFA-B687-4D19-AB5B-8AB369C2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04978-82D8-53A8-3D9B-BC0E14DC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18B982-58A0-F592-1CF9-395506FD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BB80AB-9707-3172-93A9-200FA2E2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35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76AD4-C0EB-9F46-1956-8F8BBC5D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94697F-4674-E7B3-4B1F-2A87BB29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9CC857-84E3-8C0C-8286-75476D2FE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A0340-DB1D-4924-ACFA-019C665AE60B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9F89C-B728-C039-20C4-F806ED338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900EE-23F5-B91D-19B5-F40FA42F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E138-0D15-4A35-9014-DCB0F566F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Что такое нейронные сети прямого распространения — Записки преподавателя">
            <a:extLst>
              <a:ext uri="{FF2B5EF4-FFF2-40B4-BE49-F238E27FC236}">
                <a16:creationId xmlns:a16="http://schemas.microsoft.com/office/drawing/2014/main" id="{6B49F21B-58EF-142E-1939-611C5B8C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78" y="1840014"/>
            <a:ext cx="59436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extBox 2">
            <a:extLst>
              <a:ext uri="{FF2B5EF4-FFF2-40B4-BE49-F238E27FC236}">
                <a16:creationId xmlns:a16="http://schemas.microsoft.com/office/drawing/2014/main" id="{7D4F9D2D-EAD4-77EB-169E-49BC58A98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673280"/>
              </p:ext>
            </p:extLst>
          </p:nvPr>
        </p:nvGraphicFramePr>
        <p:xfrm>
          <a:off x="789972" y="1202749"/>
          <a:ext cx="5112152" cy="4452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71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3E430-C24F-B67C-7185-2985758EDB68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Задача</a:t>
            </a:r>
            <a:r>
              <a:rPr lang="en-US" sz="2000" dirty="0"/>
              <a:t> </a:t>
            </a:r>
            <a:r>
              <a:rPr lang="en-US" sz="2000" dirty="0" err="1"/>
              <a:t>для</a:t>
            </a:r>
            <a:r>
              <a:rPr lang="en-US" sz="2000" dirty="0"/>
              <a:t> НС </a:t>
            </a:r>
            <a:r>
              <a:rPr lang="en-US" sz="2000" dirty="0" err="1"/>
              <a:t>усложнилась</a:t>
            </a:r>
            <a:r>
              <a:rPr lang="en-US" sz="2000" dirty="0"/>
              <a:t> - </a:t>
            </a:r>
            <a:r>
              <a:rPr lang="en-US" sz="2000" dirty="0" err="1"/>
              <a:t>фигуры</a:t>
            </a:r>
            <a:r>
              <a:rPr lang="en-US" sz="2000" dirty="0"/>
              <a:t> </a:t>
            </a:r>
            <a:r>
              <a:rPr lang="en-US" sz="2000" dirty="0" err="1"/>
              <a:t>выбирались</a:t>
            </a:r>
            <a:r>
              <a:rPr lang="en-US" sz="2000" dirty="0"/>
              <a:t> с </a:t>
            </a:r>
            <a:r>
              <a:rPr lang="en-US" sz="2000" dirty="0" err="1"/>
              <a:t>прозрачным</a:t>
            </a:r>
            <a:r>
              <a:rPr lang="en-US" sz="2000" dirty="0"/>
              <a:t> </a:t>
            </a:r>
            <a:r>
              <a:rPr lang="en-US" sz="2000" dirty="0" err="1"/>
              <a:t>фоном</a:t>
            </a:r>
            <a:r>
              <a:rPr lang="en-US" sz="2000" dirty="0"/>
              <a:t>. С </a:t>
            </a:r>
            <a:r>
              <a:rPr lang="en-US" sz="2000" dirty="0" err="1"/>
              <a:t>увеличением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 </a:t>
            </a:r>
            <a:r>
              <a:rPr lang="en-US" sz="2000" dirty="0" err="1"/>
              <a:t>скрытых</a:t>
            </a:r>
            <a:r>
              <a:rPr lang="en-US" sz="2000" dirty="0"/>
              <a:t> </a:t>
            </a:r>
            <a:r>
              <a:rPr lang="en-US" sz="2000" dirty="0" err="1"/>
              <a:t>слоев</a:t>
            </a:r>
            <a:r>
              <a:rPr lang="en-US" sz="2000" dirty="0"/>
              <a:t> </a:t>
            </a:r>
            <a:r>
              <a:rPr lang="en-US" sz="2000" dirty="0" err="1"/>
              <a:t>количество</a:t>
            </a:r>
            <a:r>
              <a:rPr lang="en-US" sz="2000" dirty="0"/>
              <a:t> </a:t>
            </a:r>
            <a:r>
              <a:rPr lang="en-US" sz="2000" dirty="0" err="1"/>
              <a:t>ошибок</a:t>
            </a:r>
            <a:r>
              <a:rPr lang="en-US" sz="2000" dirty="0"/>
              <a:t> </a:t>
            </a:r>
            <a:r>
              <a:rPr lang="en-US" sz="2000" dirty="0" err="1"/>
              <a:t>ещё</a:t>
            </a:r>
            <a:r>
              <a:rPr lang="en-US" sz="2000" dirty="0"/>
              <a:t> </a:t>
            </a:r>
            <a:r>
              <a:rPr lang="en-US" sz="2000" dirty="0" err="1"/>
              <a:t>сильнее</a:t>
            </a:r>
            <a:r>
              <a:rPr lang="en-US" sz="2000" dirty="0"/>
              <a:t> </a:t>
            </a:r>
            <a:r>
              <a:rPr lang="en-US" sz="2000" dirty="0" err="1"/>
              <a:t>возрастает</a:t>
            </a:r>
            <a:r>
              <a:rPr lang="en-US" sz="2000" dirty="0"/>
              <a:t>. </a:t>
            </a:r>
            <a:r>
              <a:rPr lang="en-US" sz="2000" b="0" i="0" u="none" strike="noStrike" dirty="0" err="1">
                <a:effectLst/>
              </a:rPr>
              <a:t>Сеть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становится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ещё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более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перегруженной</a:t>
            </a:r>
            <a:r>
              <a:rPr lang="en-US" sz="2000" b="0" i="0" u="none" strike="noStrike" dirty="0">
                <a:effectLst/>
              </a:rPr>
              <a:t>. </a:t>
            </a:r>
            <a:r>
              <a:rPr lang="en-US" sz="2000" b="0" i="0" u="none" strike="noStrike" dirty="0" err="1">
                <a:effectLst/>
              </a:rPr>
              <a:t>По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результатам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видно</a:t>
            </a:r>
            <a:r>
              <a:rPr lang="en-US" sz="2000" b="0" i="0" u="none" strike="noStrike" dirty="0">
                <a:effectLst/>
              </a:rPr>
              <a:t>, </a:t>
            </a:r>
            <a:r>
              <a:rPr lang="en-US" sz="2000" b="0" i="0" u="none" strike="noStrike" dirty="0" err="1">
                <a:effectLst/>
              </a:rPr>
              <a:t>что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оптимальное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число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скрытых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слоев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dirty="0"/>
              <a:t>в </a:t>
            </a:r>
            <a:r>
              <a:rPr lang="en-US" sz="2000" dirty="0" err="1"/>
              <a:t>данном</a:t>
            </a:r>
            <a:r>
              <a:rPr lang="en-US" sz="2000" dirty="0"/>
              <a:t> </a:t>
            </a:r>
            <a:r>
              <a:rPr lang="en-US" sz="2000" dirty="0" err="1"/>
              <a:t>случае</a:t>
            </a:r>
            <a:r>
              <a:rPr lang="en-US" sz="2000" dirty="0"/>
              <a:t> </a:t>
            </a:r>
            <a:r>
              <a:rPr lang="en-US" sz="2000" dirty="0" err="1"/>
              <a:t>также</a:t>
            </a:r>
            <a:r>
              <a:rPr lang="en-US" sz="2000" dirty="0"/>
              <a:t> </a:t>
            </a:r>
            <a:r>
              <a:rPr lang="en-US" sz="2000" b="0" i="0" u="none" strike="noStrike" dirty="0">
                <a:effectLst/>
              </a:rPr>
              <a:t>– 1.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</a:rPr>
              <a:t>Также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было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замечено</a:t>
            </a:r>
            <a:r>
              <a:rPr lang="en-US" sz="2000" b="0" i="0" u="none" strike="noStrike" dirty="0">
                <a:effectLst/>
              </a:rPr>
              <a:t>, </a:t>
            </a:r>
            <a:r>
              <a:rPr lang="en-US" sz="2000" b="0" i="0" u="none" strike="noStrike" dirty="0" err="1">
                <a:effectLst/>
              </a:rPr>
              <a:t>что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лучше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всего</a:t>
            </a:r>
            <a:r>
              <a:rPr lang="en-US" sz="2000" b="0" i="0" u="none" strike="noStrike" dirty="0">
                <a:effectLst/>
              </a:rPr>
              <a:t> (100% </a:t>
            </a:r>
            <a:r>
              <a:rPr lang="en-US" sz="2000" b="0" i="0" u="none" strike="noStrike" dirty="0" err="1">
                <a:effectLst/>
              </a:rPr>
              <a:t>точность</a:t>
            </a:r>
            <a:r>
              <a:rPr lang="en-US" sz="2000" b="0" i="0" u="none" strike="noStrike" dirty="0">
                <a:effectLst/>
              </a:rPr>
              <a:t>) </a:t>
            </a:r>
            <a:r>
              <a:rPr lang="en-US" sz="2000" b="0" i="0" u="none" strike="noStrike" dirty="0" err="1">
                <a:effectLst/>
              </a:rPr>
              <a:t>определилось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сочетание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круга</a:t>
            </a:r>
            <a:r>
              <a:rPr lang="en-US" sz="2000" b="0" i="0" u="none" strike="noStrike" dirty="0">
                <a:effectLst/>
              </a:rPr>
              <a:t> и </a:t>
            </a:r>
            <a:r>
              <a:rPr lang="en-US" sz="2000" b="0" i="0" u="none" strike="noStrike" dirty="0" err="1">
                <a:effectLst/>
              </a:rPr>
              <a:t>треугольника</a:t>
            </a:r>
            <a:r>
              <a:rPr lang="en-US" sz="2000" b="0" i="0" u="none" strike="noStrike" dirty="0">
                <a:effectLst/>
              </a:rPr>
              <a:t> 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D9C61C-4515-028D-B884-DDB61581C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54" t="71818"/>
          <a:stretch/>
        </p:blipFill>
        <p:spPr>
          <a:xfrm>
            <a:off x="6099048" y="1606846"/>
            <a:ext cx="5458968" cy="36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7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522B6-2B8C-5F96-3653-A4367E58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179930"/>
            <a:ext cx="10515600" cy="1325563"/>
          </a:xfrm>
        </p:spPr>
        <p:txBody>
          <a:bodyPr/>
          <a:lstStyle/>
          <a:p>
            <a:r>
              <a:rPr lang="ru-RU" dirty="0"/>
              <a:t>Функции активации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C40308-45DB-7348-5748-F18C1CC7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2" y="2572016"/>
            <a:ext cx="3884706" cy="2892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4645E-0CF9-BDE7-8D2C-D6B5D0ECB97B}"/>
              </a:ext>
            </a:extLst>
          </p:cNvPr>
          <p:cNvSpPr txBox="1"/>
          <p:nvPr/>
        </p:nvSpPr>
        <p:spPr>
          <a:xfrm>
            <a:off x="531090" y="1535337"/>
            <a:ext cx="607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графикам видно, что только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ru-RU" dirty="0"/>
              <a:t>происходит обучение НС.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9A7DC9-E13F-6603-9CAB-D831F58F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514" y="2504834"/>
            <a:ext cx="4139350" cy="31314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6425DC-7A93-F9BE-516A-93E60F5B1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864" y="2504833"/>
            <a:ext cx="3884704" cy="29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0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F7216E3-8694-BB3E-8B65-C5D491A9F41B}"/>
              </a:ext>
            </a:extLst>
          </p:cNvPr>
          <p:cNvSpPr txBox="1">
            <a:spLocks/>
          </p:cNvSpPr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 err="1"/>
              <a:t>Анализ</a:t>
            </a:r>
            <a:r>
              <a:rPr lang="en-US" sz="6600" dirty="0"/>
              <a:t> </a:t>
            </a:r>
            <a:r>
              <a:rPr lang="en-US" sz="6600" dirty="0" err="1"/>
              <a:t>результатов</a:t>
            </a:r>
            <a:endParaRPr 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802A5-91E9-B628-9163-15E69A607E15}"/>
              </a:ext>
            </a:extLst>
          </p:cNvPr>
          <p:cNvSpPr txBox="1"/>
          <p:nvPr/>
        </p:nvSpPr>
        <p:spPr>
          <a:xfrm>
            <a:off x="638881" y="5647503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1 </a:t>
            </a:r>
            <a:r>
              <a:rPr lang="en-US" sz="2400" dirty="0" err="1"/>
              <a:t>скрытый</a:t>
            </a:r>
            <a:r>
              <a:rPr lang="en-US" sz="2400" dirty="0"/>
              <a:t> </a:t>
            </a:r>
            <a:r>
              <a:rPr lang="en-US" sz="2400" dirty="0" err="1"/>
              <a:t>сло</a:t>
            </a:r>
            <a:r>
              <a:rPr lang="ru-RU" sz="2400" dirty="0"/>
              <a:t>й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33AA68-E9E2-E618-0C2A-D4CE1DCB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93" y="320040"/>
            <a:ext cx="5525310" cy="38953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0CCB29-9772-5531-68E7-93EE6E26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822000"/>
            <a:ext cx="5614416" cy="2891424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2D61DA-D85F-C73A-412E-55585CFC3B8D}"/>
              </a:ext>
            </a:extLst>
          </p:cNvPr>
          <p:cNvSpPr txBox="1"/>
          <p:nvPr/>
        </p:nvSpPr>
        <p:spPr>
          <a:xfrm>
            <a:off x="4914463" y="6036000"/>
            <a:ext cx="2757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Всего 2 ошибки</a:t>
            </a:r>
          </a:p>
        </p:txBody>
      </p:sp>
    </p:spTree>
    <p:extLst>
      <p:ext uri="{BB962C8B-B14F-4D97-AF65-F5344CB8AC3E}">
        <p14:creationId xmlns:p14="http://schemas.microsoft.com/office/powerpoint/2010/main" val="12540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3A7A6-FBEB-E62D-AA44-69ACDCDEAF51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2 скрытых слоя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Всего 3 ошибки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AA2A5A-A4E7-03FC-EEF4-C6BC1A3B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59" y="2569464"/>
            <a:ext cx="4856681" cy="36789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BEC9D9-3D95-DE5A-0FAE-0CC65423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076079"/>
            <a:ext cx="5468112" cy="26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B3F2A-3169-3AF7-6091-7ACA20BB79E0}"/>
              </a:ext>
            </a:extLst>
          </p:cNvPr>
          <p:cNvSpPr txBox="1"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latin typeface="+mj-lt"/>
                <a:ea typeface="+mj-ea"/>
                <a:cs typeface="+mj-cs"/>
              </a:rPr>
              <a:t>3 </a:t>
            </a:r>
            <a:r>
              <a:rPr lang="en-US" sz="3100" dirty="0" err="1">
                <a:latin typeface="+mj-lt"/>
                <a:ea typeface="+mj-ea"/>
                <a:cs typeface="+mj-cs"/>
              </a:rPr>
              <a:t>скрытых</a:t>
            </a:r>
            <a:r>
              <a:rPr lang="en-US" sz="3100" dirty="0"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latin typeface="+mj-lt"/>
                <a:ea typeface="+mj-ea"/>
                <a:cs typeface="+mj-cs"/>
              </a:rPr>
              <a:t>слоя</a:t>
            </a:r>
            <a:endParaRPr lang="en-US" sz="31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latin typeface="+mj-lt"/>
                <a:ea typeface="+mj-ea"/>
                <a:cs typeface="+mj-cs"/>
              </a:rPr>
              <a:t>Всего</a:t>
            </a:r>
            <a:r>
              <a:rPr lang="en-US" sz="3100" dirty="0">
                <a:latin typeface="+mj-lt"/>
                <a:ea typeface="+mj-ea"/>
                <a:cs typeface="+mj-cs"/>
              </a:rPr>
              <a:t> 6 </a:t>
            </a:r>
            <a:r>
              <a:rPr lang="en-US" sz="3100" dirty="0" err="1">
                <a:latin typeface="+mj-lt"/>
                <a:ea typeface="+mj-ea"/>
                <a:cs typeface="+mj-cs"/>
              </a:rPr>
              <a:t>ошибок</a:t>
            </a:r>
            <a:endParaRPr lang="en-US" sz="31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3D3475-134F-8E3C-3323-6D6BD2CD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54" y="320040"/>
            <a:ext cx="5299787" cy="38953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68686B-D0CB-C66C-C51B-E2EEDA82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793927"/>
            <a:ext cx="5614416" cy="294756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0C809-EC1F-5F7D-13FF-3C2B5FD2E659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5 скрытых слоев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Всего 15 ошибок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990419-C2D4-7D71-E9EC-2E81A309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331" y="382704"/>
            <a:ext cx="4503420" cy="32537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B945C8-A5B1-45BA-247D-D8D83671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330" y="3977896"/>
            <a:ext cx="4872979" cy="24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6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7E7AD-83B4-3300-CDE3-C18B7B7B257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Можно</a:t>
            </a:r>
            <a:r>
              <a:rPr lang="en-US" sz="1900" dirty="0"/>
              <a:t> </a:t>
            </a:r>
            <a:r>
              <a:rPr lang="en-US" sz="1900" dirty="0" err="1"/>
              <a:t>заметить</a:t>
            </a:r>
            <a:r>
              <a:rPr lang="en-US" sz="1900" dirty="0"/>
              <a:t>, </a:t>
            </a:r>
            <a:r>
              <a:rPr lang="en-US" sz="1900" dirty="0" err="1"/>
              <a:t>что</a:t>
            </a:r>
            <a:r>
              <a:rPr lang="en-US" sz="1900" dirty="0"/>
              <a:t> с </a:t>
            </a:r>
            <a:r>
              <a:rPr lang="en-US" sz="1900" dirty="0" err="1"/>
              <a:t>увеличением</a:t>
            </a:r>
            <a:r>
              <a:rPr lang="en-US" sz="1900" dirty="0"/>
              <a:t> </a:t>
            </a:r>
            <a:r>
              <a:rPr lang="en-US" sz="1900" dirty="0" err="1"/>
              <a:t>числа</a:t>
            </a:r>
            <a:r>
              <a:rPr lang="en-US" sz="1900" dirty="0"/>
              <a:t> </a:t>
            </a:r>
            <a:r>
              <a:rPr lang="en-US" sz="1900" dirty="0" err="1"/>
              <a:t>скрытых</a:t>
            </a:r>
            <a:r>
              <a:rPr lang="en-US" sz="1900" dirty="0"/>
              <a:t> </a:t>
            </a:r>
            <a:r>
              <a:rPr lang="en-US" sz="1900" dirty="0" err="1"/>
              <a:t>слоев</a:t>
            </a:r>
            <a:r>
              <a:rPr lang="en-US" sz="1900" dirty="0"/>
              <a:t> </a:t>
            </a:r>
            <a:r>
              <a:rPr lang="en-US" sz="1900" dirty="0" err="1"/>
              <a:t>количество</a:t>
            </a:r>
            <a:r>
              <a:rPr lang="en-US" sz="1900" dirty="0"/>
              <a:t> </a:t>
            </a:r>
            <a:r>
              <a:rPr lang="en-US" sz="1900" dirty="0" err="1"/>
              <a:t>ошибок</a:t>
            </a:r>
            <a:r>
              <a:rPr lang="en-US" sz="1900" dirty="0"/>
              <a:t> </a:t>
            </a:r>
            <a:r>
              <a:rPr lang="en-US" sz="1900" dirty="0" err="1"/>
              <a:t>возрастает</a:t>
            </a:r>
            <a:r>
              <a:rPr lang="en-US" sz="1900" dirty="0"/>
              <a:t>. </a:t>
            </a:r>
            <a:r>
              <a:rPr lang="en-US" sz="1900" b="0" i="0" u="none" strike="noStrike" dirty="0" err="1">
                <a:effectLst/>
              </a:rPr>
              <a:t>Сеть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становится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слишком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перегруженной</a:t>
            </a:r>
            <a:r>
              <a:rPr lang="en-US" sz="1900" b="0" i="0" u="none" strike="noStrike" dirty="0">
                <a:effectLst/>
              </a:rPr>
              <a:t>. </a:t>
            </a:r>
            <a:r>
              <a:rPr lang="en-US" sz="1900" b="0" i="0" u="none" strike="noStrike" dirty="0" err="1">
                <a:effectLst/>
              </a:rPr>
              <a:t>По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результатам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видно</a:t>
            </a:r>
            <a:r>
              <a:rPr lang="en-US" sz="1900" b="0" i="0" u="none" strike="noStrike" dirty="0">
                <a:effectLst/>
              </a:rPr>
              <a:t>, </a:t>
            </a:r>
            <a:r>
              <a:rPr lang="en-US" sz="1900" b="0" i="0" u="none" strike="noStrike" dirty="0" err="1">
                <a:effectLst/>
              </a:rPr>
              <a:t>что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оптимальное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число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скрытых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слоев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dirty="0"/>
              <a:t>в </a:t>
            </a:r>
            <a:r>
              <a:rPr lang="en-US" sz="1900" dirty="0" err="1"/>
              <a:t>данном</a:t>
            </a:r>
            <a:r>
              <a:rPr lang="en-US" sz="1900" dirty="0"/>
              <a:t> </a:t>
            </a:r>
            <a:r>
              <a:rPr lang="en-US" sz="1900" dirty="0" err="1"/>
              <a:t>случае</a:t>
            </a:r>
            <a:r>
              <a:rPr lang="en-US" sz="1900" dirty="0"/>
              <a:t> </a:t>
            </a:r>
            <a:r>
              <a:rPr lang="en-US" sz="1900" b="0" i="0" u="none" strike="noStrike" dirty="0">
                <a:effectLst/>
              </a:rPr>
              <a:t>– 1.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 err="1">
                <a:effectLst/>
              </a:rPr>
              <a:t>Также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было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замечено</a:t>
            </a:r>
            <a:r>
              <a:rPr lang="en-US" sz="1900" b="0" i="0" u="none" strike="noStrike" dirty="0">
                <a:effectLst/>
              </a:rPr>
              <a:t>, </a:t>
            </a:r>
            <a:r>
              <a:rPr lang="en-US" sz="1900" b="0" i="0" u="none" strike="noStrike" dirty="0" err="1">
                <a:effectLst/>
              </a:rPr>
              <a:t>что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самой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проблематичным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набором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фигур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стало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сочетание</a:t>
            </a:r>
            <a:r>
              <a:rPr lang="en-US" sz="1900" b="0" i="0" u="none" strike="noStrike" dirty="0">
                <a:effectLst/>
              </a:rPr>
              <a:t> 5-угольника и 7-угольника, </a:t>
            </a:r>
            <a:r>
              <a:rPr lang="en-US" sz="1900" b="0" i="0" u="none" strike="noStrike" dirty="0" err="1">
                <a:effectLst/>
              </a:rPr>
              <a:t>которое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все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время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определялось</a:t>
            </a:r>
            <a:r>
              <a:rPr lang="en-US" sz="1900" b="0" i="0" u="none" strike="noStrike" dirty="0">
                <a:effectLst/>
              </a:rPr>
              <a:t> </a:t>
            </a:r>
            <a:r>
              <a:rPr lang="en-US" sz="1900" b="0" i="0" u="none" strike="noStrike" dirty="0" err="1">
                <a:effectLst/>
              </a:rPr>
              <a:t>одинаково</a:t>
            </a:r>
            <a:r>
              <a:rPr lang="en-US" sz="1900" dirty="0"/>
              <a:t> </a:t>
            </a:r>
            <a:r>
              <a:rPr lang="ru-RU" sz="1900" dirty="0"/>
              <a:t>и </a:t>
            </a:r>
            <a:r>
              <a:rPr lang="en-US" sz="1900" b="0" i="0" u="none" strike="noStrike" dirty="0" err="1">
                <a:effectLst/>
              </a:rPr>
              <a:t>неверно</a:t>
            </a:r>
            <a:r>
              <a:rPr lang="en-US" sz="1900" b="0" i="0" u="none" strike="noStrike" dirty="0">
                <a:effectLst/>
              </a:rPr>
              <a:t>.</a:t>
            </a: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F8CB25-B89E-D32F-A78A-4CBC08A8E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93" t="25544" r="25326" b="49897"/>
          <a:stretch/>
        </p:blipFill>
        <p:spPr>
          <a:xfrm>
            <a:off x="6099048" y="1930234"/>
            <a:ext cx="5458968" cy="29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4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48EB9-1D5A-E7CC-349F-DAFCCAB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Добавление фона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10CB3-E65C-7D4C-0CCF-AF7F979C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3" y="320040"/>
            <a:ext cx="5167145" cy="39270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84AABD-A0EA-E384-D538-DBD82230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861054"/>
            <a:ext cx="5471160" cy="2845002"/>
          </a:xfrm>
          <a:prstGeom prst="rect">
            <a:avLst/>
          </a:pr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86019-CF66-6A72-DB7A-4FD2FD23B490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1 </a:t>
            </a:r>
            <a:r>
              <a:rPr lang="en-US" sz="2200" dirty="0" err="1"/>
              <a:t>скрытый</a:t>
            </a:r>
            <a:r>
              <a:rPr lang="en-US" sz="2200" dirty="0"/>
              <a:t> </a:t>
            </a:r>
            <a:r>
              <a:rPr lang="en-US" sz="2200" dirty="0" err="1"/>
              <a:t>слой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Всего</a:t>
            </a:r>
            <a:r>
              <a:rPr lang="en-US" sz="2200" dirty="0"/>
              <a:t> 3 </a:t>
            </a:r>
            <a:r>
              <a:rPr lang="en-US" sz="2200" dirty="0" err="1"/>
              <a:t>ошибки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28E34-CC02-0BF8-01BF-4795F9F1D8CD}"/>
              </a:ext>
            </a:extLst>
          </p:cNvPr>
          <p:cNvSpPr txBox="1"/>
          <p:nvPr/>
        </p:nvSpPr>
        <p:spPr>
          <a:xfrm>
            <a:off x="8628849" y="4440365"/>
            <a:ext cx="33772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Были использованы 3 разных слоя. Причем каждый слой отличается структурой и плотностью штриховки</a:t>
            </a:r>
          </a:p>
        </p:txBody>
      </p:sp>
    </p:spTree>
    <p:extLst>
      <p:ext uri="{BB962C8B-B14F-4D97-AF65-F5344CB8AC3E}">
        <p14:creationId xmlns:p14="http://schemas.microsoft.com/office/powerpoint/2010/main" val="20048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315AC6-D35C-EE64-8EF8-57AD906E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334455"/>
            <a:ext cx="5471160" cy="38982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71D30B-C3AE-DA5B-CA4C-A159E889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703758"/>
            <a:ext cx="5471160" cy="3159595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51E76-0672-E249-45A7-8C04AB2DF6A1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2 </a:t>
            </a:r>
            <a:r>
              <a:rPr lang="en-US" sz="2200" dirty="0" err="1"/>
              <a:t>скрытый</a:t>
            </a:r>
            <a:r>
              <a:rPr lang="en-US" sz="2200" dirty="0"/>
              <a:t> </a:t>
            </a:r>
            <a:r>
              <a:rPr lang="en-US" sz="2200" dirty="0" err="1"/>
              <a:t>слоя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 err="1"/>
              <a:t>Всего</a:t>
            </a:r>
            <a:r>
              <a:rPr lang="en-US" sz="2200" dirty="0"/>
              <a:t> 12 </a:t>
            </a:r>
            <a:r>
              <a:rPr lang="en-US" sz="2200" dirty="0" err="1"/>
              <a:t>ошибкок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188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672FB-42A9-669E-97EC-4D145A9D5441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3</a:t>
            </a:r>
            <a:r>
              <a:rPr lang="en-US" sz="2200" dirty="0"/>
              <a:t> </a:t>
            </a:r>
            <a:r>
              <a:rPr lang="en-US" sz="2200"/>
              <a:t>скрытый</a:t>
            </a:r>
            <a:r>
              <a:rPr lang="en-US" sz="2200" dirty="0"/>
              <a:t> </a:t>
            </a:r>
            <a:r>
              <a:rPr lang="en-US" sz="2200"/>
              <a:t>слоя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/>
              <a:t>Всего</a:t>
            </a:r>
            <a:r>
              <a:rPr lang="en-US" sz="2200" dirty="0"/>
              <a:t> 1</a:t>
            </a:r>
            <a:r>
              <a:rPr lang="en-US" sz="2200"/>
              <a:t>3</a:t>
            </a:r>
            <a:r>
              <a:rPr lang="en-US" sz="2200" dirty="0"/>
              <a:t> </a:t>
            </a:r>
            <a:r>
              <a:rPr lang="en-US" sz="2200"/>
              <a:t>ошибкок</a:t>
            </a:r>
            <a:endParaRPr lang="en-US" sz="22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0682FE-A82B-5ECB-A1AC-5A8D6201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8" y="2569464"/>
            <a:ext cx="5145364" cy="3678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C7F48A-716F-BBAD-AE7C-6AAEAF291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1025"/>
            <a:ext cx="5468112" cy="30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1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260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Добавление фона</vt:lpstr>
      <vt:lpstr>Презентация PowerPoint</vt:lpstr>
      <vt:lpstr>Презентация PowerPoint</vt:lpstr>
      <vt:lpstr>Презентация PowerPoint</vt:lpstr>
      <vt:lpstr>Функции активации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dataset</dc:title>
  <dc:creator>Виталий Чаплин</dc:creator>
  <cp:lastModifiedBy>Виталий Чаплин</cp:lastModifiedBy>
  <cp:revision>20</cp:revision>
  <dcterms:created xsi:type="dcterms:W3CDTF">2024-04-02T16:38:12Z</dcterms:created>
  <dcterms:modified xsi:type="dcterms:W3CDTF">2024-04-25T13:36:39Z</dcterms:modified>
</cp:coreProperties>
</file>