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60" r:id="rId3"/>
    <p:sldId id="267" r:id="rId4"/>
    <p:sldId id="291" r:id="rId5"/>
    <p:sldId id="269" r:id="rId6"/>
    <p:sldId id="294" r:id="rId7"/>
    <p:sldId id="295" r:id="rId8"/>
    <p:sldId id="296" r:id="rId9"/>
    <p:sldId id="289" r:id="rId10"/>
    <p:sldId id="28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978"/>
    <a:srgbClr val="FFCC66"/>
    <a:srgbClr val="201F20"/>
    <a:srgbClr val="243479"/>
    <a:srgbClr val="4053B0"/>
    <a:srgbClr val="2F4399"/>
    <a:srgbClr val="FF9409"/>
    <a:srgbClr val="9E211B"/>
    <a:srgbClr val="E3D2AE"/>
    <a:srgbClr val="DAE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 userDrawn="1"/>
        </p:nvGrpSpPr>
        <p:grpSpPr>
          <a:xfrm>
            <a:off x="0" y="-29972"/>
            <a:ext cx="12192000" cy="6887972"/>
            <a:chOff x="0" y="-29972"/>
            <a:chExt cx="12192000" cy="6887972"/>
          </a:xfrm>
        </p:grpSpPr>
        <p:sp>
          <p:nvSpPr>
            <p:cNvPr id="4" name="矩形 3"/>
            <p:cNvSpPr/>
            <p:nvPr userDrawn="1"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0" y="-29972"/>
              <a:ext cx="12192000" cy="3502152"/>
            </a:xfrm>
            <a:prstGeom prst="rect">
              <a:avLst/>
            </a:prstGeom>
            <a:solidFill>
              <a:srgbClr val="FAD9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384048" y="384048"/>
              <a:ext cx="11430000" cy="6035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952" y="402336"/>
            <a:ext cx="11436096" cy="60233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908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>
          <a:xfrm>
            <a:off x="0" y="-29972"/>
            <a:ext cx="12192000" cy="6887972"/>
            <a:chOff x="0" y="-29972"/>
            <a:chExt cx="12192000" cy="6887972"/>
          </a:xfrm>
        </p:grpSpPr>
        <p:sp>
          <p:nvSpPr>
            <p:cNvPr id="2" name="矩形 1"/>
            <p:cNvSpPr/>
            <p:nvPr userDrawn="1"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" name="矩形 2"/>
            <p:cNvSpPr/>
            <p:nvPr userDrawn="1"/>
          </p:nvSpPr>
          <p:spPr>
            <a:xfrm>
              <a:off x="0" y="-29972"/>
              <a:ext cx="12192000" cy="3502152"/>
            </a:xfrm>
            <a:prstGeom prst="rect">
              <a:avLst/>
            </a:prstGeom>
            <a:solidFill>
              <a:srgbClr val="FAD9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384048" y="384048"/>
              <a:ext cx="11430000" cy="6035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8490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5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>
          <a:xfrm>
            <a:off x="0" y="-29972"/>
            <a:ext cx="12192000" cy="6887972"/>
            <a:chOff x="0" y="-29972"/>
            <a:chExt cx="12192000" cy="6887972"/>
          </a:xfrm>
        </p:grpSpPr>
        <p:sp>
          <p:nvSpPr>
            <p:cNvPr id="2" name="矩形 1"/>
            <p:cNvSpPr/>
            <p:nvPr userDrawn="1"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" name="矩形 2"/>
            <p:cNvSpPr/>
            <p:nvPr userDrawn="1"/>
          </p:nvSpPr>
          <p:spPr>
            <a:xfrm>
              <a:off x="0" y="-29972"/>
              <a:ext cx="12192000" cy="3502152"/>
            </a:xfrm>
            <a:prstGeom prst="rect">
              <a:avLst/>
            </a:prstGeom>
            <a:solidFill>
              <a:srgbClr val="FAD9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384048" y="384048"/>
              <a:ext cx="11430000" cy="6035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85572" y="384048"/>
            <a:ext cx="9025128" cy="60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01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280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13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2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4593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0723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1656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2" r:id="rId4"/>
    <p:sldLayoutId id="2147483653" r:id="rId5"/>
    <p:sldLayoutId id="2147483651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380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5" indent="-228595" algn="l" defTabSz="914380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6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4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2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1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8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18365" y="1951630"/>
            <a:ext cx="12706066" cy="1965278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29264" y="2339658"/>
            <a:ext cx="1172628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某班级学生成绩统计程序设计编写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9475" y="3389353"/>
            <a:ext cx="3999813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语言程序设计基础》课程设计报告</a:t>
            </a:r>
          </a:p>
        </p:txBody>
      </p:sp>
    </p:spTree>
    <p:extLst>
      <p:ext uri="{BB962C8B-B14F-4D97-AF65-F5344CB8AC3E}">
        <p14:creationId xmlns:p14="http://schemas.microsoft.com/office/powerpoint/2010/main" val="49881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55576" y="2558022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43879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0972802" y="749808"/>
            <a:ext cx="457200" cy="457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4" name="组 13"/>
          <p:cNvGrpSpPr/>
          <p:nvPr/>
        </p:nvGrpSpPr>
        <p:grpSpPr>
          <a:xfrm>
            <a:off x="4947417" y="728469"/>
            <a:ext cx="5233189" cy="1015663"/>
            <a:chOff x="4947417" y="1165465"/>
            <a:chExt cx="5233188" cy="1015663"/>
          </a:xfrm>
        </p:grpSpPr>
        <p:sp>
          <p:nvSpPr>
            <p:cNvPr id="10" name="文本框 9"/>
            <p:cNvSpPr txBox="1"/>
            <p:nvPr/>
          </p:nvSpPr>
          <p:spPr>
            <a:xfrm>
              <a:off x="4947417" y="1165465"/>
              <a:ext cx="82586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 charset="0"/>
                  <a:ea typeface="Avenir Next Medium" charset="0"/>
                  <a:cs typeface="Avenir Next Medium" charset="0"/>
                </a:rPr>
                <a:t>1.</a:t>
              </a:r>
              <a:endPara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 charset="0"/>
                <a:ea typeface="Avenir Next Medium" charset="0"/>
                <a:cs typeface="Avenir Next Medium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266620" y="1558494"/>
              <a:ext cx="3913985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753815" y="1343021"/>
              <a:ext cx="20390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设计目的</a:t>
              </a:r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5261314" y="1838487"/>
            <a:ext cx="4988153" cy="1015663"/>
            <a:chOff x="5261314" y="1138169"/>
            <a:chExt cx="4406741" cy="1015663"/>
          </a:xfrm>
        </p:grpSpPr>
        <p:sp>
          <p:nvSpPr>
            <p:cNvPr id="20" name="文本框 19"/>
            <p:cNvSpPr txBox="1"/>
            <p:nvPr/>
          </p:nvSpPr>
          <p:spPr>
            <a:xfrm>
              <a:off x="5261314" y="1138169"/>
              <a:ext cx="82586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 charset="0"/>
                  <a:ea typeface="Avenir Next Medium" charset="0"/>
                  <a:cs typeface="Avenir Next Medium" charset="0"/>
                </a:rPr>
                <a:t>2.</a:t>
              </a:r>
              <a:endPara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 charset="0"/>
                <a:ea typeface="Avenir Next Medium" charset="0"/>
                <a:cs typeface="Avenir Next Medium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127746" y="1315724"/>
              <a:ext cx="35403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设计内容及任务分工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5261311" y="2975801"/>
            <a:ext cx="4524134" cy="1015663"/>
            <a:chOff x="5261316" y="1138169"/>
            <a:chExt cx="2697485" cy="1015663"/>
          </a:xfrm>
        </p:grpSpPr>
        <p:sp>
          <p:nvSpPr>
            <p:cNvPr id="24" name="文本框 23"/>
            <p:cNvSpPr txBox="1"/>
            <p:nvPr/>
          </p:nvSpPr>
          <p:spPr>
            <a:xfrm>
              <a:off x="5261316" y="1138169"/>
              <a:ext cx="82586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 charset="0"/>
                  <a:ea typeface="Avenir Next Medium" charset="0"/>
                  <a:cs typeface="Avenir Next Medium" charset="0"/>
                </a:rPr>
                <a:t>3.</a:t>
              </a:r>
              <a:endPara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 charset="0"/>
                <a:ea typeface="Avenir Next Medium" charset="0"/>
                <a:cs typeface="Avenir Next Medium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971347" y="1315724"/>
              <a:ext cx="19874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设计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分析与</a:t>
              </a:r>
              <a:r>
                <a:rPr lang="zh-CN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实施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5261317" y="4113115"/>
            <a:ext cx="3855387" cy="1015663"/>
            <a:chOff x="5261316" y="1138169"/>
            <a:chExt cx="3855386" cy="1015663"/>
          </a:xfrm>
        </p:grpSpPr>
        <p:sp>
          <p:nvSpPr>
            <p:cNvPr id="28" name="文本框 27"/>
            <p:cNvSpPr txBox="1"/>
            <p:nvPr/>
          </p:nvSpPr>
          <p:spPr>
            <a:xfrm>
              <a:off x="5261316" y="1138169"/>
              <a:ext cx="82586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 charset="0"/>
                  <a:ea typeface="Avenir Next Medium" charset="0"/>
                  <a:cs typeface="Avenir Next Medium" charset="0"/>
                </a:rPr>
                <a:t>4.</a:t>
              </a:r>
              <a:endPara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 charset="0"/>
                <a:ea typeface="Avenir Next Medium" charset="0"/>
                <a:cs typeface="Avenir Next Medium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163248" y="1315724"/>
              <a:ext cx="29534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部分程序展示</a:t>
              </a:r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4865531" y="5209487"/>
            <a:ext cx="3705263" cy="1015663"/>
            <a:chOff x="4865531" y="1097226"/>
            <a:chExt cx="3705262" cy="1015663"/>
          </a:xfrm>
        </p:grpSpPr>
        <p:sp>
          <p:nvSpPr>
            <p:cNvPr id="33" name="文本框 32"/>
            <p:cNvSpPr txBox="1"/>
            <p:nvPr/>
          </p:nvSpPr>
          <p:spPr>
            <a:xfrm>
              <a:off x="4865531" y="1097226"/>
              <a:ext cx="82586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 charset="0"/>
                  <a:ea typeface="Avenir Next Medium" charset="0"/>
                  <a:cs typeface="Avenir Next Medium" charset="0"/>
                </a:rPr>
                <a:t>5.</a:t>
              </a:r>
              <a:endPara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 charset="0"/>
                <a:ea typeface="Avenir Next Medium" charset="0"/>
                <a:cs typeface="Avenir Next Medium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903941" y="1315724"/>
              <a:ext cx="26668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总结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与反思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769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19575" y="333889"/>
            <a:ext cx="4466323" cy="1323439"/>
            <a:chOff x="607832" y="2055111"/>
            <a:chExt cx="2908280" cy="1323439"/>
          </a:xfrm>
        </p:grpSpPr>
        <p:sp>
          <p:nvSpPr>
            <p:cNvPr id="3" name="矩形 2"/>
            <p:cNvSpPr/>
            <p:nvPr/>
          </p:nvSpPr>
          <p:spPr>
            <a:xfrm>
              <a:off x="607832" y="2097404"/>
              <a:ext cx="187696" cy="3352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95528" y="2055111"/>
              <a:ext cx="272058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01.</a:t>
              </a:r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设计目的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607832" y="2420551"/>
              <a:ext cx="187696" cy="335220"/>
            </a:xfrm>
            <a:prstGeom prst="rect">
              <a:avLst/>
            </a:prstGeom>
            <a:solidFill>
              <a:srgbClr val="FAD9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" name="稻壳儿原创设计师【幻雨工作室】_6">
            <a:extLst>
              <a:ext uri="{FF2B5EF4-FFF2-40B4-BE49-F238E27FC236}">
                <a16:creationId xmlns:a16="http://schemas.microsoft.com/office/drawing/2014/main" id="{6003662B-BBEF-4923-98AF-23B4B6707173}"/>
              </a:ext>
            </a:extLst>
          </p:cNvPr>
          <p:cNvSpPr/>
          <p:nvPr/>
        </p:nvSpPr>
        <p:spPr>
          <a:xfrm>
            <a:off x="537030" y="1609797"/>
            <a:ext cx="5581649" cy="4286250"/>
          </a:xfrm>
          <a:prstGeom prst="rect">
            <a:avLst/>
          </a:prstGeom>
          <a:solidFill>
            <a:srgbClr val="FAD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稻壳儿原创设计师【幻雨工作室】_7">
            <a:extLst>
              <a:ext uri="{FF2B5EF4-FFF2-40B4-BE49-F238E27FC236}">
                <a16:creationId xmlns:a16="http://schemas.microsoft.com/office/drawing/2014/main" id="{BFA08D76-689D-4CF3-B241-AE8F19B4867A}"/>
              </a:ext>
            </a:extLst>
          </p:cNvPr>
          <p:cNvSpPr/>
          <p:nvPr/>
        </p:nvSpPr>
        <p:spPr>
          <a:xfrm>
            <a:off x="41729" y="1609797"/>
            <a:ext cx="495299" cy="4286250"/>
          </a:xfrm>
          <a:prstGeom prst="rect">
            <a:avLst/>
          </a:prstGeom>
          <a:solidFill>
            <a:srgbClr val="20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45A8BB5-75CB-4F2A-9F50-D549660E26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8677" y="1609797"/>
            <a:ext cx="6073323" cy="429018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3330" y="2251880"/>
            <a:ext cx="517250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·</a:t>
            </a:r>
            <a:r>
              <a:rPr lang="zh-CN" altLang="zh-CN" sz="2800" dirty="0"/>
              <a:t>帮助教师把握班级学生成绩的基本情况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·</a:t>
            </a:r>
            <a:r>
              <a:rPr lang="zh-CN" altLang="en-US" sz="2800" dirty="0"/>
              <a:t>使得</a:t>
            </a:r>
            <a:r>
              <a:rPr lang="zh-CN" altLang="zh-CN" sz="2800" dirty="0"/>
              <a:t>之后的教学活动的实施更加顺利、更加具有针对性。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39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原创设计师【幻雨工作室】_8">
            <a:extLst>
              <a:ext uri="{FF2B5EF4-FFF2-40B4-BE49-F238E27FC236}">
                <a16:creationId xmlns:a16="http://schemas.microsoft.com/office/drawing/2014/main" id="{A6184E76-B92B-4839-8EBB-718117A80008}"/>
              </a:ext>
            </a:extLst>
          </p:cNvPr>
          <p:cNvSpPr/>
          <p:nvPr/>
        </p:nvSpPr>
        <p:spPr>
          <a:xfrm>
            <a:off x="7710429" y="0"/>
            <a:ext cx="4741863" cy="6858000"/>
          </a:xfrm>
          <a:prstGeom prst="parallelogram">
            <a:avLst>
              <a:gd name="adj" fmla="val 52051"/>
            </a:avLst>
          </a:prstGeom>
          <a:solidFill>
            <a:srgbClr val="FAD978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 1"/>
          <p:cNvGrpSpPr/>
          <p:nvPr/>
        </p:nvGrpSpPr>
        <p:grpSpPr>
          <a:xfrm>
            <a:off x="419575" y="333889"/>
            <a:ext cx="6417952" cy="707886"/>
            <a:chOff x="607832" y="2055111"/>
            <a:chExt cx="4179099" cy="707886"/>
          </a:xfrm>
        </p:grpSpPr>
        <p:sp>
          <p:nvSpPr>
            <p:cNvPr id="3" name="矩形 2"/>
            <p:cNvSpPr/>
            <p:nvPr/>
          </p:nvSpPr>
          <p:spPr>
            <a:xfrm>
              <a:off x="607832" y="2097404"/>
              <a:ext cx="187696" cy="3352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95528" y="2055111"/>
              <a:ext cx="39914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02.</a:t>
              </a:r>
              <a:r>
                <a:rPr lang="zh-CN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设计内容及任务分工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07832" y="2420551"/>
              <a:ext cx="187696" cy="335220"/>
            </a:xfrm>
            <a:prstGeom prst="rect">
              <a:avLst/>
            </a:prstGeom>
            <a:solidFill>
              <a:srgbClr val="FAD9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" name="稻壳儿原创设计师【幻雨工作室】_8">
            <a:extLst>
              <a:ext uri="{FF2B5EF4-FFF2-40B4-BE49-F238E27FC236}">
                <a16:creationId xmlns:a16="http://schemas.microsoft.com/office/drawing/2014/main" id="{A6184E76-B92B-4839-8EBB-718117A80008}"/>
              </a:ext>
            </a:extLst>
          </p:cNvPr>
          <p:cNvSpPr/>
          <p:nvPr/>
        </p:nvSpPr>
        <p:spPr>
          <a:xfrm>
            <a:off x="7066041" y="0"/>
            <a:ext cx="4741863" cy="6858000"/>
          </a:xfrm>
          <a:prstGeom prst="parallelogram">
            <a:avLst>
              <a:gd name="adj" fmla="val 52051"/>
            </a:avLst>
          </a:prstGeom>
          <a:solidFill>
            <a:srgbClr val="201F20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稻壳儿原创设计师【幻雨工作室】_5">
            <a:extLst>
              <a:ext uri="{FF2B5EF4-FFF2-40B4-BE49-F238E27FC236}">
                <a16:creationId xmlns:a16="http://schemas.microsoft.com/office/drawing/2014/main" id="{0BA10D38-ECD4-4CCC-9EBF-CC1C596CB87B}"/>
              </a:ext>
            </a:extLst>
          </p:cNvPr>
          <p:cNvSpPr/>
          <p:nvPr/>
        </p:nvSpPr>
        <p:spPr>
          <a:xfrm>
            <a:off x="354842" y="1318022"/>
            <a:ext cx="5691117" cy="553997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设计内容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/>
              <a:t>本作品主要完成学生成绩统计系统的总体设计，其中包含计算学生成绩平均数及平均数下位人数、录入成绩判断学生序号、具体显示各等第人数、显示班级最高分及最低分等功能。</a:t>
            </a: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srgbClr val="201F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稻壳儿原创设计师【幻雨工作室】_7">
            <a:extLst>
              <a:ext uri="{FF2B5EF4-FFF2-40B4-BE49-F238E27FC236}">
                <a16:creationId xmlns:a16="http://schemas.microsoft.com/office/drawing/2014/main" id="{BFA08D76-689D-4CF3-B241-AE8F19B4867A}"/>
              </a:ext>
            </a:extLst>
          </p:cNvPr>
          <p:cNvSpPr/>
          <p:nvPr/>
        </p:nvSpPr>
        <p:spPr>
          <a:xfrm>
            <a:off x="7002088" y="1433014"/>
            <a:ext cx="5189912" cy="4858603"/>
          </a:xfrm>
          <a:prstGeom prst="rect">
            <a:avLst/>
          </a:prstGeom>
          <a:solidFill>
            <a:srgbClr val="20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稻壳儿原创设计师【幻雨工作室】_6">
            <a:extLst>
              <a:ext uri="{FF2B5EF4-FFF2-40B4-BE49-F238E27FC236}">
                <a16:creationId xmlns:a16="http://schemas.microsoft.com/office/drawing/2014/main" id="{6003662B-BBEF-4923-98AF-23B4B6707173}"/>
              </a:ext>
            </a:extLst>
          </p:cNvPr>
          <p:cNvSpPr/>
          <p:nvPr/>
        </p:nvSpPr>
        <p:spPr>
          <a:xfrm>
            <a:off x="6073254" y="1187354"/>
            <a:ext cx="5709247" cy="5308979"/>
          </a:xfrm>
          <a:prstGeom prst="rect">
            <a:avLst/>
          </a:prstGeom>
          <a:solidFill>
            <a:srgbClr val="FAD9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223379" y="1132764"/>
            <a:ext cx="5568288" cy="6001643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任务分工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b="1" dirty="0"/>
              <a:t>姜语哲</a:t>
            </a:r>
            <a:r>
              <a:rPr lang="en-US" altLang="zh-CN" sz="2800" b="1" dirty="0"/>
              <a:t> 190143160</a:t>
            </a:r>
            <a:r>
              <a:rPr lang="zh-CN" altLang="zh-CN" sz="2800" b="1" dirty="0"/>
              <a:t>：</a:t>
            </a:r>
            <a:r>
              <a:rPr lang="zh-CN" altLang="zh-CN" sz="2800" dirty="0"/>
              <a:t>参与讨论确立设计主题、程序本体编写</a:t>
            </a:r>
          </a:p>
          <a:p>
            <a:pPr>
              <a:lnSpc>
                <a:spcPct val="150000"/>
              </a:lnSpc>
            </a:pPr>
            <a:r>
              <a:rPr lang="zh-CN" altLang="zh-CN" sz="2800" b="1" dirty="0"/>
              <a:t>须依宁</a:t>
            </a:r>
            <a:r>
              <a:rPr lang="en-US" altLang="zh-CN" sz="2800" b="1" dirty="0"/>
              <a:t> 190110322</a:t>
            </a:r>
            <a:r>
              <a:rPr lang="zh-CN" altLang="zh-CN" sz="2800" b="1" dirty="0"/>
              <a:t>：</a:t>
            </a:r>
            <a:r>
              <a:rPr lang="zh-CN" altLang="zh-CN" sz="2800" dirty="0"/>
              <a:t>参与讨论确立设计主题、</a:t>
            </a:r>
            <a:r>
              <a:rPr lang="en-US" altLang="zh-CN" sz="2800" dirty="0" err="1"/>
              <a:t>ppt</a:t>
            </a:r>
            <a:r>
              <a:rPr lang="zh-CN" altLang="zh-CN" sz="2800" dirty="0"/>
              <a:t>制作</a:t>
            </a:r>
          </a:p>
          <a:p>
            <a:pPr>
              <a:lnSpc>
                <a:spcPct val="150000"/>
              </a:lnSpc>
            </a:pPr>
            <a:r>
              <a:rPr lang="zh-CN" altLang="zh-CN" sz="2800" b="1" dirty="0"/>
              <a:t>徐芊</a:t>
            </a:r>
            <a:r>
              <a:rPr lang="en-US" altLang="zh-CN" sz="2800" b="1" dirty="0"/>
              <a:t> 190114868</a:t>
            </a:r>
            <a:r>
              <a:rPr lang="zh-CN" altLang="zh-CN" sz="2800" b="1" dirty="0"/>
              <a:t>：</a:t>
            </a:r>
            <a:r>
              <a:rPr lang="zh-CN" altLang="zh-CN" sz="2800" dirty="0"/>
              <a:t>参与讨论确立设计主题、结合程序与</a:t>
            </a:r>
            <a:r>
              <a:rPr lang="en-US" altLang="zh-CN" sz="2800" dirty="0" err="1"/>
              <a:t>ppt</a:t>
            </a:r>
            <a:r>
              <a:rPr lang="zh-CN" altLang="zh-CN" sz="2800" dirty="0"/>
              <a:t>进行视频演示</a:t>
            </a:r>
          </a:p>
          <a:p>
            <a:pPr>
              <a:lnSpc>
                <a:spcPct val="150000"/>
              </a:lnSpc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1539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18">
            <a:extLst>
              <a:ext uri="{FF2B5EF4-FFF2-40B4-BE49-F238E27FC236}">
                <a16:creationId xmlns:a16="http://schemas.microsoft.com/office/drawing/2014/main" id="{910CD895-3C27-436C-A91E-2304B83F4E97}"/>
              </a:ext>
            </a:extLst>
          </p:cNvPr>
          <p:cNvGrpSpPr/>
          <p:nvPr/>
        </p:nvGrpSpPr>
        <p:grpSpPr>
          <a:xfrm>
            <a:off x="1" y="1160060"/>
            <a:ext cx="12192001" cy="5697940"/>
            <a:chOff x="1915939" y="2208380"/>
            <a:chExt cx="3216550" cy="3506620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E063AC8-DAC2-4623-A42E-8470A325FF52}"/>
                </a:ext>
              </a:extLst>
            </p:cNvPr>
            <p:cNvSpPr/>
            <p:nvPr/>
          </p:nvSpPr>
          <p:spPr>
            <a:xfrm>
              <a:off x="1915939" y="2208380"/>
              <a:ext cx="3216550" cy="3506620"/>
            </a:xfrm>
            <a:prstGeom prst="rect">
              <a:avLst/>
            </a:prstGeom>
            <a:solidFill>
              <a:srgbClr val="FAD9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74FDA68-BE54-4C3A-8FEC-211771FBDCB8}"/>
                </a:ext>
              </a:extLst>
            </p:cNvPr>
            <p:cNvSpPr/>
            <p:nvPr/>
          </p:nvSpPr>
          <p:spPr>
            <a:xfrm>
              <a:off x="1915939" y="2358835"/>
              <a:ext cx="3216550" cy="31309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8" name="组 1"/>
          <p:cNvGrpSpPr/>
          <p:nvPr/>
        </p:nvGrpSpPr>
        <p:grpSpPr>
          <a:xfrm>
            <a:off x="419575" y="333889"/>
            <a:ext cx="6417952" cy="707886"/>
            <a:chOff x="607832" y="2055111"/>
            <a:chExt cx="4179099" cy="707886"/>
          </a:xfrm>
        </p:grpSpPr>
        <p:sp>
          <p:nvSpPr>
            <p:cNvPr id="29" name="矩形 28"/>
            <p:cNvSpPr/>
            <p:nvPr/>
          </p:nvSpPr>
          <p:spPr>
            <a:xfrm>
              <a:off x="607832" y="2097404"/>
              <a:ext cx="187696" cy="3352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文本框 4"/>
            <p:cNvSpPr txBox="1"/>
            <p:nvPr/>
          </p:nvSpPr>
          <p:spPr>
            <a:xfrm>
              <a:off x="795528" y="2055111"/>
              <a:ext cx="39914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03.</a:t>
              </a:r>
              <a:r>
                <a:rPr lang="zh-CN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设计</a:t>
              </a:r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分析与实施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607832" y="2420551"/>
              <a:ext cx="187696" cy="335220"/>
            </a:xfrm>
            <a:prstGeom prst="rect">
              <a:avLst/>
            </a:prstGeom>
            <a:solidFill>
              <a:srgbClr val="FAD9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2" name="Группа 1"/>
          <p:cNvGrpSpPr/>
          <p:nvPr/>
        </p:nvGrpSpPr>
        <p:grpSpPr>
          <a:xfrm>
            <a:off x="524641" y="1921787"/>
            <a:ext cx="680463" cy="609025"/>
            <a:chOff x="6939084" y="3996241"/>
            <a:chExt cx="680463" cy="609025"/>
          </a:xfrm>
        </p:grpSpPr>
        <p:sp>
          <p:nvSpPr>
            <p:cNvPr id="33" name="Прямоугольник 9"/>
            <p:cNvSpPr/>
            <p:nvPr/>
          </p:nvSpPr>
          <p:spPr>
            <a:xfrm>
              <a:off x="6939084" y="3996241"/>
              <a:ext cx="514350" cy="514350"/>
            </a:xfrm>
            <a:prstGeom prst="rect">
              <a:avLst/>
            </a:prstGeom>
            <a:noFill/>
            <a:ln>
              <a:solidFill>
                <a:srgbClr val="201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89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Прямоугольник 10"/>
            <p:cNvSpPr/>
            <p:nvPr/>
          </p:nvSpPr>
          <p:spPr>
            <a:xfrm>
              <a:off x="7105197" y="4090916"/>
              <a:ext cx="514350" cy="514350"/>
            </a:xfrm>
            <a:prstGeom prst="rect">
              <a:avLst/>
            </a:prstGeom>
            <a:solidFill>
              <a:srgbClr val="201F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89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6" name="Группа 2"/>
          <p:cNvGrpSpPr/>
          <p:nvPr/>
        </p:nvGrpSpPr>
        <p:grpSpPr>
          <a:xfrm>
            <a:off x="169800" y="3438982"/>
            <a:ext cx="680463" cy="609025"/>
            <a:chOff x="6939084" y="5076690"/>
            <a:chExt cx="680463" cy="609025"/>
          </a:xfrm>
        </p:grpSpPr>
        <p:sp>
          <p:nvSpPr>
            <p:cNvPr id="37" name="Прямоугольник 13"/>
            <p:cNvSpPr/>
            <p:nvPr/>
          </p:nvSpPr>
          <p:spPr>
            <a:xfrm>
              <a:off x="6939084" y="5076690"/>
              <a:ext cx="514350" cy="514350"/>
            </a:xfrm>
            <a:prstGeom prst="rect">
              <a:avLst/>
            </a:prstGeom>
            <a:noFill/>
            <a:ln>
              <a:solidFill>
                <a:srgbClr val="FF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89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8" name="Прямоугольник 14"/>
            <p:cNvSpPr/>
            <p:nvPr/>
          </p:nvSpPr>
          <p:spPr>
            <a:xfrm>
              <a:off x="7105197" y="5171365"/>
              <a:ext cx="514350" cy="514350"/>
            </a:xfrm>
            <a:prstGeom prst="rect">
              <a:avLst/>
            </a:prstGeom>
            <a:solidFill>
              <a:srgbClr val="FAD978"/>
            </a:solidFill>
            <a:ln>
              <a:solidFill>
                <a:srgbClr val="FF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89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9" name="Группа 1"/>
          <p:cNvGrpSpPr/>
          <p:nvPr/>
        </p:nvGrpSpPr>
        <p:grpSpPr>
          <a:xfrm>
            <a:off x="445030" y="4871995"/>
            <a:ext cx="680463" cy="609025"/>
            <a:chOff x="6939084" y="3996241"/>
            <a:chExt cx="680463" cy="609025"/>
          </a:xfrm>
        </p:grpSpPr>
        <p:sp>
          <p:nvSpPr>
            <p:cNvPr id="40" name="Прямоугольник 9"/>
            <p:cNvSpPr/>
            <p:nvPr/>
          </p:nvSpPr>
          <p:spPr>
            <a:xfrm>
              <a:off x="6939084" y="3996241"/>
              <a:ext cx="514350" cy="514350"/>
            </a:xfrm>
            <a:prstGeom prst="rect">
              <a:avLst/>
            </a:prstGeom>
            <a:noFill/>
            <a:ln>
              <a:solidFill>
                <a:srgbClr val="201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89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" name="Прямоугольник 10"/>
            <p:cNvSpPr/>
            <p:nvPr/>
          </p:nvSpPr>
          <p:spPr>
            <a:xfrm>
              <a:off x="7105197" y="4090916"/>
              <a:ext cx="514350" cy="514350"/>
            </a:xfrm>
            <a:prstGeom prst="rect">
              <a:avLst/>
            </a:prstGeom>
            <a:solidFill>
              <a:srgbClr val="201F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89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392071" y="1651375"/>
            <a:ext cx="4981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+mn-ea"/>
              </a:rPr>
              <a:t>设计一个程序，从键盘输入学生成绩，当输入为</a:t>
            </a:r>
            <a:r>
              <a:rPr lang="en-US" altLang="zh-CN" sz="2400" dirty="0">
                <a:latin typeface="+mn-ea"/>
              </a:rPr>
              <a:t>999 </a:t>
            </a:r>
            <a:r>
              <a:rPr lang="zh-CN" altLang="zh-CN" sz="2400" dirty="0">
                <a:latin typeface="+mn-ea"/>
              </a:rPr>
              <a:t>时</a:t>
            </a:r>
            <a:r>
              <a:rPr lang="zh-CN" altLang="en-US" sz="2400" dirty="0">
                <a:latin typeface="+mn-ea"/>
              </a:rPr>
              <a:t>，开始计算</a:t>
            </a:r>
            <a:r>
              <a:rPr lang="zh-CN" altLang="zh-CN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通过输入数字实现四个</a:t>
            </a:r>
            <a:r>
              <a:rPr lang="zh-CN" altLang="zh-CN" sz="2400" dirty="0">
                <a:latin typeface="+mn-ea"/>
              </a:rPr>
              <a:t>不同程序功能</a:t>
            </a:r>
            <a:r>
              <a:rPr lang="zh-CN" altLang="en-US" sz="2400" dirty="0">
                <a:latin typeface="+mn-ea"/>
              </a:rPr>
              <a:t>的选择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48687" y="3373269"/>
            <a:ext cx="3846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+mn-ea"/>
              </a:rPr>
              <a:t>按“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”计算其平均数，并输出所有小于平均</a:t>
            </a:r>
            <a:r>
              <a:rPr lang="zh-CN" altLang="en-US" sz="2400" dirty="0">
                <a:latin typeface="+mn-ea"/>
              </a:rPr>
              <a:t>数的数</a:t>
            </a:r>
            <a:endParaRPr lang="zh-CN" altLang="zh-CN" sz="2400" dirty="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91901" y="4767615"/>
            <a:ext cx="4294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+mn-ea"/>
              </a:rPr>
              <a:t>按“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”从键盘上输入一个成绩，判定该成绩是否在数组中，若在则输出所在序号</a:t>
            </a:r>
            <a:endParaRPr lang="zh-CN" altLang="zh-CN" sz="2400" b="1" dirty="0">
              <a:latin typeface="+mn-ea"/>
            </a:endParaRPr>
          </a:p>
        </p:txBody>
      </p:sp>
      <p:sp>
        <p:nvSpPr>
          <p:cNvPr id="55" name="右箭头 54"/>
          <p:cNvSpPr/>
          <p:nvPr/>
        </p:nvSpPr>
        <p:spPr>
          <a:xfrm>
            <a:off x="5513695" y="5254390"/>
            <a:ext cx="941695" cy="259305"/>
          </a:xfrm>
          <a:prstGeom prst="rightArrow">
            <a:avLst/>
          </a:prstGeom>
          <a:solidFill>
            <a:srgbClr val="FAD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箭头 57"/>
          <p:cNvSpPr/>
          <p:nvPr/>
        </p:nvSpPr>
        <p:spPr>
          <a:xfrm>
            <a:off x="4888172" y="3687170"/>
            <a:ext cx="941695" cy="257032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7333393" y="1735537"/>
            <a:ext cx="4858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400" b="1" dirty="0">
                <a:latin typeface="+mn-ea"/>
              </a:rPr>
              <a:t>通过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for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循环语句</a:t>
            </a:r>
            <a:r>
              <a:rPr lang="zh-CN" altLang="en-US" sz="2400" b="1" dirty="0">
                <a:latin typeface="+mn-ea"/>
              </a:rPr>
              <a:t>给数组数据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赋值</a:t>
            </a:r>
            <a:endParaRPr lang="en-US" altLang="zh-CN" sz="2400" b="1" dirty="0">
              <a:solidFill>
                <a:srgbClr val="C00000"/>
              </a:solidFill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b="1" dirty="0">
                <a:latin typeface="+mn-ea"/>
              </a:rPr>
              <a:t>当</a:t>
            </a:r>
            <a:r>
              <a:rPr lang="en-US" altLang="zh-CN" sz="2400" b="1" dirty="0">
                <a:latin typeface="+mn-ea"/>
              </a:rPr>
              <a:t>value=999</a:t>
            </a:r>
            <a:r>
              <a:rPr lang="zh-CN" altLang="en-US" sz="2400" b="1" dirty="0">
                <a:latin typeface="+mn-ea"/>
              </a:rPr>
              <a:t>时跳出循环</a:t>
            </a:r>
            <a:endParaRPr lang="en-US" altLang="zh-CN" sz="2400" b="1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zh-CN" altLang="zh-CN" sz="2400" b="1" dirty="0">
                <a:latin typeface="+mn-ea"/>
              </a:rPr>
              <a:t>使用</a:t>
            </a:r>
            <a:r>
              <a:rPr lang="zh-CN" altLang="zh-CN" sz="2400" b="1" dirty="0">
                <a:solidFill>
                  <a:srgbClr val="C00000"/>
                </a:solidFill>
                <a:latin typeface="+mn-ea"/>
              </a:rPr>
              <a:t>四个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if-else if</a:t>
            </a:r>
            <a:r>
              <a:rPr lang="zh-CN" altLang="zh-CN" sz="2400" b="1" dirty="0">
                <a:solidFill>
                  <a:srgbClr val="C00000"/>
                </a:solidFill>
                <a:latin typeface="+mn-ea"/>
              </a:rPr>
              <a:t>语句分支</a:t>
            </a:r>
            <a:endParaRPr lang="zh-CN" altLang="en-US" sz="24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41240" y="3389192"/>
            <a:ext cx="5868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400" b="1" dirty="0">
                <a:latin typeface="+mn-ea"/>
              </a:rPr>
              <a:t>计算平均分</a:t>
            </a:r>
            <a:endParaRPr lang="en-US" altLang="zh-CN" sz="2400" b="1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b="1" dirty="0">
                <a:latin typeface="+mn-ea"/>
              </a:rPr>
              <a:t>运用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if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语句</a:t>
            </a:r>
            <a:r>
              <a:rPr lang="zh-CN" altLang="en-US" sz="2400" b="1" dirty="0">
                <a:latin typeface="+mn-ea"/>
              </a:rPr>
              <a:t>将数组数据与平均分进行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比较</a:t>
            </a:r>
            <a:endParaRPr lang="en-US" altLang="zh-CN" sz="24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509981" y="4592468"/>
            <a:ext cx="5682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400" b="1" dirty="0">
                <a:latin typeface="+mn-ea"/>
              </a:rPr>
              <a:t>读取输入的值</a:t>
            </a:r>
            <a:endParaRPr lang="en-US" altLang="zh-CN" sz="2400" b="1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b="1" dirty="0">
                <a:latin typeface="+mn-ea"/>
              </a:rPr>
              <a:t>运用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if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语句</a:t>
            </a:r>
            <a:r>
              <a:rPr lang="zh-CN" altLang="en-US" sz="2400" b="1" dirty="0">
                <a:latin typeface="+mn-ea"/>
              </a:rPr>
              <a:t>与数组中各数据进行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比较</a:t>
            </a:r>
            <a:endParaRPr lang="en-US" altLang="zh-CN" sz="2400" b="1" dirty="0">
              <a:solidFill>
                <a:srgbClr val="C00000"/>
              </a:solidFill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b="1" dirty="0">
                <a:latin typeface="+mn-ea"/>
              </a:rPr>
              <a:t>若有数据与之相同则输出该数据的下标</a:t>
            </a:r>
            <a:endParaRPr lang="en-US" altLang="zh-CN" sz="2400" b="1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b="1" dirty="0">
                <a:latin typeface="+mn-ea"/>
              </a:rPr>
              <a:t>若有不同则报错</a:t>
            </a:r>
            <a:endParaRPr lang="en-US" altLang="zh-CN" sz="2400" b="1" dirty="0">
              <a:latin typeface="+mn-ea"/>
            </a:endParaRPr>
          </a:p>
        </p:txBody>
      </p:sp>
      <p:sp>
        <p:nvSpPr>
          <p:cNvPr id="74" name="稻壳儿原创设计师【幻雨工作室】_10">
            <a:extLst>
              <a:ext uri="{FF2B5EF4-FFF2-40B4-BE49-F238E27FC236}">
                <a16:creationId xmlns:a16="http://schemas.microsoft.com/office/drawing/2014/main" id="{2B294724-F78D-4D57-A4F8-1A01B1FE77C8}"/>
              </a:ext>
            </a:extLst>
          </p:cNvPr>
          <p:cNvSpPr/>
          <p:nvPr/>
        </p:nvSpPr>
        <p:spPr>
          <a:xfrm>
            <a:off x="0" y="6475863"/>
            <a:ext cx="12192000" cy="382137"/>
          </a:xfrm>
          <a:custGeom>
            <a:avLst/>
            <a:gdLst>
              <a:gd name="connsiteX0" fmla="*/ 0 w 1221940"/>
              <a:gd name="connsiteY0" fmla="*/ 0 h 1221940"/>
              <a:gd name="connsiteX1" fmla="*/ 1221940 w 1221940"/>
              <a:gd name="connsiteY1" fmla="*/ 0 h 1221940"/>
              <a:gd name="connsiteX2" fmla="*/ 1221940 w 1221940"/>
              <a:gd name="connsiteY2" fmla="*/ 1221940 h 1221940"/>
              <a:gd name="connsiteX3" fmla="*/ 0 w 1221940"/>
              <a:gd name="connsiteY3" fmla="*/ 1221940 h 1221940"/>
              <a:gd name="connsiteX4" fmla="*/ 0 w 1221940"/>
              <a:gd name="connsiteY4" fmla="*/ 0 h 122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940" h="1221940">
                <a:moveTo>
                  <a:pt x="0" y="0"/>
                </a:moveTo>
                <a:lnTo>
                  <a:pt x="1221940" y="0"/>
                </a:lnTo>
                <a:lnTo>
                  <a:pt x="1221940" y="1221940"/>
                </a:lnTo>
                <a:lnTo>
                  <a:pt x="0" y="1221940"/>
                </a:lnTo>
                <a:lnTo>
                  <a:pt x="0" y="0"/>
                </a:lnTo>
                <a:close/>
              </a:path>
            </a:pathLst>
          </a:custGeom>
          <a:solidFill>
            <a:srgbClr val="201F2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0" tIns="38100" rIns="38100" bIns="381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5" name="右箭头 74"/>
          <p:cNvSpPr/>
          <p:nvPr/>
        </p:nvSpPr>
        <p:spPr>
          <a:xfrm>
            <a:off x="6307540" y="2172269"/>
            <a:ext cx="941695" cy="259305"/>
          </a:xfrm>
          <a:prstGeom prst="rightArrow">
            <a:avLst/>
          </a:prstGeom>
          <a:solidFill>
            <a:srgbClr val="FAD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7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5" grpId="0" animBg="1"/>
      <p:bldP spid="58" grpId="0" animBg="1"/>
      <p:bldP spid="59" grpId="0"/>
      <p:bldP spid="60" grpId="0"/>
      <p:bldP spid="61" grpId="0"/>
      <p:bldP spid="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">
            <a:extLst>
              <a:ext uri="{FF2B5EF4-FFF2-40B4-BE49-F238E27FC236}">
                <a16:creationId xmlns:a16="http://schemas.microsoft.com/office/drawing/2014/main" id="{910CD895-3C27-436C-A91E-2304B83F4E97}"/>
              </a:ext>
            </a:extLst>
          </p:cNvPr>
          <p:cNvGrpSpPr/>
          <p:nvPr/>
        </p:nvGrpSpPr>
        <p:grpSpPr>
          <a:xfrm>
            <a:off x="-1" y="1160060"/>
            <a:ext cx="12192001" cy="5697940"/>
            <a:chOff x="1915939" y="2208380"/>
            <a:chExt cx="3216550" cy="3506620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E063AC8-DAC2-4623-A42E-8470A325FF52}"/>
                </a:ext>
              </a:extLst>
            </p:cNvPr>
            <p:cNvSpPr/>
            <p:nvPr/>
          </p:nvSpPr>
          <p:spPr>
            <a:xfrm>
              <a:off x="1915939" y="2208380"/>
              <a:ext cx="3216550" cy="3506620"/>
            </a:xfrm>
            <a:prstGeom prst="rect">
              <a:avLst/>
            </a:prstGeom>
            <a:solidFill>
              <a:srgbClr val="FAD9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74FDA68-BE54-4C3A-8FEC-211771FBDCB8}"/>
                </a:ext>
              </a:extLst>
            </p:cNvPr>
            <p:cNvSpPr/>
            <p:nvPr/>
          </p:nvSpPr>
          <p:spPr>
            <a:xfrm>
              <a:off x="1915939" y="2358835"/>
              <a:ext cx="3216550" cy="31309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组 1"/>
          <p:cNvGrpSpPr/>
          <p:nvPr/>
        </p:nvGrpSpPr>
        <p:grpSpPr>
          <a:xfrm>
            <a:off x="419575" y="333889"/>
            <a:ext cx="6417952" cy="707886"/>
            <a:chOff x="607832" y="2055111"/>
            <a:chExt cx="4179099" cy="707886"/>
          </a:xfrm>
        </p:grpSpPr>
        <p:sp>
          <p:nvSpPr>
            <p:cNvPr id="29" name="矩形 28"/>
            <p:cNvSpPr/>
            <p:nvPr/>
          </p:nvSpPr>
          <p:spPr>
            <a:xfrm>
              <a:off x="607832" y="2097404"/>
              <a:ext cx="187696" cy="3352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文本框 4"/>
            <p:cNvSpPr txBox="1"/>
            <p:nvPr/>
          </p:nvSpPr>
          <p:spPr>
            <a:xfrm>
              <a:off x="795528" y="2055111"/>
              <a:ext cx="39914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03.</a:t>
              </a:r>
              <a:r>
                <a:rPr lang="zh-CN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设计</a:t>
              </a:r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分析与实施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607832" y="2420551"/>
              <a:ext cx="187696" cy="335220"/>
            </a:xfrm>
            <a:prstGeom prst="rect">
              <a:avLst/>
            </a:prstGeom>
            <a:solidFill>
              <a:srgbClr val="FAD9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" name="Группа 1"/>
          <p:cNvGrpSpPr/>
          <p:nvPr/>
        </p:nvGrpSpPr>
        <p:grpSpPr>
          <a:xfrm>
            <a:off x="579232" y="3409392"/>
            <a:ext cx="680463" cy="609025"/>
            <a:chOff x="6939084" y="3996241"/>
            <a:chExt cx="680463" cy="609025"/>
          </a:xfrm>
        </p:grpSpPr>
        <p:sp>
          <p:nvSpPr>
            <p:cNvPr id="33" name="Прямоугольник 9"/>
            <p:cNvSpPr/>
            <p:nvPr/>
          </p:nvSpPr>
          <p:spPr>
            <a:xfrm>
              <a:off x="6939084" y="3996241"/>
              <a:ext cx="514350" cy="514350"/>
            </a:xfrm>
            <a:prstGeom prst="rect">
              <a:avLst/>
            </a:prstGeom>
            <a:noFill/>
            <a:ln>
              <a:solidFill>
                <a:srgbClr val="201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89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Прямоугольник 10"/>
            <p:cNvSpPr/>
            <p:nvPr/>
          </p:nvSpPr>
          <p:spPr>
            <a:xfrm>
              <a:off x="7105197" y="4090916"/>
              <a:ext cx="514350" cy="514350"/>
            </a:xfrm>
            <a:prstGeom prst="rect">
              <a:avLst/>
            </a:prstGeom>
            <a:solidFill>
              <a:srgbClr val="201F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89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" name="Группа 2"/>
          <p:cNvGrpSpPr/>
          <p:nvPr/>
        </p:nvGrpSpPr>
        <p:grpSpPr>
          <a:xfrm>
            <a:off x="163774" y="1828547"/>
            <a:ext cx="680463" cy="609025"/>
            <a:chOff x="6939084" y="5076690"/>
            <a:chExt cx="680463" cy="609025"/>
          </a:xfrm>
        </p:grpSpPr>
        <p:sp>
          <p:nvSpPr>
            <p:cNvPr id="37" name="Прямоугольник 13"/>
            <p:cNvSpPr/>
            <p:nvPr/>
          </p:nvSpPr>
          <p:spPr>
            <a:xfrm>
              <a:off x="6939084" y="5076690"/>
              <a:ext cx="514350" cy="514350"/>
            </a:xfrm>
            <a:prstGeom prst="rect">
              <a:avLst/>
            </a:prstGeom>
            <a:noFill/>
            <a:ln>
              <a:solidFill>
                <a:srgbClr val="FF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89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8" name="Прямоугольник 14"/>
            <p:cNvSpPr/>
            <p:nvPr/>
          </p:nvSpPr>
          <p:spPr>
            <a:xfrm>
              <a:off x="7105197" y="5171365"/>
              <a:ext cx="514350" cy="514350"/>
            </a:xfrm>
            <a:prstGeom prst="rect">
              <a:avLst/>
            </a:prstGeom>
            <a:solidFill>
              <a:srgbClr val="FAD978"/>
            </a:solidFill>
            <a:ln>
              <a:solidFill>
                <a:srgbClr val="FF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89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064525" y="1856092"/>
            <a:ext cx="4503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+mn-ea"/>
              </a:rPr>
              <a:t>按“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zh-CN" sz="2400" dirty="0">
                <a:latin typeface="+mn-ea"/>
              </a:rPr>
              <a:t>”统计并显示优、良、中、及格及不及格人数。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17176" y="3373269"/>
            <a:ext cx="3655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+mn-ea"/>
              </a:rPr>
              <a:t>按</a:t>
            </a:r>
            <a:r>
              <a:rPr lang="en-US" altLang="zh-CN" sz="2400" dirty="0">
                <a:latin typeface="+mn-ea"/>
              </a:rPr>
              <a:t>“4</a:t>
            </a:r>
            <a:r>
              <a:rPr lang="zh-CN" altLang="zh-CN" sz="2400" dirty="0">
                <a:latin typeface="+mn-ea"/>
              </a:rPr>
              <a:t>”显示本班级的最高分及最低分。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8173" y="4631138"/>
            <a:ext cx="4421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+mn-ea"/>
              </a:rPr>
              <a:t>输入完数据后可以一次性使用完其所希望使用的功能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使用完毕后，按“</a:t>
            </a:r>
            <a:r>
              <a:rPr lang="en-US" altLang="zh-CN" sz="2400" dirty="0">
                <a:latin typeface="+mn-ea"/>
              </a:rPr>
              <a:t>5</a:t>
            </a:r>
            <a:r>
              <a:rPr lang="zh-CN" altLang="en-US" sz="2400" dirty="0">
                <a:latin typeface="+mn-ea"/>
              </a:rPr>
              <a:t>”退出程序。</a:t>
            </a:r>
            <a:endParaRPr lang="en-US" altLang="zh-CN" sz="2400" dirty="0">
              <a:latin typeface="+mn-ea"/>
            </a:endParaRPr>
          </a:p>
        </p:txBody>
      </p:sp>
      <p:sp>
        <p:nvSpPr>
          <p:cNvPr id="55" name="右箭头 54"/>
          <p:cNvSpPr/>
          <p:nvPr/>
        </p:nvSpPr>
        <p:spPr>
          <a:xfrm>
            <a:off x="5281683" y="3616657"/>
            <a:ext cx="941695" cy="259305"/>
          </a:xfrm>
          <a:prstGeom prst="rightArrow">
            <a:avLst/>
          </a:prstGeom>
          <a:solidFill>
            <a:srgbClr val="FAD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箭头 57"/>
          <p:cNvSpPr/>
          <p:nvPr/>
        </p:nvSpPr>
        <p:spPr>
          <a:xfrm>
            <a:off x="5625152" y="2076734"/>
            <a:ext cx="941695" cy="257032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6814779" y="1817424"/>
            <a:ext cx="4681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zh-CN" sz="2400" b="1" dirty="0">
                <a:latin typeface="+mn-ea"/>
              </a:rPr>
              <a:t>使用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switch</a:t>
            </a:r>
            <a:r>
              <a:rPr lang="zh-CN" altLang="zh-CN" sz="2400" b="1" dirty="0">
                <a:solidFill>
                  <a:srgbClr val="C00000"/>
                </a:solidFill>
                <a:latin typeface="+mn-ea"/>
              </a:rPr>
              <a:t>语句</a:t>
            </a:r>
            <a:r>
              <a:rPr lang="zh-CN" altLang="zh-CN" sz="2400" b="1" dirty="0">
                <a:latin typeface="+mn-ea"/>
              </a:rPr>
              <a:t>对各个等第的人数进行统计</a:t>
            </a:r>
            <a:endParaRPr lang="zh-CN" altLang="en-US" sz="24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23461" y="3498374"/>
            <a:ext cx="5868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400" b="1" dirty="0">
                <a:latin typeface="+mn-ea"/>
              </a:rPr>
              <a:t>运用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if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语句</a:t>
            </a:r>
            <a:r>
              <a:rPr lang="zh-CN" altLang="en-US" sz="2400" b="1" dirty="0">
                <a:latin typeface="+mn-ea"/>
              </a:rPr>
              <a:t>比较并替换直到找出最值</a:t>
            </a:r>
            <a:endParaRPr lang="en-US" altLang="zh-CN" sz="24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509981" y="4469639"/>
            <a:ext cx="5682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zh-CN" sz="2400" b="1" dirty="0">
                <a:latin typeface="+mn-ea"/>
              </a:rPr>
              <a:t>使用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while</a:t>
            </a:r>
            <a:r>
              <a:rPr lang="zh-CN" altLang="zh-CN" sz="2400" b="1" dirty="0">
                <a:solidFill>
                  <a:srgbClr val="C00000"/>
                </a:solidFill>
                <a:latin typeface="+mn-ea"/>
              </a:rPr>
              <a:t>循环</a:t>
            </a:r>
            <a:r>
              <a:rPr lang="zh-CN" altLang="zh-CN" sz="2400" b="1" dirty="0">
                <a:latin typeface="+mn-ea"/>
              </a:rPr>
              <a:t>使用户在输入完数据后可以一次性使用完其所希望使用的功能</a:t>
            </a:r>
            <a:endParaRPr lang="en-US" altLang="zh-CN" sz="2400" b="1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添加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quit</a:t>
            </a:r>
            <a:r>
              <a:rPr lang="zh-CN" altLang="zh-CN" sz="2400" b="1" dirty="0">
                <a:solidFill>
                  <a:srgbClr val="C00000"/>
                </a:solidFill>
                <a:latin typeface="+mn-ea"/>
              </a:rPr>
              <a:t>选项</a:t>
            </a:r>
            <a:r>
              <a:rPr lang="zh-CN" altLang="zh-CN" sz="2400" b="1" dirty="0">
                <a:latin typeface="+mn-ea"/>
              </a:rPr>
              <a:t>，以方便浏览完所有功能后退出程序</a:t>
            </a:r>
            <a:endParaRPr lang="en-US" altLang="zh-CN" sz="2400" b="1" dirty="0">
              <a:latin typeface="+mn-ea"/>
            </a:endParaRPr>
          </a:p>
        </p:txBody>
      </p:sp>
      <p:sp>
        <p:nvSpPr>
          <p:cNvPr id="62" name="右箭头 61"/>
          <p:cNvSpPr/>
          <p:nvPr/>
        </p:nvSpPr>
        <p:spPr>
          <a:xfrm>
            <a:off x="5504595" y="5122459"/>
            <a:ext cx="941695" cy="257032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稻壳儿原创设计师【幻雨工作室】_10">
            <a:extLst>
              <a:ext uri="{FF2B5EF4-FFF2-40B4-BE49-F238E27FC236}">
                <a16:creationId xmlns:a16="http://schemas.microsoft.com/office/drawing/2014/main" id="{2B294724-F78D-4D57-A4F8-1A01B1FE77C8}"/>
              </a:ext>
            </a:extLst>
          </p:cNvPr>
          <p:cNvSpPr/>
          <p:nvPr/>
        </p:nvSpPr>
        <p:spPr>
          <a:xfrm>
            <a:off x="0" y="6475863"/>
            <a:ext cx="12192000" cy="382137"/>
          </a:xfrm>
          <a:custGeom>
            <a:avLst/>
            <a:gdLst>
              <a:gd name="connsiteX0" fmla="*/ 0 w 1221940"/>
              <a:gd name="connsiteY0" fmla="*/ 0 h 1221940"/>
              <a:gd name="connsiteX1" fmla="*/ 1221940 w 1221940"/>
              <a:gd name="connsiteY1" fmla="*/ 0 h 1221940"/>
              <a:gd name="connsiteX2" fmla="*/ 1221940 w 1221940"/>
              <a:gd name="connsiteY2" fmla="*/ 1221940 h 1221940"/>
              <a:gd name="connsiteX3" fmla="*/ 0 w 1221940"/>
              <a:gd name="connsiteY3" fmla="*/ 1221940 h 1221940"/>
              <a:gd name="connsiteX4" fmla="*/ 0 w 1221940"/>
              <a:gd name="connsiteY4" fmla="*/ 0 h 122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940" h="1221940">
                <a:moveTo>
                  <a:pt x="0" y="0"/>
                </a:moveTo>
                <a:lnTo>
                  <a:pt x="1221940" y="0"/>
                </a:lnTo>
                <a:lnTo>
                  <a:pt x="1221940" y="1221940"/>
                </a:lnTo>
                <a:lnTo>
                  <a:pt x="0" y="1221940"/>
                </a:lnTo>
                <a:lnTo>
                  <a:pt x="0" y="0"/>
                </a:lnTo>
                <a:close/>
              </a:path>
            </a:pathLst>
          </a:custGeom>
          <a:solidFill>
            <a:srgbClr val="201F2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0" tIns="38100" rIns="38100" bIns="381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grpSp>
        <p:nvGrpSpPr>
          <p:cNvPr id="28" name="Группа 2"/>
          <p:cNvGrpSpPr/>
          <p:nvPr/>
        </p:nvGrpSpPr>
        <p:grpSpPr>
          <a:xfrm>
            <a:off x="272955" y="4833329"/>
            <a:ext cx="680463" cy="609025"/>
            <a:chOff x="6939084" y="5076690"/>
            <a:chExt cx="680463" cy="609025"/>
          </a:xfrm>
        </p:grpSpPr>
        <p:sp>
          <p:nvSpPr>
            <p:cNvPr id="32" name="Прямоугольник 13"/>
            <p:cNvSpPr/>
            <p:nvPr/>
          </p:nvSpPr>
          <p:spPr>
            <a:xfrm>
              <a:off x="6939084" y="5076690"/>
              <a:ext cx="514350" cy="514350"/>
            </a:xfrm>
            <a:prstGeom prst="rect">
              <a:avLst/>
            </a:prstGeom>
            <a:noFill/>
            <a:ln>
              <a:solidFill>
                <a:srgbClr val="FF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89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5" name="Прямоугольник 14"/>
            <p:cNvSpPr/>
            <p:nvPr/>
          </p:nvSpPr>
          <p:spPr>
            <a:xfrm>
              <a:off x="7105197" y="5171365"/>
              <a:ext cx="514350" cy="514350"/>
            </a:xfrm>
            <a:prstGeom prst="rect">
              <a:avLst/>
            </a:prstGeom>
            <a:solidFill>
              <a:srgbClr val="FAD978"/>
            </a:solidFill>
            <a:ln>
              <a:solidFill>
                <a:srgbClr val="FF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89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77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5" grpId="0" animBg="1"/>
      <p:bldP spid="58" grpId="0" animBg="1"/>
      <p:bldP spid="59" grpId="0"/>
      <p:bldP spid="60" grpId="0"/>
      <p:bldP spid="61" grpId="0"/>
      <p:bldP spid="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>
            <a:extLst>
              <a:ext uri="{FF2B5EF4-FFF2-40B4-BE49-F238E27FC236}">
                <a16:creationId xmlns:a16="http://schemas.microsoft.com/office/drawing/2014/main" id="{EE063AC8-DAC2-4623-A42E-8470A325FF52}"/>
              </a:ext>
            </a:extLst>
          </p:cNvPr>
          <p:cNvSpPr/>
          <p:nvPr/>
        </p:nvSpPr>
        <p:spPr>
          <a:xfrm>
            <a:off x="218364" y="1160060"/>
            <a:ext cx="4885900" cy="5697940"/>
          </a:xfrm>
          <a:prstGeom prst="rect">
            <a:avLst/>
          </a:prstGeom>
          <a:solidFill>
            <a:srgbClr val="FAD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" name="组 1"/>
          <p:cNvGrpSpPr/>
          <p:nvPr/>
        </p:nvGrpSpPr>
        <p:grpSpPr>
          <a:xfrm>
            <a:off x="419575" y="333889"/>
            <a:ext cx="6417952" cy="707886"/>
            <a:chOff x="607832" y="2055111"/>
            <a:chExt cx="4179099" cy="707886"/>
          </a:xfrm>
        </p:grpSpPr>
        <p:sp>
          <p:nvSpPr>
            <p:cNvPr id="29" name="矩形 28"/>
            <p:cNvSpPr/>
            <p:nvPr/>
          </p:nvSpPr>
          <p:spPr>
            <a:xfrm>
              <a:off x="607832" y="2097404"/>
              <a:ext cx="187696" cy="3352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文本框 4"/>
            <p:cNvSpPr txBox="1"/>
            <p:nvPr/>
          </p:nvSpPr>
          <p:spPr>
            <a:xfrm>
              <a:off x="795528" y="2055111"/>
              <a:ext cx="39914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04.</a:t>
              </a:r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部分程序展示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607832" y="2420551"/>
              <a:ext cx="187696" cy="335220"/>
            </a:xfrm>
            <a:prstGeom prst="rect">
              <a:avLst/>
            </a:prstGeom>
            <a:solidFill>
              <a:srgbClr val="FAD9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稻壳儿原创设计师【幻雨工作室】_10">
            <a:extLst>
              <a:ext uri="{FF2B5EF4-FFF2-40B4-BE49-F238E27FC236}">
                <a16:creationId xmlns:a16="http://schemas.microsoft.com/office/drawing/2014/main" id="{2B294724-F78D-4D57-A4F8-1A01B1FE77C8}"/>
              </a:ext>
            </a:extLst>
          </p:cNvPr>
          <p:cNvSpPr/>
          <p:nvPr/>
        </p:nvSpPr>
        <p:spPr>
          <a:xfrm>
            <a:off x="559557" y="1146412"/>
            <a:ext cx="4667536" cy="5431810"/>
          </a:xfrm>
          <a:custGeom>
            <a:avLst/>
            <a:gdLst>
              <a:gd name="connsiteX0" fmla="*/ 0 w 1221940"/>
              <a:gd name="connsiteY0" fmla="*/ 0 h 1221940"/>
              <a:gd name="connsiteX1" fmla="*/ 1221940 w 1221940"/>
              <a:gd name="connsiteY1" fmla="*/ 0 h 1221940"/>
              <a:gd name="connsiteX2" fmla="*/ 1221940 w 1221940"/>
              <a:gd name="connsiteY2" fmla="*/ 1221940 h 1221940"/>
              <a:gd name="connsiteX3" fmla="*/ 0 w 1221940"/>
              <a:gd name="connsiteY3" fmla="*/ 1221940 h 1221940"/>
              <a:gd name="connsiteX4" fmla="*/ 0 w 1221940"/>
              <a:gd name="connsiteY4" fmla="*/ 0 h 122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940" h="1221940">
                <a:moveTo>
                  <a:pt x="0" y="0"/>
                </a:moveTo>
                <a:lnTo>
                  <a:pt x="1221940" y="0"/>
                </a:lnTo>
                <a:lnTo>
                  <a:pt x="1221940" y="1221940"/>
                </a:lnTo>
                <a:lnTo>
                  <a:pt x="0" y="1221940"/>
                </a:lnTo>
                <a:lnTo>
                  <a:pt x="0" y="0"/>
                </a:lnTo>
                <a:close/>
              </a:path>
            </a:pathLst>
          </a:custGeom>
          <a:solidFill>
            <a:srgbClr val="201F2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0" tIns="38100" rIns="38100" bIns="381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 b="65865"/>
          <a:stretch>
            <a:fillRect/>
          </a:stretch>
        </p:blipFill>
        <p:spPr bwMode="auto">
          <a:xfrm>
            <a:off x="856823" y="1311824"/>
            <a:ext cx="7652464" cy="2209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2" cstate="print"/>
          <a:srcRect t="56211"/>
          <a:stretch>
            <a:fillRect/>
          </a:stretch>
        </p:blipFill>
        <p:spPr bwMode="auto">
          <a:xfrm>
            <a:off x="736267" y="3780430"/>
            <a:ext cx="7038505" cy="260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 l="1393" t="7537" r="16258" b="20822"/>
          <a:stretch>
            <a:fillRect/>
          </a:stretch>
        </p:blipFill>
        <p:spPr bwMode="auto">
          <a:xfrm>
            <a:off x="5302703" y="1897041"/>
            <a:ext cx="6629990" cy="3630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矩形 39"/>
          <p:cNvSpPr/>
          <p:nvPr/>
        </p:nvSpPr>
        <p:spPr>
          <a:xfrm>
            <a:off x="5268037" y="2047164"/>
            <a:ext cx="2743200" cy="128289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857398" y="1146413"/>
            <a:ext cx="312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学生班级成绩数据</a:t>
            </a:r>
          </a:p>
        </p:txBody>
      </p:sp>
      <p:cxnSp>
        <p:nvCxnSpPr>
          <p:cNvPr id="45" name="直接箭头连接符 44"/>
          <p:cNvCxnSpPr>
            <a:stCxn id="41" idx="1"/>
            <a:endCxn id="40" idx="3"/>
          </p:cNvCxnSpPr>
          <p:nvPr/>
        </p:nvCxnSpPr>
        <p:spPr>
          <a:xfrm flipH="1">
            <a:off x="8011237" y="1408023"/>
            <a:ext cx="846161" cy="1280586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5308979" y="4653887"/>
            <a:ext cx="5718412" cy="60050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/>
          <p:cNvCxnSpPr/>
          <p:nvPr/>
        </p:nvCxnSpPr>
        <p:spPr>
          <a:xfrm flipH="1" flipV="1">
            <a:off x="8886969" y="5270312"/>
            <a:ext cx="598225" cy="680112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532126" y="5966348"/>
            <a:ext cx="3436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子程序</a:t>
            </a:r>
            <a:r>
              <a:rPr lang="en-US" altLang="zh-CN" sz="2800" b="1" dirty="0">
                <a:solidFill>
                  <a:srgbClr val="C00000"/>
                </a:solidFill>
              </a:rPr>
              <a:t>1</a:t>
            </a:r>
            <a:r>
              <a:rPr lang="zh-CN" altLang="en-US" sz="2800" b="1" dirty="0">
                <a:solidFill>
                  <a:srgbClr val="C00000"/>
                </a:solidFill>
              </a:rPr>
              <a:t>的</a:t>
            </a:r>
            <a:r>
              <a:rPr lang="en-US" altLang="zh-CN" sz="2800" b="1" dirty="0">
                <a:solidFill>
                  <a:srgbClr val="C00000"/>
                </a:solidFill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</a:rPr>
              <a:t>输出结果</a:t>
            </a:r>
          </a:p>
        </p:txBody>
      </p:sp>
    </p:spTree>
    <p:extLst>
      <p:ext uri="{BB962C8B-B14F-4D97-AF65-F5344CB8AC3E}">
        <p14:creationId xmlns:p14="http://schemas.microsoft.com/office/powerpoint/2010/main" val="36277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54" grpId="0" animBg="1"/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>
            <a:extLst>
              <a:ext uri="{FF2B5EF4-FFF2-40B4-BE49-F238E27FC236}">
                <a16:creationId xmlns:a16="http://schemas.microsoft.com/office/drawing/2014/main" id="{EE063AC8-DAC2-4623-A42E-8470A325FF52}"/>
              </a:ext>
            </a:extLst>
          </p:cNvPr>
          <p:cNvSpPr/>
          <p:nvPr/>
        </p:nvSpPr>
        <p:spPr>
          <a:xfrm>
            <a:off x="218364" y="1160060"/>
            <a:ext cx="4885900" cy="5697940"/>
          </a:xfrm>
          <a:prstGeom prst="rect">
            <a:avLst/>
          </a:prstGeom>
          <a:solidFill>
            <a:srgbClr val="FAD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419575" y="333889"/>
            <a:ext cx="6417952" cy="707886"/>
            <a:chOff x="607832" y="2055111"/>
            <a:chExt cx="4179099" cy="707886"/>
          </a:xfrm>
        </p:grpSpPr>
        <p:sp>
          <p:nvSpPr>
            <p:cNvPr id="29" name="矩形 28"/>
            <p:cNvSpPr/>
            <p:nvPr/>
          </p:nvSpPr>
          <p:spPr>
            <a:xfrm>
              <a:off x="607832" y="2097404"/>
              <a:ext cx="187696" cy="3352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文本框 4"/>
            <p:cNvSpPr txBox="1"/>
            <p:nvPr/>
          </p:nvSpPr>
          <p:spPr>
            <a:xfrm>
              <a:off x="795528" y="2055111"/>
              <a:ext cx="39914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04.</a:t>
              </a:r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部分程序展示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607832" y="2420551"/>
              <a:ext cx="187696" cy="335220"/>
            </a:xfrm>
            <a:prstGeom prst="rect">
              <a:avLst/>
            </a:prstGeom>
            <a:solidFill>
              <a:srgbClr val="FAD9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稻壳儿原创设计师【幻雨工作室】_10">
            <a:extLst>
              <a:ext uri="{FF2B5EF4-FFF2-40B4-BE49-F238E27FC236}">
                <a16:creationId xmlns:a16="http://schemas.microsoft.com/office/drawing/2014/main" id="{2B294724-F78D-4D57-A4F8-1A01B1FE77C8}"/>
              </a:ext>
            </a:extLst>
          </p:cNvPr>
          <p:cNvSpPr/>
          <p:nvPr/>
        </p:nvSpPr>
        <p:spPr>
          <a:xfrm>
            <a:off x="559557" y="1146412"/>
            <a:ext cx="4667536" cy="5431810"/>
          </a:xfrm>
          <a:custGeom>
            <a:avLst/>
            <a:gdLst>
              <a:gd name="connsiteX0" fmla="*/ 0 w 1221940"/>
              <a:gd name="connsiteY0" fmla="*/ 0 h 1221940"/>
              <a:gd name="connsiteX1" fmla="*/ 1221940 w 1221940"/>
              <a:gd name="connsiteY1" fmla="*/ 0 h 1221940"/>
              <a:gd name="connsiteX2" fmla="*/ 1221940 w 1221940"/>
              <a:gd name="connsiteY2" fmla="*/ 1221940 h 1221940"/>
              <a:gd name="connsiteX3" fmla="*/ 0 w 1221940"/>
              <a:gd name="connsiteY3" fmla="*/ 1221940 h 1221940"/>
              <a:gd name="connsiteX4" fmla="*/ 0 w 1221940"/>
              <a:gd name="connsiteY4" fmla="*/ 0 h 122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940" h="1221940">
                <a:moveTo>
                  <a:pt x="0" y="0"/>
                </a:moveTo>
                <a:lnTo>
                  <a:pt x="1221940" y="0"/>
                </a:lnTo>
                <a:lnTo>
                  <a:pt x="1221940" y="1221940"/>
                </a:lnTo>
                <a:lnTo>
                  <a:pt x="0" y="1221940"/>
                </a:lnTo>
                <a:lnTo>
                  <a:pt x="0" y="0"/>
                </a:lnTo>
                <a:close/>
              </a:path>
            </a:pathLst>
          </a:custGeom>
          <a:solidFill>
            <a:srgbClr val="201F2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0" tIns="38100" rIns="38100" bIns="3810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07" y="1752030"/>
            <a:ext cx="8888290" cy="369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82214" y="1617260"/>
            <a:ext cx="4024160" cy="305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7478974" y="2183642"/>
            <a:ext cx="3261814" cy="204716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9419233" y="4287673"/>
            <a:ext cx="448098" cy="802942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22693" y="5188426"/>
            <a:ext cx="3436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同样学生成绩数据下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r>
              <a:rPr lang="zh-CN" altLang="en-US" sz="2800" b="1" dirty="0">
                <a:solidFill>
                  <a:srgbClr val="C00000"/>
                </a:solidFill>
              </a:rPr>
              <a:t>子程序</a:t>
            </a:r>
            <a:r>
              <a:rPr lang="en-US" altLang="zh-CN" sz="2800" b="1" dirty="0">
                <a:solidFill>
                  <a:srgbClr val="C00000"/>
                </a:solidFill>
              </a:rPr>
              <a:t>3</a:t>
            </a:r>
            <a:r>
              <a:rPr lang="zh-CN" altLang="en-US" sz="2800" b="1" dirty="0">
                <a:solidFill>
                  <a:srgbClr val="C00000"/>
                </a:solidFill>
              </a:rPr>
              <a:t>的输出结果</a:t>
            </a:r>
          </a:p>
        </p:txBody>
      </p:sp>
    </p:spTree>
    <p:extLst>
      <p:ext uri="{BB962C8B-B14F-4D97-AF65-F5344CB8AC3E}">
        <p14:creationId xmlns:p14="http://schemas.microsoft.com/office/powerpoint/2010/main" val="36277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5">
            <a:extLst>
              <a:ext uri="{FF2B5EF4-FFF2-40B4-BE49-F238E27FC236}">
                <a16:creationId xmlns:a16="http://schemas.microsoft.com/office/drawing/2014/main" id="{764571ED-A97E-4DBC-A2AA-C6525B016EAB}"/>
              </a:ext>
            </a:extLst>
          </p:cNvPr>
          <p:cNvGrpSpPr/>
          <p:nvPr/>
        </p:nvGrpSpPr>
        <p:grpSpPr>
          <a:xfrm>
            <a:off x="0" y="1323834"/>
            <a:ext cx="6237027" cy="5172500"/>
            <a:chOff x="1056219" y="1917828"/>
            <a:chExt cx="5119684" cy="405271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31718CE-C29D-432B-9D22-7F474F1ACC54}"/>
                </a:ext>
              </a:extLst>
            </p:cNvPr>
            <p:cNvSpPr/>
            <p:nvPr/>
          </p:nvSpPr>
          <p:spPr>
            <a:xfrm>
              <a:off x="1056219" y="1917828"/>
              <a:ext cx="1907293" cy="4052711"/>
            </a:xfrm>
            <a:prstGeom prst="rect">
              <a:avLst/>
            </a:prstGeom>
            <a:solidFill>
              <a:srgbClr val="201F20">
                <a:alpha val="8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0966FC5-0B5B-48CF-BBAF-DADA8E610732}"/>
                </a:ext>
              </a:extLst>
            </p:cNvPr>
            <p:cNvGrpSpPr/>
            <p:nvPr/>
          </p:nvGrpSpPr>
          <p:grpSpPr>
            <a:xfrm>
              <a:off x="2219961" y="3041454"/>
              <a:ext cx="3955942" cy="1405364"/>
              <a:chOff x="2146405" y="3041454"/>
              <a:chExt cx="3955942" cy="1405364"/>
            </a:xfrm>
          </p:grpSpPr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E1C22D44-6834-4AF8-B421-D972B5104B5D}"/>
                  </a:ext>
                </a:extLst>
              </p:cNvPr>
              <p:cNvSpPr/>
              <p:nvPr/>
            </p:nvSpPr>
            <p:spPr>
              <a:xfrm>
                <a:off x="2146405" y="3041454"/>
                <a:ext cx="1405363" cy="1405364"/>
              </a:xfrm>
              <a:custGeom>
                <a:avLst/>
                <a:gdLst>
                  <a:gd name="connsiteX0" fmla="*/ 1621876 w 4116165"/>
                  <a:gd name="connsiteY0" fmla="*/ 814807 h 3497531"/>
                  <a:gd name="connsiteX1" fmla="*/ 3927730 w 4116165"/>
                  <a:gd name="connsiteY1" fmla="*/ 814807 h 3497531"/>
                  <a:gd name="connsiteX2" fmla="*/ 4116165 w 4116165"/>
                  <a:gd name="connsiteY2" fmla="*/ 1003242 h 3497531"/>
                  <a:gd name="connsiteX3" fmla="*/ 4116165 w 4116165"/>
                  <a:gd name="connsiteY3" fmla="*/ 3309096 h 3497531"/>
                  <a:gd name="connsiteX4" fmla="*/ 3927730 w 4116165"/>
                  <a:gd name="connsiteY4" fmla="*/ 3497531 h 3497531"/>
                  <a:gd name="connsiteX5" fmla="*/ 1621876 w 4116165"/>
                  <a:gd name="connsiteY5" fmla="*/ 3497531 h 3497531"/>
                  <a:gd name="connsiteX6" fmla="*/ 1433441 w 4116165"/>
                  <a:gd name="connsiteY6" fmla="*/ 3309096 h 3497531"/>
                  <a:gd name="connsiteX7" fmla="*/ 1433441 w 4116165"/>
                  <a:gd name="connsiteY7" fmla="*/ 1003242 h 3497531"/>
                  <a:gd name="connsiteX8" fmla="*/ 1621876 w 4116165"/>
                  <a:gd name="connsiteY8" fmla="*/ 814807 h 3497531"/>
                  <a:gd name="connsiteX9" fmla="*/ 688860 w 4116165"/>
                  <a:gd name="connsiteY9" fmla="*/ 0 h 3497531"/>
                  <a:gd name="connsiteX10" fmla="*/ 739322 w 4116165"/>
                  <a:gd name="connsiteY10" fmla="*/ 20901 h 3497531"/>
                  <a:gd name="connsiteX11" fmla="*/ 1356818 w 4116165"/>
                  <a:gd name="connsiteY11" fmla="*/ 638398 h 3497531"/>
                  <a:gd name="connsiteX12" fmla="*/ 1356818 w 4116165"/>
                  <a:gd name="connsiteY12" fmla="*/ 739322 h 3497531"/>
                  <a:gd name="connsiteX13" fmla="*/ 739322 w 4116165"/>
                  <a:gd name="connsiteY13" fmla="*/ 1356819 h 3497531"/>
                  <a:gd name="connsiteX14" fmla="*/ 638398 w 4116165"/>
                  <a:gd name="connsiteY14" fmla="*/ 1356819 h 3497531"/>
                  <a:gd name="connsiteX15" fmla="*/ 20901 w 4116165"/>
                  <a:gd name="connsiteY15" fmla="*/ 739322 h 3497531"/>
                  <a:gd name="connsiteX16" fmla="*/ 20901 w 4116165"/>
                  <a:gd name="connsiteY16" fmla="*/ 638398 h 3497531"/>
                  <a:gd name="connsiteX17" fmla="*/ 638398 w 4116165"/>
                  <a:gd name="connsiteY17" fmla="*/ 20901 h 3497531"/>
                  <a:gd name="connsiteX18" fmla="*/ 688860 w 4116165"/>
                  <a:gd name="connsiteY18" fmla="*/ 0 h 3497531"/>
                  <a:gd name="connsiteX0" fmla="*/ 1433441 w 4116165"/>
                  <a:gd name="connsiteY0" fmla="*/ 1003242 h 3497531"/>
                  <a:gd name="connsiteX1" fmla="*/ 3927730 w 4116165"/>
                  <a:gd name="connsiteY1" fmla="*/ 814807 h 3497531"/>
                  <a:gd name="connsiteX2" fmla="*/ 4116165 w 4116165"/>
                  <a:gd name="connsiteY2" fmla="*/ 1003242 h 3497531"/>
                  <a:gd name="connsiteX3" fmla="*/ 4116165 w 4116165"/>
                  <a:gd name="connsiteY3" fmla="*/ 3309096 h 3497531"/>
                  <a:gd name="connsiteX4" fmla="*/ 3927730 w 4116165"/>
                  <a:gd name="connsiteY4" fmla="*/ 3497531 h 3497531"/>
                  <a:gd name="connsiteX5" fmla="*/ 1621876 w 4116165"/>
                  <a:gd name="connsiteY5" fmla="*/ 3497531 h 3497531"/>
                  <a:gd name="connsiteX6" fmla="*/ 1433441 w 4116165"/>
                  <a:gd name="connsiteY6" fmla="*/ 3309096 h 3497531"/>
                  <a:gd name="connsiteX7" fmla="*/ 1433441 w 4116165"/>
                  <a:gd name="connsiteY7" fmla="*/ 1003242 h 3497531"/>
                  <a:gd name="connsiteX8" fmla="*/ 688860 w 4116165"/>
                  <a:gd name="connsiteY8" fmla="*/ 0 h 3497531"/>
                  <a:gd name="connsiteX9" fmla="*/ 739322 w 4116165"/>
                  <a:gd name="connsiteY9" fmla="*/ 20901 h 3497531"/>
                  <a:gd name="connsiteX10" fmla="*/ 1356818 w 4116165"/>
                  <a:gd name="connsiteY10" fmla="*/ 638398 h 3497531"/>
                  <a:gd name="connsiteX11" fmla="*/ 1356818 w 4116165"/>
                  <a:gd name="connsiteY11" fmla="*/ 739322 h 3497531"/>
                  <a:gd name="connsiteX12" fmla="*/ 739322 w 4116165"/>
                  <a:gd name="connsiteY12" fmla="*/ 1356819 h 3497531"/>
                  <a:gd name="connsiteX13" fmla="*/ 638398 w 4116165"/>
                  <a:gd name="connsiteY13" fmla="*/ 1356819 h 3497531"/>
                  <a:gd name="connsiteX14" fmla="*/ 20901 w 4116165"/>
                  <a:gd name="connsiteY14" fmla="*/ 739322 h 3497531"/>
                  <a:gd name="connsiteX15" fmla="*/ 20901 w 4116165"/>
                  <a:gd name="connsiteY15" fmla="*/ 638398 h 3497531"/>
                  <a:gd name="connsiteX16" fmla="*/ 638398 w 4116165"/>
                  <a:gd name="connsiteY16" fmla="*/ 20901 h 3497531"/>
                  <a:gd name="connsiteX17" fmla="*/ 688860 w 4116165"/>
                  <a:gd name="connsiteY17" fmla="*/ 0 h 3497531"/>
                  <a:gd name="connsiteX0" fmla="*/ 1433441 w 4116165"/>
                  <a:gd name="connsiteY0" fmla="*/ 3309096 h 3497531"/>
                  <a:gd name="connsiteX1" fmla="*/ 3927730 w 4116165"/>
                  <a:gd name="connsiteY1" fmla="*/ 814807 h 3497531"/>
                  <a:gd name="connsiteX2" fmla="*/ 4116165 w 4116165"/>
                  <a:gd name="connsiteY2" fmla="*/ 1003242 h 3497531"/>
                  <a:gd name="connsiteX3" fmla="*/ 4116165 w 4116165"/>
                  <a:gd name="connsiteY3" fmla="*/ 3309096 h 3497531"/>
                  <a:gd name="connsiteX4" fmla="*/ 3927730 w 4116165"/>
                  <a:gd name="connsiteY4" fmla="*/ 3497531 h 3497531"/>
                  <a:gd name="connsiteX5" fmla="*/ 1621876 w 4116165"/>
                  <a:gd name="connsiteY5" fmla="*/ 3497531 h 3497531"/>
                  <a:gd name="connsiteX6" fmla="*/ 1433441 w 4116165"/>
                  <a:gd name="connsiteY6" fmla="*/ 3309096 h 3497531"/>
                  <a:gd name="connsiteX7" fmla="*/ 688860 w 4116165"/>
                  <a:gd name="connsiteY7" fmla="*/ 0 h 3497531"/>
                  <a:gd name="connsiteX8" fmla="*/ 739322 w 4116165"/>
                  <a:gd name="connsiteY8" fmla="*/ 20901 h 3497531"/>
                  <a:gd name="connsiteX9" fmla="*/ 1356818 w 4116165"/>
                  <a:gd name="connsiteY9" fmla="*/ 638398 h 3497531"/>
                  <a:gd name="connsiteX10" fmla="*/ 1356818 w 4116165"/>
                  <a:gd name="connsiteY10" fmla="*/ 739322 h 3497531"/>
                  <a:gd name="connsiteX11" fmla="*/ 739322 w 4116165"/>
                  <a:gd name="connsiteY11" fmla="*/ 1356819 h 3497531"/>
                  <a:gd name="connsiteX12" fmla="*/ 638398 w 4116165"/>
                  <a:gd name="connsiteY12" fmla="*/ 1356819 h 3497531"/>
                  <a:gd name="connsiteX13" fmla="*/ 20901 w 4116165"/>
                  <a:gd name="connsiteY13" fmla="*/ 739322 h 3497531"/>
                  <a:gd name="connsiteX14" fmla="*/ 20901 w 4116165"/>
                  <a:gd name="connsiteY14" fmla="*/ 638398 h 3497531"/>
                  <a:gd name="connsiteX15" fmla="*/ 638398 w 4116165"/>
                  <a:gd name="connsiteY15" fmla="*/ 20901 h 3497531"/>
                  <a:gd name="connsiteX16" fmla="*/ 688860 w 4116165"/>
                  <a:gd name="connsiteY16" fmla="*/ 0 h 3497531"/>
                  <a:gd name="connsiteX0" fmla="*/ 1433441 w 4116165"/>
                  <a:gd name="connsiteY0" fmla="*/ 3309096 h 3497531"/>
                  <a:gd name="connsiteX1" fmla="*/ 4116165 w 4116165"/>
                  <a:gd name="connsiteY1" fmla="*/ 1003242 h 3497531"/>
                  <a:gd name="connsiteX2" fmla="*/ 4116165 w 4116165"/>
                  <a:gd name="connsiteY2" fmla="*/ 3309096 h 3497531"/>
                  <a:gd name="connsiteX3" fmla="*/ 3927730 w 4116165"/>
                  <a:gd name="connsiteY3" fmla="*/ 3497531 h 3497531"/>
                  <a:gd name="connsiteX4" fmla="*/ 1621876 w 4116165"/>
                  <a:gd name="connsiteY4" fmla="*/ 3497531 h 3497531"/>
                  <a:gd name="connsiteX5" fmla="*/ 1433441 w 4116165"/>
                  <a:gd name="connsiteY5" fmla="*/ 3309096 h 3497531"/>
                  <a:gd name="connsiteX6" fmla="*/ 688860 w 4116165"/>
                  <a:gd name="connsiteY6" fmla="*/ 0 h 3497531"/>
                  <a:gd name="connsiteX7" fmla="*/ 739322 w 4116165"/>
                  <a:gd name="connsiteY7" fmla="*/ 20901 h 3497531"/>
                  <a:gd name="connsiteX8" fmla="*/ 1356818 w 4116165"/>
                  <a:gd name="connsiteY8" fmla="*/ 638398 h 3497531"/>
                  <a:gd name="connsiteX9" fmla="*/ 1356818 w 4116165"/>
                  <a:gd name="connsiteY9" fmla="*/ 739322 h 3497531"/>
                  <a:gd name="connsiteX10" fmla="*/ 739322 w 4116165"/>
                  <a:gd name="connsiteY10" fmla="*/ 1356819 h 3497531"/>
                  <a:gd name="connsiteX11" fmla="*/ 638398 w 4116165"/>
                  <a:gd name="connsiteY11" fmla="*/ 1356819 h 3497531"/>
                  <a:gd name="connsiteX12" fmla="*/ 20901 w 4116165"/>
                  <a:gd name="connsiteY12" fmla="*/ 739322 h 3497531"/>
                  <a:gd name="connsiteX13" fmla="*/ 20901 w 4116165"/>
                  <a:gd name="connsiteY13" fmla="*/ 638398 h 3497531"/>
                  <a:gd name="connsiteX14" fmla="*/ 638398 w 4116165"/>
                  <a:gd name="connsiteY14" fmla="*/ 20901 h 3497531"/>
                  <a:gd name="connsiteX15" fmla="*/ 688860 w 4116165"/>
                  <a:gd name="connsiteY15" fmla="*/ 0 h 3497531"/>
                  <a:gd name="connsiteX0" fmla="*/ 1433441 w 4116165"/>
                  <a:gd name="connsiteY0" fmla="*/ 3309096 h 3497531"/>
                  <a:gd name="connsiteX1" fmla="*/ 4116165 w 4116165"/>
                  <a:gd name="connsiteY1" fmla="*/ 3309096 h 3497531"/>
                  <a:gd name="connsiteX2" fmla="*/ 3927730 w 4116165"/>
                  <a:gd name="connsiteY2" fmla="*/ 3497531 h 3497531"/>
                  <a:gd name="connsiteX3" fmla="*/ 1621876 w 4116165"/>
                  <a:gd name="connsiteY3" fmla="*/ 3497531 h 3497531"/>
                  <a:gd name="connsiteX4" fmla="*/ 1433441 w 4116165"/>
                  <a:gd name="connsiteY4" fmla="*/ 3309096 h 3497531"/>
                  <a:gd name="connsiteX5" fmla="*/ 688860 w 4116165"/>
                  <a:gd name="connsiteY5" fmla="*/ 0 h 3497531"/>
                  <a:gd name="connsiteX6" fmla="*/ 739322 w 4116165"/>
                  <a:gd name="connsiteY6" fmla="*/ 20901 h 3497531"/>
                  <a:gd name="connsiteX7" fmla="*/ 1356818 w 4116165"/>
                  <a:gd name="connsiteY7" fmla="*/ 638398 h 3497531"/>
                  <a:gd name="connsiteX8" fmla="*/ 1356818 w 4116165"/>
                  <a:gd name="connsiteY8" fmla="*/ 739322 h 3497531"/>
                  <a:gd name="connsiteX9" fmla="*/ 739322 w 4116165"/>
                  <a:gd name="connsiteY9" fmla="*/ 1356819 h 3497531"/>
                  <a:gd name="connsiteX10" fmla="*/ 638398 w 4116165"/>
                  <a:gd name="connsiteY10" fmla="*/ 1356819 h 3497531"/>
                  <a:gd name="connsiteX11" fmla="*/ 20901 w 4116165"/>
                  <a:gd name="connsiteY11" fmla="*/ 739322 h 3497531"/>
                  <a:gd name="connsiteX12" fmla="*/ 20901 w 4116165"/>
                  <a:gd name="connsiteY12" fmla="*/ 638398 h 3497531"/>
                  <a:gd name="connsiteX13" fmla="*/ 638398 w 4116165"/>
                  <a:gd name="connsiteY13" fmla="*/ 20901 h 3497531"/>
                  <a:gd name="connsiteX14" fmla="*/ 688860 w 4116165"/>
                  <a:gd name="connsiteY14" fmla="*/ 0 h 3497531"/>
                  <a:gd name="connsiteX0" fmla="*/ 1433441 w 3927730"/>
                  <a:gd name="connsiteY0" fmla="*/ 3309096 h 3497531"/>
                  <a:gd name="connsiteX1" fmla="*/ 3927730 w 3927730"/>
                  <a:gd name="connsiteY1" fmla="*/ 3497531 h 3497531"/>
                  <a:gd name="connsiteX2" fmla="*/ 1621876 w 3927730"/>
                  <a:gd name="connsiteY2" fmla="*/ 3497531 h 3497531"/>
                  <a:gd name="connsiteX3" fmla="*/ 1433441 w 3927730"/>
                  <a:gd name="connsiteY3" fmla="*/ 3309096 h 3497531"/>
                  <a:gd name="connsiteX4" fmla="*/ 688860 w 3927730"/>
                  <a:gd name="connsiteY4" fmla="*/ 0 h 3497531"/>
                  <a:gd name="connsiteX5" fmla="*/ 739322 w 3927730"/>
                  <a:gd name="connsiteY5" fmla="*/ 20901 h 3497531"/>
                  <a:gd name="connsiteX6" fmla="*/ 1356818 w 3927730"/>
                  <a:gd name="connsiteY6" fmla="*/ 638398 h 3497531"/>
                  <a:gd name="connsiteX7" fmla="*/ 1356818 w 3927730"/>
                  <a:gd name="connsiteY7" fmla="*/ 739322 h 3497531"/>
                  <a:gd name="connsiteX8" fmla="*/ 739322 w 3927730"/>
                  <a:gd name="connsiteY8" fmla="*/ 1356819 h 3497531"/>
                  <a:gd name="connsiteX9" fmla="*/ 638398 w 3927730"/>
                  <a:gd name="connsiteY9" fmla="*/ 1356819 h 3497531"/>
                  <a:gd name="connsiteX10" fmla="*/ 20901 w 3927730"/>
                  <a:gd name="connsiteY10" fmla="*/ 739322 h 3497531"/>
                  <a:gd name="connsiteX11" fmla="*/ 20901 w 3927730"/>
                  <a:gd name="connsiteY11" fmla="*/ 638398 h 3497531"/>
                  <a:gd name="connsiteX12" fmla="*/ 638398 w 3927730"/>
                  <a:gd name="connsiteY12" fmla="*/ 20901 h 3497531"/>
                  <a:gd name="connsiteX13" fmla="*/ 688860 w 3927730"/>
                  <a:gd name="connsiteY13" fmla="*/ 0 h 3497531"/>
                  <a:gd name="connsiteX0" fmla="*/ 1433441 w 1621876"/>
                  <a:gd name="connsiteY0" fmla="*/ 3309096 h 3497531"/>
                  <a:gd name="connsiteX1" fmla="*/ 1621876 w 1621876"/>
                  <a:gd name="connsiteY1" fmla="*/ 3497531 h 3497531"/>
                  <a:gd name="connsiteX2" fmla="*/ 1433441 w 1621876"/>
                  <a:gd name="connsiteY2" fmla="*/ 3309096 h 3497531"/>
                  <a:gd name="connsiteX3" fmla="*/ 688860 w 1621876"/>
                  <a:gd name="connsiteY3" fmla="*/ 0 h 3497531"/>
                  <a:gd name="connsiteX4" fmla="*/ 739322 w 1621876"/>
                  <a:gd name="connsiteY4" fmla="*/ 20901 h 3497531"/>
                  <a:gd name="connsiteX5" fmla="*/ 1356818 w 1621876"/>
                  <a:gd name="connsiteY5" fmla="*/ 638398 h 3497531"/>
                  <a:gd name="connsiteX6" fmla="*/ 1356818 w 1621876"/>
                  <a:gd name="connsiteY6" fmla="*/ 739322 h 3497531"/>
                  <a:gd name="connsiteX7" fmla="*/ 739322 w 1621876"/>
                  <a:gd name="connsiteY7" fmla="*/ 1356819 h 3497531"/>
                  <a:gd name="connsiteX8" fmla="*/ 638398 w 1621876"/>
                  <a:gd name="connsiteY8" fmla="*/ 1356819 h 3497531"/>
                  <a:gd name="connsiteX9" fmla="*/ 20901 w 1621876"/>
                  <a:gd name="connsiteY9" fmla="*/ 739322 h 3497531"/>
                  <a:gd name="connsiteX10" fmla="*/ 20901 w 1621876"/>
                  <a:gd name="connsiteY10" fmla="*/ 638398 h 3497531"/>
                  <a:gd name="connsiteX11" fmla="*/ 638398 w 1621876"/>
                  <a:gd name="connsiteY11" fmla="*/ 20901 h 3497531"/>
                  <a:gd name="connsiteX12" fmla="*/ 688860 w 1621876"/>
                  <a:gd name="connsiteY12" fmla="*/ 0 h 3497531"/>
                  <a:gd name="connsiteX0" fmla="*/ 688860 w 1377719"/>
                  <a:gd name="connsiteY0" fmla="*/ 0 h 1377720"/>
                  <a:gd name="connsiteX1" fmla="*/ 739322 w 1377719"/>
                  <a:gd name="connsiteY1" fmla="*/ 20901 h 1377720"/>
                  <a:gd name="connsiteX2" fmla="*/ 1356818 w 1377719"/>
                  <a:gd name="connsiteY2" fmla="*/ 638398 h 1377720"/>
                  <a:gd name="connsiteX3" fmla="*/ 1356818 w 1377719"/>
                  <a:gd name="connsiteY3" fmla="*/ 739322 h 1377720"/>
                  <a:gd name="connsiteX4" fmla="*/ 739322 w 1377719"/>
                  <a:gd name="connsiteY4" fmla="*/ 1356819 h 1377720"/>
                  <a:gd name="connsiteX5" fmla="*/ 638398 w 1377719"/>
                  <a:gd name="connsiteY5" fmla="*/ 1356819 h 1377720"/>
                  <a:gd name="connsiteX6" fmla="*/ 20901 w 1377719"/>
                  <a:gd name="connsiteY6" fmla="*/ 739322 h 1377720"/>
                  <a:gd name="connsiteX7" fmla="*/ 20901 w 1377719"/>
                  <a:gd name="connsiteY7" fmla="*/ 638398 h 1377720"/>
                  <a:gd name="connsiteX8" fmla="*/ 638398 w 1377719"/>
                  <a:gd name="connsiteY8" fmla="*/ 20901 h 1377720"/>
                  <a:gd name="connsiteX9" fmla="*/ 688860 w 1377719"/>
                  <a:gd name="connsiteY9" fmla="*/ 0 h 137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77719" h="1377720">
                    <a:moveTo>
                      <a:pt x="688860" y="0"/>
                    </a:moveTo>
                    <a:cubicBezTo>
                      <a:pt x="707124" y="0"/>
                      <a:pt x="725387" y="6967"/>
                      <a:pt x="739322" y="20901"/>
                    </a:cubicBezTo>
                    <a:lnTo>
                      <a:pt x="1356818" y="638398"/>
                    </a:lnTo>
                    <a:cubicBezTo>
                      <a:pt x="1384687" y="666267"/>
                      <a:pt x="1384687" y="711453"/>
                      <a:pt x="1356818" y="739322"/>
                    </a:cubicBezTo>
                    <a:lnTo>
                      <a:pt x="739322" y="1356819"/>
                    </a:lnTo>
                    <a:cubicBezTo>
                      <a:pt x="711453" y="1384688"/>
                      <a:pt x="666267" y="1384688"/>
                      <a:pt x="638398" y="1356819"/>
                    </a:cubicBezTo>
                    <a:lnTo>
                      <a:pt x="20901" y="739322"/>
                    </a:lnTo>
                    <a:cubicBezTo>
                      <a:pt x="-6968" y="711453"/>
                      <a:pt x="-6968" y="666267"/>
                      <a:pt x="20901" y="638398"/>
                    </a:cubicBezTo>
                    <a:lnTo>
                      <a:pt x="638398" y="20901"/>
                    </a:lnTo>
                    <a:cubicBezTo>
                      <a:pt x="652332" y="6967"/>
                      <a:pt x="670596" y="0"/>
                      <a:pt x="688860" y="0"/>
                    </a:cubicBezTo>
                    <a:close/>
                  </a:path>
                </a:pathLst>
              </a:custGeom>
              <a:solidFill>
                <a:srgbClr val="FAD978"/>
              </a:solidFill>
              <a:ln>
                <a:noFill/>
              </a:ln>
              <a:effectLst>
                <a:outerShdw blurRad="508000" dist="254000" dir="54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3" name="Group 2">
                <a:extLst>
                  <a:ext uri="{FF2B5EF4-FFF2-40B4-BE49-F238E27FC236}">
                    <a16:creationId xmlns:a16="http://schemas.microsoft.com/office/drawing/2014/main" id="{4268EE2F-672B-4FFE-8914-F466BC8289AC}"/>
                  </a:ext>
                </a:extLst>
              </p:cNvPr>
              <p:cNvGrpSpPr/>
              <p:nvPr/>
            </p:nvGrpSpPr>
            <p:grpSpPr>
              <a:xfrm>
                <a:off x="2699381" y="3533613"/>
                <a:ext cx="3402966" cy="482600"/>
                <a:chOff x="3026937" y="3679890"/>
                <a:chExt cx="3402966" cy="482600"/>
              </a:xfrm>
              <a:solidFill>
                <a:schemeClr val="bg1"/>
              </a:solidFill>
            </p:grpSpPr>
            <p:sp>
              <p:nvSpPr>
                <p:cNvPr id="14" name="Freeform 35">
                  <a:extLst>
                    <a:ext uri="{FF2B5EF4-FFF2-40B4-BE49-F238E27FC236}">
                      <a16:creationId xmlns:a16="http://schemas.microsoft.com/office/drawing/2014/main" id="{37D13C80-23C5-4947-8B57-39FA981045C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26937" y="3679890"/>
                  <a:ext cx="330200" cy="482600"/>
                </a:xfrm>
                <a:custGeom>
                  <a:avLst/>
                  <a:gdLst>
                    <a:gd name="T0" fmla="*/ 44 w 88"/>
                    <a:gd name="T1" fmla="*/ 0 h 128"/>
                    <a:gd name="T2" fmla="*/ 0 w 88"/>
                    <a:gd name="T3" fmla="*/ 44 h 128"/>
                    <a:gd name="T4" fmla="*/ 20 w 88"/>
                    <a:gd name="T5" fmla="*/ 92 h 128"/>
                    <a:gd name="T6" fmla="*/ 44 w 88"/>
                    <a:gd name="T7" fmla="*/ 128 h 128"/>
                    <a:gd name="T8" fmla="*/ 68 w 88"/>
                    <a:gd name="T9" fmla="*/ 92 h 128"/>
                    <a:gd name="T10" fmla="*/ 88 w 88"/>
                    <a:gd name="T11" fmla="*/ 44 h 128"/>
                    <a:gd name="T12" fmla="*/ 44 w 88"/>
                    <a:gd name="T13" fmla="*/ 0 h 128"/>
                    <a:gd name="T14" fmla="*/ 54 w 88"/>
                    <a:gd name="T15" fmla="*/ 109 h 128"/>
                    <a:gd name="T16" fmla="*/ 35 w 88"/>
                    <a:gd name="T17" fmla="*/ 111 h 128"/>
                    <a:gd name="T18" fmla="*/ 32 w 88"/>
                    <a:gd name="T19" fmla="*/ 104 h 128"/>
                    <a:gd name="T20" fmla="*/ 32 w 88"/>
                    <a:gd name="T21" fmla="*/ 103 h 128"/>
                    <a:gd name="T22" fmla="*/ 57 w 88"/>
                    <a:gd name="T23" fmla="*/ 100 h 128"/>
                    <a:gd name="T24" fmla="*/ 56 w 88"/>
                    <a:gd name="T25" fmla="*/ 104 h 128"/>
                    <a:gd name="T26" fmla="*/ 54 w 88"/>
                    <a:gd name="T27" fmla="*/ 109 h 128"/>
                    <a:gd name="T28" fmla="*/ 31 w 88"/>
                    <a:gd name="T29" fmla="*/ 100 h 128"/>
                    <a:gd name="T30" fmla="*/ 28 w 88"/>
                    <a:gd name="T31" fmla="*/ 92 h 128"/>
                    <a:gd name="T32" fmla="*/ 60 w 88"/>
                    <a:gd name="T33" fmla="*/ 92 h 128"/>
                    <a:gd name="T34" fmla="*/ 58 w 88"/>
                    <a:gd name="T35" fmla="*/ 96 h 128"/>
                    <a:gd name="T36" fmla="*/ 31 w 88"/>
                    <a:gd name="T37" fmla="*/ 100 h 128"/>
                    <a:gd name="T38" fmla="*/ 44 w 88"/>
                    <a:gd name="T39" fmla="*/ 120 h 128"/>
                    <a:gd name="T40" fmla="*/ 36 w 88"/>
                    <a:gd name="T41" fmla="*/ 115 h 128"/>
                    <a:gd name="T42" fmla="*/ 53 w 88"/>
                    <a:gd name="T43" fmla="*/ 113 h 128"/>
                    <a:gd name="T44" fmla="*/ 44 w 88"/>
                    <a:gd name="T45" fmla="*/ 120 h 128"/>
                    <a:gd name="T46" fmla="*/ 63 w 88"/>
                    <a:gd name="T47" fmla="*/ 84 h 128"/>
                    <a:gd name="T48" fmla="*/ 25 w 88"/>
                    <a:gd name="T49" fmla="*/ 84 h 128"/>
                    <a:gd name="T50" fmla="*/ 19 w 88"/>
                    <a:gd name="T51" fmla="*/ 71 h 128"/>
                    <a:gd name="T52" fmla="*/ 8 w 88"/>
                    <a:gd name="T53" fmla="*/ 44 h 128"/>
                    <a:gd name="T54" fmla="*/ 44 w 88"/>
                    <a:gd name="T55" fmla="*/ 8 h 128"/>
                    <a:gd name="T56" fmla="*/ 80 w 88"/>
                    <a:gd name="T57" fmla="*/ 44 h 128"/>
                    <a:gd name="T58" fmla="*/ 69 w 88"/>
                    <a:gd name="T59" fmla="*/ 71 h 128"/>
                    <a:gd name="T60" fmla="*/ 63 w 88"/>
                    <a:gd name="T61" fmla="*/ 84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88" h="128">
                      <a:moveTo>
                        <a:pt x="44" y="0"/>
                      </a:moveTo>
                      <a:cubicBezTo>
                        <a:pt x="20" y="0"/>
                        <a:pt x="0" y="20"/>
                        <a:pt x="0" y="44"/>
                      </a:cubicBezTo>
                      <a:cubicBezTo>
                        <a:pt x="0" y="60"/>
                        <a:pt x="15" y="77"/>
                        <a:pt x="20" y="92"/>
                      </a:cubicBezTo>
                      <a:cubicBezTo>
                        <a:pt x="28" y="115"/>
                        <a:pt x="27" y="128"/>
                        <a:pt x="44" y="128"/>
                      </a:cubicBezTo>
                      <a:cubicBezTo>
                        <a:pt x="61" y="128"/>
                        <a:pt x="60" y="115"/>
                        <a:pt x="68" y="92"/>
                      </a:cubicBezTo>
                      <a:cubicBezTo>
                        <a:pt x="73" y="77"/>
                        <a:pt x="88" y="60"/>
                        <a:pt x="88" y="44"/>
                      </a:cubicBezTo>
                      <a:cubicBezTo>
                        <a:pt x="88" y="20"/>
                        <a:pt x="68" y="0"/>
                        <a:pt x="44" y="0"/>
                      </a:cubicBezTo>
                      <a:close/>
                      <a:moveTo>
                        <a:pt x="54" y="109"/>
                      </a:moveTo>
                      <a:cubicBezTo>
                        <a:pt x="35" y="111"/>
                        <a:pt x="35" y="111"/>
                        <a:pt x="35" y="111"/>
                      </a:cubicBezTo>
                      <a:cubicBezTo>
                        <a:pt x="34" y="109"/>
                        <a:pt x="33" y="107"/>
                        <a:pt x="32" y="104"/>
                      </a:cubicBezTo>
                      <a:cubicBezTo>
                        <a:pt x="32" y="104"/>
                        <a:pt x="32" y="104"/>
                        <a:pt x="32" y="103"/>
                      </a:cubicBezTo>
                      <a:cubicBezTo>
                        <a:pt x="57" y="100"/>
                        <a:pt x="57" y="100"/>
                        <a:pt x="57" y="100"/>
                      </a:cubicBezTo>
                      <a:cubicBezTo>
                        <a:pt x="57" y="102"/>
                        <a:pt x="56" y="103"/>
                        <a:pt x="56" y="104"/>
                      </a:cubicBezTo>
                      <a:cubicBezTo>
                        <a:pt x="55" y="106"/>
                        <a:pt x="55" y="107"/>
                        <a:pt x="54" y="109"/>
                      </a:cubicBezTo>
                      <a:close/>
                      <a:moveTo>
                        <a:pt x="31" y="100"/>
                      </a:moveTo>
                      <a:cubicBezTo>
                        <a:pt x="30" y="97"/>
                        <a:pt x="29" y="95"/>
                        <a:pt x="28" y="92"/>
                      </a:cubicBezTo>
                      <a:cubicBezTo>
                        <a:pt x="60" y="92"/>
                        <a:pt x="60" y="92"/>
                        <a:pt x="60" y="92"/>
                      </a:cubicBezTo>
                      <a:cubicBezTo>
                        <a:pt x="59" y="93"/>
                        <a:pt x="59" y="95"/>
                        <a:pt x="58" y="96"/>
                      </a:cubicBezTo>
                      <a:lnTo>
                        <a:pt x="31" y="100"/>
                      </a:lnTo>
                      <a:close/>
                      <a:moveTo>
                        <a:pt x="44" y="120"/>
                      </a:moveTo>
                      <a:cubicBezTo>
                        <a:pt x="40" y="120"/>
                        <a:pt x="38" y="120"/>
                        <a:pt x="36" y="115"/>
                      </a:cubicBezTo>
                      <a:cubicBezTo>
                        <a:pt x="53" y="113"/>
                        <a:pt x="53" y="113"/>
                        <a:pt x="53" y="113"/>
                      </a:cubicBezTo>
                      <a:cubicBezTo>
                        <a:pt x="51" y="119"/>
                        <a:pt x="49" y="120"/>
                        <a:pt x="44" y="120"/>
                      </a:cubicBezTo>
                      <a:close/>
                      <a:moveTo>
                        <a:pt x="63" y="84"/>
                      </a:moveTo>
                      <a:cubicBezTo>
                        <a:pt x="25" y="84"/>
                        <a:pt x="25" y="84"/>
                        <a:pt x="25" y="84"/>
                      </a:cubicBezTo>
                      <a:cubicBezTo>
                        <a:pt x="23" y="80"/>
                        <a:pt x="21" y="75"/>
                        <a:pt x="19" y="71"/>
                      </a:cubicBezTo>
                      <a:cubicBezTo>
                        <a:pt x="13" y="62"/>
                        <a:pt x="8" y="52"/>
                        <a:pt x="8" y="44"/>
                      </a:cubicBezTo>
                      <a:cubicBezTo>
                        <a:pt x="8" y="24"/>
                        <a:pt x="24" y="8"/>
                        <a:pt x="44" y="8"/>
                      </a:cubicBezTo>
                      <a:cubicBezTo>
                        <a:pt x="64" y="8"/>
                        <a:pt x="80" y="24"/>
                        <a:pt x="80" y="44"/>
                      </a:cubicBezTo>
                      <a:cubicBezTo>
                        <a:pt x="80" y="52"/>
                        <a:pt x="75" y="62"/>
                        <a:pt x="69" y="71"/>
                      </a:cubicBezTo>
                      <a:cubicBezTo>
                        <a:pt x="67" y="75"/>
                        <a:pt x="65" y="80"/>
                        <a:pt x="63" y="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>
                    <a:solidFill>
                      <a:prstClr val="black"/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5" name="Freeform 36">
                  <a:extLst>
                    <a:ext uri="{FF2B5EF4-FFF2-40B4-BE49-F238E27FC236}">
                      <a16:creationId xmlns:a16="http://schemas.microsoft.com/office/drawing/2014/main" id="{88019CE3-D3ED-4F91-9D7A-5A7CE316D5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066" y="3925360"/>
                  <a:ext cx="96837" cy="96838"/>
                </a:xfrm>
                <a:custGeom>
                  <a:avLst/>
                  <a:gdLst>
                    <a:gd name="T0" fmla="*/ 24 w 26"/>
                    <a:gd name="T1" fmla="*/ 0 h 26"/>
                    <a:gd name="T2" fmla="*/ 0 w 26"/>
                    <a:gd name="T3" fmla="*/ 24 h 26"/>
                    <a:gd name="T4" fmla="*/ 2 w 26"/>
                    <a:gd name="T5" fmla="*/ 26 h 26"/>
                    <a:gd name="T6" fmla="*/ 4 w 26"/>
                    <a:gd name="T7" fmla="*/ 24 h 26"/>
                    <a:gd name="T8" fmla="*/ 24 w 26"/>
                    <a:gd name="T9" fmla="*/ 4 h 26"/>
                    <a:gd name="T10" fmla="*/ 26 w 26"/>
                    <a:gd name="T11" fmla="*/ 2 h 26"/>
                    <a:gd name="T12" fmla="*/ 24 w 26"/>
                    <a:gd name="T13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6" h="26">
                      <a:moveTo>
                        <a:pt x="24" y="0"/>
                      </a:move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25"/>
                        <a:pt x="1" y="26"/>
                        <a:pt x="2" y="26"/>
                      </a:cubicBezTo>
                      <a:cubicBezTo>
                        <a:pt x="3" y="26"/>
                        <a:pt x="4" y="25"/>
                        <a:pt x="4" y="24"/>
                      </a:cubicBezTo>
                      <a:cubicBezTo>
                        <a:pt x="4" y="13"/>
                        <a:pt x="13" y="4"/>
                        <a:pt x="24" y="4"/>
                      </a:cubicBezTo>
                      <a:cubicBezTo>
                        <a:pt x="25" y="4"/>
                        <a:pt x="26" y="3"/>
                        <a:pt x="26" y="2"/>
                      </a:cubicBezTo>
                      <a:cubicBezTo>
                        <a:pt x="26" y="1"/>
                        <a:pt x="25" y="0"/>
                        <a:pt x="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>
                    <a:solidFill>
                      <a:prstClr val="black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</p:grp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15157BDA-F9CC-4928-9D7A-08541AE3B8C9}"/>
              </a:ext>
            </a:extLst>
          </p:cNvPr>
          <p:cNvSpPr/>
          <p:nvPr/>
        </p:nvSpPr>
        <p:spPr>
          <a:xfrm>
            <a:off x="3084395" y="1539868"/>
            <a:ext cx="8093122" cy="461664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1</a:t>
            </a:r>
            <a:r>
              <a:rPr lang="zh-CN" altLang="en-US" sz="2800" dirty="0">
                <a:latin typeface="+mn-ea"/>
              </a:rPr>
              <a:t>、</a:t>
            </a:r>
            <a:r>
              <a:rPr lang="en-US" altLang="zh-CN" sz="2800" dirty="0">
                <a:latin typeface="+mn-ea"/>
              </a:rPr>
              <a:t>switch</a:t>
            </a:r>
            <a:r>
              <a:rPr lang="zh-CN" altLang="zh-CN" sz="2800" dirty="0">
                <a:latin typeface="+mn-ea"/>
              </a:rPr>
              <a:t>语句中不要忘记在每个</a:t>
            </a:r>
            <a:r>
              <a:rPr lang="en-US" altLang="zh-CN" sz="2800" dirty="0">
                <a:latin typeface="+mn-ea"/>
              </a:rPr>
              <a:t>case</a:t>
            </a:r>
            <a:r>
              <a:rPr lang="zh-CN" altLang="zh-CN" sz="2800" dirty="0">
                <a:latin typeface="+mn-ea"/>
              </a:rPr>
              <a:t>之后加上</a:t>
            </a:r>
            <a:r>
              <a:rPr lang="en-US" altLang="zh-CN" sz="2800" dirty="0">
                <a:latin typeface="+mn-ea"/>
              </a:rPr>
              <a:t>break</a:t>
            </a:r>
            <a:r>
              <a:rPr lang="zh-CN" altLang="zh-CN" sz="2800" dirty="0">
                <a:latin typeface="+mn-ea"/>
              </a:rPr>
              <a:t>以避免重复计数；</a:t>
            </a:r>
          </a:p>
          <a:p>
            <a:pPr lvl="0"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2</a:t>
            </a:r>
            <a:r>
              <a:rPr lang="zh-CN" altLang="en-US" sz="2800" dirty="0">
                <a:latin typeface="+mn-ea"/>
              </a:rPr>
              <a:t>、</a:t>
            </a:r>
            <a:r>
              <a:rPr lang="zh-CN" altLang="zh-CN" sz="2800" dirty="0">
                <a:latin typeface="+mn-ea"/>
              </a:rPr>
              <a:t>在声明新的变量时最好将其初始化，否则可能导致输出值异常；</a:t>
            </a:r>
          </a:p>
          <a:p>
            <a:pPr lvl="0"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3</a:t>
            </a:r>
            <a:r>
              <a:rPr lang="zh-CN" altLang="en-US" sz="2800" dirty="0">
                <a:latin typeface="+mn-ea"/>
              </a:rPr>
              <a:t>、</a:t>
            </a:r>
            <a:r>
              <a:rPr lang="zh-CN" altLang="zh-CN" sz="2800" dirty="0">
                <a:latin typeface="+mn-ea"/>
              </a:rPr>
              <a:t>循环嵌套最好加上</a:t>
            </a:r>
            <a:r>
              <a:rPr lang="en-US" altLang="zh-CN" sz="2800" dirty="0">
                <a:latin typeface="+mn-ea"/>
              </a:rPr>
              <a:t>{</a:t>
            </a:r>
            <a:r>
              <a:rPr lang="zh-CN" altLang="zh-CN" sz="2800" dirty="0">
                <a:latin typeface="+mn-ea"/>
              </a:rPr>
              <a:t>大括号</a:t>
            </a:r>
            <a:r>
              <a:rPr lang="en-US" altLang="zh-CN" sz="2800" dirty="0">
                <a:latin typeface="+mn-ea"/>
              </a:rPr>
              <a:t>}</a:t>
            </a:r>
            <a:r>
              <a:rPr lang="zh-CN" altLang="zh-CN" sz="2800" dirty="0">
                <a:latin typeface="+mn-ea"/>
              </a:rPr>
              <a:t>，体现代码的模块化，方便阅读、改进；</a:t>
            </a:r>
          </a:p>
          <a:p>
            <a:pPr lvl="0"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4</a:t>
            </a:r>
            <a:r>
              <a:rPr lang="zh-CN" altLang="en-US" sz="2800" dirty="0">
                <a:latin typeface="+mn-ea"/>
              </a:rPr>
              <a:t>、</a:t>
            </a:r>
            <a:r>
              <a:rPr lang="zh-CN" altLang="zh-CN" sz="2800" dirty="0">
                <a:latin typeface="+mn-ea"/>
              </a:rPr>
              <a:t>注意缩进和注释，优化代码风格。</a:t>
            </a:r>
          </a:p>
        </p:txBody>
      </p:sp>
      <p:grpSp>
        <p:nvGrpSpPr>
          <p:cNvPr id="30" name="组 1"/>
          <p:cNvGrpSpPr/>
          <p:nvPr/>
        </p:nvGrpSpPr>
        <p:grpSpPr>
          <a:xfrm>
            <a:off x="419575" y="333889"/>
            <a:ext cx="6417952" cy="707886"/>
            <a:chOff x="607832" y="2055111"/>
            <a:chExt cx="4179099" cy="707886"/>
          </a:xfrm>
        </p:grpSpPr>
        <p:sp>
          <p:nvSpPr>
            <p:cNvPr id="31" name="矩形 30"/>
            <p:cNvSpPr/>
            <p:nvPr/>
          </p:nvSpPr>
          <p:spPr>
            <a:xfrm>
              <a:off x="607832" y="2097404"/>
              <a:ext cx="187696" cy="3352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4"/>
            <p:cNvSpPr txBox="1"/>
            <p:nvPr/>
          </p:nvSpPr>
          <p:spPr>
            <a:xfrm>
              <a:off x="795528" y="2055111"/>
              <a:ext cx="39914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05.</a:t>
              </a:r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总结与反思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07832" y="2420551"/>
              <a:ext cx="187696" cy="335220"/>
            </a:xfrm>
            <a:prstGeom prst="rect">
              <a:avLst/>
            </a:prstGeom>
            <a:solidFill>
              <a:srgbClr val="FAD9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29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1910</TotalTime>
  <Words>540</Words>
  <Application>Microsoft Office PowerPoint</Application>
  <PresentationFormat>宽屏</PresentationFormat>
  <Paragraphs>61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Avenir Next Medium</vt:lpstr>
      <vt:lpstr>等线</vt:lpstr>
      <vt:lpstr>Microsoft YaHei</vt:lpstr>
      <vt:lpstr>Microsoft YaHei</vt:lpstr>
      <vt:lpstr>Arial</vt:lpstr>
      <vt:lpstr>Calibri</vt:lpstr>
      <vt:lpstr>Calibri Light</vt:lpstr>
      <vt:lpstr>Century Gothic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第一PPT，www.1ppt.com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黄黑商务</dc:title>
  <dc:creator>第一PPT</dc:creator>
  <cp:keywords>www.1ppt.com</cp:keywords>
  <dc:description>www.1ppt.com</dc:description>
  <cp:lastModifiedBy>语哲</cp:lastModifiedBy>
  <cp:revision>142</cp:revision>
  <dcterms:created xsi:type="dcterms:W3CDTF">2017-08-18T03:02:00Z</dcterms:created>
  <dcterms:modified xsi:type="dcterms:W3CDTF">2021-03-07T10:40:19Z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