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1/18/2021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4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Déroulement du Scénario : #1</a:t>
            </a:r>
          </a:p>
        </p:txBody>
      </p:sp>
      <p:sp>
        <p:nvSpPr>
          <p:cNvPr id="3" name="Sous-titre 2"/>
          <p:cNvSpPr>
            <a:spLocks noGrp="1"/>
          </p:cNvSpPr>
          <p:nvPr>
            <p:ph type="subTitle" idx="1"/>
          </p:nvPr>
        </p:nvSpPr>
        <p:spPr/>
        <p:txBody>
          <a:bodyPr/>
          <a:lstStyle/>
          <a:p>
            <a:r>
              <a:rPr lang="fr-FR" b="1" dirty="0">
                <a:latin typeface="Arial Black" panose="020B0A04020102020204" pitchFamily="34" charset="0"/>
              </a:rPr>
              <a:t>DAY1</a:t>
            </a:r>
          </a:p>
        </p:txBody>
      </p:sp>
    </p:spTree>
    <p:extLst>
      <p:ext uri="{BB962C8B-B14F-4D97-AF65-F5344CB8AC3E}">
        <p14:creationId xmlns:p14="http://schemas.microsoft.com/office/powerpoint/2010/main" val="125246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29" y="3936805"/>
            <a:ext cx="10058400" cy="2921195"/>
          </a:xfrm>
          <a:prstGeom prst="rect">
            <a:avLst/>
          </a:prstGeom>
        </p:spPr>
      </p:pic>
      <p:sp>
        <p:nvSpPr>
          <p:cNvPr id="3" name="ZoneTexte 2"/>
          <p:cNvSpPr txBox="1"/>
          <p:nvPr/>
        </p:nvSpPr>
        <p:spPr>
          <a:xfrm>
            <a:off x="0" y="1275009"/>
            <a:ext cx="11281893" cy="286232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-La typographie a un rôle essentiel dans la lisibilité et l’efficacité du message que vous souhaitez véhiculer. C’est le travail de l’écriture et des espaces.</a:t>
            </a:r>
          </a:p>
          <a:p>
            <a:r>
              <a:rPr lang="fr-FR" dirty="0">
                <a:latin typeface="Arial" panose="020B0604020202020204" pitchFamily="34" charset="0"/>
                <a:cs typeface="Arial" panose="020B0604020202020204" pitchFamily="34" charset="0"/>
              </a:rPr>
              <a:t>●	« L’impression typographique » : c’est une technique d’impression qui utilise le principe du relief</a:t>
            </a:r>
          </a:p>
          <a:p>
            <a:r>
              <a:rPr lang="fr-FR" dirty="0">
                <a:latin typeface="Arial" panose="020B0604020202020204" pitchFamily="34" charset="0"/>
                <a:cs typeface="Arial" panose="020B0604020202020204" pitchFamily="34" charset="0"/>
              </a:rPr>
              <a:t>●	« Le dessin de caractères » : pour désigner la création des polices d’écriture</a:t>
            </a:r>
          </a:p>
          <a:p>
            <a:r>
              <a:rPr lang="fr-FR" dirty="0">
                <a:latin typeface="Arial" panose="020B0604020202020204" pitchFamily="34" charset="0"/>
                <a:cs typeface="Arial" panose="020B0604020202020204" pitchFamily="34" charset="0"/>
              </a:rPr>
              <a:t>●	« Le lettrage » : pour le dessin manuel avec des caractères</a:t>
            </a:r>
          </a:p>
          <a:p>
            <a:r>
              <a:rPr lang="fr-FR" dirty="0">
                <a:latin typeface="Arial" panose="020B0604020202020204" pitchFamily="34" charset="0"/>
                <a:cs typeface="Arial" panose="020B0604020202020204" pitchFamily="34" charset="0"/>
              </a:rPr>
              <a:t>Le nom typographie est utilisé à la fois pour la composition et l’impression d’un texte :</a:t>
            </a:r>
          </a:p>
          <a:p>
            <a:r>
              <a:rPr lang="fr-FR" dirty="0">
                <a:latin typeface="Arial" panose="020B0604020202020204" pitchFamily="34" charset="0"/>
                <a:cs typeface="Arial" panose="020B0604020202020204" pitchFamily="34" charset="0"/>
              </a:rPr>
              <a:t>●	la composition d’un texte avec des caractères mobiles (la plupart du temps en alliage métallique),</a:t>
            </a:r>
          </a:p>
          <a:p>
            <a:r>
              <a:rPr lang="fr-FR" dirty="0">
                <a:latin typeface="Arial" panose="020B0604020202020204" pitchFamily="34" charset="0"/>
                <a:cs typeface="Arial" panose="020B0604020202020204" pitchFamily="34" charset="0"/>
              </a:rPr>
              <a:t>●	l’impression de ce type de texte réalisée avec des caractères assemblés et mis en page.</a:t>
            </a:r>
          </a:p>
          <a:p>
            <a:r>
              <a:rPr lang="fr-FR" dirty="0">
                <a:latin typeface="Arial" panose="020B0604020202020204" pitchFamily="34" charset="0"/>
                <a:cs typeface="Arial" panose="020B0604020202020204" pitchFamily="34" charset="0"/>
              </a:rPr>
              <a:t>-La typo peut se définir comme étant l’art d’assembler des caractères pour créer des phrases puis les imprimer. Les lettres ont une forme fixée définitivement</a:t>
            </a:r>
          </a:p>
        </p:txBody>
      </p:sp>
      <p:sp>
        <p:nvSpPr>
          <p:cNvPr id="4" name="ZoneTexte 3"/>
          <p:cNvSpPr txBox="1"/>
          <p:nvPr/>
        </p:nvSpPr>
        <p:spPr>
          <a:xfrm>
            <a:off x="196949" y="721217"/>
            <a:ext cx="4993238" cy="461665"/>
          </a:xfrm>
          <a:prstGeom prst="rect">
            <a:avLst/>
          </a:prstGeom>
          <a:noFill/>
        </p:spPr>
        <p:txBody>
          <a:bodyPr wrap="square" rtlCol="0">
            <a:spAutoFit/>
          </a:bodyPr>
          <a:lstStyle/>
          <a:p>
            <a:r>
              <a:rPr lang="fr-FR" sz="2400" dirty="0">
                <a:solidFill>
                  <a:srgbClr val="002060"/>
                </a:solidFill>
                <a:latin typeface="Arial" panose="020B0604020202020204" pitchFamily="34" charset="0"/>
                <a:cs typeface="Arial" panose="020B0604020202020204" pitchFamily="34" charset="0"/>
              </a:rPr>
              <a:t> </a:t>
            </a:r>
            <a:r>
              <a:rPr lang="fr-FR" sz="2400" dirty="0" err="1">
                <a:solidFill>
                  <a:srgbClr val="002060"/>
                </a:solidFill>
                <a:latin typeface="Arial" panose="020B0604020202020204" pitchFamily="34" charset="0"/>
                <a:cs typeface="Arial" panose="020B0604020202020204" pitchFamily="34" charset="0"/>
              </a:rPr>
              <a:t>F-La</a:t>
            </a:r>
            <a:r>
              <a:rPr lang="fr-FR" sz="2400" dirty="0">
                <a:solidFill>
                  <a:srgbClr val="002060"/>
                </a:solidFill>
                <a:latin typeface="Arial" panose="020B0604020202020204" pitchFamily="34" charset="0"/>
                <a:cs typeface="Arial" panose="020B0604020202020204" pitchFamily="34" charset="0"/>
              </a:rPr>
              <a:t> typographie</a:t>
            </a:r>
          </a:p>
        </p:txBody>
      </p:sp>
    </p:spTree>
    <p:extLst>
      <p:ext uri="{BB962C8B-B14F-4D97-AF65-F5344CB8AC3E}">
        <p14:creationId xmlns:p14="http://schemas.microsoft.com/office/powerpoint/2010/main" val="255724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53792" y="875763"/>
            <a:ext cx="11487954" cy="5755422"/>
          </a:xfrm>
          <a:prstGeom prst="rect">
            <a:avLst/>
          </a:prstGeom>
          <a:noFill/>
        </p:spPr>
        <p:txBody>
          <a:bodyPr wrap="square" rtlCol="0">
            <a:spAutoFit/>
          </a:bodyPr>
          <a:lstStyle/>
          <a:p>
            <a:r>
              <a:rPr lang="fr-FR" sz="2400" dirty="0">
                <a:solidFill>
                  <a:srgbClr val="002060"/>
                </a:solidFill>
                <a:latin typeface="Arial" panose="020B0604020202020204" pitchFamily="34" charset="0"/>
                <a:cs typeface="Arial" panose="020B0604020202020204" pitchFamily="34" charset="0"/>
              </a:rPr>
              <a:t>G) Responsive Design</a:t>
            </a:r>
          </a:p>
          <a:p>
            <a:r>
              <a:rPr lang="fr-FR" sz="2000" b="1" dirty="0">
                <a:solidFill>
                  <a:schemeClr val="accent2"/>
                </a:solidFill>
                <a:latin typeface="Baskerville Old Face" panose="02020602080505020303" pitchFamily="18" charset="0"/>
              </a:rPr>
              <a:t>-</a:t>
            </a:r>
            <a:r>
              <a:rPr lang="fr-FR" sz="2000" b="1" dirty="0">
                <a:solidFill>
                  <a:schemeClr val="accent2"/>
                </a:solidFill>
                <a:latin typeface="Arial" panose="020B0604020202020204" pitchFamily="34" charset="0"/>
                <a:cs typeface="Arial" panose="020B0604020202020204" pitchFamily="34" charset="0"/>
              </a:rPr>
              <a:t>8 points </a:t>
            </a:r>
            <a:r>
              <a:rPr lang="fr-FR" sz="2000" b="1" dirty="0" err="1">
                <a:solidFill>
                  <a:schemeClr val="accent2"/>
                </a:solidFill>
                <a:latin typeface="Arial" panose="020B0604020202020204" pitchFamily="34" charset="0"/>
                <a:cs typeface="Arial" panose="020B0604020202020204" pitchFamily="34" charset="0"/>
              </a:rPr>
              <a:t>grid</a:t>
            </a:r>
            <a:r>
              <a:rPr lang="fr-FR" sz="2000" b="1" dirty="0">
                <a:solidFill>
                  <a:schemeClr val="accent2"/>
                </a:solidFill>
                <a:latin typeface="Arial" panose="020B0604020202020204" pitchFamily="34" charset="0"/>
                <a:cs typeface="Arial" panose="020B0604020202020204" pitchFamily="34" charset="0"/>
              </a:rPr>
              <a:t> système</a:t>
            </a:r>
            <a:r>
              <a:rPr lang="fr-FR" dirty="0">
                <a:latin typeface="Arial" panose="020B0604020202020204" pitchFamily="34" charset="0"/>
                <a:cs typeface="Arial" panose="020B0604020202020204" pitchFamily="34" charset="0"/>
              </a:rPr>
              <a:t>: Utilisez des multiples de 8 pour définir les dimensions, le remplissage et la marge des éléments en bloc et en </a:t>
            </a:r>
            <a:r>
              <a:rPr lang="fr-FR" dirty="0" err="1">
                <a:latin typeface="Arial" panose="020B0604020202020204" pitchFamily="34" charset="0"/>
                <a:cs typeface="Arial" panose="020B0604020202020204" pitchFamily="34" charset="0"/>
              </a:rPr>
              <a:t>ligne.lorsque</a:t>
            </a:r>
            <a:r>
              <a:rPr lang="fr-FR" dirty="0">
                <a:latin typeface="Arial" panose="020B0604020202020204" pitchFamily="34" charset="0"/>
                <a:cs typeface="Arial" panose="020B0604020202020204" pitchFamily="34" charset="0"/>
              </a:rPr>
              <a:t> le seul contenu d'un élément de bloc est du texte (par exemple des boutons), définissez le texte sur une taille cohérente avec le reste de votre interface utilisateur et / ou la plate-forme spécifique, puis utilisez le remplissage pour déterminer la taille de l'élément de bloc. Dans le cas d'un élément pleine largeur, utilisez un remplissage pour déterminer la hauteur et une marge horizontale cohérente pour déterminer la largeur.</a:t>
            </a:r>
          </a:p>
          <a:p>
            <a:r>
              <a:rPr lang="fr-FR" dirty="0">
                <a:latin typeface="Arial" panose="020B0604020202020204" pitchFamily="34" charset="0"/>
                <a:cs typeface="Arial" panose="020B0604020202020204" pitchFamily="34" charset="0"/>
              </a:rPr>
              <a:t>-</a:t>
            </a:r>
            <a:r>
              <a:rPr lang="fr-FR" b="1" dirty="0">
                <a:solidFill>
                  <a:schemeClr val="accent2"/>
                </a:solidFill>
                <a:latin typeface="Arial" panose="020B0604020202020204" pitchFamily="34" charset="0"/>
                <a:cs typeface="Arial" panose="020B0604020202020204" pitchFamily="34" charset="0"/>
              </a:rPr>
              <a:t>Vertical </a:t>
            </a:r>
            <a:r>
              <a:rPr lang="fr-FR" b="1" dirty="0" err="1">
                <a:solidFill>
                  <a:schemeClr val="accent2"/>
                </a:solidFill>
                <a:latin typeface="Arial" panose="020B0604020202020204" pitchFamily="34" charset="0"/>
                <a:cs typeface="Arial" panose="020B0604020202020204" pitchFamily="34" charset="0"/>
              </a:rPr>
              <a:t>Rhythm</a:t>
            </a:r>
            <a:r>
              <a:rPr lang="fr-FR" dirty="0">
                <a:latin typeface="Arial" panose="020B0604020202020204" pitchFamily="34" charset="0"/>
                <a:cs typeface="Arial" panose="020B0604020202020204" pitchFamily="34" charset="0"/>
              </a:rPr>
              <a:t>: Le rythme vertical est la pratique typographique, pour créer une harmonie verticale entre le texte, les images, etc. Sur le Web, c'est assez difficile à réaliser. Pourtant, en comprenant ce que c'est, dans le but de le maintenir, vous pouvez améliorer votre expérience de lecture. Si vous en êtes conscient, mais que vous avez du mal à comprendre le rythme vertical, cet article est pour vous. Il se concentrera davantage sur le pourquoi que sur le comment. Alors vous repartez avec une meilleure compréhension.</a:t>
            </a:r>
          </a:p>
          <a:p>
            <a:r>
              <a:rPr lang="fr-FR" dirty="0">
                <a:latin typeface="Arial" panose="020B0604020202020204" pitchFamily="34" charset="0"/>
                <a:cs typeface="Arial" panose="020B0604020202020204" pitchFamily="34" charset="0"/>
              </a:rPr>
              <a:t>-</a:t>
            </a:r>
            <a:r>
              <a:rPr lang="fr-FR" b="1" dirty="0" err="1">
                <a:solidFill>
                  <a:schemeClr val="accent2"/>
                </a:solidFill>
                <a:latin typeface="Arial" panose="020B0604020202020204" pitchFamily="34" charset="0"/>
                <a:cs typeface="Arial" panose="020B0604020202020204" pitchFamily="34" charset="0"/>
              </a:rPr>
              <a:t>Modular</a:t>
            </a:r>
            <a:r>
              <a:rPr lang="fr-FR" b="1" dirty="0">
                <a:solidFill>
                  <a:schemeClr val="accent2"/>
                </a:solidFill>
                <a:latin typeface="Arial" panose="020B0604020202020204" pitchFamily="34" charset="0"/>
                <a:cs typeface="Arial" panose="020B0604020202020204" pitchFamily="34" charset="0"/>
              </a:rPr>
              <a:t> </a:t>
            </a:r>
            <a:r>
              <a:rPr lang="fr-FR" b="1" dirty="0" err="1">
                <a:solidFill>
                  <a:schemeClr val="accent2"/>
                </a:solidFill>
                <a:latin typeface="Arial" panose="020B0604020202020204" pitchFamily="34" charset="0"/>
                <a:cs typeface="Arial" panose="020B0604020202020204" pitchFamily="34" charset="0"/>
              </a:rPr>
              <a:t>Grid</a:t>
            </a:r>
            <a:r>
              <a:rPr lang="fr-FR" dirty="0">
                <a:latin typeface="Arial" panose="020B0604020202020204" pitchFamily="34" charset="0"/>
                <a:cs typeface="Arial" panose="020B0604020202020204" pitchFamily="34" charset="0"/>
              </a:rPr>
              <a:t>: sont entrées dans la conception Web à partir de la typographie. Ils sont utilisés dans tous les documents imprimés pour organiser les informations sur la page. Au début du 20e siècle, les grilles modulaires ont commencé à être utilisées dans la conception Web.</a:t>
            </a:r>
          </a:p>
          <a:p>
            <a:r>
              <a:rPr lang="fr-FR" dirty="0">
                <a:latin typeface="Arial" panose="020B0604020202020204" pitchFamily="34" charset="0"/>
                <a:cs typeface="Arial" panose="020B0604020202020204" pitchFamily="34" charset="0"/>
              </a:rPr>
              <a:t>-</a:t>
            </a:r>
            <a:r>
              <a:rPr lang="fr-FR" b="1" dirty="0">
                <a:solidFill>
                  <a:schemeClr val="accent2"/>
                </a:solidFill>
                <a:latin typeface="Arial" panose="020B0604020202020204" pitchFamily="34" charset="0"/>
                <a:cs typeface="Arial" panose="020B0604020202020204" pitchFamily="34" charset="0"/>
              </a:rPr>
              <a:t>Vertical </a:t>
            </a:r>
            <a:r>
              <a:rPr lang="fr-FR" b="1" dirty="0" err="1">
                <a:solidFill>
                  <a:schemeClr val="accent2"/>
                </a:solidFill>
                <a:latin typeface="Arial" panose="020B0604020202020204" pitchFamily="34" charset="0"/>
                <a:cs typeface="Arial" panose="020B0604020202020204" pitchFamily="34" charset="0"/>
              </a:rPr>
              <a:t>Scale</a:t>
            </a:r>
            <a:r>
              <a:rPr lang="fr-FR" dirty="0" err="1">
                <a:latin typeface="Arial" panose="020B0604020202020204" pitchFamily="34" charset="0"/>
                <a:cs typeface="Arial" panose="020B0604020202020204" pitchFamily="34" charset="0"/>
              </a:rPr>
              <a:t>:L'échelle</a:t>
            </a:r>
            <a:r>
              <a:rPr lang="fr-FR" dirty="0">
                <a:latin typeface="Arial" panose="020B0604020202020204" pitchFamily="34" charset="0"/>
                <a:cs typeface="Arial" panose="020B0604020202020204" pitchFamily="34" charset="0"/>
              </a:rPr>
              <a:t> verticale est la possibilité de déplacer une seule instance vers une machine plus puissante. L'échelle horizontale est la possibilité d'ajouter plus de machines à un service, un système ou une application. La mise à l'échelle verticale est beaucoup plus limitée que la mise à l'échelle horizontale car il existe une limite à la taille d'une seule machine.</a:t>
            </a:r>
          </a:p>
          <a:p>
            <a:endParaRPr lang="fr-FR" dirty="0"/>
          </a:p>
        </p:txBody>
      </p:sp>
    </p:spTree>
    <p:extLst>
      <p:ext uri="{BB962C8B-B14F-4D97-AF65-F5344CB8AC3E}">
        <p14:creationId xmlns:p14="http://schemas.microsoft.com/office/powerpoint/2010/main" val="91585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73487" y="825437"/>
            <a:ext cx="6117465" cy="1908215"/>
          </a:xfrm>
          <a:prstGeom prst="rect">
            <a:avLst/>
          </a:prstGeom>
          <a:noFill/>
        </p:spPr>
        <p:txBody>
          <a:bodyPr wrap="square" rtlCol="0">
            <a:spAutoFit/>
          </a:bodyPr>
          <a:lstStyle/>
          <a:p>
            <a:pPr marL="285750" indent="-285750">
              <a:buFont typeface="Wingdings" panose="05000000000000000000" pitchFamily="2" charset="2"/>
              <a:buChar char="Ø"/>
            </a:pPr>
            <a:r>
              <a:rPr lang="fr-FR" sz="2800" b="1" dirty="0" err="1">
                <a:latin typeface="Agency FB" panose="020B0503020202020204" pitchFamily="34" charset="0"/>
              </a:rPr>
              <a:t>phone</a:t>
            </a:r>
            <a:r>
              <a:rPr lang="fr-FR" sz="2400" dirty="0" err="1"/>
              <a:t>:Xs</a:t>
            </a:r>
            <a:r>
              <a:rPr lang="fr-FR" sz="2400" dirty="0"/>
              <a:t> </a:t>
            </a:r>
            <a:r>
              <a:rPr lang="fr-FR" sz="2400" dirty="0">
                <a:solidFill>
                  <a:srgbClr val="C00000"/>
                </a:solidFill>
              </a:rPr>
              <a:t>&lt;768px</a:t>
            </a:r>
          </a:p>
          <a:p>
            <a:pPr marL="342900" indent="-342900">
              <a:buFont typeface="Wingdings" panose="05000000000000000000" pitchFamily="2" charset="2"/>
              <a:buChar char="Ø"/>
            </a:pPr>
            <a:r>
              <a:rPr lang="fr-FR" sz="2400" b="1" dirty="0" err="1">
                <a:latin typeface="Arial" panose="020B0604020202020204" pitchFamily="34" charset="0"/>
                <a:cs typeface="Arial" panose="020B0604020202020204" pitchFamily="34" charset="0"/>
              </a:rPr>
              <a:t>tablet</a:t>
            </a:r>
            <a:r>
              <a:rPr lang="fr-FR" sz="2400" dirty="0"/>
              <a:t>: </a:t>
            </a:r>
            <a:r>
              <a:rPr lang="fr-FR" sz="2400" dirty="0" err="1"/>
              <a:t>sm</a:t>
            </a:r>
            <a:r>
              <a:rPr lang="fr-FR" sz="2400" dirty="0">
                <a:solidFill>
                  <a:srgbClr val="C00000"/>
                </a:solidFill>
              </a:rPr>
              <a:t>&gt;=768px</a:t>
            </a:r>
          </a:p>
          <a:p>
            <a:pPr marL="285750" indent="-285750">
              <a:buFont typeface="Wingdings" panose="05000000000000000000" pitchFamily="2" charset="2"/>
              <a:buChar char="Ø"/>
            </a:pPr>
            <a:r>
              <a:rPr lang="fr-FR" sz="2400" dirty="0"/>
              <a:t> </a:t>
            </a:r>
            <a:r>
              <a:rPr lang="fr-FR" sz="2400" b="1" dirty="0"/>
              <a:t>desktop</a:t>
            </a:r>
            <a:r>
              <a:rPr lang="fr-FR" sz="2400" dirty="0"/>
              <a:t>: md</a:t>
            </a:r>
            <a:r>
              <a:rPr lang="fr-FR" sz="2400" dirty="0">
                <a:solidFill>
                  <a:srgbClr val="C00000"/>
                </a:solidFill>
              </a:rPr>
              <a:t>&gt;=992</a:t>
            </a:r>
          </a:p>
          <a:p>
            <a:pPr marL="285750" indent="-285750">
              <a:buFont typeface="Wingdings" panose="05000000000000000000" pitchFamily="2" charset="2"/>
              <a:buChar char="Ø"/>
            </a:pPr>
            <a:r>
              <a:rPr lang="fr-FR" sz="2400" dirty="0"/>
              <a:t> </a:t>
            </a:r>
            <a:r>
              <a:rPr lang="fr-FR" sz="2400" b="1" dirty="0"/>
              <a:t>large desktop</a:t>
            </a:r>
            <a:r>
              <a:rPr lang="fr-FR" sz="2400" dirty="0"/>
              <a:t>: lg</a:t>
            </a:r>
            <a:r>
              <a:rPr lang="fr-FR" sz="2400" dirty="0">
                <a:solidFill>
                  <a:srgbClr val="C00000"/>
                </a:solidFill>
              </a:rPr>
              <a:t>&gt;=</a:t>
            </a:r>
            <a:r>
              <a:rPr lang="fr-FR" dirty="0">
                <a:solidFill>
                  <a:srgbClr val="C00000"/>
                </a:solidFill>
              </a:rPr>
              <a:t> 1200px</a:t>
            </a:r>
          </a:p>
          <a:p>
            <a:endParaRPr lang="fr-FR" dirty="0">
              <a:solidFill>
                <a:srgbClr val="C00000"/>
              </a:solidFill>
            </a:endParaRPr>
          </a:p>
        </p:txBody>
      </p:sp>
      <p:pic>
        <p:nvPicPr>
          <p:cNvPr id="1028" name="Picture 4" descr="Ensemble De Tablette D'ordinateur Portable Réaliste Et Smartphone. |  Vecteur Premium">
            <a:extLst>
              <a:ext uri="{FF2B5EF4-FFF2-40B4-BE49-F238E27FC236}">
                <a16:creationId xmlns:a16="http://schemas.microsoft.com/office/drawing/2014/main" id="{43CD47E0-0994-4E42-90C9-DBF82A473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039" y="1822793"/>
            <a:ext cx="6117465" cy="418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05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1028700" indent="-1028700">
              <a:buFont typeface="+mj-lt"/>
              <a:buAutoNum type="romanUcPeriod"/>
            </a:pPr>
            <a:r>
              <a:rPr lang="fr-FR" dirty="0"/>
              <a:t> </a:t>
            </a:r>
            <a:r>
              <a:rPr lang="fr-FR" dirty="0" err="1"/>
              <a:t>Github</a:t>
            </a:r>
            <a:r>
              <a:rPr lang="fr-FR" dirty="0"/>
              <a:t> / </a:t>
            </a:r>
            <a:r>
              <a:rPr lang="fr-FR" dirty="0" err="1"/>
              <a:t>Trello</a:t>
            </a:r>
            <a:r>
              <a:rPr lang="fr-FR" dirty="0"/>
              <a:t>:</a:t>
            </a:r>
          </a:p>
        </p:txBody>
      </p:sp>
      <p:pic>
        <p:nvPicPr>
          <p:cNvPr id="1030" name="Picture 6" descr="https://lh3.googleusercontent.com/_Z9VoAWEvDR4btssrVYQf4_1FNwJldbcsKbND91RvBN6W1rb_hzK2aWAn7hrIghMokrPfox3EG5xVoXE8SdupzNEjxZPfGeED8hj1qUUPpMvrXPOiagRNorMaDB0xhsCXVhzwegJ"/>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1198" y="1871003"/>
            <a:ext cx="9035954" cy="4768948"/>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978794" y="1648496"/>
            <a:ext cx="4984124" cy="461665"/>
          </a:xfrm>
          <a:prstGeom prst="rect">
            <a:avLst/>
          </a:prstGeom>
          <a:noFill/>
        </p:spPr>
        <p:txBody>
          <a:bodyPr wrap="square" rtlCol="0">
            <a:spAutoFit/>
          </a:bodyPr>
          <a:lstStyle/>
          <a:p>
            <a:r>
              <a:rPr lang="fr-FR" sz="2400" b="1"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a:t>
            </a:r>
          </a:p>
        </p:txBody>
      </p:sp>
    </p:spTree>
    <p:extLst>
      <p:ext uri="{BB962C8B-B14F-4D97-AF65-F5344CB8AC3E}">
        <p14:creationId xmlns:p14="http://schemas.microsoft.com/office/powerpoint/2010/main" val="316487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2581" y="554042"/>
            <a:ext cx="3644721" cy="738664"/>
          </a:xfrm>
          <a:prstGeom prst="rect">
            <a:avLst/>
          </a:prstGeom>
          <a:noFill/>
        </p:spPr>
        <p:txBody>
          <a:bodyPr wrap="square" rtlCol="0">
            <a:spAutoFit/>
          </a:bodyPr>
          <a:lstStyle/>
          <a:p>
            <a:r>
              <a:rPr lang="fr-FR" sz="2400" b="1" dirty="0">
                <a:solidFill>
                  <a:schemeClr val="accent2">
                    <a:lumMod val="60000"/>
                    <a:lumOff val="4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B-</a:t>
            </a:r>
          </a:p>
          <a:p>
            <a:endParaRPr lang="fr-FR" dirty="0"/>
          </a:p>
        </p:txBody>
      </p:sp>
      <p:sp>
        <p:nvSpPr>
          <p:cNvPr id="5" name="ZoneTexte 4"/>
          <p:cNvSpPr txBox="1"/>
          <p:nvPr/>
        </p:nvSpPr>
        <p:spPr>
          <a:xfrm>
            <a:off x="1481070" y="1416676"/>
            <a:ext cx="9221274" cy="4559121"/>
          </a:xfrm>
          <a:prstGeom prst="rect">
            <a:avLst/>
          </a:prstGeom>
          <a:noFill/>
        </p:spPr>
        <p:txBody>
          <a:bodyPr wrap="square" rtlCol="0">
            <a:spAutoFit/>
          </a:bodyPr>
          <a:lstStyle/>
          <a:p>
            <a:endParaRPr lang="fr-FR" dirty="0"/>
          </a:p>
        </p:txBody>
      </p:sp>
      <p:sp>
        <p:nvSpPr>
          <p:cNvPr id="6" name="ZoneTexte 5"/>
          <p:cNvSpPr txBox="1"/>
          <p:nvPr/>
        </p:nvSpPr>
        <p:spPr>
          <a:xfrm>
            <a:off x="1481070" y="1416676"/>
            <a:ext cx="9221274" cy="4559121"/>
          </a:xfrm>
          <a:prstGeom prst="rect">
            <a:avLst/>
          </a:prstGeom>
          <a:noFill/>
        </p:spPr>
        <p:txBody>
          <a:bodyPr wrap="square" rtlCol="0">
            <a:spAutoFit/>
          </a:bodyPr>
          <a:lstStyle/>
          <a:p>
            <a:endParaRPr lang="fr-FR"/>
          </a:p>
        </p:txBody>
      </p:sp>
      <p:sp>
        <p:nvSpPr>
          <p:cNvPr id="7" name="ZoneTexte 6"/>
          <p:cNvSpPr txBox="1"/>
          <p:nvPr/>
        </p:nvSpPr>
        <p:spPr>
          <a:xfrm>
            <a:off x="1633470" y="1569076"/>
            <a:ext cx="9221274" cy="4559121"/>
          </a:xfrm>
          <a:prstGeom prst="rect">
            <a:avLst/>
          </a:prstGeom>
          <a:noFill/>
        </p:spPr>
        <p:txBody>
          <a:bodyPr wrap="square" rtlCol="0">
            <a:spAutoFit/>
          </a:bodyPr>
          <a:lstStyle/>
          <a:p>
            <a:endParaRPr lang="fr-FR"/>
          </a:p>
        </p:txBody>
      </p:sp>
      <p:pic>
        <p:nvPicPr>
          <p:cNvPr id="8" name="Image 7"/>
          <p:cNvPicPr>
            <a:picLocks noChangeAspect="1"/>
          </p:cNvPicPr>
          <p:nvPr/>
        </p:nvPicPr>
        <p:blipFill>
          <a:blip r:embed="rId2"/>
          <a:stretch>
            <a:fillRect/>
          </a:stretch>
        </p:blipFill>
        <p:spPr>
          <a:xfrm>
            <a:off x="1110489" y="1567994"/>
            <a:ext cx="9224047" cy="4560203"/>
          </a:xfrm>
          <a:prstGeom prst="rect">
            <a:avLst/>
          </a:prstGeom>
        </p:spPr>
      </p:pic>
      <p:pic>
        <p:nvPicPr>
          <p:cNvPr id="9" name="Image 8"/>
          <p:cNvPicPr>
            <a:picLocks noChangeAspect="1"/>
          </p:cNvPicPr>
          <p:nvPr/>
        </p:nvPicPr>
        <p:blipFill>
          <a:blip r:embed="rId2"/>
          <a:stretch>
            <a:fillRect/>
          </a:stretch>
        </p:blipFill>
        <p:spPr>
          <a:xfrm>
            <a:off x="1328670" y="1132500"/>
            <a:ext cx="9224047" cy="4560203"/>
          </a:xfrm>
          <a:prstGeom prst="rect">
            <a:avLst/>
          </a:prstGeom>
        </p:spPr>
      </p:pic>
      <p:pic>
        <p:nvPicPr>
          <p:cNvPr id="10" name="Image 9"/>
          <p:cNvPicPr>
            <a:picLocks noChangeAspect="1"/>
          </p:cNvPicPr>
          <p:nvPr/>
        </p:nvPicPr>
        <p:blipFill>
          <a:blip r:embed="rId3"/>
          <a:stretch>
            <a:fillRect/>
          </a:stretch>
        </p:blipFill>
        <p:spPr>
          <a:xfrm>
            <a:off x="877067" y="1292706"/>
            <a:ext cx="10127252" cy="5291731"/>
          </a:xfrm>
          <a:prstGeom prst="rect">
            <a:avLst/>
          </a:prstGeom>
          <a:pattFill prst="dashHorz">
            <a:fgClr>
              <a:schemeClr val="accent1"/>
            </a:fgClr>
            <a:bgClr>
              <a:schemeClr val="bg1"/>
            </a:bgClr>
          </a:pattFill>
          <a:effectLst>
            <a:innerShdw blurRad="63500" dist="50800" dir="16200000">
              <a:schemeClr val="tx1">
                <a:alpha val="50000"/>
              </a:schemeClr>
            </a:innerShdw>
          </a:effectLst>
          <a:scene3d>
            <a:camera prst="orthographicFront"/>
            <a:lightRig rig="threePt" dir="t"/>
          </a:scene3d>
          <a:sp3d>
            <a:bevelT w="152400" h="50800" prst="softRound"/>
          </a:sp3d>
        </p:spPr>
      </p:pic>
    </p:spTree>
    <p:extLst>
      <p:ext uri="{BB962C8B-B14F-4D97-AF65-F5344CB8AC3E}">
        <p14:creationId xmlns:p14="http://schemas.microsoft.com/office/powerpoint/2010/main" val="55368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5248714" cy="1609344"/>
          </a:xfrm>
        </p:spPr>
        <p:txBody>
          <a:bodyPr/>
          <a:lstStyle/>
          <a:p>
            <a:r>
              <a:rPr lang="fr-FR" dirty="0"/>
              <a:t>2) Documentation:</a:t>
            </a:r>
          </a:p>
        </p:txBody>
      </p:sp>
      <p:sp>
        <p:nvSpPr>
          <p:cNvPr id="6" name="Rectangle 5"/>
          <p:cNvSpPr/>
          <p:nvPr/>
        </p:nvSpPr>
        <p:spPr>
          <a:xfrm>
            <a:off x="6452316" y="648169"/>
            <a:ext cx="4842791" cy="33680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Image 4"/>
          <p:cNvPicPr>
            <a:picLocks noChangeAspect="1"/>
          </p:cNvPicPr>
          <p:nvPr/>
        </p:nvPicPr>
        <p:blipFill>
          <a:blip r:embed="rId2">
            <a:extLst>
              <a:ext uri="{BEBA8EAE-BF5A-486C-A8C5-ECC9F3942E4B}">
                <a14:imgProps xmlns:a14="http://schemas.microsoft.com/office/drawing/2010/main">
                  <a14:imgLayer r:embed="rId3">
                    <a14:imgEffect>
                      <a14:saturation sat="78000"/>
                    </a14:imgEffect>
                  </a14:imgLayer>
                </a14:imgProps>
              </a:ext>
              <a:ext uri="{28A0092B-C50C-407E-A947-70E740481C1C}">
                <a14:useLocalDpi xmlns:a14="http://schemas.microsoft.com/office/drawing/2010/main" val="0"/>
              </a:ext>
            </a:extLst>
          </a:blip>
          <a:stretch>
            <a:fillRect/>
          </a:stretch>
        </p:blipFill>
        <p:spPr>
          <a:xfrm>
            <a:off x="6571848" y="767405"/>
            <a:ext cx="4575285" cy="3129567"/>
          </a:xfrm>
          <a:prstGeom prst="rect">
            <a:avLst/>
          </a:prstGeom>
          <a:effectLst>
            <a:outerShdw blurRad="50800" dist="50800" dir="5400000" algn="ctr" rotWithShape="0">
              <a:schemeClr val="accent2">
                <a:lumMod val="40000"/>
                <a:lumOff val="60000"/>
              </a:schemeClr>
            </a:outerShdw>
          </a:effectLst>
        </p:spPr>
      </p:pic>
      <p:sp>
        <p:nvSpPr>
          <p:cNvPr id="7" name="ZoneTexte 6"/>
          <p:cNvSpPr txBox="1"/>
          <p:nvPr/>
        </p:nvSpPr>
        <p:spPr>
          <a:xfrm>
            <a:off x="450761" y="2332189"/>
            <a:ext cx="5748269" cy="3170099"/>
          </a:xfrm>
          <a:prstGeom prst="rect">
            <a:avLst/>
          </a:prstGeom>
          <a:noFill/>
        </p:spPr>
        <p:txBody>
          <a:bodyPr wrap="square" rtlCol="0">
            <a:spAutoFit/>
          </a:bodyPr>
          <a:lstStyle/>
          <a:p>
            <a:r>
              <a:rPr lang="fr-FR" dirty="0"/>
              <a:t>A) </a:t>
            </a:r>
            <a:r>
              <a:rPr lang="fr-FR" sz="2000" b="1" dirty="0">
                <a:latin typeface="Arial Unicode MS" panose="020B0604020202020204" pitchFamily="34" charset="-128"/>
                <a:ea typeface="Arial Unicode MS" panose="020B0604020202020204" pitchFamily="34" charset="-128"/>
                <a:cs typeface="Arial Unicode MS" panose="020B0604020202020204" pitchFamily="34" charset="-128"/>
              </a:rPr>
              <a:t>Définition :</a:t>
            </a:r>
          </a:p>
          <a:p>
            <a:pPr marL="285750" indent="-285750">
              <a:buFont typeface="Wingdings" panose="05000000000000000000" pitchFamily="2" charset="2"/>
              <a:buChar char="v"/>
            </a:pPr>
            <a:r>
              <a:rPr lang="fr-FR" dirty="0">
                <a:solidFill>
                  <a:schemeClr val="accent1">
                    <a:lumMod val="75000"/>
                  </a:schemeClr>
                </a:solidFill>
              </a:rPr>
              <a:t>-</a:t>
            </a:r>
            <a:r>
              <a:rPr lang="fr-FR" u="sng" dirty="0">
                <a:solidFill>
                  <a:schemeClr val="accent1">
                    <a:lumMod val="75000"/>
                  </a:schemeClr>
                </a:solidFill>
              </a:rPr>
              <a:t>L’UI design </a:t>
            </a:r>
            <a:r>
              <a:rPr lang="fr-FR" dirty="0"/>
              <a:t>est directement </a:t>
            </a:r>
            <a:r>
              <a:rPr lang="fr-FR" u="sng" dirty="0">
                <a:solidFill>
                  <a:schemeClr val="accent1">
                    <a:lumMod val="75000"/>
                  </a:schemeClr>
                </a:solidFill>
              </a:rPr>
              <a:t>lié à l’UX design</a:t>
            </a:r>
            <a:r>
              <a:rPr lang="fr-FR" dirty="0"/>
              <a:t>. Cela signifie interface utilisateur. Il s’agit du lien direct entre l’utilisateur (donc le visiteur) et la machine (le programme ou la plateforme qui a permis de construire votre site web).</a:t>
            </a:r>
          </a:p>
          <a:p>
            <a:pPr marL="285750" indent="-285750">
              <a:buFont typeface="Wingdings" panose="05000000000000000000" pitchFamily="2" charset="2"/>
              <a:buChar char="v"/>
            </a:pPr>
            <a:r>
              <a:rPr lang="fr-FR" dirty="0">
                <a:solidFill>
                  <a:schemeClr val="accent1">
                    <a:lumMod val="75000"/>
                  </a:schemeClr>
                </a:solidFill>
              </a:rPr>
              <a:t>-</a:t>
            </a:r>
            <a:r>
              <a:rPr lang="fr-FR" u="sng" dirty="0">
                <a:solidFill>
                  <a:schemeClr val="accent1">
                    <a:lumMod val="75000"/>
                  </a:schemeClr>
                </a:solidFill>
              </a:rPr>
              <a:t>Le Design </a:t>
            </a:r>
            <a:r>
              <a:rPr lang="fr-FR" u="sng" dirty="0" err="1">
                <a:solidFill>
                  <a:schemeClr val="accent1">
                    <a:lumMod val="75000"/>
                  </a:schemeClr>
                </a:solidFill>
              </a:rPr>
              <a:t>Thinking</a:t>
            </a:r>
            <a:r>
              <a:rPr lang="fr-FR" u="sng" dirty="0">
                <a:solidFill>
                  <a:schemeClr val="accent1">
                    <a:lumMod val="75000"/>
                  </a:schemeClr>
                </a:solidFill>
              </a:rPr>
              <a:t> </a:t>
            </a:r>
            <a:r>
              <a:rPr lang="fr-FR" dirty="0"/>
              <a:t>est tout simplement le terme utilisé pour désigner l’ensemble des méthodes et des outils qui aident, face à un problème ou un projet d’innovation, à appliquer la même démarche que celle qu’aurait un designer.</a:t>
            </a:r>
          </a:p>
        </p:txBody>
      </p:sp>
    </p:spTree>
    <p:extLst>
      <p:ext uri="{BB962C8B-B14F-4D97-AF65-F5344CB8AC3E}">
        <p14:creationId xmlns:p14="http://schemas.microsoft.com/office/powerpoint/2010/main" val="50673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3234" y="1853341"/>
            <a:ext cx="4216221" cy="4878065"/>
          </a:xfrm>
          <a:prstGeom prst="rect">
            <a:avLst/>
          </a:prstGeom>
        </p:spPr>
      </p:pic>
      <p:sp>
        <p:nvSpPr>
          <p:cNvPr id="3" name="ZoneTexte 2"/>
          <p:cNvSpPr txBox="1"/>
          <p:nvPr/>
        </p:nvSpPr>
        <p:spPr>
          <a:xfrm>
            <a:off x="450761" y="1389701"/>
            <a:ext cx="7392473" cy="3447098"/>
          </a:xfrm>
          <a:prstGeom prst="rect">
            <a:avLst/>
          </a:prstGeom>
          <a:noFill/>
        </p:spPr>
        <p:txBody>
          <a:bodyPr wrap="square" rtlCol="0">
            <a:spAutoFit/>
          </a:bodyPr>
          <a:lstStyle/>
          <a:p>
            <a:r>
              <a:rPr lang="fr-FR" dirty="0"/>
              <a:t>B) </a:t>
            </a:r>
            <a:r>
              <a:rPr lang="fr-FR" sz="20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Rôle du UX designer vs UI designer vs Product designer</a:t>
            </a:r>
          </a:p>
          <a:p>
            <a:endParaRPr lang="fr-FR" sz="20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indent="-285750">
              <a:buFont typeface="Wingdings" panose="05000000000000000000" pitchFamily="2" charset="2"/>
              <a:buChar char="v"/>
            </a:pPr>
            <a:r>
              <a:rPr lang="fr-FR" u="sng" dirty="0">
                <a:solidFill>
                  <a:schemeClr val="accent1">
                    <a:lumMod val="75000"/>
                  </a:schemeClr>
                </a:solidFill>
              </a:rPr>
              <a:t>- l’UX Designer </a:t>
            </a:r>
            <a:r>
              <a:rPr lang="fr-FR" dirty="0"/>
              <a:t>est en charge de l’amélioration de l’expérience utilisateur, alors que l’UI Designer se concentre sur la dimension visuelle de l’interface (User Interface). Là où le premier met </a:t>
            </a:r>
            <a:r>
              <a:rPr lang="fr-FR"/>
              <a:t>en œuvre </a:t>
            </a:r>
            <a:r>
              <a:rPr lang="fr-FR" dirty="0"/>
              <a:t>de nombreuses méthodes de conception et de test, le second conçoit le design graphique de l’interface.</a:t>
            </a:r>
          </a:p>
          <a:p>
            <a:pPr marL="285750" indent="-285750">
              <a:buFont typeface="Wingdings" panose="05000000000000000000" pitchFamily="2" charset="2"/>
              <a:buChar char="v"/>
            </a:pPr>
            <a:r>
              <a:rPr lang="fr-FR" dirty="0">
                <a:solidFill>
                  <a:schemeClr val="accent1">
                    <a:lumMod val="75000"/>
                  </a:schemeClr>
                </a:solidFill>
              </a:rPr>
              <a:t>-</a:t>
            </a:r>
            <a:r>
              <a:rPr lang="fr-FR" u="sng" dirty="0">
                <a:solidFill>
                  <a:schemeClr val="accent1">
                    <a:lumMod val="75000"/>
                  </a:schemeClr>
                </a:solidFill>
              </a:rPr>
              <a:t>Le Product Designer </a:t>
            </a:r>
            <a:r>
              <a:rPr lang="fr-FR" dirty="0"/>
              <a:t>a vocation à résoudre les problèmes inhérents à la conception d’un produit dont il supervise toute la durée de vie. Il doit donc intégrer dans son travail de création, différents paramètres tels que l’expérience utilisateur, la conception technique, le marketing…</a:t>
            </a:r>
          </a:p>
        </p:txBody>
      </p:sp>
    </p:spTree>
    <p:extLst>
      <p:ext uri="{BB962C8B-B14F-4D97-AF65-F5344CB8AC3E}">
        <p14:creationId xmlns:p14="http://schemas.microsoft.com/office/powerpoint/2010/main" val="273107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30310" y="746975"/>
            <a:ext cx="10650828" cy="5355312"/>
          </a:xfrm>
          <a:prstGeom prst="rect">
            <a:avLst/>
          </a:prstGeom>
          <a:noFill/>
        </p:spPr>
        <p:txBody>
          <a:bodyPr wrap="square" rtlCol="0">
            <a:spAutoFit/>
          </a:bodyPr>
          <a:lstStyle/>
          <a:p>
            <a:r>
              <a:rPr lang="fr-FR" dirty="0"/>
              <a:t>C</a:t>
            </a:r>
            <a:r>
              <a:rPr lang="fr-FR" sz="2000" dirty="0">
                <a:solidFill>
                  <a:srgbClr val="002060"/>
                </a:solidFill>
              </a:rPr>
              <a:t>) -</a:t>
            </a:r>
            <a:r>
              <a:rPr lang="fr-FR" b="1" dirty="0">
                <a:solidFill>
                  <a:srgbClr val="002060"/>
                </a:solidFill>
                <a:latin typeface="Arial" panose="020B0604020202020204" pitchFamily="34" charset="0"/>
                <a:cs typeface="Arial" panose="020B0604020202020204" pitchFamily="34" charset="0"/>
              </a:rPr>
              <a:t>Les Objectifs de l’UI Designer</a:t>
            </a:r>
          </a:p>
          <a:p>
            <a:r>
              <a:rPr lang="fr-FR" dirty="0"/>
              <a:t>L’objectif du design d’information est de faciliter la lecture en s’attachant à 3 grands critères :</a:t>
            </a:r>
          </a:p>
          <a:p>
            <a:r>
              <a:rPr lang="fr-FR" dirty="0"/>
              <a:t>●	</a:t>
            </a:r>
            <a:r>
              <a:rPr lang="fr-FR" u="sng" dirty="0">
                <a:solidFill>
                  <a:schemeClr val="accent1">
                    <a:lumMod val="75000"/>
                  </a:schemeClr>
                </a:solidFill>
              </a:rPr>
              <a:t>La structure des informations </a:t>
            </a:r>
            <a:r>
              <a:rPr lang="fr-FR" dirty="0"/>
              <a:t>: Ranger et ordonner l’interface, créer de la hiérarchie, éviter la surcharge visuelle et aérer la page (petit </a:t>
            </a:r>
            <a:r>
              <a:rPr lang="fr-FR" dirty="0" err="1"/>
              <a:t>tips</a:t>
            </a:r>
            <a:r>
              <a:rPr lang="fr-FR" dirty="0"/>
              <a:t> : les </a:t>
            </a:r>
            <a:r>
              <a:rPr lang="fr-FR" dirty="0" err="1"/>
              <a:t>ui</a:t>
            </a:r>
            <a:r>
              <a:rPr lang="fr-FR" dirty="0"/>
              <a:t> designers appelle ça les “espaces blancs”)</a:t>
            </a:r>
          </a:p>
          <a:p>
            <a:r>
              <a:rPr lang="fr-FR" dirty="0"/>
              <a:t>●	La lisibilité des informations : attention portée sur les contrastes, espacement et règles typographiques afin d’apporter un confort de lecture.</a:t>
            </a:r>
          </a:p>
          <a:p>
            <a:r>
              <a:rPr lang="fr-FR" dirty="0"/>
              <a:t>●	</a:t>
            </a:r>
            <a:r>
              <a:rPr lang="fr-FR" u="sng" dirty="0">
                <a:solidFill>
                  <a:schemeClr val="accent1">
                    <a:lumMod val="75000"/>
                  </a:schemeClr>
                </a:solidFill>
              </a:rPr>
              <a:t>Le code graphique </a:t>
            </a:r>
            <a:r>
              <a:rPr lang="fr-FR" dirty="0"/>
              <a:t>: Les éléments de même nature doivent conserver le même code graphique sur tout le site/application (exemples : prix, titre, …). C’est ce que l’on appelle la “Grammaire visuelle”.</a:t>
            </a:r>
          </a:p>
          <a:p>
            <a:r>
              <a:rPr lang="fr-FR" dirty="0"/>
              <a:t>-</a:t>
            </a:r>
            <a:r>
              <a:rPr lang="fr-FR" u="sng" dirty="0">
                <a:solidFill>
                  <a:schemeClr val="accent1">
                    <a:lumMod val="75000"/>
                  </a:schemeClr>
                </a:solidFill>
              </a:rPr>
              <a:t>Les Objectifs de l’UX Designer</a:t>
            </a:r>
          </a:p>
          <a:p>
            <a:r>
              <a:rPr lang="fr-FR" dirty="0"/>
              <a:t>L’objectif principal de l’UX Designer est de concevoir un produit au service des utilisateurs.</a:t>
            </a:r>
          </a:p>
          <a:p>
            <a:r>
              <a:rPr lang="fr-FR" dirty="0"/>
              <a:t>Dans sa stratégie pour garantir une expérience utilisateur optimale, il cherchera notamment à :</a:t>
            </a:r>
          </a:p>
          <a:p>
            <a:r>
              <a:rPr lang="fr-FR" dirty="0"/>
              <a:t>●	Créer du </a:t>
            </a:r>
            <a:r>
              <a:rPr lang="fr-FR" dirty="0" err="1"/>
              <a:t>storytelling</a:t>
            </a:r>
            <a:r>
              <a:rPr lang="fr-FR" dirty="0"/>
              <a:t> (mise en récit) afin de susciter de l’émotion à travers l’expérience</a:t>
            </a:r>
          </a:p>
          <a:p>
            <a:r>
              <a:rPr lang="fr-FR" dirty="0"/>
              <a:t>●	Comprendre les besoins et attentes des utilisateurs et les concilier aux objectifs financiers de son client</a:t>
            </a:r>
          </a:p>
          <a:p>
            <a:r>
              <a:rPr lang="fr-FR" dirty="0"/>
              <a:t>●	Créer de la confiance et simplifier l’usage à travers la facilité et l’intuitivité de la navigation</a:t>
            </a:r>
          </a:p>
          <a:p>
            <a:r>
              <a:rPr lang="fr-FR" dirty="0"/>
              <a:t>●	Conjuguer l’ergonomie et la désirabilité d’une plateforme digitale</a:t>
            </a:r>
          </a:p>
          <a:p>
            <a:endParaRPr lang="fr-FR" dirty="0"/>
          </a:p>
          <a:p>
            <a:endParaRPr lang="fr-FR" dirty="0"/>
          </a:p>
        </p:txBody>
      </p:sp>
    </p:spTree>
    <p:extLst>
      <p:ext uri="{BB962C8B-B14F-4D97-AF65-F5344CB8AC3E}">
        <p14:creationId xmlns:p14="http://schemas.microsoft.com/office/powerpoint/2010/main" val="1464778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rotWithShape="1">
          <a:blip r:embed="rId2">
            <a:extLst>
              <a:ext uri="{28A0092B-C50C-407E-A947-70E740481C1C}">
                <a14:useLocalDpi xmlns:a14="http://schemas.microsoft.com/office/drawing/2010/main" val="0"/>
              </a:ext>
            </a:extLst>
          </a:blip>
          <a:srcRect t="-1" r="225" b="507"/>
          <a:stretch/>
        </p:blipFill>
        <p:spPr>
          <a:xfrm>
            <a:off x="2078254" y="384459"/>
            <a:ext cx="8148958" cy="6030409"/>
          </a:xfrm>
          <a:prstGeom prst="rect">
            <a:avLst/>
          </a:prstGeom>
          <a:noFill/>
        </p:spPr>
      </p:pic>
    </p:spTree>
    <p:extLst>
      <p:ext uri="{BB962C8B-B14F-4D97-AF65-F5344CB8AC3E}">
        <p14:creationId xmlns:p14="http://schemas.microsoft.com/office/powerpoint/2010/main" val="193957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0304" y="1107583"/>
            <a:ext cx="10229788" cy="2769989"/>
          </a:xfrm>
          <a:prstGeom prst="rect">
            <a:avLst/>
          </a:prstGeom>
          <a:noFill/>
        </p:spPr>
        <p:txBody>
          <a:bodyPr wrap="square" rtlCol="0">
            <a:spAutoFit/>
          </a:bodyPr>
          <a:lstStyle/>
          <a:p>
            <a:r>
              <a:rPr lang="fr-FR" sz="2400" dirty="0">
                <a:solidFill>
                  <a:srgbClr val="002060"/>
                </a:solidFill>
                <a:latin typeface="Arial" panose="020B0604020202020204" pitchFamily="34" charset="0"/>
                <a:cs typeface="Arial" panose="020B0604020202020204" pitchFamily="34" charset="0"/>
              </a:rPr>
              <a:t>D) </a:t>
            </a:r>
            <a:r>
              <a:rPr lang="fr-FR" sz="2400" b="1" dirty="0">
                <a:solidFill>
                  <a:srgbClr val="002060"/>
                </a:solidFill>
                <a:latin typeface="Arial" panose="020B0604020202020204" pitchFamily="34" charset="0"/>
                <a:cs typeface="Arial" panose="020B0604020202020204" pitchFamily="34" charset="0"/>
              </a:rPr>
              <a:t>Le processus de UX designer et comment comprendre le client.</a:t>
            </a:r>
          </a:p>
          <a:p>
            <a:endParaRPr lang="fr-FR" sz="2400" b="1" dirty="0">
              <a:solidFill>
                <a:srgbClr val="002060"/>
              </a:solidFill>
              <a:latin typeface="Arial" panose="020B0604020202020204" pitchFamily="34" charset="0"/>
              <a:cs typeface="Arial" panose="020B0604020202020204" pitchFamily="34" charset="0"/>
            </a:endParaRPr>
          </a:p>
          <a:p>
            <a:r>
              <a:rPr lang="fr-FR" dirty="0"/>
              <a:t>- l’UI / UX designer bénéficiant de très bonnes notions en développement web pourra tout de suite proposer des solutions réalisables techniquement. De plus, en général, les équipes techniques apprécient qu’on puisse parler le même langage qu’elles.</a:t>
            </a:r>
          </a:p>
          <a:p>
            <a:r>
              <a:rPr lang="fr-FR" dirty="0"/>
              <a:t>Enfin, plus généralement, il faut être curieux et aimer apprendre car il s’agit d’un domaine en perpétuelle évolution, avec de nouvelles tendances graphiques etc. Le métier du client est très variable également, et chaque IHM répond à des besoins et religion et même ses préférences </a:t>
            </a:r>
            <a:r>
              <a:rPr lang="fr-FR" dirty="0" err="1"/>
              <a:t>personnelles.à</a:t>
            </a:r>
            <a:r>
              <a:rPr lang="fr-FR" dirty="0"/>
              <a:t> des environnements précis dont il faut tenir compte. </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787" y="4197542"/>
            <a:ext cx="5190186" cy="2437826"/>
          </a:xfrm>
          <a:prstGeom prst="rect">
            <a:avLst/>
          </a:prstGeom>
          <a:solidFill>
            <a:schemeClr val="accent2">
              <a:lumMod val="60000"/>
              <a:lumOff val="40000"/>
            </a:schemeClr>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76490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p:cNvSpPr txBox="1"/>
          <p:nvPr/>
        </p:nvSpPr>
        <p:spPr>
          <a:xfrm>
            <a:off x="4933021" y="2509399"/>
            <a:ext cx="6769318" cy="3600986"/>
          </a:xfrm>
          <a:prstGeom prst="rect">
            <a:avLst/>
          </a:prstGeom>
          <a:noFill/>
        </p:spPr>
        <p:txBody>
          <a:bodyPr wrap="square" rtlCol="0">
            <a:spAutoFit/>
          </a:bodyPr>
          <a:lstStyle/>
          <a:p>
            <a:r>
              <a:rPr lang="fr-FR" sz="2400" dirty="0">
                <a:solidFill>
                  <a:srgbClr val="002060"/>
                </a:solidFill>
              </a:rPr>
              <a:t>E) </a:t>
            </a:r>
            <a:r>
              <a:rPr lang="fr-FR" sz="2400" b="1" dirty="0">
                <a:solidFill>
                  <a:srgbClr val="002060"/>
                </a:solidFill>
                <a:latin typeface="Arial" panose="020B0604020202020204" pitchFamily="34" charset="0"/>
                <a:cs typeface="Arial" panose="020B0604020202020204" pitchFamily="34" charset="0"/>
              </a:rPr>
              <a:t>La théorie des couleurs (</a:t>
            </a:r>
            <a:r>
              <a:rPr lang="fr-FR" sz="2400" b="1" dirty="0" err="1">
                <a:solidFill>
                  <a:srgbClr val="002060"/>
                </a:solidFill>
                <a:latin typeface="Arial" panose="020B0604020202020204" pitchFamily="34" charset="0"/>
                <a:cs typeface="Arial" panose="020B0604020202020204" pitchFamily="34" charset="0"/>
              </a:rPr>
              <a:t>Colour</a:t>
            </a:r>
            <a:r>
              <a:rPr lang="fr-FR" sz="2400" b="1" dirty="0">
                <a:solidFill>
                  <a:srgbClr val="002060"/>
                </a:solidFill>
                <a:latin typeface="Arial" panose="020B0604020202020204" pitchFamily="34" charset="0"/>
                <a:cs typeface="Arial" panose="020B0604020202020204" pitchFamily="34" charset="0"/>
              </a:rPr>
              <a:t> palettes).</a:t>
            </a:r>
          </a:p>
          <a:p>
            <a:endParaRPr lang="fr-FR" sz="2400" b="1" dirty="0">
              <a:solidFill>
                <a:srgbClr val="002060"/>
              </a:solidFill>
              <a:latin typeface="Arial" panose="020B0604020202020204" pitchFamily="34" charset="0"/>
              <a:cs typeface="Arial" panose="020B0604020202020204" pitchFamily="34" charset="0"/>
            </a:endParaRPr>
          </a:p>
          <a:p>
            <a:r>
              <a:rPr lang="fr-FR" dirty="0"/>
              <a:t>-</a:t>
            </a:r>
            <a:r>
              <a:rPr lang="fr-FR" dirty="0">
                <a:latin typeface="Arial" panose="020B0604020202020204" pitchFamily="34" charset="0"/>
                <a:cs typeface="Arial" panose="020B0604020202020204" pitchFamily="34" charset="0"/>
              </a:rPr>
              <a:t>La théorie des couleurs explique comment recréer les couleurs et comment ces dernières influencent nos comportements et nos humeurs. La perception que nous avons des couleurs dépend de facteurs psychologiques (état d’esprit) et symboliques (en fonction de nos référents culturels). </a:t>
            </a:r>
          </a:p>
          <a:p>
            <a:r>
              <a:rPr lang="fr-FR" dirty="0">
                <a:latin typeface="Arial" panose="020B0604020202020204" pitchFamily="34" charset="0"/>
                <a:cs typeface="Arial" panose="020B0604020202020204" pitchFamily="34" charset="0"/>
              </a:rPr>
              <a:t>-Les palettes analogues utilisent des couleurs proches les unes des autres sur la roue chromatique. </a:t>
            </a:r>
          </a:p>
          <a:p>
            <a:r>
              <a:rPr lang="fr-FR" dirty="0">
                <a:latin typeface="Arial" panose="020B0604020202020204" pitchFamily="34" charset="0"/>
                <a:cs typeface="Arial" panose="020B0604020202020204" pitchFamily="34" charset="0"/>
              </a:rPr>
              <a:t>-Les palettes complémentaires sont créées avec des couleurs placées l'une en face de  .l'autre sur la roue chromatique, afin d'offrir un sentiment.</a:t>
            </a:r>
          </a:p>
        </p:txBody>
      </p:sp>
      <p:sp>
        <p:nvSpPr>
          <p:cNvPr id="7" name="ZoneTexte 6"/>
          <p:cNvSpPr txBox="1"/>
          <p:nvPr/>
        </p:nvSpPr>
        <p:spPr>
          <a:xfrm>
            <a:off x="1159099" y="1365161"/>
            <a:ext cx="1120462" cy="1674253"/>
          </a:xfrm>
          <a:prstGeom prst="rect">
            <a:avLst/>
          </a:prstGeom>
          <a:noFill/>
        </p:spPr>
        <p:txBody>
          <a:bodyPr wrap="square" rtlCol="0">
            <a:spAutoFit/>
          </a:bodyPr>
          <a:lstStyle/>
          <a:p>
            <a:endParaRPr lang="fr-FR" dirty="0"/>
          </a:p>
        </p:txBody>
      </p:sp>
      <p:pic>
        <p:nvPicPr>
          <p:cNvPr id="8" name="Image 7"/>
          <p:cNvPicPr>
            <a:picLocks noChangeAspect="1"/>
          </p:cNvPicPr>
          <p:nvPr/>
        </p:nvPicPr>
        <p:blipFill>
          <a:blip r:embed="rId2"/>
          <a:stretch>
            <a:fillRect/>
          </a:stretch>
        </p:blipFill>
        <p:spPr>
          <a:xfrm>
            <a:off x="0" y="475233"/>
            <a:ext cx="4834547" cy="4877223"/>
          </a:xfrm>
          <a:prstGeom prst="rect">
            <a:avLst/>
          </a:prstGeom>
        </p:spPr>
      </p:pic>
    </p:spTree>
    <p:extLst>
      <p:ext uri="{BB962C8B-B14F-4D97-AF65-F5344CB8AC3E}">
        <p14:creationId xmlns:p14="http://schemas.microsoft.com/office/powerpoint/2010/main" val="3602353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in lumineux">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164</TotalTime>
  <Words>1175</Words>
  <Application>Microsoft Office PowerPoint</Application>
  <PresentationFormat>Grand écran</PresentationFormat>
  <Paragraphs>52</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Agency FB</vt:lpstr>
      <vt:lpstr>Arial</vt:lpstr>
      <vt:lpstr>Arial Black</vt:lpstr>
      <vt:lpstr>Arial Unicode MS</vt:lpstr>
      <vt:lpstr>Baskerville Old Face</vt:lpstr>
      <vt:lpstr>Rockwell</vt:lpstr>
      <vt:lpstr>Rockwell Condensed</vt:lpstr>
      <vt:lpstr>Wingdings</vt:lpstr>
      <vt:lpstr>Type de bois</vt:lpstr>
      <vt:lpstr>Déroulement du Scénario : #1</vt:lpstr>
      <vt:lpstr> Github / Trello:</vt:lpstr>
      <vt:lpstr>Présentation PowerPoint</vt:lpstr>
      <vt:lpstr>2) Documentation: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Déroulement du Scénario : #1</dc:title>
  <dc:creator>Utilisateur Windows</dc:creator>
  <cp:lastModifiedBy>issam loucif</cp:lastModifiedBy>
  <cp:revision>19</cp:revision>
  <dcterms:created xsi:type="dcterms:W3CDTF">2021-01-18T14:50:39Z</dcterms:created>
  <dcterms:modified xsi:type="dcterms:W3CDTF">2021-01-18T21:21:46Z</dcterms:modified>
</cp:coreProperties>
</file>