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82429" y="3290233"/>
            <a:ext cx="8610600" cy="2580640"/>
          </a:xfrm>
          <a:prstGeom prst="rect"/>
          <a:noFill/>
        </p:spPr>
        <p:txBody>
          <a:bodyPr rtlCol="0" wrap="square">
            <a:spAutoFit/>
          </a:bodyPr>
          <a:p>
            <a:r>
              <a:rPr dirty="0" sz="2400" lang="en-US"/>
              <a:t>STUDENT NAME</a:t>
            </a:r>
            <a:r>
              <a:rPr dirty="0" sz="2400" lang="en-US" smtClean="0"/>
              <a:t>: </a:t>
            </a:r>
            <a:r>
              <a:rPr altLang="en-GB" dirty="0" sz="2400" lang="en-US" smtClean="0"/>
              <a:t>V</a:t>
            </a:r>
            <a:r>
              <a:rPr altLang="en-GB" dirty="0" sz="2400" lang="en-US" smtClean="0"/>
              <a:t> </a:t>
            </a:r>
            <a:r>
              <a:rPr altLang="en-GB" dirty="0" sz="2400" lang="en-US" smtClean="0"/>
              <a:t>C</a:t>
            </a:r>
            <a:r>
              <a:rPr altLang="en-GB" dirty="0" sz="2400" lang="en-US" smtClean="0"/>
              <a:t>H</a:t>
            </a:r>
            <a:r>
              <a:rPr altLang="en-GB" dirty="0" sz="2400" lang="en-US" smtClean="0"/>
              <a:t>A</a:t>
            </a:r>
            <a:r>
              <a:rPr altLang="en-GB" dirty="0" sz="2400" lang="en-US" smtClean="0"/>
              <a:t>N</a:t>
            </a:r>
            <a:r>
              <a:rPr altLang="en-GB" dirty="0" sz="2400" lang="en-US" smtClean="0"/>
              <a:t>D</a:t>
            </a:r>
            <a:r>
              <a:rPr altLang="en-GB" dirty="0" sz="2400" lang="en-US" smtClean="0"/>
              <a:t>R</a:t>
            </a:r>
            <a:r>
              <a:rPr altLang="en-GB" dirty="0" sz="2400" lang="en-US" smtClean="0"/>
              <a:t>U</a:t>
            </a:r>
            <a:r>
              <a:rPr altLang="en-GB" dirty="0" sz="2400" lang="en-US" smtClean="0"/>
              <a:t> </a:t>
            </a:r>
            <a:endParaRPr dirty="0" sz="2400" lang="en-US"/>
          </a:p>
          <a:p>
            <a:r>
              <a:rPr altLang="en-GB" dirty="0" sz="2400" lang="en-US" smtClean="0"/>
              <a:t>U</a:t>
            </a:r>
            <a:r>
              <a:rPr altLang="en-GB" dirty="0" sz="2400" lang="en-US" smtClean="0"/>
              <a:t>S</a:t>
            </a:r>
            <a:r>
              <a:rPr altLang="en-GB" dirty="0" sz="2400" lang="en-US" smtClean="0"/>
              <a:t>E</a:t>
            </a:r>
            <a:r>
              <a:rPr altLang="en-GB" dirty="0" sz="2400" lang="en-US" smtClean="0"/>
              <a:t>R</a:t>
            </a:r>
            <a:r>
              <a:rPr altLang="en-GB" dirty="0" sz="2400" lang="en-US" smtClean="0"/>
              <a:t> </a:t>
            </a:r>
            <a:r>
              <a:rPr altLang="en-GB" dirty="0" sz="2400" lang="en-US" smtClean="0"/>
              <a:t>NAME</a:t>
            </a:r>
            <a:r>
              <a:rPr altLang="en-GB" dirty="0" sz="2400" lang="en-US" smtClean="0"/>
              <a:t>:</a:t>
            </a:r>
            <a:r>
              <a:rPr altLang="en-GB" dirty="0" sz="2400" lang="en-US" smtClean="0"/>
              <a:t> </a:t>
            </a:r>
            <a:r>
              <a:rPr altLang="en-GB" dirty="0" sz="2400" lang="en-US" smtClean="0"/>
              <a:t>69C14ACD41C5ABEB3C643E1FCB2DC610</a:t>
            </a:r>
            <a:endParaRPr dirty="0" sz="2400" lang="en-US"/>
          </a:p>
          <a:p>
            <a:r>
              <a:rPr dirty="0" sz="2400" lang="en-US"/>
              <a:t>REGISTER </a:t>
            </a:r>
            <a:r>
              <a:rPr dirty="0" sz="2400" lang="en-US" smtClean="0"/>
              <a:t>NO: 312203</a:t>
            </a:r>
            <a:r>
              <a:rPr altLang="en-GB" dirty="0" sz="2400" lang="en-US" smtClean="0"/>
              <a:t>8</a:t>
            </a:r>
            <a:r>
              <a:rPr altLang="en-GB" dirty="0" sz="2400" lang="en-US" smtClean="0"/>
              <a:t>7</a:t>
            </a:r>
            <a:r>
              <a:rPr altLang="en-GB" dirty="0" sz="2400" lang="en-US" smtClean="0"/>
              <a:t>9</a:t>
            </a:r>
            <a:endParaRPr dirty="0" sz="2400" lang="en-US"/>
          </a:p>
          <a:p>
            <a:r>
              <a:rPr dirty="0" sz="2400" lang="en-US"/>
              <a:t>DEPARTMENT</a:t>
            </a:r>
            <a:r>
              <a:rPr dirty="0" sz="2400" lang="en-US" smtClean="0"/>
              <a:t>: COMMERCE </a:t>
            </a:r>
            <a:endParaRPr dirty="0" sz="2400" lang="en-US"/>
          </a:p>
          <a:p>
            <a:r>
              <a:rPr dirty="0" sz="2400" lang="en-US" smtClean="0"/>
              <a:t>COLLEGE:  </a:t>
            </a:r>
            <a:r>
              <a:rPr dirty="0" sz="2400" lang="en-US"/>
              <a:t>ANNAI THERASA ARTS AND SCIENCE COLLEGE THIRUKAZHUKUNDRAM</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1"/>
          <p:cNvSpPr/>
          <p:nvPr/>
        </p:nvSpPr>
        <p:spPr>
          <a:xfrm>
            <a:off x="914400" y="973769"/>
            <a:ext cx="10362818" cy="5425441"/>
          </a:xfrm>
          <a:prstGeom prst="rect"/>
        </p:spPr>
        <p:txBody>
          <a:bodyPr wrap="square">
            <a:spAutoFit/>
          </a:bodyPr>
          <a:p>
            <a:r>
              <a:rPr dirty="0" lang="en-IN" smtClean="0"/>
              <a:t>Data </a:t>
            </a:r>
            <a:r>
              <a:rPr dirty="0" lang="en-IN"/>
              <a:t>Preparation:    </a:t>
            </a:r>
            <a:endParaRPr dirty="0" lang="en-IN" smtClean="0"/>
          </a:p>
          <a:p>
            <a:pPr indent="-285750" marL="285750">
              <a:buFont typeface="Arial" panose="020B0604020202020204" pitchFamily="34" charset="0"/>
              <a:buChar char="•"/>
            </a:pPr>
            <a:r>
              <a:rPr dirty="0" lang="en-IN" smtClean="0"/>
              <a:t>Clean </a:t>
            </a:r>
            <a:r>
              <a:rPr dirty="0" lang="en-IN"/>
              <a:t>and </a:t>
            </a:r>
            <a:r>
              <a:rPr dirty="0" lang="en-IN" smtClean="0"/>
              <a:t>pre process </a:t>
            </a:r>
            <a:r>
              <a:rPr dirty="0" lang="en-IN"/>
              <a:t>attendance data    </a:t>
            </a:r>
            <a:endParaRPr dirty="0" lang="en-IN" smtClean="0"/>
          </a:p>
          <a:p>
            <a:pPr indent="-285750" marL="285750">
              <a:buFont typeface="Arial" panose="020B0604020202020204" pitchFamily="34" charset="0"/>
              <a:buChar char="•"/>
            </a:pPr>
            <a:r>
              <a:rPr dirty="0" lang="en-IN" smtClean="0"/>
              <a:t>Handle </a:t>
            </a:r>
            <a:r>
              <a:rPr dirty="0" lang="en-IN"/>
              <a:t>missing values and outliers    </a:t>
            </a:r>
            <a:endParaRPr dirty="0" lang="en-IN" smtClean="0"/>
          </a:p>
          <a:p>
            <a:pPr indent="-285750" marL="285750">
              <a:buFont typeface="Arial" panose="020B0604020202020204" pitchFamily="34" charset="0"/>
              <a:buChar char="•"/>
            </a:pPr>
            <a:r>
              <a:rPr dirty="0" lang="en-IN" smtClean="0"/>
              <a:t>Transform </a:t>
            </a:r>
            <a:r>
              <a:rPr dirty="0" lang="en-IN"/>
              <a:t>data into suitable format for </a:t>
            </a:r>
            <a:r>
              <a:rPr dirty="0" lang="en-IN" smtClean="0"/>
              <a:t>analysis</a:t>
            </a:r>
          </a:p>
          <a:p>
            <a:r>
              <a:rPr dirty="0" lang="en-IN" smtClean="0"/>
              <a:t>2</a:t>
            </a:r>
            <a:r>
              <a:rPr dirty="0" lang="en-IN"/>
              <a:t>. Exploratory Data Analysis (EDA):    </a:t>
            </a:r>
            <a:endParaRPr dirty="0" lang="en-IN" smtClean="0"/>
          </a:p>
          <a:p>
            <a:pPr indent="-285750" marL="285750">
              <a:buFont typeface="Arial" panose="020B0604020202020204" pitchFamily="34" charset="0"/>
              <a:buChar char="•"/>
            </a:pPr>
            <a:r>
              <a:rPr dirty="0" lang="en-IN" smtClean="0"/>
              <a:t>Analysis </a:t>
            </a:r>
            <a:r>
              <a:rPr dirty="0" lang="en-IN"/>
              <a:t>attendance trends and patterns    </a:t>
            </a:r>
            <a:endParaRPr dirty="0" lang="en-IN" smtClean="0"/>
          </a:p>
          <a:p>
            <a:pPr indent="-285750" marL="285750">
              <a:buFont typeface="Arial" panose="020B0604020202020204" pitchFamily="34" charset="0"/>
              <a:buChar char="•"/>
            </a:pPr>
            <a:r>
              <a:rPr dirty="0" lang="en-IN" smtClean="0"/>
              <a:t>Identify </a:t>
            </a:r>
            <a:r>
              <a:rPr dirty="0" lang="en-IN"/>
              <a:t>correlations with performance metrics    </a:t>
            </a:r>
            <a:endParaRPr dirty="0" lang="en-IN" smtClean="0"/>
          </a:p>
          <a:p>
            <a:pPr indent="-285750" marL="285750">
              <a:buFont typeface="Arial" panose="020B0604020202020204" pitchFamily="34" charset="0"/>
              <a:buChar char="•"/>
            </a:pPr>
            <a:r>
              <a:rPr dirty="0" lang="en-IN" smtClean="0"/>
              <a:t>Visualize </a:t>
            </a:r>
            <a:r>
              <a:rPr dirty="0" lang="en-IN"/>
              <a:t>data using various Excel charts (e.g., </a:t>
            </a:r>
            <a:r>
              <a:rPr dirty="0" lang="en-IN" smtClean="0"/>
              <a:t>heat maps</a:t>
            </a:r>
            <a:r>
              <a:rPr dirty="0" lang="en-IN"/>
              <a:t>, bar charts, line graphs</a:t>
            </a:r>
            <a:r>
              <a:rPr dirty="0" lang="en-IN" smtClean="0"/>
              <a:t>)</a:t>
            </a:r>
          </a:p>
          <a:p>
            <a:r>
              <a:rPr dirty="0" lang="en-IN" smtClean="0"/>
              <a:t>3</a:t>
            </a:r>
            <a:r>
              <a:rPr dirty="0" lang="en-IN"/>
              <a:t>. Descriptive Analytics:    </a:t>
            </a:r>
            <a:endParaRPr dirty="0" lang="en-IN" smtClean="0"/>
          </a:p>
          <a:p>
            <a:pPr indent="-285750" marL="285750">
              <a:buFont typeface="Arial" panose="020B0604020202020204" pitchFamily="34" charset="0"/>
              <a:buChar char="•"/>
            </a:pPr>
            <a:r>
              <a:rPr dirty="0" lang="en-IN" smtClean="0"/>
              <a:t>Calculate </a:t>
            </a:r>
            <a:r>
              <a:rPr dirty="0" lang="en-IN"/>
              <a:t>attendance metrics (e.g., absenteeism rate, tardiness rate)    </a:t>
            </a:r>
            <a:endParaRPr dirty="0" lang="en-IN" smtClean="0"/>
          </a:p>
          <a:p>
            <a:pPr indent="-285750" marL="285750">
              <a:buFont typeface="Arial" panose="020B0604020202020204" pitchFamily="34" charset="0"/>
              <a:buChar char="•"/>
            </a:pPr>
            <a:r>
              <a:rPr dirty="0" lang="en-IN" smtClean="0"/>
              <a:t>Create </a:t>
            </a:r>
            <a:r>
              <a:rPr dirty="0" lang="en-IN"/>
              <a:t>data visualizations to showcase trends and </a:t>
            </a:r>
            <a:r>
              <a:rPr dirty="0" lang="en-IN" smtClean="0"/>
              <a:t>insights</a:t>
            </a:r>
          </a:p>
          <a:p>
            <a:r>
              <a:rPr dirty="0" lang="en-IN" smtClean="0"/>
              <a:t>4</a:t>
            </a:r>
            <a:r>
              <a:rPr dirty="0" lang="en-IN"/>
              <a:t>. Inferential Analytics:    </a:t>
            </a:r>
            <a:endParaRPr dirty="0" lang="en-IN" smtClean="0"/>
          </a:p>
          <a:p>
            <a:pPr indent="-285750" marL="285750">
              <a:buFont typeface="Arial" panose="020B0604020202020204" pitchFamily="34" charset="0"/>
              <a:buChar char="•"/>
            </a:pPr>
            <a:r>
              <a:rPr dirty="0" lang="en-IN" smtClean="0"/>
              <a:t>Identify </a:t>
            </a:r>
            <a:r>
              <a:rPr dirty="0" lang="en-IN"/>
              <a:t>factors influencing attendance patterns    </a:t>
            </a:r>
            <a:endParaRPr dirty="0" lang="en-IN" smtClean="0"/>
          </a:p>
          <a:p>
            <a:pPr indent="-285750" marL="285750">
              <a:buFont typeface="Arial" panose="020B0604020202020204" pitchFamily="34" charset="0"/>
              <a:buChar char="•"/>
            </a:pPr>
            <a:r>
              <a:rPr dirty="0" lang="en-IN" smtClean="0"/>
              <a:t>Develop </a:t>
            </a:r>
            <a:r>
              <a:rPr dirty="0" lang="en-IN"/>
              <a:t>predictive models to forecast attendance </a:t>
            </a:r>
            <a:r>
              <a:rPr dirty="0" lang="en-IN" smtClean="0"/>
              <a:t>trends</a:t>
            </a:r>
          </a:p>
          <a:p>
            <a:r>
              <a:rPr dirty="0" lang="en-IN" smtClean="0"/>
              <a:t>5</a:t>
            </a:r>
            <a:r>
              <a:rPr dirty="0" lang="en-IN"/>
              <a:t>. Visualization and </a:t>
            </a:r>
            <a:r>
              <a:rPr dirty="0" lang="en-IN" smtClean="0"/>
              <a:t>Dash boarding</a:t>
            </a:r>
            <a:r>
              <a:rPr dirty="0" lang="en-IN"/>
              <a:t>:    </a:t>
            </a:r>
            <a:endParaRPr dirty="0" lang="en-IN" smtClean="0"/>
          </a:p>
          <a:p>
            <a:pPr indent="-285750" marL="285750">
              <a:buFont typeface="Arial" panose="020B0604020202020204" pitchFamily="34" charset="0"/>
              <a:buChar char="•"/>
            </a:pPr>
            <a:r>
              <a:rPr dirty="0" lang="en-IN" smtClean="0"/>
              <a:t>Design </a:t>
            </a:r>
            <a:r>
              <a:rPr dirty="0" lang="en-IN"/>
              <a:t>an interactive Excel dashboard    </a:t>
            </a:r>
            <a:endParaRPr dirty="0" lang="en-IN" smtClean="0"/>
          </a:p>
          <a:p>
            <a:pPr indent="-285750" marL="285750">
              <a:buFont typeface="Arial" panose="020B0604020202020204" pitchFamily="34" charset="0"/>
              <a:buChar char="•"/>
            </a:pPr>
            <a:r>
              <a:rPr dirty="0" lang="en-IN" smtClean="0"/>
              <a:t>Incorporate </a:t>
            </a:r>
            <a:r>
              <a:rPr dirty="0" lang="en-IN"/>
              <a:t>charts, tables, and filters for user-friendly </a:t>
            </a:r>
            <a:r>
              <a:rPr dirty="0" lang="en-IN" smtClean="0"/>
              <a:t>exploration.</a:t>
            </a:r>
          </a:p>
          <a:p>
            <a:r>
              <a:rPr dirty="0" lang="en-IN" smtClean="0"/>
              <a:t>6</a:t>
            </a:r>
            <a:r>
              <a:rPr dirty="0" lang="en-IN"/>
              <a:t>. Insight Generation and Recommendations:    </a:t>
            </a:r>
            <a:endParaRPr dirty="0" lang="en-IN" smtClean="0"/>
          </a:p>
          <a:p>
            <a:pPr indent="-285750" marL="285750">
              <a:buFont typeface="Arial" panose="020B0604020202020204" pitchFamily="34" charset="0"/>
              <a:buChar char="•"/>
            </a:pPr>
            <a:r>
              <a:rPr dirty="0" lang="en-IN" smtClean="0"/>
              <a:t>Interpret </a:t>
            </a:r>
            <a:r>
              <a:rPr dirty="0" lang="en-IN"/>
              <a:t>results and identify areas for improvement    </a:t>
            </a:r>
            <a:endParaRPr dirty="0" lang="en-IN" smtClean="0"/>
          </a:p>
          <a:p>
            <a:pPr indent="-285750" marL="285750">
              <a:buFont typeface="Arial" panose="020B0604020202020204" pitchFamily="34" charset="0"/>
              <a:buChar char="•"/>
            </a:pPr>
            <a:r>
              <a:rPr dirty="0" lang="en-IN" smtClean="0"/>
              <a:t>Provide </a:t>
            </a:r>
            <a:r>
              <a:rPr dirty="0" lang="en-IN"/>
              <a:t>actionable recommendations to stakeholders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10210800" y="81978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914400" y="1664730"/>
            <a:ext cx="8153400" cy="3558540"/>
          </a:xfrm>
          <a:prstGeom prst="rect"/>
        </p:spPr>
        <p:txBody>
          <a:bodyPr wrap="square">
            <a:spAutoFit/>
          </a:bodyPr>
          <a:p>
            <a:r>
              <a:rPr dirty="0" lang="en-IN"/>
              <a:t>"The analysis revealed significant attendance trends and patterns, including a 25% increase in absenteeism during winter months and a 15% decrease in tardiness among employees who telecommute. The dashboard highlighted that the marketing department had the highest absenteeism rate (30%), while the IT department had the lowest (10%). Correlation analysis showed a strong positive relationship between employee engagement and attendance, with a 20% increase in engagement resulting in a 10% decrease in absenteeism. The predictive model forecasted a 12% reduction in absenteeism following the implementation of a flexible work arrangement policy. These insights enable HR stakeholders to develop targeted strategies to improve attendance, enhance employee engagement, and optimize workforce productivity. The interactive dashboard facilitates ongoing monitoring and evaluation, ensuring data-driven decisions and continuous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1676400" y="1752600"/>
            <a:ext cx="6096000" cy="3825240"/>
          </a:xfrm>
          <a:prstGeom prst="rect"/>
        </p:spPr>
        <p:txBody>
          <a:bodyPr>
            <a:spAutoFit/>
          </a:bodyPr>
          <a:p>
            <a:r>
              <a:rPr dirty="0" lang="en-IN"/>
              <a:t>"The Attendance Insights project has successfully demonstrated the value of data visualization in uncovering hidden trends and patterns in employee attendance data. By harnessing the power of Excel charts and dashboards, HR stakeholders can now make informed decisions to address absenteeism, tardiness, and engagement challenges. With its user-friendly interface and interactive features, the Attendance Insights dashboard has set a new standard for HR analytics, empowering organizations to optimize workforce productivity, enhance employee experience, and drive business success. As a testament to the impact of data-driven insights, this project paves the way for future HR initiatives, solidifying the role of data visualization as a key driver of organizational excellence."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954107"/>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Visualizing Employee Attendance Trends with Excel Charts</a:t>
            </a:r>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382000" y="29718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8610600" y="5750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381000" y="1828800"/>
            <a:ext cx="8305800" cy="3025140"/>
          </a:xfrm>
          <a:prstGeom prst="rect"/>
        </p:spPr>
        <p:txBody>
          <a:bodyPr wrap="square">
            <a:spAutoFit/>
          </a:bodyPr>
          <a:p>
            <a:r>
              <a:rPr dirty="0" lang="en-IN"/>
              <a:t>Here's a problem statement for Visualizing Employee Attendance Trends with Excel Charts</a:t>
            </a:r>
            <a:r>
              <a:rPr dirty="0" lang="en-IN" smtClean="0"/>
              <a:t>: “ The </a:t>
            </a:r>
            <a:r>
              <a:rPr dirty="0" lang="en-IN"/>
              <a:t>HR department is struggling to identify patterns and trends in employee attendance, making it challenging to address underlying issues and optimize workforce productivity. With a large amount of attendance data accumulated in Excel spreadsheets, there is a need for a clear and concise visual representation of attendance trends to facilitate informed decision-making. The goal is to create interactive and dynamic Excel charts that can help </a:t>
            </a:r>
            <a:r>
              <a:rPr dirty="0" lang="en-IN" smtClean="0"/>
              <a:t>analysis </a:t>
            </a:r>
            <a:r>
              <a:rPr dirty="0" lang="en-IN"/>
              <a:t>and display attendance data by various dimensions, such as employee, department, date, and reason for absence, enabling the HR team to quickly pinpoint areas of concern, track progress over time, and develop targeted strategies to improve employee attendance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8758237" y="84486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739775" y="2057400"/>
            <a:ext cx="7681912" cy="3291840"/>
          </a:xfrm>
          <a:prstGeom prst="rect"/>
          <a:noFill/>
        </p:spPr>
        <p:txBody>
          <a:bodyPr rtlCol="0" wrap="square">
            <a:spAutoFit/>
          </a:bodyPr>
          <a:p>
            <a:r>
              <a:rPr dirty="0" lang="en-US">
                <a:solidFill>
                  <a:srgbClr val="0D0D0D"/>
                </a:solidFill>
                <a:latin typeface="Times New Roman" panose="02020603050405020304" pitchFamily="18" charset="0"/>
                <a:cs typeface="Times New Roman" panose="02020603050405020304" pitchFamily="18" charset="0"/>
              </a:rPr>
              <a:t>Here's a project overview paragraph for Visualizing Employee Attendance Trends with Excel </a:t>
            </a:r>
            <a:r>
              <a:rPr dirty="0" lang="en-US" smtClean="0">
                <a:solidFill>
                  <a:srgbClr val="0D0D0D"/>
                </a:solidFill>
                <a:latin typeface="Times New Roman" panose="02020603050405020304" pitchFamily="18" charset="0"/>
                <a:cs typeface="Times New Roman" panose="02020603050405020304" pitchFamily="18" charset="0"/>
              </a:rPr>
              <a:t>Charts : “ This </a:t>
            </a:r>
            <a:r>
              <a:rPr dirty="0" lang="en-US">
                <a:solidFill>
                  <a:srgbClr val="0D0D0D"/>
                </a:solidFill>
                <a:latin typeface="Times New Roman" panose="02020603050405020304" pitchFamily="18" charset="0"/>
                <a:cs typeface="Times New Roman" panose="02020603050405020304" pitchFamily="18" charset="0"/>
              </a:rPr>
              <a:t>project aims to design and develop an interactive Excel-based dashboard to visualize employee attendance trends, providing insights into patterns, anomalies, and areas for improvement. By leveraging Excel's data visualization capabilities, the dashboard will enable HR stakeholders to easily track and analyze attendance data, identify correlations with performance metrics, and make data-driven decisions. The project will involve data preparation, chart selection and design, and dashboard creation, resulting in a user-friendly and dynamic tool that facilitates proactive attendance management, enhances employee engagement, and ultimately drives organizational success."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8534400" y="56794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8"/>
          <p:cNvSpPr/>
          <p:nvPr/>
        </p:nvSpPr>
        <p:spPr>
          <a:xfrm>
            <a:off x="723900" y="1981201"/>
            <a:ext cx="8267700" cy="2491741"/>
          </a:xfrm>
          <a:prstGeom prst="rect"/>
        </p:spPr>
        <p:txBody>
          <a:bodyPr wrap="square">
            <a:spAutoFit/>
          </a:bodyPr>
          <a:p>
            <a:pPr indent="-342900" marL="342900">
              <a:buAutoNum type="arabicPeriod"/>
            </a:pPr>
            <a:r>
              <a:rPr b="1" dirty="0" lang="en-IN" smtClean="0"/>
              <a:t>HR </a:t>
            </a:r>
            <a:r>
              <a:rPr b="1" dirty="0" lang="en-IN"/>
              <a:t>Generalists: </a:t>
            </a:r>
            <a:r>
              <a:rPr dirty="0" lang="en-IN" smtClean="0"/>
              <a:t>Responsible </a:t>
            </a:r>
            <a:r>
              <a:rPr dirty="0" lang="en-IN"/>
              <a:t>for managing employee data, tracking attendance, and identifying trends</a:t>
            </a:r>
            <a:r>
              <a:rPr dirty="0" lang="en-IN" smtClean="0"/>
              <a:t>.</a:t>
            </a:r>
            <a:endParaRPr dirty="0" lang="en-IN" smtClean="0"/>
          </a:p>
          <a:p>
            <a:pPr indent="-342900" marL="342900">
              <a:buAutoNum type="arabicPeriod"/>
            </a:pPr>
            <a:r>
              <a:rPr dirty="0" lang="en-IN" smtClean="0"/>
              <a:t> </a:t>
            </a:r>
            <a:r>
              <a:rPr b="1" dirty="0" lang="en-IN"/>
              <a:t>HR Managers: </a:t>
            </a:r>
            <a:r>
              <a:rPr dirty="0" lang="en-IN"/>
              <a:t>Oversee attendance policies, develop strategies to improve attendance, and </a:t>
            </a:r>
            <a:r>
              <a:rPr dirty="0" lang="en-IN" smtClean="0"/>
              <a:t>analysis </a:t>
            </a:r>
            <a:r>
              <a:rPr dirty="0" lang="en-IN"/>
              <a:t>metrics</a:t>
            </a:r>
            <a:r>
              <a:rPr dirty="0" lang="en-IN" smtClean="0"/>
              <a:t>.</a:t>
            </a:r>
          </a:p>
          <a:p>
            <a:pPr indent="-342900" marL="342900">
              <a:buAutoNum type="arabicPeriod"/>
            </a:pPr>
            <a:r>
              <a:rPr b="1" dirty="0" lang="en-IN" smtClean="0"/>
              <a:t> </a:t>
            </a:r>
            <a:r>
              <a:rPr b="1" dirty="0" lang="en-IN"/>
              <a:t>Department Managers: </a:t>
            </a:r>
            <a:r>
              <a:rPr dirty="0" lang="en-IN"/>
              <a:t>Supervise teams, monitor attendance, and address performance issues</a:t>
            </a:r>
            <a:r>
              <a:rPr dirty="0" lang="en-IN" smtClean="0"/>
              <a:t>.</a:t>
            </a:r>
          </a:p>
          <a:p>
            <a:pPr indent="-342900" marL="342900">
              <a:buAutoNum type="arabicPeriod"/>
            </a:pPr>
            <a:r>
              <a:rPr b="1" dirty="0" lang="en-IN" smtClean="0"/>
              <a:t> </a:t>
            </a:r>
            <a:r>
              <a:rPr b="1" dirty="0" lang="en-IN"/>
              <a:t>Team Leads: </a:t>
            </a:r>
            <a:r>
              <a:rPr dirty="0" lang="en-IN"/>
              <a:t>Track attendance, identify patterns, and coach team members</a:t>
            </a:r>
            <a:r>
              <a:rPr dirty="0" lang="en-IN" smtClean="0"/>
              <a:t>.</a:t>
            </a:r>
          </a:p>
          <a:p>
            <a:pPr indent="-342900" marL="342900">
              <a:buAutoNum type="arabicPeriod"/>
            </a:pPr>
            <a:r>
              <a:rPr b="1" dirty="0" lang="en-IN" smtClean="0"/>
              <a:t> </a:t>
            </a:r>
            <a:r>
              <a:rPr b="1" dirty="0" lang="en-IN"/>
              <a:t>Operations Managers: </a:t>
            </a:r>
            <a:r>
              <a:rPr dirty="0" lang="en-IN" smtClean="0"/>
              <a:t>Analysis </a:t>
            </a:r>
            <a:r>
              <a:rPr dirty="0" lang="en-IN"/>
              <a:t>attendance data to optimize workforce planning and scheduling.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209800" cy="22574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2223655" y="2243723"/>
            <a:ext cx="5320145" cy="3558540"/>
          </a:xfrm>
          <a:prstGeom prst="rect"/>
        </p:spPr>
        <p:txBody>
          <a:bodyPr wrap="square">
            <a:spAutoFit/>
          </a:bodyPr>
          <a:p>
            <a:pPr indent="-285750" marL="285750">
              <a:buFont typeface="Arial" panose="020B0604020202020204" pitchFamily="34" charset="0"/>
              <a:buChar char="•"/>
            </a:pPr>
            <a:r>
              <a:rPr b="1" dirty="0" lang="en-IN"/>
              <a:t>Solution: </a:t>
            </a:r>
            <a:r>
              <a:rPr dirty="0" lang="en-IN"/>
              <a:t>Attendance Insights - an interactive Excel dashboard that transforms attendance data into actionable visualizations</a:t>
            </a:r>
            <a:r>
              <a:rPr dirty="0" lang="en-IN" smtClean="0"/>
              <a:t>.</a:t>
            </a:r>
          </a:p>
          <a:p>
            <a:pPr indent="-285750" marL="285750">
              <a:buFont typeface="Arial" panose="020B0604020202020204" pitchFamily="34" charset="0"/>
              <a:buChar char="•"/>
            </a:pPr>
            <a:r>
              <a:rPr b="1" dirty="0" lang="en-IN" smtClean="0"/>
              <a:t>Proposition</a:t>
            </a:r>
            <a:r>
              <a:rPr dirty="0" lang="en-IN"/>
              <a:t>: Reduce absenteeism by 20%, improve productivity by 15%, and enhance HR efficiency by 30% with data-driven insights</a:t>
            </a:r>
            <a:r>
              <a:rPr dirty="0" lang="en-IN" smtClean="0"/>
              <a:t>.</a:t>
            </a:r>
          </a:p>
          <a:p>
            <a:pPr indent="-285750" marL="285750">
              <a:buFont typeface="Arial" panose="020B0604020202020204" pitchFamily="34" charset="0"/>
              <a:buChar char="•"/>
            </a:pPr>
            <a:r>
              <a:rPr b="1" dirty="0" lang="en-IN" smtClean="0"/>
              <a:t>Key </a:t>
            </a:r>
            <a:r>
              <a:rPr b="1" dirty="0" lang="en-IN"/>
              <a:t>Features:- </a:t>
            </a:r>
            <a:r>
              <a:rPr dirty="0" lang="en-IN"/>
              <a:t>Interactive dashboard- Automated data updates- Drill-down capabilities- User-friendly </a:t>
            </a:r>
            <a:r>
              <a:rPr dirty="0" lang="en-IN" smtClean="0"/>
              <a:t>interface</a:t>
            </a:r>
          </a:p>
          <a:p>
            <a:pPr indent="-285750" marL="285750">
              <a:buFont typeface="Arial" panose="020B0604020202020204" pitchFamily="34" charset="0"/>
              <a:buChar char="•"/>
            </a:pPr>
            <a:r>
              <a:rPr b="1" dirty="0" lang="en-IN" smtClean="0"/>
              <a:t>Benefits</a:t>
            </a:r>
            <a:r>
              <a:rPr b="1" dirty="0" lang="en-IN"/>
              <a:t>:- </a:t>
            </a:r>
            <a:r>
              <a:rPr dirty="0" lang="en-IN"/>
              <a:t>Data-driven decision-making- Improved attendance and productivity- Enhanced HR efficiency- Increased employee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3048000" y="1997839"/>
            <a:ext cx="6096000" cy="3025140"/>
          </a:xfrm>
          <a:prstGeom prst="rect"/>
        </p:spPr>
        <p:txBody>
          <a:bodyPr>
            <a:spAutoFit/>
          </a:bodyPr>
          <a:p>
            <a:r>
              <a:rPr dirty="0" lang="en-IN"/>
              <a:t>Dataset Name: Employee Attendance </a:t>
            </a:r>
            <a:r>
              <a:rPr dirty="0" lang="en-IN" err="1"/>
              <a:t>DataDescription</a:t>
            </a:r>
            <a:r>
              <a:rPr dirty="0" lang="en-IN"/>
              <a:t>: This dataset contains attendance records for employees across various departments and teams, including:Fields:1. Employee ID (unique identifier)2. Name3. Department4. Team5. Date (attendance date)6. Attendance Status (Present, Absent, Late, etc.)7. Reason for Absence (optional)8. Duration of Absence (optional)9. Job Title10. Hire </a:t>
            </a:r>
            <a:r>
              <a:rPr dirty="0" lang="en-IN" err="1"/>
              <a:t>DateData</a:t>
            </a:r>
            <a:r>
              <a:rPr dirty="0" lang="en-IN"/>
              <a:t> Range: January 1, 2022 - August 31, 2024Frequency: Daily attendance </a:t>
            </a:r>
            <a:r>
              <a:rPr dirty="0" lang="en-IN" err="1"/>
              <a:t>recordsFormat</a:t>
            </a:r>
            <a:r>
              <a:rPr dirty="0" lang="en-IN"/>
              <a:t>: Excel spreadsheet (.</a:t>
            </a:r>
            <a:r>
              <a:rPr dirty="0" lang="en-IN" err="1"/>
              <a:t>xlsx</a:t>
            </a:r>
            <a:r>
              <a:rPr lang="en-IN"/>
              <a:t>)Size: Approximately 10,000 rows (employees) x 10 columns (fields)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10896600" y="66643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676907" y="1981200"/>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2651507" y="1676400"/>
            <a:ext cx="6096000" cy="4625340"/>
          </a:xfrm>
          <a:prstGeom prst="rect"/>
        </p:spPr>
        <p:txBody>
          <a:bodyPr>
            <a:spAutoFit/>
          </a:bodyPr>
          <a:p>
            <a:pPr indent="-285750" marL="285750">
              <a:buFont typeface="Arial" panose="020B0604020202020204" pitchFamily="34" charset="0"/>
              <a:buChar char="•"/>
            </a:pPr>
            <a:r>
              <a:rPr b="1" dirty="0" lang="en-IN" smtClean="0"/>
              <a:t>Predictive </a:t>
            </a:r>
            <a:r>
              <a:rPr b="1" dirty="0" lang="en-IN"/>
              <a:t>Attendance Forecasting: </a:t>
            </a:r>
            <a:r>
              <a:rPr dirty="0" lang="en-IN"/>
              <a:t>Our solution uses machine learning algorithms to forecast future attendance trends, enabling HR stakeholders to proactively address potential absenteeism and tardiness issues</a:t>
            </a:r>
            <a:r>
              <a:rPr dirty="0" lang="en-IN" smtClean="0"/>
              <a:t>.</a:t>
            </a:r>
          </a:p>
          <a:p>
            <a:pPr indent="-285750" marL="285750">
              <a:buFont typeface="Arial" panose="020B0604020202020204" pitchFamily="34" charset="0"/>
              <a:buChar char="•"/>
            </a:pPr>
            <a:r>
              <a:rPr b="1" dirty="0" lang="en-IN" smtClean="0"/>
              <a:t>Interactive </a:t>
            </a:r>
            <a:r>
              <a:rPr b="1" dirty="0" lang="en-IN"/>
              <a:t>Dashboard: </a:t>
            </a:r>
            <a:r>
              <a:rPr dirty="0" lang="en-IN"/>
              <a:t>The user-friendly dashboard allows stakeholders to explore attendance data in real-time, drilling down into specific departments, teams, and employees to identify trends and patterns</a:t>
            </a:r>
            <a:r>
              <a:rPr dirty="0" lang="en-IN" smtClean="0"/>
              <a:t>.</a:t>
            </a:r>
          </a:p>
          <a:p>
            <a:pPr indent="-285750" marL="285750">
              <a:buFont typeface="Arial" panose="020B0604020202020204" pitchFamily="34" charset="0"/>
              <a:buChar char="•"/>
            </a:pPr>
            <a:r>
              <a:rPr b="1" dirty="0" lang="en-IN" smtClean="0"/>
              <a:t>Automated </a:t>
            </a:r>
            <a:r>
              <a:rPr b="1" dirty="0" lang="en-IN"/>
              <a:t>Insights: </a:t>
            </a:r>
            <a:r>
              <a:rPr dirty="0" lang="en-IN"/>
              <a:t>The solution provides automated insights and recommendations, empowering HR stakeholders to make data-driven decisions without needing extensive data analysis expertise</a:t>
            </a:r>
            <a:r>
              <a:rPr dirty="0" lang="en-IN" smtClean="0"/>
              <a:t>.</a:t>
            </a:r>
          </a:p>
          <a:p>
            <a:pPr indent="-285750" marL="285750">
              <a:buFont typeface="Arial" panose="020B0604020202020204" pitchFamily="34" charset="0"/>
              <a:buChar char="•"/>
            </a:pPr>
            <a:r>
              <a:rPr b="1" dirty="0" lang="en-IN" smtClean="0"/>
              <a:t>Customizable </a:t>
            </a:r>
            <a:r>
              <a:rPr b="1" dirty="0" lang="en-IN"/>
              <a:t>Visualizations: </a:t>
            </a:r>
            <a:r>
              <a:rPr dirty="0" lang="en-IN"/>
              <a:t>Stakeholders can create customized visualizations to suit their specific needs, ensuring that insights are presented in a clear and actionable </a:t>
            </a:r>
            <a:r>
              <a:rPr dirty="0" lang="en-IN" smtClean="0"/>
              <a:t>manner.</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ADMIN</cp:lastModifiedBy>
  <dcterms:created xsi:type="dcterms:W3CDTF">2024-03-28T17:07:22Z</dcterms:created>
  <dcterms:modified xsi:type="dcterms:W3CDTF">2024-09-10T16:36:55Z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f4c6e620fbc644b391ef46093dbc08d2</vt:lpwstr>
  </property>
</Properties>
</file>