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56" r:id="rId6"/>
    <p:sldId id="266" r:id="rId7"/>
    <p:sldId id="260" r:id="rId8"/>
    <p:sldId id="261" r:id="rId9"/>
    <p:sldId id="259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CB8"/>
    <a:srgbClr val="E9F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878937007874017"/>
          <c:y val="0.1902314814814815"/>
          <c:w val="0.81898840769903758"/>
          <c:h val="0.777361111111111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Sheet1!$A$9:$B$9</c:f>
              <c:strCache>
                <c:ptCount val="2"/>
                <c:pt idx="0">
                  <c:v>Loss before tax</c:v>
                </c:pt>
                <c:pt idx="1">
                  <c:v>₹ Million</c:v>
                </c:pt>
              </c:strCache>
            </c:strRef>
          </c:tx>
          <c:spPr>
            <a:noFill/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Sheet1!$C$8:$E$8</c:f>
              <c:strCache>
                <c:ptCount val="3"/>
                <c:pt idx="0">
                  <c:v>Fiscal 2024</c:v>
                </c:pt>
                <c:pt idx="1">
                  <c:v>Fiscal 2023</c:v>
                </c:pt>
                <c:pt idx="2">
                  <c:v>Fiscal 2022</c:v>
                </c:pt>
              </c:strCache>
            </c:strRef>
          </c:cat>
          <c:val>
            <c:numRef>
              <c:f>Sheet1!$C$9:$E$9</c:f>
              <c:numCache>
                <c:formatCode>#,##0.00</c:formatCode>
                <c:ptCount val="3"/>
                <c:pt idx="0">
                  <c:v>-15844</c:v>
                </c:pt>
                <c:pt idx="1">
                  <c:v>-14720.79</c:v>
                </c:pt>
                <c:pt idx="2">
                  <c:v>-7841.5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89-44D1-A94B-B55865D7B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419468447"/>
        <c:axId val="1419468927"/>
      </c:barChart>
      <c:catAx>
        <c:axId val="141946844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468927"/>
        <c:crosses val="autoZero"/>
        <c:auto val="1"/>
        <c:lblAlgn val="ctr"/>
        <c:lblOffset val="100"/>
        <c:noMultiLvlLbl val="0"/>
      </c:catAx>
      <c:valAx>
        <c:axId val="141946892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9468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>
        <a:lumMod val="95000"/>
        <a:lumOff val="5000"/>
      </a:schemeClr>
    </a:solidFill>
    <a:ln w="9525" cap="flat" cmpd="sng" algn="ctr">
      <a:solidFill>
        <a:schemeClr val="accent6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E2W Market Share(2)</c:v>
                </c:pt>
              </c:strCache>
            </c:strRef>
          </c:tx>
          <c:spPr>
            <a:noFill/>
            <a:ln w="9525" cap="flat" cmpd="sng" algn="ctr">
              <a:solidFill>
                <a:schemeClr val="accent3">
                  <a:lumMod val="40000"/>
                  <a:lumOff val="60000"/>
                </a:schemeClr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Sheet1!$B$12:$D$12</c:f>
              <c:strCache>
                <c:ptCount val="3"/>
                <c:pt idx="0">
                  <c:v>Fiscal 2024</c:v>
                </c:pt>
                <c:pt idx="1">
                  <c:v>Fiscal 2023</c:v>
                </c:pt>
                <c:pt idx="2">
                  <c:v>Fiscal 2022</c:v>
                </c:pt>
              </c:strCache>
            </c:strRef>
          </c:cat>
          <c:val>
            <c:numRef>
              <c:f>Sheet1!$B$13:$D$13</c:f>
              <c:numCache>
                <c:formatCode>General</c:formatCode>
                <c:ptCount val="3"/>
                <c:pt idx="0">
                  <c:v>35</c:v>
                </c:pt>
                <c:pt idx="1">
                  <c:v>21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15-49A0-989F-80B34CFA1D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1504080767"/>
        <c:axId val="1504083647"/>
      </c:barChart>
      <c:catAx>
        <c:axId val="150408076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083647"/>
        <c:crosses val="autoZero"/>
        <c:auto val="1"/>
        <c:lblAlgn val="ctr"/>
        <c:lblOffset val="100"/>
        <c:noMultiLvlLbl val="0"/>
      </c:catAx>
      <c:valAx>
        <c:axId val="150408364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0807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962CB-D6BD-43BA-B5E0-0C44714A33AC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5F19B-C9DA-4008-8958-552DA7D84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45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5F19B-C9DA-4008-8958-552DA7D84FD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29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7F4B-262B-7336-2BF9-078B2DE9A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05F0D-A5D6-D3DB-24C1-2F6F931D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1F80-6894-9A0C-5356-217722E2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8D23F-9279-E699-E511-6B9FE4F3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66ED3-3755-3A8F-F36B-CF41798C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48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4FC4-301B-C2FD-02B1-5962792B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1AA9-7CE2-35CF-EA81-D98DD8DF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7108F-E9F0-478B-6EBB-063EEE06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2A2B8-93ED-92AB-DC5E-9C7FE027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81D08-2098-31CD-0C3A-23CA3048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7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3E470-F90F-963E-0ED7-CBEEFE44B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DA7A4-CE06-F8C0-BAC9-320CCF40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FE2D-6F17-51D1-ED70-341D9BE8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158D-F4A8-BAC0-A6C0-D57125E9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D14B-66F1-D596-E482-4D8AABB7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46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6411-A573-8EAA-1B51-1C048E23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3E8C-20C0-3146-B998-8E60E038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1A5C-37F3-5F79-19DE-830F459E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72F2B-9DE3-7FB4-8039-92F95FA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B38C-C07A-95B9-99DC-44C3EEC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37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A1F-5D72-29DC-1756-F7CD87AE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8C28-3547-0068-7939-F319DB8D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7DC8-AF51-E81D-C969-5828924B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95DC5-4F30-3414-2E51-CA9566BD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BEFD-5311-7AA3-4190-711BB7A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8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ADC6-8EEE-83EA-D8B7-D36AE109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C71D-0683-A18C-DF18-EC8A65CC8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472D3-F4EB-B2FF-3C1E-961C420D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B91D0-F2B3-36D9-7042-01DEBDA4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F41EC-2009-3D11-23CB-7E096EF5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5C61-5656-C3D5-E4F9-4784B1C0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9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D213-0D89-CAAD-46E9-59C4E80D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7C3EA-DD34-C404-31DE-19389B91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E2D1-5CD3-D66B-AB7A-B8001898B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19A0D-D877-8BAB-1E07-6186ED3C6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F18C8-20E2-3D98-6FA3-50E1EFD01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57A46-6DC6-673D-904C-8B188CD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40455-CD5C-E5FC-BCCC-A786E611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873E8-0771-9A0E-BBD7-9FD45107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55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1905-D784-B683-D655-D7C03D8F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3D5F3-5E28-FB8E-AD10-FBE487E7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A54EB-E08E-6D78-F423-90D04BA9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9C8C3-594F-F27D-C34B-5B1368F7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24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349FA-2660-E8A1-1CB2-6B7F80A8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C16A9-7E43-BB90-4984-030774A9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6D550-4361-EEB2-B2E7-E67E1FEC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6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7E0E-232C-1852-D057-D92F75D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901F-C077-707B-F28A-E0395396F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B5CB9-487B-0FDB-E6E8-6C87F363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1D2A-90A3-F8A9-0024-6B7DF74B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9296-765C-A735-6F79-05FAEBF7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7D296-6DFF-9614-420F-9C9454EF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95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49CD-0F30-97F5-A8F9-32F10F31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D6A6B-BA31-925B-0071-79C93D4C1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A72BA-B4D8-BECF-5F6F-C3592E384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4E571-74DB-8873-BB9A-BFDD5126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62775-7A8B-1A3B-8E73-E1B83247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91BD-489D-7BF8-E22E-A7EE5EA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75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6258D-BD60-F397-4E90-2157C625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7A34-5A2D-DCE6-C268-FB2E3C23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421-CCC2-723D-9B72-882D4AF91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F3462-ED31-434C-8D9C-EDB3B8A69B22}" type="datetimeFigureOut">
              <a:rPr lang="en-IN" smtClean="0"/>
              <a:t>14/10/25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3DA-D855-AC4D-4938-3B8F54EC2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BBC15-CE73-C844-18C1-C8892429E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A679AD-94EC-494C-9B96-2AFEDAD1E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sv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sv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DFDEAD-D325-FC7E-B769-D7B7860DDCB7}"/>
              </a:ext>
            </a:extLst>
          </p:cNvPr>
          <p:cNvSpPr/>
          <p:nvPr/>
        </p:nvSpPr>
        <p:spPr>
          <a:xfrm>
            <a:off x="1386038" y="991402"/>
            <a:ext cx="9942897" cy="9721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5" name="Picture 7" descr="Ola Electric Scooters Clock INR 600 Cr Worth Sale On Day 1">
            <a:extLst>
              <a:ext uri="{FF2B5EF4-FFF2-40B4-BE49-F238E27FC236}">
                <a16:creationId xmlns:a16="http://schemas.microsoft.com/office/drawing/2014/main" id="{0C7D22DF-D98F-C732-4DAA-C79E3C3E8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5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338FFB-46A0-9A06-B25B-1CC4CBF24A5F}"/>
              </a:ext>
            </a:extLst>
          </p:cNvPr>
          <p:cNvSpPr txBox="1"/>
          <p:nvPr/>
        </p:nvSpPr>
        <p:spPr>
          <a:xfrm>
            <a:off x="1317170" y="945582"/>
            <a:ext cx="101465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OLA ELECTRIC: MARKET LEADER yet a CASH BURNER</a:t>
            </a:r>
          </a:p>
          <a:p>
            <a:pPr algn="ctr"/>
            <a:r>
              <a:rPr lang="en-IN" sz="2400" b="1" i="1">
                <a:solidFill>
                  <a:schemeClr val="bg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Ola Electric’s rising losses amid market share grow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B0F1E2-7C43-4D5A-D25A-11BC65D07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142" y="17801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Electric scooters in India, Future of Mobility">
            <a:extLst>
              <a:ext uri="{FF2B5EF4-FFF2-40B4-BE49-F238E27FC236}">
                <a16:creationId xmlns:a16="http://schemas.microsoft.com/office/drawing/2014/main" id="{D4172537-369A-2240-BF9E-D032CA010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16886" y="-350114"/>
            <a:ext cx="3931514" cy="39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5" descr="Engineered to Thrill: Ola S1 Pro | Ola Electric">
            <a:extLst>
              <a:ext uri="{FF2B5EF4-FFF2-40B4-BE49-F238E27FC236}">
                <a16:creationId xmlns:a16="http://schemas.microsoft.com/office/drawing/2014/main" id="{F7F639B1-EABA-1646-AA52-6B5C8DEAD2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38600" y="13716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9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52C6E9-81DC-4512-4BC4-2C7953F7CEAF}"/>
              </a:ext>
            </a:extLst>
          </p:cNvPr>
          <p:cNvSpPr txBox="1"/>
          <p:nvPr/>
        </p:nvSpPr>
        <p:spPr>
          <a:xfrm>
            <a:off x="1115454" y="825305"/>
            <a:ext cx="1777554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800" b="1" i="0">
                <a:effectLst/>
                <a:latin typeface="Aptos" panose="020B0004020202020204" pitchFamily="34" charset="0"/>
              </a:rPr>
              <a:t>Problem Mode</a:t>
            </a:r>
            <a:r>
              <a:rPr lang="en-US" sz="1800" b="0" i="0">
                <a:effectLst/>
                <a:latin typeface="Aptos" panose="020B0004020202020204" pitchFamily="34" charset="0"/>
              </a:rPr>
              <a:t> </a:t>
            </a:r>
            <a:endParaRPr lang="en-US" sz="1800" b="0" i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68B77-A191-CAF9-4A60-C7777EA6D9C9}"/>
              </a:ext>
            </a:extLst>
          </p:cNvPr>
          <p:cNvSpPr txBox="1"/>
          <p:nvPr/>
        </p:nvSpPr>
        <p:spPr>
          <a:xfrm>
            <a:off x="3478456" y="864795"/>
            <a:ext cx="1887646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800" b="1" i="0">
                <a:effectLst/>
                <a:latin typeface="Aptos" panose="020B0004020202020204" pitchFamily="34" charset="0"/>
              </a:rPr>
              <a:t>Growth Mode</a:t>
            </a:r>
            <a:r>
              <a:rPr lang="en-US" sz="1800" b="0" i="0">
                <a:effectLst/>
                <a:latin typeface="Aptos" panose="020B0004020202020204" pitchFamily="34" charset="0"/>
              </a:rPr>
              <a:t> </a:t>
            </a:r>
            <a:endParaRPr lang="en-US" sz="1800" b="0" i="0"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10BCC-D28C-9386-46DB-C2D964327790}"/>
              </a:ext>
            </a:extLst>
          </p:cNvPr>
          <p:cNvSpPr txBox="1"/>
          <p:nvPr/>
        </p:nvSpPr>
        <p:spPr>
          <a:xfrm>
            <a:off x="6457054" y="864795"/>
            <a:ext cx="1536676" cy="3819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800" b="1" i="0">
                <a:effectLst/>
                <a:latin typeface="Aptos" panose="020B0004020202020204" pitchFamily="34" charset="0"/>
              </a:rPr>
              <a:t>Even Kill</a:t>
            </a:r>
            <a:r>
              <a:rPr lang="en-US" sz="1800" b="0" i="0">
                <a:effectLst/>
                <a:latin typeface="Aptos" panose="020B0004020202020204" pitchFamily="34" charset="0"/>
              </a:rPr>
              <a:t> </a:t>
            </a:r>
            <a:endParaRPr lang="en-US" sz="1800" b="0" i="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385EF-BDA3-DB9A-AA10-A4A864B97DBC}"/>
              </a:ext>
            </a:extLst>
          </p:cNvPr>
          <p:cNvSpPr txBox="1"/>
          <p:nvPr/>
        </p:nvSpPr>
        <p:spPr>
          <a:xfrm>
            <a:off x="870857" y="2502757"/>
            <a:ext cx="21744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600" b="1" i="0">
                <a:effectLst/>
              </a:rPr>
              <a:t>Eco-Conscious Urban Commuter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AEC90-9009-7713-FA15-D971171DE9E1}"/>
              </a:ext>
            </a:extLst>
          </p:cNvPr>
          <p:cNvSpPr txBox="1"/>
          <p:nvPr/>
        </p:nvSpPr>
        <p:spPr>
          <a:xfrm>
            <a:off x="3600253" y="2483918"/>
            <a:ext cx="1755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600" b="1" i="0">
                <a:effectLst/>
              </a:rPr>
              <a:t>Tech-Savvy Professional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2006E-DF54-A016-20BB-A0FE25A6BE97}"/>
              </a:ext>
            </a:extLst>
          </p:cNvPr>
          <p:cNvSpPr txBox="1"/>
          <p:nvPr/>
        </p:nvSpPr>
        <p:spPr>
          <a:xfrm>
            <a:off x="6248400" y="2497793"/>
            <a:ext cx="200297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600" b="1" i="0">
                <a:effectLst/>
              </a:rPr>
              <a:t>Cost-Conscious Family Driver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334D-D7A4-AE04-3C39-B3C63B70B767}"/>
              </a:ext>
            </a:extLst>
          </p:cNvPr>
          <p:cNvSpPr txBox="1"/>
          <p:nvPr/>
        </p:nvSpPr>
        <p:spPr>
          <a:xfrm>
            <a:off x="9144404" y="2497793"/>
            <a:ext cx="235199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600" b="1" i="0">
                <a:effectLst/>
              </a:rPr>
              <a:t>Loyal Traditional Car Enthusiast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278D8-6043-0604-E289-7CAC14A69DD3}"/>
              </a:ext>
            </a:extLst>
          </p:cNvPr>
          <p:cNvSpPr txBox="1"/>
          <p:nvPr/>
        </p:nvSpPr>
        <p:spPr>
          <a:xfrm>
            <a:off x="352592" y="4655422"/>
            <a:ext cx="30105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Highlight environmental benefits</a:t>
            </a:r>
          </a:p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 Financing options</a:t>
            </a:r>
          </a:p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C</a:t>
            </a: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harging infrastructure </a:t>
            </a:r>
            <a:endParaRPr lang="en-US" sz="2000" b="0" i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B1B8A-95C7-1309-9747-9348B3439752}"/>
              </a:ext>
            </a:extLst>
          </p:cNvPr>
          <p:cNvSpPr txBox="1"/>
          <p:nvPr/>
        </p:nvSpPr>
        <p:spPr>
          <a:xfrm>
            <a:off x="3141847" y="4650963"/>
            <a:ext cx="25608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Promote advanced tech features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D</a:t>
            </a: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etailed performance comparisons </a:t>
            </a:r>
            <a:endParaRPr lang="en-US" sz="2000" b="0" i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96FFC-8C9D-4D61-E37B-ED635FF5E1CB}"/>
              </a:ext>
            </a:extLst>
          </p:cNvPr>
          <p:cNvSpPr txBox="1"/>
          <p:nvPr/>
        </p:nvSpPr>
        <p:spPr>
          <a:xfrm>
            <a:off x="5757496" y="4606104"/>
            <a:ext cx="29847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Focus on long-term savings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Highlight safety features targeted marketing to address satisfaction gaps </a:t>
            </a:r>
            <a:endParaRPr lang="en-US" sz="2000" b="0" i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610C-5520-36DE-23DC-34FF3593C9E9}"/>
              </a:ext>
            </a:extLst>
          </p:cNvPr>
          <p:cNvSpPr txBox="1"/>
          <p:nvPr/>
        </p:nvSpPr>
        <p:spPr>
          <a:xfrm>
            <a:off x="8829709" y="4606104"/>
            <a:ext cx="33622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Awareness campaigns on hidden costs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F</a:t>
            </a: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ree test drives</a:t>
            </a:r>
            <a:endParaRPr lang="en-US" sz="2000">
              <a:solidFill>
                <a:schemeClr val="accent6">
                  <a:lumMod val="50000"/>
                </a:schemeClr>
              </a:solidFill>
              <a:latin typeface="Aptos" panose="020B0004020202020204" pitchFamily="34" charset="0"/>
            </a:endParaRP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Testimonials from similar profiles </a:t>
            </a:r>
            <a:endParaRPr lang="en-US" sz="2000" b="0" i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D2B5B9-4E69-AFCD-A15B-42431B917396}"/>
              </a:ext>
            </a:extLst>
          </p:cNvPr>
          <p:cNvSpPr txBox="1"/>
          <p:nvPr/>
        </p:nvSpPr>
        <p:spPr>
          <a:xfrm>
            <a:off x="9248490" y="893881"/>
            <a:ext cx="1870617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i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Overconfident</a:t>
            </a:r>
            <a:r>
              <a:rPr lang="en-US" sz="1800" b="0" i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 </a:t>
            </a:r>
            <a:endParaRPr lang="en-IN">
              <a:solidFill>
                <a:schemeClr val="bg1"/>
              </a:solidFill>
            </a:endParaRPr>
          </a:p>
        </p:txBody>
      </p:sp>
      <p:pic>
        <p:nvPicPr>
          <p:cNvPr id="4098" name="Picture 2" descr="Sustainable Transportation: Empowering Conscious Commuting — Ecowiser">
            <a:extLst>
              <a:ext uri="{FF2B5EF4-FFF2-40B4-BE49-F238E27FC236}">
                <a16:creationId xmlns:a16="http://schemas.microsoft.com/office/drawing/2014/main" id="{26C8D13F-3928-DD15-CFB8-B488E9F1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530" y="1548791"/>
            <a:ext cx="1091518" cy="6993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0" name="Picture 4" descr="Tech Savvy User Vector Icon 31081338 Vector Art at Vecteezy">
            <a:extLst>
              <a:ext uri="{FF2B5EF4-FFF2-40B4-BE49-F238E27FC236}">
                <a16:creationId xmlns:a16="http://schemas.microsoft.com/office/drawing/2014/main" id="{4930CF36-E891-0A69-24F1-ED323A5C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74" y="1461276"/>
            <a:ext cx="941328" cy="87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ersona - Free people icons">
            <a:extLst>
              <a:ext uri="{FF2B5EF4-FFF2-40B4-BE49-F238E27FC236}">
                <a16:creationId xmlns:a16="http://schemas.microsoft.com/office/drawing/2014/main" id="{36C1C500-E97A-48E4-2365-6001BA9B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9" y="1391429"/>
            <a:ext cx="941327" cy="9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utoShape 10" descr="Classic Car Icon - Free Download Vehicle Icons | IconScout">
            <a:extLst>
              <a:ext uri="{FF2B5EF4-FFF2-40B4-BE49-F238E27FC236}">
                <a16:creationId xmlns:a16="http://schemas.microsoft.com/office/drawing/2014/main" id="{90B797FB-7F07-1BD1-143F-98A3B3B17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10" name="Picture 14" descr="116,518 Classic Car Icon Royalty-Free Photos and Stock Images | Shutterstock">
            <a:extLst>
              <a:ext uri="{FF2B5EF4-FFF2-40B4-BE49-F238E27FC236}">
                <a16:creationId xmlns:a16="http://schemas.microsoft.com/office/drawing/2014/main" id="{582F300A-87B1-A32D-6DB3-F30FE514B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428" y="1351558"/>
            <a:ext cx="948743" cy="9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Badge Tick with solid fill">
            <a:extLst>
              <a:ext uri="{FF2B5EF4-FFF2-40B4-BE49-F238E27FC236}">
                <a16:creationId xmlns:a16="http://schemas.microsoft.com/office/drawing/2014/main" id="{4604332D-7506-1D15-8800-9238151D3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0677" y="3358788"/>
            <a:ext cx="914400" cy="914400"/>
          </a:xfrm>
          <a:prstGeom prst="rect">
            <a:avLst/>
          </a:prstGeom>
        </p:spPr>
      </p:pic>
      <p:pic>
        <p:nvPicPr>
          <p:cNvPr id="4" name="Graphic 3" descr="Badge Tick with solid fill">
            <a:extLst>
              <a:ext uri="{FF2B5EF4-FFF2-40B4-BE49-F238E27FC236}">
                <a16:creationId xmlns:a16="http://schemas.microsoft.com/office/drawing/2014/main" id="{FAB5D636-37F9-7044-8F71-5415FEC09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0610" y="3358788"/>
            <a:ext cx="914400" cy="914400"/>
          </a:xfrm>
          <a:prstGeom prst="rect">
            <a:avLst/>
          </a:prstGeom>
        </p:spPr>
      </p:pic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C890AD6B-AA8F-60B0-B147-B6963ABDE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192" y="3358788"/>
            <a:ext cx="914400" cy="914400"/>
          </a:xfrm>
          <a:prstGeom prst="rect">
            <a:avLst/>
          </a:prstGeom>
        </p:spPr>
      </p:pic>
      <p:pic>
        <p:nvPicPr>
          <p:cNvPr id="8" name="Graphic 7" descr="Thumbs Down outline">
            <a:extLst>
              <a:ext uri="{FF2B5EF4-FFF2-40B4-BE49-F238E27FC236}">
                <a16:creationId xmlns:a16="http://schemas.microsoft.com/office/drawing/2014/main" id="{B1F08074-D700-A85B-D19D-F7FF235C9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63201" y="3530280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E66681-6733-B059-745B-42BB646B99DE}"/>
              </a:ext>
            </a:extLst>
          </p:cNvPr>
          <p:cNvSpPr/>
          <p:nvPr/>
        </p:nvSpPr>
        <p:spPr>
          <a:xfrm>
            <a:off x="71464" y="64394"/>
            <a:ext cx="10589276" cy="5847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E4D0-8B74-BE5F-7AB7-E5E09A7BF44D}"/>
              </a:ext>
            </a:extLst>
          </p:cNvPr>
          <p:cNvSpPr txBox="1"/>
          <p:nvPr/>
        </p:nvSpPr>
        <p:spPr>
          <a:xfrm>
            <a:off x="260331" y="83112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Communicating with Receptive customers</a:t>
            </a:r>
          </a:p>
        </p:txBody>
      </p:sp>
    </p:spTree>
    <p:extLst>
      <p:ext uri="{BB962C8B-B14F-4D97-AF65-F5344CB8AC3E}">
        <p14:creationId xmlns:p14="http://schemas.microsoft.com/office/powerpoint/2010/main" val="50214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B2FD81A-B9BF-A514-B6F9-B055F9372176}"/>
              </a:ext>
            </a:extLst>
          </p:cNvPr>
          <p:cNvSpPr/>
          <p:nvPr/>
        </p:nvSpPr>
        <p:spPr>
          <a:xfrm>
            <a:off x="606393" y="163629"/>
            <a:ext cx="10589276" cy="9817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utoShape 2" descr="drhp_monthly_registrations_web_v1">
            <a:extLst>
              <a:ext uri="{FF2B5EF4-FFF2-40B4-BE49-F238E27FC236}">
                <a16:creationId xmlns:a16="http://schemas.microsoft.com/office/drawing/2014/main" id="{47AB7D7C-BC87-5710-04EF-BDCEEF1EAF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rhp_monthly_registrations_web_v1">
            <a:extLst>
              <a:ext uri="{FF2B5EF4-FFF2-40B4-BE49-F238E27FC236}">
                <a16:creationId xmlns:a16="http://schemas.microsoft.com/office/drawing/2014/main" id="{292CAA39-01BD-7E5C-1C53-C018ED0AD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3AB1453-F9EC-F148-FC0C-895ACCB7E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035498"/>
              </p:ext>
            </p:extLst>
          </p:nvPr>
        </p:nvGraphicFramePr>
        <p:xfrm>
          <a:off x="6553200" y="3733800"/>
          <a:ext cx="4044735" cy="2717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9341295-B2D2-3084-F266-DB96D2942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631781"/>
              </p:ext>
            </p:extLst>
          </p:nvPr>
        </p:nvGraphicFramePr>
        <p:xfrm>
          <a:off x="945162" y="3838307"/>
          <a:ext cx="4044735" cy="2508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75DF4EF-677B-9652-9741-C6445D06B02B}"/>
              </a:ext>
            </a:extLst>
          </p:cNvPr>
          <p:cNvSpPr txBox="1"/>
          <p:nvPr/>
        </p:nvSpPr>
        <p:spPr>
          <a:xfrm>
            <a:off x="606393" y="321842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Ola Electric's Market Share Growth and the Increasing Losses</a:t>
            </a:r>
            <a:endParaRPr lang="en-IN" sz="2800" b="1">
              <a:solidFill>
                <a:schemeClr val="accent3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DFF9BD-394C-04B1-719B-EC33B3A150E3}"/>
              </a:ext>
            </a:extLst>
          </p:cNvPr>
          <p:cNvSpPr txBox="1"/>
          <p:nvPr/>
        </p:nvSpPr>
        <p:spPr>
          <a:xfrm>
            <a:off x="583764" y="1293458"/>
            <a:ext cx="11125200" cy="207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>
                <a:solidFill>
                  <a:schemeClr val="accent6">
                    <a:lumMod val="50000"/>
                  </a:schemeClr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The company may eventually have to reduce its discounts to achieve profitability, potentially affecting the market share.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endParaRPr lang="en-IN" sz="2000">
              <a:solidFill>
                <a:schemeClr val="accent6">
                  <a:lumMod val="50000"/>
                </a:schemeClr>
              </a:solidFill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4AA26-6939-974A-DC27-BD59B269253F}"/>
              </a:ext>
            </a:extLst>
          </p:cNvPr>
          <p:cNvSpPr txBox="1"/>
          <p:nvPr/>
        </p:nvSpPr>
        <p:spPr>
          <a:xfrm>
            <a:off x="1437772" y="2720046"/>
            <a:ext cx="9100457" cy="58798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>
                <a:solidFill>
                  <a:schemeClr val="bg1"/>
                </a:solidFill>
                <a:latin typeface="Abadi" panose="020B0604020104020204" pitchFamily="34" charset="0"/>
                <a:cs typeface="Aharoni" panose="02010803020104030203" pitchFamily="2" charset="-79"/>
              </a:rPr>
              <a:t>How can Ola Electric increase profitability along with market share?</a:t>
            </a:r>
          </a:p>
        </p:txBody>
      </p:sp>
    </p:spTree>
    <p:extLst>
      <p:ext uri="{BB962C8B-B14F-4D97-AF65-F5344CB8AC3E}">
        <p14:creationId xmlns:p14="http://schemas.microsoft.com/office/powerpoint/2010/main" val="10051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B2FD81A-B9BF-A514-B6F9-B055F9372176}"/>
              </a:ext>
            </a:extLst>
          </p:cNvPr>
          <p:cNvSpPr/>
          <p:nvPr/>
        </p:nvSpPr>
        <p:spPr>
          <a:xfrm>
            <a:off x="606393" y="163629"/>
            <a:ext cx="10589276" cy="9817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utoShape 2" descr="drhp_monthly_registrations_web_v1">
            <a:extLst>
              <a:ext uri="{FF2B5EF4-FFF2-40B4-BE49-F238E27FC236}">
                <a16:creationId xmlns:a16="http://schemas.microsoft.com/office/drawing/2014/main" id="{47AB7D7C-BC87-5710-04EF-BDCEEF1EAF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rhp_monthly_registrations_web_v1">
            <a:extLst>
              <a:ext uri="{FF2B5EF4-FFF2-40B4-BE49-F238E27FC236}">
                <a16:creationId xmlns:a16="http://schemas.microsoft.com/office/drawing/2014/main" id="{292CAA39-01BD-7E5C-1C53-C018ED0AD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5DF4EF-677B-9652-9741-C6445D06B02B}"/>
              </a:ext>
            </a:extLst>
          </p:cNvPr>
          <p:cNvSpPr txBox="1"/>
          <p:nvPr/>
        </p:nvSpPr>
        <p:spPr>
          <a:xfrm>
            <a:off x="606393" y="321842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Indian Market</a:t>
            </a:r>
          </a:p>
        </p:txBody>
      </p:sp>
      <p:pic>
        <p:nvPicPr>
          <p:cNvPr id="4098" name="Picture 2" descr="A graph with green bars and text&#10;&#10;Description automatically generated">
            <a:extLst>
              <a:ext uri="{FF2B5EF4-FFF2-40B4-BE49-F238E27FC236}">
                <a16:creationId xmlns:a16="http://schemas.microsoft.com/office/drawing/2014/main" id="{604A63E8-180D-9ABB-37F9-34BA529B9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5" y="3733801"/>
            <a:ext cx="6716895" cy="280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graph of electric vehicle sales&#10;&#10;Description automatically generated">
            <a:extLst>
              <a:ext uri="{FF2B5EF4-FFF2-40B4-BE49-F238E27FC236}">
                <a16:creationId xmlns:a16="http://schemas.microsoft.com/office/drawing/2014/main" id="{310D6B42-0631-B8F0-DC6E-05967EF6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279" y="2952300"/>
            <a:ext cx="4420053" cy="37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8DC513-CB82-5FE8-475C-193420C3702E}"/>
              </a:ext>
            </a:extLst>
          </p:cNvPr>
          <p:cNvSpPr txBox="1"/>
          <p:nvPr/>
        </p:nvSpPr>
        <p:spPr>
          <a:xfrm>
            <a:off x="803579" y="1673138"/>
            <a:ext cx="97882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India Electric Two-Wheeler Market</a:t>
            </a:r>
            <a:r>
              <a:rPr lang="en-US" sz="2400" b="0" i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 is forecast to grow at a </a:t>
            </a:r>
            <a:r>
              <a:rPr lang="en-US" sz="2400" b="1" i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CAGR of 40.34%</a:t>
            </a:r>
            <a:r>
              <a:rPr lang="en-US" sz="2400" b="0" i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 during the forecast period between FY2024-FY2031 and was valued at </a:t>
            </a:r>
            <a:r>
              <a:rPr lang="en-US" sz="2400" b="1" i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USD 1.16 billion</a:t>
            </a:r>
            <a:r>
              <a:rPr lang="en-US" sz="2400" b="0" i="0">
                <a:solidFill>
                  <a:schemeClr val="accent6">
                    <a:lumMod val="50000"/>
                  </a:schemeClr>
                </a:solidFill>
                <a:effectLst/>
                <a:latin typeface="Inter"/>
              </a:rPr>
              <a:t> in FY2023. </a:t>
            </a:r>
            <a:endParaRPr lang="en-IN" sz="24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B76E3314-5669-7562-E497-6A2E86C9BD77}"/>
              </a:ext>
            </a:extLst>
          </p:cNvPr>
          <p:cNvSpPr/>
          <p:nvPr/>
        </p:nvSpPr>
        <p:spPr>
          <a:xfrm>
            <a:off x="76628" y="3893369"/>
            <a:ext cx="1250850" cy="1295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B2FD81A-B9BF-A514-B6F9-B055F9372176}"/>
              </a:ext>
            </a:extLst>
          </p:cNvPr>
          <p:cNvSpPr/>
          <p:nvPr/>
        </p:nvSpPr>
        <p:spPr>
          <a:xfrm>
            <a:off x="606393" y="163629"/>
            <a:ext cx="10589276" cy="9817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utoShape 2" descr="drhp_monthly_registrations_web_v1">
            <a:extLst>
              <a:ext uri="{FF2B5EF4-FFF2-40B4-BE49-F238E27FC236}">
                <a16:creationId xmlns:a16="http://schemas.microsoft.com/office/drawing/2014/main" id="{47AB7D7C-BC87-5710-04EF-BDCEEF1EAF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rhp_monthly_registrations_web_v1">
            <a:extLst>
              <a:ext uri="{FF2B5EF4-FFF2-40B4-BE49-F238E27FC236}">
                <a16:creationId xmlns:a16="http://schemas.microsoft.com/office/drawing/2014/main" id="{292CAA39-01BD-7E5C-1C53-C018ED0AD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5DF4EF-677B-9652-9741-C6445D06B02B}"/>
              </a:ext>
            </a:extLst>
          </p:cNvPr>
          <p:cNvSpPr txBox="1"/>
          <p:nvPr/>
        </p:nvSpPr>
        <p:spPr>
          <a:xfrm>
            <a:off x="606393" y="321842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Ola Electric’s major hurdles to increase profitability</a:t>
            </a:r>
            <a:endParaRPr lang="en-IN" sz="2800" b="1">
              <a:solidFill>
                <a:schemeClr val="accent3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4129C-3775-4CD9-7418-5CDB40A18961}"/>
              </a:ext>
            </a:extLst>
          </p:cNvPr>
          <p:cNvSpPr txBox="1"/>
          <p:nvPr/>
        </p:nvSpPr>
        <p:spPr>
          <a:xfrm>
            <a:off x="1684528" y="2496000"/>
            <a:ext cx="1967208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Service Network Expansion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BB914-279E-02A1-2476-D5DEBB118E9C}"/>
              </a:ext>
            </a:extLst>
          </p:cNvPr>
          <p:cNvSpPr txBox="1"/>
          <p:nvPr/>
        </p:nvSpPr>
        <p:spPr>
          <a:xfrm>
            <a:off x="1684528" y="1456377"/>
            <a:ext cx="1967208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Supply Chain For Spare Parts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C73FE-8D75-AC1C-448E-2ABE4C05570E}"/>
              </a:ext>
            </a:extLst>
          </p:cNvPr>
          <p:cNvSpPr txBox="1"/>
          <p:nvPr/>
        </p:nvSpPr>
        <p:spPr>
          <a:xfrm>
            <a:off x="1684528" y="4682617"/>
            <a:ext cx="1967208" cy="9233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Customer Education and 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EF6E4-CD19-238E-36B6-05953E1DE935}"/>
              </a:ext>
            </a:extLst>
          </p:cNvPr>
          <p:cNvSpPr txBox="1"/>
          <p:nvPr/>
        </p:nvSpPr>
        <p:spPr>
          <a:xfrm>
            <a:off x="1684528" y="3800756"/>
            <a:ext cx="1967208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Post Sales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059C0-8FB2-D11B-C64B-3EFE823776D9}"/>
              </a:ext>
            </a:extLst>
          </p:cNvPr>
          <p:cNvSpPr txBox="1"/>
          <p:nvPr/>
        </p:nvSpPr>
        <p:spPr>
          <a:xfrm>
            <a:off x="9041738" y="1322148"/>
            <a:ext cx="2975958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Highly competitive market</a:t>
            </a:r>
          </a:p>
          <a:p>
            <a:endParaRPr lang="en-IN" b="1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err="1">
                <a:solidFill>
                  <a:schemeClr val="accent6">
                    <a:lumMod val="50000"/>
                  </a:schemeClr>
                </a:solidFill>
              </a:rPr>
              <a:t>Ather</a:t>
            </a: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: 42% increase in  growth FY 2023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Bajaj Auto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Hero Electric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461C15-1E75-CC1A-95FD-128CE9A4EEEF}"/>
              </a:ext>
            </a:extLst>
          </p:cNvPr>
          <p:cNvSpPr txBox="1"/>
          <p:nvPr/>
        </p:nvSpPr>
        <p:spPr>
          <a:xfrm>
            <a:off x="5763387" y="1539387"/>
            <a:ext cx="1950048" cy="92333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Regulatory and Infrastructure challenges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0F7FC0-64E9-3EBA-9EC2-2032645CC3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4000"/>
                    </a14:imgEffect>
                    <a14:imgEffect>
                      <a14:saturation sat="20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41738" y="3376818"/>
            <a:ext cx="2841171" cy="3417509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AE8C03-CB7E-1CD2-ED9D-D53CE07C7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9" y="5951835"/>
            <a:ext cx="7778809" cy="7732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1E3712-E842-D771-4B40-54FA87C20DD7}"/>
              </a:ext>
            </a:extLst>
          </p:cNvPr>
          <p:cNvSpPr txBox="1"/>
          <p:nvPr/>
        </p:nvSpPr>
        <p:spPr>
          <a:xfrm>
            <a:off x="4043338" y="4388486"/>
            <a:ext cx="1373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High Cash Burn Rate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884DC2C-0816-A540-DE00-3025564D009F}"/>
              </a:ext>
            </a:extLst>
          </p:cNvPr>
          <p:cNvSpPr/>
          <p:nvPr/>
        </p:nvSpPr>
        <p:spPr>
          <a:xfrm>
            <a:off x="1322096" y="1830003"/>
            <a:ext cx="264304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B025C9-66E1-4CEE-686B-10F456608438}"/>
              </a:ext>
            </a:extLst>
          </p:cNvPr>
          <p:cNvSpPr txBox="1"/>
          <p:nvPr/>
        </p:nvSpPr>
        <p:spPr>
          <a:xfrm>
            <a:off x="95346" y="1823363"/>
            <a:ext cx="1436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Supply Chain Disruptions</a:t>
            </a:r>
          </a:p>
          <a:p>
            <a:endParaRPr lang="en-IN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A5B22BFE-CEC3-CA60-0349-0AB3B082949C}"/>
              </a:ext>
            </a:extLst>
          </p:cNvPr>
          <p:cNvSpPr/>
          <p:nvPr/>
        </p:nvSpPr>
        <p:spPr>
          <a:xfrm>
            <a:off x="1322096" y="4201130"/>
            <a:ext cx="264304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21E314-8C47-7281-FE7F-FCA59AC75F5D}"/>
              </a:ext>
            </a:extLst>
          </p:cNvPr>
          <p:cNvSpPr txBox="1"/>
          <p:nvPr/>
        </p:nvSpPr>
        <p:spPr>
          <a:xfrm>
            <a:off x="35778" y="4195629"/>
            <a:ext cx="1436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Customer Experience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A81CC8BD-F526-BC87-0947-594C605D55F6}"/>
              </a:ext>
            </a:extLst>
          </p:cNvPr>
          <p:cNvSpPr/>
          <p:nvPr/>
        </p:nvSpPr>
        <p:spPr>
          <a:xfrm>
            <a:off x="5344652" y="4098577"/>
            <a:ext cx="264304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1387D6-2BDE-4C55-F8FC-71CA9FAB1FFC}"/>
              </a:ext>
            </a:extLst>
          </p:cNvPr>
          <p:cNvSpPr txBox="1"/>
          <p:nvPr/>
        </p:nvSpPr>
        <p:spPr>
          <a:xfrm>
            <a:off x="5754807" y="3465086"/>
            <a:ext cx="1967208" cy="1200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Aggressive expansion, investment in R&amp;D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E5D3BE-5B85-B7B9-3E3D-45B16FC0A577}"/>
              </a:ext>
            </a:extLst>
          </p:cNvPr>
          <p:cNvSpPr txBox="1"/>
          <p:nvPr/>
        </p:nvSpPr>
        <p:spPr>
          <a:xfrm>
            <a:off x="5754807" y="4905107"/>
            <a:ext cx="1967208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Discounts and Incentives</a:t>
            </a:r>
          </a:p>
        </p:txBody>
      </p:sp>
      <p:pic>
        <p:nvPicPr>
          <p:cNvPr id="35" name="Graphic 34" descr="Torch with solid fill">
            <a:extLst>
              <a:ext uri="{FF2B5EF4-FFF2-40B4-BE49-F238E27FC236}">
                <a16:creationId xmlns:a16="http://schemas.microsoft.com/office/drawing/2014/main" id="{A36A6762-B566-16E5-1F87-B85DD8030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67840">
            <a:off x="-95108" y="5238657"/>
            <a:ext cx="905260" cy="9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2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B2FD81A-B9BF-A514-B6F9-B055F9372176}"/>
              </a:ext>
            </a:extLst>
          </p:cNvPr>
          <p:cNvSpPr/>
          <p:nvPr/>
        </p:nvSpPr>
        <p:spPr>
          <a:xfrm>
            <a:off x="606393" y="163629"/>
            <a:ext cx="10589276" cy="9817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utoShape 2" descr="drhp_monthly_registrations_web_v1">
            <a:extLst>
              <a:ext uri="{FF2B5EF4-FFF2-40B4-BE49-F238E27FC236}">
                <a16:creationId xmlns:a16="http://schemas.microsoft.com/office/drawing/2014/main" id="{47AB7D7C-BC87-5710-04EF-BDCEEF1EAF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rhp_monthly_registrations_web_v1">
            <a:extLst>
              <a:ext uri="{FF2B5EF4-FFF2-40B4-BE49-F238E27FC236}">
                <a16:creationId xmlns:a16="http://schemas.microsoft.com/office/drawing/2014/main" id="{292CAA39-01BD-7E5C-1C53-C018ED0AD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5DF4EF-677B-9652-9741-C6445D06B02B}"/>
              </a:ext>
            </a:extLst>
          </p:cNvPr>
          <p:cNvSpPr txBox="1"/>
          <p:nvPr/>
        </p:nvSpPr>
        <p:spPr>
          <a:xfrm>
            <a:off x="606393" y="343699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Adoption of Ola Electric</a:t>
            </a:r>
          </a:p>
        </p:txBody>
      </p:sp>
      <p:pic>
        <p:nvPicPr>
          <p:cNvPr id="3" name="Picture 2" descr="A table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7B5E1996-1A8A-8E09-D29B-537A3E3BD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46" y="3187242"/>
            <a:ext cx="6116234" cy="35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D9B36C-1522-252C-E5A1-91819A233676}"/>
              </a:ext>
            </a:extLst>
          </p:cNvPr>
          <p:cNvSpPr txBox="1"/>
          <p:nvPr/>
        </p:nvSpPr>
        <p:spPr>
          <a:xfrm>
            <a:off x="284566" y="4904476"/>
            <a:ext cx="44724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Behavioural change (Refuelling)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Range anxiety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Infrastructure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Technology uncertainty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5E87C-CD23-DBCA-D40F-2EA046ABC45D}"/>
              </a:ext>
            </a:extLst>
          </p:cNvPr>
          <p:cNvSpPr txBox="1"/>
          <p:nvPr/>
        </p:nvSpPr>
        <p:spPr>
          <a:xfrm>
            <a:off x="1602921" y="3886200"/>
            <a:ext cx="6634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6">
                    <a:lumMod val="50000"/>
                  </a:schemeClr>
                </a:solidFill>
              </a:rPr>
              <a:t>Challenges: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8573C-CCF2-DAB1-FB06-A357454570F4}"/>
              </a:ext>
            </a:extLst>
          </p:cNvPr>
          <p:cNvSpPr txBox="1"/>
          <p:nvPr/>
        </p:nvSpPr>
        <p:spPr>
          <a:xfrm>
            <a:off x="284566" y="2185329"/>
            <a:ext cx="30099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Fuel Cost Savings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Low maintenance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/>
              <a:t>Government incentives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1E212-1CBD-E140-5077-51D7E5D96EF1}"/>
              </a:ext>
            </a:extLst>
          </p:cNvPr>
          <p:cNvSpPr txBox="1"/>
          <p:nvPr/>
        </p:nvSpPr>
        <p:spPr>
          <a:xfrm>
            <a:off x="1306285" y="1453417"/>
            <a:ext cx="3009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6">
                    <a:lumMod val="50000"/>
                  </a:schemeClr>
                </a:solidFill>
              </a:rPr>
              <a:t>Perceived Benefits: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8496-4DBF-E661-9487-DAB80684347D}"/>
              </a:ext>
            </a:extLst>
          </p:cNvPr>
          <p:cNvSpPr txBox="1"/>
          <p:nvPr/>
        </p:nvSpPr>
        <p:spPr>
          <a:xfrm>
            <a:off x="6400799" y="1578429"/>
            <a:ext cx="4484915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/>
              <a:t>Building trust in product quality and addressing post-sale concerns effectively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81755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AC385EF-BDA3-DB9A-AA10-A4A864B97DBC}"/>
              </a:ext>
            </a:extLst>
          </p:cNvPr>
          <p:cNvSpPr txBox="1"/>
          <p:nvPr/>
        </p:nvSpPr>
        <p:spPr>
          <a:xfrm>
            <a:off x="870857" y="2502757"/>
            <a:ext cx="21744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600" b="1" i="0">
                <a:effectLst/>
              </a:rPr>
              <a:t>Eco-Conscious Urban Commuter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7AEC90-9009-7713-FA15-D971171DE9E1}"/>
              </a:ext>
            </a:extLst>
          </p:cNvPr>
          <p:cNvSpPr txBox="1"/>
          <p:nvPr/>
        </p:nvSpPr>
        <p:spPr>
          <a:xfrm>
            <a:off x="3600253" y="2483918"/>
            <a:ext cx="175511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600" b="1" i="0">
                <a:effectLst/>
              </a:rPr>
              <a:t>Tech-Savvy Professional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D2006E-DF54-A016-20BB-A0FE25A6BE97}"/>
              </a:ext>
            </a:extLst>
          </p:cNvPr>
          <p:cNvSpPr txBox="1"/>
          <p:nvPr/>
        </p:nvSpPr>
        <p:spPr>
          <a:xfrm>
            <a:off x="6248400" y="2497793"/>
            <a:ext cx="2002971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600" b="1" i="0">
                <a:effectLst/>
              </a:rPr>
              <a:t>Cost-Conscious Family Driver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334D-D7A4-AE04-3C39-B3C63B70B767}"/>
              </a:ext>
            </a:extLst>
          </p:cNvPr>
          <p:cNvSpPr txBox="1"/>
          <p:nvPr/>
        </p:nvSpPr>
        <p:spPr>
          <a:xfrm>
            <a:off x="9144404" y="2497793"/>
            <a:ext cx="2351994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 fontAlgn="base"/>
            <a:r>
              <a:rPr lang="en-US" sz="1600" b="1" i="0">
                <a:effectLst/>
              </a:rPr>
              <a:t>Loyal Traditional Car Enthusiast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E278D8-6043-0604-E289-7CAC14A69DD3}"/>
              </a:ext>
            </a:extLst>
          </p:cNvPr>
          <p:cNvSpPr txBox="1"/>
          <p:nvPr/>
        </p:nvSpPr>
        <p:spPr>
          <a:xfrm>
            <a:off x="352592" y="4655422"/>
            <a:ext cx="30105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Highlight environmental benefits</a:t>
            </a:r>
          </a:p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 Financing options</a:t>
            </a:r>
          </a:p>
          <a:p>
            <a:pPr marL="285750" indent="-285750" algn="l" rtl="0" fontAlgn="base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C</a:t>
            </a: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harging infrastructure </a:t>
            </a:r>
            <a:endParaRPr lang="en-US" sz="2000" b="0" i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1B1B8A-95C7-1309-9747-9348B3439752}"/>
              </a:ext>
            </a:extLst>
          </p:cNvPr>
          <p:cNvSpPr txBox="1"/>
          <p:nvPr/>
        </p:nvSpPr>
        <p:spPr>
          <a:xfrm>
            <a:off x="3141847" y="4650963"/>
            <a:ext cx="25608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Promote advanced tech features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Aptos" panose="020B0004020202020204" pitchFamily="34" charset="0"/>
              </a:rPr>
              <a:t>D</a:t>
            </a: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etailed performance comparisons </a:t>
            </a:r>
            <a:endParaRPr lang="en-US" sz="2000" b="0" i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96FFC-8C9D-4D61-E37B-ED635FF5E1CB}"/>
              </a:ext>
            </a:extLst>
          </p:cNvPr>
          <p:cNvSpPr txBox="1"/>
          <p:nvPr/>
        </p:nvSpPr>
        <p:spPr>
          <a:xfrm>
            <a:off x="5757496" y="4606104"/>
            <a:ext cx="29847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Focus on long-term savings 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accent6">
                    <a:lumMod val="50000"/>
                  </a:schemeClr>
                </a:solidFill>
                <a:effectLst/>
                <a:latin typeface="Aptos" panose="020B0004020202020204" pitchFamily="34" charset="0"/>
              </a:rPr>
              <a:t>Highlight safety features targeted marketing to address satisfaction gaps </a:t>
            </a:r>
            <a:endParaRPr lang="en-US" sz="2000" b="0" i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pic>
        <p:nvPicPr>
          <p:cNvPr id="4098" name="Picture 2" descr="Sustainable Transportation: Empowering Conscious Commuting — Ecowiser">
            <a:extLst>
              <a:ext uri="{FF2B5EF4-FFF2-40B4-BE49-F238E27FC236}">
                <a16:creationId xmlns:a16="http://schemas.microsoft.com/office/drawing/2014/main" id="{26C8D13F-3928-DD15-CFB8-B488E9F1B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09" y="1318169"/>
            <a:ext cx="1091518" cy="6993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0" name="Picture 4" descr="Tech Savvy User Vector Icon 31081338 Vector Art at Vecteezy">
            <a:extLst>
              <a:ext uri="{FF2B5EF4-FFF2-40B4-BE49-F238E27FC236}">
                <a16:creationId xmlns:a16="http://schemas.microsoft.com/office/drawing/2014/main" id="{4930CF36-E891-0A69-24F1-ED323A5C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93" y="1247022"/>
            <a:ext cx="941328" cy="87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ersona - Free people icons">
            <a:extLst>
              <a:ext uri="{FF2B5EF4-FFF2-40B4-BE49-F238E27FC236}">
                <a16:creationId xmlns:a16="http://schemas.microsoft.com/office/drawing/2014/main" id="{36C1C500-E97A-48E4-2365-6001BA9B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70" y="1265362"/>
            <a:ext cx="941327" cy="9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utoShape 10" descr="Classic Car Icon - Free Download Vehicle Icons | IconScout">
            <a:extLst>
              <a:ext uri="{FF2B5EF4-FFF2-40B4-BE49-F238E27FC236}">
                <a16:creationId xmlns:a16="http://schemas.microsoft.com/office/drawing/2014/main" id="{90B797FB-7F07-1BD1-143F-98A3B3B17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10" name="Picture 14" descr="116,518 Classic Car Icon Royalty-Free Photos and Stock Images | Shutterstock">
            <a:extLst>
              <a:ext uri="{FF2B5EF4-FFF2-40B4-BE49-F238E27FC236}">
                <a16:creationId xmlns:a16="http://schemas.microsoft.com/office/drawing/2014/main" id="{582F300A-87B1-A32D-6DB3-F30FE514B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428" y="1351558"/>
            <a:ext cx="948743" cy="94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Badge Tick with solid fill">
            <a:extLst>
              <a:ext uri="{FF2B5EF4-FFF2-40B4-BE49-F238E27FC236}">
                <a16:creationId xmlns:a16="http://schemas.microsoft.com/office/drawing/2014/main" id="{4604332D-7506-1D15-8800-9238151D3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0677" y="3358788"/>
            <a:ext cx="914400" cy="914400"/>
          </a:xfrm>
          <a:prstGeom prst="rect">
            <a:avLst/>
          </a:prstGeom>
        </p:spPr>
      </p:pic>
      <p:pic>
        <p:nvPicPr>
          <p:cNvPr id="4" name="Graphic 3" descr="Badge Tick with solid fill">
            <a:extLst>
              <a:ext uri="{FF2B5EF4-FFF2-40B4-BE49-F238E27FC236}">
                <a16:creationId xmlns:a16="http://schemas.microsoft.com/office/drawing/2014/main" id="{FAB5D636-37F9-7044-8F71-5415FEC09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0610" y="3358788"/>
            <a:ext cx="914400" cy="914400"/>
          </a:xfrm>
          <a:prstGeom prst="rect">
            <a:avLst/>
          </a:prstGeom>
        </p:spPr>
      </p:pic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C890AD6B-AA8F-60B0-B147-B6963ABDE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192" y="3358788"/>
            <a:ext cx="914400" cy="914400"/>
          </a:xfrm>
          <a:prstGeom prst="rect">
            <a:avLst/>
          </a:prstGeom>
        </p:spPr>
      </p:pic>
      <p:pic>
        <p:nvPicPr>
          <p:cNvPr id="8" name="Graphic 7" descr="Thumbs Down outline">
            <a:extLst>
              <a:ext uri="{FF2B5EF4-FFF2-40B4-BE49-F238E27FC236}">
                <a16:creationId xmlns:a16="http://schemas.microsoft.com/office/drawing/2014/main" id="{B1F08074-D700-A85B-D19D-F7FF235C98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63201" y="3530280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E66681-6733-B059-745B-42BB646B99DE}"/>
              </a:ext>
            </a:extLst>
          </p:cNvPr>
          <p:cNvSpPr/>
          <p:nvPr/>
        </p:nvSpPr>
        <p:spPr>
          <a:xfrm>
            <a:off x="71464" y="64394"/>
            <a:ext cx="10589276" cy="58477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6E4D0-8B74-BE5F-7AB7-E5E09A7BF44D}"/>
              </a:ext>
            </a:extLst>
          </p:cNvPr>
          <p:cNvSpPr txBox="1"/>
          <p:nvPr/>
        </p:nvSpPr>
        <p:spPr>
          <a:xfrm>
            <a:off x="260331" y="83112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Communicating with Receptive customers</a:t>
            </a:r>
          </a:p>
        </p:txBody>
      </p:sp>
    </p:spTree>
    <p:extLst>
      <p:ext uri="{BB962C8B-B14F-4D97-AF65-F5344CB8AC3E}">
        <p14:creationId xmlns:p14="http://schemas.microsoft.com/office/powerpoint/2010/main" val="177783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B2FD81A-B9BF-A514-B6F9-B055F9372176}"/>
              </a:ext>
            </a:extLst>
          </p:cNvPr>
          <p:cNvSpPr/>
          <p:nvPr/>
        </p:nvSpPr>
        <p:spPr>
          <a:xfrm>
            <a:off x="606393" y="163629"/>
            <a:ext cx="10589276" cy="9817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utoShape 2" descr="drhp_monthly_registrations_web_v1">
            <a:extLst>
              <a:ext uri="{FF2B5EF4-FFF2-40B4-BE49-F238E27FC236}">
                <a16:creationId xmlns:a16="http://schemas.microsoft.com/office/drawing/2014/main" id="{47AB7D7C-BC87-5710-04EF-BDCEEF1EAF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rhp_monthly_registrations_web_v1">
            <a:extLst>
              <a:ext uri="{FF2B5EF4-FFF2-40B4-BE49-F238E27FC236}">
                <a16:creationId xmlns:a16="http://schemas.microsoft.com/office/drawing/2014/main" id="{292CAA39-01BD-7E5C-1C53-C018ED0AD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5DF4EF-677B-9652-9741-C6445D06B02B}"/>
              </a:ext>
            </a:extLst>
          </p:cNvPr>
          <p:cNvSpPr txBox="1"/>
          <p:nvPr/>
        </p:nvSpPr>
        <p:spPr>
          <a:xfrm>
            <a:off x="606393" y="343699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Apple way: What can Ola Learn?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9B36C-1522-252C-E5A1-91819A233676}"/>
              </a:ext>
            </a:extLst>
          </p:cNvPr>
          <p:cNvSpPr txBox="1"/>
          <p:nvPr/>
        </p:nvSpPr>
        <p:spPr>
          <a:xfrm>
            <a:off x="250370" y="4051276"/>
            <a:ext cx="5312230" cy="2118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>
                <a:solidFill>
                  <a:srgbClr val="000000"/>
                </a:solidFill>
                <a:effectLst/>
              </a:rPr>
              <a:t>Create compelling narratives around the brand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>
                <a:solidFill>
                  <a:srgbClr val="000000"/>
                </a:solidFill>
                <a:effectLst/>
              </a:rPr>
              <a:t>Like the "Think Different" campaign of Apple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000000"/>
                </a:solidFill>
              </a:rPr>
              <a:t>C</a:t>
            </a:r>
            <a:r>
              <a:rPr lang="en-US" sz="1800" b="0" i="0">
                <a:solidFill>
                  <a:srgbClr val="000000"/>
                </a:solidFill>
                <a:effectLst/>
              </a:rPr>
              <a:t>elebrate individuals and communities adopting sustainable transportation. </a:t>
            </a:r>
          </a:p>
          <a:p>
            <a:pPr algn="just" rtl="0" fontAlgn="base">
              <a:lnSpc>
                <a:spcPct val="150000"/>
              </a:lnSpc>
            </a:pPr>
            <a:r>
              <a:rPr lang="en-US" sz="1800" b="0" i="0">
                <a:solidFill>
                  <a:srgbClr val="000000"/>
                </a:solidFill>
                <a:effectLst/>
              </a:rPr>
              <a:t> </a:t>
            </a:r>
            <a:endParaRPr lang="en-US" sz="2000" b="0" i="0">
              <a:solidFill>
                <a:srgbClr val="000000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5E87C-CD23-DBCA-D40F-2EA046ABC45D}"/>
              </a:ext>
            </a:extLst>
          </p:cNvPr>
          <p:cNvSpPr txBox="1"/>
          <p:nvPr/>
        </p:nvSpPr>
        <p:spPr>
          <a:xfrm>
            <a:off x="563787" y="3354136"/>
            <a:ext cx="6634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6">
                    <a:lumMod val="50000"/>
                  </a:schemeClr>
                </a:solidFill>
              </a:rPr>
              <a:t>Emotional Connection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8573C-CCF2-DAB1-FB06-A357454570F4}"/>
              </a:ext>
            </a:extLst>
          </p:cNvPr>
          <p:cNvSpPr txBox="1"/>
          <p:nvPr/>
        </p:nvSpPr>
        <p:spPr>
          <a:xfrm>
            <a:off x="284566" y="2185329"/>
            <a:ext cx="4276548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/>
              <a:t>Intuitive and user-friendly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/>
              <a:t>Digital app and dashboard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1E212-1CBD-E140-5077-51D7E5D96EF1}"/>
              </a:ext>
            </a:extLst>
          </p:cNvPr>
          <p:cNvSpPr txBox="1"/>
          <p:nvPr/>
        </p:nvSpPr>
        <p:spPr>
          <a:xfrm>
            <a:off x="478971" y="1514567"/>
            <a:ext cx="5464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accent6">
                    <a:lumMod val="50000"/>
                  </a:schemeClr>
                </a:solidFill>
              </a:rPr>
              <a:t>Focus on Customer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F677D-1AD3-C251-053C-3C3EDB2A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228" y="1467504"/>
            <a:ext cx="5591881" cy="2855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21E6D-643C-F57B-79C6-0276A34DC139}"/>
              </a:ext>
            </a:extLst>
          </p:cNvPr>
          <p:cNvSpPr txBox="1"/>
          <p:nvPr/>
        </p:nvSpPr>
        <p:spPr>
          <a:xfrm>
            <a:off x="6096000" y="4854079"/>
            <a:ext cx="4942114" cy="12003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/>
              <a:t>Communication majorly focusing on Product quality, safety and after sales service</a:t>
            </a:r>
          </a:p>
          <a:p>
            <a:endParaRPr lang="en-IN" b="1"/>
          </a:p>
          <a:p>
            <a:r>
              <a:rPr lang="en-IN" b="1" strike="sngStrike"/>
              <a:t>Not  just discounts, incentives, range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1E212-1CBD-E140-5077-51D7E5D96EF1}"/>
              </a:ext>
            </a:extLst>
          </p:cNvPr>
          <p:cNvSpPr txBox="1"/>
          <p:nvPr/>
        </p:nvSpPr>
        <p:spPr>
          <a:xfrm>
            <a:off x="250370" y="6010071"/>
            <a:ext cx="5998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chemeClr val="accent6">
                    <a:lumMod val="50000"/>
                  </a:schemeClr>
                </a:solidFill>
                <a:effectLst/>
              </a:rPr>
              <a:t>Community Engagement and Education</a:t>
            </a:r>
            <a:endParaRPr lang="en-IN" sz="2400" b="1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5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rhp_monthly_registrations_web_v1">
            <a:extLst>
              <a:ext uri="{FF2B5EF4-FFF2-40B4-BE49-F238E27FC236}">
                <a16:creationId xmlns:a16="http://schemas.microsoft.com/office/drawing/2014/main" id="{47AB7D7C-BC87-5710-04EF-BDCEEF1EAF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rhp_monthly_registrations_web_v1">
            <a:extLst>
              <a:ext uri="{FF2B5EF4-FFF2-40B4-BE49-F238E27FC236}">
                <a16:creationId xmlns:a16="http://schemas.microsoft.com/office/drawing/2014/main" id="{292CAA39-01BD-7E5C-1C53-C018ED0AD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8573C-CCF2-DAB1-FB06-A357454570F4}"/>
              </a:ext>
            </a:extLst>
          </p:cNvPr>
          <p:cNvSpPr txBox="1"/>
          <p:nvPr/>
        </p:nvSpPr>
        <p:spPr>
          <a:xfrm>
            <a:off x="284566" y="2973382"/>
            <a:ext cx="5811434" cy="2542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Upgrade the instrument cluster across all models to a higher resolution and more interactive display. </a:t>
            </a:r>
          </a:p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Adopting to  a design philosophy that uses clean, uninterrupted lines and simple geometric shapes</a:t>
            </a:r>
          </a:p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Incorporate eco-friendly materials wherever possible. </a:t>
            </a:r>
            <a:endParaRPr lang="en-IN" sz="2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61E8B8-6E9E-C88C-319F-0EECE9A511BA}"/>
              </a:ext>
            </a:extLst>
          </p:cNvPr>
          <p:cNvSpPr/>
          <p:nvPr/>
        </p:nvSpPr>
        <p:spPr>
          <a:xfrm>
            <a:off x="606393" y="163629"/>
            <a:ext cx="10589276" cy="9817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6C5C4-3A99-A468-7410-871B4AD9AF5B}"/>
              </a:ext>
            </a:extLst>
          </p:cNvPr>
          <p:cNvSpPr txBox="1"/>
          <p:nvPr/>
        </p:nvSpPr>
        <p:spPr>
          <a:xfrm>
            <a:off x="606393" y="343699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Apple way: What can Ola Learn?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51F46-C58C-5907-4B44-34A58D83493A}"/>
              </a:ext>
            </a:extLst>
          </p:cNvPr>
          <p:cNvSpPr txBox="1"/>
          <p:nvPr/>
        </p:nvSpPr>
        <p:spPr>
          <a:xfrm>
            <a:off x="284566" y="2121450"/>
            <a:ext cx="5298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/>
            <a:r>
              <a:rPr lang="en-US" sz="2800" b="1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Design Improvements</a:t>
            </a:r>
            <a:endParaRPr lang="en-US" sz="2800" b="0" i="0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D142D-2681-7E1A-5A84-C353A773239A}"/>
              </a:ext>
            </a:extLst>
          </p:cNvPr>
          <p:cNvSpPr txBox="1"/>
          <p:nvPr/>
        </p:nvSpPr>
        <p:spPr>
          <a:xfrm>
            <a:off x="7204805" y="2805896"/>
            <a:ext cx="3810000" cy="294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Minimalist and Modern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Interactive Zones</a:t>
            </a:r>
            <a:endParaRPr lang="en-US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Showcase features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Visual Narratives 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Hero Walls 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Test Drives</a:t>
            </a:r>
            <a:endParaRPr lang="en-US" i="0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ctr" rtl="0" fontAlgn="base">
              <a:lnSpc>
                <a:spcPct val="150000"/>
              </a:lnSpc>
            </a:pPr>
            <a:r>
              <a:rPr lang="en-US" sz="1800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</a:t>
            </a:r>
            <a:endParaRPr lang="en-US" i="0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986213-75F4-F0F8-69B4-769E3CAB8F5F}"/>
              </a:ext>
            </a:extLst>
          </p:cNvPr>
          <p:cNvSpPr txBox="1"/>
          <p:nvPr/>
        </p:nvSpPr>
        <p:spPr>
          <a:xfrm>
            <a:off x="6096000" y="1894462"/>
            <a:ext cx="5170715" cy="82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base">
              <a:lnSpc>
                <a:spcPct val="200000"/>
              </a:lnSpc>
            </a:pPr>
            <a:r>
              <a:rPr lang="en-US" sz="2800" b="1" i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Showrooms </a:t>
            </a:r>
            <a:r>
              <a:rPr lang="en-US" sz="2000" b="1" i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“Look and Feel”</a:t>
            </a:r>
            <a:endParaRPr lang="en-US" sz="2000" b="0" i="1">
              <a:solidFill>
                <a:schemeClr val="accent6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FC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rhp_monthly_registrations_web_v1">
            <a:extLst>
              <a:ext uri="{FF2B5EF4-FFF2-40B4-BE49-F238E27FC236}">
                <a16:creationId xmlns:a16="http://schemas.microsoft.com/office/drawing/2014/main" id="{47AB7D7C-BC87-5710-04EF-BDCEEF1EAF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rhp_monthly_registrations_web_v1">
            <a:extLst>
              <a:ext uri="{FF2B5EF4-FFF2-40B4-BE49-F238E27FC236}">
                <a16:creationId xmlns:a16="http://schemas.microsoft.com/office/drawing/2014/main" id="{292CAA39-01BD-7E5C-1C53-C018ED0AD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78573C-CCF2-DAB1-FB06-A357454570F4}"/>
              </a:ext>
            </a:extLst>
          </p:cNvPr>
          <p:cNvSpPr txBox="1"/>
          <p:nvPr/>
        </p:nvSpPr>
        <p:spPr>
          <a:xfrm>
            <a:off x="355198" y="2098599"/>
            <a:ext cx="9262329" cy="1147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accent6">
                    <a:lumMod val="50000"/>
                  </a:schemeClr>
                </a:solidFill>
              </a:rPr>
              <a:t>Tier 3 and Rural areas – 2-wheeler is major mode of Transportation, Tapping this market with affordable and fuel-efficient mode.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61E8B8-6E9E-C88C-319F-0EECE9A511BA}"/>
              </a:ext>
            </a:extLst>
          </p:cNvPr>
          <p:cNvSpPr/>
          <p:nvPr/>
        </p:nvSpPr>
        <p:spPr>
          <a:xfrm>
            <a:off x="606393" y="163629"/>
            <a:ext cx="10589276" cy="9817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6C5C4-3A99-A468-7410-871B4AD9AF5B}"/>
              </a:ext>
            </a:extLst>
          </p:cNvPr>
          <p:cNvSpPr txBox="1"/>
          <p:nvPr/>
        </p:nvSpPr>
        <p:spPr>
          <a:xfrm>
            <a:off x="606393" y="343699"/>
            <a:ext cx="10517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chemeClr val="accent3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 Expansion to Tier 2, Tier 3 and Rural areas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51F46-C58C-5907-4B44-34A58D83493A}"/>
              </a:ext>
            </a:extLst>
          </p:cNvPr>
          <p:cNvSpPr txBox="1"/>
          <p:nvPr/>
        </p:nvSpPr>
        <p:spPr>
          <a:xfrm>
            <a:off x="355198" y="1356840"/>
            <a:ext cx="11836801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Educating local mechanics outside Ola ( After Sales Service) to increase accessibility </a:t>
            </a:r>
            <a:endParaRPr lang="en-US" sz="2400" i="0">
              <a:solidFill>
                <a:schemeClr val="accent6">
                  <a:lumMod val="50000"/>
                </a:schemeClr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35D4D-FD0D-BB2A-2AF7-41EDCC99FD41}"/>
              </a:ext>
            </a:extLst>
          </p:cNvPr>
          <p:cNvSpPr txBox="1"/>
          <p:nvPr/>
        </p:nvSpPr>
        <p:spPr>
          <a:xfrm>
            <a:off x="355198" y="3394356"/>
            <a:ext cx="9077273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>
                <a:solidFill>
                  <a:schemeClr val="accent6">
                    <a:lumMod val="50000"/>
                  </a:schemeClr>
                </a:solidFill>
                <a:effectLst/>
              </a:rPr>
              <a:t>Enhanced Warranty and Maintenance Packages over discounts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D53A8-F573-9902-180C-6DCD06E836B3}"/>
              </a:ext>
            </a:extLst>
          </p:cNvPr>
          <p:cNvSpPr txBox="1"/>
          <p:nvPr/>
        </p:nvSpPr>
        <p:spPr>
          <a:xfrm>
            <a:off x="97970" y="5700031"/>
            <a:ext cx="690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>
                <a:solidFill>
                  <a:schemeClr val="accent6">
                    <a:lumMod val="50000"/>
                  </a:schemeClr>
                </a:solidFill>
              </a:rPr>
              <a:t>Promoting electric vehicle in rural India, uplifts the life’s easing costs and commutation. </a:t>
            </a:r>
          </a:p>
        </p:txBody>
      </p:sp>
      <p:pic>
        <p:nvPicPr>
          <p:cNvPr id="2050" name="Picture 2" descr="GO ELECTRIC CAMPAIGN - Chanakya Mandal Online">
            <a:extLst>
              <a:ext uri="{FF2B5EF4-FFF2-40B4-BE49-F238E27FC236}">
                <a16:creationId xmlns:a16="http://schemas.microsoft.com/office/drawing/2014/main" id="{053591BF-22B2-EB4D-42E9-87B215487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43" y="4222088"/>
            <a:ext cx="4560786" cy="255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26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81536617E48B43B5CD927FB2C77E46" ma:contentTypeVersion="12" ma:contentTypeDescription="Create a new document." ma:contentTypeScope="" ma:versionID="9db53cc962c9eaad36906091c91cd6f4">
  <xsd:schema xmlns:xsd="http://www.w3.org/2001/XMLSchema" xmlns:xs="http://www.w3.org/2001/XMLSchema" xmlns:p="http://schemas.microsoft.com/office/2006/metadata/properties" xmlns:ns3="1e020f40-fcab-4108-92ae-beada7280a1d" xmlns:ns4="e6e93933-567a-46b3-9f80-b90506708601" targetNamespace="http://schemas.microsoft.com/office/2006/metadata/properties" ma:root="true" ma:fieldsID="d404819710eccf65bcf3354eb7f38214" ns3:_="" ns4:_="">
    <xsd:import namespace="1e020f40-fcab-4108-92ae-beada7280a1d"/>
    <xsd:import namespace="e6e93933-567a-46b3-9f80-b90506708601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20f40-fcab-4108-92ae-beada7280a1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93933-567a-46b3-9f80-b9050670860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020f40-fcab-4108-92ae-beada7280a1d" xsi:nil="true"/>
  </documentManagement>
</p:properties>
</file>

<file path=customXml/itemProps1.xml><?xml version="1.0" encoding="utf-8"?>
<ds:datastoreItem xmlns:ds="http://schemas.openxmlformats.org/officeDocument/2006/customXml" ds:itemID="{1C13E2EB-ACD3-400C-9EAD-1ADEA81490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B5A65-975A-46AD-A97F-B081FCC4544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e020f40-fcab-4108-92ae-beada7280a1d"/>
    <ds:schemaRef ds:uri="e6e93933-567a-46b3-9f80-b90506708601"/>
  </ds:schemaRefs>
</ds:datastoreItem>
</file>

<file path=customXml/itemProps3.xml><?xml version="1.0" encoding="utf-8"?>
<ds:datastoreItem xmlns:ds="http://schemas.openxmlformats.org/officeDocument/2006/customXml" ds:itemID="{1A062DE1-D3D3-4438-B32F-8DBA6775297C}">
  <ds:schemaRefs>
    <ds:schemaRef ds:uri="http://schemas.microsoft.com/office/2006/metadata/properties"/>
    <ds:schemaRef ds:uri="http://www.w3.org/2000/xmlns/"/>
    <ds:schemaRef ds:uri="1e020f40-fcab-4108-92ae-beada7280a1d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Chaarshani Dwarapureddy</dc:creator>
  <cp:lastModifiedBy>Chaarshani Dwarapureddy</cp:lastModifiedBy>
  <cp:revision>2</cp:revision>
  <dcterms:created xsi:type="dcterms:W3CDTF">2024-08-07T16:59:12Z</dcterms:created>
  <dcterms:modified xsi:type="dcterms:W3CDTF">2025-10-14T17:53:39Z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0x0101004A81536617E48B43B5CD927FB2C77E46</vt:lpwstr>
  </property>
</Properties>
</file>