
<file path=[Content_Types].xml><?xml version="1.0" encoding="utf-8"?>
<Types xmlns="http://schemas.openxmlformats.org/package/2006/content-types">
  <Default Extension="jpeg" ContentType="image/jpeg"/>
  <Default Extension="jpe"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handoutMasterIdLst>
    <p:handoutMasterId r:id="rId22"/>
  </p:handout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2365043F-769B-4FE2-AFE7-EA957E1D093C}" type="datetimeFigureOut">
              <a:rPr lang="en-IN" smtClean="0"/>
              <a:t>08-04-2018</a:t>
            </a:fld>
            <a:endParaRPr lang="en-IN"/>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183D9AFD-B92B-4BED-B55F-8B9363906376}" type="slidenum">
              <a:rPr lang="en-IN" smtClean="0"/>
              <a:t>‹#›</a:t>
            </a:fld>
            <a:endParaRPr lang="en-IN"/>
          </a:p>
        </p:txBody>
      </p:sp>
    </p:spTree>
    <p:extLst>
      <p:ext uri="{BB962C8B-B14F-4D97-AF65-F5344CB8AC3E}">
        <p14:creationId xmlns:p14="http://schemas.microsoft.com/office/powerpoint/2010/main" val="1035399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76EE3608-5FD4-4405-B76F-E44FC8CF0A99}" type="datetimeFigureOut">
              <a:rPr lang="en-IN" smtClean="0"/>
              <a:t>08-04-2018</a:t>
            </a:fld>
            <a:endParaRPr lang="en-IN"/>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20150A14-502D-496A-82AD-E9A2A91F081E}" type="slidenum">
              <a:rPr lang="en-IN" smtClean="0"/>
              <a:t>‹#›</a:t>
            </a:fld>
            <a:endParaRPr lang="en-IN"/>
          </a:p>
        </p:txBody>
      </p:sp>
    </p:spTree>
    <p:extLst>
      <p:ext uri="{BB962C8B-B14F-4D97-AF65-F5344CB8AC3E}">
        <p14:creationId xmlns:p14="http://schemas.microsoft.com/office/powerpoint/2010/main" val="262206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Air Transat Flight 236</a:t>
            </a:r>
            <a:endParaRPr lang="en-IN" dirty="0"/>
          </a:p>
        </p:txBody>
      </p:sp>
      <p:sp>
        <p:nvSpPr>
          <p:cNvPr id="4" name="Slide Number Placeholder 3"/>
          <p:cNvSpPr>
            <a:spLocks noGrp="1"/>
          </p:cNvSpPr>
          <p:nvPr>
            <p:ph type="sldNum" sz="quarter" idx="10"/>
          </p:nvPr>
        </p:nvSpPr>
        <p:spPr/>
        <p:txBody>
          <a:bodyPr/>
          <a:lstStyle/>
          <a:p>
            <a:fld id="{20150A14-502D-496A-82AD-E9A2A91F081E}" type="slidenum">
              <a:rPr lang="en-IN" smtClean="0"/>
              <a:t>2</a:t>
            </a:fld>
            <a:endParaRPr lang="en-IN"/>
          </a:p>
        </p:txBody>
      </p:sp>
    </p:spTree>
    <p:extLst>
      <p:ext uri="{BB962C8B-B14F-4D97-AF65-F5344CB8AC3E}">
        <p14:creationId xmlns:p14="http://schemas.microsoft.com/office/powerpoint/2010/main" val="296770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150A14-502D-496A-82AD-E9A2A91F081E}" type="slidenum">
              <a:rPr lang="en-IN" smtClean="0"/>
              <a:t>5</a:t>
            </a:fld>
            <a:endParaRPr lang="en-IN"/>
          </a:p>
        </p:txBody>
      </p:sp>
    </p:spTree>
    <p:extLst>
      <p:ext uri="{BB962C8B-B14F-4D97-AF65-F5344CB8AC3E}">
        <p14:creationId xmlns:p14="http://schemas.microsoft.com/office/powerpoint/2010/main" val="256528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1B9459-7478-4163-8642-E8C885F0D478}" type="datetimeFigureOut">
              <a:rPr lang="en-IN" smtClean="0"/>
              <a:t>08-04-2018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9417D-90DB-408E-8C92-FA02F78ED16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B9459-7478-4163-8642-E8C885F0D478}" type="datetimeFigureOut">
              <a:rPr lang="en-IN" smtClean="0"/>
              <a:t>08-04-2018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9417D-90DB-408E-8C92-FA02F78ED16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1B9459-7478-4163-8642-E8C885F0D478}" type="datetimeFigureOut">
              <a:rPr lang="en-IN" smtClean="0"/>
              <a:t>08-04-2018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9417D-90DB-408E-8C92-FA02F78ED161}"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B9459-7478-4163-8642-E8C885F0D478}" type="datetimeFigureOut">
              <a:rPr lang="en-IN" smtClean="0"/>
              <a:t>08-04-2018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9417D-90DB-408E-8C92-FA02F78ED161}"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1B9459-7478-4163-8642-E8C885F0D478}" type="datetimeFigureOut">
              <a:rPr lang="en-IN" smtClean="0"/>
              <a:t>08-04-2018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9417D-90DB-408E-8C92-FA02F78ED16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41B9459-7478-4163-8642-E8C885F0D478}" type="datetimeFigureOut">
              <a:rPr lang="en-IN" smtClean="0"/>
              <a:t>08-04-2018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9417D-90DB-408E-8C92-FA02F78ED161}"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1B9459-7478-4163-8642-E8C885F0D478}" type="datetimeFigureOut">
              <a:rPr lang="en-IN" smtClean="0"/>
              <a:t>08-04-2018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19417D-90DB-408E-8C92-FA02F78ED16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1B9459-7478-4163-8642-E8C885F0D478}" type="datetimeFigureOut">
              <a:rPr lang="en-IN" smtClean="0"/>
              <a:t>08-04-2018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19417D-90DB-408E-8C92-FA02F78ED1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41B9459-7478-4163-8642-E8C885F0D478}" type="datetimeFigureOut">
              <a:rPr lang="en-IN" smtClean="0"/>
              <a:t>08-04-2018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9417D-90DB-408E-8C92-FA02F78ED1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1B9459-7478-4163-8642-E8C885F0D478}" type="datetimeFigureOut">
              <a:rPr lang="en-IN" smtClean="0"/>
              <a:t>08-04-2018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9417D-90DB-408E-8C92-FA02F78ED161}"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B9459-7478-4163-8642-E8C885F0D478}" type="datetimeFigureOut">
              <a:rPr lang="en-IN" smtClean="0"/>
              <a:t>08-04-2018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9417D-90DB-408E-8C92-FA02F78ED161}"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41B9459-7478-4163-8642-E8C885F0D478}" type="datetimeFigureOut">
              <a:rPr lang="en-IN" smtClean="0"/>
              <a:t>08-04-2018</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819417D-90DB-408E-8C92-FA02F78ED161}"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solidFill>
                  <a:schemeClr val="tx2">
                    <a:lumMod val="75000"/>
                  </a:schemeClr>
                </a:solidFill>
                <a:latin typeface="Comic Sans MS" panose="030F0702030302020204" pitchFamily="66" charset="0"/>
              </a:rPr>
              <a:t>HUMAN INTERACTIONS WITH ON-BOARD SENSORS OF NEXT GENERATION OF AIRCRAFTS</a:t>
            </a:r>
            <a:endParaRPr lang="en-IN" dirty="0">
              <a:solidFill>
                <a:schemeClr val="tx2">
                  <a:lumMod val="75000"/>
                </a:schemeClr>
              </a:solidFill>
              <a:latin typeface="Comic Sans MS" panose="030F0702030302020204" pitchFamily="66" charset="0"/>
            </a:endParaRPr>
          </a:p>
        </p:txBody>
      </p:sp>
      <p:sp>
        <p:nvSpPr>
          <p:cNvPr id="3" name="Subtitle 2"/>
          <p:cNvSpPr>
            <a:spLocks noGrp="1"/>
          </p:cNvSpPr>
          <p:nvPr>
            <p:ph type="subTitle" idx="1"/>
          </p:nvPr>
        </p:nvSpPr>
        <p:spPr>
          <a:xfrm>
            <a:off x="2339752" y="4437112"/>
            <a:ext cx="6400800" cy="1752600"/>
          </a:xfrm>
        </p:spPr>
        <p:txBody>
          <a:bodyPr>
            <a:normAutofit/>
          </a:bodyPr>
          <a:lstStyle/>
          <a:p>
            <a:pPr marL="457200" indent="-457200" algn="r">
              <a:buFontTx/>
              <a:buChar char="-"/>
            </a:pPr>
            <a:r>
              <a:rPr lang="en-IN" sz="2800" dirty="0" smtClean="0">
                <a:solidFill>
                  <a:schemeClr val="accent2">
                    <a:lumMod val="75000"/>
                  </a:schemeClr>
                </a:solidFill>
                <a:latin typeface="Agency FB" panose="020B0503020202020204" pitchFamily="34" charset="0"/>
              </a:rPr>
              <a:t>A BRIEF RESEARCH</a:t>
            </a:r>
          </a:p>
          <a:p>
            <a:pPr marL="457200" indent="-457200" algn="r">
              <a:buFontTx/>
              <a:buChar char="-"/>
            </a:pPr>
            <a:endParaRPr lang="en-IN" sz="2800" dirty="0">
              <a:solidFill>
                <a:schemeClr val="accent2">
                  <a:lumMod val="75000"/>
                </a:schemeClr>
              </a:solidFill>
              <a:latin typeface="Agency FB" panose="020B0503020202020204" pitchFamily="34" charset="0"/>
            </a:endParaRPr>
          </a:p>
          <a:p>
            <a:pPr marL="457200" indent="-457200" algn="r">
              <a:buFontTx/>
              <a:buChar char="-"/>
            </a:pPr>
            <a:r>
              <a:rPr lang="en-IN" sz="2800" dirty="0" smtClean="0">
                <a:solidFill>
                  <a:schemeClr val="accent2">
                    <a:lumMod val="75000"/>
                  </a:schemeClr>
                </a:solidFill>
                <a:latin typeface="Forte" panose="03060902040502070203" pitchFamily="66" charset="0"/>
              </a:rPr>
              <a:t>An introduction about the research</a:t>
            </a:r>
          </a:p>
        </p:txBody>
      </p:sp>
    </p:spTree>
    <p:extLst>
      <p:ext uri="{BB962C8B-B14F-4D97-AF65-F5344CB8AC3E}">
        <p14:creationId xmlns:p14="http://schemas.microsoft.com/office/powerpoint/2010/main" val="309015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reason of the crash is, one of the instruments called ‘radio altimeter’ which measures the altitude from the ground was showing that the plane is already in the ground!</a:t>
            </a:r>
          </a:p>
          <a:p>
            <a:r>
              <a:rPr lang="en-IN" dirty="0" smtClean="0"/>
              <a:t>And the most terrible thing is Captain </a:t>
            </a:r>
            <a:r>
              <a:rPr lang="en-IN" dirty="0" err="1" smtClean="0"/>
              <a:t>Hssan</a:t>
            </a:r>
            <a:r>
              <a:rPr lang="en-IN" dirty="0" smtClean="0"/>
              <a:t> </a:t>
            </a:r>
            <a:r>
              <a:rPr lang="en-IN" dirty="0" err="1" smtClean="0"/>
              <a:t>Arisan</a:t>
            </a:r>
            <a:r>
              <a:rPr lang="en-IN" dirty="0" smtClean="0"/>
              <a:t> knew that!</a:t>
            </a:r>
          </a:p>
          <a:p>
            <a:pPr marL="0" indent="0">
              <a:buNone/>
            </a:pPr>
            <a:r>
              <a:rPr lang="en-IN" dirty="0" smtClean="0"/>
              <a:t> </a:t>
            </a:r>
            <a:endParaRPr lang="en-IN" dirty="0"/>
          </a:p>
        </p:txBody>
      </p:sp>
      <p:sp>
        <p:nvSpPr>
          <p:cNvPr id="3" name="Title 2"/>
          <p:cNvSpPr>
            <a:spLocks noGrp="1"/>
          </p:cNvSpPr>
          <p:nvPr>
            <p:ph type="title"/>
          </p:nvPr>
        </p:nvSpPr>
        <p:spPr/>
        <p:txBody>
          <a:bodyPr/>
          <a:lstStyle/>
          <a:p>
            <a:r>
              <a:rPr lang="en-IN" dirty="0" smtClean="0"/>
              <a:t>Turkish Airlines Flight 1951</a:t>
            </a:r>
            <a:endParaRPr lang="en-IN" dirty="0"/>
          </a:p>
        </p:txBody>
      </p:sp>
    </p:spTree>
    <p:extLst>
      <p:ext uri="{BB962C8B-B14F-4D97-AF65-F5344CB8AC3E}">
        <p14:creationId xmlns:p14="http://schemas.microsoft.com/office/powerpoint/2010/main" val="7078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whole </a:t>
            </a:r>
            <a:r>
              <a:rPr lang="en-IN" dirty="0" smtClean="0"/>
              <a:t>concept </a:t>
            </a:r>
            <a:r>
              <a:rPr lang="en-IN" dirty="0"/>
              <a:t>of airline safety is based on the idea that they may face any number of failures and should still be able to arrive safely. The radio altimeter is just an instrument. How can its failure be responsible for the plane crash?  </a:t>
            </a:r>
          </a:p>
          <a:p>
            <a:pPr marL="0" indent="0">
              <a:buNone/>
            </a:pPr>
            <a:r>
              <a:rPr lang="en-IN" dirty="0" smtClean="0"/>
              <a:t> </a:t>
            </a:r>
            <a:endParaRPr lang="en-IN" dirty="0"/>
          </a:p>
          <a:p>
            <a:r>
              <a:rPr lang="en-IN" dirty="0" smtClean="0"/>
              <a:t>Flight data recorder revels that the plane’s throttle was in idle mode at the time of hitting the ground.</a:t>
            </a:r>
            <a:endParaRPr lang="en-IN" dirty="0"/>
          </a:p>
        </p:txBody>
      </p:sp>
      <p:sp>
        <p:nvSpPr>
          <p:cNvPr id="3" name="Title 2"/>
          <p:cNvSpPr>
            <a:spLocks noGrp="1"/>
          </p:cNvSpPr>
          <p:nvPr>
            <p:ph type="title"/>
          </p:nvPr>
        </p:nvSpPr>
        <p:spPr/>
        <p:txBody>
          <a:bodyPr/>
          <a:lstStyle/>
          <a:p>
            <a:r>
              <a:rPr lang="en-IN" dirty="0" smtClean="0"/>
              <a:t>Turkish Airlines Flight 1951</a:t>
            </a:r>
            <a:endParaRPr lang="en-IN" dirty="0"/>
          </a:p>
        </p:txBody>
      </p:sp>
    </p:spTree>
    <p:extLst>
      <p:ext uri="{BB962C8B-B14F-4D97-AF65-F5344CB8AC3E}">
        <p14:creationId xmlns:p14="http://schemas.microsoft.com/office/powerpoint/2010/main" val="35615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Investigators determined that Turkish Airlines Flight 1951 crashed mainly because the pilots did not recognise the consequences of the warnings they were getting. </a:t>
            </a:r>
            <a:endParaRPr lang="en-IN" dirty="0" smtClean="0"/>
          </a:p>
          <a:p>
            <a:endParaRPr lang="en-IN" dirty="0"/>
          </a:p>
          <a:p>
            <a:r>
              <a:rPr lang="en-IN" dirty="0" smtClean="0"/>
              <a:t>Because the plane was giving a lot of warnings regarding stuff such as landing gear configuration.</a:t>
            </a:r>
            <a:endParaRPr lang="en-IN" dirty="0"/>
          </a:p>
        </p:txBody>
      </p:sp>
      <p:sp>
        <p:nvSpPr>
          <p:cNvPr id="3" name="Title 2"/>
          <p:cNvSpPr>
            <a:spLocks noGrp="1"/>
          </p:cNvSpPr>
          <p:nvPr>
            <p:ph type="title"/>
          </p:nvPr>
        </p:nvSpPr>
        <p:spPr/>
        <p:txBody>
          <a:bodyPr/>
          <a:lstStyle/>
          <a:p>
            <a:r>
              <a:rPr lang="en-IN" dirty="0" smtClean="0"/>
              <a:t>Turkish Airlines Flight 1951</a:t>
            </a:r>
            <a:endParaRPr lang="en-IN" dirty="0"/>
          </a:p>
        </p:txBody>
      </p:sp>
    </p:spTree>
    <p:extLst>
      <p:ext uri="{BB962C8B-B14F-4D97-AF65-F5344CB8AC3E}">
        <p14:creationId xmlns:p14="http://schemas.microsoft.com/office/powerpoint/2010/main" val="455218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pPr marL="0" indent="0">
              <a:buNone/>
            </a:pPr>
            <a:r>
              <a:rPr lang="en-IN" dirty="0" smtClean="0"/>
              <a:t>This is not the first plane to crash due to the misinterpretation of the plane’s message by the crew</a:t>
            </a:r>
            <a:endParaRPr lang="en-IN" dirty="0"/>
          </a:p>
          <a:p>
            <a:pPr>
              <a:buFont typeface="Wingdings" panose="05000000000000000000" pitchFamily="2" charset="2"/>
              <a:buChar char="Ø"/>
            </a:pPr>
            <a:r>
              <a:rPr lang="en-IN" dirty="0" err="1" smtClean="0"/>
              <a:t>Aeroperu</a:t>
            </a:r>
            <a:r>
              <a:rPr lang="en-IN" dirty="0" smtClean="0"/>
              <a:t> Flight 757</a:t>
            </a:r>
          </a:p>
          <a:p>
            <a:pPr>
              <a:buFont typeface="Wingdings" panose="05000000000000000000" pitchFamily="2" charset="2"/>
              <a:buChar char="Ø"/>
            </a:pPr>
            <a:r>
              <a:rPr lang="en-IN" dirty="0" smtClean="0"/>
              <a:t>Air </a:t>
            </a:r>
            <a:r>
              <a:rPr lang="en-IN" dirty="0" err="1" smtClean="0"/>
              <a:t>Fance</a:t>
            </a:r>
            <a:r>
              <a:rPr lang="en-IN" dirty="0" smtClean="0"/>
              <a:t> Flight 447</a:t>
            </a:r>
          </a:p>
          <a:p>
            <a:pPr>
              <a:buFont typeface="Wingdings" panose="05000000000000000000" pitchFamily="2" charset="2"/>
              <a:buChar char="Ø"/>
            </a:pPr>
            <a:r>
              <a:rPr lang="en-IN" dirty="0" smtClean="0"/>
              <a:t>British Airways Flight 38</a:t>
            </a:r>
          </a:p>
          <a:p>
            <a:pPr>
              <a:buFont typeface="Wingdings" panose="05000000000000000000" pitchFamily="2" charset="2"/>
              <a:buChar char="Ø"/>
            </a:pPr>
            <a:r>
              <a:rPr lang="en-IN" dirty="0" smtClean="0"/>
              <a:t>American Airlines Flight 1420 etc. have crashed because of the same reason.</a:t>
            </a:r>
          </a:p>
          <a:p>
            <a:pPr>
              <a:buFont typeface="Wingdings" panose="05000000000000000000" pitchFamily="2" charset="2"/>
              <a:buChar char="Ø"/>
            </a:pPr>
            <a:endParaRPr lang="en-IN" dirty="0"/>
          </a:p>
        </p:txBody>
      </p:sp>
      <p:sp>
        <p:nvSpPr>
          <p:cNvPr id="4" name="Content Placeholder 3"/>
          <p:cNvSpPr>
            <a:spLocks noGrp="1"/>
          </p:cNvSpPr>
          <p:nvPr>
            <p:ph sz="quarter" idx="14"/>
          </p:nvPr>
        </p:nvSpPr>
        <p:spPr/>
        <p:txBody>
          <a:bodyPr>
            <a:normAutofit fontScale="92500"/>
          </a:bodyPr>
          <a:lstStyle/>
          <a:p>
            <a:pPr marL="0" indent="0">
              <a:buNone/>
            </a:pPr>
            <a:r>
              <a:rPr lang="en-IN" dirty="0"/>
              <a:t>NASA is working </a:t>
            </a:r>
            <a:r>
              <a:rPr lang="en-IN" dirty="0" smtClean="0"/>
              <a:t>on something called </a:t>
            </a:r>
            <a:r>
              <a:rPr lang="en-IN" dirty="0"/>
              <a:t>the </a:t>
            </a:r>
            <a:r>
              <a:rPr lang="en-IN" b="1" dirty="0"/>
              <a:t>integrated intelligent flight deck</a:t>
            </a:r>
            <a:r>
              <a:rPr lang="en-IN" dirty="0"/>
              <a:t>. It’s a project that helps humans to use the technology that surrounds them in the cockpit. </a:t>
            </a:r>
            <a:r>
              <a:rPr lang="en-IN" dirty="0" smtClean="0"/>
              <a:t>Some of the </a:t>
            </a:r>
            <a:r>
              <a:rPr lang="en-IN" dirty="0"/>
              <a:t>researches are finding the technology that shouldn’t replace the gauges but work with them. </a:t>
            </a:r>
          </a:p>
          <a:p>
            <a:pPr marL="0" indent="0">
              <a:buNone/>
            </a:pPr>
            <a:endParaRPr lang="en-IN" dirty="0"/>
          </a:p>
        </p:txBody>
      </p:sp>
    </p:spTree>
    <p:extLst>
      <p:ext uri="{BB962C8B-B14F-4D97-AF65-F5344CB8AC3E}">
        <p14:creationId xmlns:p14="http://schemas.microsoft.com/office/powerpoint/2010/main" val="2231377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IN" dirty="0"/>
              <a:t>We have such an advanced technology as even at zero visibility, the pilots can land their plane safely (Using ILS).</a:t>
            </a:r>
          </a:p>
          <a:p>
            <a:pPr marL="0" indent="0">
              <a:buNone/>
            </a:pPr>
            <a:endParaRPr lang="en-IN" dirty="0" smtClean="0"/>
          </a:p>
          <a:p>
            <a:pPr marL="0" lvl="0" indent="0">
              <a:buNone/>
            </a:pPr>
            <a:r>
              <a:rPr lang="en-IN" dirty="0" smtClean="0"/>
              <a:t>Then why are </a:t>
            </a:r>
            <a:r>
              <a:rPr lang="en-IN" dirty="0"/>
              <a:t>the </a:t>
            </a:r>
            <a:r>
              <a:rPr lang="en-IN" dirty="0" smtClean="0"/>
              <a:t>planes </a:t>
            </a:r>
            <a:r>
              <a:rPr lang="en-IN" dirty="0"/>
              <a:t>crashing? </a:t>
            </a:r>
            <a:r>
              <a:rPr lang="en-IN" dirty="0" smtClean="0"/>
              <a:t>Is it because of </a:t>
            </a:r>
            <a:r>
              <a:rPr lang="en-IN" dirty="0"/>
              <a:t>human </a:t>
            </a:r>
            <a:r>
              <a:rPr lang="en-IN" dirty="0" smtClean="0"/>
              <a:t>errors? </a:t>
            </a:r>
            <a:endParaRPr lang="en-IN" dirty="0"/>
          </a:p>
          <a:p>
            <a:pPr marL="0" indent="0">
              <a:buNone/>
            </a:pPr>
            <a:endParaRPr lang="en-IN" dirty="0"/>
          </a:p>
        </p:txBody>
      </p:sp>
    </p:spTree>
    <p:extLst>
      <p:ext uri="{BB962C8B-B14F-4D97-AF65-F5344CB8AC3E}">
        <p14:creationId xmlns:p14="http://schemas.microsoft.com/office/powerpoint/2010/main" val="2858579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6275" y="3092291"/>
            <a:ext cx="4061432" cy="2784982"/>
          </a:xfrm>
        </p:spPr>
      </p:pic>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860032" y="3068960"/>
            <a:ext cx="3822700" cy="2736304"/>
          </a:xfrm>
        </p:spPr>
      </p:pic>
    </p:spTree>
    <p:extLst>
      <p:ext uri="{BB962C8B-B14F-4D97-AF65-F5344CB8AC3E}">
        <p14:creationId xmlns:p14="http://schemas.microsoft.com/office/powerpoint/2010/main" val="2822700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5400" dirty="0" smtClean="0"/>
              <a:t>The Ultimate Million </a:t>
            </a:r>
            <a:r>
              <a:rPr lang="en-IN" sz="5400" dirty="0"/>
              <a:t>D</a:t>
            </a:r>
            <a:r>
              <a:rPr lang="en-IN" sz="5400" dirty="0" smtClean="0"/>
              <a:t>ollar Question is…..</a:t>
            </a:r>
            <a:endParaRPr lang="en-IN" sz="5400" dirty="0"/>
          </a:p>
        </p:txBody>
      </p:sp>
      <p:sp>
        <p:nvSpPr>
          <p:cNvPr id="3" name="Subtitle 2"/>
          <p:cNvSpPr>
            <a:spLocks noGrp="1"/>
          </p:cNvSpPr>
          <p:nvPr>
            <p:ph type="subTitle" idx="1"/>
          </p:nvPr>
        </p:nvSpPr>
        <p:spPr>
          <a:xfrm>
            <a:off x="755576" y="3556000"/>
            <a:ext cx="7560840" cy="1961232"/>
          </a:xfrm>
        </p:spPr>
        <p:txBody>
          <a:bodyPr>
            <a:noAutofit/>
          </a:bodyPr>
          <a:lstStyle/>
          <a:p>
            <a:r>
              <a:rPr lang="en-IN" sz="6600" b="1" dirty="0" smtClean="0">
                <a:solidFill>
                  <a:srgbClr val="FF5050"/>
                </a:solidFill>
                <a:effectLst>
                  <a:outerShdw blurRad="38100" dist="38100" dir="2700000" algn="tl">
                    <a:srgbClr val="000000">
                      <a:alpha val="43137"/>
                    </a:srgbClr>
                  </a:outerShdw>
                </a:effectLst>
              </a:rPr>
              <a:t>Can’t We Fix This????????</a:t>
            </a:r>
            <a:endParaRPr lang="en-IN" sz="6600" b="1" dirty="0">
              <a:solidFill>
                <a:srgbClr val="FF5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0196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a:buNone/>
            </a:pPr>
            <a:r>
              <a:rPr lang="en-IN" sz="3200" dirty="0" smtClean="0"/>
              <a:t>If </a:t>
            </a:r>
            <a:r>
              <a:rPr lang="en-IN" sz="3200" dirty="0"/>
              <a:t>we look at the survey made by NTSB in 2011, 85% of </a:t>
            </a:r>
            <a:r>
              <a:rPr lang="en-IN" sz="3200" dirty="0" smtClean="0"/>
              <a:t>aircrafts have crashed </a:t>
            </a:r>
            <a:r>
              <a:rPr lang="en-IN" sz="3200" dirty="0"/>
              <a:t>because </a:t>
            </a:r>
            <a:r>
              <a:rPr lang="en-IN" sz="3200" dirty="0" smtClean="0"/>
              <a:t>of </a:t>
            </a:r>
            <a:r>
              <a:rPr lang="en-IN" sz="3200" dirty="0"/>
              <a:t>pilot </a:t>
            </a:r>
            <a:r>
              <a:rPr lang="en-IN" sz="3200" dirty="0" smtClean="0"/>
              <a:t>errors. </a:t>
            </a:r>
            <a:r>
              <a:rPr lang="en-IN" sz="3200" dirty="0"/>
              <a:t>10% is for mechanical </a:t>
            </a:r>
            <a:r>
              <a:rPr lang="en-IN" sz="3200" dirty="0" smtClean="0"/>
              <a:t>failures, </a:t>
            </a:r>
            <a:r>
              <a:rPr lang="en-IN" sz="3200" dirty="0"/>
              <a:t>4% is for instrumental </a:t>
            </a:r>
            <a:r>
              <a:rPr lang="en-IN" sz="3200" dirty="0" smtClean="0"/>
              <a:t>failures </a:t>
            </a:r>
            <a:r>
              <a:rPr lang="en-IN" sz="3200" dirty="0"/>
              <a:t>and remaining 1% is </a:t>
            </a:r>
            <a:r>
              <a:rPr lang="en-IN" sz="3200" dirty="0" smtClean="0"/>
              <a:t>because of </a:t>
            </a:r>
            <a:r>
              <a:rPr lang="en-IN" sz="3200" dirty="0"/>
              <a:t>some other reasons like </a:t>
            </a:r>
            <a:r>
              <a:rPr lang="en-IN" sz="3200" dirty="0" smtClean="0"/>
              <a:t>terrorism, weather </a:t>
            </a:r>
            <a:r>
              <a:rPr lang="en-IN" sz="3200" dirty="0"/>
              <a:t>etc</a:t>
            </a:r>
            <a:r>
              <a:rPr lang="en-IN" sz="3200" dirty="0" smtClean="0"/>
              <a:t>.</a:t>
            </a:r>
          </a:p>
          <a:p>
            <a:pPr marL="0" lvl="0" indent="0">
              <a:buNone/>
            </a:pPr>
            <a:endParaRPr lang="en-IN" sz="3200" dirty="0"/>
          </a:p>
          <a:p>
            <a:endParaRPr lang="en-IN" sz="32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236447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a:buNone/>
            </a:pPr>
            <a:r>
              <a:rPr lang="en-IN" sz="2800" dirty="0" smtClean="0"/>
              <a:t>A </a:t>
            </a:r>
            <a:r>
              <a:rPr lang="en-IN" sz="2800" dirty="0"/>
              <a:t>long range wide body </a:t>
            </a:r>
            <a:r>
              <a:rPr lang="en-IN" sz="2800" dirty="0" smtClean="0"/>
              <a:t>jet A350 </a:t>
            </a:r>
            <a:r>
              <a:rPr lang="en-IN" sz="2800" dirty="0"/>
              <a:t>by </a:t>
            </a:r>
            <a:r>
              <a:rPr lang="en-IN" sz="2800" dirty="0" smtClean="0"/>
              <a:t>Airbus has newly been launched. </a:t>
            </a:r>
            <a:r>
              <a:rPr lang="en-IN" sz="2800" dirty="0"/>
              <a:t>Here Airbus </a:t>
            </a:r>
            <a:r>
              <a:rPr lang="en-IN" sz="2800" dirty="0" smtClean="0"/>
              <a:t>has </a:t>
            </a:r>
            <a:r>
              <a:rPr lang="en-IN" sz="2800" dirty="0"/>
              <a:t>made </a:t>
            </a:r>
            <a:r>
              <a:rPr lang="en-IN" sz="2800" dirty="0" smtClean="0"/>
              <a:t>several </a:t>
            </a:r>
            <a:r>
              <a:rPr lang="en-IN" sz="2800" dirty="0"/>
              <a:t>changes in its instruments. The pilots need to learn programming </a:t>
            </a:r>
            <a:r>
              <a:rPr lang="en-IN" sz="2800" dirty="0" smtClean="0"/>
              <a:t>languages to communicate better and to understand consequences pertaining the flight.</a:t>
            </a:r>
            <a:endParaRPr lang="en-IN" sz="2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589268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r>
              <a:rPr lang="en-IN" sz="4000" dirty="0"/>
              <a:t>This research is all about the warnings</a:t>
            </a:r>
            <a:r>
              <a:rPr lang="en-IN" sz="4000"/>
              <a:t>, </a:t>
            </a:r>
            <a:r>
              <a:rPr lang="en-IN" sz="4000" smtClean="0"/>
              <a:t>ATC, FMC </a:t>
            </a:r>
            <a:r>
              <a:rPr lang="en-IN" sz="4000" dirty="0"/>
              <a:t>(Flight Management </a:t>
            </a:r>
            <a:r>
              <a:rPr lang="en-IN" sz="4000"/>
              <a:t>Computer</a:t>
            </a:r>
            <a:r>
              <a:rPr lang="en-IN" sz="4000" smtClean="0"/>
              <a:t>) and </a:t>
            </a:r>
            <a:r>
              <a:rPr lang="en-IN" sz="4000" dirty="0"/>
              <a:t>Central Digital Panel/Tab of next generation of aircrafts.  </a:t>
            </a:r>
          </a:p>
          <a:p>
            <a:pPr marL="0" indent="0">
              <a:buNone/>
            </a:pPr>
            <a:endParaRPr lang="en-IN" sz="40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91550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75656" y="2636912"/>
            <a:ext cx="6264696" cy="3899189"/>
          </a:xfrm>
        </p:spPr>
      </p:pic>
      <p:sp>
        <p:nvSpPr>
          <p:cNvPr id="3" name="Title 2"/>
          <p:cNvSpPr>
            <a:spLocks noGrp="1"/>
          </p:cNvSpPr>
          <p:nvPr>
            <p:ph type="title"/>
          </p:nvPr>
        </p:nvSpPr>
        <p:spPr/>
        <p:txBody>
          <a:bodyPr/>
          <a:lstStyle/>
          <a:p>
            <a:r>
              <a:rPr lang="en-IN" dirty="0" smtClean="0"/>
              <a:t>Example - 1</a:t>
            </a:r>
            <a:endParaRPr lang="en-IN" dirty="0"/>
          </a:p>
        </p:txBody>
      </p:sp>
    </p:spTree>
    <p:extLst>
      <p:ext uri="{BB962C8B-B14F-4D97-AF65-F5344CB8AC3E}">
        <p14:creationId xmlns:p14="http://schemas.microsoft.com/office/powerpoint/2010/main" val="340030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smtClean="0"/>
              <a:t>On the night of 24</a:t>
            </a:r>
            <a:r>
              <a:rPr lang="en-IN" baseline="30000" dirty="0" smtClean="0"/>
              <a:t>th</a:t>
            </a:r>
            <a:r>
              <a:rPr lang="en-IN" dirty="0"/>
              <a:t> </a:t>
            </a:r>
            <a:r>
              <a:rPr lang="en-IN" dirty="0" smtClean="0"/>
              <a:t>August, 2001, an Italy based Canadian charter company called Air Transat was operating one of its Airbus A330 from Toronto to Lisbon</a:t>
            </a:r>
          </a:p>
          <a:p>
            <a:pPr algn="just"/>
            <a:r>
              <a:rPr lang="en-IN" dirty="0" smtClean="0"/>
              <a:t>At halfway, the flight’s warning system started showing an unusual warning, ‘oil pressure low at engine number 1’</a:t>
            </a:r>
          </a:p>
          <a:p>
            <a:pPr algn="just"/>
            <a:r>
              <a:rPr lang="en-IN" dirty="0" smtClean="0"/>
              <a:t>The pilots got puzzled and blindly ignored the warning thinking it could be a computer error</a:t>
            </a:r>
            <a:endParaRPr lang="en-IN" dirty="0"/>
          </a:p>
        </p:txBody>
      </p:sp>
      <p:sp>
        <p:nvSpPr>
          <p:cNvPr id="3" name="Title 2"/>
          <p:cNvSpPr>
            <a:spLocks noGrp="1"/>
          </p:cNvSpPr>
          <p:nvPr>
            <p:ph type="title"/>
          </p:nvPr>
        </p:nvSpPr>
        <p:spPr/>
        <p:txBody>
          <a:bodyPr/>
          <a:lstStyle/>
          <a:p>
            <a:r>
              <a:rPr lang="en-IN" dirty="0" smtClean="0"/>
              <a:t>Air Transat Flight 236</a:t>
            </a:r>
            <a:endParaRPr lang="en-IN" dirty="0"/>
          </a:p>
        </p:txBody>
      </p:sp>
    </p:spTree>
    <p:extLst>
      <p:ext uri="{BB962C8B-B14F-4D97-AF65-F5344CB8AC3E}">
        <p14:creationId xmlns:p14="http://schemas.microsoft.com/office/powerpoint/2010/main" val="81511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smtClean="0"/>
              <a:t>After 30 minutes, the on-board warning system started showing another confusing error, ‘fuel quantity low at engine 1’</a:t>
            </a:r>
          </a:p>
          <a:p>
            <a:pPr algn="just"/>
            <a:r>
              <a:rPr lang="en-IN" dirty="0" smtClean="0"/>
              <a:t>One of the experienced captain of Air Transat, Captain Robert </a:t>
            </a:r>
            <a:r>
              <a:rPr lang="en-IN" dirty="0" err="1" smtClean="0"/>
              <a:t>Piche</a:t>
            </a:r>
            <a:r>
              <a:rPr lang="en-IN" dirty="0" smtClean="0"/>
              <a:t> blindly turned on the fuel cross-feed valve switch which made the fuel flow from the right main tank to the left main tank</a:t>
            </a:r>
          </a:p>
          <a:p>
            <a:pPr algn="just"/>
            <a:r>
              <a:rPr lang="en-IN" dirty="0" smtClean="0"/>
              <a:t>Unknowing to the pilots, there was a major fuel leak at engine 1</a:t>
            </a:r>
          </a:p>
          <a:p>
            <a:pPr algn="just"/>
            <a:endParaRPr lang="en-IN" dirty="0" smtClean="0"/>
          </a:p>
        </p:txBody>
      </p:sp>
      <p:sp>
        <p:nvSpPr>
          <p:cNvPr id="3" name="Title 2"/>
          <p:cNvSpPr>
            <a:spLocks noGrp="1"/>
          </p:cNvSpPr>
          <p:nvPr>
            <p:ph type="title"/>
          </p:nvPr>
        </p:nvSpPr>
        <p:spPr/>
        <p:txBody>
          <a:bodyPr/>
          <a:lstStyle/>
          <a:p>
            <a:r>
              <a:rPr lang="en-IN" dirty="0" smtClean="0"/>
              <a:t>Air Transat Flight 236</a:t>
            </a:r>
            <a:endParaRPr lang="en-IN" dirty="0"/>
          </a:p>
        </p:txBody>
      </p:sp>
    </p:spTree>
    <p:extLst>
      <p:ext uri="{BB962C8B-B14F-4D97-AF65-F5344CB8AC3E}">
        <p14:creationId xmlns:p14="http://schemas.microsoft.com/office/powerpoint/2010/main" val="815115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IN" sz="3600" dirty="0"/>
              <a:t>M</a:t>
            </a:r>
            <a:r>
              <a:rPr lang="en-IN" sz="3600" dirty="0" smtClean="0"/>
              <a:t>idway in the Atlantic ocean, still 136 nm to go, both the engines of Air Transat Flight 236 shut down.</a:t>
            </a:r>
          </a:p>
        </p:txBody>
      </p:sp>
      <p:sp>
        <p:nvSpPr>
          <p:cNvPr id="3" name="Title 2"/>
          <p:cNvSpPr>
            <a:spLocks noGrp="1"/>
          </p:cNvSpPr>
          <p:nvPr>
            <p:ph type="title"/>
          </p:nvPr>
        </p:nvSpPr>
        <p:spPr/>
        <p:txBody>
          <a:bodyPr/>
          <a:lstStyle/>
          <a:p>
            <a:r>
              <a:rPr lang="en-IN" dirty="0" smtClean="0"/>
              <a:t>Air Transat Flight 236</a:t>
            </a:r>
            <a:endParaRPr lang="en-IN" dirty="0"/>
          </a:p>
        </p:txBody>
      </p:sp>
    </p:spTree>
    <p:extLst>
      <p:ext uri="{BB962C8B-B14F-4D97-AF65-F5344CB8AC3E}">
        <p14:creationId xmlns:p14="http://schemas.microsoft.com/office/powerpoint/2010/main" val="815115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Autofit/>
          </a:bodyPr>
          <a:lstStyle/>
          <a:p>
            <a:r>
              <a:rPr lang="en-IN" sz="2000" dirty="0" smtClean="0"/>
              <a:t>But Captain </a:t>
            </a:r>
            <a:r>
              <a:rPr lang="en-IN" sz="2000" dirty="0" err="1" smtClean="0"/>
              <a:t>Piche</a:t>
            </a:r>
            <a:r>
              <a:rPr lang="en-IN" sz="2000" dirty="0" smtClean="0"/>
              <a:t> managed to land the plane in a military base near Madrid after facing some unusual problems.</a:t>
            </a:r>
            <a:endParaRPr lang="en-IN" sz="2000" dirty="0"/>
          </a:p>
        </p:txBody>
      </p:sp>
      <p:sp>
        <p:nvSpPr>
          <p:cNvPr id="3" name="Title 2"/>
          <p:cNvSpPr>
            <a:spLocks noGrp="1"/>
          </p:cNvSpPr>
          <p:nvPr>
            <p:ph type="title"/>
          </p:nvPr>
        </p:nvSpPr>
        <p:spPr>
          <a:xfrm>
            <a:off x="755576" y="2286000"/>
            <a:ext cx="3511624" cy="1252728"/>
          </a:xfrm>
        </p:spPr>
        <p:txBody>
          <a:bodyPr/>
          <a:lstStyle/>
          <a:p>
            <a:r>
              <a:rPr lang="en-IN" sz="2800" b="1" dirty="0" smtClean="0"/>
              <a:t>Air Transat Flight 236</a:t>
            </a:r>
            <a:endParaRPr lang="en-IN" sz="2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1375" y="2627312"/>
            <a:ext cx="3905250" cy="2212975"/>
          </a:xfrm>
        </p:spPr>
      </p:pic>
    </p:spTree>
    <p:extLst>
      <p:ext uri="{BB962C8B-B14F-4D97-AF65-F5344CB8AC3E}">
        <p14:creationId xmlns:p14="http://schemas.microsoft.com/office/powerpoint/2010/main" val="2060442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914400" y="2420888"/>
            <a:ext cx="3352800" cy="3065513"/>
          </a:xfrm>
        </p:spPr>
        <p:txBody>
          <a:bodyPr>
            <a:normAutofit/>
          </a:bodyPr>
          <a:lstStyle/>
          <a:p>
            <a:r>
              <a:rPr lang="en-IN" sz="2000" dirty="0" smtClean="0"/>
              <a:t>After the report of every Air Crash Investigation, the NTSB (National Transportation Safety Board) makes some changes in the </a:t>
            </a:r>
            <a:r>
              <a:rPr lang="en-IN" sz="2000" dirty="0"/>
              <a:t>I</a:t>
            </a:r>
            <a:r>
              <a:rPr lang="en-IN" sz="2000" dirty="0" smtClean="0"/>
              <a:t>nternational </a:t>
            </a:r>
            <a:r>
              <a:rPr lang="en-IN" sz="2000" dirty="0"/>
              <a:t>A</a:t>
            </a:r>
            <a:r>
              <a:rPr lang="en-IN" sz="2000" dirty="0" smtClean="0"/>
              <a:t>viation Rules, standard procedures and checklists according to the reason of crash.</a:t>
            </a:r>
            <a:endParaRPr lang="en-IN" sz="2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1375" y="2269331"/>
            <a:ext cx="3905250" cy="2928937"/>
          </a:xfrm>
        </p:spPr>
      </p:pic>
    </p:spTree>
    <p:extLst>
      <p:ext uri="{BB962C8B-B14F-4D97-AF65-F5344CB8AC3E}">
        <p14:creationId xmlns:p14="http://schemas.microsoft.com/office/powerpoint/2010/main" val="3790500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On the morning of February 25</a:t>
            </a:r>
            <a:r>
              <a:rPr lang="en-IN" baseline="30000" dirty="0" smtClean="0"/>
              <a:t>th</a:t>
            </a:r>
            <a:r>
              <a:rPr lang="en-IN" dirty="0" smtClean="0"/>
              <a:t> 2009, Turkish Airlines Flight 1951 became the 1</a:t>
            </a:r>
            <a:r>
              <a:rPr lang="en-IN" baseline="30000" dirty="0" smtClean="0"/>
              <a:t>st</a:t>
            </a:r>
            <a:r>
              <a:rPr lang="en-IN" dirty="0" smtClean="0"/>
              <a:t> plane to crash at Amsterdam Schiphol International Airport in more than 10 years.</a:t>
            </a:r>
          </a:p>
          <a:p>
            <a:r>
              <a:rPr lang="en-IN" dirty="0" smtClean="0"/>
              <a:t>The crash involved the word’s most popular aircraft ‘The State of the Art’ Boeing 737.</a:t>
            </a:r>
          </a:p>
          <a:p>
            <a:r>
              <a:rPr lang="en-IN" dirty="0" smtClean="0"/>
              <a:t>Turkish Airlines Flight 1951 was preparing to land at Schiphol Airport. But the landing turned into a catastrophe.</a:t>
            </a:r>
          </a:p>
          <a:p>
            <a:endParaRPr lang="en-IN" dirty="0"/>
          </a:p>
        </p:txBody>
      </p:sp>
      <p:sp>
        <p:nvSpPr>
          <p:cNvPr id="3" name="Title 2"/>
          <p:cNvSpPr>
            <a:spLocks noGrp="1"/>
          </p:cNvSpPr>
          <p:nvPr>
            <p:ph type="title"/>
          </p:nvPr>
        </p:nvSpPr>
        <p:spPr/>
        <p:txBody>
          <a:bodyPr/>
          <a:lstStyle/>
          <a:p>
            <a:r>
              <a:rPr lang="en-IN" dirty="0" smtClean="0"/>
              <a:t>Example - 2</a:t>
            </a:r>
            <a:endParaRPr lang="en-IN" dirty="0"/>
          </a:p>
        </p:txBody>
      </p:sp>
    </p:spTree>
    <p:extLst>
      <p:ext uri="{BB962C8B-B14F-4D97-AF65-F5344CB8AC3E}">
        <p14:creationId xmlns:p14="http://schemas.microsoft.com/office/powerpoint/2010/main" val="3975533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Turkish Airlines Flight 1951</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6275" y="2966864"/>
            <a:ext cx="3822700" cy="2872135"/>
          </a:xfrm>
        </p:spPr>
      </p:pic>
      <p:pic>
        <p:nvPicPr>
          <p:cNvPr id="8" name="Content Placeholder 7"/>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4645025" y="2924944"/>
            <a:ext cx="3822700" cy="2952328"/>
          </a:xfrm>
        </p:spPr>
      </p:pic>
    </p:spTree>
    <p:extLst>
      <p:ext uri="{BB962C8B-B14F-4D97-AF65-F5344CB8AC3E}">
        <p14:creationId xmlns:p14="http://schemas.microsoft.com/office/powerpoint/2010/main" val="267689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180</TotalTime>
  <Words>763</Words>
  <Application>Microsoft Office PowerPoint</Application>
  <PresentationFormat>On-screen Show (4:3)</PresentationFormat>
  <Paragraphs>52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Waveform</vt:lpstr>
      <vt:lpstr>HUMAN INTERACTIONS WITH ON-BOARD SENSORS OF NEXT GENERATION OF AIRCRAFTS</vt:lpstr>
      <vt:lpstr>Example - 1</vt:lpstr>
      <vt:lpstr>Air Transat Flight 236</vt:lpstr>
      <vt:lpstr>Air Transat Flight 236</vt:lpstr>
      <vt:lpstr>Air Transat Flight 236</vt:lpstr>
      <vt:lpstr>Air Transat Flight 236</vt:lpstr>
      <vt:lpstr>PowerPoint Presentation</vt:lpstr>
      <vt:lpstr>Example - 2</vt:lpstr>
      <vt:lpstr>Turkish Airlines Flight 1951</vt:lpstr>
      <vt:lpstr>Turkish Airlines Flight 1951</vt:lpstr>
      <vt:lpstr>Turkish Airlines Flight 1951</vt:lpstr>
      <vt:lpstr>Turkish Airlines Flight 1951</vt:lpstr>
      <vt:lpstr>PowerPoint Presentation</vt:lpstr>
      <vt:lpstr>PowerPoint Presentation</vt:lpstr>
      <vt:lpstr>PowerPoint Presentation</vt:lpstr>
      <vt:lpstr>The Ultimate Million Dollar Question is…..</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INTERACTIONS WITH ONBOARD SENSORS OF NEXT GENERATION OF AIRCRAFTS</dc:title>
  <dc:creator>CHAARU</dc:creator>
  <cp:lastModifiedBy>CHAARU</cp:lastModifiedBy>
  <cp:revision>18</cp:revision>
  <cp:lastPrinted>2018-04-08T18:17:24Z</cp:lastPrinted>
  <dcterms:created xsi:type="dcterms:W3CDTF">2016-08-24T13:13:40Z</dcterms:created>
  <dcterms:modified xsi:type="dcterms:W3CDTF">2018-04-08T18:19:30Z</dcterms:modified>
</cp:coreProperties>
</file>