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Projet traitement numérique des signaux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Débruitage d’un signal de parole par Wiener et LPC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03500" y="3746500"/>
            <a:ext cx="3537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Chabannes Damien &amp; Mercier Steven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3A SICOM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2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Wc1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25" y="2149962"/>
            <a:ext cx="2249225" cy="7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42813" l="72355" r="10100" t="50784"/>
          <a:stretch/>
        </p:blipFill>
        <p:spPr>
          <a:xfrm>
            <a:off x="4121325" y="2149950"/>
            <a:ext cx="3835152" cy="7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</a:p>
          <a:p>
            <a:pPr lvl="0">
              <a:spcBef>
                <a:spcPts val="0"/>
              </a:spcBef>
              <a:buNone/>
            </a:pPr>
            <a:r>
              <a:rPr lang="fr" sz="2400"/>
              <a:t>- RIF: Fenêtrage de la RI de Wnc sur 2M+1 échantillons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- Causalité: décalage </a:t>
            </a:r>
            <a:r>
              <a:rPr lang="fr" sz="2400"/>
              <a:t>de M échantillons</a:t>
            </a:r>
            <a:r>
              <a:rPr lang="fr" sz="2400"/>
              <a:t> de la RIF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2400"/>
              <a:t>=&gt; RIF à retard constant égal à 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  <a:br>
              <a:rPr lang="fr" sz="2400"/>
            </a:br>
            <a:r>
              <a:rPr b="1" lang="fr" sz="2400"/>
              <a:t>Avantages</a:t>
            </a:r>
            <a:r>
              <a:rPr lang="fr" sz="2400"/>
              <a:t>: 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-"/>
            </a:pPr>
            <a:r>
              <a:rPr lang="fr" sz="2400"/>
              <a:t>retard constant donc compensable;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-"/>
            </a:pPr>
            <a:r>
              <a:rPr lang="fr" sz="2400"/>
              <a:t>adapté pour plateformes à puissance de calcul limitée (DSP);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4438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  <a:br>
              <a:rPr lang="fr" sz="2400"/>
            </a:br>
            <a:br>
              <a:rPr lang="fr" sz="2400"/>
            </a:br>
            <a:r>
              <a:rPr lang="fr" sz="2400"/>
              <a:t>1) Estimation idéale</a:t>
            </a:r>
            <a:br>
              <a:rPr lang="fr" sz="2400"/>
            </a:br>
            <a:r>
              <a:rPr lang="fr" sz="2400"/>
              <a:t>	</a:t>
            </a:r>
            <a:r>
              <a:rPr lang="fr" sz="1200"/>
              <a:t>Ordre LPC = 20</a:t>
            </a:r>
            <a:br>
              <a:rPr lang="fr" sz="1200"/>
            </a:br>
            <a:r>
              <a:rPr lang="fr" sz="1200"/>
              <a:t>	RSB = [-15dB,45dB]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Fort RSB: Passe-tout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Faible RSB: Passe-bas avec </a:t>
            </a:r>
            <a:br>
              <a:rPr lang="fr"/>
            </a:br>
            <a:r>
              <a:rPr lang="fr"/>
              <a:t>formants visibles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pic>
        <p:nvPicPr>
          <p:cNvPr descr="wnc_freq_fonctionde_rsb_retouchee.jpg" id="155" name="Shape 155"/>
          <p:cNvPicPr preferRelativeResize="0"/>
          <p:nvPr/>
        </p:nvPicPr>
        <p:blipFill rotWithShape="1">
          <a:blip r:embed="rId3">
            <a:alphaModFix/>
          </a:blip>
          <a:srcRect b="2944" l="15636" r="18273" t="1772"/>
          <a:stretch/>
        </p:blipFill>
        <p:spPr>
          <a:xfrm>
            <a:off x="4189325" y="1019300"/>
            <a:ext cx="4534306" cy="36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444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444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non causal</a:t>
            </a:r>
            <a:br>
              <a:rPr lang="fr" sz="2400"/>
            </a:br>
            <a:br>
              <a:rPr lang="fr" sz="2400"/>
            </a:br>
            <a:r>
              <a:rPr lang="fr" sz="2400"/>
              <a:t>1) Estimation idéale</a:t>
            </a:r>
            <a:br>
              <a:rPr lang="fr" sz="2400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Phase nulle vérifiée par </a:t>
            </a:r>
            <a:br>
              <a:rPr lang="fr"/>
            </a:br>
            <a:r>
              <a:rPr lang="fr"/>
              <a:t>un chirp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chirp.jpg" id="163" name="Shape 163"/>
          <p:cNvPicPr preferRelativeResize="0"/>
          <p:nvPr/>
        </p:nvPicPr>
        <p:blipFill rotWithShape="1">
          <a:blip r:embed="rId3">
            <a:alphaModFix/>
          </a:blip>
          <a:srcRect b="3269" l="7471" r="5647" t="0"/>
          <a:stretch/>
        </p:blipFill>
        <p:spPr>
          <a:xfrm>
            <a:off x="3749675" y="917675"/>
            <a:ext cx="4634300" cy="3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44400"/>
            <a:ext cx="8520600" cy="11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44400"/>
            <a:ext cx="8520600" cy="10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  <a:br>
              <a:rPr lang="fr" sz="2400"/>
            </a:br>
            <a:r>
              <a:rPr lang="fr" sz="2400"/>
              <a:t>1) Estimation idéale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wnc_ideal_temp_5dB.jpg" id="171" name="Shape 171"/>
          <p:cNvPicPr preferRelativeResize="0"/>
          <p:nvPr/>
        </p:nvPicPr>
        <p:blipFill rotWithShape="1">
          <a:blip r:embed="rId3">
            <a:alphaModFix/>
          </a:blip>
          <a:srcRect b="4432" l="7609" r="6509" t="3213"/>
          <a:stretch/>
        </p:blipFill>
        <p:spPr>
          <a:xfrm>
            <a:off x="1806525" y="2082475"/>
            <a:ext cx="4822425" cy="29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44400"/>
            <a:ext cx="3063000" cy="9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pic>
        <p:nvPicPr>
          <p:cNvPr descr="MSE(p).jpg" id="178" name="Shape 178"/>
          <p:cNvPicPr preferRelativeResize="0"/>
          <p:nvPr/>
        </p:nvPicPr>
        <p:blipFill rotWithShape="1">
          <a:blip r:embed="rId3">
            <a:alphaModFix/>
          </a:blip>
          <a:srcRect b="0" l="5321" r="4782" t="0"/>
          <a:stretch/>
        </p:blipFill>
        <p:spPr>
          <a:xfrm>
            <a:off x="3964450" y="1407850"/>
            <a:ext cx="4867848" cy="36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44400"/>
            <a:ext cx="3063000" cy="107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  <a:br>
              <a:rPr lang="fr" sz="2400"/>
            </a:br>
            <a:r>
              <a:rPr lang="fr" sz="2400"/>
              <a:t>1) Estimation idéale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0" name="Shape 180"/>
          <p:cNvSpPr txBox="1"/>
          <p:nvPr/>
        </p:nvSpPr>
        <p:spPr>
          <a:xfrm>
            <a:off x="426525" y="2295750"/>
            <a:ext cx="31236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Décroissance rapide de la MSE pour 1 &lt; p &lt;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Décroissance très lente pour 25 &lt; 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p ~ 15-20 bon compromis entre précision et temps de calcul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44400"/>
            <a:ext cx="8520600" cy="110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non causal</a:t>
            </a:r>
            <a:br>
              <a:rPr lang="fr" sz="2400"/>
            </a:br>
            <a:r>
              <a:rPr lang="fr" sz="2400"/>
              <a:t>2) Estimation réelle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pic>
        <p:nvPicPr>
          <p:cNvPr descr="wnc_reel_temp_iteration_voyelle.jpg" id="187" name="Shape 187"/>
          <p:cNvPicPr preferRelativeResize="0"/>
          <p:nvPr/>
        </p:nvPicPr>
        <p:blipFill rotWithShape="1">
          <a:blip r:embed="rId3">
            <a:alphaModFix/>
          </a:blip>
          <a:srcRect b="5840" l="8457" r="8140" t="3612"/>
          <a:stretch/>
        </p:blipFill>
        <p:spPr>
          <a:xfrm>
            <a:off x="127800" y="2283975"/>
            <a:ext cx="4394533" cy="264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nc_reel_iteration_voyelle_5dB.jpg" id="188" name="Shape 188"/>
          <p:cNvPicPr preferRelativeResize="0"/>
          <p:nvPr/>
        </p:nvPicPr>
        <p:blipFill rotWithShape="1">
          <a:blip r:embed="rId4">
            <a:alphaModFix/>
          </a:blip>
          <a:srcRect b="6458" l="7109" r="7237" t="3589"/>
          <a:stretch/>
        </p:blipFill>
        <p:spPr>
          <a:xfrm>
            <a:off x="4589225" y="2283975"/>
            <a:ext cx="4453451" cy="2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 - Contexte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494900"/>
            <a:ext cx="8520600" cy="307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	</a:t>
            </a:r>
            <a:r>
              <a:rPr lang="fr" sz="2400" u="sng"/>
              <a:t>Objectifs</a:t>
            </a:r>
            <a:r>
              <a:rPr lang="fr" sz="2400"/>
              <a:t>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" sz="2400"/>
              <a:t>Débruiter un signal de parole par filtrage de Wiener et modélisation du signal par LPC;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" sz="2400"/>
              <a:t>Recherche d’un pseudo temps-réel pour simuler un système en conditions réelles d’utilisation;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causal Wc2 idéal - Gain et phase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ainWc2ideal.jpg" id="201" name="Shape 201"/>
          <p:cNvPicPr preferRelativeResize="0"/>
          <p:nvPr/>
        </p:nvPicPr>
        <p:blipFill rotWithShape="1">
          <a:blip r:embed="rId3">
            <a:alphaModFix/>
          </a:blip>
          <a:srcRect b="4888" l="6887" r="6697" t="0"/>
          <a:stretch/>
        </p:blipFill>
        <p:spPr>
          <a:xfrm>
            <a:off x="138000" y="1957025"/>
            <a:ext cx="4301276" cy="299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aseWc2ideal.jpg" id="202" name="Shape 202"/>
          <p:cNvPicPr preferRelativeResize="0"/>
          <p:nvPr/>
        </p:nvPicPr>
        <p:blipFill rotWithShape="1">
          <a:blip r:embed="rId4">
            <a:alphaModFix/>
          </a:blip>
          <a:srcRect b="4725" l="8256" r="7062" t="0"/>
          <a:stretch/>
        </p:blipFill>
        <p:spPr>
          <a:xfrm>
            <a:off x="4735582" y="1957025"/>
            <a:ext cx="4183992" cy="2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Wc2 idéal - MSE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SE(p)wc2 ideal.jp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675" y="1777225"/>
            <a:ext cx="3793634" cy="31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89625" y="2157750"/>
            <a:ext cx="37935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Problème : croissance de MSE avec 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lié au déphasage de Wc2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Difficultés à compenser le retard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D9D9D9"/>
                </a:solidFill>
              </a:rPr>
              <a:t>-&gt; Distortions !!!!!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pic>
        <p:nvPicPr>
          <p:cNvPr descr="dsp.jpg" id="216" name="Shape 216"/>
          <p:cNvPicPr preferRelativeResize="0"/>
          <p:nvPr/>
        </p:nvPicPr>
        <p:blipFill rotWithShape="1">
          <a:blip r:embed="rId3">
            <a:alphaModFix/>
          </a:blip>
          <a:srcRect b="5437" l="7626" r="8006" t="0"/>
          <a:stretch/>
        </p:blipFill>
        <p:spPr>
          <a:xfrm>
            <a:off x="63300" y="2080500"/>
            <a:ext cx="4477130" cy="28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</a:t>
            </a:r>
            <a:r>
              <a:rPr lang="fr" sz="2400"/>
              <a:t>Wc2 </a:t>
            </a:r>
            <a:r>
              <a:rPr lang="fr" sz="2400"/>
              <a:t>- DSP avec LPC idéale et réelle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sp_wc2_reel_voyelle.jpg" id="218" name="Shape 218"/>
          <p:cNvPicPr preferRelativeResize="0"/>
          <p:nvPr/>
        </p:nvPicPr>
        <p:blipFill rotWithShape="1">
          <a:blip r:embed="rId4">
            <a:alphaModFix/>
          </a:blip>
          <a:srcRect b="4049" l="8009" r="6417" t="0"/>
          <a:stretch/>
        </p:blipFill>
        <p:spPr>
          <a:xfrm>
            <a:off x="4579525" y="2080500"/>
            <a:ext cx="4525374" cy="28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causal Wc1</a:t>
            </a:r>
            <a:br>
              <a:rPr lang="fr" sz="2400"/>
            </a:br>
          </a:p>
          <a:p>
            <a:pPr lvl="0" rtl="0">
              <a:spcBef>
                <a:spcPts val="0"/>
              </a:spcBef>
              <a:buNone/>
            </a:pPr>
            <a:r>
              <a:rPr lang="fr"/>
              <a:t>-&gt; Instabilité ?</a:t>
            </a:r>
            <a:br>
              <a:rPr lang="fr"/>
            </a:br>
            <a:r>
              <a:rPr lang="fr"/>
              <a:t>-&gt; Résultats peu </a:t>
            </a:r>
            <a:br>
              <a:rPr lang="fr"/>
            </a:br>
            <a:r>
              <a:rPr lang="fr"/>
              <a:t>compréhensibles</a:t>
            </a:r>
          </a:p>
        </p:txBody>
      </p:sp>
      <p:pic>
        <p:nvPicPr>
          <p:cNvPr descr="wc1_repfreq.jpg" id="225" name="Shape 225"/>
          <p:cNvPicPr preferRelativeResize="0"/>
          <p:nvPr/>
        </p:nvPicPr>
        <p:blipFill rotWithShape="1">
          <a:blip r:embed="rId3">
            <a:alphaModFix/>
          </a:blip>
          <a:srcRect b="1426" l="3930" r="5710" t="2861"/>
          <a:stretch/>
        </p:blipFill>
        <p:spPr>
          <a:xfrm>
            <a:off x="3443275" y="885851"/>
            <a:ext cx="4940700" cy="3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  <a:r>
              <a:rPr lang="fr" sz="1200"/>
              <a:t>LPC idéale d’ordre 20, RSB = 5 dB, M = 20</a:t>
            </a:r>
            <a:br>
              <a:rPr lang="fr" sz="1200"/>
            </a:br>
            <a:br>
              <a:rPr lang="fr" sz="2400"/>
            </a:br>
          </a:p>
        </p:txBody>
      </p:sp>
      <p:pic>
        <p:nvPicPr>
          <p:cNvPr descr="rep_imp_finie.jpg" id="238" name="Shape 238"/>
          <p:cNvPicPr preferRelativeResize="0"/>
          <p:nvPr/>
        </p:nvPicPr>
        <p:blipFill rotWithShape="1">
          <a:blip r:embed="rId3">
            <a:alphaModFix/>
          </a:blip>
          <a:srcRect b="0" l="2918" r="5590" t="0"/>
          <a:stretch/>
        </p:blipFill>
        <p:spPr>
          <a:xfrm>
            <a:off x="3766575" y="761025"/>
            <a:ext cx="4879951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  <a:r>
              <a:rPr lang="fr" sz="1200"/>
              <a:t>LPC idéale d’ordre 20, RSB = 5 dB, M = 20</a:t>
            </a:r>
            <a:br>
              <a:rPr lang="fr" sz="1200"/>
            </a:br>
            <a:br>
              <a:rPr lang="fr" sz="2400"/>
            </a:br>
            <a:r>
              <a:rPr lang="fr"/>
              <a:t>-&gt; Phase linéaire, de pente -238</a:t>
            </a:r>
            <a:br>
              <a:rPr lang="fr"/>
            </a:br>
            <a:r>
              <a:rPr lang="fr"/>
              <a:t>-&gt; Formants “présents”</a:t>
            </a:r>
            <a:br>
              <a:rPr lang="fr"/>
            </a:br>
            <a:r>
              <a:rPr lang="fr"/>
              <a:t>-&gt; Lobes car fenêtrage temporel</a:t>
            </a:r>
          </a:p>
        </p:txBody>
      </p:sp>
      <p:pic>
        <p:nvPicPr>
          <p:cNvPr descr="Wiener_rif_repfreq.jpg" id="245" name="Shape 245"/>
          <p:cNvPicPr preferRelativeResize="0"/>
          <p:nvPr/>
        </p:nvPicPr>
        <p:blipFill rotWithShape="1">
          <a:blip r:embed="rId3">
            <a:alphaModFix/>
          </a:blip>
          <a:srcRect b="1904" l="2504" r="6420" t="2857"/>
          <a:stretch/>
        </p:blipFill>
        <p:spPr>
          <a:xfrm>
            <a:off x="3800450" y="905513"/>
            <a:ext cx="4960850" cy="39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  <a:r>
              <a:rPr lang="fr" sz="1200"/>
              <a:t>LPC idéale d’ordre 20, RSB = 5 dB, M = 20</a:t>
            </a:r>
            <a:br>
              <a:rPr lang="fr" sz="1200"/>
            </a:br>
            <a:br>
              <a:rPr lang="fr" sz="2400"/>
            </a:br>
            <a:r>
              <a:rPr lang="fr"/>
              <a:t>-&gt; Phase linéaire, de pente -20</a:t>
            </a:r>
            <a:br>
              <a:rPr lang="fr"/>
            </a:br>
            <a:r>
              <a:rPr lang="fr"/>
              <a:t>-&gt; Formants “présents”</a:t>
            </a:r>
            <a:br>
              <a:rPr lang="fr"/>
            </a:br>
            <a:r>
              <a:rPr lang="fr"/>
              <a:t>-&gt; Lobes car fenêtrage temporel</a:t>
            </a:r>
          </a:p>
        </p:txBody>
      </p:sp>
      <p:pic>
        <p:nvPicPr>
          <p:cNvPr descr="Wiener_rif_repfreq.jpg" id="252" name="Shape 252"/>
          <p:cNvPicPr preferRelativeResize="0"/>
          <p:nvPr/>
        </p:nvPicPr>
        <p:blipFill rotWithShape="1">
          <a:blip r:embed="rId3">
            <a:alphaModFix/>
          </a:blip>
          <a:srcRect b="49434" l="2504" r="6420" t="2857"/>
          <a:stretch/>
        </p:blipFill>
        <p:spPr>
          <a:xfrm>
            <a:off x="3800450" y="905519"/>
            <a:ext cx="4960850" cy="195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ener_rif_repfreq3.jpg" id="253" name="Shape 253"/>
          <p:cNvPicPr preferRelativeResize="0"/>
          <p:nvPr/>
        </p:nvPicPr>
        <p:blipFill rotWithShape="1">
          <a:blip r:embed="rId4">
            <a:alphaModFix/>
          </a:blip>
          <a:srcRect b="0" l="2964" r="3516" t="51035"/>
          <a:stretch/>
        </p:blipFill>
        <p:spPr>
          <a:xfrm>
            <a:off x="3800450" y="2864350"/>
            <a:ext cx="4960850" cy="1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causal RIF</a:t>
            </a:r>
            <a:br>
              <a:rPr lang="fr" sz="2400"/>
            </a:br>
            <a:r>
              <a:rPr lang="fr" sz="1200"/>
              <a:t>LPC idéale d’ordre 18, RSB = 45 dB, M = 20</a:t>
            </a:r>
            <a:br>
              <a:rPr lang="fr" sz="1200"/>
            </a:br>
          </a:p>
          <a:p>
            <a:pPr lvl="0" rtl="0">
              <a:spcBef>
                <a:spcPts val="0"/>
              </a:spcBef>
              <a:buNone/>
            </a:pPr>
            <a:r>
              <a:rPr lang="fr"/>
              <a:t>-&gt; Tend vers un passe-tout </a:t>
            </a:r>
            <a:br>
              <a:rPr lang="fr"/>
            </a:br>
            <a:r>
              <a:rPr lang="fr"/>
              <a:t>quand RSB grand </a:t>
            </a:r>
            <a:br>
              <a:rPr lang="fr"/>
            </a:br>
            <a:br>
              <a:rPr lang="fr" sz="2400"/>
            </a:br>
          </a:p>
        </p:txBody>
      </p:sp>
      <p:pic>
        <p:nvPicPr>
          <p:cNvPr descr="Wiener_rif_repfreq_rsbgrand.jpg" id="260" name="Shape 260"/>
          <p:cNvPicPr preferRelativeResize="0"/>
          <p:nvPr/>
        </p:nvPicPr>
        <p:blipFill rotWithShape="1">
          <a:blip r:embed="rId3">
            <a:alphaModFix/>
          </a:blip>
          <a:srcRect b="0" l="2926" r="6469" t="0"/>
          <a:stretch/>
        </p:blipFill>
        <p:spPr>
          <a:xfrm>
            <a:off x="3857600" y="860425"/>
            <a:ext cx="48325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 - Contexte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874975"/>
            <a:ext cx="8520600" cy="26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400"/>
              <a:t>P</a:t>
            </a:r>
            <a:r>
              <a:rPr lang="fr" sz="2400"/>
              <a:t>roblématique d’actualité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400"/>
              <a:t>Filtre de Wiener: estimateur linéaire optimal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fr" sz="2400"/>
              <a:t>LPC: représentation de la parole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2611200" cy="4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Filtrage par overlap-add</a:t>
            </a:r>
          </a:p>
        </p:txBody>
      </p:sp>
      <p:pic>
        <p:nvPicPr>
          <p:cNvPr descr="trapeze50ms.jpg" id="273" name="Shape 273"/>
          <p:cNvPicPr preferRelativeResize="0"/>
          <p:nvPr/>
        </p:nvPicPr>
        <p:blipFill rotWithShape="1">
          <a:blip r:embed="rId3">
            <a:alphaModFix/>
          </a:blip>
          <a:srcRect b="4854" l="8237" r="6922" t="1975"/>
          <a:stretch/>
        </p:blipFill>
        <p:spPr>
          <a:xfrm>
            <a:off x="3950325" y="2243175"/>
            <a:ext cx="5032525" cy="2649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87800" y="1957050"/>
            <a:ext cx="36507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Signal de parole de 2.7 sec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D9D9D9"/>
                </a:solidFill>
              </a:rPr>
              <a:t>	Signal non stationnaire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Fenêtre de 50 ms: stationnarité supposée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fr">
                <a:solidFill>
                  <a:srgbClr val="D9D9D9"/>
                </a:solidFill>
              </a:rPr>
              <a:t>Overlap de 5 %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5622000" cy="4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Filtrage par overlap-add avec Wc2 (LPC idéale)</a:t>
            </a:r>
          </a:p>
        </p:txBody>
      </p:sp>
      <p:pic>
        <p:nvPicPr>
          <p:cNvPr descr="signauxFenetrageEntier.jp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0" y="1668450"/>
            <a:ext cx="7122302" cy="32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7814150" y="3084825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8,21.10</a:t>
            </a:r>
            <a:r>
              <a:rPr baseline="30000" lang="fr" sz="1100">
                <a:solidFill>
                  <a:srgbClr val="D9D9D9"/>
                </a:solidFill>
              </a:rPr>
              <a:t>-4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814150" y="4077750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7.61.10</a:t>
            </a:r>
            <a:r>
              <a:rPr baseline="30000" lang="fr" sz="1100">
                <a:solidFill>
                  <a:srgbClr val="D9D9D9"/>
                </a:solidFill>
              </a:rPr>
              <a:t>-5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5622000" cy="4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Filtrage par overlap-add avec Wc2 (LPC idéale)</a:t>
            </a:r>
          </a:p>
        </p:txBody>
      </p:sp>
      <p:pic>
        <p:nvPicPr>
          <p:cNvPr descr="sourceEtSignalDebruite.jp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5575"/>
            <a:ext cx="8839199" cy="310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5622000" cy="4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Filtrage par overlap-add avec Wc2 (LPC réelle)</a:t>
            </a:r>
          </a:p>
        </p:txBody>
      </p:sp>
      <p:pic>
        <p:nvPicPr>
          <p:cNvPr descr="wc2iterations.jpg" id="297" name="Shape 297"/>
          <p:cNvPicPr preferRelativeResize="0"/>
          <p:nvPr/>
        </p:nvPicPr>
        <p:blipFill rotWithShape="1">
          <a:blip r:embed="rId3">
            <a:alphaModFix/>
          </a:blip>
          <a:srcRect b="29406" l="8781" r="8058" t="2662"/>
          <a:stretch/>
        </p:blipFill>
        <p:spPr>
          <a:xfrm>
            <a:off x="487325" y="1793975"/>
            <a:ext cx="7351424" cy="21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7838750" y="2753663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8,15.10</a:t>
            </a:r>
            <a:r>
              <a:rPr baseline="30000" lang="fr" sz="1100">
                <a:solidFill>
                  <a:srgbClr val="D9D9D9"/>
                </a:solidFill>
              </a:rPr>
              <a:t>-4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838750" y="3459888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2,63.10</a:t>
            </a:r>
            <a:r>
              <a:rPr baseline="30000" lang="fr" sz="1100">
                <a:solidFill>
                  <a:srgbClr val="D9D9D9"/>
                </a:solidFill>
              </a:rPr>
              <a:t>-4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Résultats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6513000" cy="44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Filtrage par overlap-add avec Wc2 (LPC réelle) avec itérations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838750" y="2808825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8,1</a:t>
            </a:r>
            <a:r>
              <a:rPr lang="fr" sz="1100">
                <a:solidFill>
                  <a:srgbClr val="D9D9D9"/>
                </a:solidFill>
              </a:rPr>
              <a:t>5</a:t>
            </a:r>
            <a:r>
              <a:rPr lang="fr" sz="1100">
                <a:solidFill>
                  <a:srgbClr val="D9D9D9"/>
                </a:solidFill>
              </a:rPr>
              <a:t>.10</a:t>
            </a:r>
            <a:r>
              <a:rPr baseline="30000" lang="fr" sz="1100">
                <a:solidFill>
                  <a:srgbClr val="D9D9D9"/>
                </a:solidFill>
              </a:rPr>
              <a:t>-</a:t>
            </a:r>
            <a:r>
              <a:rPr baseline="30000" lang="fr" sz="1100">
                <a:solidFill>
                  <a:srgbClr val="D9D9D9"/>
                </a:solidFill>
              </a:rPr>
              <a:t>4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838750" y="3502225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</a:t>
            </a:r>
            <a:r>
              <a:rPr lang="fr" sz="1100">
                <a:solidFill>
                  <a:srgbClr val="D9D9D9"/>
                </a:solidFill>
              </a:rPr>
              <a:t>2</a:t>
            </a:r>
            <a:r>
              <a:rPr lang="fr" sz="1100">
                <a:solidFill>
                  <a:srgbClr val="D9D9D9"/>
                </a:solidFill>
              </a:rPr>
              <a:t>,</a:t>
            </a:r>
            <a:r>
              <a:rPr lang="fr" sz="1100">
                <a:solidFill>
                  <a:srgbClr val="D9D9D9"/>
                </a:solidFill>
              </a:rPr>
              <a:t>63</a:t>
            </a:r>
            <a:r>
              <a:rPr lang="fr" sz="1100">
                <a:solidFill>
                  <a:srgbClr val="D9D9D9"/>
                </a:solidFill>
              </a:rPr>
              <a:t>.10</a:t>
            </a:r>
            <a:r>
              <a:rPr baseline="30000" lang="fr" sz="1100">
                <a:solidFill>
                  <a:srgbClr val="D9D9D9"/>
                </a:solidFill>
              </a:rPr>
              <a:t>-</a:t>
            </a:r>
            <a:r>
              <a:rPr baseline="30000" lang="fr" sz="1100">
                <a:solidFill>
                  <a:srgbClr val="D9D9D9"/>
                </a:solidFill>
              </a:rPr>
              <a:t>4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838750" y="4258375"/>
            <a:ext cx="1731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100">
                <a:solidFill>
                  <a:srgbClr val="D9D9D9"/>
                </a:solidFill>
              </a:rPr>
              <a:t>MSE = 8,4.10</a:t>
            </a:r>
            <a:r>
              <a:rPr baseline="30000" lang="fr" sz="1100">
                <a:solidFill>
                  <a:srgbClr val="D9D9D9"/>
                </a:solidFill>
              </a:rPr>
              <a:t>-5</a:t>
            </a:r>
          </a:p>
        </p:txBody>
      </p:sp>
      <p:pic>
        <p:nvPicPr>
          <p:cNvPr descr="wc2iterations.jpg" id="309" name="Shape 309"/>
          <p:cNvPicPr preferRelativeResize="0"/>
          <p:nvPr/>
        </p:nvPicPr>
        <p:blipFill rotWithShape="1">
          <a:blip r:embed="rId3">
            <a:alphaModFix/>
          </a:blip>
          <a:srcRect b="5725" l="8781" r="8058" t="2665"/>
          <a:stretch/>
        </p:blipFill>
        <p:spPr>
          <a:xfrm>
            <a:off x="487325" y="1793975"/>
            <a:ext cx="7351424" cy="29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2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Ce qui a été fait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Bons résultats pour Wnc, Wc2, la version RIF du filtre de Wiener pour une voyelle courte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Bons résultats sur des signaux réels avec l’overlap-add et le filtrage successif</a:t>
            </a:r>
            <a:br>
              <a:rPr lang="fr"/>
            </a:br>
          </a:p>
          <a:p>
            <a:pPr lvl="0" rtl="0">
              <a:spcBef>
                <a:spcPts val="0"/>
              </a:spcBef>
              <a:buNone/>
            </a:pPr>
            <a:r>
              <a:rPr b="1" lang="fr"/>
              <a:t>Améliorations possibles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Correction de Wc1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Essai d’implantation des filtres causaux pour une utilisation temps réel, en particulier la version RIF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5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non causal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-&gt; RII</a:t>
            </a:r>
          </a:p>
          <a:p>
            <a:pPr lvl="0">
              <a:spcBef>
                <a:spcPts val="0"/>
              </a:spcBef>
              <a:buNone/>
            </a:pPr>
            <a:r>
              <a:rPr lang="fr" sz="2400"/>
              <a:t>-&gt; Phase nulle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-&gt; Décomposable en 2 parties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7648" l="1549" r="86262" t="0"/>
          <a:stretch/>
        </p:blipFill>
        <p:spPr>
          <a:xfrm>
            <a:off x="864925" y="1808200"/>
            <a:ext cx="773875" cy="9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1762" l="66334" r="0" t="0"/>
          <a:stretch/>
        </p:blipFill>
        <p:spPr>
          <a:xfrm>
            <a:off x="1638800" y="1808200"/>
            <a:ext cx="2006329" cy="9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325" y="2036500"/>
            <a:ext cx="4573975" cy="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613500" y="3904288"/>
            <a:ext cx="2871600" cy="44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400"/>
              <a:t>Wiener non causal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Partie causale:								Partie anti-causale: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7648" l="1549" r="86262" t="0"/>
          <a:stretch/>
        </p:blipFill>
        <p:spPr>
          <a:xfrm>
            <a:off x="864925" y="1808200"/>
            <a:ext cx="773875" cy="9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1762" l="66334" r="0" t="0"/>
          <a:stretch/>
        </p:blipFill>
        <p:spPr>
          <a:xfrm>
            <a:off x="1638800" y="1808200"/>
            <a:ext cx="2006329" cy="9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325" y="2036500"/>
            <a:ext cx="4573975" cy="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b="9016" l="2097" r="2107" t="9016"/>
          <a:stretch/>
        </p:blipFill>
        <p:spPr>
          <a:xfrm>
            <a:off x="454200" y="3686111"/>
            <a:ext cx="2006325" cy="88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6172775" y="3904288"/>
            <a:ext cx="20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highlight>
                  <a:srgbClr val="FFFFFF"/>
                </a:highlight>
              </a:rPr>
              <a:t>W</a:t>
            </a:r>
            <a:r>
              <a:rPr baseline="-25000" lang="fr" sz="1800">
                <a:highlight>
                  <a:srgbClr val="FFFFFF"/>
                </a:highlight>
              </a:rPr>
              <a:t>a2</a:t>
            </a:r>
            <a:r>
              <a:rPr lang="fr" sz="1800">
                <a:highlight>
                  <a:srgbClr val="FFFFFF"/>
                </a:highlight>
              </a:rPr>
              <a:t>(z) = W</a:t>
            </a:r>
            <a:r>
              <a:rPr baseline="-25000" lang="fr" sz="1800">
                <a:highlight>
                  <a:srgbClr val="FFFFFF"/>
                </a:highlight>
              </a:rPr>
              <a:t>c2</a:t>
            </a:r>
            <a:r>
              <a:rPr lang="fr" sz="1800">
                <a:highlight>
                  <a:srgbClr val="FFFFFF"/>
                </a:highlight>
              </a:rPr>
              <a:t>(z</a:t>
            </a:r>
            <a:r>
              <a:rPr baseline="30000" lang="fr" sz="1800">
                <a:highlight>
                  <a:srgbClr val="FFFFFF"/>
                </a:highlight>
              </a:rPr>
              <a:t>-1</a:t>
            </a:r>
            <a:r>
              <a:rPr lang="fr" sz="1800">
                <a:highlight>
                  <a:srgbClr val="FFFFFF"/>
                </a:highlight>
              </a:rPr>
              <a:t>)</a:t>
            </a:r>
          </a:p>
        </p:txBody>
      </p:sp>
      <p:sp>
        <p:nvSpPr>
          <p:cNvPr id="102" name="Shape 102"/>
          <p:cNvSpPr/>
          <p:nvPr/>
        </p:nvSpPr>
        <p:spPr>
          <a:xfrm>
            <a:off x="311700" y="3015150"/>
            <a:ext cx="2361300" cy="16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673000" y="3564900"/>
            <a:ext cx="22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0000"/>
                </a:solidFill>
              </a:rPr>
              <a:t>Filtrage forward-backward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28925"/>
            <a:ext cx="8520600" cy="389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Choix théoriques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fr" sz="1600">
                <a:solidFill>
                  <a:srgbClr val="FFFFFF"/>
                </a:solidFill>
              </a:rPr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2000"/>
              <a:t>Résultats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non-causal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causaux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Wiener causal RIF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fr" sz="1600"/>
              <a:t>Filtrage sur signal complet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fr" sz="200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28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Wiener causal Wc2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Choix théoriques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9016" l="2097" r="2107" t="9016"/>
          <a:stretch/>
        </p:blipFill>
        <p:spPr>
          <a:xfrm>
            <a:off x="3568838" y="2181048"/>
            <a:ext cx="2006325" cy="88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