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hreJjuLvuRUahLiNzGGG4wS51c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E79D20-FEB1-4054-B7AC-012E4F001406}">
  <a:tblStyle styleId="{4BE79D20-FEB1-4054-B7AC-012E4F00140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fill>
          <a:solidFill>
            <a:srgbClr val="CACED3"/>
          </a:solidFill>
        </a:fill>
      </a:tcStyle>
    </a:band1H>
    <a:band2H>
      <a:tcTxStyle/>
    </a:band2H>
    <a:band1V>
      <a:tcTxStyle/>
      <a:tcStyle>
        <a:fill>
          <a:solidFill>
            <a:srgbClr val="CACED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DABFF4A-DBFC-46CA-9659-EC4E9C9F8DB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fill>
          <a:solidFill>
            <a:schemeClr val="accent3"/>
          </a:solidFill>
        </a:fill>
      </a:tcStyle>
    </a:band1H>
    <a:band2H>
      <a:tcTxStyle/>
    </a:band2H>
    <a:band1V>
      <a:tcTxStyle/>
      <a:tcStyle>
        <a:fill>
          <a:solidFill>
            <a:schemeClr val="accent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n-US"/>
              <a:t>Cisco Networking Academy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n-US"/>
              <a:t>Introduction to Networks v7.0 (ITN)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10: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10.2.2 – Configure Router Interfaces Example (Cont.)</a:t>
            </a:r>
            <a:endParaRPr/>
          </a:p>
        </p:txBody>
      </p:sp>
      <p:sp>
        <p:nvSpPr>
          <p:cNvPr id="311" name="Google Shape;31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10.2.3 – Verify Interface Configuration</a:t>
            </a:r>
            <a:endParaRPr/>
          </a:p>
        </p:txBody>
      </p:sp>
      <p:sp>
        <p:nvSpPr>
          <p:cNvPr id="321" name="Google Shape;32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</a:t>
            </a:r>
            <a:endParaRPr/>
          </a:p>
        </p:txBody>
      </p:sp>
      <p:sp>
        <p:nvSpPr>
          <p:cNvPr id="331" name="Google Shape;33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</p:txBody>
      </p:sp>
      <p:sp>
        <p:nvSpPr>
          <p:cNvPr id="339" name="Google Shape;33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</p:txBody>
      </p:sp>
      <p:sp>
        <p:nvSpPr>
          <p:cNvPr id="348" name="Google Shape;34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</p:txBody>
      </p:sp>
      <p:sp>
        <p:nvSpPr>
          <p:cNvPr id="357" name="Google Shape;35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</p:txBody>
      </p:sp>
      <p:sp>
        <p:nvSpPr>
          <p:cNvPr id="365" name="Google Shape;36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10.2.5 Syntax Checker – Configure Interfaces</a:t>
            </a:r>
            <a:endParaRPr/>
          </a:p>
        </p:txBody>
      </p:sp>
      <p:sp>
        <p:nvSpPr>
          <p:cNvPr id="373" name="Google Shape;37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 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10.3.1 – Default Gateway on a Host</a:t>
            </a:r>
            <a:endParaRPr/>
          </a:p>
        </p:txBody>
      </p:sp>
      <p:sp>
        <p:nvSpPr>
          <p:cNvPr id="387" name="Google Shape;38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/>
        </p:nvSpPr>
        <p:spPr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10.0.2- What will I learn in this module?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 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10.3.2 – Default Gateway on a Switch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10.3.3 – Syntax Checker – Configure the Default Gateway</a:t>
            </a:r>
            <a:endParaRPr/>
          </a:p>
        </p:txBody>
      </p:sp>
      <p:sp>
        <p:nvSpPr>
          <p:cNvPr id="396" name="Google Shape;39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10.3.4 – Packet Tracer – Connect a Router to a LAN</a:t>
            </a:r>
            <a:endParaRPr/>
          </a:p>
        </p:txBody>
      </p:sp>
      <p:sp>
        <p:nvSpPr>
          <p:cNvPr id="405" name="Google Shape;40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10.3.5 – Packet Tracer – Troubleshoot Default Gateway Issues</a:t>
            </a:r>
            <a:endParaRPr/>
          </a:p>
        </p:txBody>
      </p:sp>
      <p:sp>
        <p:nvSpPr>
          <p:cNvPr id="412" name="Google Shape;41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9" name="Google Shape;41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–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10.4.1 – Video – Network Device Differences: Part 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–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10.4.2 – Video – Network Device Differences: Part 2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10.4.3 – Packet Tracer – Basic Device Configuration</a:t>
            </a:r>
            <a:endParaRPr/>
          </a:p>
        </p:txBody>
      </p:sp>
      <p:sp>
        <p:nvSpPr>
          <p:cNvPr id="439" name="Google Shape;43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10.4.4 – Lab – Build a Switch and Router Network</a:t>
            </a:r>
            <a:endParaRPr/>
          </a:p>
        </p:txBody>
      </p:sp>
      <p:sp>
        <p:nvSpPr>
          <p:cNvPr id="446" name="Google Shape;44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–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10.4.5 – What did I learn in this module?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–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10.4.5 – What did I learn in this module (Cont.)?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 Configure Initial Router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 – Configure Initial Router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10.1.1 – Basic Routing Configuration Steps</a:t>
            </a:r>
            <a:endParaRPr/>
          </a:p>
        </p:txBody>
      </p:sp>
      <p:sp>
        <p:nvSpPr>
          <p:cNvPr id="257" name="Google Shape;25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 – Configure Initial Router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10.1.2 – Basic Routing Configuration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10.1.3 - Syntax Checker – Configure Initial Router Settings</a:t>
            </a:r>
            <a:endParaRPr/>
          </a:p>
        </p:txBody>
      </p:sp>
      <p:sp>
        <p:nvSpPr>
          <p:cNvPr id="270" name="Google Shape;27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 – Configure Initial Router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10.1.4 – Packet Tracer – Configure Initial Router Settings</a:t>
            </a:r>
            <a:endParaRPr/>
          </a:p>
        </p:txBody>
      </p:sp>
      <p:sp>
        <p:nvSpPr>
          <p:cNvPr id="278" name="Google Shape;27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10.2.1 – Configure Router Interfaces</a:t>
            </a:r>
            <a:endParaRPr/>
          </a:p>
        </p:txBody>
      </p:sp>
      <p:sp>
        <p:nvSpPr>
          <p:cNvPr id="291" name="Google Shape;29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10.2.2 – Configure Router Interfaces Example</a:t>
            </a:r>
            <a:endParaRPr/>
          </a:p>
        </p:txBody>
      </p:sp>
      <p:sp>
        <p:nvSpPr>
          <p:cNvPr id="301" name="Google Shape;30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3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3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3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3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3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33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36" name="Google Shape;36;p3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ircled_Bullets">
  <p:cSld name="5_Circled_Bulle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2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2"/>
          <p:cNvSpPr txBox="1"/>
          <p:nvPr>
            <p:ph idx="1" type="body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2"/>
          <p:cNvSpPr txBox="1"/>
          <p:nvPr>
            <p:ph idx="2" type="body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42"/>
          <p:cNvSpPr txBox="1"/>
          <p:nvPr>
            <p:ph idx="3" type="body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2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42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42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2"/>
          <p:cNvSpPr txBox="1"/>
          <p:nvPr>
            <p:ph idx="7" type="body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42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42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2"/>
          <p:cNvSpPr txBox="1"/>
          <p:nvPr>
            <p:ph idx="9" type="body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2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ircled_Bullets">
  <p:cSld name="6_Circled_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3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3"/>
          <p:cNvSpPr txBox="1"/>
          <p:nvPr>
            <p:ph idx="1" type="body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3"/>
          <p:cNvSpPr txBox="1"/>
          <p:nvPr>
            <p:ph idx="3" type="body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43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3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3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3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3"/>
          <p:cNvSpPr txBox="1"/>
          <p:nvPr>
            <p:ph idx="7" type="body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43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3"/>
          <p:cNvSpPr txBox="1"/>
          <p:nvPr>
            <p:ph idx="9" type="body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3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3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3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3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3"/>
          <p:cNvSpPr txBox="1"/>
          <p:nvPr>
            <p:ph idx="14" type="body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3"/>
          <p:cNvSpPr txBox="1"/>
          <p:nvPr>
            <p:ph idx="15" type="body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43"/>
          <p:cNvSpPr txBox="1"/>
          <p:nvPr>
            <p:ph idx="16" type="body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3"/>
          <p:cNvSpPr txBox="1"/>
          <p:nvPr>
            <p:ph idx="17" type="body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43"/>
          <p:cNvSpPr txBox="1"/>
          <p:nvPr>
            <p:ph idx="18" type="body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43"/>
          <p:cNvSpPr txBox="1"/>
          <p:nvPr>
            <p:ph idx="19" type="body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43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3"/>
          <p:cNvSpPr txBox="1"/>
          <p:nvPr>
            <p:ph idx="20" type="body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43"/>
          <p:cNvSpPr txBox="1"/>
          <p:nvPr>
            <p:ph idx="21" type="body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43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3"/>
          <p:cNvSpPr txBox="1"/>
          <p:nvPr>
            <p:ph idx="22" type="body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3"/>
          <p:cNvSpPr txBox="1"/>
          <p:nvPr>
            <p:ph idx="23" type="body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44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01" name="Google Shape;201;p4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losing Slide" showMasterSp="0">
  <p:cSld name="3_Closing Slide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5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17" name="Google Shape;217;p4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5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5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5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5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5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5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5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5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5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5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5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5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5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4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 showMasterSp="0">
  <p:cSld name="3_Segu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5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2016  Cisco and/or its affiliates. All rights reserved.   Cisco Confidential</a:t>
            </a:r>
            <a:endParaRPr/>
          </a:p>
        </p:txBody>
      </p:sp>
      <p:grpSp>
        <p:nvGrpSpPr>
          <p:cNvPr id="59" name="Google Shape;59;p35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60" name="Google Shape;60;p3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5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5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5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5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5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5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5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5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5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5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5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6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" showMasterSp="0">
  <p:cSld name="1_Closing Slide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37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80" name="Google Shape;80;p3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8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8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Google Shape;98;p38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99" name="Google Shape;99;p38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38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8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wipe dir="l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9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9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0" name="Google Shape;120;p39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121" name="Google Shape;121;p39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9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9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9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9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9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9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9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9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9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9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9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9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9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39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9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wipe dir="l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ircled_Bullets">
  <p:cSld name="2_Circled_Bulle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1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49F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1"/>
          <p:cNvSpPr txBox="1"/>
          <p:nvPr>
            <p:ph idx="1" type="body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41"/>
          <p:cNvSpPr txBox="1"/>
          <p:nvPr>
            <p:ph idx="2" type="body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41"/>
          <p:cNvSpPr txBox="1"/>
          <p:nvPr>
            <p:ph idx="3" type="body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41"/>
          <p:cNvSpPr txBox="1"/>
          <p:nvPr>
            <p:ph idx="4" type="body"/>
          </p:nvPr>
        </p:nvSpPr>
        <p:spPr>
          <a:xfrm>
            <a:off x="575610" y="255255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41"/>
          <p:cNvSpPr txBox="1"/>
          <p:nvPr>
            <p:ph idx="5" type="body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41"/>
          <p:cNvSpPr txBox="1"/>
          <p:nvPr>
            <p:ph idx="6" type="body"/>
          </p:nvPr>
        </p:nvSpPr>
        <p:spPr>
          <a:xfrm>
            <a:off x="575610" y="1427248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2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2016  Cisco and/or its affiliates. All rights reserved.   Cisco Confidential</a:t>
            </a:r>
            <a:endParaRPr/>
          </a:p>
        </p:txBody>
      </p:sp>
      <p:grpSp>
        <p:nvGrpSpPr>
          <p:cNvPr id="13" name="Google Shape;13;p32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4" name="Google Shape;14;p3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idx="1" type="subTitle"/>
          </p:nvPr>
        </p:nvSpPr>
        <p:spPr>
          <a:xfrm>
            <a:off x="469497" y="3809526"/>
            <a:ext cx="2368954" cy="902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>
                <a:solidFill>
                  <a:srgbClr val="AEE8FA"/>
                </a:solidFill>
              </a:rPr>
              <a:t>Introduction to Networks v7.0 (ITN)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39" name="Google Shape;239;p1"/>
          <p:cNvSpPr txBox="1"/>
          <p:nvPr>
            <p:ph type="ctrTitle"/>
          </p:nvPr>
        </p:nvSpPr>
        <p:spPr>
          <a:xfrm>
            <a:off x="469497" y="2316480"/>
            <a:ext cx="6672708" cy="10801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3600"/>
              <a:buFont typeface="Arial"/>
              <a:buNone/>
            </a:pPr>
            <a:r>
              <a:rPr lang="en-US">
                <a:solidFill>
                  <a:srgbClr val="AEE8FA"/>
                </a:solidFill>
              </a:rPr>
              <a:t>Module 10: Basic Router Configuration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Router Interfaces Example (Cont.)</a:t>
            </a:r>
            <a:endParaRPr/>
          </a:p>
        </p:txBody>
      </p:sp>
      <p:sp>
        <p:nvSpPr>
          <p:cNvPr id="314" name="Google Shape;314;p10"/>
          <p:cNvSpPr txBox="1"/>
          <p:nvPr>
            <p:ph idx="1" type="body"/>
          </p:nvPr>
        </p:nvSpPr>
        <p:spPr>
          <a:xfrm>
            <a:off x="474662" y="844062"/>
            <a:ext cx="7870825" cy="40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The commands to configure interface G0/0/1 on R1 are shown here:</a:t>
            </a:r>
            <a:endParaRPr/>
          </a:p>
        </p:txBody>
      </p:sp>
      <p:sp>
        <p:nvSpPr>
          <p:cNvPr id="315" name="Google Shape;315;p10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307" y="1338851"/>
            <a:ext cx="4998966" cy="150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0"/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gigabitEthernet 0/0/1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 Link to R2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 address 209.165.200.225 255.255.255.252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2001:db8:feed:224::1/64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shutdown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01:46:29.170: %LINK-3-UPDOWN: Interface GigabitEthernet0/0/1, changed state to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01:46:32.171: %LINK-3-UPDOWN: Interface GigabitEthernet0/0/1, changed state to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01:46:33.171: %LINEPROTO-5-UPDOWN: Line protocol on Interface GigabitEthernet0/0/1, changed state to up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Verify Interface Configuration</a:t>
            </a:r>
            <a:endParaRPr/>
          </a:p>
        </p:txBody>
      </p:sp>
      <p:sp>
        <p:nvSpPr>
          <p:cNvPr id="324" name="Google Shape;324;p11"/>
          <p:cNvSpPr txBox="1"/>
          <p:nvPr>
            <p:ph idx="1" type="body"/>
          </p:nvPr>
        </p:nvSpPr>
        <p:spPr>
          <a:xfrm>
            <a:off x="474662" y="844062"/>
            <a:ext cx="7870825" cy="88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To verify interface configuration use the </a:t>
            </a:r>
            <a:r>
              <a:rPr b="1" lang="en-US">
                <a:solidFill>
                  <a:srgbClr val="000000"/>
                </a:solidFill>
              </a:rPr>
              <a:t>show ip interface brief </a:t>
            </a:r>
            <a:r>
              <a:rPr lang="en-US">
                <a:solidFill>
                  <a:srgbClr val="000000"/>
                </a:solidFill>
              </a:rPr>
              <a:t>and </a:t>
            </a:r>
            <a:r>
              <a:rPr b="1" lang="en-US">
                <a:solidFill>
                  <a:srgbClr val="000000"/>
                </a:solidFill>
              </a:rPr>
              <a:t>show ipv6 interface brief </a:t>
            </a:r>
            <a:r>
              <a:rPr lang="en-US">
                <a:solidFill>
                  <a:srgbClr val="000000"/>
                </a:solidFill>
              </a:rPr>
              <a:t>commands shown here: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             IP-Address      OK? Method Status                Protocol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  192.168.10.1    YES manual up                   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  209.165.200.225 YES manual up                   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                 unassigned      YES unset  administratively down down </a:t>
            </a:r>
            <a:endParaRPr/>
          </a:p>
        </p:txBody>
      </p:sp>
      <p:sp>
        <p:nvSpPr>
          <p:cNvPr id="327" name="Google Shape;327;p11"/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ipv6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     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FE80::201:C9FF:FE89:4501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2001:DB8:ACAD:10::1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     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FE80::201:C9FF:FE89:4502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2001:DB8:FEED:224::1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                     [administratively down/down]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unassigned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</a:t>
            </a:r>
            <a:endParaRPr/>
          </a:p>
        </p:txBody>
      </p:sp>
      <p:sp>
        <p:nvSpPr>
          <p:cNvPr id="334" name="Google Shape;334;p12"/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table summarizes show commands used to verify interface configuration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335" name="Google Shape;335;p12"/>
          <p:cNvGraphicFramePr/>
          <p:nvPr/>
        </p:nvGraphicFramePr>
        <p:xfrm>
          <a:off x="675861" y="1419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{4BE79D20-FEB1-4054-B7AC-012E4F001406}</a:tableStyleId>
              </a:tblPr>
              <a:tblGrid>
                <a:gridCol w="3056225"/>
                <a:gridCol w="4837500"/>
              </a:tblGrid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Commands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 interface brief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ipv6 interface brief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all interfaces, their IP addresses, and their current status.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 route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ipv6 route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the contents of the IP routing tables stored in RAM.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interfaces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statistics for all interfaces on the device. Only displays the IPv4 addressing information.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 interfaces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the IPv4 statistics for all interfaces on a router.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ipv6 interfaces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the IPv6 statistics for all interfaces on a router.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342" name="Google Shape;342;p13"/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status of all interfaces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 interface brief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ipv6 interface brief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commands, shown here:</a:t>
            </a:r>
            <a:endParaRPr/>
          </a:p>
        </p:txBody>
      </p:sp>
      <p:sp>
        <p:nvSpPr>
          <p:cNvPr id="343" name="Google Shape;343;p13"/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             IP-Address      OK? Method Status                Protocol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  192.168.10.1    YES manual up                   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  209.165.200.225 YES manual up                   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                 unassigned      YES unset  administratively down down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  <p:sp>
        <p:nvSpPr>
          <p:cNvPr id="344" name="Google Shape;344;p13"/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ipv6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     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FE80::201:C9FF:FE89:4501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2001:DB8:ACAD:10::1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     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FE80::201:C9FF:FE89:4502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2001:DB8:FEED:224::1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                     [administratively down/down]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unassigned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351" name="Google Shape;351;p14"/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contents of the IP routing tables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 route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ipv6 route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as shown here:</a:t>
            </a:r>
            <a:endParaRPr/>
          </a:p>
        </p:txBody>
      </p:sp>
      <p:sp>
        <p:nvSpPr>
          <p:cNvPr id="352" name="Google Shape;352;p14"/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route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Gateway of last resort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192.168.10.0/24 is variably subnetted, 2 subnets, 2 masks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       192.168.10.0/24 is directly connected, GigabitEthernet0/0/0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     192.168.10.1/32 is directly connected, GigabitEthernet0/0/0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209.165.200.0/24 is variably subnetted, 2 subnets, 2 masks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       209.165.200.224/30 is directly connected, GigabitEthernet0/0/1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     209.165.200.225/32 is directly connected, GigabitEthernet0/0/1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  <p:sp>
        <p:nvSpPr>
          <p:cNvPr id="353" name="Google Shape;353;p14"/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show ipv6 route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  2001:DB8:ACAD:10::/64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GigabitEthernet0/0/0, directly connected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2001:DB8:ACAD:10::1/128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GigabitEthernet0/0/0, receive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  2001:DB8:FEED:224::/64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GigabitEthernet0/0/1, directly connected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2001:DB8:FEED:224::1/128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GigabitEthernet0/0/1, receive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FF00::/8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Null0, receive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360" name="Google Shape;360;p15"/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statistics for all interfaces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interfaces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command, as shown here:</a:t>
            </a:r>
            <a:endParaRPr/>
          </a:p>
        </p:txBody>
      </p:sp>
      <p:sp>
        <p:nvSpPr>
          <p:cNvPr id="361" name="Google Shape;361;p15"/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interfaces gig0/0/0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is up, line protocol is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Hardware is ISR4321-2x1GE, address is a0e0.af0d.e140 (bia  a0e0.af0d.e140)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Description: Link to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Internet address is 192.168.10.1/24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MTU 1500 bytes, BW 100000 Kbit/sec, DLY 100 usec,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reliability 255/255, txload 1/255, rxload 1/255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Encapsulation ARPA, loopback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Keepalive not supported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Full Duplex, 100Mbps, link type is auto, media type is RJ45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output flow-control is off, input flow-control is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ARP type: ARPA, ARP Timeout 04:00:00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Last input 00:00:01, output 00:00:35, output hang never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Last clearing of "show interface" counters never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Input queue: 0/375/0/0 (size/max/drops/flushes); Total output     drops: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Queueing strategy: fifo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Output queue: 0/40 (size/max)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5 minute input rate 0 bits/sec, 0 packets/sec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5 minute output rate 0 bits/sec, 0 packets/sec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1180 packets input, 109486 bytes, 0 no buffer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Received 84 broadcasts (0 IP multicasts)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0 runts, 0 giants, 0 throttles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368" name="Google Shape;368;p16"/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IPv4 statistics for router interfaces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 interface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command, as shown here:</a:t>
            </a:r>
            <a:endParaRPr/>
          </a:p>
        </p:txBody>
      </p:sp>
      <p:sp>
        <p:nvSpPr>
          <p:cNvPr id="369" name="Google Shape;369;p16"/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interface g0/0/0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is up, line protocol is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Internet address is 192.168.10.1/24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Broadcast address is 255.255.255.255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Address determined by setup command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MTU is 1500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Helper address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Directed broadcast forwarding is disabled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Outgoing Common access list is not 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Outgoing access list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Inbound Common access list is not 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Inbound  access list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Proxy ARP is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Local Proxy ARP is disabled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Security level is 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Split horizon is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redirects are always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unreachables are always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mask replies are never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IP fast switching is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IP Flow switching is disabled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376" name="Google Shape;376;p17"/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IPv6 statistics for router interfaces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ipv6 interface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shown here:</a:t>
            </a:r>
            <a:endParaRPr/>
          </a:p>
        </p:txBody>
      </p:sp>
      <p:sp>
        <p:nvSpPr>
          <p:cNvPr id="377" name="Google Shape;377;p17"/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ipv6 interface g0/0/0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is up, line protocol is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IPv6 is enabled, link-local address is FE80::868A:8DFF:FE44:49B0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No Virtual link-local address(es):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Description: Link to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Global unicast address(es):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2001:DB8:ACAD:10::1, subnet is 2001:DB8:ACAD:10::/64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Joined group address(es):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FF02::1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FF02::1:FF00:1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FF02::1:FF44:49B0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MTU is 1500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error messages limited to one every 100 milliseconds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redirects are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unreachables are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ND DAD is enabled, number of DAD attempts: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ND reachable time is 30000 milliseconds (using 30000)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ND NS retransmit interval is 1000 milliseconds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Font typeface="Arial"/>
              <a:buNone/>
            </a:pPr>
            <a:r>
              <a:rPr lang="en-US">
                <a:solidFill>
                  <a:srgbClr val="AEE8FA"/>
                </a:solidFill>
              </a:rPr>
              <a:t>10.3 Configure the Default Gateway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the Default Gateway</a:t>
            </a:r>
            <a:br>
              <a:rPr lang="en-US"/>
            </a:br>
            <a:r>
              <a:rPr lang="en-US" sz="2400"/>
              <a:t>Default Gateway on a Host</a:t>
            </a:r>
            <a:endParaRPr/>
          </a:p>
        </p:txBody>
      </p:sp>
      <p:sp>
        <p:nvSpPr>
          <p:cNvPr id="390" name="Google Shape;390;p19"/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default gateway is used when a host sends a packet to a device on another network.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default gateway address is generally the router interface address attached to the local network of the host.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reach PC3, PC1 addresses a packet with the IPv4 address of PC3, but forwards the packet to its default gateway, the G0/0/0 interface of R1.</a:t>
            </a:r>
            <a:endParaRPr/>
          </a:p>
        </p:txBody>
      </p:sp>
      <p:sp>
        <p:nvSpPr>
          <p:cNvPr id="391" name="Google Shape;391;p19"/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IP address of the host and the router interface must be in the same network.</a:t>
            </a:r>
            <a:endParaRPr/>
          </a:p>
        </p:txBody>
      </p:sp>
      <p:pic>
        <p:nvPicPr>
          <p:cNvPr id="392" name="Google Shape;3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4522" y="715554"/>
            <a:ext cx="3021496" cy="293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Objectives</a:t>
            </a: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Title: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Router Configuration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Objective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initial settings on a router and end devices.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2"/>
          <p:cNvGraphicFramePr/>
          <p:nvPr/>
        </p:nvGraphicFramePr>
        <p:xfrm>
          <a:off x="880345" y="211893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{4BE79D20-FEB1-4054-B7AC-012E4F001406}</a:tableStyleId>
              </a:tblPr>
              <a:tblGrid>
                <a:gridCol w="3490450"/>
                <a:gridCol w="3490450"/>
              </a:tblGrid>
              <a:tr h="21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Topic Title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Topic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Initial Router Settings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initial settings on an IOS Cisco router.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Interfaces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two active interfaces on a Cisco IOS router.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the Default Gateway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devices to use the default gateway.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the Default Gateway</a:t>
            </a:r>
            <a:br>
              <a:rPr lang="en-US"/>
            </a:br>
            <a:r>
              <a:rPr lang="en-US" sz="2400"/>
              <a:t>Default Gateway on a Switch</a:t>
            </a:r>
            <a:endParaRPr/>
          </a:p>
        </p:txBody>
      </p:sp>
      <p:sp>
        <p:nvSpPr>
          <p:cNvPr id="399" name="Google Shape;399;p20"/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switch must have a default gateway address configured to remotely manage the switch from another network.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configure an IPv4 default gateway on a switch, use the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default-gateway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ip-address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configuration command.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MEDIA IS WORKING ON A CORRECTED VERSION OF THE GRAPHIC FROM 10.3.2.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 IS WRONG ON AR, AND ON THE GLOBAL BUG LIST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5116546" y="2355952"/>
            <a:ext cx="1828800" cy="1830983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 sz="2400"/>
              <a:t>Packet Tracer – Connect a Router to a LAN</a:t>
            </a:r>
            <a:endParaRPr/>
          </a:p>
        </p:txBody>
      </p:sp>
      <p:sp>
        <p:nvSpPr>
          <p:cNvPr id="408" name="Google Shape;408;p21"/>
          <p:cNvSpPr txBox="1"/>
          <p:nvPr>
            <p:ph idx="1" type="body"/>
          </p:nvPr>
        </p:nvSpPr>
        <p:spPr>
          <a:xfrm>
            <a:off x="281246" y="85541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this Packet Tracer, you will do the following: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Display the router information.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Configure router interfaces.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Verify the configuration.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 sz="2400"/>
              <a:t>Packet Tracer – Troubleshoot Default Gateway Issues</a:t>
            </a:r>
            <a:endParaRPr/>
          </a:p>
        </p:txBody>
      </p:sp>
      <p:sp>
        <p:nvSpPr>
          <p:cNvPr id="415" name="Google Shape;415;p22"/>
          <p:cNvSpPr txBox="1"/>
          <p:nvPr>
            <p:ph idx="1" type="body"/>
          </p:nvPr>
        </p:nvSpPr>
        <p:spPr>
          <a:xfrm>
            <a:off x="281246" y="85541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this Packet Tracer, you will do the following: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Verify the network documentation and use tests to isolate problems.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Determine an appropriate solution for a given problem.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Implement the solution.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Test to verify the problem is resolved.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Document the solution.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 txBox="1"/>
          <p:nvPr>
            <p:ph type="ctrTitle"/>
          </p:nvPr>
        </p:nvSpPr>
        <p:spPr>
          <a:xfrm>
            <a:off x="416425" y="1747520"/>
            <a:ext cx="8280314" cy="97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Font typeface="Arial"/>
              <a:buNone/>
            </a:pPr>
            <a:r>
              <a:rPr lang="en-US">
                <a:solidFill>
                  <a:srgbClr val="AEE8FA"/>
                </a:solidFill>
              </a:rPr>
              <a:t>10.4 Module Practice and Quiz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Module Practice and Quiz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Video – Network Device Differences: Part 1</a:t>
            </a:r>
            <a:endParaRPr/>
          </a:p>
        </p:txBody>
      </p:sp>
      <p:sp>
        <p:nvSpPr>
          <p:cNvPr id="428" name="Google Shape;428;p24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 sz="1800"/>
              <a:t>This video will cover the different physical characteristics of the following: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Cisco 4000 Series Router.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Cisco 2900 Series Router.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Cisco 1900 Series Router.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Module Practice and Quiz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Video – Network Device Differences: Part 2</a:t>
            </a:r>
            <a:endParaRPr/>
          </a:p>
        </p:txBody>
      </p:sp>
      <p:sp>
        <p:nvSpPr>
          <p:cNvPr id="435" name="Google Shape;435;p25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 sz="1800"/>
              <a:t>This video will cover the different configurations of the following: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Cisco 4000 Series Router.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Cisco 2900 Series Router.</a:t>
            </a:r>
            <a:endParaRPr/>
          </a:p>
          <a:p>
            <a:pPr indent="-169862" lvl="2" marL="2619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Cisco 1900 Series Router.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 sz="2400"/>
              <a:t>Packet Tracer – Basic Device Configuration</a:t>
            </a:r>
            <a:endParaRPr/>
          </a:p>
        </p:txBody>
      </p:sp>
      <p:sp>
        <p:nvSpPr>
          <p:cNvPr id="442" name="Google Shape;442;p26"/>
          <p:cNvSpPr txBox="1"/>
          <p:nvPr>
            <p:ph idx="1" type="body"/>
          </p:nvPr>
        </p:nvSpPr>
        <p:spPr>
          <a:xfrm>
            <a:off x="281246" y="85541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this Packet Tracer, you will do the following: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Complete the network documentation.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Perform basic device configurations on a router and a switch.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Verify connectivity and troubleshoot any issues.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/>
          <p:nvPr>
            <p:ph idx="1" type="body"/>
          </p:nvPr>
        </p:nvSpPr>
        <p:spPr>
          <a:xfrm>
            <a:off x="281246" y="85541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this Lab, you will complete the following objectives: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Set up the topology and initialize devices.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Configure devices and verify connectivity.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Display device information.</a:t>
            </a:r>
            <a:endParaRPr/>
          </a:p>
        </p:txBody>
      </p:sp>
      <p:sp>
        <p:nvSpPr>
          <p:cNvPr id="449" name="Google Shape;449;p27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 sz="2400"/>
              <a:t>Lab – Build a Switch and Router Network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Module Practice and Quiz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What did I learn in this module?</a:t>
            </a:r>
            <a:endParaRPr/>
          </a:p>
        </p:txBody>
      </p:sp>
      <p:sp>
        <p:nvSpPr>
          <p:cNvPr id="456" name="Google Shape;456;p28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600"/>
              <a:t>The tasks that should be completed when configuring initial settings on a router.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Configure the device name.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Secure privileged EXEC mode.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Secure user EXEC mode.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Secure remote Telnet / SSH access.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Secure all passwords in the config file.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Provide legal notification.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Save the configuration.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600"/>
              <a:t>For routers to be reachable, the router interfaces must be configured.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Using the </a:t>
            </a:r>
            <a:r>
              <a:rPr b="1" lang="en-US" sz="1600"/>
              <a:t>no shutdown</a:t>
            </a:r>
            <a:r>
              <a:rPr lang="en-US" sz="160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b="1" lang="en-US" sz="1600"/>
              <a:t>show ip interface brief</a:t>
            </a:r>
            <a:r>
              <a:rPr lang="en-US" sz="1600"/>
              <a:t> and </a:t>
            </a:r>
            <a:r>
              <a:rPr b="1" lang="en-US" sz="1600"/>
              <a:t>show ipv6 interface brief</a:t>
            </a:r>
            <a:r>
              <a:rPr lang="en-US" sz="1600"/>
              <a:t>, the </a:t>
            </a:r>
            <a:r>
              <a:rPr b="1" lang="en-US" sz="1600"/>
              <a:t>show ip route</a:t>
            </a:r>
            <a:r>
              <a:rPr lang="en-US" sz="1600"/>
              <a:t> and </a:t>
            </a:r>
            <a:r>
              <a:rPr b="1" lang="en-US" sz="1600"/>
              <a:t>show ipv6 route</a:t>
            </a:r>
            <a:r>
              <a:rPr lang="en-US" sz="1600"/>
              <a:t>, as well as </a:t>
            </a:r>
            <a:r>
              <a:rPr b="1" lang="en-US" sz="1600"/>
              <a:t>show interfaces</a:t>
            </a:r>
            <a:r>
              <a:rPr lang="en-US" sz="1600"/>
              <a:t>, </a:t>
            </a:r>
            <a:r>
              <a:rPr b="1" lang="en-US" sz="1600"/>
              <a:t>show ip interface</a:t>
            </a:r>
            <a:r>
              <a:rPr lang="en-US" sz="1600"/>
              <a:t> and </a:t>
            </a:r>
            <a:r>
              <a:rPr b="1" lang="en-US" sz="1600"/>
              <a:t>show ipv6 interface.</a:t>
            </a:r>
            <a:endParaRPr/>
          </a:p>
          <a:p>
            <a:pPr indent="-84138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Module Practice and Quiz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What did I learn in this module (Cont.)?</a:t>
            </a:r>
            <a:endParaRPr/>
          </a:p>
        </p:txBody>
      </p:sp>
      <p:sp>
        <p:nvSpPr>
          <p:cNvPr id="463" name="Google Shape;463;p29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/>
              <a:t>For an end device to reach other networks, a default gateway must be configured.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The IP address of the host device and the router interface address must be in the same network.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/>
              <a:t>A switch must have a default gateway address configured to remotely manage the switch from another network.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To configure an IPv4 default gateway on a switch, use the </a:t>
            </a:r>
            <a:r>
              <a:rPr b="1" lang="en-US" sz="1800"/>
              <a:t>ip default-gateway </a:t>
            </a:r>
            <a:r>
              <a:rPr i="1" lang="en-US" sz="1800"/>
              <a:t>ip-address </a:t>
            </a:r>
            <a:r>
              <a:rPr lang="en-US" sz="1800"/>
              <a:t>global configuration command.</a:t>
            </a:r>
            <a:endParaRPr/>
          </a:p>
          <a:p>
            <a:pPr indent="-101282" lvl="0" marL="1698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/>
          <p:nvPr>
            <p:ph type="ctrTitle"/>
          </p:nvPr>
        </p:nvSpPr>
        <p:spPr>
          <a:xfrm>
            <a:off x="416425" y="1788160"/>
            <a:ext cx="7598042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Font typeface="Arial"/>
              <a:buNone/>
            </a:pPr>
            <a:r>
              <a:rPr lang="en-US">
                <a:solidFill>
                  <a:srgbClr val="AEE8FA"/>
                </a:solidFill>
              </a:rPr>
              <a:t>10.1 Configure Initial Router Settings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 txBox="1"/>
          <p:nvPr>
            <p:ph type="title"/>
          </p:nvPr>
        </p:nvSpPr>
        <p:spPr>
          <a:xfrm>
            <a:off x="1" y="41394"/>
            <a:ext cx="9144000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Module 10: Basic Router Configuration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New Terms and Commands</a:t>
            </a:r>
            <a:endParaRPr/>
          </a:p>
        </p:txBody>
      </p:sp>
      <p:graphicFrame>
        <p:nvGraphicFramePr>
          <p:cNvPr id="470" name="Google Shape;470;p30"/>
          <p:cNvGraphicFramePr/>
          <p:nvPr/>
        </p:nvGraphicFramePr>
        <p:xfrm>
          <a:off x="144463" y="798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{FDABFF4A-DBFC-46CA-9659-EC4E9C9F8DB1}</a:tableStyleId>
              </a:tblPr>
              <a:tblGrid>
                <a:gridCol w="8853475"/>
              </a:tblGrid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</a:rPr>
                        <a:t>show ip route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</a:rPr>
                        <a:t>show ipv6 route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</a:rPr>
                        <a:t>show interfaces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</a:rPr>
                        <a:t>show ip interface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</a:rPr>
                        <a:t>show ipv6 interface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</a:rPr>
                        <a:t>ip default-gateway</a:t>
                      </a:r>
                      <a:endParaRPr/>
                    </a:p>
                    <a:p>
                      <a:pPr indent="-1968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rgbClr val="000000"/>
                        </a:solidFill>
                      </a:endParaRPr>
                    </a:p>
                    <a:p>
                      <a:pPr indent="-1968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 sz="2400"/>
              <a:t>Basic Router Configuration Steps</a:t>
            </a:r>
            <a:endParaRPr/>
          </a:p>
        </p:txBody>
      </p:sp>
      <p:sp>
        <p:nvSpPr>
          <p:cNvPr id="260" name="Google Shape;260;p4"/>
          <p:cNvSpPr txBox="1"/>
          <p:nvPr>
            <p:ph idx="1" type="body"/>
          </p:nvPr>
        </p:nvSpPr>
        <p:spPr>
          <a:xfrm>
            <a:off x="419367" y="855419"/>
            <a:ext cx="3265419" cy="351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Configure the device name.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Secure privileged EXEC mode.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Secure user EXEC mode.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Secure remote Telnet / SSH access.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Encrypt all plaintext passwords.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Provide legal notification and save the configuration.</a:t>
            </a:r>
            <a:endParaRPr/>
          </a:p>
        </p:txBody>
      </p:sp>
      <p:sp>
        <p:nvSpPr>
          <p:cNvPr id="261" name="Google Shape;261;p4"/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hostname </a:t>
            </a:r>
            <a:r>
              <a:rPr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  <a:endParaRPr/>
          </a:p>
        </p:txBody>
      </p:sp>
      <p:sp>
        <p:nvSpPr>
          <p:cNvPr id="262" name="Google Shape;262;p4"/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enable secret </a:t>
            </a:r>
            <a:r>
              <a:rPr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/>
          </a:p>
        </p:txBody>
      </p:sp>
      <p:sp>
        <p:nvSpPr>
          <p:cNvPr id="263" name="Google Shape;263;p4"/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console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password </a:t>
            </a:r>
            <a:r>
              <a:rPr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login</a:t>
            </a:r>
            <a:endParaRPr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vty 0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password </a:t>
            </a:r>
            <a:r>
              <a:rPr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transport input {ssh | telnet}</a:t>
            </a:r>
            <a:endParaRPr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"/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service password encryption</a:t>
            </a:r>
            <a:endParaRPr/>
          </a:p>
        </p:txBody>
      </p:sp>
      <p:sp>
        <p:nvSpPr>
          <p:cNvPr id="266" name="Google Shape;266;p4"/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banner motd </a:t>
            </a:r>
            <a:r>
              <a:rPr b="1"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message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end</a:t>
            </a:r>
            <a:endParaRPr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Router# copy running-config startup-config</a:t>
            </a:r>
            <a:endParaRPr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 sz="2400"/>
              <a:t>Basic Router Configuration Example</a:t>
            </a:r>
            <a:endParaRPr/>
          </a:p>
        </p:txBody>
      </p:sp>
      <p:sp>
        <p:nvSpPr>
          <p:cNvPr id="273" name="Google Shape;273;p5"/>
          <p:cNvSpPr txBox="1"/>
          <p:nvPr>
            <p:ph idx="1" type="body"/>
          </p:nvPr>
        </p:nvSpPr>
        <p:spPr>
          <a:xfrm>
            <a:off x="281246" y="855419"/>
            <a:ext cx="3135194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</a:rPr>
              <a:t>Commands for basic router configuration on R1.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</a:rPr>
              <a:t>Configuration is saved to NVRAM.</a:t>
            </a:r>
            <a:endParaRPr/>
          </a:p>
        </p:txBody>
      </p:sp>
      <p:sp>
        <p:nvSpPr>
          <p:cNvPr id="274" name="Google Shape;274;p5"/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hostname R1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enable secret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console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 cisco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vty 0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 cisco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transport input ssh telnet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service password encryption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banner motd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TEXT message. End with a new line and the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***********************************************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WARNING: Unauthorized access is prohibited!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copy running-config startup-config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 sz="2400"/>
              <a:t>Packet Tracer – Configure Initial Router Settings</a:t>
            </a:r>
            <a:endParaRPr/>
          </a:p>
        </p:txBody>
      </p:sp>
      <p:sp>
        <p:nvSpPr>
          <p:cNvPr id="281" name="Google Shape;281;p6"/>
          <p:cNvSpPr txBox="1"/>
          <p:nvPr>
            <p:ph idx="1" type="body"/>
          </p:nvPr>
        </p:nvSpPr>
        <p:spPr>
          <a:xfrm>
            <a:off x="281246" y="85541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this Packet Tracer, you will do the following: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Verify the default router configuration.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Configure and verify the initial router configuration.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Save the running configuration file.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Font typeface="Arial"/>
              <a:buNone/>
            </a:pPr>
            <a:r>
              <a:rPr lang="en-US">
                <a:solidFill>
                  <a:srgbClr val="AEE8FA"/>
                </a:solidFill>
              </a:rPr>
              <a:t>10.2 Configure Interfaces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Router Interfaces</a:t>
            </a:r>
            <a:endParaRPr/>
          </a:p>
        </p:txBody>
      </p:sp>
      <p:sp>
        <p:nvSpPr>
          <p:cNvPr id="294" name="Google Shape;294;p8"/>
          <p:cNvSpPr txBox="1"/>
          <p:nvPr>
            <p:ph idx="1" type="body"/>
          </p:nvPr>
        </p:nvSpPr>
        <p:spPr>
          <a:xfrm>
            <a:off x="299258" y="806335"/>
            <a:ext cx="8455461" cy="590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Configuring a router interface includes issuing the following commands: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type-and-number</a:t>
            </a:r>
            <a:b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description-text</a:t>
            </a:r>
            <a:b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 address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ipv4-address subnet-mask</a:t>
            </a:r>
            <a:b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ipv6-address/prefix-length</a:t>
            </a:r>
            <a:b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shutdown</a:t>
            </a:r>
            <a:r>
              <a:rPr b="0" i="0" lang="en-US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474661" y="2932333"/>
            <a:ext cx="8280057" cy="1175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good practice to use the </a:t>
            </a:r>
            <a:r>
              <a:rPr b="1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to add information about the network connected to the interface.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shutdown </a:t>
            </a: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activates the interface.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Router Interfaces Example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474662" y="844062"/>
            <a:ext cx="7870825" cy="40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The commands to configure interface G0/0/0 on R1 are shown here:</a:t>
            </a:r>
            <a:endParaRPr/>
          </a:p>
        </p:txBody>
      </p:sp>
      <p:sp>
        <p:nvSpPr>
          <p:cNvPr id="305" name="Google Shape;305;p9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307" y="1338851"/>
            <a:ext cx="4998966" cy="150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9"/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gigabitEthernet 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 Link to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 address 192.168.10.1 255.255.255.0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2001:db8:acad:10::1/64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shutdown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01:43:53.435: %LINK-3-UPDOWN: Interface GigabitEthernet0/0/0, changed state to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01:43:56.447: %LINK-3-UPDOWN: Interface GigabitEthernet0/0/0, changed state to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01:43:57.447: %LINEPROTO-5-UPDOWN: Line protocol on Interface GigabitEthernet0/0/0, changed state to up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2019-10-18T06:21:22Z</dcterms:created>
  <dc:creator>Stephanie Harvey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