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876" r:id="rId2"/>
    <p:sldId id="860" r:id="rId3"/>
    <p:sldId id="759" r:id="rId4"/>
    <p:sldId id="1108" r:id="rId5"/>
    <p:sldId id="1143" r:id="rId6"/>
    <p:sldId id="1141" r:id="rId7"/>
    <p:sldId id="1142" r:id="rId8"/>
    <p:sldId id="1144" r:id="rId9"/>
    <p:sldId id="1056" r:id="rId10"/>
    <p:sldId id="1145" r:id="rId11"/>
    <p:sldId id="1146" r:id="rId12"/>
    <p:sldId id="1147" r:id="rId13"/>
    <p:sldId id="1148" r:id="rId14"/>
    <p:sldId id="1149" r:id="rId15"/>
    <p:sldId id="1150" r:id="rId16"/>
    <p:sldId id="1103" r:id="rId17"/>
    <p:sldId id="1151" r:id="rId18"/>
    <p:sldId id="1152" r:id="rId19"/>
    <p:sldId id="1153" r:id="rId20"/>
    <p:sldId id="1104" r:id="rId21"/>
    <p:sldId id="1118" r:id="rId22"/>
    <p:sldId id="1154" r:id="rId23"/>
    <p:sldId id="1155" r:id="rId24"/>
    <p:sldId id="1139" r:id="rId25"/>
    <p:sldId id="1156" r:id="rId26"/>
    <p:sldId id="1157" r:id="rId27"/>
    <p:sldId id="1158" r:id="rId28"/>
    <p:sldId id="1159" r:id="rId29"/>
    <p:sldId id="1160" r:id="rId30"/>
    <p:sldId id="1161" r:id="rId31"/>
    <p:sldId id="1162" r:id="rId32"/>
    <p:sldId id="1163" r:id="rId33"/>
    <p:sldId id="1164" r:id="rId34"/>
    <p:sldId id="1165" r:id="rId35"/>
    <p:sldId id="1166" r:id="rId36"/>
    <p:sldId id="957" r:id="rId37"/>
    <p:sldId id="1138" r:id="rId38"/>
    <p:sldId id="1167" r:id="rId39"/>
    <p:sldId id="1168"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202" d="100"/>
          <a:sy n="202" d="100"/>
        </p:scale>
        <p:origin x="2045" y="125"/>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l"/>
            <a:endParaRPr lang="en-CA" sz="1600" dirty="0">
              <a:solidFill>
                <a:srgbClr val="000000"/>
              </a:solidFill>
            </a:endParaRPr>
          </a:p>
          <a:p>
            <a:pPr marL="0" indent="0" algn="l"/>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171450" indent="-1714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stands for Authentication, Authorization, and Accounting, and provides the primary framework to set up access control on a network device. </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AAA is a way to control 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Local and server-based are two common methods of implementing AAA authentication.</a:t>
            </a:r>
          </a:p>
          <a:p>
            <a:pPr marL="0" indent="0" algn="l"/>
            <a:endParaRPr lang="en-US" sz="1600" dirty="0">
              <a:solidFill>
                <a:srgbClr val="000000"/>
              </a:solidFill>
            </a:endParaRPr>
          </a:p>
          <a:p>
            <a:pPr marL="0" indent="0" algn="l"/>
            <a:r>
              <a:rPr lang="en-US" sz="1400" b="1" dirty="0">
                <a:solidFill>
                  <a:srgbClr val="000000"/>
                </a:solidFill>
              </a:rPr>
              <a:t>Local AAA Authentication: </a:t>
            </a:r>
          </a:p>
          <a:p>
            <a:pPr marL="342900" indent="-342900" algn="l">
              <a:buFont typeface="Arial" panose="020B0604020202020204" pitchFamily="34" charset="0"/>
              <a:buChar char="•"/>
            </a:pPr>
            <a:r>
              <a:rPr lang="en-US" sz="14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000000"/>
                </a:solidFill>
              </a:rPr>
              <a:t>Server-Based AAA Authentication: </a:t>
            </a:r>
          </a:p>
          <a:p>
            <a:pPr marL="342900" indent="-342900" algn="l">
              <a:buFont typeface="Arial" panose="020B0604020202020204" pitchFamily="34" charset="0"/>
              <a:buChar char="•"/>
            </a:pPr>
            <a:r>
              <a:rPr lang="en-US" sz="14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4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4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authorization is automatic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governs what users can and cannot do 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IEEE 802.1X standard is a port-based access control and authentication protocol.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Another device that could act as authenticator is a wireless access point.</a:t>
            </a:r>
          </a:p>
          <a:p>
            <a:pPr marL="415985" lvl="1" indent="-342900">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Layer 3 up through Layer 7. They use VPNs, firewalls, and IPS devices to protect these elements. However, if Layer 2 is compromised, then all the layers above it are also affected. For example, if a threat actor with access to the internal network captured Layer 2 frames, then all the security implemented on the layers above would be useless. The threat actor 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Layer 2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000000"/>
                </a:solidFill>
              </a:rPr>
              <a:t>Distributed Denial of Service (DDoS)</a:t>
            </a:r>
            <a:r>
              <a:rPr lang="en-US" sz="1600" dirty="0">
                <a:solidFill>
                  <a:srgbClr val="000000"/>
                </a:solidFill>
              </a:rPr>
              <a:t> – This is a coordinated attack from many devices, called zombies,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000000"/>
                </a:solidFill>
              </a:rPr>
              <a:t>Data Breach</a:t>
            </a:r>
            <a:r>
              <a:rPr lang="en-US" sz="1600" dirty="0">
                <a:solidFill>
                  <a:srgbClr val="000000"/>
                </a:solidFill>
              </a:rPr>
              <a:t> – This is an attack in which an organization’s data servers or hosts are compromised to steal confidential information.</a:t>
            </a:r>
          </a:p>
          <a:p>
            <a:pPr marL="415985" lvl="1" indent="-342900">
              <a:buFont typeface="Arial" panose="020B0604020202020204" pitchFamily="34" charset="0"/>
              <a:buChar char="•"/>
            </a:pPr>
            <a:r>
              <a:rPr lang="en-US" sz="1600" b="1" dirty="0">
                <a:solidFill>
                  <a:srgbClr val="000000"/>
                </a:solidFill>
              </a:rPr>
              <a:t>Malware</a:t>
            </a:r>
            <a:r>
              <a:rPr lang="en-US" sz="16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network security devices 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000000"/>
                </a:solidFill>
              </a:rPr>
              <a:t>Virtual Private Network (VPN) enabled router -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000000"/>
                </a:solidFill>
              </a:rPr>
              <a:t>Next-Generation Firewall (NGFW) -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000000"/>
                </a:solidFill>
              </a:rPr>
              <a:t>Network Access Control (NAC) - 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laptops, desktops, servers, and IP phones, as well as employee-owned devices. Endpoints are particularly susceptible to malware-related attacks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000000"/>
                </a:solidFill>
              </a:rPr>
              <a:t>Block known threats</a:t>
            </a:r>
          </a:p>
          <a:p>
            <a:pPr marL="358835" lvl="1" indent="-285750">
              <a:buFont typeface="Arial" panose="020B0604020202020204" pitchFamily="34" charset="0"/>
              <a:buChar char="•"/>
            </a:pPr>
            <a:r>
              <a:rPr lang="en-US" sz="1600" dirty="0">
                <a:solidFill>
                  <a:srgbClr val="000000"/>
                </a:solidFill>
              </a:rPr>
              <a:t>Remediate against stealth malware that evaded initial detection</a:t>
            </a:r>
          </a:p>
          <a:p>
            <a:pPr marL="358835" lvl="1" indent="-285750">
              <a:buFont typeface="Arial" panose="020B0604020202020204" pitchFamily="34" charset="0"/>
              <a:buChar char="•"/>
            </a:pPr>
            <a:r>
              <a:rPr lang="en-US" sz="1600" dirty="0">
                <a:solidFill>
                  <a:srgbClr val="000000"/>
                </a:solidFill>
              </a:rPr>
              <a:t>Discard emails with bad links</a:t>
            </a:r>
          </a:p>
          <a:p>
            <a:pPr marL="358835" lvl="1" indent="-285750">
              <a:buFont typeface="Arial" panose="020B0604020202020204" pitchFamily="34" charset="0"/>
              <a:buChar char="•"/>
            </a:pPr>
            <a:r>
              <a:rPr lang="en-US" sz="1600" dirty="0">
                <a:solidFill>
                  <a:srgbClr val="000000"/>
                </a:solidFill>
              </a:rPr>
              <a:t>Block access to newly infected sites.</a:t>
            </a:r>
          </a:p>
          <a:p>
            <a:pPr marL="358835" lvl="1" indent="-285750">
              <a:buFont typeface="Arial" panose="020B0604020202020204" pitchFamily="34" charset="0"/>
              <a:buChar char="•"/>
            </a:pPr>
            <a:r>
              <a:rPr lang="en-US" sz="16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Cisco Web Security Appliance (WSA) is a mitigation technology 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advanced malware protection,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blacklisting of URLs, URL-filtering, malware scanning, URL categorization, Web application filtering, and encryption and decryption of web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5477</Words>
  <Application>Microsoft Office PowerPoint</Application>
  <PresentationFormat>On-screen Show (16:9)</PresentationFormat>
  <Paragraphs>417</Paragraphs>
  <Slides>41</Slides>
  <Notes>41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CiscoSans ExtraLight</vt:lpstr>
      <vt:lpstr>Wingdings</vt:lpstr>
      <vt:lpstr>Default Theme</vt:lpstr>
      <vt:lpstr>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285</cp:revision>
  <dcterms:created xsi:type="dcterms:W3CDTF">2019-10-18T06:21:22Z</dcterms:created>
  <dcterms:modified xsi:type="dcterms:W3CDTF">2020-05-16T23:30:01Z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