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9.xml" ContentType="application/vnd.openxmlformats-officedocument.presentationml.tags+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876" r:id="rId2"/>
    <p:sldId id="860" r:id="rId3"/>
    <p:sldId id="759" r:id="rId4"/>
    <p:sldId id="1108" r:id="rId5"/>
    <p:sldId id="1271" r:id="rId6"/>
    <p:sldId id="1272" r:id="rId7"/>
    <p:sldId id="1273" r:id="rId8"/>
    <p:sldId id="1274" r:id="rId9"/>
    <p:sldId id="1275" r:id="rId10"/>
    <p:sldId id="1056" r:id="rId11"/>
    <p:sldId id="1187" r:id="rId12"/>
    <p:sldId id="1276"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90" r:id="rId31"/>
    <p:sldId id="1291" r:id="rId32"/>
    <p:sldId id="1292" r:id="rId33"/>
    <p:sldId id="1293" r:id="rId34"/>
    <p:sldId id="1294" r:id="rId35"/>
    <p:sldId id="1295" r:id="rId36"/>
    <p:sldId id="1296" r:id="rId37"/>
    <p:sldId id="1297" r:id="rId38"/>
    <p:sldId id="1298" r:id="rId39"/>
    <p:sldId id="1299" r:id="rId40"/>
    <p:sldId id="1300" r:id="rId41"/>
    <p:sldId id="1269" r:id="rId42"/>
    <p:sldId id="1270" r:id="rId43"/>
    <p:sldId id="1301" r:id="rId44"/>
    <p:sldId id="1302" r:id="rId45"/>
    <p:sldId id="1303" r:id="rId46"/>
    <p:sldId id="1304" r:id="rId47"/>
    <p:sldId id="1305" r:id="rId48"/>
    <p:sldId id="1306" r:id="rId49"/>
    <p:sldId id="1307" r:id="rId50"/>
    <p:sldId id="1308" r:id="rId51"/>
    <p:sldId id="957" r:id="rId52"/>
    <p:sldId id="1138" r:id="rId53"/>
    <p:sldId id="1309" r:id="rId54"/>
    <p:sldId id="1310" r:id="rId55"/>
    <p:sldId id="1311"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6275" autoAdjust="0"/>
  </p:normalViewPr>
  <p:slideViewPr>
    <p:cSldViewPr snapToGrid="0" showGuides="1">
      <p:cViewPr varScale="1">
        <p:scale>
          <a:sx n="232" d="100"/>
          <a:sy n="232" d="100"/>
        </p:scale>
        <p:origin x="1181" y="13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Routing Concepts</a:t>
            </a:r>
          </a:p>
          <a:p>
            <a:pPr>
              <a:buFontTx/>
              <a:buNone/>
            </a:pPr>
            <a:r>
              <a:rPr lang="en-GB" dirty="0"/>
              <a:t>14.0 – Introduction</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14.3.5 - </a:t>
            </a:r>
            <a:r>
              <a:rPr lang="en-US" sz="1200" dirty="0"/>
              <a:t>Packet Tracer - Basic Router Configuration Review</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22407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661538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37617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determine the best path.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forward packets to the destination.</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basic settings on a router.</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structure of a routing table.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Compare static and dynamic routing concepts.</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Packet Tracer - Basic Router Configuration Review</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342900" indent="-342900" algn="l">
              <a:buFont typeface="Arial" panose="020B0604020202020204" pitchFamily="34" charset="0"/>
              <a:buChar char="•"/>
            </a:pPr>
            <a:r>
              <a:rPr lang="en-US" sz="1800" dirty="0">
                <a:solidFill>
                  <a:srgbClr val="000000"/>
                </a:solidFill>
              </a:rPr>
              <a:t>Configure Devices and Verify Connectivity</a:t>
            </a:r>
          </a:p>
          <a:p>
            <a:pPr marL="342900" indent="-342900" algn="l">
              <a:buFont typeface="Arial" panose="020B0604020202020204" pitchFamily="34" charset="0"/>
              <a:buChar char="•"/>
            </a:pPr>
            <a:r>
              <a:rPr lang="en-US" sz="1800" dirty="0">
                <a:solidFill>
                  <a:srgbClr val="000000"/>
                </a:solidFill>
              </a:rPr>
              <a:t>Display Router Information</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eaLnBrk="1" hangingPunct="1"/>
            <a:r>
              <a:rPr lang="en-US" sz="1400" dirty="0">
                <a:latin typeface="Arial" charset="0"/>
              </a:rPr>
              <a:t>Module 14: Routing Concepts</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a:buFont typeface="Arial" panose="020B0604020202020204" pitchFamily="34" charset="0"/>
              <a:buChar char="•"/>
            </a:pPr>
            <a:r>
              <a:rPr lang="en-US" sz="1200" dirty="0"/>
              <a:t>best path</a:t>
            </a:r>
          </a:p>
          <a:p>
            <a:pPr>
              <a:buFont typeface="Arial" panose="020B0604020202020204" pitchFamily="34" charset="0"/>
              <a:buChar char="•"/>
            </a:pPr>
            <a:r>
              <a:rPr lang="en-US" sz="1200" dirty="0"/>
              <a:t>longest match</a:t>
            </a:r>
          </a:p>
          <a:p>
            <a:pPr>
              <a:buFont typeface="Arial" panose="020B0604020202020204" pitchFamily="34" charset="0"/>
              <a:buChar char="•"/>
            </a:pPr>
            <a:r>
              <a:rPr lang="en-US" sz="1200" dirty="0"/>
              <a:t>prefix length</a:t>
            </a:r>
          </a:p>
          <a:p>
            <a:pPr>
              <a:buFont typeface="Arial" panose="020B0604020202020204" pitchFamily="34" charset="0"/>
              <a:buChar char="•"/>
            </a:pPr>
            <a:r>
              <a:rPr lang="en-US" sz="1200" dirty="0"/>
              <a:t>next-hop router</a:t>
            </a:r>
          </a:p>
          <a:p>
            <a:pPr>
              <a:buFont typeface="Arial" panose="020B0604020202020204" pitchFamily="34" charset="0"/>
              <a:buChar char="•"/>
            </a:pPr>
            <a:r>
              <a:rPr lang="en-US" sz="1200" dirty="0"/>
              <a:t>process switching</a:t>
            </a:r>
          </a:p>
          <a:p>
            <a:pPr>
              <a:buFont typeface="Arial" panose="020B0604020202020204" pitchFamily="34" charset="0"/>
              <a:buChar char="•"/>
            </a:pPr>
            <a:r>
              <a:rPr lang="en-US" sz="1200" dirty="0"/>
              <a:t>fast switching</a:t>
            </a:r>
          </a:p>
          <a:p>
            <a:pPr>
              <a:buFont typeface="Arial" panose="020B0604020202020204" pitchFamily="34" charset="0"/>
              <a:buChar char="•"/>
            </a:pPr>
            <a:r>
              <a:rPr lang="en-US" sz="1200" dirty="0"/>
              <a:t>Cisco Express Forwarding (CEF)</a:t>
            </a:r>
          </a:p>
          <a:p>
            <a:pPr>
              <a:buFont typeface="Arial" panose="020B0604020202020204" pitchFamily="34" charset="0"/>
              <a:buChar char="•"/>
            </a:pPr>
            <a:r>
              <a:rPr lang="en-US" sz="1200" dirty="0"/>
              <a:t>route sources</a:t>
            </a:r>
          </a:p>
          <a:p>
            <a:pPr>
              <a:buFont typeface="Arial" panose="020B0604020202020204" pitchFamily="34" charset="0"/>
              <a:buChar char="•"/>
            </a:pPr>
            <a:r>
              <a:rPr lang="en-US" sz="1200" dirty="0"/>
              <a:t>static routes</a:t>
            </a:r>
          </a:p>
          <a:p>
            <a:pPr>
              <a:buFont typeface="Arial" panose="020B0604020202020204" pitchFamily="34" charset="0"/>
              <a:buChar char="•"/>
            </a:pPr>
            <a:r>
              <a:rPr lang="en-US" sz="1200" dirty="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err="1"/>
              <a:t>ip</a:t>
            </a:r>
            <a:r>
              <a:rPr lang="en-US" sz="1200" dirty="0"/>
              <a:t> route</a:t>
            </a:r>
          </a:p>
          <a:p>
            <a:pPr>
              <a:buFont typeface="Arial" panose="020B0604020202020204" pitchFamily="34" charset="0"/>
              <a:buChar char="•"/>
            </a:pPr>
            <a:r>
              <a:rPr lang="en-US" sz="1200" dirty="0"/>
              <a:t>Default Route</a:t>
            </a:r>
          </a:p>
          <a:p>
            <a:pPr>
              <a:buFont typeface="Arial" panose="020B0604020202020204" pitchFamily="34" charset="0"/>
              <a:buChar char="•"/>
            </a:pPr>
            <a:r>
              <a:rPr lang="en-US" sz="1200" b="1" dirty="0" err="1"/>
              <a:t>ip</a:t>
            </a:r>
            <a:r>
              <a:rPr lang="en-US" sz="1200" b="1" dirty="0"/>
              <a:t> route 0.0.0.0 0.0.0.0 [ exit-if | next-hop-</a:t>
            </a:r>
            <a:r>
              <a:rPr lang="en-US" sz="1200" b="1" dirty="0" err="1"/>
              <a:t>ip</a:t>
            </a:r>
            <a:r>
              <a:rPr lang="en-US" sz="1200" b="1" dirty="0"/>
              <a:t> ]</a:t>
            </a:r>
          </a:p>
          <a:p>
            <a:pPr>
              <a:buFont typeface="Arial" panose="020B0604020202020204" pitchFamily="34" charset="0"/>
              <a:buChar char="•"/>
            </a:pPr>
            <a:r>
              <a:rPr lang="en-US" sz="1200" b="1" dirty="0"/>
              <a:t>ipv6 route ::/0 [ exit-if | next-hop-ipv6 ]</a:t>
            </a:r>
          </a:p>
          <a:p>
            <a:pPr>
              <a:buFont typeface="Arial" panose="020B0604020202020204" pitchFamily="34" charset="0"/>
              <a:buChar char="•"/>
            </a:pPr>
            <a:r>
              <a:rPr lang="en-US" sz="1200" dirty="0"/>
              <a:t> Administrative Distance</a:t>
            </a:r>
          </a:p>
          <a:p>
            <a:pPr>
              <a:buFont typeface="Arial" panose="020B0604020202020204" pitchFamily="34" charset="0"/>
              <a:buChar char="•"/>
            </a:pPr>
            <a:r>
              <a:rPr lang="en-US" sz="1200" dirty="0"/>
              <a:t>RIPv2</a:t>
            </a:r>
          </a:p>
          <a:p>
            <a:pPr>
              <a:buFont typeface="Arial" panose="020B0604020202020204" pitchFamily="34" charset="0"/>
              <a:buChar char="•"/>
            </a:pPr>
            <a:r>
              <a:rPr lang="en-US" sz="1200" dirty="0"/>
              <a:t>OSPFv2</a:t>
            </a:r>
          </a:p>
          <a:p>
            <a:pPr>
              <a:buFont typeface="Arial" panose="020B0604020202020204" pitchFamily="34" charset="0"/>
              <a:buChar char="•"/>
            </a:pPr>
            <a:r>
              <a:rPr lang="en-US" sz="1200" dirty="0"/>
              <a:t>EIGRP</a:t>
            </a:r>
          </a:p>
          <a:p>
            <a:pPr>
              <a:buFont typeface="Arial" panose="020B0604020202020204" pitchFamily="34" charset="0"/>
              <a:buChar char="•"/>
            </a:pPr>
            <a:r>
              <a:rPr lang="en-US" sz="1200" dirty="0"/>
              <a:t>EIGRP for IPv6</a:t>
            </a:r>
          </a:p>
          <a:p>
            <a:pPr>
              <a:buFont typeface="Arial" panose="020B0604020202020204" pitchFamily="34" charset="0"/>
              <a:buChar char="•"/>
            </a:pPr>
            <a:r>
              <a:rPr lang="en-US" sz="1200" dirty="0"/>
              <a:t>OSPFv3</a:t>
            </a:r>
          </a:p>
          <a:p>
            <a:pPr>
              <a:buFont typeface="Arial" panose="020B0604020202020204" pitchFamily="34" charset="0"/>
              <a:buChar char="•"/>
            </a:pPr>
            <a:r>
              <a:rPr lang="en-US" sz="1200" dirty="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IS-IS for IPv6</a:t>
            </a:r>
          </a:p>
          <a:p>
            <a:pPr>
              <a:buFont typeface="Arial" panose="020B0604020202020204" pitchFamily="34" charset="0"/>
              <a:buChar char="•"/>
            </a:pPr>
            <a:r>
              <a:rPr lang="en-US" sz="1200" dirty="0"/>
              <a:t>BGP</a:t>
            </a:r>
          </a:p>
          <a:p>
            <a:pPr>
              <a:buFont typeface="Arial" panose="020B0604020202020204" pitchFamily="34" charset="0"/>
              <a:buChar char="•"/>
            </a:pPr>
            <a:r>
              <a:rPr lang="en-US" sz="1200" dirty="0"/>
              <a:t>BGP-MP</a:t>
            </a:r>
          </a:p>
          <a:p>
            <a:pPr>
              <a:buFont typeface="Arial" panose="020B0604020202020204" pitchFamily="34" charset="0"/>
              <a:buChar char="•"/>
            </a:pPr>
            <a:r>
              <a:rPr lang="en-US" sz="1200" dirty="0"/>
              <a:t>EGP</a:t>
            </a:r>
          </a:p>
          <a:p>
            <a:pPr>
              <a:buFont typeface="Arial" panose="020B0604020202020204" pitchFamily="34" charset="0"/>
              <a:buChar char="•"/>
            </a:pPr>
            <a:r>
              <a:rPr lang="en-US" sz="1200" dirty="0"/>
              <a:t>load balancing</a:t>
            </a:r>
          </a:p>
          <a:p>
            <a:pPr>
              <a:buFont typeface="Arial" panose="020B0604020202020204" pitchFamily="34" charset="0"/>
              <a:buChar char="•"/>
            </a:pPr>
            <a:r>
              <a:rPr lang="en-US" sz="1200" dirty="0"/>
              <a:t>equal-cost load balancing</a:t>
            </a:r>
          </a:p>
          <a:p>
            <a:pPr>
              <a:buFont typeface="Arial" panose="020B0604020202020204" pitchFamily="34" charset="0"/>
              <a:buChar char="•"/>
            </a:pPr>
            <a:r>
              <a:rPr lang="en-US" sz="1200" dirty="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6100</TotalTime>
  <Words>7549</Words>
  <Application>Microsoft Office PowerPoint</Application>
  <PresentationFormat>On-screen Show (16:9)</PresentationFormat>
  <Paragraphs>708</Paragraphs>
  <Slides>57</Slides>
  <Notes>57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CiscoSans</vt:lpstr>
      <vt:lpstr>CiscoSans ExtraLight</vt:lpstr>
      <vt:lpstr>Courier New</vt:lpstr>
      <vt:lpstr>Wingdings</vt:lpstr>
      <vt:lpstr>Default Theme</vt:lpstr>
      <vt:lpstr>Module 14: Routing Concepts</vt:lpstr>
      <vt:lpstr>Module Objectives</vt:lpstr>
      <vt:lpstr>14.1 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Basic Router Configuration Review Packet Tracer - Basic Router Configuration Review</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14.6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356</cp:revision>
  <dcterms:created xsi:type="dcterms:W3CDTF">2019-10-18T06:21:22Z</dcterms:created>
  <dcterms:modified xsi:type="dcterms:W3CDTF">2020-05-16T23:31:28Z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