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876" r:id="rId2"/>
    <p:sldId id="860" r:id="rId3"/>
    <p:sldId id="759" r:id="rId4"/>
    <p:sldId id="1108" r:id="rId5"/>
    <p:sldId id="1174" r:id="rId6"/>
    <p:sldId id="1175" r:id="rId7"/>
    <p:sldId id="1176" r:id="rId8"/>
    <p:sldId id="1177" r:id="rId9"/>
    <p:sldId id="1178" r:id="rId10"/>
    <p:sldId id="1179" r:id="rId11"/>
    <p:sldId id="1180" r:id="rId12"/>
    <p:sldId id="1181" r:id="rId13"/>
    <p:sldId id="1182" r:id="rId14"/>
    <p:sldId id="1103" r:id="rId15"/>
    <p:sldId id="1172" r:id="rId16"/>
    <p:sldId id="1183" r:id="rId17"/>
    <p:sldId id="1184" r:id="rId18"/>
    <p:sldId id="1185" r:id="rId19"/>
    <p:sldId id="1186" r:id="rId20"/>
    <p:sldId id="1187" r:id="rId21"/>
    <p:sldId id="1188" r:id="rId22"/>
    <p:sldId id="1189" r:id="rId23"/>
    <p:sldId id="1190" r:id="rId24"/>
    <p:sldId id="1191" r:id="rId25"/>
    <p:sldId id="1192" r:id="rId26"/>
    <p:sldId id="1193" r:id="rId27"/>
    <p:sldId id="1194" r:id="rId28"/>
    <p:sldId id="1195" r:id="rId29"/>
    <p:sldId id="1196" r:id="rId30"/>
    <p:sldId id="1197" r:id="rId31"/>
    <p:sldId id="1171" r:id="rId32"/>
    <p:sldId id="1173" r:id="rId33"/>
    <p:sldId id="1198" r:id="rId34"/>
    <p:sldId id="1199" r:id="rId35"/>
    <p:sldId id="1200" r:id="rId36"/>
    <p:sldId id="1201" r:id="rId37"/>
    <p:sldId id="1202" r:id="rId38"/>
    <p:sldId id="1203" r:id="rId39"/>
    <p:sldId id="957" r:id="rId40"/>
    <p:sldId id="1138" r:id="rId41"/>
    <p:sldId id="1204" r:id="rId42"/>
    <p:sldId id="1205"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6683" autoAdjust="0"/>
  </p:normalViewPr>
  <p:slideViewPr>
    <p:cSldViewPr snapToGrid="0" showGuides="1">
      <p:cViewPr varScale="1">
        <p:scale>
          <a:sx n="233" d="100"/>
          <a:sy n="233" d="100"/>
        </p:scale>
        <p:origin x="1157" y="14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1667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9334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0946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5.1.9 – Packet Tracer – Investigate STP Loop Prevention</a:t>
            </a:r>
          </a:p>
          <a:p>
            <a:r>
              <a:rPr lang="en-US" dirty="0"/>
              <a:t>5.1.10 – Check Your Understanding – Purpose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669499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5.4.2 – Module Quiz - STP</a:t>
            </a:r>
          </a:p>
        </p:txBody>
      </p:sp>
    </p:spTree>
    <p:extLst>
      <p:ext uri="{BB962C8B-B14F-4D97-AF65-F5344CB8AC3E}">
        <p14:creationId xmlns:p14="http://schemas.microsoft.com/office/powerpoint/2010/main" val="24952319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60372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STP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STP is based on an algorithm invented by Radia Perlman while working for Digital Equipment Corporation, and published in the 1985 paper "An Algorithm for Distributed Computation of a Spanning Tree in an Extended LAN.” Her spanning tree algorithm (STA) creates a loop-free topology by selecting a single root bridge where all other switches determine a single least-cost path.</a:t>
            </a:r>
          </a:p>
          <a:p>
            <a:pPr marL="342900" indent="-342900" algn="l">
              <a:buFont typeface="Arial" panose="020B0604020202020204" pitchFamily="34" charset="0"/>
              <a:buChar char="•"/>
            </a:pPr>
            <a:r>
              <a:rPr lang="en-US" sz="1400" dirty="0">
                <a:solidFill>
                  <a:srgbClr val="000000"/>
                </a:solidFill>
              </a:rPr>
              <a:t>STP prevents loops from occurring by configuring a loop-free path through the network using strategically placed "blocking-state"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How does the STA create a loop-free topology?</a:t>
            </a:r>
          </a:p>
          <a:p>
            <a:pPr marL="285750" indent="-285750" algn="l">
              <a:buFont typeface="Arial" panose="020B0604020202020204" pitchFamily="34" charset="0"/>
              <a:buChar char="•"/>
            </a:pPr>
            <a:r>
              <a:rPr lang="en-US" sz="1400" dirty="0">
                <a:solidFill>
                  <a:srgbClr val="000000"/>
                </a:solidFill>
              </a:rPr>
              <a:t>Selecting a Root Bridge: This bridge (switch) is the reference point for the entire network to build a spanning tree around.</a:t>
            </a:r>
          </a:p>
          <a:p>
            <a:pPr marL="285750" indent="-285750" algn="l">
              <a:buFont typeface="Arial" panose="020B0604020202020204" pitchFamily="34" charset="0"/>
              <a:buChar char="•"/>
            </a:pPr>
            <a:r>
              <a:rPr lang="en-US" sz="1400" dirty="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a:buFont typeface="Arial" panose="020B0604020202020204" pitchFamily="34" charset="0"/>
              <a:buChar char="•"/>
            </a:pPr>
            <a:r>
              <a:rPr lang="en-US" sz="1400" dirty="0">
                <a:solidFill>
                  <a:srgbClr val="000000"/>
                </a:solidFill>
              </a:rPr>
              <a:t>Create a Loop-Free Topology: 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l">
              <a:buFont typeface="Arial" panose="020B0604020202020204" pitchFamily="34" charset="0"/>
              <a:buChar char="•"/>
            </a:pPr>
            <a:r>
              <a:rPr lang="en-US" sz="1400" dirty="0">
                <a:solidFill>
                  <a:srgbClr val="000000"/>
                </a:solidFill>
              </a:rPr>
              <a:t>Recalculate in case of Link Failure: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74662" y="73183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Packet Tracer – Investigate STP Loop Prevention</a:t>
            </a:r>
          </a:p>
        </p:txBody>
      </p:sp>
      <p:sp>
        <p:nvSpPr>
          <p:cNvPr id="4" name="Content Placeholder 3">
            <a:extLst>
              <a:ext uri="{FF2B5EF4-FFF2-40B4-BE49-F238E27FC236}">
                <a16:creationId xmlns:a16="http://schemas.microsoft.com/office/drawing/2014/main" id="{5CF2012A-FFA6-2045-BF45-91F48211776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800" dirty="0">
                <a:solidFill>
                  <a:srgbClr val="000000"/>
                </a:solidFill>
              </a:rPr>
              <a:t>Create and configure a simple three switch network with STP.</a:t>
            </a:r>
          </a:p>
          <a:p>
            <a:pPr marL="342900" indent="-342900" algn="l">
              <a:buFont typeface="Arial" panose="020B0604020202020204" pitchFamily="34" charset="0"/>
              <a:buChar char="•"/>
            </a:pPr>
            <a:r>
              <a:rPr lang="en-US" sz="1800" dirty="0">
                <a:solidFill>
                  <a:srgbClr val="000000"/>
                </a:solidFill>
              </a:rPr>
              <a:t>View STP operation.</a:t>
            </a:r>
          </a:p>
          <a:p>
            <a:pPr marL="342900" indent="-342900" algn="l">
              <a:buFont typeface="Arial" panose="020B0604020202020204" pitchFamily="34" charset="0"/>
              <a:buChar char="•"/>
            </a:pPr>
            <a:r>
              <a:rPr lang="en-US" sz="1800" dirty="0">
                <a:solidFill>
                  <a:srgbClr val="000000"/>
                </a:solidFill>
              </a:rPr>
              <a:t>Disable STP and view operation again.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Using the STA, STP builds a loop-free topology in a four-step process:</a:t>
            </a:r>
          </a:p>
          <a:p>
            <a:pPr marL="415985" lvl="1" indent="-342900">
              <a:buFont typeface="+mj-lt"/>
              <a:buAutoNum type="arabicPeriod"/>
            </a:pPr>
            <a:r>
              <a:rPr lang="en-US" dirty="0">
                <a:solidFill>
                  <a:srgbClr val="000000"/>
                </a:solidFill>
              </a:rPr>
              <a:t>Elect the root bridge.</a:t>
            </a:r>
          </a:p>
          <a:p>
            <a:pPr marL="415985" lvl="1" indent="-342900">
              <a:buFont typeface="+mj-lt"/>
              <a:buAutoNum type="arabicPeriod"/>
            </a:pPr>
            <a:r>
              <a:rPr lang="en-US" dirty="0">
                <a:solidFill>
                  <a:srgbClr val="000000"/>
                </a:solidFill>
              </a:rPr>
              <a:t>Elect the root ports.</a:t>
            </a:r>
          </a:p>
          <a:p>
            <a:pPr marL="415985" lvl="1" indent="-342900">
              <a:buFont typeface="+mj-lt"/>
              <a:buAutoNum type="arabicPeriod"/>
            </a:pPr>
            <a:r>
              <a:rPr lang="en-US" dirty="0">
                <a:solidFill>
                  <a:srgbClr val="000000"/>
                </a:solidFill>
              </a:rPr>
              <a:t>Elect designated ports.</a:t>
            </a:r>
          </a:p>
          <a:p>
            <a:pPr marL="415985" lvl="1" indent="-342900">
              <a:buFont typeface="+mj-lt"/>
              <a:buAutoNum type="arabicPeriod"/>
            </a:pPr>
            <a:r>
              <a:rPr lang="en-US" dirty="0">
                <a:solidFill>
                  <a:srgbClr val="000000"/>
                </a:solidFill>
              </a:rPr>
              <a:t>Elect alternate (blocked) ports.</a:t>
            </a:r>
          </a:p>
          <a:p>
            <a:pPr marL="342900" indent="-342900" algn="l">
              <a:buFont typeface="Arial" panose="020B0604020202020204" pitchFamily="34" charset="0"/>
              <a:buChar char="•"/>
            </a:pPr>
            <a:r>
              <a:rPr lang="en-US" sz="1400" dirty="0">
                <a:solidFill>
                  <a:srgbClr val="000000"/>
                </a:solidFill>
              </a:rPr>
              <a:t>During STA and STP functions, switches use Bridge Protocol Data Units (BPDUs) to share information about themselves and their connections. BPDUs are used to elect the root bridge, root ports, designated ports, and alternate ports. </a:t>
            </a:r>
          </a:p>
          <a:p>
            <a:pPr marL="342900" indent="-342900" algn="l">
              <a:buFont typeface="Arial" panose="020B0604020202020204" pitchFamily="34" charset="0"/>
              <a:buChar char="•"/>
            </a:pPr>
            <a:r>
              <a:rPr lang="en-US" sz="1400" dirty="0">
                <a:solidFill>
                  <a:srgbClr val="000000"/>
                </a:solidFill>
              </a:rPr>
              <a:t>Each BPDU contains a bridge ID (BID) that identifies which switch sent the BPDU. The BID is involved in making many of the STA decisions including root bridge and port roles. </a:t>
            </a:r>
          </a:p>
          <a:p>
            <a:pPr marL="342900" indent="-342900" algn="l">
              <a:buFont typeface="Arial" panose="020B0604020202020204" pitchFamily="34" charset="0"/>
              <a:buChar char="•"/>
            </a:pPr>
            <a:r>
              <a:rPr lang="en-US" sz="1400" dirty="0">
                <a:solidFill>
                  <a:srgbClr val="000000"/>
                </a:solidFill>
              </a:rPr>
              <a:t>The BID contains a priority value, the MAC address of the switch, and an extended system ID. The lowest BID value is determined by the combination of these three fields.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b="1" dirty="0">
                <a:solidFill>
                  <a:srgbClr val="000000"/>
                </a:solidFill>
              </a:rPr>
              <a:t>Bridge Priority: </a:t>
            </a:r>
            <a:r>
              <a:rPr lang="en-US" sz="1400" dirty="0">
                <a:solidFill>
                  <a:srgbClr val="000000"/>
                </a:solidFill>
              </a:rPr>
              <a:t>The default priority value for all Cisco switches is the decimal value 32768. The range is 0 to 61440 in increments of 4096. A lower bridge priority is preferable. A bridge priority of 0 takes precedence over all other bridge priorities.</a:t>
            </a:r>
          </a:p>
          <a:p>
            <a:pPr marL="342900" indent="-342900" algn="l">
              <a:buFont typeface="Arial" panose="020B0604020202020204" pitchFamily="34" charset="0"/>
              <a:buChar char="•"/>
            </a:pPr>
            <a:r>
              <a:rPr lang="en-US" sz="1400" b="1" dirty="0">
                <a:solidFill>
                  <a:srgbClr val="000000"/>
                </a:solidFill>
              </a:rPr>
              <a:t>Extended System ID: </a:t>
            </a:r>
            <a:r>
              <a:rPr lang="en-US" sz="1400" dirty="0">
                <a:solidFill>
                  <a:srgbClr val="000000"/>
                </a:solidFill>
              </a:rPr>
              <a:t>The extended system ID value is a decimal value added to the bridge priority value in the BID to identify the VLAN for this BPDU.</a:t>
            </a:r>
          </a:p>
          <a:p>
            <a:pPr marL="342900" indent="-342900" algn="l">
              <a:buFont typeface="Arial" panose="020B0604020202020204" pitchFamily="34" charset="0"/>
              <a:buChar char="•"/>
            </a:pPr>
            <a:r>
              <a:rPr lang="en-US" sz="1400" b="1" dirty="0">
                <a:solidFill>
                  <a:srgbClr val="000000"/>
                </a:solidFill>
              </a:rPr>
              <a:t>MAC address: </a:t>
            </a:r>
            <a:r>
              <a:rPr lang="en-US" sz="1400" dirty="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3" y="731837"/>
            <a:ext cx="3725198" cy="3689897"/>
          </a:xfrm>
        </p:spPr>
        <p:txBody>
          <a:bodyPr/>
          <a:lstStyle/>
          <a:p>
            <a:pPr marL="342900" indent="-342900" algn="l">
              <a:buFont typeface="Arial" panose="020B0604020202020204" pitchFamily="34" charset="0"/>
              <a:buChar char="•"/>
            </a:pPr>
            <a:r>
              <a:rPr lang="en-US" sz="1200" dirty="0">
                <a:solidFill>
                  <a:srgbClr val="000000"/>
                </a:solidFill>
              </a:rPr>
              <a:t>The STA designates a single switch as the root bridge and uses it as the reference point for all path calculations. Switches exchange BPDUs to build the loop-free topology beginning with selecting the root bridge.</a:t>
            </a:r>
          </a:p>
          <a:p>
            <a:pPr marL="342900" indent="-342900" algn="l">
              <a:buFont typeface="Arial" panose="020B0604020202020204" pitchFamily="34" charset="0"/>
              <a:buChar char="•"/>
            </a:pPr>
            <a:r>
              <a:rPr lang="en-US" sz="1200" dirty="0">
                <a:solidFill>
                  <a:srgbClr val="000000"/>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342900" indent="-342900" algn="l">
              <a:buFont typeface="Arial" panose="020B0604020202020204" pitchFamily="34" charset="0"/>
              <a:buChar char="•"/>
            </a:pPr>
            <a:r>
              <a:rPr lang="en-US" sz="1200" dirty="0">
                <a:solidFill>
                  <a:srgbClr val="000000"/>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2" y="731837"/>
            <a:ext cx="3918367" cy="3689897"/>
          </a:xfrm>
        </p:spPr>
        <p:txBody>
          <a:bodyPr/>
          <a:lstStyle/>
          <a:p>
            <a:pPr marL="342900" indent="-342900" algn="l">
              <a:buFont typeface="Arial" panose="020B0604020202020204" pitchFamily="34" charset="0"/>
              <a:buChar char="•"/>
            </a:pPr>
            <a:r>
              <a:rPr lang="en-US" sz="1200" dirty="0">
                <a:solidFill>
                  <a:srgbClr val="000000"/>
                </a:solidFill>
              </a:rPr>
              <a:t>Because the default BID is 32768, it is possible for two or more switches to have the same priority. In this scenario, where the priorities are the same, the switch with the lowest MAC address will become the root bridge. The administrator should configure the desired root bridge switch with a lower priority.</a:t>
            </a:r>
          </a:p>
          <a:p>
            <a:pPr marL="342900" indent="-342900" algn="l">
              <a:buFont typeface="Arial" panose="020B0604020202020204" pitchFamily="34" charset="0"/>
              <a:buChar char="•"/>
            </a:pPr>
            <a:r>
              <a:rPr lang="en-US" sz="1200" dirty="0">
                <a:solidFill>
                  <a:srgbClr val="000000"/>
                </a:solidFill>
              </a:rPr>
              <a:t>In the figure, all switches are configured with the same priority of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342900" indent="-342900" algn="l">
              <a:buFont typeface="Arial" panose="020B0604020202020204" pitchFamily="34" charset="0"/>
              <a:buChar char="•"/>
            </a:pPr>
            <a:r>
              <a:rPr lang="en-US" sz="1200" b="1" dirty="0">
                <a:solidFill>
                  <a:srgbClr val="000000"/>
                </a:solidFill>
              </a:rPr>
              <a:t>Note</a:t>
            </a:r>
            <a:r>
              <a:rPr lang="en-US" sz="1200" dirty="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12652" y="731837"/>
            <a:ext cx="8542068" cy="2047939"/>
          </a:xfrm>
        </p:spPr>
        <p:txBody>
          <a:bodyPr/>
          <a:lstStyle/>
          <a:p>
            <a:pPr algn="l">
              <a:buFont typeface="Arial" panose="020B0604020202020204" pitchFamily="34" charset="0"/>
              <a:buChar char="•"/>
            </a:pPr>
            <a:r>
              <a:rPr lang="en-US" sz="1200" dirty="0">
                <a:solidFill>
                  <a:srgbClr val="000000"/>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600" dirty="0">
              <a:solidFill>
                <a:srgbClr val="000000"/>
              </a:solidFill>
            </a:endParaRPr>
          </a:p>
          <a:p>
            <a:pPr algn="l">
              <a:buFont typeface="Arial" panose="020B0604020202020204" pitchFamily="34" charset="0"/>
              <a:buChar char="•"/>
            </a:pPr>
            <a:r>
              <a:rPr lang="en-US" sz="1200" dirty="0">
                <a:solidFill>
                  <a:srgbClr val="000000"/>
                </a:solidFill>
              </a:rPr>
              <a:t>When a switch receives the BPDU, it adds the ingress port cost of the segment to determine its internal root path cost.</a:t>
            </a:r>
          </a:p>
          <a:p>
            <a:pPr algn="l">
              <a:buFont typeface="Arial" panose="020B0604020202020204" pitchFamily="34" charset="0"/>
              <a:buChar char="•"/>
            </a:pPr>
            <a:r>
              <a:rPr lang="en-US" sz="1200" dirty="0">
                <a:solidFill>
                  <a:srgbClr val="000000"/>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algn="l">
              <a:buFont typeface="Arial" panose="020B0604020202020204" pitchFamily="34" charset="0"/>
              <a:buChar char="•"/>
            </a:pPr>
            <a:r>
              <a:rPr lang="en-US" sz="1200" dirty="0">
                <a:solidFill>
                  <a:srgbClr val="000000"/>
                </a:solidFill>
              </a:rPr>
              <a:t>Although switch ports have a default port cost associated with them, the port cost is configurable. The ability to configure individual port costs gives 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3780760205"/>
              </p:ext>
            </p:extLst>
          </p:nvPr>
        </p:nvGraphicFramePr>
        <p:xfrm>
          <a:off x="2572545" y="2896579"/>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fontAlgn="ctr"/>
                      <a:r>
                        <a:rPr lang="en-US" sz="1000" b="0" dirty="0">
                          <a:effectLst/>
                        </a:rPr>
                        <a:t>10 Gbps</a:t>
                      </a:r>
                    </a:p>
                  </a:txBody>
                  <a:tcPr marL="47625" marR="47625" marT="47625" marB="47625" anchor="ctr"/>
                </a:tc>
                <a:tc>
                  <a:txBody>
                    <a:bodyPr/>
                    <a:lstStyle/>
                    <a:p>
                      <a:pPr fontAlgn="ctr"/>
                      <a:r>
                        <a:rPr lang="en-US" sz="1000" b="0" dirty="0">
                          <a:effectLst/>
                        </a:rPr>
                        <a:t>2</a:t>
                      </a:r>
                    </a:p>
                  </a:txBody>
                  <a:tcPr marL="47625" marR="47625" marT="47625" marB="47625" anchor="ctr"/>
                </a:tc>
                <a:tc>
                  <a:txBody>
                    <a:bodyPr/>
                    <a:lstStyle/>
                    <a:p>
                      <a:pPr fontAlgn="ctr"/>
                      <a:r>
                        <a:rPr lang="en-US" sz="1000" b="0" dirty="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fontAlgn="ctr"/>
                      <a:r>
                        <a:rPr lang="en-US" sz="1000" b="0" dirty="0">
                          <a:effectLst/>
                        </a:rPr>
                        <a:t>1 Gbps</a:t>
                      </a:r>
                    </a:p>
                  </a:txBody>
                  <a:tcPr marL="47625" marR="47625" marT="47625" marB="47625" anchor="ctr"/>
                </a:tc>
                <a:tc>
                  <a:txBody>
                    <a:bodyPr/>
                    <a:lstStyle/>
                    <a:p>
                      <a:pPr fontAlgn="ctr"/>
                      <a:r>
                        <a:rPr lang="en-US" sz="1000" b="0" dirty="0">
                          <a:effectLst/>
                        </a:rPr>
                        <a:t>4</a:t>
                      </a:r>
                    </a:p>
                  </a:txBody>
                  <a:tcPr marL="47625" marR="47625" marT="47625" marB="47625" anchor="ctr"/>
                </a:tc>
                <a:tc>
                  <a:txBody>
                    <a:bodyPr/>
                    <a:lstStyle/>
                    <a:p>
                      <a:pPr fontAlgn="ctr"/>
                      <a:r>
                        <a:rPr lang="en-US" sz="1000" b="0" dirty="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fontAlgn="ctr"/>
                      <a:r>
                        <a:rPr lang="en-US" sz="1000" b="0" dirty="0">
                          <a:effectLst/>
                        </a:rPr>
                        <a:t>100 Mbps</a:t>
                      </a:r>
                    </a:p>
                  </a:txBody>
                  <a:tcPr marL="47625" marR="47625" marT="47625" marB="47625" anchor="ctr"/>
                </a:tc>
                <a:tc>
                  <a:txBody>
                    <a:bodyPr/>
                    <a:lstStyle/>
                    <a:p>
                      <a:pPr fontAlgn="ctr"/>
                      <a:r>
                        <a:rPr lang="en-US" sz="1000" b="0" dirty="0">
                          <a:effectLst/>
                        </a:rPr>
                        <a:t>19</a:t>
                      </a:r>
                    </a:p>
                  </a:txBody>
                  <a:tcPr marL="47625" marR="47625" marT="47625" marB="47625" anchor="ctr"/>
                </a:tc>
                <a:tc>
                  <a:txBody>
                    <a:bodyPr/>
                    <a:lstStyle/>
                    <a:p>
                      <a:pPr fontAlgn="ctr"/>
                      <a:r>
                        <a:rPr lang="en-US" sz="1000" b="0" dirty="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fontAlgn="ctr"/>
                      <a:r>
                        <a:rPr lang="en-US" sz="1000" b="0" dirty="0">
                          <a:effectLst/>
                        </a:rPr>
                        <a:t>10 Mbps</a:t>
                      </a:r>
                    </a:p>
                  </a:txBody>
                  <a:tcPr marL="47625" marR="47625" marT="47625" marB="47625" anchor="ctr"/>
                </a:tc>
                <a:tc>
                  <a:txBody>
                    <a:bodyPr/>
                    <a:lstStyle/>
                    <a:p>
                      <a:pPr fontAlgn="ctr"/>
                      <a:r>
                        <a:rPr lang="en-US" sz="1000" b="0" dirty="0">
                          <a:effectLst/>
                        </a:rPr>
                        <a:t>100</a:t>
                      </a:r>
                    </a:p>
                  </a:txBody>
                  <a:tcPr marL="47625" marR="47625" marT="47625" marB="47625" anchor="ctr"/>
                </a:tc>
                <a:tc>
                  <a:txBody>
                    <a:bodyPr/>
                    <a:lstStyle/>
                    <a:p>
                      <a:pPr fontAlgn="ctr"/>
                      <a:r>
                        <a:rPr lang="en-US" sz="1000" b="0" dirty="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STP enables redundancy in a Layer 2 network.</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common problems in a redundant, L2 switched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STP operates in a simple switched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Rapid PVST+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74662" y="731837"/>
            <a:ext cx="3842157" cy="3689897"/>
          </a:xfrm>
        </p:spPr>
        <p:txBody>
          <a:bodyPr/>
          <a:lstStyle/>
          <a:p>
            <a:pPr marL="342900" indent="-342900" algn="l">
              <a:buFont typeface="Arial" panose="020B0604020202020204" pitchFamily="34" charset="0"/>
              <a:buChar char="•"/>
            </a:pPr>
            <a:r>
              <a:rPr lang="en-US" sz="1200" dirty="0">
                <a:solidFill>
                  <a:srgbClr val="000000"/>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342900" indent="-342900" algn="l">
              <a:buFont typeface="Arial" panose="020B0604020202020204" pitchFamily="34" charset="0"/>
              <a:buChar char="•"/>
            </a:pPr>
            <a:r>
              <a:rPr lang="en-US" sz="1200" dirty="0">
                <a:solidFill>
                  <a:srgbClr val="000000"/>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474663" y="731837"/>
            <a:ext cx="4097337" cy="3689897"/>
          </a:xfrm>
        </p:spPr>
        <p:txBody>
          <a:bodyPr/>
          <a:lstStyle/>
          <a:p>
            <a:pPr marL="342900" indent="-342900" algn="l">
              <a:buFont typeface="Arial" panose="020B0604020202020204" pitchFamily="34" charset="0"/>
              <a:buChar char="•"/>
            </a:pPr>
            <a:r>
              <a:rPr lang="en-US" sz="1200" dirty="0">
                <a:solidFill>
                  <a:srgbClr val="000000"/>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342900" indent="-342900" algn="l">
              <a:buFont typeface="Arial" panose="020B0604020202020204" pitchFamily="34" charset="0"/>
              <a:buChar char="•"/>
            </a:pPr>
            <a:r>
              <a:rPr lang="en-US" sz="1200" dirty="0">
                <a:solidFill>
                  <a:srgbClr val="000000"/>
                </a:solidFill>
              </a:rPr>
              <a:t>What is not a root port or a designated port becomes an alternate or blocked port. </a:t>
            </a:r>
          </a:p>
          <a:p>
            <a:pPr marL="342900" indent="-342900" algn="l">
              <a:buFont typeface="Arial" panose="020B0604020202020204" pitchFamily="34" charset="0"/>
              <a:buChar char="•"/>
            </a:pPr>
            <a:r>
              <a:rPr lang="en-US" sz="1200" dirty="0">
                <a:solidFill>
                  <a:srgbClr val="000000"/>
                </a:solidFill>
              </a:rPr>
              <a:t>All ports on the root bridge are designated ports.</a:t>
            </a:r>
          </a:p>
          <a:p>
            <a:pPr marL="342900" indent="-342900" algn="l">
              <a:buFont typeface="Arial" panose="020B0604020202020204" pitchFamily="34" charset="0"/>
              <a:buChar char="•"/>
            </a:pPr>
            <a:r>
              <a:rPr lang="en-US" sz="1200" dirty="0">
                <a:solidFill>
                  <a:srgbClr val="000000"/>
                </a:solidFill>
              </a:rPr>
              <a:t>If one end of a segment is a root port, the other end is a designated port.</a:t>
            </a:r>
          </a:p>
          <a:p>
            <a:pPr marL="342900" indent="-342900" algn="l">
              <a:buFont typeface="Arial" panose="020B0604020202020204" pitchFamily="34" charset="0"/>
              <a:buChar char="•"/>
            </a:pPr>
            <a:r>
              <a:rPr lang="en-US" sz="1200" dirty="0">
                <a:solidFill>
                  <a:srgbClr val="000000"/>
                </a:solidFill>
              </a:rPr>
              <a:t>All ports attached to end devices are designated ports.</a:t>
            </a:r>
          </a:p>
          <a:p>
            <a:pPr marL="342900" indent="-342900" algn="l">
              <a:buFont typeface="Arial" panose="020B0604020202020204" pitchFamily="34" charset="0"/>
              <a:buChar char="•"/>
            </a:pPr>
            <a:r>
              <a:rPr lang="en-US" sz="1200" dirty="0">
                <a:solidFill>
                  <a:srgbClr val="000000"/>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474662" y="731837"/>
            <a:ext cx="3055347" cy="3689897"/>
          </a:xfrm>
        </p:spPr>
        <p:txBody>
          <a:bodyPr/>
          <a:lstStyle/>
          <a:p>
            <a:pPr marL="0" indent="0" algn="l"/>
            <a:r>
              <a:rPr lang="en-US" sz="1400" dirty="0">
                <a:solidFill>
                  <a:srgbClr val="000000"/>
                </a:solidFill>
              </a:rPr>
              <a:t>If a port is not a root port or a designated port, then it becomes an alternate (or backup) port. Alternate ports are in discarding or blocking state to prevent loops. In the figure, the STA has configured port F0/2 on S3 in the alternate role. Port F0/2 on S3 is in the blocking state and will not forward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When a switch has multiple equal-cost paths to the root bridge, the switch will determine a port using the following criteria:</a:t>
            </a:r>
          </a:p>
          <a:p>
            <a:pPr marL="342900" indent="-342900" algn="l">
              <a:buFont typeface="Arial" panose="020B0604020202020204" pitchFamily="34" charset="0"/>
              <a:buChar char="•"/>
            </a:pPr>
            <a:r>
              <a:rPr lang="en-US" sz="1400" dirty="0">
                <a:solidFill>
                  <a:srgbClr val="000000"/>
                </a:solidFill>
              </a:rPr>
              <a:t>Lowest sender BID</a:t>
            </a:r>
          </a:p>
          <a:p>
            <a:pPr marL="342900" indent="-342900" algn="l">
              <a:buFont typeface="Arial" panose="020B0604020202020204" pitchFamily="34" charset="0"/>
              <a:buChar char="•"/>
            </a:pPr>
            <a:r>
              <a:rPr lang="en-US" sz="1400" dirty="0">
                <a:solidFill>
                  <a:srgbClr val="000000"/>
                </a:solidFill>
              </a:rPr>
              <a:t>Lowest sender port priority</a:t>
            </a:r>
          </a:p>
          <a:p>
            <a:pPr marL="342900" indent="-342900" algn="l">
              <a:buFont typeface="Arial" panose="020B0604020202020204" pitchFamily="34" charset="0"/>
              <a:buChar char="•"/>
            </a:pPr>
            <a:r>
              <a:rPr lang="en-US" sz="1400" dirty="0">
                <a:solidFill>
                  <a:srgbClr val="00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8"/>
            <a:ext cx="8116444" cy="1362776"/>
          </a:xfrm>
        </p:spPr>
        <p:txBody>
          <a:bodyPr/>
          <a:lstStyle/>
          <a:p>
            <a:pPr marL="0" indent="0" algn="l"/>
            <a:r>
              <a:rPr lang="en-US" sz="1200" b="1" dirty="0">
                <a:solidFill>
                  <a:srgbClr val="000000"/>
                </a:solidFill>
              </a:rPr>
              <a:t>Lowest Sender BID: </a:t>
            </a:r>
            <a:r>
              <a:rPr lang="en-US" sz="1200" dirty="0">
                <a:solidFill>
                  <a:srgbClr val="000000"/>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963111" y="2109243"/>
            <a:ext cx="6419265" cy="261561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7"/>
            <a:ext cx="8116444" cy="3689897"/>
          </a:xfrm>
        </p:spPr>
        <p:txBody>
          <a:bodyPr/>
          <a:lstStyle/>
          <a:p>
            <a:pPr marL="0" indent="0" algn="l"/>
            <a:r>
              <a:rPr lang="en-US" sz="1400" b="1" dirty="0">
                <a:solidFill>
                  <a:srgbClr val="000000"/>
                </a:solidFill>
              </a:rPr>
              <a:t>Lowest Sender Port Priority: </a:t>
            </a:r>
            <a:r>
              <a:rPr lang="en-US" sz="1400" dirty="0">
                <a:solidFill>
                  <a:srgbClr val="000000"/>
                </a:solidFill>
              </a:rPr>
              <a:t>This topology has two switches which are connected with two equal-cost paths between them. S1 is the root bridge, so both of its ports are designated ports.</a:t>
            </a:r>
          </a:p>
          <a:p>
            <a:pPr marL="342900" indent="-342900" algn="l">
              <a:buFont typeface="Arial" panose="020B0604020202020204" pitchFamily="34" charset="0"/>
              <a:buChar char="•"/>
            </a:pPr>
            <a:r>
              <a:rPr lang="en-US" sz="1400" dirty="0">
                <a:solidFill>
                  <a:srgbClr val="000000"/>
                </a:solidFill>
              </a:rPr>
              <a:t>S4 has two ports with equal-cost paths to the root bridge. Because both ports are connected to the same switch, the sender’s BID (S1) is equal. So the first step is a tie.</a:t>
            </a:r>
          </a:p>
          <a:p>
            <a:pPr marL="342900" indent="-342900" algn="l">
              <a:buFont typeface="Arial" panose="020B0604020202020204" pitchFamily="34" charset="0"/>
              <a:buChar char="•"/>
            </a:pPr>
            <a:r>
              <a:rPr lang="en-US" sz="1400" dirty="0">
                <a:solidFill>
                  <a:srgbClr val="000000"/>
                </a:solidFill>
              </a:rPr>
              <a:t>Next, is the sender’s (S1) port priority. The default port priority is 128, so both ports on S1 have the same port priority. This is also a tie. However, if either port on S1 was configured with a lower port priority,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2855221"/>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474662" y="731838"/>
            <a:ext cx="8280057" cy="1455408"/>
          </a:xfrm>
        </p:spPr>
        <p:txBody>
          <a:bodyPr/>
          <a:lstStyle/>
          <a:p>
            <a:pPr marL="342900" indent="-342900" algn="l">
              <a:buFont typeface="Arial" panose="020B0604020202020204" pitchFamily="34" charset="0"/>
              <a:buChar char="•"/>
            </a:pPr>
            <a:r>
              <a:rPr lang="en-US" sz="1400" b="1" dirty="0">
                <a:solidFill>
                  <a:srgbClr val="000000"/>
                </a:solidFill>
              </a:rPr>
              <a:t>Lowest Sender Port ID: </a:t>
            </a:r>
            <a:r>
              <a:rPr lang="en-US" sz="1400" dirty="0">
                <a:solidFill>
                  <a:srgbClr val="000000"/>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342900" indent="-342900" algn="l">
              <a:buFont typeface="Arial" panose="020B0604020202020204" pitchFamily="34" charset="0"/>
              <a:buChar char="•"/>
            </a:pPr>
            <a:r>
              <a:rPr lang="en-US" sz="1400" dirty="0">
                <a:solidFill>
                  <a:srgbClr val="000000"/>
                </a:solidFill>
              </a:rPr>
              <a:t>Port F0/5 on S4 will become an alternate port and placed in the blocking state.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692406" y="23524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STP convergence requires three timers, as follows:</a:t>
            </a:r>
          </a:p>
          <a:p>
            <a:pPr marL="342900" indent="-342900" algn="l">
              <a:buFont typeface="Arial" panose="020B0604020202020204" pitchFamily="34" charset="0"/>
              <a:buChar char="•"/>
            </a:pPr>
            <a:r>
              <a:rPr lang="en-US" sz="1400" b="1" dirty="0">
                <a:solidFill>
                  <a:srgbClr val="000000"/>
                </a:solidFill>
              </a:rPr>
              <a:t>Hello Timer</a:t>
            </a:r>
            <a:r>
              <a:rPr lang="en-US" sz="1400" dirty="0">
                <a:solidFill>
                  <a:srgbClr val="000000"/>
                </a:solidFill>
              </a:rPr>
              <a:t> -The hello time is the interval between BPDUs. The default is 2 seconds but can be modified to between 1 and 10 seconds.</a:t>
            </a:r>
          </a:p>
          <a:p>
            <a:pPr marL="342900" indent="-342900" algn="l">
              <a:buFont typeface="Arial" panose="020B0604020202020204" pitchFamily="34" charset="0"/>
              <a:buChar char="•"/>
            </a:pPr>
            <a:r>
              <a:rPr lang="en-US" sz="1400" b="1" dirty="0">
                <a:solidFill>
                  <a:srgbClr val="000000"/>
                </a:solidFill>
              </a:rPr>
              <a:t>Forward Delay Timer</a:t>
            </a:r>
            <a:r>
              <a:rPr lang="en-US" sz="1400" dirty="0">
                <a:solidFill>
                  <a:srgbClr val="000000"/>
                </a:solidFill>
              </a:rPr>
              <a:t> -The forward delay is the time that is spent in the listening and learning state. The default is 15 seconds but can be modified to between 4 and 30 seconds.</a:t>
            </a:r>
          </a:p>
          <a:p>
            <a:pPr marL="342900" indent="-342900" algn="l">
              <a:buFont typeface="Arial" panose="020B0604020202020204" pitchFamily="34" charset="0"/>
              <a:buChar char="•"/>
            </a:pPr>
            <a:r>
              <a:rPr lang="en-US" sz="1400" b="1" dirty="0">
                <a:solidFill>
                  <a:srgbClr val="000000"/>
                </a:solidFill>
              </a:rPr>
              <a:t>Max Age Timer</a:t>
            </a:r>
            <a:r>
              <a:rPr lang="en-US" sz="1400" dirty="0">
                <a:solidFill>
                  <a:srgbClr val="000000"/>
                </a:solidFill>
              </a:rPr>
              <a:t> -The max age is the maximum length of time that a switch waits before attempting to change the STP topology. The default is 20 seconds but can be modified to between 6 and 40 seconds.</a:t>
            </a:r>
          </a:p>
          <a:p>
            <a:pPr marL="0" indent="0" algn="l"/>
            <a:r>
              <a:rPr lang="en-US" sz="1400" b="1" dirty="0">
                <a:solidFill>
                  <a:srgbClr val="000000"/>
                </a:solidFill>
              </a:rPr>
              <a:t>Note</a:t>
            </a:r>
            <a:r>
              <a:rPr lang="en-US" sz="1400" dirty="0">
                <a:solidFill>
                  <a:srgbClr val="000000"/>
                </a:solidFill>
              </a:rPr>
              <a:t>: The default times can be changed on the root bridge, which dictates the value of these timers for the STP domain.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474662" y="731837"/>
            <a:ext cx="8280057" cy="1016315"/>
          </a:xfrm>
        </p:spPr>
        <p:txBody>
          <a:bodyPr/>
          <a:lstStyle/>
          <a:p>
            <a:pPr marL="0" indent="0" algn="l"/>
            <a:r>
              <a:rPr lang="en-US" sz="1200" dirty="0">
                <a:solidFill>
                  <a:srgbClr val="000000"/>
                </a:solidFill>
              </a:rPr>
              <a:t>STP facilitates the logical loop-free path throughout the broadcast domain. The spanning tree is determined through the information learned by the exchange of the BPDU frames between the interconnected switches. If a switch port transitions directly from the blocking state to the forwarding state without information about the full topology during the transition, the port can temporarily create a data loop. 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1786269" y="1748152"/>
            <a:ext cx="5315245" cy="2931649"/>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val="1910485252"/>
                  </a:ext>
                </a:extLst>
              </a:tr>
              <a:tr h="370840">
                <a:tc>
                  <a:txBody>
                    <a:bodyPr/>
                    <a:lstStyle/>
                    <a:p>
                      <a:pPr fontAlgn="ctr"/>
                      <a:r>
                        <a:rPr lang="en-US" b="0" dirty="0">
                          <a:effectLst/>
                        </a:rPr>
                        <a:t>Blocking</a:t>
                      </a:r>
                    </a:p>
                  </a:txBody>
                  <a:tcPr marL="47625" marR="47625" marT="47625" marB="47625" anchor="ctr"/>
                </a:tc>
                <a:tc>
                  <a:txBody>
                    <a:bodyPr/>
                    <a:lstStyle/>
                    <a:p>
                      <a:pPr fontAlgn="ctr"/>
                      <a:r>
                        <a:rPr lang="en-US" b="0" dirty="0">
                          <a:effectLst/>
                        </a:rPr>
                        <a:t>Receive only</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032405516"/>
                  </a:ext>
                </a:extLst>
              </a:tr>
              <a:tr h="370840">
                <a:tc>
                  <a:txBody>
                    <a:bodyPr/>
                    <a:lstStyle/>
                    <a:p>
                      <a:pPr fontAlgn="ctr"/>
                      <a:r>
                        <a:rPr lang="en-US" b="0" dirty="0">
                          <a:effectLst/>
                        </a:rPr>
                        <a:t>Listening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184519708"/>
                  </a:ext>
                </a:extLst>
              </a:tr>
              <a:tr h="370840">
                <a:tc>
                  <a:txBody>
                    <a:bodyPr/>
                    <a:lstStyle/>
                    <a:p>
                      <a:pPr fontAlgn="ctr"/>
                      <a:r>
                        <a:rPr lang="en-US" b="0" dirty="0">
                          <a:effectLst/>
                        </a:rPr>
                        <a:t>Learning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899475805"/>
                  </a:ext>
                </a:extLst>
              </a:tr>
              <a:tr h="370840">
                <a:tc>
                  <a:txBody>
                    <a:bodyPr/>
                    <a:lstStyle/>
                    <a:p>
                      <a:pPr fontAlgn="ctr"/>
                      <a:r>
                        <a:rPr lang="en-US" b="0" dirty="0">
                          <a:effectLst/>
                        </a:rPr>
                        <a:t>Forwarding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3795268361"/>
                  </a:ext>
                </a:extLst>
              </a:tr>
              <a:tr h="370840">
                <a:tc>
                  <a:txBody>
                    <a:bodyPr/>
                    <a:lstStyle/>
                    <a:p>
                      <a:pPr fontAlgn="ctr"/>
                      <a:r>
                        <a:rPr lang="en-US" b="0" dirty="0">
                          <a:effectLst/>
                        </a:rPr>
                        <a:t>Disabled</a:t>
                      </a:r>
                    </a:p>
                  </a:txBody>
                  <a:tcPr marL="47625" marR="47625" marT="47625" marB="47625" anchor="ctr"/>
                </a:tc>
                <a:tc>
                  <a:txBody>
                    <a:bodyPr/>
                    <a:lstStyle/>
                    <a:p>
                      <a:pPr fontAlgn="ctr"/>
                      <a:r>
                        <a:rPr lang="en-US" b="0" dirty="0">
                          <a:effectLst/>
                        </a:rPr>
                        <a:t>None sent or received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STP can be configured to operate in an environment with multiple VLANs. In Per-VLAN Spanning Tree (PVST) versions of STP, there is a root bridge elected for each spanning tree instance. This makes it possible to have different root bridges for different sets of VLANs. STP operates a separate instance of STP for each individual VLAN. If all ports on all switches are members of VLAN 1, then there is only one spanning tree instance.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342900" indent="-342900" algn="l">
              <a:buFont typeface="Arial" panose="020B0604020202020204" pitchFamily="34" charset="0"/>
              <a:buChar char="•"/>
            </a:pPr>
            <a:r>
              <a:rPr lang="en-US" sz="1400" dirty="0">
                <a:solidFill>
                  <a:srgbClr val="000000"/>
                </a:solidFill>
              </a:rPr>
              <a:t>The latest IEEE documentation on spanning tree (IEEE-802-1D-2004) says, "STP has now been superseded by the Rapid Spanning Tree Protocol (RSTP)."The IEEE uses "STP" to refer to the original implementation of spanning tree and "RSTP" to describe the version of spanning tree specified in IEEE-802.1D-2004. </a:t>
            </a:r>
          </a:p>
          <a:p>
            <a:pPr marL="342900" indent="-342900" algn="l">
              <a:buFont typeface="Arial" panose="020B0604020202020204" pitchFamily="34" charset="0"/>
              <a:buChar char="•"/>
            </a:pPr>
            <a:r>
              <a:rPr lang="en-US" sz="1400" dirty="0">
                <a:solidFill>
                  <a:srgbClr val="000000"/>
                </a:solidFill>
              </a:rPr>
              <a:t>Because the two protocols share much of the same terminology and methods for the loop-free path, the primary focus will be on the current standard and the Cisco proprietary implementations of STP and RSTP.</a:t>
            </a:r>
          </a:p>
          <a:p>
            <a:pPr marL="342900" indent="-342900" algn="l">
              <a:buFont typeface="Arial" panose="020B0604020202020204" pitchFamily="34" charset="0"/>
              <a:buChar char="•"/>
            </a:pPr>
            <a:r>
              <a:rPr lang="en-US" sz="1400" dirty="0">
                <a:solidFill>
                  <a:srgbClr val="000000"/>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4253082121"/>
              </p:ext>
            </p:extLst>
          </p:nvPr>
        </p:nvGraphicFramePr>
        <p:xfrm>
          <a:off x="431800" y="593614"/>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70840">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12780972"/>
                  </a:ext>
                </a:extLst>
              </a:tr>
              <a:tr h="370840">
                <a:tc>
                  <a:txBody>
                    <a:bodyPr/>
                    <a:lstStyle/>
                    <a:p>
                      <a:pPr fontAlgn="ctr"/>
                      <a:r>
                        <a:rPr lang="en-US" sz="1200" b="0" dirty="0">
                          <a:effectLst/>
                        </a:rPr>
                        <a:t>STP</a:t>
                      </a:r>
                    </a:p>
                  </a:txBody>
                  <a:tcPr marL="47625" marR="47625" marT="47625" marB="47625" anchor="ctr"/>
                </a:tc>
                <a:tc>
                  <a:txBody>
                    <a:bodyPr/>
                    <a:lstStyle/>
                    <a:p>
                      <a:pPr fontAlgn="ctr"/>
                      <a:r>
                        <a:rPr lang="en-US" sz="12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val="2267108576"/>
                  </a:ext>
                </a:extLst>
              </a:tr>
              <a:tr h="370840">
                <a:tc>
                  <a:txBody>
                    <a:bodyPr/>
                    <a:lstStyle/>
                    <a:p>
                      <a:pPr fontAlgn="ctr"/>
                      <a:r>
                        <a:rPr lang="en-US" sz="1200" b="0" dirty="0">
                          <a:effectLst/>
                        </a:rPr>
                        <a:t>PVST+</a:t>
                      </a:r>
                    </a:p>
                  </a:txBody>
                  <a:tcPr marL="47625" marR="47625" marT="47625" marB="47625" anchor="ctr"/>
                </a:tc>
                <a:tc>
                  <a:txBody>
                    <a:bodyPr/>
                    <a:lstStyle/>
                    <a:p>
                      <a:pPr fontAlgn="ctr"/>
                      <a:r>
                        <a:rPr lang="en-US" sz="12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val="872650561"/>
                  </a:ext>
                </a:extLst>
              </a:tr>
              <a:tr h="370840">
                <a:tc>
                  <a:txBody>
                    <a:bodyPr/>
                    <a:lstStyle/>
                    <a:p>
                      <a:pPr fontAlgn="ctr"/>
                      <a:r>
                        <a:rPr lang="en-US" sz="1200" b="0" dirty="0">
                          <a:effectLst/>
                        </a:rPr>
                        <a:t>802.1D-2004</a:t>
                      </a:r>
                    </a:p>
                  </a:txBody>
                  <a:tcPr marL="47625" marR="47625" marT="47625" marB="47625" anchor="ctr"/>
                </a:tc>
                <a:tc>
                  <a:txBody>
                    <a:bodyPr/>
                    <a:lstStyle/>
                    <a:p>
                      <a:pPr fontAlgn="ctr"/>
                      <a:r>
                        <a:rPr lang="en-US" sz="1200" b="0" dirty="0">
                          <a:effectLst/>
                        </a:rPr>
                        <a:t>This is an updated version of the STP standard, incorporating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fontAlgn="ctr"/>
                      <a:r>
                        <a:rPr lang="en-US" sz="1200" b="0" dirty="0">
                          <a:effectLst/>
                        </a:rPr>
                        <a:t>RSTP</a:t>
                      </a:r>
                    </a:p>
                  </a:txBody>
                  <a:tcPr marL="47625" marR="47625" marT="47625" marB="47625" anchor="ctr"/>
                </a:tc>
                <a:tc>
                  <a:txBody>
                    <a:bodyPr/>
                    <a:lstStyle/>
                    <a:p>
                      <a:pPr fontAlgn="ctr"/>
                      <a:r>
                        <a:rPr lang="en-US" sz="1200" b="0" dirty="0">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val="3321853904"/>
                  </a:ext>
                </a:extLst>
              </a:tr>
              <a:tr h="370840">
                <a:tc>
                  <a:txBody>
                    <a:bodyPr/>
                    <a:lstStyle/>
                    <a:p>
                      <a:pPr fontAlgn="ctr"/>
                      <a:r>
                        <a:rPr lang="en-US" sz="1200" b="0" dirty="0">
                          <a:effectLst/>
                        </a:rPr>
                        <a:t>Rapid PVST+</a:t>
                      </a:r>
                    </a:p>
                  </a:txBody>
                  <a:tcPr marL="47625" marR="47625" marT="47625" marB="47625" anchor="ctr"/>
                </a:tc>
                <a:tc>
                  <a:txBody>
                    <a:bodyPr/>
                    <a:lstStyle/>
                    <a:p>
                      <a:pPr fontAlgn="ctr"/>
                      <a:r>
                        <a:rPr lang="en-US" sz="1200" b="0" dirty="0">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val="2147294024"/>
                  </a:ext>
                </a:extLst>
              </a:tr>
              <a:tr h="370840">
                <a:tc>
                  <a:txBody>
                    <a:bodyPr/>
                    <a:lstStyle/>
                    <a:p>
                      <a:pPr fontAlgn="ctr"/>
                      <a:r>
                        <a:rPr lang="en-US" sz="1200" b="0" dirty="0">
                          <a:effectLst/>
                        </a:rPr>
                        <a:t>MSTP</a:t>
                      </a:r>
                    </a:p>
                  </a:txBody>
                  <a:tcPr marL="47625" marR="47625" marT="47625" marB="47625" anchor="ctr"/>
                </a:tc>
                <a:tc>
                  <a:txBody>
                    <a:bodyPr/>
                    <a:lstStyle/>
                    <a:p>
                      <a:pPr fontAlgn="ctr"/>
                      <a:r>
                        <a:rPr lang="en-US" sz="1200" b="0" dirty="0">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val="3668636701"/>
                  </a:ext>
                </a:extLst>
              </a:tr>
              <a:tr h="370840">
                <a:tc>
                  <a:txBody>
                    <a:bodyPr/>
                    <a:lstStyle/>
                    <a:p>
                      <a:pPr fontAlgn="ctr"/>
                      <a:r>
                        <a:rPr lang="en-US" sz="1200" b="0" dirty="0">
                          <a:effectLst/>
                        </a:rPr>
                        <a:t>MST</a:t>
                      </a:r>
                    </a:p>
                  </a:txBody>
                  <a:tcPr marL="47625" marR="47625" marT="47625" marB="47625" anchor="ctr"/>
                </a:tc>
                <a:tc>
                  <a:txBody>
                    <a:bodyPr/>
                    <a:lstStyle/>
                    <a:p>
                      <a:pPr fontAlgn="ctr"/>
                      <a:r>
                        <a:rPr lang="en-US" sz="12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RSTP (IEEE 802.1w)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342900" indent="-342900" algn="l">
              <a:buFont typeface="Arial" panose="020B0604020202020204" pitchFamily="34" charset="0"/>
              <a:buChar char="•"/>
            </a:pPr>
            <a:r>
              <a:rPr lang="en-US" sz="1400" dirty="0">
                <a:solidFill>
                  <a:srgbClr val="000000"/>
                </a:solidFill>
              </a:rPr>
              <a:t>RSTP increases the speed of the recalculation of the spanning tree when the Layer 2 network topology changes. RSTP can achieve much faster convergence 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956928" y="730265"/>
            <a:ext cx="2453679" cy="1384995"/>
          </a:xfrm>
          <a:prstGeom prst="rect">
            <a:avLst/>
          </a:prstGeom>
        </p:spPr>
        <p:txBody>
          <a:bodyPr wrap="square">
            <a:spAutoFit/>
          </a:bodyPr>
          <a:lstStyle/>
          <a:p>
            <a:r>
              <a:rPr lang="en-US" sz="1200" dirty="0">
                <a:solidFill>
                  <a:srgbClr val="000000"/>
                </a:solidFill>
                <a:latin typeface="+mn-lt"/>
              </a:rPr>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115260"/>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5191932" y="782099"/>
            <a:ext cx="3153555" cy="1384995"/>
          </a:xfrm>
          <a:prstGeom prst="rect">
            <a:avLst/>
          </a:prstGeom>
        </p:spPr>
        <p:txBody>
          <a:bodyPr wrap="square">
            <a:spAutoFit/>
          </a:bodyPr>
          <a:lstStyle/>
          <a:p>
            <a:r>
              <a:rPr lang="en-US" sz="1200" dirty="0">
                <a:solidFill>
                  <a:srgbClr val="000000"/>
                </a:solidFill>
                <a:latin typeface="+mn-lt"/>
              </a:rPr>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3" y="2115260"/>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474662" y="731838"/>
            <a:ext cx="8280057" cy="687312"/>
          </a:xfrm>
        </p:spPr>
        <p:txBody>
          <a:bodyPr/>
          <a:lstStyle/>
          <a:p>
            <a:pPr marL="0" indent="0" algn="l"/>
            <a:r>
              <a:rPr lang="en-US" sz="1400" dirty="0">
                <a:solidFill>
                  <a:srgbClr val="000000"/>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004754" y="1363642"/>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When a device is connected to a switch port or when a switch powers up, the switch port goes through both the listening and learning states, each time waiting for the Forward Delay timer to expire. This delay is 15 seconds for each state for a total of 30 seconds. This can present a problem for DHCP clients trying to discover a DHCP server because the DHCP process may timeout. The result is that an IPv4 client will not receive a valid IPv4 address.</a:t>
            </a:r>
          </a:p>
          <a:p>
            <a:pPr marL="342900" indent="-342900" algn="l">
              <a:buFont typeface="Arial" panose="020B0604020202020204" pitchFamily="34" charset="0"/>
              <a:buChar char="•"/>
            </a:pPr>
            <a:r>
              <a:rPr lang="en-US" sz="1400" dirty="0">
                <a:solidFill>
                  <a:srgbClr val="000000"/>
                </a:solidFill>
              </a:rPr>
              <a:t>When a switch port is configured with PortFast, that port transitions from blocking to forwarding state immediately, avoiding the 30 second delay. You can use PortFast on access ports to allow devices connected to these ports to access the network immediately. PortFast should only be used on access ports. If you enable PortFast on a port connecting to another switch, you risk creating a spanning tree loop. </a:t>
            </a:r>
          </a:p>
          <a:p>
            <a:pPr marL="342900" indent="-342900" algn="l">
              <a:buFont typeface="Arial" panose="020B0604020202020204" pitchFamily="34" charset="0"/>
              <a:buChar char="•"/>
            </a:pPr>
            <a:r>
              <a:rPr lang="en-US" sz="1400" dirty="0">
                <a:solidFill>
                  <a:srgbClr val="000000"/>
                </a:solidFill>
              </a:rPr>
              <a:t>A PortFast-enabled switch port should never receive BPDUs because that would indicate that switch is connected to the port, potentially causing a spanning tree loop. Cisco switches support a feature called BPDU guard. When enabled, it immediately puts the switch port in an errdisabled (error-disabled) state upon receipt of any BPDU. This protects against potential loops by effectively shutting down the port. The administrator must manually put the interface back into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Over the years, organizations required greater resiliency and availability in the LAN. Ethernet LANs went from a few interconnected switches connected to a single router, to a sophisticated hierarchical network design including access, distribution and core layer switches.</a:t>
            </a:r>
          </a:p>
          <a:p>
            <a:pPr marL="342900" indent="-342900" algn="l">
              <a:buFont typeface="Arial" panose="020B0604020202020204" pitchFamily="34" charset="0"/>
              <a:buChar char="•"/>
            </a:pPr>
            <a:r>
              <a:rPr lang="en-US" sz="1400" dirty="0">
                <a:solidFill>
                  <a:srgbClr val="000000"/>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342900" indent="-342900" algn="l">
              <a:buFont typeface="Arial" panose="020B0604020202020204" pitchFamily="34" charset="0"/>
              <a:buChar char="•"/>
            </a:pPr>
            <a:r>
              <a:rPr lang="en-US" sz="1400" dirty="0">
                <a:solidFill>
                  <a:srgbClr val="000000"/>
                </a:solidFill>
              </a:rPr>
              <a:t>An important aspect to network design is fast and predictable convergence when there is a failure or change in the topology. Spanning tree does not offer the same efficiencies and predictabilities provided by routing protocols at Layer 3.</a:t>
            </a:r>
          </a:p>
          <a:p>
            <a:pPr marL="342900" indent="-342900" algn="l">
              <a:buFont typeface="Arial" panose="020B0604020202020204" pitchFamily="34" charset="0"/>
              <a:buChar char="•"/>
            </a:pPr>
            <a:r>
              <a:rPr lang="en-US" sz="1400" dirty="0">
                <a:solidFill>
                  <a:srgbClr val="000000"/>
                </a:solidFill>
              </a:rPr>
              <a:t>Layer 3 routing allows for redundant paths and loops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This topic covers the causes of loops in a Layer 2 network and briefly explains how spanning tree protocol works.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a:t>
            </a:r>
          </a:p>
          <a:p>
            <a:pPr marL="342900" indent="-342900" algn="l">
              <a:buFont typeface="Arial" panose="020B0604020202020204" pitchFamily="34" charset="0"/>
              <a:buChar char="•"/>
            </a:pPr>
            <a:r>
              <a:rPr lang="en-US" sz="1400" dirty="0">
                <a:solidFill>
                  <a:srgbClr val="000000"/>
                </a:solidFill>
              </a:rPr>
              <a:t>Ethernet LANs require a loop-free topology with a single path between any two devices. A loop in an Ethernet LAN can cause continued propagation of Ethernet frames until a link is disrupted and breaks the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a:buFont typeface="Arial" panose="020B0604020202020204" pitchFamily="34" charset="0"/>
              <a:buChar char="•"/>
            </a:pPr>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2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Char char="•"/>
            </a:pPr>
            <a:r>
              <a:rPr lang="en-US" sz="12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2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2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2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2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2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200" dirty="0"/>
              <a:t>If a port is not a root port or a designated port, then it becomes an alternate (or backup) port. Alternate ports and backup ports are in discarding or blocking state to prevent loops.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2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200" dirty="0"/>
              <a:t>Port states are blocking, listening, learning, forwarding, and disabled. </a:t>
            </a:r>
          </a:p>
          <a:p>
            <a:pPr>
              <a:spcBef>
                <a:spcPts val="0"/>
              </a:spcBef>
              <a:spcAft>
                <a:spcPts val="0"/>
              </a:spcAft>
              <a:buFont typeface="Arial" panose="020B0604020202020204" pitchFamily="34" charset="0"/>
              <a:buChar char="•"/>
            </a:pPr>
            <a:r>
              <a:rPr lang="en-US" sz="12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2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200" dirty="0"/>
              <a:t>RSTP is an evolution of STP that provides faster convergence than STP. </a:t>
            </a:r>
          </a:p>
          <a:p>
            <a:pPr>
              <a:spcBef>
                <a:spcPts val="0"/>
              </a:spcBef>
              <a:spcAft>
                <a:spcPts val="0"/>
              </a:spcAft>
              <a:buFont typeface="Arial" panose="020B0604020202020204" pitchFamily="34" charset="0"/>
              <a:buChar char="•"/>
            </a:pPr>
            <a:r>
              <a:rPr lang="en-US" sz="1200" dirty="0"/>
              <a:t>RSTP port states are learning, forwarding and discarding. </a:t>
            </a:r>
          </a:p>
          <a:p>
            <a:pPr>
              <a:spcBef>
                <a:spcPts val="0"/>
              </a:spcBef>
              <a:spcAft>
                <a:spcPts val="0"/>
              </a:spcAft>
              <a:buFont typeface="Arial" panose="020B0604020202020204" pitchFamily="34" charset="0"/>
              <a:buChar char="•"/>
            </a:pPr>
            <a:r>
              <a:rPr lang="en-US" sz="1200" dirty="0"/>
              <a:t>PVST+ is a Cisco enhancement of STP that provides a separate spanning tree instance for each VLAN configured in the network. PVST+ supports PortFast, UplinkFast, BackboneFast, BPDU guard, BPDU filter, root guard, and loop guard. </a:t>
            </a:r>
          </a:p>
          <a:p>
            <a:pPr>
              <a:spcBef>
                <a:spcPts val="0"/>
              </a:spcBef>
              <a:spcAft>
                <a:spcPts val="0"/>
              </a:spcAft>
              <a:buFont typeface="Arial" panose="020B0604020202020204" pitchFamily="34" charset="0"/>
              <a:buChar char="•"/>
            </a:pPr>
            <a:r>
              <a:rPr lang="en-US" sz="1200" dirty="0"/>
              <a:t>Cisco switches running IOS 15.0 or later, run PVST+ by default. </a:t>
            </a:r>
          </a:p>
          <a:p>
            <a:pPr>
              <a:spcBef>
                <a:spcPts val="0"/>
              </a:spcBef>
              <a:spcAft>
                <a:spcPts val="0"/>
              </a:spcAft>
              <a:buFont typeface="Arial" panose="020B0604020202020204" pitchFamily="34" charset="0"/>
              <a:buChar char="•"/>
            </a:pPr>
            <a:r>
              <a:rPr lang="en-US" sz="12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200" dirty="0"/>
              <a:t>When a switch port is configured with PortFast,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200" dirty="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2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200" dirty="0"/>
              <a:t>Layer 3 routing allows for redundant paths and loops in the topology, without blocking ports. For this reason, some environments are transitioning to Layer 3 everywhere except where devices connect to the access layer switch.</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5: STP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3602547" cy="4155319"/>
          </a:xfrm>
        </p:spPr>
        <p:txBody>
          <a:bodyPr/>
          <a:lstStyle/>
          <a:p>
            <a:pPr>
              <a:spcBef>
                <a:spcPts val="0"/>
              </a:spcBef>
              <a:spcAft>
                <a:spcPts val="0"/>
              </a:spcAft>
              <a:buFont typeface="Arial" panose="020B0604020202020204" pitchFamily="34" charset="0"/>
              <a:buChar char="•"/>
            </a:pPr>
            <a:r>
              <a:rPr lang="en-US" sz="1100" b="1" dirty="0"/>
              <a:t>Spanning Tree Protocol (STP)</a:t>
            </a:r>
          </a:p>
          <a:p>
            <a:pPr>
              <a:spcBef>
                <a:spcPts val="0"/>
              </a:spcBef>
              <a:spcAft>
                <a:spcPts val="0"/>
              </a:spcAft>
              <a:buFont typeface="Arial" panose="020B0604020202020204" pitchFamily="34" charset="0"/>
              <a:buChar char="•"/>
            </a:pPr>
            <a:r>
              <a:rPr lang="en-US" sz="1100" b="1" dirty="0"/>
              <a:t>Spanning Tree Algorithm (STA)</a:t>
            </a:r>
          </a:p>
          <a:p>
            <a:pPr>
              <a:spcBef>
                <a:spcPts val="0"/>
              </a:spcBef>
              <a:spcAft>
                <a:spcPts val="0"/>
              </a:spcAft>
              <a:buFont typeface="Arial" panose="020B0604020202020204" pitchFamily="34" charset="0"/>
              <a:buChar char="•"/>
            </a:pPr>
            <a:r>
              <a:rPr lang="en-US" sz="1100" b="1" dirty="0"/>
              <a:t>IEEE 802.1D</a:t>
            </a:r>
          </a:p>
          <a:p>
            <a:pPr>
              <a:spcBef>
                <a:spcPts val="0"/>
              </a:spcBef>
              <a:spcAft>
                <a:spcPts val="0"/>
              </a:spcAft>
              <a:buFont typeface="Arial" panose="020B0604020202020204" pitchFamily="34" charset="0"/>
              <a:buChar char="•"/>
            </a:pPr>
            <a:r>
              <a:rPr lang="en-US" sz="1100" b="1" dirty="0"/>
              <a:t>IEEE 802.1w</a:t>
            </a:r>
          </a:p>
          <a:p>
            <a:pPr>
              <a:spcBef>
                <a:spcPts val="0"/>
              </a:spcBef>
              <a:spcAft>
                <a:spcPts val="0"/>
              </a:spcAft>
              <a:buFont typeface="Arial" panose="020B0604020202020204" pitchFamily="34" charset="0"/>
              <a:buChar char="•"/>
            </a:pPr>
            <a:r>
              <a:rPr lang="en-US" sz="1100" b="1" dirty="0"/>
              <a:t>Broadcast Storm</a:t>
            </a:r>
          </a:p>
          <a:p>
            <a:pPr>
              <a:spcBef>
                <a:spcPts val="0"/>
              </a:spcBef>
              <a:spcAft>
                <a:spcPts val="0"/>
              </a:spcAft>
              <a:buFont typeface="Arial" panose="020B0604020202020204" pitchFamily="34" charset="0"/>
              <a:buChar char="•"/>
            </a:pPr>
            <a:r>
              <a:rPr lang="en-US" sz="1100" b="1" dirty="0"/>
              <a:t>Root Bridge</a:t>
            </a:r>
          </a:p>
          <a:p>
            <a:pPr>
              <a:spcBef>
                <a:spcPts val="0"/>
              </a:spcBef>
              <a:spcAft>
                <a:spcPts val="0"/>
              </a:spcAft>
              <a:buFont typeface="Arial" panose="020B0604020202020204" pitchFamily="34" charset="0"/>
              <a:buChar char="•"/>
            </a:pPr>
            <a:r>
              <a:rPr lang="en-US" sz="1100" b="1" dirty="0"/>
              <a:t>Root Port </a:t>
            </a:r>
          </a:p>
          <a:p>
            <a:pPr>
              <a:spcBef>
                <a:spcPts val="0"/>
              </a:spcBef>
              <a:spcAft>
                <a:spcPts val="0"/>
              </a:spcAft>
              <a:buFont typeface="Arial" panose="020B0604020202020204" pitchFamily="34" charset="0"/>
              <a:buChar char="•"/>
            </a:pPr>
            <a:r>
              <a:rPr lang="en-US" sz="1100" b="1" dirty="0"/>
              <a:t>Designated Port</a:t>
            </a:r>
          </a:p>
          <a:p>
            <a:pPr>
              <a:spcBef>
                <a:spcPts val="0"/>
              </a:spcBef>
              <a:spcAft>
                <a:spcPts val="0"/>
              </a:spcAft>
              <a:buFont typeface="Arial" panose="020B0604020202020204" pitchFamily="34" charset="0"/>
              <a:buChar char="•"/>
            </a:pPr>
            <a:r>
              <a:rPr lang="en-US" sz="1100" b="1" dirty="0"/>
              <a:t>Alternate (Blocked) Port</a:t>
            </a:r>
          </a:p>
          <a:p>
            <a:pPr>
              <a:spcBef>
                <a:spcPts val="0"/>
              </a:spcBef>
              <a:spcAft>
                <a:spcPts val="0"/>
              </a:spcAft>
              <a:buFont typeface="Arial" panose="020B0604020202020204" pitchFamily="34" charset="0"/>
              <a:buChar char="•"/>
            </a:pPr>
            <a:r>
              <a:rPr lang="en-US" sz="1100" b="1" dirty="0"/>
              <a:t>Learning</a:t>
            </a:r>
          </a:p>
          <a:p>
            <a:pPr>
              <a:spcBef>
                <a:spcPts val="0"/>
              </a:spcBef>
              <a:spcAft>
                <a:spcPts val="0"/>
              </a:spcAft>
              <a:buFont typeface="Arial" panose="020B0604020202020204" pitchFamily="34" charset="0"/>
              <a:buChar char="•"/>
            </a:pPr>
            <a:r>
              <a:rPr lang="en-US" sz="1100" b="1" dirty="0"/>
              <a:t>Listening</a:t>
            </a:r>
          </a:p>
          <a:p>
            <a:pPr>
              <a:spcBef>
                <a:spcPts val="0"/>
              </a:spcBef>
              <a:spcAft>
                <a:spcPts val="0"/>
              </a:spcAft>
              <a:buFont typeface="Arial" panose="020B0604020202020204" pitchFamily="34" charset="0"/>
              <a:buChar char="•"/>
            </a:pPr>
            <a:r>
              <a:rPr lang="en-US" sz="1100" b="1" dirty="0"/>
              <a:t>Bridge ID (BID)</a:t>
            </a:r>
          </a:p>
          <a:p>
            <a:pPr>
              <a:spcBef>
                <a:spcPts val="0"/>
              </a:spcBef>
              <a:spcAft>
                <a:spcPts val="0"/>
              </a:spcAft>
              <a:buFont typeface="Arial" panose="020B0604020202020204" pitchFamily="34" charset="0"/>
              <a:buChar char="•"/>
            </a:pPr>
            <a:r>
              <a:rPr lang="en-US" sz="1100" b="1" dirty="0"/>
              <a:t>Root ID</a:t>
            </a:r>
          </a:p>
          <a:p>
            <a:pPr>
              <a:spcBef>
                <a:spcPts val="0"/>
              </a:spcBef>
              <a:spcAft>
                <a:spcPts val="0"/>
              </a:spcAft>
              <a:buFont typeface="Arial" panose="020B0604020202020204" pitchFamily="34" charset="0"/>
              <a:buChar char="•"/>
            </a:pPr>
            <a:r>
              <a:rPr lang="en-US" sz="1100" b="1" dirty="0"/>
              <a:t>Bridge Protocol Data Unit (BPDU)</a:t>
            </a:r>
          </a:p>
          <a:p>
            <a:pPr>
              <a:spcBef>
                <a:spcPts val="0"/>
              </a:spcBef>
              <a:spcAft>
                <a:spcPts val="0"/>
              </a:spcAft>
              <a:buFont typeface="Arial" panose="020B0604020202020204" pitchFamily="34" charset="0"/>
              <a:buChar char="•"/>
            </a:pPr>
            <a:r>
              <a:rPr lang="en-US" sz="1100" b="1" dirty="0"/>
              <a:t>Bridge Priority</a:t>
            </a:r>
          </a:p>
          <a:p>
            <a:pPr>
              <a:spcBef>
                <a:spcPts val="0"/>
              </a:spcBef>
              <a:spcAft>
                <a:spcPts val="0"/>
              </a:spcAft>
              <a:buFont typeface="Arial" panose="020B0604020202020204" pitchFamily="34" charset="0"/>
              <a:buChar char="•"/>
            </a:pPr>
            <a:r>
              <a:rPr lang="en-US" sz="1100" b="1" dirty="0"/>
              <a:t>Extended System ID</a:t>
            </a:r>
          </a:p>
          <a:p>
            <a:pPr>
              <a:spcBef>
                <a:spcPts val="0"/>
              </a:spcBef>
              <a:spcAft>
                <a:spcPts val="0"/>
              </a:spcAft>
              <a:buFont typeface="Arial" panose="020B0604020202020204" pitchFamily="34" charset="0"/>
              <a:buChar char="•"/>
            </a:pPr>
            <a:r>
              <a:rPr lang="en-US" sz="1100" b="1" dirty="0"/>
              <a:t>short path cost</a:t>
            </a:r>
          </a:p>
          <a:p>
            <a:pPr>
              <a:spcBef>
                <a:spcPts val="0"/>
              </a:spcBef>
              <a:spcAft>
                <a:spcPts val="0"/>
              </a:spcAft>
              <a:buFont typeface="Arial" panose="020B0604020202020204" pitchFamily="34" charset="0"/>
              <a:buChar char="•"/>
            </a:pPr>
            <a:r>
              <a:rPr lang="en-US" sz="1100" b="1" dirty="0"/>
              <a:t>long path cost</a:t>
            </a:r>
          </a:p>
          <a:p>
            <a:pPr>
              <a:spcBef>
                <a:spcPts val="0"/>
              </a:spcBef>
              <a:spcAft>
                <a:spcPts val="0"/>
              </a:spcAft>
              <a:buFont typeface="Arial" panose="020B0604020202020204" pitchFamily="34" charset="0"/>
              <a:buChar char="•"/>
            </a:pPr>
            <a:r>
              <a:rPr lang="en-US" sz="1100" b="1" dirty="0"/>
              <a:t>root path cost</a:t>
            </a:r>
          </a:p>
          <a:p>
            <a:pPr>
              <a:spcBef>
                <a:spcPts val="0"/>
              </a:spcBef>
              <a:spcAft>
                <a:spcPts val="0"/>
              </a:spcAft>
              <a:buFont typeface="Arial" panose="020B0604020202020204" pitchFamily="34" charset="0"/>
              <a:buChar char="•"/>
            </a:pPr>
            <a:r>
              <a:rPr lang="en-US" sz="1100" b="1" dirty="0"/>
              <a:t>Rapid STP (RSTP)</a:t>
            </a:r>
          </a:p>
          <a:p>
            <a:pPr>
              <a:spcBef>
                <a:spcPts val="0"/>
              </a:spcBef>
              <a:spcAft>
                <a:spcPts val="0"/>
              </a:spcAft>
              <a:buFont typeface="Arial" panose="020B0604020202020204" pitchFamily="34" charset="0"/>
              <a:buChar char="•"/>
            </a:pPr>
            <a:r>
              <a:rPr lang="en-US" sz="1100" b="1" dirty="0"/>
              <a:t>port priority</a:t>
            </a:r>
          </a:p>
          <a:p>
            <a:pPr>
              <a:spcBef>
                <a:spcPts val="0"/>
              </a:spcBef>
              <a:spcAft>
                <a:spcPts val="0"/>
              </a:spcAft>
              <a:buFont typeface="Arial" panose="020B0604020202020204" pitchFamily="34" charset="0"/>
              <a:buChar char="•"/>
            </a:pPr>
            <a:r>
              <a:rPr lang="en-US"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100" b="1" dirty="0">
                <a:solidFill>
                  <a:srgbClr val="000000"/>
                </a:solidFill>
              </a:rPr>
              <a:t>Max Age timer</a:t>
            </a:r>
          </a:p>
          <a:p>
            <a:pPr marL="285750" indent="-285750">
              <a:spcBef>
                <a:spcPts val="0"/>
              </a:spcBef>
              <a:spcAft>
                <a:spcPts val="0"/>
              </a:spcAft>
              <a:buFont typeface="Arial" panose="020B0604020202020204" pitchFamily="34" charset="0"/>
              <a:buChar char="•"/>
            </a:pPr>
            <a:r>
              <a:rPr lang="en-US" sz="1100" b="1" dirty="0">
                <a:solidFill>
                  <a:srgbClr val="000000"/>
                </a:solidFill>
              </a:rPr>
              <a:t>Forward Delay timers</a:t>
            </a:r>
          </a:p>
          <a:p>
            <a:pPr marL="285750" indent="-285750">
              <a:spcBef>
                <a:spcPts val="0"/>
              </a:spcBef>
              <a:spcAft>
                <a:spcPts val="0"/>
              </a:spcAft>
              <a:buFont typeface="Arial" panose="020B0604020202020204" pitchFamily="34" charset="0"/>
              <a:buChar char="•"/>
            </a:pPr>
            <a:r>
              <a:rPr lang="en-US" sz="1100" b="1" dirty="0">
                <a:solidFill>
                  <a:srgbClr val="000000"/>
                </a:solidFill>
              </a:rPr>
              <a:t>Blocking</a:t>
            </a:r>
          </a:p>
          <a:p>
            <a:pPr marL="285750" indent="-285750">
              <a:spcBef>
                <a:spcPts val="0"/>
              </a:spcBef>
              <a:spcAft>
                <a:spcPts val="0"/>
              </a:spcAft>
              <a:buFont typeface="Arial" panose="020B0604020202020204" pitchFamily="34" charset="0"/>
              <a:buChar char="•"/>
            </a:pPr>
            <a:r>
              <a:rPr lang="en-US" sz="1100" b="1" dirty="0">
                <a:solidFill>
                  <a:srgbClr val="000000"/>
                </a:solidFill>
              </a:rPr>
              <a:t>Forwarding</a:t>
            </a:r>
          </a:p>
          <a:p>
            <a:pPr marL="285750" indent="-285750">
              <a:spcBef>
                <a:spcPts val="0"/>
              </a:spcBef>
              <a:spcAft>
                <a:spcPts val="0"/>
              </a:spcAft>
              <a:buFont typeface="Arial" panose="020B0604020202020204" pitchFamily="34" charset="0"/>
              <a:buChar char="•"/>
            </a:pPr>
            <a:r>
              <a:rPr lang="en-US" sz="1100" b="1" dirty="0">
                <a:solidFill>
                  <a:srgbClr val="000000"/>
                </a:solidFill>
              </a:rPr>
              <a:t>Discarding</a:t>
            </a:r>
          </a:p>
          <a:p>
            <a:pPr marL="285750" indent="-285750">
              <a:spcBef>
                <a:spcPts val="0"/>
              </a:spcBef>
              <a:spcAft>
                <a:spcPts val="0"/>
              </a:spcAft>
              <a:buFont typeface="Arial" panose="020B0604020202020204" pitchFamily="34" charset="0"/>
              <a:buChar char="•"/>
            </a:pPr>
            <a:r>
              <a:rPr lang="en-US" sz="1100" b="1" dirty="0">
                <a:solidFill>
                  <a:srgbClr val="000000"/>
                </a:solidFill>
              </a:rPr>
              <a:t>Per-VLAN Spanning Tree (PVST)</a:t>
            </a:r>
          </a:p>
          <a:p>
            <a:pPr marL="285750" indent="-285750">
              <a:spcBef>
                <a:spcPts val="0"/>
              </a:spcBef>
              <a:spcAft>
                <a:spcPts val="0"/>
              </a:spcAft>
              <a:buFont typeface="Arial" panose="020B0604020202020204" pitchFamily="34" charset="0"/>
              <a:buChar char="•"/>
            </a:pPr>
            <a:r>
              <a:rPr lang="en-US" sz="1100" b="1" dirty="0">
                <a:solidFill>
                  <a:srgbClr val="000000"/>
                </a:solidFill>
              </a:rPr>
              <a:t>PVST+</a:t>
            </a:r>
          </a:p>
          <a:p>
            <a:pPr marL="285750" indent="-285750">
              <a:spcBef>
                <a:spcPts val="0"/>
              </a:spcBef>
              <a:spcAft>
                <a:spcPts val="0"/>
              </a:spcAft>
              <a:buFont typeface="Arial" panose="020B0604020202020204" pitchFamily="34" charset="0"/>
              <a:buChar char="•"/>
            </a:pPr>
            <a:r>
              <a:rPr lang="en-US" sz="1100" b="1" dirty="0">
                <a:solidFill>
                  <a:srgbClr val="000000"/>
                </a:solidFill>
              </a:rPr>
              <a:t>Rapid PVST+</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Protocol (MSTP)</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(MST)</a:t>
            </a:r>
          </a:p>
          <a:p>
            <a:pPr marL="285750" indent="-285750">
              <a:spcBef>
                <a:spcPts val="0"/>
              </a:spcBef>
              <a:spcAft>
                <a:spcPts val="0"/>
              </a:spcAft>
              <a:buFont typeface="Arial" panose="020B0604020202020204" pitchFamily="34" charset="0"/>
              <a:buChar char="•"/>
            </a:pPr>
            <a:r>
              <a:rPr lang="en-US" sz="1100" b="1" dirty="0">
                <a:solidFill>
                  <a:srgbClr val="000000"/>
                </a:solidFill>
              </a:rPr>
              <a:t>PortFast</a:t>
            </a:r>
          </a:p>
          <a:p>
            <a:pPr marL="285750" indent="-285750">
              <a:spcBef>
                <a:spcPts val="0"/>
              </a:spcBef>
              <a:spcAft>
                <a:spcPts val="0"/>
              </a:spcAft>
              <a:buFont typeface="Arial" panose="020B0604020202020204" pitchFamily="34" charset="0"/>
              <a:buChar char="•"/>
            </a:pPr>
            <a:r>
              <a:rPr lang="en-US" sz="1100" b="1" dirty="0">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474663" y="861237"/>
            <a:ext cx="3395588" cy="3560497"/>
          </a:xfrm>
        </p:spPr>
        <p:txBody>
          <a:bodyPr/>
          <a:lstStyle/>
          <a:p>
            <a:pPr marL="285750" indent="-285750" algn="l">
              <a:buFont typeface="Arial" panose="020B0604020202020204" pitchFamily="34" charset="0"/>
              <a:buChar char="•"/>
            </a:pPr>
            <a:r>
              <a:rPr lang="en-US" sz="1600" dirty="0">
                <a:solidFill>
                  <a:srgbClr val="000000"/>
                </a:solidFill>
              </a:rPr>
              <a:t>Spanning Tree Protocol (STP) is a loop-prevention network protocol that allows for redundancy while creating a loop-free Layer 2 topology. </a:t>
            </a:r>
          </a:p>
          <a:p>
            <a:pPr marL="285750" indent="-285750" algn="l">
              <a:buFont typeface="Arial" panose="020B0604020202020204" pitchFamily="34" charset="0"/>
              <a:buChar char="•"/>
            </a:pPr>
            <a:r>
              <a:rPr lang="en-US" sz="1600" dirty="0">
                <a:solidFill>
                  <a:srgbClr val="000000"/>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870251"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077218"/>
          </a:xfrm>
          <a:prstGeom prst="rect">
            <a:avLst/>
          </a:prstGeom>
          <a:noFill/>
        </p:spPr>
        <p:txBody>
          <a:bodyPr wrap="square" rtlCol="0">
            <a:spAutoFit/>
          </a:bodyPr>
          <a:lstStyle/>
          <a:p>
            <a:r>
              <a:rPr lang="en-US" sz="1600" dirty="0">
                <a:solidFill>
                  <a:srgbClr val="000000"/>
                </a:solidFill>
                <a:latin typeface="+mn-lt"/>
              </a:rPr>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 Layer 2 loop can result in MAC address table instability, link saturation, and high CPU utilization on switches and end-devices, resulting in the network becoming unusable.</a:t>
            </a:r>
          </a:p>
          <a:p>
            <a:pPr marL="342900" indent="-342900" algn="l">
              <a:buFont typeface="Arial" panose="020B0604020202020204" pitchFamily="34" charset="0"/>
              <a:buChar char="•"/>
            </a:pPr>
            <a:r>
              <a:rPr lang="en-US" sz="1400" dirty="0">
                <a:solidFill>
                  <a:srgbClr val="000000"/>
                </a:solidFill>
              </a:rPr>
              <a:t>Layer 2 Ethernet does not include a mechanism to recognize and eliminate endlessly looping frames. Both IPv4 and IPv6 include a mechanism that limits the number of times a Layer 3 networking device can retransmit a packet. A router will decrement the TTL (Time to Live) in every IPv4 packet, and the Hop Limit field in every IPv6 packet. When these fields are decremented to 0, a router will drop the packet. Ethernet and Ethernet switches have no comparable mechanism for limiting the number of times a switch retransmits a Layer 2 frame. STP was developed specifically as a loop prevention mechanism for Layer 2 Ethernet.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197572" y="726801"/>
            <a:ext cx="8147916" cy="3689897"/>
          </a:xfrm>
        </p:spPr>
        <p:txBody>
          <a:bodyPr/>
          <a:lstStyle/>
          <a:p>
            <a:pPr marL="342900" indent="-342900" algn="l">
              <a:buFont typeface="Arial" panose="020B0604020202020204" pitchFamily="34" charset="0"/>
              <a:buChar char="•"/>
            </a:pPr>
            <a:r>
              <a:rPr lang="en-US" sz="1400" dirty="0">
                <a:solidFill>
                  <a:srgbClr val="000000"/>
                </a:solidFill>
              </a:rPr>
              <a:t>Without STP enabled, Layer 2 loops can form, causing broadcast, multicast and unknown unicast frames to loop endlessly. This can bring down a network quickly. </a:t>
            </a:r>
          </a:p>
          <a:p>
            <a:pPr marL="342900" indent="-342900" algn="l">
              <a:buFont typeface="Arial" panose="020B0604020202020204" pitchFamily="34" charset="0"/>
              <a:buChar char="•"/>
            </a:pPr>
            <a:r>
              <a:rPr lang="en-US" sz="1400" dirty="0">
                <a:solidFill>
                  <a:srgbClr val="000000"/>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342900" indent="-342900" algn="l">
              <a:buFont typeface="Arial" panose="020B0604020202020204" pitchFamily="34" charset="0"/>
              <a:buChar char="•"/>
            </a:pPr>
            <a:r>
              <a:rPr lang="en-US" sz="1400" dirty="0">
                <a:solidFill>
                  <a:srgbClr val="000000"/>
                </a:solidFill>
              </a:rPr>
              <a:t>An unknown unicast frame is when the switch does not have the destination MAC address in its MAC address table and must forward the frame out all ports, except the ingress port.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474662" y="731837"/>
            <a:ext cx="7870825" cy="3689897"/>
          </a:xfrm>
        </p:spPr>
        <p:txBody>
          <a:bodyPr/>
          <a:lstStyle/>
          <a:p>
            <a:pPr marL="342900" indent="-342900" algn="l">
              <a:buFont typeface="Arial" panose="020B0604020202020204" pitchFamily="34" charset="0"/>
              <a:buChar char="•"/>
            </a:pPr>
            <a:r>
              <a:rPr lang="en-US" sz="1400" dirty="0">
                <a:solidFill>
                  <a:srgbClr val="000000"/>
                </a:solidFill>
              </a:rPr>
              <a:t>A broadcast storm is an abnormally high number of broadcasts overwhelming the network during a specific amount of time. Broadcast storms can disable a network within seconds by overwhelming switches and end devices. Broadcast storms can be caused by a hardware problem such as a faulty NIC or from a Layer 2 loop in the network.</a:t>
            </a:r>
          </a:p>
          <a:p>
            <a:pPr marL="342900" indent="-342900" algn="l">
              <a:buFont typeface="Arial" panose="020B0604020202020204" pitchFamily="34" charset="0"/>
              <a:buChar char="•"/>
            </a:pPr>
            <a:r>
              <a:rPr lang="en-US" sz="1400" dirty="0">
                <a:solidFill>
                  <a:srgbClr val="000000"/>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342900" indent="-342900" algn="l">
              <a:buFont typeface="Arial" panose="020B0604020202020204" pitchFamily="34" charset="0"/>
              <a:buChar char="•"/>
            </a:pPr>
            <a:r>
              <a:rPr lang="en-US" sz="1400" dirty="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342900" indent="-342900" algn="l">
              <a:buFont typeface="Arial" panose="020B0604020202020204" pitchFamily="34" charset="0"/>
              <a:buChar char="•"/>
            </a:pPr>
            <a:r>
              <a:rPr lang="en-US" sz="1400" dirty="0">
                <a:solidFill>
                  <a:srgbClr val="000000"/>
                </a:solidFill>
              </a:rPr>
              <a:t>To prevent these issues from occurring in a redundant network, some type of spanning tree must be enabled on the switches. Spanning tree is enabled, by default, on Cisco switches to prevent Layer 2 loops from occurring.</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5377</TotalTime>
  <Words>6342</Words>
  <Application>Microsoft Office PowerPoint</Application>
  <PresentationFormat>On-screen Show (16:9)</PresentationFormat>
  <Paragraphs>417</Paragraphs>
  <Slides>44</Slides>
  <Notes>44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CiscoSans ExtraLight</vt:lpstr>
      <vt:lpstr>Wingdings</vt:lpstr>
      <vt:lpstr>Default Theme</vt:lpstr>
      <vt:lpstr>Module 5: STP Concepts</vt:lpstr>
      <vt:lpstr>Module Objectives</vt:lpstr>
      <vt:lpstr>5.1 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Purpose of STP Packet Tracer – Investigate STP Loop Prevention</vt:lpstr>
      <vt:lpstr>5.2 STP Operations</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5.3 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 (Cont.)</vt:lpstr>
      <vt:lpstr>Evolution of STP PortFast and BPDU Guard</vt:lpstr>
      <vt:lpstr>Evolution of STP Alternatives to STP</vt:lpstr>
      <vt:lpstr>5.4 Module Practice and Quiz</vt:lpstr>
      <vt:lpstr>Module Practice and Quiz What Did I Learn In This Module?</vt:lpstr>
      <vt:lpstr>Module Practice and Quiz What Did I Learn In This Module? (Cont.)</vt:lpstr>
      <vt:lpstr>Module Practice and Quiz What Did I Learn In This Module? (Cont.)</vt:lpstr>
      <vt:lpstr>Module 5: STP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361</cp:revision>
  <dcterms:created xsi:type="dcterms:W3CDTF">2019-10-18T06:21:22Z</dcterms:created>
  <dcterms:modified xsi:type="dcterms:W3CDTF">2020-05-16T23:27:46Z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