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7"/>
  </p:notesMasterIdLst>
  <p:sldIdLst>
    <p:sldId id="876" r:id="rId2"/>
    <p:sldId id="860" r:id="rId3"/>
    <p:sldId id="759" r:id="rId4"/>
    <p:sldId id="1108" r:id="rId5"/>
    <p:sldId id="1176" r:id="rId6"/>
    <p:sldId id="1177" r:id="rId7"/>
    <p:sldId id="1178" r:id="rId8"/>
    <p:sldId id="1179" r:id="rId9"/>
    <p:sldId id="1180" r:id="rId10"/>
    <p:sldId id="1181" r:id="rId11"/>
    <p:sldId id="1182" r:id="rId12"/>
    <p:sldId id="1183" r:id="rId13"/>
    <p:sldId id="1184" r:id="rId14"/>
    <p:sldId id="1103" r:id="rId15"/>
    <p:sldId id="1172" r:id="rId16"/>
    <p:sldId id="1185" r:id="rId17"/>
    <p:sldId id="1186" r:id="rId18"/>
    <p:sldId id="1187" r:id="rId19"/>
    <p:sldId id="1171" r:id="rId20"/>
    <p:sldId id="1173" r:id="rId21"/>
    <p:sldId id="1188" r:id="rId22"/>
    <p:sldId id="1189" r:id="rId23"/>
    <p:sldId id="1190" r:id="rId24"/>
    <p:sldId id="1191" r:id="rId25"/>
    <p:sldId id="1192" r:id="rId26"/>
    <p:sldId id="1193" r:id="rId27"/>
    <p:sldId id="1194" r:id="rId28"/>
    <p:sldId id="957" r:id="rId29"/>
    <p:sldId id="1138" r:id="rId30"/>
    <p:sldId id="1174" r:id="rId31"/>
    <p:sldId id="1175" r:id="rId32"/>
    <p:sldId id="1195" r:id="rId33"/>
    <p:sldId id="1196" r:id="rId34"/>
    <p:sldId id="874" r:id="rId35"/>
    <p:sldId id="291" r:id="rId36"/>
  </p:sldIdLst>
  <p:sldSz cx="9144000" cy="5143500" type="screen16x9"/>
  <p:notesSz cx="6858000" cy="9144000"/>
  <p:custDataLst>
    <p:tags r:id="rId3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683" autoAdjust="0"/>
  </p:normalViewPr>
  <p:slideViewPr>
    <p:cSldViewPr snapToGrid="0" showGuides="1">
      <p:cViewPr varScale="1">
        <p:scale>
          <a:sx n="233" d="100"/>
          <a:sy n="233" d="100"/>
        </p:scale>
        <p:origin x="1157" y="14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6.2.4 – Packet Tracer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672283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6.4.1 – Packet Tracer – Implement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6.4.2 – Lab – Implement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p:txBody>
      </p:sp>
    </p:spTree>
    <p:extLst>
      <p:ext uri="{BB962C8B-B14F-4D97-AF65-F5344CB8AC3E}">
        <p14:creationId xmlns:p14="http://schemas.microsoft.com/office/powerpoint/2010/main" val="1652631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6.4.4 – Module Quiz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1653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EtherChannel</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PAgP. Interfaces configured in the on mode do not exchange PAgP packets.</a:t>
            </a:r>
          </a:p>
          <a:p>
            <a:pPr marL="415985" lvl="1" indent="-342900">
              <a:buFont typeface="Arial" panose="020B0604020202020204" pitchFamily="34" charset="0"/>
              <a:buChar char="•"/>
            </a:pPr>
            <a:r>
              <a:rPr lang="en-US" b="1" dirty="0">
                <a:solidFill>
                  <a:srgbClr val="000000"/>
                </a:solidFill>
              </a:rPr>
              <a:t>PAgP desirable</a:t>
            </a:r>
            <a:r>
              <a:rPr lang="en-US" dirty="0">
                <a:solidFill>
                  <a:srgbClr val="000000"/>
                </a:solidFill>
              </a:rPr>
              <a:t> - This PAgP mode places an interface in an active negotiating state in which the interface initiates negotiations with other interfaces by sending PAgP packets.</a:t>
            </a:r>
          </a:p>
          <a:p>
            <a:pPr marL="415985" lvl="1" indent="-342900">
              <a:buFont typeface="Arial" panose="020B0604020202020204" pitchFamily="34" charset="0"/>
              <a:buChar char="•"/>
            </a:pPr>
            <a:r>
              <a:rPr lang="en-US" b="1" dirty="0">
                <a:solidFill>
                  <a:srgbClr val="000000"/>
                </a:solidFill>
              </a:rPr>
              <a:t>PAgP auto</a:t>
            </a:r>
            <a:r>
              <a:rPr lang="en-US" dirty="0">
                <a:solidFill>
                  <a:srgbClr val="000000"/>
                </a:solidFill>
              </a:rPr>
              <a:t> - This PAgP mode places an interface in a passive negotiating state in which the interface responds to the PAgP packets that it receives but does not initiate PAgP negotiation.</a:t>
            </a:r>
          </a:p>
          <a:p>
            <a:pPr marL="0" indent="0" algn="l"/>
            <a:r>
              <a:rPr lang="en-US" sz="1400" dirty="0">
                <a:solidFill>
                  <a:srgbClr val="000000"/>
                </a:solidFill>
              </a:rPr>
              <a:t>The modes must be compatible on each side. If one side is configured to be in auto mode, it is placed in a passive state, waiting for the other side to initiate the EtherChannel negotiation. If the other side is also set to auto, the negotiation never starts and the EtherChannel does not form. If all modes are disabled by using the </a:t>
            </a:r>
            <a:r>
              <a:rPr lang="en-US" sz="1400" b="1" dirty="0">
                <a:solidFill>
                  <a:srgbClr val="000000"/>
                </a:solidFill>
              </a:rPr>
              <a:t>no</a:t>
            </a:r>
            <a:r>
              <a:rPr lang="en-US" sz="1400" dirty="0">
                <a:solidFill>
                  <a:srgbClr val="000000"/>
                </a:solidFill>
              </a:rPr>
              <a:t> command, or if no mode is configured, then the EtherChannel is disabled. The on mode manually places the interface in an EtherChannel, without any negotiation. It works only if the other side is also set to on. If the other side is set to negotiate parameters through PAgP, no EtherChannel forms, because the side that is set to on mode does not negotiate.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Because LACP is an IEEE standard, it can be used to facilitate EtherChannels in multivendor environments. On Cisco devices, both protocols are supported.</a:t>
            </a: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LACP. Interfaces configured in the on mode do not 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active negotiating state. In this state, the port initiates negotiations with other ports by sending LACP packets.</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guidelines and restrictions 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no requirement that interfaces be physically contiguous.</a:t>
            </a: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EtherChannel bundle must be assigned to the same VLAN or be configured as a trunk (shown in the figure).</a:t>
            </a: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2838508"/>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LACP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Basic Switch Settings</a:t>
            </a:r>
          </a:p>
          <a:p>
            <a:pPr marL="285750" indent="-285750" algn="l">
              <a:buFont typeface="Arial" panose="020B0604020202020204" pitchFamily="34" charset="0"/>
              <a:buChar char="•"/>
            </a:pPr>
            <a:r>
              <a:rPr lang="en-US" sz="1800" dirty="0">
                <a:solidFill>
                  <a:srgbClr val="000000"/>
                </a:solidFill>
              </a:rPr>
              <a:t>Configure an EtherChannel with Cisco PAgP</a:t>
            </a:r>
          </a:p>
          <a:p>
            <a:pPr marL="285750" indent="-285750" algn="l">
              <a:buFont typeface="Arial" panose="020B0604020202020204" pitchFamily="34" charset="0"/>
              <a:buChar char="•"/>
            </a:pPr>
            <a:r>
              <a:rPr lang="en-US" sz="1800" dirty="0">
                <a:solidFill>
                  <a:srgbClr val="000000"/>
                </a:solidFill>
              </a:rPr>
              <a:t>Configure and 802.3ad EtherChannel</a:t>
            </a:r>
          </a:p>
          <a:p>
            <a:pPr marL="285750" indent="-285750" algn="l">
              <a:buFont typeface="Arial" panose="020B0604020202020204" pitchFamily="34" charset="0"/>
              <a:buChar char="•"/>
            </a:pPr>
            <a:r>
              <a:rPr lang="en-US" sz="1800" dirty="0">
                <a:solidFill>
                  <a:srgbClr val="000000"/>
                </a:solidFill>
              </a:rPr>
              <a:t>Configure a Redundant EtherChannel Link</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l"/>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marL="0" indent="0">
              <a:buNone/>
            </a:pPr>
            <a:r>
              <a:rPr lang="en-US" sz="1800" dirty="0"/>
              <a:t>In this Packet Tracer, you will complete the following:</a:t>
            </a:r>
          </a:p>
          <a:p>
            <a:pPr>
              <a:buFont typeface="Arial" panose="020B0604020202020204" pitchFamily="34" charset="0"/>
              <a:buChar char="•"/>
            </a:pPr>
            <a:r>
              <a:rPr lang="en-US" sz="1800" dirty="0"/>
              <a:t>Build the Network</a:t>
            </a:r>
          </a:p>
          <a:p>
            <a:pPr>
              <a:buFont typeface="Arial" panose="020B0604020202020204" pitchFamily="34" charset="0"/>
              <a:buChar char="•"/>
            </a:pPr>
            <a:r>
              <a:rPr lang="en-US" sz="1800" dirty="0"/>
              <a:t>Configure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904986"/>
            <a:ext cx="8040414" cy="1754326"/>
          </a:xfrm>
          <a:prstGeom prst="rect">
            <a:avLst/>
          </a:prstGeom>
        </p:spPr>
        <p:txBody>
          <a:bodyPr wrap="square">
            <a:spAutoFit/>
          </a:bodyPr>
          <a:lstStyle/>
          <a:p>
            <a:r>
              <a:rPr lang="en-US" dirty="0">
                <a:solidFill>
                  <a:srgbClr val="000000"/>
                </a:solidFill>
              </a:rPr>
              <a:t>In this lab, you will complete the following objectives:</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Part 1: Build the Network and Configure Basic Device Settings</a:t>
            </a:r>
          </a:p>
          <a:p>
            <a:pPr marL="285750" indent="-285750">
              <a:buFont typeface="Arial" panose="020B0604020202020204" pitchFamily="34" charset="0"/>
              <a:buChar char="•"/>
            </a:pPr>
            <a:r>
              <a:rPr lang="en-US" dirty="0">
                <a:solidFill>
                  <a:srgbClr val="000000"/>
                </a:solidFill>
              </a:rPr>
              <a:t>Part 2: Create VLANs and Assign Switch Ports</a:t>
            </a:r>
          </a:p>
          <a:p>
            <a:pPr marL="285750" indent="-285750">
              <a:buFont typeface="Arial" panose="020B0604020202020204" pitchFamily="34" charset="0"/>
              <a:buChar char="•"/>
            </a:pPr>
            <a:r>
              <a:rPr lang="en-US" dirty="0">
                <a:solidFill>
                  <a:srgbClr val="000000"/>
                </a:solidFill>
              </a:rPr>
              <a:t>Part 3: Configure 802.1Q Trunks between the Switches</a:t>
            </a:r>
          </a:p>
          <a:p>
            <a:pPr marL="285750" indent="-285750">
              <a:buFont typeface="Arial" panose="020B0604020202020204" pitchFamily="34" charset="0"/>
              <a:buChar char="•"/>
            </a:pPr>
            <a:r>
              <a:rPr lang="en-US" dirty="0">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a:t>EtherChannels can be formed through negotiation using one of two protocols, PAgP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PAgP, PAgP packets are sent between EtherChannel-capable ports to negotiate the forming of a channel. Modes for PAgP are On, PAgP desirable, and PAgP auto. </a:t>
            </a:r>
          </a:p>
          <a:p>
            <a:pPr>
              <a:spcBef>
                <a:spcPts val="0"/>
              </a:spcBef>
              <a:spcAft>
                <a:spcPts val="0"/>
              </a:spcAft>
              <a:buFont typeface="Arial" panose="020B0604020202020204" pitchFamily="34" charset="0"/>
              <a:buChar char="•"/>
            </a:pPr>
            <a:r>
              <a:rPr lang="en-US" dirty="0"/>
              <a:t>LACP performs a function similar to PAgP with Cisco EtherChannel. Because LACP is an IEEE standard, it can be used to facilitate EtherChannels in multivendor environments.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trunking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etherchannel summary</a:t>
            </a:r>
            <a:r>
              <a:rPr lang="en-US" sz="1600" dirty="0"/>
              <a:t>, </a:t>
            </a:r>
            <a:r>
              <a:rPr lang="en-US" sz="1600" b="1" dirty="0"/>
              <a:t>show etherchannel port-channel</a:t>
            </a:r>
            <a:r>
              <a:rPr lang="en-US" sz="1600" dirty="0"/>
              <a:t>, and </a:t>
            </a:r>
            <a:r>
              <a:rPr lang="en-US" sz="1600" b="1" dirty="0"/>
              <a:t>show interfaces 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a:t>Trunking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PAgP is set to the auto or desirable mode.</a:t>
            </a:r>
          </a:p>
          <a:p>
            <a:pPr lvl="1">
              <a:spcBef>
                <a:spcPts val="0"/>
              </a:spcBef>
              <a:spcAft>
                <a:spcPts val="0"/>
              </a:spcAft>
              <a:buFont typeface="Arial" panose="020B0604020202020204" pitchFamily="34" charset="0"/>
              <a:buChar char="•"/>
            </a:pPr>
            <a:r>
              <a:rPr lang="en-US" sz="1600" dirty="0"/>
              <a:t>The dynamic negotiation options for PAgP and LACP are not compatibly configured on both ends of the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6: EtherChannel</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a:spcBef>
                <a:spcPts val="0"/>
              </a:spcBef>
              <a:spcAft>
                <a:spcPts val="0"/>
              </a:spcAft>
              <a:buFont typeface="Arial" panose="020B0604020202020204" pitchFamily="34" charset="0"/>
              <a:buChar char="•"/>
            </a:pPr>
            <a:r>
              <a:rPr lang="en-US" sz="1600" dirty="0"/>
              <a:t>Link Aggregation</a:t>
            </a:r>
          </a:p>
          <a:p>
            <a:pPr>
              <a:spcBef>
                <a:spcPts val="0"/>
              </a:spcBef>
              <a:spcAft>
                <a:spcPts val="0"/>
              </a:spcAft>
              <a:buFont typeface="Arial" panose="020B0604020202020204" pitchFamily="34" charset="0"/>
              <a:buChar char="•"/>
            </a:pPr>
            <a:r>
              <a:rPr lang="en-US" sz="1600" dirty="0"/>
              <a:t>EtherChannel</a:t>
            </a:r>
          </a:p>
          <a:p>
            <a:pPr>
              <a:spcBef>
                <a:spcPts val="0"/>
              </a:spcBef>
              <a:spcAft>
                <a:spcPts val="0"/>
              </a:spcAft>
              <a:buFont typeface="Arial" panose="020B0604020202020204" pitchFamily="34" charset="0"/>
              <a:buChar char="•"/>
            </a:pPr>
            <a:r>
              <a:rPr lang="en-US" sz="1600" dirty="0"/>
              <a:t>Port Channel</a:t>
            </a:r>
          </a:p>
          <a:p>
            <a:pPr>
              <a:spcBef>
                <a:spcPts val="0"/>
              </a:spcBef>
              <a:spcAft>
                <a:spcPts val="0"/>
              </a:spcAft>
              <a:buFont typeface="Arial" panose="020B0604020202020204" pitchFamily="34" charset="0"/>
              <a:buChar char="•"/>
            </a:pPr>
            <a:r>
              <a:rPr lang="en-US" sz="1600" dirty="0"/>
              <a:t>Port Aggregation Protocol (PAgP)</a:t>
            </a:r>
          </a:p>
          <a:p>
            <a:pPr>
              <a:spcBef>
                <a:spcPts val="0"/>
              </a:spcBef>
              <a:spcAft>
                <a:spcPts val="0"/>
              </a:spcAft>
              <a:buFont typeface="Arial" panose="020B0604020202020204" pitchFamily="34" charset="0"/>
              <a:buChar char="•"/>
            </a:pPr>
            <a:r>
              <a:rPr lang="en-US" sz="1600" dirty="0"/>
              <a:t>Link Aggregation Control Protocol (LACP)</a:t>
            </a:r>
          </a:p>
          <a:p>
            <a:pPr>
              <a:spcBef>
                <a:spcPts val="0"/>
              </a:spcBef>
              <a:spcAft>
                <a:spcPts val="0"/>
              </a:spcAft>
              <a:buFont typeface="Arial" panose="020B0604020202020204" pitchFamily="34" charset="0"/>
              <a:buChar char="•"/>
            </a:pPr>
            <a:r>
              <a:rPr lang="en-US" sz="1600" dirty="0"/>
              <a:t>PAgP desirable</a:t>
            </a:r>
          </a:p>
          <a:p>
            <a:pPr>
              <a:spcBef>
                <a:spcPts val="0"/>
              </a:spcBef>
              <a:spcAft>
                <a:spcPts val="0"/>
              </a:spcAft>
              <a:buFont typeface="Arial" panose="020B0604020202020204" pitchFamily="34" charset="0"/>
              <a:buChar char="•"/>
            </a:pPr>
            <a:r>
              <a:rPr lang="en-US" sz="1600" dirty="0"/>
              <a:t>PAgP auto</a:t>
            </a:r>
          </a:p>
          <a:p>
            <a:pPr>
              <a:spcBef>
                <a:spcPts val="0"/>
              </a:spcBef>
              <a:spcAft>
                <a:spcPts val="0"/>
              </a:spcAft>
              <a:buFont typeface="Arial" panose="020B0604020202020204" pitchFamily="34" charset="0"/>
              <a:buChar char="•"/>
            </a:pPr>
            <a:r>
              <a:rPr lang="en-US" sz="1600" dirty="0"/>
              <a:t>LACP active</a:t>
            </a:r>
          </a:p>
          <a:p>
            <a:pPr>
              <a:spcBef>
                <a:spcPts val="0"/>
              </a:spcBef>
              <a:spcAft>
                <a:spcPts val="0"/>
              </a:spcAft>
              <a:buFont typeface="Arial" panose="020B0604020202020204" pitchFamily="34" charset="0"/>
              <a:buChar char="•"/>
            </a:pPr>
            <a:r>
              <a:rPr lang="en-US" sz="1600" dirty="0"/>
              <a:t>LACP passive</a:t>
            </a:r>
          </a:p>
          <a:p>
            <a:pPr>
              <a:spcBef>
                <a:spcPts val="0"/>
              </a:spcBef>
              <a:spcAft>
                <a:spcPts val="0"/>
              </a:spcAft>
              <a:buFont typeface="Arial" panose="020B0604020202020204" pitchFamily="34" charset="0"/>
              <a:buChar char="•"/>
            </a:pPr>
            <a:r>
              <a:rPr lang="en-US" sz="1600" b="1" dirty="0"/>
              <a:t>channel-group </a:t>
            </a:r>
            <a:r>
              <a:rPr lang="en-US" sz="1600" b="1" i="1" dirty="0"/>
              <a:t>X</a:t>
            </a:r>
            <a:r>
              <a:rPr lang="en-US" sz="1600" b="1" dirty="0"/>
              <a:t> mode [ desirable | auto | active | passive ]</a:t>
            </a:r>
          </a:p>
          <a:p>
            <a:pPr>
              <a:spcBef>
                <a:spcPts val="0"/>
              </a:spcBef>
              <a:spcAft>
                <a:spcPts val="0"/>
              </a:spcAft>
              <a:buFont typeface="Arial" panose="020B0604020202020204" pitchFamily="34" charset="0"/>
              <a:buChar char="•"/>
            </a:pPr>
            <a:r>
              <a:rPr lang="en-US" sz="1600" b="1" dirty="0"/>
              <a:t>interface port-channel </a:t>
            </a:r>
            <a:r>
              <a:rPr lang="en-US" sz="1600" b="1" i="1" dirty="0"/>
              <a:t>X</a:t>
            </a:r>
          </a:p>
          <a:p>
            <a:pPr>
              <a:spcBef>
                <a:spcPts val="0"/>
              </a:spcBef>
              <a:spcAft>
                <a:spcPts val="0"/>
              </a:spcAft>
              <a:buFont typeface="Arial" panose="020B0604020202020204" pitchFamily="34" charset="0"/>
              <a:buChar char="•"/>
            </a:pPr>
            <a:r>
              <a:rPr lang="en-US" sz="1600" b="1" dirty="0"/>
              <a:t>show interfaces port-channel</a:t>
            </a:r>
          </a:p>
          <a:p>
            <a:pPr>
              <a:spcBef>
                <a:spcPts val="0"/>
              </a:spcBef>
              <a:spcAft>
                <a:spcPts val="0"/>
              </a:spcAft>
              <a:buFont typeface="Arial" panose="020B0604020202020204" pitchFamily="34" charset="0"/>
              <a:buChar char="•"/>
            </a:pPr>
            <a:r>
              <a:rPr lang="en-US" sz="1600" b="1" dirty="0"/>
              <a:t>show etherchannel summary</a:t>
            </a:r>
          </a:p>
          <a:p>
            <a:pPr>
              <a:spcBef>
                <a:spcPts val="0"/>
              </a:spcBef>
              <a:spcAft>
                <a:spcPts val="0"/>
              </a:spcAft>
              <a:buFont typeface="Arial" panose="020B0604020202020204" pitchFamily="34" charset="0"/>
              <a:buChar char="•"/>
            </a:pPr>
            <a:r>
              <a:rPr lang="en-US" sz="1600" b="1" dirty="0"/>
              <a:t>show etherchannel port-channel</a:t>
            </a:r>
          </a:p>
          <a:p>
            <a:pPr>
              <a:spcBef>
                <a:spcPts val="0"/>
              </a:spcBef>
              <a:spcAft>
                <a:spcPts val="0"/>
              </a:spcAft>
              <a:buFont typeface="Arial" panose="020B0604020202020204" pitchFamily="34" charset="0"/>
              <a:buChar char="•"/>
            </a:pPr>
            <a:r>
              <a:rPr lang="en-US" sz="1600" b="1" dirty="0"/>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more bandwidth or redundancy 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r>
              <a:rPr lang="en-US" sz="1600" dirty="0">
                <a:solidFill>
                  <a:srgbClr val="000000"/>
                </a:solidFill>
              </a:rPr>
              <a:t>A link aggregation technology is needed that allows redundant links between devices that will not be blocked by STP. That technology is known as EtherChannel.</a:t>
            </a:r>
          </a:p>
          <a:p>
            <a:pPr marL="342900" indent="-342900" algn="l">
              <a:buFont typeface="Arial" panose="020B0604020202020204" pitchFamily="34" charset="0"/>
              <a:buChar char="•"/>
            </a:pPr>
            <a:r>
              <a:rPr lang="en-US" sz="1600" dirty="0">
                <a:solidFill>
                  <a:srgbClr val="000000"/>
                </a:solidFill>
              </a:rPr>
              <a:t>EtherChannel is a link aggregation technology that groups multiple physical Ethernet links together into one single logical link. It is used to provide fault-tolerance, load sharing, increased bandwidth, and redundancy between switches, routers, and servers.</a:t>
            </a:r>
          </a:p>
          <a:p>
            <a:pPr marL="342900" indent="-342900" algn="l">
              <a:buFont typeface="Arial" panose="020B0604020202020204" pitchFamily="34" charset="0"/>
              <a:buChar char="•"/>
            </a:pPr>
            <a:r>
              <a:rPr lang="en-US" sz="1600" dirty="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several Fast Ethernet or Gigabit Ethernet ports into one logical channel.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virtual interface is called a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l">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l">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l">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l">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l">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l">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l">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l">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The EtherChannel is then added to the spanning tree as a single port.</a:t>
            </a:r>
          </a:p>
          <a:p>
            <a:pPr marL="0" indent="0" algn="l"/>
            <a:endParaRPr lang="en-US" sz="1400" dirty="0">
              <a:solidFill>
                <a:srgbClr val="000000"/>
              </a:solidFill>
            </a:endParaRPr>
          </a:p>
          <a:p>
            <a:pPr marL="0" indent="0" algn="l"/>
            <a:r>
              <a:rPr lang="en-US" sz="1400" dirty="0">
                <a:solidFill>
                  <a:srgbClr val="000000"/>
                </a:solidFill>
              </a:rPr>
              <a:t>When enabled, PAgP also manages the EtherChannel. PAgP packets are sent every 30 seconds. PAgP checks for configuration consistency and manages link additions and failures between two switches. It ensures that when an EtherChannel is created, all ports have the same type of configuration.</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In EtherChannel, it is mandatory that all ports have the same speed, duplex setting, and VLAN information.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5349</TotalTime>
  <Words>3824</Words>
  <Application>Microsoft Office PowerPoint</Application>
  <PresentationFormat>On-screen Show (16:9)</PresentationFormat>
  <Paragraphs>343</Paragraphs>
  <Slides>35</Slides>
  <Notes>35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CiscoSans</vt:lpstr>
      <vt:lpstr>CiscoSans ExtraLight</vt:lpstr>
      <vt:lpstr>Wingdings</vt:lpstr>
      <vt:lpstr>Default Theme</vt:lpstr>
      <vt:lpstr>Module 6: EtherChannel</vt:lpstr>
      <vt:lpstr>Module Objectives</vt:lpstr>
      <vt:lpstr>6.1 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6.2 Configure EtherChannel</vt:lpstr>
      <vt:lpstr>Configure EtherChannel Configuration Guidelines</vt:lpstr>
      <vt:lpstr>Configure EtherChannel Configuration Guidelines (Cont.)</vt:lpstr>
      <vt:lpstr>Configure EtherChannel LACP Configuration Example</vt:lpstr>
      <vt:lpstr>Configure EtherChannel Packet Tracer – Configure EtherChannel</vt:lpstr>
      <vt:lpstr>6.3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6.4 Module Practice and Quiz</vt:lpstr>
      <vt:lpstr>Module Practice and Quiz Packet Tracer – Implement EtherChannel</vt:lpstr>
      <vt:lpstr>Module Practice and Quiz Lab – Implement EtherChannel</vt:lpstr>
      <vt:lpstr>Module Practice and Quiz What Did I Learn In This Module?</vt:lpstr>
      <vt:lpstr>Module Practice and Quiz What Did I Learn In This Module? (Cont.)</vt:lpstr>
      <vt:lpstr>Module Practice and Quiz What Did I Learn In This Module? (Cont.)</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367</cp:revision>
  <dcterms:created xsi:type="dcterms:W3CDTF">2019-10-18T06:21:22Z</dcterms:created>
  <dcterms:modified xsi:type="dcterms:W3CDTF">2020-05-16T23:28:10Z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