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0"/>
  </p:notesMasterIdLst>
  <p:sldIdLst>
    <p:sldId id="876" r:id="rId2"/>
    <p:sldId id="860" r:id="rId3"/>
    <p:sldId id="759" r:id="rId4"/>
    <p:sldId id="1108" r:id="rId5"/>
    <p:sldId id="1197" r:id="rId6"/>
    <p:sldId id="1198" r:id="rId7"/>
    <p:sldId id="1199" r:id="rId8"/>
    <p:sldId id="1103" r:id="rId9"/>
    <p:sldId id="1172" r:id="rId10"/>
    <p:sldId id="1222" r:id="rId11"/>
    <p:sldId id="1223" r:id="rId12"/>
    <p:sldId id="1203" r:id="rId13"/>
    <p:sldId id="1204" r:id="rId14"/>
    <p:sldId id="1205" r:id="rId15"/>
    <p:sldId id="1206" r:id="rId16"/>
    <p:sldId id="1171" r:id="rId17"/>
    <p:sldId id="1207" r:id="rId18"/>
    <p:sldId id="1208" r:id="rId19"/>
    <p:sldId id="1209" r:id="rId20"/>
    <p:sldId id="1224" r:id="rId21"/>
    <p:sldId id="1211" r:id="rId22"/>
    <p:sldId id="1195" r:id="rId23"/>
    <p:sldId id="1196" r:id="rId24"/>
    <p:sldId id="1212" r:id="rId25"/>
    <p:sldId id="1213" r:id="rId26"/>
    <p:sldId id="1214" r:id="rId27"/>
    <p:sldId id="1215" r:id="rId28"/>
    <p:sldId id="1216" r:id="rId29"/>
    <p:sldId id="1217" r:id="rId30"/>
    <p:sldId id="1218" r:id="rId31"/>
    <p:sldId id="1219" r:id="rId32"/>
    <p:sldId id="957" r:id="rId33"/>
    <p:sldId id="1176" r:id="rId34"/>
    <p:sldId id="1175" r:id="rId35"/>
    <p:sldId id="1220" r:id="rId36"/>
    <p:sldId id="1221" r:id="rId37"/>
    <p:sldId id="874" r:id="rId38"/>
    <p:sldId id="291" r:id="rId39"/>
  </p:sldIdLst>
  <p:sldSz cx="9144000" cy="5143500" type="screen16x9"/>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2058" autoAdjust="0"/>
  </p:normalViewPr>
  <p:slideViewPr>
    <p:cSldViewPr snapToGrid="0" showGuides="1">
      <p:cViewPr varScale="1">
        <p:scale>
          <a:sx n="220" d="100"/>
          <a:sy n="220" d="100"/>
        </p:scale>
        <p:origin x="1531" y="13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8: SLAAC and DHCPv6</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64269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3084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8.2.3 – SLAAC Only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017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8.2.4 – </a:t>
            </a:r>
            <a:r>
              <a:rPr lang="en-US" sz="1200" dirty="0"/>
              <a:t>ICMPv6 RS Messages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50242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8.2.5 – Host Process to Generate Interface ID</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522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8.2.6 – Duplicate Address Detection</a:t>
            </a:r>
          </a:p>
          <a:p>
            <a:r>
              <a:rPr lang="en-US" dirty="0"/>
              <a:t>8.2.7 – Check Your Understanding -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57041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8.3.1 – DHCPv6 Operation Steps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4867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8.3.2 – Stateless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4714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8.3.3 – </a:t>
            </a:r>
            <a:r>
              <a:rPr lang="en-US" sz="1200" dirty="0"/>
              <a:t>Enable Stateless DHCPv6 on an Interface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4739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8.0.2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8.3.4 – Stateful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3230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8.3.5 – </a:t>
            </a:r>
            <a:r>
              <a:rPr lang="en-US" sz="1200" dirty="0"/>
              <a:t>Enable Stateful DHCPv6 on an Interface</a:t>
            </a:r>
          </a:p>
          <a:p>
            <a:r>
              <a:rPr lang="en-US" sz="1200" dirty="0"/>
              <a:t>8.3.6 – Check Your </a:t>
            </a:r>
            <a:r>
              <a:rPr lang="en-US" sz="1200"/>
              <a:t>Understanding – DHCPv6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5009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7068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8.4.1 – DHCPv6 Router Roles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931438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8.4.2 – </a:t>
            </a:r>
            <a:r>
              <a:rPr lang="en-US" sz="1200" dirty="0"/>
              <a:t>Configure a Stateless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8941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8.4.3 – </a:t>
            </a:r>
            <a:r>
              <a:rPr lang="en-US" sz="1200" dirty="0"/>
              <a:t>Configure a Stateless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756215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8.4.4 – Confi</a:t>
            </a:r>
            <a:r>
              <a:rPr lang="en-US" sz="1200" dirty="0"/>
              <a:t>gure a Stateful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03006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8.4.5 – Confi</a:t>
            </a:r>
            <a:r>
              <a:rPr lang="en-US" sz="1200" dirty="0"/>
              <a:t>gure a Stateful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38891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76844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72281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8.1 – IPv6 GUA Assignment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8.4.7 – Configure a DHCPv6 Relay Agent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1192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8.4.8 – Verify the DHCPv6 Relay Agent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8.4.9 - </a:t>
            </a:r>
            <a:r>
              <a:rPr lang="en-US" sz="1200" b="0" i="0" kern="1200" dirty="0">
                <a:solidFill>
                  <a:schemeClr val="tx1"/>
                </a:solidFill>
                <a:effectLst/>
                <a:latin typeface="+mn-lt"/>
                <a:ea typeface="+mn-ea"/>
                <a:cs typeface="+mn-cs"/>
              </a:rPr>
              <a:t>Check Your Understanding - Configure DHCPv6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71015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8.5.1 – Lab – Configure DHCPv6</a:t>
            </a:r>
          </a:p>
        </p:txBody>
      </p:sp>
    </p:spTree>
    <p:extLst>
      <p:ext uri="{BB962C8B-B14F-4D97-AF65-F5344CB8AC3E}">
        <p14:creationId xmlns:p14="http://schemas.microsoft.com/office/powerpoint/2010/main" val="2573239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p:txBody>
      </p:sp>
    </p:spTree>
    <p:extLst>
      <p:ext uri="{BB962C8B-B14F-4D97-AF65-F5344CB8AC3E}">
        <p14:creationId xmlns:p14="http://schemas.microsoft.com/office/powerpoint/2010/main" val="3640671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8.5.3 – Module Quiz – SLAAC and DHCPv6</a:t>
            </a:r>
          </a:p>
        </p:txBody>
      </p:sp>
    </p:spTree>
    <p:extLst>
      <p:ext uri="{BB962C8B-B14F-4D97-AF65-F5344CB8AC3E}">
        <p14:creationId xmlns:p14="http://schemas.microsoft.com/office/powerpoint/2010/main" val="2640846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8.1.1 – IPv6 Host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8.1.2 – </a:t>
            </a:r>
            <a:r>
              <a:rPr lang="en-US" sz="1200" dirty="0"/>
              <a:t>IPv6 Host Link-Local Address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0068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8.1.3 – </a:t>
            </a:r>
            <a:r>
              <a:rPr lang="en-US" sz="1200" dirty="0"/>
              <a:t>IPv6 GUA Assignment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1531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8.1.4 – Three RA Message Flags</a:t>
            </a:r>
          </a:p>
          <a:p>
            <a:r>
              <a:rPr lang="en-US" dirty="0"/>
              <a:t>8.1.5 – Check Your Understanding – IPv6 GUA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90310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8.2 – SLAAC</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8.2.1 – SLAAC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SLAAC and DHCPv6</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121029" y="731837"/>
            <a:ext cx="5222050" cy="3689897"/>
          </a:xfrm>
        </p:spPr>
        <p:txBody>
          <a:bodyPr/>
          <a:lstStyle/>
          <a:p>
            <a:pPr marL="0" indent="0" algn="l"/>
            <a:r>
              <a:rPr lang="en-CA" sz="1600" dirty="0">
                <a:solidFill>
                  <a:srgbClr val="000000"/>
                </a:solidFill>
              </a:rPr>
              <a:t>R1 G0/0/1 has been configured with the indicated IPv6 GUA and link-local addresses. </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R1 G0/0/01 IPv6 addresses include:</a:t>
            </a:r>
          </a:p>
          <a:p>
            <a:pPr marL="415985" lvl="1" indent="-342900">
              <a:buFont typeface="Arial" panose="020B0604020202020204" pitchFamily="34" charset="0"/>
              <a:buChar char="•"/>
            </a:pPr>
            <a:r>
              <a:rPr lang="en-CA" sz="1600" b="1" dirty="0">
                <a:solidFill>
                  <a:srgbClr val="000000"/>
                </a:solidFill>
              </a:rPr>
              <a:t>Link-local IPv6 address</a:t>
            </a:r>
            <a:r>
              <a:rPr lang="en-CA" sz="1600" dirty="0">
                <a:solidFill>
                  <a:srgbClr val="000000"/>
                </a:solidFill>
              </a:rPr>
              <a:t> - fe80::1</a:t>
            </a:r>
          </a:p>
          <a:p>
            <a:pPr marL="415985" lvl="1" indent="-342900">
              <a:buFont typeface="Arial" panose="020B0604020202020204" pitchFamily="34" charset="0"/>
              <a:buChar char="•"/>
            </a:pPr>
            <a:r>
              <a:rPr lang="en-CA" sz="1600" b="1" dirty="0">
                <a:solidFill>
                  <a:srgbClr val="000000"/>
                </a:solidFill>
              </a:rPr>
              <a:t>GUA / subnet</a:t>
            </a:r>
            <a:r>
              <a:rPr lang="en-CA" sz="1600" dirty="0">
                <a:solidFill>
                  <a:srgbClr val="000000"/>
                </a:solidFill>
              </a:rPr>
              <a:t> - 2001:db8:acad:1::1, 2001:db8:acad:1::/64</a:t>
            </a:r>
          </a:p>
          <a:p>
            <a:pPr marL="415985" lvl="1" indent="-342900">
              <a:buFont typeface="Arial" panose="020B0604020202020204" pitchFamily="34" charset="0"/>
              <a:buChar char="•"/>
            </a:pPr>
            <a:r>
              <a:rPr lang="en-CA" sz="1600" b="1" dirty="0">
                <a:solidFill>
                  <a:srgbClr val="000000"/>
                </a:solidFill>
              </a:rPr>
              <a:t>IPv6 all-nodes group</a:t>
            </a:r>
            <a:r>
              <a:rPr lang="en-CA" sz="1600" dirty="0">
                <a:solidFill>
                  <a:srgbClr val="000000"/>
                </a:solidFill>
              </a:rPr>
              <a:t> - ff02::1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R1 is configured to join the all IPv6 multicast group and start sending RA messages containing address configuration information to hosts using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64107" y="24692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696712" y="1408810"/>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715000" y="3361224"/>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 (Cont.)</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3" y="731837"/>
            <a:ext cx="4645978" cy="3689897"/>
          </a:xfrm>
        </p:spPr>
        <p:txBody>
          <a:bodyPr/>
          <a:lstStyle/>
          <a:p>
            <a:pPr marL="0" indent="0" algn="l"/>
            <a:r>
              <a:rPr lang="en-CA" sz="1600" dirty="0">
                <a:solidFill>
                  <a:srgbClr val="000000"/>
                </a:solidFill>
              </a:rPr>
              <a:t>The IPv6 all-routers group responds to the IPv6 multicast address ff02::2.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a:t>
            </a:r>
            <a:r>
              <a:rPr lang="en-CA" sz="1600" b="1" dirty="0">
                <a:solidFill>
                  <a:srgbClr val="000000"/>
                </a:solidFill>
              </a:rPr>
              <a:t> show ipv6 interface</a:t>
            </a:r>
            <a:r>
              <a:rPr lang="en-CA" sz="1600" dirty="0">
                <a:solidFill>
                  <a:srgbClr val="000000"/>
                </a:solidFill>
              </a:rPr>
              <a:t> command verifies that R1 has joined the IPv6 all-routers group (i.e., ff02::2).</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R1 will now begin to send RA messages every 200 seconds to the IPv6 all-nodes multicast address ff02::1.</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364480" y="688112"/>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197271" y="2082499"/>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Only Method</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236669" y="731837"/>
            <a:ext cx="5160386" cy="3689897"/>
          </a:xfrm>
        </p:spPr>
        <p:txBody>
          <a:bodyPr/>
          <a:lstStyle/>
          <a:p>
            <a:pPr marL="0" indent="0" algn="l"/>
            <a:r>
              <a:rPr lang="en-CA" sz="1600" dirty="0">
                <a:solidFill>
                  <a:srgbClr val="000000"/>
                </a:solidFill>
              </a:rPr>
              <a:t>RA messages from R1 have the following flags set:</a:t>
            </a:r>
            <a:endParaRPr lang="en-US" sz="1600" dirty="0">
              <a:solidFill>
                <a:srgbClr val="000000"/>
              </a:solidFill>
            </a:endParaRPr>
          </a:p>
          <a:p>
            <a:pPr marL="415985" lvl="1" indent="-342900">
              <a:buFont typeface="Arial" panose="020B0604020202020204" pitchFamily="34" charset="0"/>
              <a:buChar char="•"/>
            </a:pPr>
            <a:r>
              <a:rPr lang="en-US" b="1" dirty="0">
                <a:solidFill>
                  <a:srgbClr val="000000"/>
                </a:solidFill>
              </a:rPr>
              <a:t>A = 1 – </a:t>
            </a:r>
            <a:r>
              <a:rPr lang="en-US" dirty="0">
                <a:solidFill>
                  <a:srgbClr val="000000"/>
                </a:solidFill>
              </a:rPr>
              <a:t>Informs the client to use the IPv6 GUA prefix in the RA and dynamically create its own Interface ID.</a:t>
            </a:r>
          </a:p>
          <a:p>
            <a:pPr marL="415985" lvl="1" indent="-342900">
              <a:buFont typeface="Arial" panose="020B0604020202020204" pitchFamily="34" charset="0"/>
              <a:buChar char="•"/>
            </a:pPr>
            <a:r>
              <a:rPr lang="en-US" dirty="0">
                <a:solidFill>
                  <a:srgbClr val="000000"/>
                </a:solidFill>
              </a:rPr>
              <a:t> </a:t>
            </a:r>
            <a:r>
              <a:rPr lang="en-US" b="1" dirty="0">
                <a:solidFill>
                  <a:srgbClr val="000000"/>
                </a:solidFill>
              </a:rPr>
              <a:t>O = 0</a:t>
            </a:r>
            <a:r>
              <a:rPr lang="en-US" dirty="0">
                <a:solidFill>
                  <a:srgbClr val="000000"/>
                </a:solidFill>
              </a:rPr>
              <a:t> and </a:t>
            </a:r>
            <a:r>
              <a:rPr lang="en-US" b="1" dirty="0">
                <a:solidFill>
                  <a:srgbClr val="000000"/>
                </a:solidFill>
              </a:rPr>
              <a:t>M = 0</a:t>
            </a:r>
            <a:r>
              <a:rPr lang="en-US" dirty="0">
                <a:solidFill>
                  <a:srgbClr val="000000"/>
                </a:solidFill>
              </a:rPr>
              <a:t> – Informs the client to also use the additional information in the RA message (i.e., DNS server, MTU, and default gateway information).</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ipconfig</a:t>
            </a:r>
            <a:r>
              <a:rPr lang="en-US" sz="1600" dirty="0">
                <a:solidFill>
                  <a:srgbClr val="000000"/>
                </a:solidFill>
              </a:rPr>
              <a:t> Windows command confirms that PC1 has generated an IPv6 GUS using the R1 RA.</a:t>
            </a:r>
          </a:p>
          <a:p>
            <a:pPr marL="342900" indent="-342900" algn="l">
              <a:buFont typeface="Arial" panose="020B0604020202020204" pitchFamily="34" charset="0"/>
              <a:buChar char="•"/>
            </a:pPr>
            <a:r>
              <a:rPr lang="en-US" sz="1600" dirty="0">
                <a:solidFill>
                  <a:srgbClr val="000000"/>
                </a:solidFill>
              </a:rPr>
              <a:t>The default gateway address is LLA of the R1 G0/0/1 interface.</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397054" y="289817"/>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397054" y="2627181"/>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ICMPv6 RS Messages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474662" y="731837"/>
            <a:ext cx="8280057" cy="1270699"/>
          </a:xfrm>
        </p:spPr>
        <p:txBody>
          <a:bodyPr/>
          <a:lstStyle/>
          <a:p>
            <a:pPr marL="0" indent="0" algn="l"/>
            <a:r>
              <a:rPr lang="en-US" sz="1600" dirty="0">
                <a:solidFill>
                  <a:srgbClr val="000000"/>
                </a:solidFill>
              </a:rPr>
              <a:t>A router sends RA messages every 200 seconds or when it receives an RS message from a host.</a:t>
            </a:r>
          </a:p>
          <a:p>
            <a:pPr marL="342900" indent="-342900" algn="l">
              <a:buFont typeface="Arial" panose="020B0604020202020204" pitchFamily="34" charset="0"/>
              <a:buChar char="•"/>
            </a:pPr>
            <a:r>
              <a:rPr lang="en-US" sz="1600" dirty="0">
                <a:solidFill>
                  <a:srgbClr val="000000"/>
                </a:solidFill>
              </a:rPr>
              <a:t>IPv6 enabled hosts wishing to obtain IPv6 addressing information send an RS message to the IPv6 all-routers multicast address of ff02::2.</a:t>
            </a:r>
          </a:p>
          <a:p>
            <a:pPr marL="342900" indent="-342900" algn="l">
              <a:buFont typeface="Arial" panose="020B0604020202020204" pitchFamily="34" charset="0"/>
              <a:buChar char="•"/>
            </a:pPr>
            <a:endParaRPr lang="en-US" sz="1600" dirty="0">
              <a:solidFill>
                <a:srgbClr val="000000"/>
              </a:solidFill>
            </a:endParaRPr>
          </a:p>
          <a:p>
            <a:pPr marL="0" indent="0" algn="l"/>
            <a:r>
              <a:rPr lang="en-CA" sz="1600" dirty="0">
                <a:solidFill>
                  <a:srgbClr val="000000"/>
                </a:solidFill>
              </a:rPr>
              <a:t>The figure illustrates how a host initiates the SLAAC method.</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474662" y="2505456"/>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mj-lt"/>
              <a:buAutoNum type="arabicPeriod"/>
            </a:pPr>
            <a:r>
              <a:rPr lang="en-CA" sz="1600" dirty="0">
                <a:solidFill>
                  <a:srgbClr val="000000"/>
                </a:solidFill>
              </a:rPr>
              <a:t>PC1 has just booted and sends an RS message to the IPv6 all-routers multicast address of ff02::2 requesting an RA.</a:t>
            </a:r>
          </a:p>
          <a:p>
            <a:pPr marL="415985" lvl="1" indent="-342900">
              <a:buFont typeface="+mj-lt"/>
              <a:buAutoNum type="arabicPeriod"/>
            </a:pPr>
            <a:r>
              <a:rPr lang="en-CA" sz="1600" dirty="0">
                <a:solidFill>
                  <a:srgbClr val="000000"/>
                </a:solidFill>
              </a:rPr>
              <a:t>R1 generates an RA and then sends the RA message to the IPv6 all-nodes multicast address of ff02::1. PC1 uses this information to create a unique IPv6 GUA.</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897880" y="25054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Host Process to Generate Interface ID</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Using SLAAC, a host acquires its 64-bit IPv6 subnet information from the router RA and must generate the remainder 64-bit interface identifier (ID) using either:</a:t>
            </a:r>
          </a:p>
          <a:p>
            <a:pPr marL="415985" lvl="1" indent="-342900">
              <a:buFont typeface="Arial" panose="020B0604020202020204" pitchFamily="34" charset="0"/>
              <a:buChar char="•"/>
            </a:pPr>
            <a:r>
              <a:rPr lang="en-US" sz="1600" b="1" dirty="0">
                <a:solidFill>
                  <a:srgbClr val="000000"/>
                </a:solidFill>
              </a:rPr>
              <a:t>Randomly generated</a:t>
            </a:r>
            <a:r>
              <a:rPr lang="en-US" sz="1600" dirty="0">
                <a:solidFill>
                  <a:srgbClr val="000000"/>
                </a:solidFill>
              </a:rPr>
              <a:t> - The 64-bit interface ID is randomly generated by the client operating system. This is the method now used by Windows 10 hosts.</a:t>
            </a:r>
          </a:p>
          <a:p>
            <a:pPr marL="415985" lvl="1" indent="-342900">
              <a:buFont typeface="Arial" panose="020B0604020202020204" pitchFamily="34" charset="0"/>
              <a:buChar char="•"/>
            </a:pPr>
            <a:r>
              <a:rPr lang="en-US" sz="1600" b="1" dirty="0">
                <a:solidFill>
                  <a:srgbClr val="000000"/>
                </a:solidFill>
              </a:rPr>
              <a:t>EUI-64</a:t>
            </a:r>
            <a:r>
              <a:rPr lang="en-US" sz="1600" dirty="0">
                <a:solidFill>
                  <a:srgbClr val="000000"/>
                </a:solidFill>
              </a:rPr>
              <a:t> - The host creates an interface ID using its 48-bit MAC address and inserts the hex value of </a:t>
            </a:r>
            <a:r>
              <a:rPr lang="en-US" sz="1600" dirty="0" err="1">
                <a:solidFill>
                  <a:srgbClr val="000000"/>
                </a:solidFill>
              </a:rPr>
              <a:t>fffe</a:t>
            </a:r>
            <a:r>
              <a:rPr lang="en-US" sz="1600" dirty="0">
                <a:solidFill>
                  <a:srgbClr val="000000"/>
                </a:solidFill>
              </a:rPr>
              <a:t> in the middle of the address. Some operating systems default to the randomly generated interface ID instead of the EUI-64 method, due to privacy concerns. This is because the Ethernet MAC address of the host is used by EUI-64 to create the interface ID.</a:t>
            </a:r>
          </a:p>
          <a:p>
            <a:pPr marL="342900" indent="-342900" algn="l">
              <a:buFont typeface="Arial" panose="020B0604020202020204" pitchFamily="34" charset="0"/>
              <a:buChar char="•"/>
            </a:pPr>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Windows, Linux, and Mac OS allow for the user to modify the generation of the interface ID to be either randomly generated or to use EUI-64.</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Duplicate Address Detection</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SLAAC host may use the following Duplicate Address Detection (DAD) process to ensure that the IPv6 GUA is unique.</a:t>
            </a:r>
          </a:p>
          <a:p>
            <a:pPr marL="415985" lvl="1" indent="-342900">
              <a:buFont typeface="Arial" panose="020B0604020202020204" pitchFamily="34" charset="0"/>
              <a:buChar char="•"/>
            </a:pPr>
            <a:r>
              <a:rPr lang="en-US" sz="1600" dirty="0">
                <a:solidFill>
                  <a:srgbClr val="000000"/>
                </a:solidFill>
              </a:rPr>
              <a:t>The host sends an ICMPv6 Neighbor Solicitation (NS) message with a specially constructed solicited-node multicast address containing the last 24 bits of IPv6 address of the host.</a:t>
            </a:r>
          </a:p>
          <a:p>
            <a:pPr marL="415985" lvl="1" indent="-342900">
              <a:buFont typeface="Arial" panose="020B0604020202020204" pitchFamily="34" charset="0"/>
              <a:buChar char="•"/>
            </a:pPr>
            <a:r>
              <a:rPr lang="en-US" sz="1600" dirty="0">
                <a:solidFill>
                  <a:srgbClr val="000000"/>
                </a:solidFill>
              </a:rPr>
              <a:t>If no other devices respond with a Neighbor Advertisement (NA) message, then the address is virtually guaranteed to be unique and can be used by the host. </a:t>
            </a:r>
          </a:p>
          <a:p>
            <a:pPr marL="415985" lvl="1" indent="-342900">
              <a:buFont typeface="Arial" panose="020B0604020202020204" pitchFamily="34" charset="0"/>
              <a:buChar char="•"/>
            </a:pPr>
            <a:r>
              <a:rPr lang="en-US" sz="1600" dirty="0">
                <a:solidFill>
                  <a:srgbClr val="000000"/>
                </a:solidFill>
              </a:rPr>
              <a:t>If an NA is received by the host, then the address is not unique, and the host must generate a new interface ID to use.</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DAD is really not required because a 64-bit interface ID provides 18 quintillion possibilities. Therefore, the chance of a duplicate address is remote. However, the Internet Engineering Task Force (IETF) recommends that DAD is used. Therefore, most operating systems perform DAD on all IPv6 unicast addresses, regardless of how the address is configured.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DHCPv6 Operation Steps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95989" y="653460"/>
            <a:ext cx="5751965" cy="3689897"/>
          </a:xfrm>
        </p:spPr>
        <p:txBody>
          <a:bodyPr/>
          <a:lstStyle/>
          <a:p>
            <a:pPr marL="0" indent="0" algn="l"/>
            <a:r>
              <a:rPr lang="en-US" sz="1500" dirty="0">
                <a:solidFill>
                  <a:srgbClr val="000000"/>
                </a:solidFill>
              </a:rPr>
              <a:t>Stateful DHCPv6 does not require SLAAC while stateless DHCPv6 does.</a:t>
            </a:r>
          </a:p>
          <a:p>
            <a:pPr marL="0" indent="0" algn="l"/>
            <a:endParaRPr lang="en-US" sz="1500" dirty="0">
              <a:solidFill>
                <a:srgbClr val="000000"/>
              </a:solidFill>
            </a:endParaRPr>
          </a:p>
          <a:p>
            <a:pPr marL="0" indent="0" algn="l"/>
            <a:r>
              <a:rPr lang="en-US" sz="1500" dirty="0">
                <a:solidFill>
                  <a:srgbClr val="000000"/>
                </a:solidFill>
              </a:rPr>
              <a:t>Regardless, when an RA indicates to use DHCPv6 or stateful DHCPv6:</a:t>
            </a:r>
          </a:p>
          <a:p>
            <a:pPr marL="342900" indent="-342900" algn="l">
              <a:buFont typeface="+mj-lt"/>
              <a:buAutoNum type="arabicPeriod"/>
            </a:pPr>
            <a:r>
              <a:rPr lang="en-US" sz="1500" dirty="0">
                <a:solidFill>
                  <a:srgbClr val="000000"/>
                </a:solidFill>
              </a:rPr>
              <a:t>The host sends an RS message.</a:t>
            </a:r>
          </a:p>
          <a:p>
            <a:pPr marL="342900" indent="-342900" algn="l">
              <a:buFont typeface="+mj-lt"/>
              <a:buAutoNum type="arabicPeriod"/>
            </a:pPr>
            <a:r>
              <a:rPr lang="en-US" sz="1500" dirty="0">
                <a:solidFill>
                  <a:srgbClr val="000000"/>
                </a:solidFill>
              </a:rPr>
              <a:t>The router responds with an RA message.</a:t>
            </a:r>
          </a:p>
          <a:p>
            <a:pPr marL="342900" indent="-342900" algn="l">
              <a:buFont typeface="+mj-lt"/>
              <a:buAutoNum type="arabicPeriod"/>
            </a:pPr>
            <a:r>
              <a:rPr lang="en-US" sz="1500" dirty="0">
                <a:solidFill>
                  <a:srgbClr val="000000"/>
                </a:solidFill>
              </a:rPr>
              <a:t>The host sends a DHCPv6 SOLICIT message.</a:t>
            </a:r>
          </a:p>
          <a:p>
            <a:pPr marL="342900" indent="-342900" algn="l">
              <a:buFont typeface="+mj-lt"/>
              <a:buAutoNum type="arabicPeriod"/>
            </a:pPr>
            <a:r>
              <a:rPr lang="en-US" sz="1500" dirty="0">
                <a:solidFill>
                  <a:srgbClr val="000000"/>
                </a:solidFill>
              </a:rPr>
              <a:t>The DHCPv6 server responds with an ADVERTISE message.</a:t>
            </a:r>
          </a:p>
          <a:p>
            <a:pPr marL="342900" indent="-342900" algn="l">
              <a:buFont typeface="+mj-lt"/>
              <a:buAutoNum type="arabicPeriod"/>
            </a:pPr>
            <a:r>
              <a:rPr lang="en-US" sz="1500" dirty="0">
                <a:solidFill>
                  <a:srgbClr val="000000"/>
                </a:solidFill>
              </a:rPr>
              <a:t>The host responds to the DHCPv6 server.</a:t>
            </a:r>
          </a:p>
          <a:p>
            <a:pPr marL="342900" indent="-342900" algn="l">
              <a:buFont typeface="+mj-lt"/>
              <a:buAutoNum type="arabicPeriod"/>
            </a:pPr>
            <a:r>
              <a:rPr lang="en-US" sz="1500" dirty="0">
                <a:solidFill>
                  <a:srgbClr val="000000"/>
                </a:solidFill>
              </a:rPr>
              <a:t>The DHCPv6 server sends a REPLY message.</a:t>
            </a:r>
          </a:p>
          <a:p>
            <a:pPr marL="342900" indent="-342900" algn="l">
              <a:buFont typeface="Arial" panose="020B0604020202020204" pitchFamily="34" charset="0"/>
              <a:buChar char="•"/>
            </a:pPr>
            <a:endParaRPr lang="en-US" sz="1500" dirty="0">
              <a:solidFill>
                <a:srgbClr val="000000"/>
              </a:solidFill>
            </a:endParaRPr>
          </a:p>
          <a:p>
            <a:pPr marL="0" indent="0" algn="l"/>
            <a:r>
              <a:rPr lang="en-US" sz="1500" b="1" dirty="0">
                <a:solidFill>
                  <a:srgbClr val="000000"/>
                </a:solidFill>
              </a:rPr>
              <a:t>Note</a:t>
            </a:r>
            <a:r>
              <a:rPr lang="en-US" sz="1500" dirty="0">
                <a:solidFill>
                  <a:srgbClr val="000000"/>
                </a:solidFill>
              </a:rPr>
              <a:t>: Server to client DHCPv6 messages use UDP destination port 546 while client to server DHCPv6 messages use UDP destination port 547.</a:t>
            </a:r>
          </a:p>
          <a:p>
            <a:pPr marL="171450" indent="-17145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Stateless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195988" y="731837"/>
            <a:ext cx="8280057" cy="1252411"/>
          </a:xfrm>
        </p:spPr>
        <p:txBody>
          <a:bodyPr/>
          <a:lstStyle/>
          <a:p>
            <a:pPr marL="0" indent="0" algn="l"/>
            <a:r>
              <a:rPr lang="en-US" sz="1600" dirty="0">
                <a:solidFill>
                  <a:srgbClr val="000000"/>
                </a:solidFill>
              </a:rPr>
              <a:t>If an RA indicates the stateless DHCPv6 method, the host uses the information in the RA message for addressing and contacts a DHCPv6 server for additional information.</a:t>
            </a:r>
          </a:p>
          <a:p>
            <a:pPr marL="0" indent="0" algn="l"/>
            <a:r>
              <a:rPr lang="en-US" sz="1600" b="1" dirty="0">
                <a:solidFill>
                  <a:srgbClr val="000000"/>
                </a:solidFill>
              </a:rPr>
              <a:t>    Note</a:t>
            </a:r>
            <a:r>
              <a:rPr lang="en-US" sz="1600" dirty="0">
                <a:solidFill>
                  <a:srgbClr val="000000"/>
                </a:solidFill>
              </a:rPr>
              <a:t>: </a:t>
            </a:r>
            <a:r>
              <a:rPr lang="en-CA" sz="1600" dirty="0">
                <a:solidFill>
                  <a:srgbClr val="000000"/>
                </a:solidFill>
              </a:rPr>
              <a:t>The DHCPv6 server only provides configuration parameters for clients and does not maintain a list of IPv6 address bindings (i.e. stateless).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474662" y="1861541"/>
            <a:ext cx="5307829" cy="32147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stateless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1 informing the host to use SLAAC.</a:t>
            </a:r>
          </a:p>
          <a:p>
            <a:pPr marL="415985" lvl="1" indent="-342900">
              <a:buFont typeface="Arial" panose="020B0604020202020204" pitchFamily="34" charset="0"/>
              <a:buChar char="•"/>
            </a:pPr>
            <a:r>
              <a:rPr lang="en-CA" dirty="0">
                <a:solidFill>
                  <a:srgbClr val="000000"/>
                </a:solidFill>
              </a:rPr>
              <a:t>O flag set to 1 informing the host to seek that additional configuration information from a DHCPv6 server.</a:t>
            </a:r>
          </a:p>
          <a:p>
            <a:pPr marL="415985" lvl="1" indent="-342900">
              <a:buFont typeface="Arial" panose="020B0604020202020204" pitchFamily="34" charset="0"/>
              <a:buChar char="•"/>
            </a:pPr>
            <a:r>
              <a:rPr lang="en-CA" dirty="0">
                <a:solidFill>
                  <a:srgbClr val="000000"/>
                </a:solidFill>
              </a:rPr>
              <a:t>M flag set to the default value 0.</a:t>
            </a:r>
          </a:p>
          <a:p>
            <a:pPr marL="73085" lvl="1" indent="0">
              <a:buNone/>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stateless DHCPv6 server.</a:t>
            </a:r>
          </a:p>
          <a:p>
            <a:pPr marL="0" indent="0" algn="l"/>
            <a:endParaRPr lang="en-CA" sz="16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15000" y="1861541"/>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Stateless DHCPv6 on an Interface</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731837"/>
            <a:ext cx="8280057" cy="822960"/>
          </a:xfrm>
        </p:spPr>
        <p:txBody>
          <a:bodyPr/>
          <a:lstStyle/>
          <a:p>
            <a:pPr marL="0" indent="0" algn="l"/>
            <a:r>
              <a:rPr lang="en-US" sz="1600" dirty="0">
                <a:solidFill>
                  <a:srgbClr val="000000"/>
                </a:solidFill>
              </a:rPr>
              <a:t>Stateless DHCPv6 is enabled using the </a:t>
            </a:r>
            <a:r>
              <a:rPr lang="en-US" sz="1600" b="1" dirty="0">
                <a:solidFill>
                  <a:srgbClr val="000000"/>
                </a:solidFill>
              </a:rPr>
              <a:t>ipv6 nd other-config-flag</a:t>
            </a:r>
            <a:r>
              <a:rPr lang="en-US" sz="1600" dirty="0">
                <a:solidFill>
                  <a:srgbClr val="000000"/>
                </a:solidFill>
              </a:rPr>
              <a:t> interface configuration command setting the O flag to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70038" y="1554797"/>
            <a:ext cx="4273160"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confirms the RA will tell receiving hosts to use stateless autoconfigure (A flag = 1) and contact a DHCPv6 server to obtain another configuration information (O flag = 1).</a:t>
            </a:r>
          </a:p>
          <a:p>
            <a:pPr marL="342900" indent="-342900" algn="l">
              <a:buFont typeface="Arial" panose="020B0604020202020204" pitchFamily="34" charset="0"/>
              <a:buChar char="•"/>
            </a:pPr>
            <a:endParaRPr lang="en-CA" sz="1600" b="1" dirty="0">
              <a:solidFill>
                <a:srgbClr val="000000"/>
              </a:solidFill>
            </a:endParaRPr>
          </a:p>
          <a:p>
            <a:pPr marL="0" indent="0" algn="l"/>
            <a:r>
              <a:rPr lang="en-CA" sz="1600" b="1" dirty="0">
                <a:solidFill>
                  <a:srgbClr val="000000"/>
                </a:solidFill>
              </a:rPr>
              <a:t>Note:</a:t>
            </a:r>
            <a:r>
              <a:rPr lang="en-CA" sz="1600" dirty="0">
                <a:solidFill>
                  <a:srgbClr val="000000"/>
                </a:solidFill>
              </a:rPr>
              <a:t> You can use the </a:t>
            </a:r>
            <a:r>
              <a:rPr lang="en-CA" sz="1600" b="1" dirty="0">
                <a:solidFill>
                  <a:srgbClr val="000000"/>
                </a:solidFill>
              </a:rPr>
              <a:t>no ipv6 nd other-config-flag</a:t>
            </a:r>
            <a:r>
              <a:rPr lang="en-CA" sz="1600" dirty="0">
                <a:solidFill>
                  <a:srgbClr val="000000"/>
                </a:solidFill>
              </a:rPr>
              <a:t> to reset the interface to the default SLAAC only option (O flag = 0).</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962162" y="1554797"/>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SLAAC and DHCPv6</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Configure dynamic address allocation in IPv6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80625641"/>
              </p:ext>
            </p:extLst>
          </p:nvPr>
        </p:nvGraphicFramePr>
        <p:xfrm>
          <a:off x="655782" y="1732166"/>
          <a:ext cx="7555085" cy="20053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IPv6 Global Unicast Address Assignment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an IPv6 host can acquire its IPv6 configuration.</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SLAAC</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SLAAC.</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a:solidFill>
                            <a:schemeClr val="bg1"/>
                          </a:solidFill>
                          <a:effectLst/>
                        </a:rPr>
                        <a:t>DHCPv6</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DHCPv6</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DHCPv6 Server</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stateful and stateless DHCPv6 server.</a:t>
                      </a:r>
                    </a:p>
                  </a:txBody>
                  <a:tcPr marL="47625" marR="47625" marT="47625" marB="47625" anchor="ctr"/>
                </a:tc>
                <a:extLst>
                  <a:ext uri="{0D108BD9-81ED-4DB2-BD59-A6C34878D82A}">
                    <a16:rowId xmlns:a16="http://schemas.microsoft.com/office/drawing/2014/main" val="315323727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Stateful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474662" y="731837"/>
            <a:ext cx="8280057" cy="1252411"/>
          </a:xfrm>
        </p:spPr>
        <p:txBody>
          <a:bodyPr/>
          <a:lstStyle/>
          <a:p>
            <a:pPr marL="0" indent="0" algn="l"/>
            <a:r>
              <a:rPr lang="en-US" sz="1600" dirty="0">
                <a:solidFill>
                  <a:srgbClr val="000000"/>
                </a:solidFill>
              </a:rPr>
              <a:t>If an RA indicates the stateful DHCPv6 method, the host contacts a DHCPv6 server for all configuration information.</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a:t>
            </a:r>
            <a:r>
              <a:rPr lang="en-CA" sz="1600" dirty="0">
                <a:solidFill>
                  <a:srgbClr val="000000"/>
                </a:solidFill>
              </a:rPr>
              <a:t>The DHCPv6 server is stateful and maintains a list of IPv6 address bindings.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32241" y="18013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stateful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0 informing the host to contact a DHCPv6 server.</a:t>
            </a:r>
          </a:p>
          <a:p>
            <a:pPr marL="415985" lvl="1" indent="-342900">
              <a:buFont typeface="Arial" panose="020B0604020202020204" pitchFamily="34" charset="0"/>
              <a:buChar char="•"/>
            </a:pPr>
            <a:r>
              <a:rPr lang="en-CA" dirty="0">
                <a:solidFill>
                  <a:srgbClr val="000000"/>
                </a:solidFill>
              </a:rPr>
              <a:t>O flag set to 0 informing the host to contact a DHCPv6 server.</a:t>
            </a:r>
          </a:p>
          <a:p>
            <a:pPr marL="415985" lvl="1" indent="-342900">
              <a:buFont typeface="Arial" panose="020B0604020202020204" pitchFamily="34" charset="0"/>
              <a:buChar char="•"/>
            </a:pPr>
            <a:r>
              <a:rPr lang="en-CA" dirty="0">
                <a:solidFill>
                  <a:srgbClr val="000000"/>
                </a:solidFill>
              </a:rPr>
              <a:t>M flag set to the value 1.</a:t>
            </a:r>
          </a:p>
          <a:p>
            <a:pPr marL="415985" lvl="1" indent="-342900">
              <a:buFont typeface="Arial" panose="020B0604020202020204" pitchFamily="34" charset="0"/>
              <a:buChar char="•"/>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stateful DHCPv6 server.</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17326" y="1879829"/>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Stateful DHCPv6 on an Interface</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474662" y="731837"/>
            <a:ext cx="8280057" cy="635145"/>
          </a:xfrm>
        </p:spPr>
        <p:txBody>
          <a:bodyPr/>
          <a:lstStyle/>
          <a:p>
            <a:pPr marL="0" indent="0" algn="l"/>
            <a:r>
              <a:rPr lang="en-US" sz="1600" dirty="0">
                <a:solidFill>
                  <a:srgbClr val="000000"/>
                </a:solidFill>
              </a:rPr>
              <a:t>Stateful DHCPv6 is enabled using the </a:t>
            </a:r>
            <a:r>
              <a:rPr lang="en-US" sz="1600" b="1" dirty="0">
                <a:solidFill>
                  <a:srgbClr val="000000"/>
                </a:solidFill>
              </a:rPr>
              <a:t>ipv6 nd managed-config-flag</a:t>
            </a:r>
            <a:r>
              <a:rPr lang="en-US" sz="1600" dirty="0">
                <a:solidFill>
                  <a:srgbClr val="000000"/>
                </a:solidFill>
              </a:rPr>
              <a:t> interface configuration command setting the M flag to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474663" y="1554187"/>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in the example confirms that the RA will tell the host to obtain all IPv6 configuration information from a DHCPv6 server (M flag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972313" y="1628989"/>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8.4 Configure DHCPv6 Server</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Router Roles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Cisco IOS routers are powerful devices. In smaller networks, you do not have to have separate devices to have a DHCPv6 server, client, or relay agent. A Cisco IOS router can be configured to provide DHCPv6 server services.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Specifically, it can be configured to be one of the following:</a:t>
            </a:r>
          </a:p>
          <a:p>
            <a:pPr marL="415985" lvl="1" indent="-342900">
              <a:buFont typeface="Arial" panose="020B0604020202020204" pitchFamily="34" charset="0"/>
              <a:buChar char="•"/>
            </a:pPr>
            <a:r>
              <a:rPr lang="en-US" sz="1600" b="1" dirty="0">
                <a:solidFill>
                  <a:srgbClr val="000000"/>
                </a:solidFill>
              </a:rPr>
              <a:t>DHCPv6 Server</a:t>
            </a:r>
            <a:r>
              <a:rPr lang="en-US" sz="1600" dirty="0">
                <a:solidFill>
                  <a:srgbClr val="000000"/>
                </a:solidFill>
              </a:rPr>
              <a:t> - Router provides stateless or stateful DHCPv6 services.</a:t>
            </a:r>
          </a:p>
          <a:p>
            <a:pPr marL="415985" lvl="1" indent="-342900">
              <a:buFont typeface="Arial" panose="020B0604020202020204" pitchFamily="34" charset="0"/>
              <a:buChar char="•"/>
            </a:pPr>
            <a:r>
              <a:rPr lang="en-US" sz="1600" b="1" dirty="0">
                <a:solidFill>
                  <a:srgbClr val="000000"/>
                </a:solidFill>
              </a:rPr>
              <a:t>DHCPv6 Client</a:t>
            </a:r>
            <a:r>
              <a:rPr lang="en-US" sz="1600" dirty="0">
                <a:solidFill>
                  <a:srgbClr val="000000"/>
                </a:solidFill>
              </a:rPr>
              <a:t> - Router interface acquires an IPv6 IP configuration from a DHCPv6 server.</a:t>
            </a:r>
          </a:p>
          <a:p>
            <a:pPr marL="415985" lvl="1" indent="-342900">
              <a:buFont typeface="Arial" panose="020B0604020202020204" pitchFamily="34" charset="0"/>
              <a:buChar char="•"/>
            </a:pPr>
            <a:r>
              <a:rPr lang="en-US" sz="1600" b="1" dirty="0">
                <a:solidFill>
                  <a:srgbClr val="000000"/>
                </a:solidFill>
              </a:rPr>
              <a:t>DHCPv6 Relay Agent</a:t>
            </a:r>
            <a:r>
              <a:rPr lang="en-US" sz="1600" dirty="0">
                <a:solidFill>
                  <a:srgbClr val="000000"/>
                </a:solidFill>
              </a:rPr>
              <a:t> - Router provides DHCPv6 forwarding services when the client and the server are located on different networks.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Server</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stateless DHCPv6 server option requires that the router advertise the IPv6 network addressing information in RA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a:t>
            </a:r>
            <a:r>
              <a:rPr lang="en-US" sz="1400" b="1" dirty="0" err="1">
                <a:solidFill>
                  <a:srgbClr val="000000"/>
                </a:solidFill>
              </a:rPr>
              <a:t>dns</a:t>
            </a:r>
            <a:r>
              <a:rPr lang="en-US" sz="1400" b="1" dirty="0">
                <a:solidFill>
                  <a:srgbClr val="000000"/>
                </a:solidFill>
              </a:rPr>
              <a:t>-server X:X:X:X:X:X:X:X</a:t>
            </a:r>
            <a:r>
              <a:rPr lang="en-US" sz="1400" dirty="0">
                <a:solidFill>
                  <a:srgbClr val="000000"/>
                </a:solidFill>
              </a:rPr>
              <a:t> and </a:t>
            </a:r>
            <a:r>
              <a:rPr lang="en-US" sz="1400" b="1" dirty="0">
                <a:solidFill>
                  <a:srgbClr val="000000"/>
                </a:solidFill>
              </a:rPr>
              <a:t>domain-name </a:t>
            </a:r>
            <a:r>
              <a:rPr lang="en-US" sz="1400" b="1" i="1" dirty="0">
                <a:solidFill>
                  <a:srgbClr val="000000"/>
                </a:solidFill>
              </a:rPr>
              <a:t>name</a:t>
            </a:r>
            <a:r>
              <a:rPr lang="en-US" sz="1400" dirty="0">
                <a:solidFill>
                  <a:srgbClr val="000000"/>
                </a:solidFill>
              </a:rPr>
              <a:t>.</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460435" lvl="4" indent="-171450"/>
            <a:r>
              <a:rPr lang="en-US" sz="1200" dirty="0"/>
              <a:t>Manually change the O flag from 0 to 1 using the ipv6 nd other-config-flag interface command. RA messages sent on this interface indicate that additional information is available from a stateless DHCPv6 server. The A flag is 1 by default, telling clients to use SLAAC to create their own GUA.</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Client</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and get an IPv6 configuration from a DHCPv6 server, such as a router functioning as a DHCPv6 server.</a:t>
            </a:r>
          </a:p>
          <a:p>
            <a:pPr marL="342900" indent="-342900" algn="l">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l">
              <a:buFont typeface="+mj-lt"/>
              <a:buAutoNum type="arabicPeriod"/>
            </a:pPr>
            <a:r>
              <a:rPr lang="en-US" sz="1600" dirty="0">
                <a:solidFill>
                  <a:srgbClr val="000000"/>
                </a:solidFill>
              </a:rPr>
              <a:t>Configure the client router to create an LLA. An IPv6 link-local address is created on a router interface when a global unicast address is configured, or without a GUA using the </a:t>
            </a:r>
            <a:r>
              <a:rPr lang="en-US" sz="1600" b="1" dirty="0">
                <a:solidFill>
                  <a:srgbClr val="000000"/>
                </a:solidFill>
              </a:rPr>
              <a:t>ipv6 enable</a:t>
            </a:r>
            <a:r>
              <a:rPr lang="en-US" sz="1600" dirty="0">
                <a:solidFill>
                  <a:srgbClr val="000000"/>
                </a:solidFill>
              </a:rPr>
              <a:t> interface configuration command. Cisco IOS uses EUI-64 to create the Interface ID.</a:t>
            </a:r>
          </a:p>
          <a:p>
            <a:pPr marL="342900" indent="-342900" algn="l">
              <a:buFont typeface="+mj-lt"/>
              <a:buAutoNum type="arabicPeriod"/>
            </a:pPr>
            <a:r>
              <a:rPr lang="en-US" sz="1600" dirty="0">
                <a:solidFill>
                  <a:srgbClr val="000000"/>
                </a:solidFill>
              </a:rPr>
              <a:t>Configure the client router to use SLAAC using the </a:t>
            </a:r>
            <a:r>
              <a:rPr lang="en-US" sz="1600" b="1" dirty="0">
                <a:solidFill>
                  <a:srgbClr val="000000"/>
                </a:solidFill>
              </a:rPr>
              <a:t>ipv6 address </a:t>
            </a:r>
            <a:r>
              <a:rPr lang="en-US" sz="1600" b="1" dirty="0" err="1">
                <a:solidFill>
                  <a:srgbClr val="000000"/>
                </a:solidFill>
              </a:rPr>
              <a:t>autoconfig</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is assigned a GUA using the </a:t>
            </a:r>
            <a:r>
              <a:rPr lang="en-US" sz="1600" b="1" dirty="0">
                <a:solidFill>
                  <a:srgbClr val="000000"/>
                </a:solidFill>
              </a:rPr>
              <a:t>show ipv6 interface brief</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received other necessary DHCPv6 information.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 g0/0/1</a:t>
            </a:r>
            <a:r>
              <a:rPr lang="en-US" sz="1600" dirty="0">
                <a:solidFill>
                  <a:srgbClr val="000000"/>
                </a:solidFill>
              </a:rPr>
              <a:t> command confirms DHCP option information, such as DNS server and domain name, have been received by the client.</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Server</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stateful DHCP server option requires that the IPv6 enabled router tells the host to contact a DHCPv6 server to obtain all necessary IPv6 network addressing information.</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stateful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the </a:t>
            </a:r>
            <a:r>
              <a:rPr lang="en-US" sz="1400" b="1" dirty="0">
                <a:solidFill>
                  <a:srgbClr val="000000"/>
                </a:solidFill>
              </a:rPr>
              <a:t>address prefix</a:t>
            </a:r>
            <a:r>
              <a:rPr lang="en-US" sz="1400" dirty="0">
                <a:solidFill>
                  <a:srgbClr val="000000"/>
                </a:solidFill>
              </a:rPr>
              <a:t> command, domain name, DHS server IP address, and more.</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503298" lvl="3" indent="-285750">
              <a:buFont typeface="Arial" panose="020B0604020202020204" pitchFamily="34" charset="0"/>
              <a:buChar char="•"/>
            </a:pPr>
            <a:r>
              <a:rPr lang="en-US" dirty="0">
                <a:solidFill>
                  <a:srgbClr val="000000"/>
                </a:solidFill>
              </a:rPr>
              <a:t>Manually change the M flag from 0 to 1 using the interface command </a:t>
            </a:r>
            <a:r>
              <a:rPr lang="en-US" b="1" dirty="0">
                <a:solidFill>
                  <a:srgbClr val="000000"/>
                </a:solidFill>
              </a:rPr>
              <a:t>ipv6 nd managed-config-flag</a:t>
            </a:r>
            <a:r>
              <a:rPr lang="en-US" dirty="0">
                <a:solidFill>
                  <a:srgbClr val="000000"/>
                </a:solidFill>
              </a:rPr>
              <a:t>. </a:t>
            </a:r>
          </a:p>
          <a:p>
            <a:pPr marL="503298" lvl="3" indent="-285750">
              <a:buFont typeface="Arial" panose="020B0604020202020204" pitchFamily="34" charset="0"/>
              <a:buChar char="•"/>
            </a:pPr>
            <a:r>
              <a:rPr lang="en-US" dirty="0">
                <a:solidFill>
                  <a:srgbClr val="000000"/>
                </a:solidFill>
              </a:rPr>
              <a:t>Manually change the A flag from 1 to 0 using the </a:t>
            </a:r>
            <a:r>
              <a:rPr lang="en-US" b="1" dirty="0">
                <a:solidFill>
                  <a:srgbClr val="000000"/>
                </a:solidFill>
              </a:rPr>
              <a:t>ipv6 nd prefix default no-</a:t>
            </a:r>
            <a:r>
              <a:rPr lang="en-US" b="1" dirty="0" err="1">
                <a:solidFill>
                  <a:srgbClr val="000000"/>
                </a:solidFill>
              </a:rPr>
              <a:t>autoconfig</a:t>
            </a:r>
            <a:r>
              <a:rPr lang="en-US" b="1" dirty="0">
                <a:solidFill>
                  <a:srgbClr val="000000"/>
                </a:solidFill>
              </a:rPr>
              <a:t> </a:t>
            </a:r>
            <a:r>
              <a:rPr lang="en-US" dirty="0">
                <a:solidFill>
                  <a:srgbClr val="000000"/>
                </a:solidFill>
              </a:rPr>
              <a:t>interface command to inform the client to not to use SLAAC to create a GUA. The router will now respond to stateful DHCPv6 requests with the information contained in the pool.</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Client</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The client router needs to have </a:t>
            </a:r>
            <a:r>
              <a:rPr lang="en-US" sz="1600" b="1" dirty="0">
                <a:solidFill>
                  <a:srgbClr val="000000"/>
                </a:solidFill>
              </a:rPr>
              <a:t>ipv6 unicast-routing</a:t>
            </a:r>
            <a:r>
              <a:rPr lang="en-US" sz="1600" dirty="0">
                <a:solidFill>
                  <a:srgbClr val="000000"/>
                </a:solidFill>
              </a:rPr>
              <a:t> enabled and an IPv6 link-local address to send and receive IPv6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client.</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Configure the client router to create an LLA. An IPv6 link-local address is created on a router interface when a global unicast address is configured, or without a GUA using the </a:t>
            </a:r>
            <a:r>
              <a:rPr lang="en-US" sz="1400" b="1" dirty="0">
                <a:solidFill>
                  <a:srgbClr val="000000"/>
                </a:solidFill>
              </a:rPr>
              <a:t>ipv6 enable</a:t>
            </a:r>
            <a:r>
              <a:rPr lang="en-US" sz="1400" dirty="0">
                <a:solidFill>
                  <a:srgbClr val="000000"/>
                </a:solidFill>
              </a:rPr>
              <a:t> interface configuration command. Cisco IOS uses EUI-64 to create an Interface ID.</a:t>
            </a:r>
          </a:p>
          <a:p>
            <a:pPr marL="342900" indent="-342900" algn="l">
              <a:buFont typeface="+mj-lt"/>
              <a:buAutoNum type="arabicPeriod"/>
            </a:pPr>
            <a:r>
              <a:rPr lang="en-US" sz="1400" dirty="0">
                <a:solidFill>
                  <a:srgbClr val="000000"/>
                </a:solidFill>
              </a:rPr>
              <a:t>Configure the client router to use DHCPv6 using the </a:t>
            </a:r>
            <a:r>
              <a:rPr lang="en-US" sz="1400" b="1" dirty="0">
                <a:solidFill>
                  <a:srgbClr val="000000"/>
                </a:solidFill>
              </a:rPr>
              <a:t>ipv6 address </a:t>
            </a:r>
            <a:r>
              <a:rPr lang="en-US" sz="1400" b="1" dirty="0" err="1">
                <a:solidFill>
                  <a:srgbClr val="000000"/>
                </a:solidFill>
              </a:rPr>
              <a:t>dhcp</a:t>
            </a:r>
            <a:r>
              <a:rPr lang="en-US" sz="1400" dirty="0">
                <a:solidFill>
                  <a:srgbClr val="000000"/>
                </a:solidFill>
              </a:rPr>
              <a:t> interface config command.</a:t>
            </a:r>
          </a:p>
          <a:p>
            <a:pPr marL="342900" indent="-342900" algn="l">
              <a:buFont typeface="+mj-lt"/>
              <a:buAutoNum type="arabicPeriod"/>
            </a:pPr>
            <a:r>
              <a:rPr lang="en-US" sz="1400" dirty="0">
                <a:solidFill>
                  <a:srgbClr val="000000"/>
                </a:solidFill>
              </a:rPr>
              <a:t>Verify that the client router is assigned a GUA using the </a:t>
            </a:r>
            <a:r>
              <a:rPr lang="en-US" sz="1400" b="1" dirty="0">
                <a:solidFill>
                  <a:srgbClr val="000000"/>
                </a:solidFill>
              </a:rPr>
              <a:t>show ipv6 interface brief</a:t>
            </a:r>
            <a:r>
              <a:rPr lang="en-US" sz="1400" dirty="0">
                <a:solidFill>
                  <a:srgbClr val="000000"/>
                </a:solidFill>
              </a:rPr>
              <a:t> command. </a:t>
            </a:r>
          </a:p>
          <a:p>
            <a:pPr marL="342900" indent="-342900" algn="l">
              <a:buFont typeface="+mj-lt"/>
              <a:buAutoNum type="arabicPeriod"/>
            </a:pPr>
            <a:r>
              <a:rPr lang="en-US" sz="1400" dirty="0">
                <a:solidFill>
                  <a:srgbClr val="000000"/>
                </a:solidFill>
              </a:rPr>
              <a:t>Verify that the client router received other necessary DHCPv6 information using the </a:t>
            </a:r>
            <a:r>
              <a:rPr lang="en-US" sz="1400" b="1" dirty="0">
                <a:solidFill>
                  <a:srgbClr val="000000"/>
                </a:solidFill>
              </a:rPr>
              <a:t>show ipv6 </a:t>
            </a:r>
            <a:r>
              <a:rPr lang="en-US" sz="1400" b="1" dirty="0" err="1">
                <a:solidFill>
                  <a:srgbClr val="000000"/>
                </a:solidFill>
              </a:rPr>
              <a:t>dhcp</a:t>
            </a:r>
            <a:r>
              <a:rPr lang="en-US" sz="1400" b="1" dirty="0">
                <a:solidFill>
                  <a:srgbClr val="000000"/>
                </a:solidFill>
              </a:rPr>
              <a:t> interface g0/0/1</a:t>
            </a:r>
            <a:r>
              <a:rPr lang="en-US" sz="1400" dirty="0">
                <a:solidFill>
                  <a:srgbClr val="000000"/>
                </a:solidFill>
              </a:rPr>
              <a:t> command. </a:t>
            </a:r>
          </a:p>
          <a:p>
            <a:pPr marL="0" indent="0" algn="l"/>
            <a:endParaRPr lang="en-US" sz="14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pool</a:t>
            </a:r>
            <a:r>
              <a:rPr lang="en-US" sz="1600" dirty="0">
                <a:solidFill>
                  <a:srgbClr val="000000"/>
                </a:solidFill>
              </a:rPr>
              <a:t> command verifies the name of the DHCPv6 pool and its parameters. The command also identifies the number of active clients.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703253" y="1745339"/>
            <a:ext cx="6938981" cy="1662892"/>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 (Cont.)</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3695001" cy="3689897"/>
          </a:xfrm>
        </p:spPr>
        <p:txBody>
          <a:bodyPr/>
          <a:lstStyle/>
          <a:p>
            <a:pPr marL="0" indent="0" algn="l"/>
            <a:r>
              <a:rPr lang="en-US" sz="1600" dirty="0">
                <a:solidFill>
                  <a:srgbClr val="000000"/>
                </a:solidFill>
              </a:rPr>
              <a:t>Use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 output to display the IPv6 link-local address of the client and the global unicast address assigned by the server. </a:t>
            </a:r>
          </a:p>
          <a:p>
            <a:pPr marL="285750" indent="-285750" algn="l">
              <a:buFont typeface="Arial" panose="020B0604020202020204" pitchFamily="34" charset="0"/>
              <a:buChar char="•"/>
            </a:pPr>
            <a:r>
              <a:rPr lang="en-US" sz="1600" dirty="0">
                <a:solidFill>
                  <a:srgbClr val="000000"/>
                </a:solidFill>
              </a:rPr>
              <a:t>This information is maintained by a stateful DHCPv6 server. </a:t>
            </a:r>
          </a:p>
          <a:p>
            <a:pPr marL="285750" indent="-285750" algn="l">
              <a:buFont typeface="Arial" panose="020B0604020202020204" pitchFamily="34" charset="0"/>
              <a:buChar char="•"/>
            </a:pPr>
            <a:r>
              <a:rPr lang="en-US" sz="1600" dirty="0">
                <a:solidFill>
                  <a:srgbClr val="000000"/>
                </a:solidFill>
              </a:rPr>
              <a:t>A stateless DHCPv6 server would not maintain this information.</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270711" y="731837"/>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IPv6 GUA Assignment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DHCPv6 Relay Agent</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474662" y="667186"/>
            <a:ext cx="8280057" cy="1669618"/>
          </a:xfrm>
        </p:spPr>
        <p:txBody>
          <a:bodyPr/>
          <a:lstStyle/>
          <a:p>
            <a:pPr marL="0" indent="0" algn="l"/>
            <a:r>
              <a:rPr lang="en-US" sz="1600" dirty="0">
                <a:solidFill>
                  <a:srgbClr val="000000"/>
                </a:solidFill>
              </a:rPr>
              <a:t>If the DHCPv6 server is located on a different network than the client, then the IPv6 router can be configured as a DHCPv6 relay agent. </a:t>
            </a:r>
          </a:p>
          <a:p>
            <a:pPr marL="285750" indent="-285750" algn="l">
              <a:buFont typeface="Arial" panose="020B0604020202020204" pitchFamily="34" charset="0"/>
              <a:buChar char="•"/>
            </a:pPr>
            <a:r>
              <a:rPr lang="en-US" sz="1400" dirty="0">
                <a:solidFill>
                  <a:srgbClr val="000000"/>
                </a:solidFill>
              </a:rPr>
              <a:t>The configuration of a DHCPv6 relay agent is similar to the configuration of an IPv4 router as a DHCPv4 relay.</a:t>
            </a:r>
          </a:p>
          <a:p>
            <a:pPr marL="285750" indent="-285750" algn="l">
              <a:buFont typeface="Arial" panose="020B0604020202020204" pitchFamily="34" charset="0"/>
              <a:buChar char="•"/>
            </a:pPr>
            <a:r>
              <a:rPr lang="en-US" sz="1400" dirty="0">
                <a:solidFill>
                  <a:srgbClr val="000000"/>
                </a:solidFill>
              </a:rPr>
              <a:t>This command is configured on the interface facing the DHCPv6 clients and specifies the DHCPv6 server address and egress interface to reach the server, as shown in the output. The egress interface is only required when the next-hop address is an LLA.</a:t>
            </a:r>
          </a:p>
          <a:p>
            <a:pPr marL="0" indent="0" algn="l"/>
            <a:endParaRPr lang="en-US" sz="1400" dirty="0">
              <a:solidFill>
                <a:srgbClr val="000000"/>
              </a:solidFill>
            </a:endParaRPr>
          </a:p>
          <a:p>
            <a:pPr marL="0" indent="0" algn="l"/>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545457" y="234059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564411"/>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Verify the DHCPv6 Relay Agent</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474662" y="731838"/>
            <a:ext cx="8280057" cy="561254"/>
          </a:xfrm>
        </p:spPr>
        <p:txBody>
          <a:bodyPr/>
          <a:lstStyle/>
          <a:p>
            <a:pPr marL="0" indent="0" algn="l"/>
            <a:r>
              <a:rPr lang="en-US" sz="1600" dirty="0">
                <a:solidFill>
                  <a:srgbClr val="000000"/>
                </a:solidFill>
              </a:rPr>
              <a:t>Verify that the DHCPv6 relay agent is operational with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a:t>
            </a:r>
            <a:r>
              <a:rPr lang="en-US" sz="1600" dirty="0">
                <a:solidFill>
                  <a:srgbClr val="000000"/>
                </a:solidFill>
              </a:rPr>
              <a:t> and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commands.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r>
              <a:rPr lang="en-US" sz="1600" dirty="0">
                <a:solidFill>
                  <a:srgbClr val="000000"/>
                </a:solidFill>
              </a:rPr>
              <a:t>Verify Windows hosts received IPv6 addressing information with the </a:t>
            </a:r>
            <a:r>
              <a:rPr lang="en-US" sz="1600" b="1" dirty="0">
                <a:solidFill>
                  <a:srgbClr val="000000"/>
                </a:solidFill>
              </a:rPr>
              <a:t>ipconfig /all</a:t>
            </a:r>
            <a:r>
              <a:rPr lang="en-US" sz="1600" dirty="0">
                <a:solidFill>
                  <a:srgbClr val="000000"/>
                </a:solidFill>
              </a:rPr>
              <a:t> command.</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304546" y="1475841"/>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4011922" y="1463674"/>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Configure DHCPv6</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Part 1: Build the Network and Configure Basic Device Settings</a:t>
            </a:r>
          </a:p>
          <a:p>
            <a:pPr>
              <a:buFont typeface="Arial" panose="020B0604020202020204" pitchFamily="34" charset="0"/>
              <a:buChar char="•"/>
            </a:pPr>
            <a:r>
              <a:rPr lang="en-US" sz="1600" dirty="0"/>
              <a:t>Part 2: Verify SLAAC address assignment from R1</a:t>
            </a:r>
          </a:p>
          <a:p>
            <a:pPr>
              <a:buFont typeface="Arial" panose="020B0604020202020204" pitchFamily="34" charset="0"/>
              <a:buChar char="•"/>
            </a:pPr>
            <a:r>
              <a:rPr lang="en-US" sz="1600" dirty="0"/>
              <a:t>Part 3: Configure and verify a Stateless DHCPv6 Server on R1</a:t>
            </a:r>
          </a:p>
          <a:p>
            <a:pPr>
              <a:buFont typeface="Arial" panose="020B0604020202020204" pitchFamily="34" charset="0"/>
              <a:buChar char="•"/>
            </a:pPr>
            <a:r>
              <a:rPr lang="en-US" sz="1600" dirty="0"/>
              <a:t>Part 4: Configure and verify a Stateful DHCPv6 Server on R1</a:t>
            </a:r>
          </a:p>
          <a:p>
            <a:pPr>
              <a:buFont typeface="Arial" panose="020B0604020202020204" pitchFamily="34" charset="0"/>
              <a:buChar char="•"/>
            </a:pPr>
            <a:r>
              <a:rPr lang="en-US" sz="1600" dirty="0"/>
              <a:t>Part 5: Configure and verify a DHCPv6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On a router, an IPv6 global unicast addresses (GUA) is manually configured using the </a:t>
            </a:r>
            <a:r>
              <a:rPr lang="en-US" sz="1200" b="1" dirty="0"/>
              <a:t>ipv6 address </a:t>
            </a:r>
            <a:r>
              <a:rPr lang="en-US" sz="1200" i="1" dirty="0"/>
              <a:t>ipv6-address/prefix-length </a:t>
            </a:r>
            <a:r>
              <a:rPr lang="en-US" sz="1200" dirty="0"/>
              <a:t>interface configuration command. </a:t>
            </a:r>
          </a:p>
          <a:p>
            <a:pPr>
              <a:spcBef>
                <a:spcPts val="0"/>
              </a:spcBef>
              <a:spcAft>
                <a:spcPts val="0"/>
              </a:spcAft>
              <a:buFont typeface="Arial" panose="020B0604020202020204" pitchFamily="34" charset="0"/>
              <a:buChar char="•"/>
            </a:pPr>
            <a:r>
              <a:rPr lang="en-US" sz="1200" dirty="0"/>
              <a:t>When automatic IPv6 addressing is selected, the host will attempt to automatically obtain and configure IPv6 address information on the interface. </a:t>
            </a:r>
          </a:p>
          <a:p>
            <a:pPr>
              <a:spcBef>
                <a:spcPts val="0"/>
              </a:spcBef>
              <a:spcAft>
                <a:spcPts val="0"/>
              </a:spcAft>
              <a:buFont typeface="Arial" panose="020B0604020202020204" pitchFamily="34" charset="0"/>
              <a:buChar char="•"/>
            </a:pPr>
            <a:r>
              <a:rPr lang="en-US" sz="1200" dirty="0"/>
              <a:t>The IPv6 link-local address is automatically created by the host when it boots and the Ethernet interface is active. </a:t>
            </a:r>
          </a:p>
          <a:p>
            <a:pPr>
              <a:spcBef>
                <a:spcPts val="0"/>
              </a:spcBef>
              <a:spcAft>
                <a:spcPts val="0"/>
              </a:spcAft>
              <a:buFont typeface="Arial" panose="020B0604020202020204" pitchFamily="34" charset="0"/>
              <a:buChar char="•"/>
            </a:pPr>
            <a:r>
              <a:rPr lang="en-US" sz="1200" dirty="0"/>
              <a:t>The decision of how a client will obtain an IPv6 GUA depends on the settings within the RA message. An ICMPv6 RA message includes three flags to identify the dynamic options available to a host:</a:t>
            </a:r>
          </a:p>
          <a:p>
            <a:pPr lvl="1">
              <a:spcBef>
                <a:spcPts val="0"/>
              </a:spcBef>
              <a:spcAft>
                <a:spcPts val="0"/>
              </a:spcAft>
              <a:buFont typeface="Arial" panose="020B0604020202020204" pitchFamily="34" charset="0"/>
              <a:buChar char="•"/>
            </a:pPr>
            <a:r>
              <a:rPr lang="en-US" sz="1200" dirty="0"/>
              <a:t>A flag – This is the Address Autoconfiguration flag. Use SLAAC to create an IPv6 GUA.</a:t>
            </a:r>
          </a:p>
          <a:p>
            <a:pPr lvl="1">
              <a:spcBef>
                <a:spcPts val="0"/>
              </a:spcBef>
              <a:spcAft>
                <a:spcPts val="0"/>
              </a:spcAft>
              <a:buFont typeface="Arial" panose="020B0604020202020204" pitchFamily="34" charset="0"/>
              <a:buChar char="•"/>
            </a:pPr>
            <a:r>
              <a:rPr lang="en-US" sz="1200" dirty="0"/>
              <a:t>O flag – This is the Other Configuration flag. Get Other information from a stateless DHCPv6 server.</a:t>
            </a:r>
          </a:p>
          <a:p>
            <a:pPr lvl="1">
              <a:spcBef>
                <a:spcPts val="0"/>
              </a:spcBef>
              <a:spcAft>
                <a:spcPts val="0"/>
              </a:spcAft>
              <a:buFont typeface="Arial" panose="020B0604020202020204" pitchFamily="34" charset="0"/>
              <a:buChar char="•"/>
            </a:pPr>
            <a:r>
              <a:rPr lang="en-US" sz="1200" dirty="0"/>
              <a:t>M flag – This is the Managed Address Configuration flag. Use a stateful DHCPv6 server to obtain an IPv6 GUA.</a:t>
            </a:r>
          </a:p>
          <a:p>
            <a:pPr>
              <a:spcBef>
                <a:spcPts val="0"/>
              </a:spcBef>
              <a:spcAft>
                <a:spcPts val="0"/>
              </a:spcAft>
              <a:buFont typeface="Arial" panose="020B0604020202020204" pitchFamily="34" charset="0"/>
              <a:buChar char="•"/>
            </a:pPr>
            <a:r>
              <a:rPr lang="en-US" sz="1200" dirty="0"/>
              <a:t>The SLAAC method enables hosts to create their own unique IPv6 global unicast address without the services of a DHCPv6 server. SLAAC, which is stateless, uses ICMPv6 RA messages to provide addressing and other configuration information that would normally be provided by a DHCP server. SLAAC can be deployed as SLAAC only, or SLAAC with DHCPv6. The SLAAC only method is enabled by default when the </a:t>
            </a:r>
            <a:r>
              <a:rPr lang="en-US" sz="1200" b="1" dirty="0"/>
              <a:t>ipv6 unicast-routing </a:t>
            </a:r>
            <a:r>
              <a:rPr lang="en-US" sz="1200" dirty="0"/>
              <a:t>command is configured. </a:t>
            </a:r>
          </a:p>
          <a:p>
            <a:pPr>
              <a:spcBef>
                <a:spcPts val="0"/>
              </a:spcBef>
              <a:spcAft>
                <a:spcPts val="0"/>
              </a:spcAft>
              <a:buFont typeface="Arial" panose="020B0604020202020204" pitchFamily="34" charset="0"/>
              <a:buChar char="•"/>
            </a:pPr>
            <a:r>
              <a:rPr lang="en-US" sz="1200" dirty="0"/>
              <a:t>To enable the sending of RA messages, a router must join the IPv6 all-routers group using the </a:t>
            </a:r>
            <a:r>
              <a:rPr lang="en-US" sz="1200" b="1" dirty="0"/>
              <a:t>ipv6 unicast-routing </a:t>
            </a:r>
            <a:r>
              <a:rPr lang="en-US" sz="1200" dirty="0"/>
              <a:t>global config command. Use the </a:t>
            </a:r>
            <a:r>
              <a:rPr lang="en-US" sz="1200" b="1" dirty="0"/>
              <a:t>show ipv6 interface</a:t>
            </a:r>
            <a:r>
              <a:rPr lang="en-US" sz="1200" dirty="0"/>
              <a:t> command to verify if a router is enabled. </a:t>
            </a:r>
          </a:p>
          <a:p>
            <a:pPr>
              <a:spcBef>
                <a:spcPts val="0"/>
              </a:spcBef>
              <a:spcAft>
                <a:spcPts val="0"/>
              </a:spcAft>
              <a:buFont typeface="Arial" panose="020B0604020202020204" pitchFamily="34" charset="0"/>
              <a:buChar char="•"/>
            </a:pPr>
            <a:r>
              <a:rPr lang="en-US" sz="1200" dirty="0"/>
              <a:t>All enabled Ethernet interfaces with an IPv6 GUA configured will start sending RA messages with the A flag set to 1, and the O and M flags set to 0. The A = 1 flag suggests to the client to create its own IPv6 GUA using the prefix advertised in the RA. The O =0 and M=0 flags instructs the client to use the information in the RA message exclusively. </a:t>
            </a:r>
          </a:p>
          <a:p>
            <a:pPr>
              <a:spcBef>
                <a:spcPts val="0"/>
              </a:spcBef>
              <a:spcAft>
                <a:spcPts val="0"/>
              </a:spcAft>
              <a:buFont typeface="Arial" panose="020B0604020202020204" pitchFamily="34" charset="0"/>
              <a:buChar char="•"/>
            </a:pPr>
            <a:r>
              <a:rPr lang="en-US" sz="1200" dirty="0"/>
              <a:t>A router sends RA messages every 200 seconds. However, it will also send an RA message if it receives an RS message from a host. </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Using SLAAC, a host typically acquires its 64-bit IPv6 subnet information from the router RA. However, it must generate the remainder 64-bit interface identifier (ID) using one of two methods: randomly generated, or EUI-64. </a:t>
            </a:r>
          </a:p>
          <a:p>
            <a:pPr>
              <a:spcBef>
                <a:spcPts val="0"/>
              </a:spcBef>
              <a:spcAft>
                <a:spcPts val="0"/>
              </a:spcAft>
              <a:buFont typeface="Arial" panose="020B0604020202020204" pitchFamily="34" charset="0"/>
              <a:buChar char="•"/>
            </a:pPr>
            <a:r>
              <a:rPr lang="en-US" sz="1200" dirty="0"/>
              <a:t>The DAD process is used by a host to ensure that the IPv6 GUA is unique. DAD is implemented using ICMPv6. To perform DAD, the host sends an ICMPv6 NS message with a specially constructed multicast address, called a solicited-node multicast address. This address duplicates the last 24 bits of IPv6 address of the host.</a:t>
            </a:r>
          </a:p>
          <a:p>
            <a:pPr>
              <a:spcBef>
                <a:spcPts val="0"/>
              </a:spcBef>
              <a:spcAft>
                <a:spcPts val="0"/>
              </a:spcAft>
              <a:buFont typeface="Arial" panose="020B0604020202020204" pitchFamily="34" charset="0"/>
              <a:buChar char="•"/>
            </a:pPr>
            <a:r>
              <a:rPr lang="en-US" sz="1200" dirty="0"/>
              <a:t>The host begins the DHCPv6 client/server communications after stateless DHCPv6 or stateful DHCPv6 is indicated in the RA. </a:t>
            </a:r>
          </a:p>
          <a:p>
            <a:pPr>
              <a:spcBef>
                <a:spcPts val="0"/>
              </a:spcBef>
              <a:spcAft>
                <a:spcPts val="0"/>
              </a:spcAft>
              <a:buFont typeface="Arial" panose="020B0604020202020204" pitchFamily="34" charset="0"/>
              <a:buChar char="•"/>
            </a:pPr>
            <a:r>
              <a:rPr lang="en-US" sz="1200" dirty="0"/>
              <a:t>Server to client DHCPv6 messages use UDP destination port 546, while client to server DHCPv6 messages use UDP destination port 547. </a:t>
            </a:r>
          </a:p>
          <a:p>
            <a:pPr>
              <a:spcBef>
                <a:spcPts val="0"/>
              </a:spcBef>
              <a:spcAft>
                <a:spcPts val="0"/>
              </a:spcAft>
              <a:buFont typeface="Arial" panose="020B0604020202020204" pitchFamily="34" charset="0"/>
              <a:buChar char="•"/>
            </a:pPr>
            <a:r>
              <a:rPr lang="en-US" sz="1200" dirty="0"/>
              <a:t>The stateless DHCPv6 option informs the client to use the information in the RA message for addressing, but additional configuration parameters are available from a DHCPv6 server. This is called stateless DHCPv6 because the server is not maintaining any client state information. </a:t>
            </a:r>
          </a:p>
          <a:p>
            <a:pPr>
              <a:spcBef>
                <a:spcPts val="0"/>
              </a:spcBef>
              <a:spcAft>
                <a:spcPts val="0"/>
              </a:spcAft>
              <a:buFont typeface="Arial" panose="020B0604020202020204" pitchFamily="34" charset="0"/>
              <a:buChar char="•"/>
            </a:pPr>
            <a:r>
              <a:rPr lang="en-US" sz="1200" dirty="0"/>
              <a:t>Stateless DHCPv6 is enabled on a router interface using the </a:t>
            </a:r>
            <a:r>
              <a:rPr lang="en-US" sz="1200" b="1" dirty="0"/>
              <a:t>ipv6 </a:t>
            </a:r>
            <a:r>
              <a:rPr lang="en-US" sz="1200" b="1" dirty="0" err="1"/>
              <a:t>nd</a:t>
            </a:r>
            <a:r>
              <a:rPr lang="en-US" sz="1200" b="1" dirty="0"/>
              <a:t> other-config-flag </a:t>
            </a:r>
            <a:r>
              <a:rPr lang="en-US" sz="1200" dirty="0"/>
              <a:t>interface configuration command. This sets the O flag to 1. </a:t>
            </a:r>
          </a:p>
          <a:p>
            <a:pPr>
              <a:spcBef>
                <a:spcPts val="0"/>
              </a:spcBef>
              <a:spcAft>
                <a:spcPts val="0"/>
              </a:spcAft>
              <a:buFont typeface="Arial" panose="020B0604020202020204" pitchFamily="34" charset="0"/>
              <a:buChar char="•"/>
            </a:pPr>
            <a:r>
              <a:rPr lang="en-US" sz="1200" dirty="0"/>
              <a:t>In stateful DHCPv6, the RA message tells the client to obtain all addressing information from a stateful DHCPv6 server, except the default gateway address which is the source IPv6 link-local address of the RA. It is called stateful because the DHCPv6 server maintains IPv6 state information. </a:t>
            </a:r>
          </a:p>
          <a:p>
            <a:pPr>
              <a:spcBef>
                <a:spcPts val="0"/>
              </a:spcBef>
              <a:spcAft>
                <a:spcPts val="0"/>
              </a:spcAft>
              <a:buFont typeface="Arial" panose="020B0604020202020204" pitchFamily="34" charset="0"/>
              <a:buChar char="•"/>
            </a:pPr>
            <a:r>
              <a:rPr lang="en-US" sz="1200" dirty="0"/>
              <a:t>Stateful DHCPv6 is enabled on a router interface using the </a:t>
            </a:r>
            <a:r>
              <a:rPr lang="en-US" sz="1200" b="1" dirty="0"/>
              <a:t>ipv6 </a:t>
            </a:r>
            <a:r>
              <a:rPr lang="en-US" sz="1200" b="1" dirty="0" err="1"/>
              <a:t>nd</a:t>
            </a:r>
            <a:r>
              <a:rPr lang="en-US" sz="1200" b="1" dirty="0"/>
              <a:t> managed-config-flag </a:t>
            </a:r>
            <a:r>
              <a:rPr lang="en-US" sz="1200" dirty="0"/>
              <a:t>interface configuration command. This sets the M flag to 1.</a:t>
            </a:r>
          </a:p>
          <a:p>
            <a:endParaRPr lang="en-US" sz="1200" dirty="0"/>
          </a:p>
        </p:txBody>
      </p:sp>
    </p:spTree>
    <p:custDataLst>
      <p:tags r:id="rId1"/>
    </p:custDataLst>
    <p:extLst>
      <p:ext uri="{BB962C8B-B14F-4D97-AF65-F5344CB8AC3E}">
        <p14:creationId xmlns:p14="http://schemas.microsoft.com/office/powerpoint/2010/main" val="116312998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A Cisco IOS router can be configured to provide DHCPv6 server services as one of the following three types: DHCPv6 server, DHCPv6 client, or DHCPv6 relay agent. </a:t>
            </a:r>
          </a:p>
          <a:p>
            <a:pPr>
              <a:spcBef>
                <a:spcPts val="0"/>
              </a:spcBef>
              <a:spcAft>
                <a:spcPts val="0"/>
              </a:spcAft>
              <a:buFont typeface="Arial" panose="020B0604020202020204" pitchFamily="34" charset="0"/>
              <a:buChar char="•"/>
            </a:pPr>
            <a:r>
              <a:rPr lang="en-US" sz="1200" dirty="0"/>
              <a:t>A router can also be a DHCPv6 client and get an IPv6 configuration from a DHCPv6 server. </a:t>
            </a:r>
          </a:p>
          <a:p>
            <a:pPr>
              <a:spcBef>
                <a:spcPts val="0"/>
              </a:spcBef>
              <a:spcAft>
                <a:spcPts val="0"/>
              </a:spcAft>
              <a:buFont typeface="Arial" panose="020B0604020202020204" pitchFamily="34" charset="0"/>
              <a:buChar char="•"/>
            </a:pPr>
            <a:r>
              <a:rPr lang="en-US" sz="1200" dirty="0"/>
              <a:t>The stateful DHCP server option requires that the IPv6-enabled router tells the host to contact a DHCPv6 server to acquire all required IPv6 network addressing information. </a:t>
            </a:r>
          </a:p>
          <a:p>
            <a:pPr>
              <a:spcBef>
                <a:spcPts val="0"/>
              </a:spcBef>
              <a:spcAft>
                <a:spcPts val="0"/>
              </a:spcAft>
              <a:buFont typeface="Arial" panose="020B0604020202020204" pitchFamily="34" charset="0"/>
              <a:buChar char="•"/>
            </a:pPr>
            <a:r>
              <a:rPr lang="en-US" sz="1200" dirty="0"/>
              <a:t>For a client router to be a DHCPv6 router, it needs to have ipv6 unicast-routing enabled and an IPv6 link-local address to send and receive IPv6 messages. </a:t>
            </a:r>
          </a:p>
          <a:p>
            <a:pPr>
              <a:spcBef>
                <a:spcPts val="0"/>
              </a:spcBef>
              <a:spcAft>
                <a:spcPts val="0"/>
              </a:spcAft>
              <a:buFont typeface="Arial" panose="020B0604020202020204" pitchFamily="34" charset="0"/>
              <a:buChar char="•"/>
            </a:pPr>
            <a:r>
              <a:rPr lang="en-US" sz="1200" dirty="0"/>
              <a:t>Use the </a:t>
            </a:r>
            <a:r>
              <a:rPr lang="en-US" sz="1200" b="1" dirty="0"/>
              <a:t>show ipv6 </a:t>
            </a:r>
            <a:r>
              <a:rPr lang="en-US" sz="1200" b="1" dirty="0" err="1"/>
              <a:t>dhcp</a:t>
            </a:r>
            <a:r>
              <a:rPr lang="en-US" sz="1200" b="1" dirty="0"/>
              <a:t> poo</a:t>
            </a:r>
            <a:r>
              <a:rPr lang="en-US" sz="1200" dirty="0"/>
              <a:t>l and </a:t>
            </a:r>
            <a:r>
              <a:rPr lang="en-US" sz="1200" b="1" dirty="0"/>
              <a:t>show ipv6 </a:t>
            </a:r>
            <a:r>
              <a:rPr lang="en-US" sz="1200" b="1" dirty="0" err="1"/>
              <a:t>dhcp</a:t>
            </a:r>
            <a:r>
              <a:rPr lang="en-US" sz="1200" b="1" dirty="0"/>
              <a:t> binding </a:t>
            </a:r>
            <a:r>
              <a:rPr lang="en-US" sz="1200" dirty="0"/>
              <a:t>commands to verify DHCPv6 operation on a router. </a:t>
            </a:r>
          </a:p>
          <a:p>
            <a:pPr>
              <a:spcBef>
                <a:spcPts val="0"/>
              </a:spcBef>
              <a:spcAft>
                <a:spcPts val="0"/>
              </a:spcAft>
              <a:buFont typeface="Arial" panose="020B0604020202020204" pitchFamily="34" charset="0"/>
              <a:buChar char="•"/>
            </a:pPr>
            <a:r>
              <a:rPr lang="en-US" sz="1200" dirty="0"/>
              <a:t>If the DHCPv6 server is located on a different network than the client, then the IPv6 router can be configured as a DHCPv6 relay agent using the </a:t>
            </a:r>
            <a:r>
              <a:rPr lang="en-US" sz="1200" b="1" dirty="0"/>
              <a:t>ipv6 </a:t>
            </a:r>
            <a:r>
              <a:rPr lang="en-US" sz="1200" b="1" dirty="0" err="1"/>
              <a:t>dhcp</a:t>
            </a:r>
            <a:r>
              <a:rPr lang="en-US" sz="1200" b="1" dirty="0"/>
              <a:t> relay destination </a:t>
            </a:r>
            <a:r>
              <a:rPr lang="en-US" sz="1200" i="1" dirty="0"/>
              <a:t>ipv6-address</a:t>
            </a:r>
            <a:r>
              <a:rPr lang="en-US" sz="1200" b="1" dirty="0"/>
              <a:t> [</a:t>
            </a:r>
            <a:r>
              <a:rPr lang="en-US" sz="1200" i="1" dirty="0"/>
              <a:t>interface-type interface-number</a:t>
            </a:r>
            <a:r>
              <a:rPr lang="en-US" sz="1200" b="1" dirty="0"/>
              <a:t>] </a:t>
            </a:r>
            <a:r>
              <a:rPr lang="en-US" sz="1200" dirty="0"/>
              <a:t>command. This command is configured on the interface facing the DHCPv6 clients and specifies the DHCPv6 server address and egress interface to reach the server. The egress interface is only required when the next-hop address is an LLA. </a:t>
            </a:r>
          </a:p>
          <a:p>
            <a:pPr>
              <a:spcBef>
                <a:spcPts val="0"/>
              </a:spcBef>
              <a:spcAft>
                <a:spcPts val="0"/>
              </a:spcAft>
              <a:buFont typeface="Arial" panose="020B0604020202020204" pitchFamily="34" charset="0"/>
              <a:buChar char="•"/>
            </a:pPr>
            <a:r>
              <a:rPr lang="en-US" sz="1200" dirty="0"/>
              <a:t>Verify the DHCPv6 relay agent is operational with the </a:t>
            </a:r>
            <a:r>
              <a:rPr lang="en-US" sz="1200" b="1" dirty="0"/>
              <a:t>show ipv6 </a:t>
            </a:r>
            <a:r>
              <a:rPr lang="en-US" sz="1200" b="1" dirty="0" err="1"/>
              <a:t>dhcp</a:t>
            </a:r>
            <a:r>
              <a:rPr lang="en-US" sz="1200" b="1" dirty="0"/>
              <a:t> interface </a:t>
            </a:r>
            <a:r>
              <a:rPr lang="en-US" sz="1200" dirty="0"/>
              <a:t>and show </a:t>
            </a:r>
            <a:r>
              <a:rPr lang="en-US" sz="1200" b="1" dirty="0"/>
              <a:t>ipv6 </a:t>
            </a:r>
            <a:r>
              <a:rPr lang="en-US" sz="1200" b="1" dirty="0" err="1"/>
              <a:t>dhcp</a:t>
            </a:r>
            <a:r>
              <a:rPr lang="en-US" sz="1200" b="1" dirty="0"/>
              <a:t> binding </a:t>
            </a:r>
            <a:r>
              <a:rPr lang="en-US" sz="1200" dirty="0"/>
              <a:t>commands.</a:t>
            </a:r>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endParaRPr lang="en-US" sz="1200" dirty="0"/>
          </a:p>
        </p:txBody>
      </p:sp>
    </p:spTree>
    <p:custDataLst>
      <p:tags r:id="rId1"/>
    </p:custDataLst>
    <p:extLst>
      <p:ext uri="{BB962C8B-B14F-4D97-AF65-F5344CB8AC3E}">
        <p14:creationId xmlns:p14="http://schemas.microsoft.com/office/powerpoint/2010/main" val="113545096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8: SLAAC and DHCPv6</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3496118" cy="3785652"/>
          </a:xfrm>
          <a:ln>
            <a:solidFill>
              <a:srgbClr val="000000"/>
            </a:solidFill>
          </a:ln>
        </p:spPr>
        <p:txBody>
          <a:bodyPr/>
          <a:lstStyle/>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Stateless Address Autoconfiguration (SLAAC)</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Global Unicast Address (GUA)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Link Local Address (LLA)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Zone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Scope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Address Autoconfiguration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Other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Managed Address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Solicitation (RS)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Advertisement (RA)</a:t>
            </a:r>
          </a:p>
          <a:p>
            <a:pPr marL="285750" lvl="1" indent="-285750" defTabSz="457200">
              <a:lnSpc>
                <a:spcPct val="95000"/>
              </a:lnSpc>
              <a:spcBef>
                <a:spcPts val="0"/>
              </a:spcBef>
              <a:spcAft>
                <a:spcPts val="0"/>
              </a:spcAft>
              <a:buFont typeface="Arial" panose="020B0604020202020204" pitchFamily="34" charset="0"/>
              <a:buChar char="•"/>
            </a:pPr>
            <a:r>
              <a:rPr lang="en-US" sz="1200" b="1" dirty="0">
                <a:latin typeface="Arial" charset="0"/>
                <a:ea typeface="ＭＳ Ｐゴシック" pitchFamily="34" charset="-128"/>
                <a:cs typeface="+mn-cs"/>
              </a:rPr>
              <a:t>ipv6 unicast-routing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EUI-64</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Duplicate Address Detection (DAD)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Solicitation (NS)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Advertisement (NA)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SOLICIT</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ADVERTISE</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REPLY</a:t>
            </a:r>
          </a:p>
          <a:p>
            <a:pPr>
              <a:spcBef>
                <a:spcPts val="0"/>
              </a:spcBef>
              <a:spcAft>
                <a:spcPts val="0"/>
              </a:spcAft>
            </a:pPr>
            <a:endParaRPr lang="en-US" sz="1100" dirty="0"/>
          </a:p>
        </p:txBody>
      </p:sp>
      <p:sp>
        <p:nvSpPr>
          <p:cNvPr id="2" name="TextBox 1">
            <a:extLst>
              <a:ext uri="{FF2B5EF4-FFF2-40B4-BE49-F238E27FC236}">
                <a16:creationId xmlns:a16="http://schemas.microsoft.com/office/drawing/2014/main" id="{30E7C6FC-D070-244D-AECA-036A5DBE3313}"/>
              </a:ext>
            </a:extLst>
          </p:cNvPr>
          <p:cNvSpPr txBox="1"/>
          <p:nvPr/>
        </p:nvSpPr>
        <p:spPr>
          <a:xfrm>
            <a:off x="3640184" y="755912"/>
            <a:ext cx="4824548" cy="3785652"/>
          </a:xfrm>
          <a:prstGeom prst="rect">
            <a:avLst/>
          </a:prstGeom>
          <a:noFill/>
          <a:ln>
            <a:solidFill>
              <a:srgbClr val="000000"/>
            </a:solidFill>
          </a:ln>
        </p:spPr>
        <p:txBody>
          <a:bodyPr wrap="square" rtlCol="0">
            <a:spAutoFit/>
          </a:bodyPr>
          <a:lstStyle/>
          <a:p>
            <a:pPr marL="285750" indent="-285750">
              <a:spcBef>
                <a:spcPts val="0"/>
              </a:spcBef>
              <a:spcAft>
                <a:spcPts val="0"/>
              </a:spcAft>
              <a:buFont typeface="Arial" panose="020B0604020202020204" pitchFamily="34" charset="0"/>
              <a:buChar char="•"/>
            </a:pPr>
            <a:r>
              <a:rPr lang="en-US" sz="1200" dirty="0">
                <a:solidFill>
                  <a:srgbClr val="000000"/>
                </a:solidFill>
              </a:rPr>
              <a:t>Stateless DHCPv6 Client</a:t>
            </a:r>
          </a:p>
          <a:p>
            <a:pPr marL="285750" indent="-285750">
              <a:spcBef>
                <a:spcPts val="0"/>
              </a:spcBef>
              <a:spcAft>
                <a:spcPts val="0"/>
              </a:spcAft>
              <a:buFont typeface="Arial" panose="020B0604020202020204" pitchFamily="34" charset="0"/>
              <a:buChar char="•"/>
            </a:pPr>
            <a:r>
              <a:rPr lang="en-US" sz="1200" dirty="0">
                <a:solidFill>
                  <a:srgbClr val="000000"/>
                </a:solidFill>
              </a:rPr>
              <a:t>Stateful DHCPv6 Client</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other-config-flag</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managed-config-flag</a:t>
            </a:r>
          </a:p>
          <a:p>
            <a:pPr marL="285750" indent="-285750">
              <a:spcBef>
                <a:spcPts val="0"/>
              </a:spcBef>
              <a:spcAft>
                <a:spcPts val="0"/>
              </a:spcAft>
              <a:buFont typeface="Arial" panose="020B0604020202020204" pitchFamily="34" charset="0"/>
              <a:buChar char="•"/>
            </a:pPr>
            <a:r>
              <a:rPr lang="en-US" sz="1200" dirty="0">
                <a:solidFill>
                  <a:srgbClr val="000000"/>
                </a:solidFill>
              </a:rPr>
              <a:t>DHCPv6 Relay Agent</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pool pool-name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server pool-name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enable</a:t>
            </a:r>
          </a:p>
          <a:p>
            <a:pPr marL="285750" indent="-285750">
              <a:spcBef>
                <a:spcPts val="0"/>
              </a:spcBef>
              <a:spcAft>
                <a:spcPts val="0"/>
              </a:spcAft>
              <a:buFont typeface="Arial" panose="020B0604020202020204" pitchFamily="34" charset="0"/>
              <a:buChar char="•"/>
            </a:pPr>
            <a:r>
              <a:rPr lang="en-US" sz="1200" b="1" dirty="0">
                <a:solidFill>
                  <a:srgbClr val="000000"/>
                </a:solidFill>
              </a:rPr>
              <a:t>ipv6 address </a:t>
            </a:r>
            <a:r>
              <a:rPr lang="en-US" sz="1200" b="1" dirty="0" err="1">
                <a:solidFill>
                  <a:srgbClr val="000000"/>
                </a:solidFill>
              </a:rPr>
              <a:t>autoconfig</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interface</a:t>
            </a:r>
          </a:p>
          <a:p>
            <a:pPr marL="285750" indent="-285750">
              <a:spcBef>
                <a:spcPts val="0"/>
              </a:spcBef>
              <a:spcAft>
                <a:spcPts val="0"/>
              </a:spcAft>
              <a:buFont typeface="Arial" panose="020B0604020202020204" pitchFamily="34" charset="0"/>
              <a:buChar char="•"/>
            </a:pPr>
            <a:r>
              <a:rPr lang="en-US" sz="1200" b="1" dirty="0">
                <a:solidFill>
                  <a:srgbClr val="000000"/>
                </a:solidFill>
              </a:rPr>
              <a:t>address prefix X:X:X:X:X:X:X:X/YY</a:t>
            </a:r>
          </a:p>
          <a:p>
            <a:pPr marL="285750" indent="-285750">
              <a:spcBef>
                <a:spcPts val="0"/>
              </a:spcBef>
              <a:spcAft>
                <a:spcPts val="0"/>
              </a:spcAft>
              <a:buFont typeface="Arial" panose="020B0604020202020204" pitchFamily="34" charset="0"/>
              <a:buChar char="•"/>
            </a:pPr>
            <a:r>
              <a:rPr lang="en-US" sz="1200" b="1" dirty="0" err="1">
                <a:solidFill>
                  <a:srgbClr val="000000"/>
                </a:solidFill>
              </a:rPr>
              <a:t>dns</a:t>
            </a:r>
            <a:r>
              <a:rPr lang="en-US" sz="1200" b="1" dirty="0">
                <a:solidFill>
                  <a:srgbClr val="000000"/>
                </a:solidFill>
              </a:rPr>
              <a:t>-server X:X:X:X:X:X:X:X</a:t>
            </a:r>
          </a:p>
          <a:p>
            <a:pPr marL="285750" indent="-285750">
              <a:spcBef>
                <a:spcPts val="0"/>
              </a:spcBef>
              <a:spcAft>
                <a:spcPts val="0"/>
              </a:spcAft>
              <a:buFont typeface="Arial" panose="020B0604020202020204" pitchFamily="34" charset="0"/>
              <a:buChar char="•"/>
            </a:pPr>
            <a:r>
              <a:rPr lang="en-US" sz="1200" b="1" dirty="0">
                <a:solidFill>
                  <a:srgbClr val="000000"/>
                </a:solidFill>
              </a:rPr>
              <a:t>domain-name 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prefix default no-</a:t>
            </a:r>
            <a:r>
              <a:rPr lang="en-US" sz="1200" b="1" dirty="0" err="1">
                <a:solidFill>
                  <a:srgbClr val="000000"/>
                </a:solidFill>
              </a:rPr>
              <a:t>autoconfig</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ipv6 address </a:t>
            </a:r>
            <a:r>
              <a:rPr lang="en-US" sz="1200" b="1" dirty="0" err="1">
                <a:solidFill>
                  <a:srgbClr val="000000"/>
                </a:solidFill>
              </a:rPr>
              <a:t>dhcp</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pool</a:t>
            </a: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binding</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relay destination </a:t>
            </a:r>
            <a:r>
              <a:rPr lang="en-US" sz="1200" i="1" dirty="0">
                <a:solidFill>
                  <a:srgbClr val="000000"/>
                </a:solidFill>
              </a:rPr>
              <a:t>ipv6-address </a:t>
            </a:r>
            <a:r>
              <a:rPr lang="en-US" sz="1200" b="1" dirty="0">
                <a:solidFill>
                  <a:srgbClr val="000000"/>
                </a:solidFill>
              </a:rPr>
              <a:t>[</a:t>
            </a:r>
            <a:r>
              <a:rPr lang="en-US" sz="1200" i="1" dirty="0">
                <a:solidFill>
                  <a:srgbClr val="000000"/>
                </a:solidFill>
              </a:rPr>
              <a:t>interface-type interface-number</a:t>
            </a:r>
            <a:r>
              <a:rPr lang="en-US" sz="1200" b="1" dirty="0">
                <a:solidFill>
                  <a:srgbClr val="000000"/>
                </a:solidFill>
              </a:rPr>
              <a:t>]</a:t>
            </a:r>
          </a:p>
          <a:p>
            <a:pPr marL="285750" indent="-285750">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Configuration</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474662" y="731838"/>
            <a:ext cx="8280057" cy="829544"/>
          </a:xfrm>
        </p:spPr>
        <p:txBody>
          <a:bodyPr/>
          <a:lstStyle/>
          <a:p>
            <a:pPr marL="0" indent="0" algn="l"/>
            <a:r>
              <a:rPr lang="en-US" sz="1600" dirty="0">
                <a:solidFill>
                  <a:srgbClr val="000000"/>
                </a:solidFill>
              </a:rPr>
              <a:t>On a router, an IPv6 global unicast address (GUA) is manually configured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a:t>
            </a:r>
            <a:r>
              <a:rPr lang="en-US" sz="1600" b="1" i="1" dirty="0">
                <a:solidFill>
                  <a:srgbClr val="000000"/>
                </a:solidFill>
              </a:rPr>
              <a:t>/</a:t>
            </a:r>
            <a:r>
              <a:rPr lang="en-US" sz="1600" i="1" dirty="0">
                <a:solidFill>
                  <a:srgbClr val="000000"/>
                </a:solidFill>
              </a:rPr>
              <a:t>prefix-length</a:t>
            </a:r>
            <a:r>
              <a:rPr lang="en-US" sz="1600" dirty="0">
                <a:solidFill>
                  <a:srgbClr val="000000"/>
                </a:solidFill>
              </a:rPr>
              <a:t> interface configuration command.</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474663" y="1431985"/>
            <a:ext cx="4813330" cy="32176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Windows host can also be manually configured with an IPv6 GUA address configuration, as shown in the figure.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manually entering an IPv6 GUA can be time consuming and somewhat error prone.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Therefore, most Windows host are enabled to dynamically acquire an IPv6 GUA configuration.</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609810"/>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Link-Local Address</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138014" y="731838"/>
            <a:ext cx="8616706" cy="917332"/>
          </a:xfrm>
        </p:spPr>
        <p:txBody>
          <a:bodyPr/>
          <a:lstStyle/>
          <a:p>
            <a:pPr marL="0" indent="0" algn="l"/>
            <a:r>
              <a:rPr lang="en-US" sz="1600" dirty="0">
                <a:solidFill>
                  <a:srgbClr val="000000"/>
                </a:solidFill>
              </a:rPr>
              <a:t>If automatic IPv6 addressing is selected, the host will use an Internet Control Message Protocol version 6 (ICMPv6) Router Advertisement (RA) message to help it autoconfigure an IPv6 configuration.</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474662" y="1629473"/>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IPv6 link-local address is automatically created by the host when it boots and the Ethernet interface is active. </a:t>
            </a:r>
          </a:p>
          <a:p>
            <a:pPr marL="342900" indent="-342900" algn="l">
              <a:buFont typeface="Arial" panose="020B0604020202020204" pitchFamily="34" charset="0"/>
              <a:buChar char="•"/>
            </a:pPr>
            <a:r>
              <a:rPr lang="en-CA" sz="1600" dirty="0">
                <a:solidFill>
                  <a:srgbClr val="000000"/>
                </a:solidFill>
              </a:rPr>
              <a:t>The interface did not create an IPv6 GUA in the output because the network segment did not have a router to provide network configuration instructions for the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03321" y="1629473"/>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474662" y="3494331"/>
            <a:ext cx="8341534"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The "%" and number at the end of the link-local address is known as a Zone ID or Scope ID and is used by the OS to associate the LLA with a specific interface.</a:t>
            </a:r>
          </a:p>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DHCPv6 is defined in RFC 3315.</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GUA Assignment</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74662" y="731838"/>
            <a:ext cx="8345488" cy="731838"/>
          </a:xfrm>
        </p:spPr>
        <p:txBody>
          <a:bodyPr/>
          <a:lstStyle/>
          <a:p>
            <a:pPr marL="0" indent="0" algn="l"/>
            <a:r>
              <a:rPr lang="en-US" sz="1600" dirty="0">
                <a:solidFill>
                  <a:srgbClr val="000000"/>
                </a:solidFill>
              </a:rPr>
              <a:t>By default, an IPv6-enabled router periodically send ICMPv6 RAs which simplifies how a host can dynamically create or acquire its IPv6 configuration.</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474662" y="1463677"/>
            <a:ext cx="4097338"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host can dynamically be assigned a GUA using stateless and stateful services.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All stateless and stateful methods in this module use ICMPv6 RA messages to suggest to the host how to create or acquire its IPv6 configuration.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Although host operating systems follow the suggestion of the RA, the actual decision is ultimately up to the host</a:t>
            </a:r>
          </a:p>
          <a:p>
            <a:pPr marL="342900" indent="-342900" algn="l">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84143" y="1480753"/>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r>
              <a:rPr lang="en-US" sz="1600" dirty="0"/>
              <a:t>IPv6 GUA Assignment</a:t>
            </a:r>
            <a:br>
              <a:rPr lang="en-US" dirty="0"/>
            </a:br>
            <a:r>
              <a:rPr lang="en-US" sz="2400" dirty="0"/>
              <a:t>Three RA Message Flags</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0" y="756677"/>
            <a:ext cx="8345488" cy="638354"/>
          </a:xfrm>
        </p:spPr>
        <p:txBody>
          <a:bodyPr/>
          <a:lstStyle/>
          <a:p>
            <a:pPr marL="0" indent="0" algn="l"/>
            <a:r>
              <a:rPr lang="en-US" sz="1600" dirty="0">
                <a:solidFill>
                  <a:srgbClr val="000000"/>
                </a:solidFill>
              </a:rPr>
              <a:t>How a client obtains an IPv6 GUA depends on settings in the RA message.</a:t>
            </a:r>
          </a:p>
          <a:p>
            <a:pPr marL="342900" indent="-342900" algn="l">
              <a:buFont typeface="Arial" panose="020B0604020202020204" pitchFamily="34" charset="0"/>
              <a:buChar char="•"/>
            </a:pPr>
            <a:endParaRPr lang="en-CA" sz="400" dirty="0">
              <a:solidFill>
                <a:srgbClr val="000000"/>
              </a:solidFill>
            </a:endParaRPr>
          </a:p>
          <a:p>
            <a:pPr marL="0" indent="0" algn="l"/>
            <a:r>
              <a:rPr lang="en-CA" sz="1600" dirty="0">
                <a:solidFill>
                  <a:srgbClr val="000000"/>
                </a:solidFill>
              </a:rPr>
              <a:t>An ICMPv6 RA message includes the following three flags: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474662" y="1518252"/>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Arial" panose="020B0604020202020204" pitchFamily="34" charset="0"/>
              <a:buChar char="•"/>
            </a:pPr>
            <a:r>
              <a:rPr lang="en-CA" sz="1600" b="1" dirty="0">
                <a:solidFill>
                  <a:srgbClr val="000000"/>
                </a:solidFill>
              </a:rPr>
              <a:t>A flag</a:t>
            </a:r>
            <a:r>
              <a:rPr lang="en-CA" sz="1600" dirty="0">
                <a:solidFill>
                  <a:srgbClr val="000000"/>
                </a:solidFill>
              </a:rPr>
              <a:t> - The Address Autoconfiguration flag signifies to use Stateless Address Autoconfiguration (SLAAC) to create an IPv6 GUA</a:t>
            </a:r>
          </a:p>
          <a:p>
            <a:pPr marL="415985" lvl="1" indent="-342900">
              <a:buFont typeface="Arial" panose="020B0604020202020204" pitchFamily="34" charset="0"/>
              <a:buChar char="•"/>
            </a:pPr>
            <a:r>
              <a:rPr lang="en-CA" sz="1600" b="1" dirty="0">
                <a:solidFill>
                  <a:srgbClr val="000000"/>
                </a:solidFill>
              </a:rPr>
              <a:t>O flag</a:t>
            </a:r>
            <a:r>
              <a:rPr lang="en-CA" sz="1600" dirty="0">
                <a:solidFill>
                  <a:srgbClr val="000000"/>
                </a:solidFill>
              </a:rPr>
              <a:t> - The Other Configuration flag signifies that additional information is available from a stateless DHCPv6 server.</a:t>
            </a:r>
          </a:p>
          <a:p>
            <a:pPr marL="415985" lvl="1" indent="-342900">
              <a:buFont typeface="Arial" panose="020B0604020202020204" pitchFamily="34" charset="0"/>
              <a:buChar char="•"/>
            </a:pPr>
            <a:r>
              <a:rPr lang="en-CA" sz="1600" b="1" dirty="0">
                <a:solidFill>
                  <a:srgbClr val="000000"/>
                </a:solidFill>
              </a:rPr>
              <a:t>M flag</a:t>
            </a:r>
            <a:r>
              <a:rPr lang="en-CA" sz="1600" dirty="0">
                <a:solidFill>
                  <a:srgbClr val="000000"/>
                </a:solidFill>
              </a:rPr>
              <a:t> - The Managed Address Configuration flag signifies to use a stateful DHCPv6 server to obtain an IPv6 GUA.</a:t>
            </a:r>
          </a:p>
          <a:p>
            <a:pPr marL="342900" indent="-342900" algn="l">
              <a:buFont typeface="Arial" panose="020B0604020202020204" pitchFamily="34" charset="0"/>
              <a:buChar char="•"/>
            </a:pPr>
            <a:endParaRPr lang="en-CA" sz="16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474662" y="4015807"/>
            <a:ext cx="834548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Using different combinations of the A, O and M flags, RA messages inform the host about the dynamic options available.</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357004"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SLAAC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Overview</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Not every network has access to a DHCPv6 server but every device in an IPv6 network needs a GUA. The SLAAC method enables hosts to create their own unique IPv6 global unicast address without the services of a DHCPv6 server.</a:t>
            </a:r>
          </a:p>
          <a:p>
            <a:pPr marL="415985" lvl="1" indent="-342900">
              <a:buFont typeface="Arial" panose="020B0604020202020204" pitchFamily="34" charset="0"/>
              <a:buChar char="•"/>
            </a:pPr>
            <a:r>
              <a:rPr lang="en-US" sz="1600" dirty="0">
                <a:solidFill>
                  <a:srgbClr val="000000"/>
                </a:solidFill>
              </a:rPr>
              <a:t>SLAAC is a stateless service which means there is no server that maintains network address information to know which IPv6 addresses are being used and which ones are available.</a:t>
            </a:r>
          </a:p>
          <a:p>
            <a:pPr marL="415985" lvl="1" indent="-342900">
              <a:buFont typeface="Arial" panose="020B0604020202020204" pitchFamily="34" charset="0"/>
              <a:buChar char="•"/>
            </a:pPr>
            <a:r>
              <a:rPr lang="en-US" sz="1600" dirty="0">
                <a:solidFill>
                  <a:srgbClr val="000000"/>
                </a:solidFill>
              </a:rPr>
              <a:t>SLAAC sends periodic ICMPv6 RA messages (i.e., every 200 seconds) providing addressing and other configuration information for hosts to autoconfigure their IPv6 address based on the information in the RA.</a:t>
            </a:r>
          </a:p>
          <a:p>
            <a:pPr marL="415985" lvl="1" indent="-342900">
              <a:buFont typeface="Arial" panose="020B0604020202020204" pitchFamily="34" charset="0"/>
              <a:buChar char="•"/>
            </a:pPr>
            <a:r>
              <a:rPr lang="en-US" sz="1600" dirty="0">
                <a:solidFill>
                  <a:srgbClr val="000000"/>
                </a:solidFill>
              </a:rPr>
              <a:t>A host can also send a Router Solicitation (RS) message requesting an RA.</a:t>
            </a:r>
          </a:p>
          <a:p>
            <a:pPr marL="415985" lvl="1" indent="-342900">
              <a:buFont typeface="Arial" panose="020B0604020202020204" pitchFamily="34" charset="0"/>
              <a:buChar char="•"/>
            </a:pPr>
            <a:r>
              <a:rPr lang="en-US" sz="1600" dirty="0">
                <a:solidFill>
                  <a:srgbClr val="000000"/>
                </a:solidFill>
              </a:rPr>
              <a:t>SLAAC can be deployed as SLAAC only, or SLAAC with DHCPv6.</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5716</TotalTime>
  <Words>4752</Words>
  <Application>Microsoft Office PowerPoint</Application>
  <PresentationFormat>On-screen Show (16:9)</PresentationFormat>
  <Paragraphs>428</Paragraphs>
  <Slides>38</Slides>
  <Notes>38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CiscoSans ExtraLight</vt:lpstr>
      <vt:lpstr>Wingdings</vt:lpstr>
      <vt:lpstr>Default Theme</vt:lpstr>
      <vt:lpstr>Module 8: SLAAC and DHCPv6</vt:lpstr>
      <vt:lpstr>Module Objectives</vt:lpstr>
      <vt:lpstr>8.1 IPv6 GUA Assignment</vt:lpstr>
      <vt:lpstr>IPv6 GUA Assignment IPv6 Host Configuration</vt:lpstr>
      <vt:lpstr>IPv6 GUA Assignment IPv6 Host Link-Local Address</vt:lpstr>
      <vt:lpstr>IPv6 GUA Assignment IPv6 GUA Assignment</vt:lpstr>
      <vt:lpstr>IPv6 GUA Assignment Three RA Message Flags</vt:lpstr>
      <vt:lpstr>8.2 SLAAC</vt:lpstr>
      <vt:lpstr>SLAAC SLAAC Overview</vt:lpstr>
      <vt:lpstr>SLAAC Enabling SLAAC</vt:lpstr>
      <vt:lpstr>SLAAC Enabling SLAAC (Cont.)</vt:lpstr>
      <vt:lpstr>SLAAC SLAAC Only Method</vt:lpstr>
      <vt:lpstr>SLAAC ICMPv6 RS Messages</vt:lpstr>
      <vt:lpstr>SLAAC Host Process to Generate Interface ID</vt:lpstr>
      <vt:lpstr>SLAAC Duplicate Address Detection</vt:lpstr>
      <vt:lpstr>8.3 DHCPv6</vt:lpstr>
      <vt:lpstr>DHCPv6 DHCPv6 Operation Steps</vt:lpstr>
      <vt:lpstr>DHCPv6 Stateless DHCPv6 Operation</vt:lpstr>
      <vt:lpstr>DHCPv6 Enable Stateless DHCPv6 on an Interface</vt:lpstr>
      <vt:lpstr>DHCPv6 Stateful DHCPv6 Operation</vt:lpstr>
      <vt:lpstr>DHCPv6 Enable Stateful DHCPv6 on an Interface</vt:lpstr>
      <vt:lpstr>8.4 Configure DHCPv6 Server</vt:lpstr>
      <vt:lpstr>Configure DHCPv6 Server DHCPv6 Router Roles</vt:lpstr>
      <vt:lpstr>Configure DHCPv6 Server Configure a Stateless DHCPv6 Server</vt:lpstr>
      <vt:lpstr>Configure DHCPv6 Server Configure a Stateless DHCPv6 Client</vt:lpstr>
      <vt:lpstr>Configure DHCPv6 Server Configure a Stateful DHCPv6 Server</vt:lpstr>
      <vt:lpstr>Configure DHCPv6 Server Configure a Stateful DHCPv6 Client</vt:lpstr>
      <vt:lpstr>Configure DHCPv6 Server DHCPv6 Server Verification Commands</vt:lpstr>
      <vt:lpstr>Configure DHCPv6 Server DHCPv6 Server Verification Commands (Cont.)</vt:lpstr>
      <vt:lpstr>Configure DHCPv6 Server Configure a DHCPv6 Relay Agent</vt:lpstr>
      <vt:lpstr>Configure DHCPv6 Server Verify the DHCPv6 Relay Agent</vt:lpstr>
      <vt:lpstr>8.5 Module Practice and Quiz</vt:lpstr>
      <vt:lpstr>Module Practice and Quiz Lab – Configure DHCPv6</vt:lpstr>
      <vt:lpstr>Module Practice and Quiz What Did I Learn In This Module?</vt:lpstr>
      <vt:lpstr>Module Practice and Quiz What Did I Learn In This Module?</vt:lpstr>
      <vt:lpstr>Module Practice and Quiz What Did I Learn In This Module?</vt:lpstr>
      <vt:lpstr>Module 8: SLAAC and DHCPv6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429</cp:revision>
  <dcterms:created xsi:type="dcterms:W3CDTF">2019-10-18T06:21:22Z</dcterms:created>
  <dcterms:modified xsi:type="dcterms:W3CDTF">2020-05-16T23:29:12Z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