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slideLayouts/slideLayout35.xml" ContentType="application/vnd.openxmlformats-officedocument.presentationml.slideLayout+xml"/>
  <Override PartName="/ppt/theme/theme1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9.xml" ContentType="application/vnd.openxmlformats-officedocument.theme+xml"/>
  <Override PartName="/ppt/slideLayouts/slideLayout42.xml" ContentType="application/vnd.openxmlformats-officedocument.presentationml.slideLayout+xml"/>
  <Override PartName="/ppt/theme/theme20.xml" ContentType="application/vnd.openxmlformats-officedocument.theme+xml"/>
  <Override PartName="/ppt/slideLayouts/slideLayout43.xml" ContentType="application/vnd.openxmlformats-officedocument.presentationml.slideLayout+xml"/>
  <Override PartName="/ppt/theme/theme21.xml" ContentType="application/vnd.openxmlformats-officedocument.theme+xml"/>
  <Override PartName="/ppt/slideLayouts/slideLayout44.xml" ContentType="application/vnd.openxmlformats-officedocument.presentationml.slideLayout+xml"/>
  <Override PartName="/ppt/theme/theme22.xml" ContentType="application/vnd.openxmlformats-officedocument.theme+xml"/>
  <Override PartName="/ppt/slideLayouts/slideLayout45.xml" ContentType="application/vnd.openxmlformats-officedocument.presentationml.slideLayout+xml"/>
  <Override PartName="/ppt/theme/theme2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slideLayouts/slideLayout48.xml" ContentType="application/vnd.openxmlformats-officedocument.presentationml.slideLayout+xml"/>
  <Override PartName="/ppt/theme/theme26.xml" ContentType="application/vnd.openxmlformats-officedocument.theme+xml"/>
  <Override PartName="/ppt/slideLayouts/slideLayout49.xml" ContentType="application/vnd.openxmlformats-officedocument.presentationml.slideLayout+xml"/>
  <Override PartName="/ppt/theme/theme27.xml" ContentType="application/vnd.openxmlformats-officedocument.theme+xml"/>
  <Override PartName="/ppt/theme/theme28.xml" ContentType="application/vnd.openxmlformats-officedocument.theme+xml"/>
  <Override PartName="/ppt/slideLayouts/slideLayout50.xml" ContentType="application/vnd.openxmlformats-officedocument.presentationml.slideLayout+xml"/>
  <Override PartName="/ppt/theme/theme29.xml" ContentType="application/vnd.openxmlformats-officedocument.theme+xml"/>
  <Override PartName="/ppt/slideLayouts/slideLayout51.xml" ContentType="application/vnd.openxmlformats-officedocument.presentationml.slideLayout+xml"/>
  <Override PartName="/ppt/theme/theme30.xml" ContentType="application/vnd.openxmlformats-officedocument.theme+xml"/>
  <Override PartName="/ppt/slideLayouts/slideLayout52.xml" ContentType="application/vnd.openxmlformats-officedocument.presentationml.slideLayout+xml"/>
  <Override PartName="/ppt/theme/theme31.xml" ContentType="application/vnd.openxmlformats-officedocument.theme+xml"/>
  <Override PartName="/ppt/slideLayouts/slideLayout53.xml" ContentType="application/vnd.openxmlformats-officedocument.presentationml.slideLayout+xml"/>
  <Override PartName="/ppt/theme/theme32.xml" ContentType="application/vnd.openxmlformats-officedocument.theme+xml"/>
  <Override PartName="/ppt/slideLayouts/slideLayout54.xml" ContentType="application/vnd.openxmlformats-officedocument.presentationml.slideLayout+xml"/>
  <Override PartName="/ppt/theme/theme33.xml" ContentType="application/vnd.openxmlformats-officedocument.theme+xml"/>
  <Override PartName="/ppt/slideLayouts/slideLayout55.xml" ContentType="application/vnd.openxmlformats-officedocument.presentationml.slideLayout+xml"/>
  <Override PartName="/ppt/theme/theme3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6.xml" ContentType="application/vnd.openxmlformats-officedocument.theme+xml"/>
  <Override PartName="/ppt/slideLayouts/slideLayout60.xml" ContentType="application/vnd.openxmlformats-officedocument.presentationml.slideLayout+xml"/>
  <Override PartName="/ppt/theme/theme37.xml" ContentType="application/vnd.openxmlformats-officedocument.theme+xml"/>
  <Override PartName="/ppt/slideLayouts/slideLayout61.xml" ContentType="application/vnd.openxmlformats-officedocument.presentationml.slideLayout+xml"/>
  <Override PartName="/ppt/theme/theme38.xml" ContentType="application/vnd.openxmlformats-officedocument.theme+xml"/>
  <Override PartName="/ppt/theme/theme39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0.xml" ContentType="application/vnd.openxmlformats-officedocument.theme+xml"/>
  <Override PartName="/ppt/slideLayouts/slideLayout64.xml" ContentType="application/vnd.openxmlformats-officedocument.presentationml.slideLayout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  <p:sldMasterId id="2147483683" r:id="rId3"/>
    <p:sldMasterId id="2147483700" r:id="rId4"/>
    <p:sldMasterId id="2147483715" r:id="rId5"/>
    <p:sldMasterId id="2147483720" r:id="rId6"/>
    <p:sldMasterId id="2147483724" r:id="rId7"/>
    <p:sldMasterId id="2147483733" r:id="rId8"/>
    <p:sldMasterId id="2147483738" r:id="rId9"/>
    <p:sldMasterId id="2147483742" r:id="rId10"/>
    <p:sldMasterId id="2147483745" r:id="rId11"/>
    <p:sldMasterId id="2147483747" r:id="rId12"/>
    <p:sldMasterId id="2147483760" r:id="rId13"/>
    <p:sldMasterId id="2147483762" r:id="rId14"/>
    <p:sldMasterId id="2147483767" r:id="rId15"/>
    <p:sldMasterId id="2147483769" r:id="rId16"/>
    <p:sldMasterId id="2147483773" r:id="rId17"/>
    <p:sldMasterId id="2147483778" r:id="rId18"/>
    <p:sldMasterId id="2147483781" r:id="rId19"/>
    <p:sldMasterId id="2147483787" r:id="rId20"/>
    <p:sldMasterId id="2147483790" r:id="rId21"/>
    <p:sldMasterId id="2147483793" r:id="rId22"/>
    <p:sldMasterId id="2147483797" r:id="rId23"/>
    <p:sldMasterId id="2147483801" r:id="rId24"/>
    <p:sldMasterId id="2147483804" r:id="rId25"/>
    <p:sldMasterId id="2147483806" r:id="rId26"/>
    <p:sldMasterId id="2147483809" r:id="rId27"/>
    <p:sldMasterId id="2147483812" r:id="rId28"/>
    <p:sldMasterId id="2147483815" r:id="rId29"/>
    <p:sldMasterId id="2147483817" r:id="rId30"/>
    <p:sldMasterId id="2147483820" r:id="rId31"/>
    <p:sldMasterId id="2147483837" r:id="rId32"/>
    <p:sldMasterId id="2147483840" r:id="rId33"/>
    <p:sldMasterId id="2147483843" r:id="rId34"/>
    <p:sldMasterId id="2147483845" r:id="rId35"/>
    <p:sldMasterId id="2147483848" r:id="rId36"/>
    <p:sldMasterId id="2147483851" r:id="rId37"/>
    <p:sldMasterId id="2147483853" r:id="rId38"/>
    <p:sldMasterId id="2147483856" r:id="rId39"/>
    <p:sldMasterId id="2147483859" r:id="rId40"/>
    <p:sldMasterId id="2147483863" r:id="rId41"/>
  </p:sldMasterIdLst>
  <p:notesMasterIdLst>
    <p:notesMasterId r:id="rId76"/>
  </p:notesMasterIdLst>
  <p:handoutMasterIdLst>
    <p:handoutMasterId r:id="rId77"/>
  </p:handoutMasterIdLst>
  <p:sldIdLst>
    <p:sldId id="1266" r:id="rId42"/>
    <p:sldId id="935" r:id="rId43"/>
    <p:sldId id="1322" r:id="rId44"/>
    <p:sldId id="1270" r:id="rId45"/>
    <p:sldId id="1328" r:id="rId46"/>
    <p:sldId id="1302" r:id="rId47"/>
    <p:sldId id="1325" r:id="rId48"/>
    <p:sldId id="1271" r:id="rId49"/>
    <p:sldId id="1303" r:id="rId50"/>
    <p:sldId id="1304" r:id="rId51"/>
    <p:sldId id="1305" r:id="rId52"/>
    <p:sldId id="1306" r:id="rId53"/>
    <p:sldId id="1307" r:id="rId54"/>
    <p:sldId id="1308" r:id="rId55"/>
    <p:sldId id="1309" r:id="rId56"/>
    <p:sldId id="1310" r:id="rId57"/>
    <p:sldId id="1311" r:id="rId58"/>
    <p:sldId id="1312" r:id="rId59"/>
    <p:sldId id="1313" r:id="rId60"/>
    <p:sldId id="1314" r:id="rId61"/>
    <p:sldId id="1326" r:id="rId62"/>
    <p:sldId id="1315" r:id="rId63"/>
    <p:sldId id="1316" r:id="rId64"/>
    <p:sldId id="1317" r:id="rId65"/>
    <p:sldId id="1318" r:id="rId66"/>
    <p:sldId id="1319" r:id="rId67"/>
    <p:sldId id="1320" r:id="rId68"/>
    <p:sldId id="1321" r:id="rId69"/>
    <p:sldId id="1323" r:id="rId70"/>
    <p:sldId id="1327" r:id="rId71"/>
    <p:sldId id="1272" r:id="rId72"/>
    <p:sldId id="1278" r:id="rId73"/>
    <p:sldId id="1283" r:id="rId74"/>
    <p:sldId id="1300" r:id="rId7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62" userDrawn="1">
          <p15:clr>
            <a:srgbClr val="A4A3A4"/>
          </p15:clr>
        </p15:guide>
        <p15:guide id="4" pos="249" userDrawn="1">
          <p15:clr>
            <a:srgbClr val="A4A3A4"/>
          </p15:clr>
        </p15:guide>
        <p15:guide id="5" pos="5509" userDrawn="1">
          <p15:clr>
            <a:srgbClr val="A4A3A4"/>
          </p15:clr>
        </p15:guide>
        <p15:guide id="6" orient="horz" pos="371" userDrawn="1">
          <p15:clr>
            <a:srgbClr val="A4A3A4"/>
          </p15:clr>
        </p15:guide>
        <p15:guide id="7" orient="horz" pos="6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43" userDrawn="1">
          <p15:clr>
            <a:srgbClr val="A4A3A4"/>
          </p15:clr>
        </p15:guide>
        <p15:guide id="2" pos="2258" userDrawn="1">
          <p15:clr>
            <a:srgbClr val="A4A3A4"/>
          </p15:clr>
        </p15:guide>
        <p15:guide id="3" orient="horz" pos="3126" userDrawn="1">
          <p15:clr>
            <a:srgbClr val="A4A3A4"/>
          </p15:clr>
        </p15:guide>
        <p15:guide id="4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202"/>
    <a:srgbClr val="91A860"/>
    <a:srgbClr val="248994"/>
    <a:srgbClr val="356C87"/>
    <a:srgbClr val="FFFF00"/>
    <a:srgbClr val="FF9933"/>
    <a:srgbClr val="FFCC00"/>
    <a:srgbClr val="345A88"/>
    <a:srgbClr val="FEF4EC"/>
    <a:srgbClr val="7CA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60" autoAdjust="0"/>
    <p:restoredTop sz="96982" autoAdjust="0"/>
  </p:normalViewPr>
  <p:slideViewPr>
    <p:cSldViewPr>
      <p:cViewPr varScale="1">
        <p:scale>
          <a:sx n="81" d="100"/>
          <a:sy n="81" d="100"/>
        </p:scale>
        <p:origin x="1013" y="67"/>
      </p:cViewPr>
      <p:guideLst>
        <p:guide orient="horz" pos="2160"/>
        <p:guide pos="2880"/>
        <p:guide orient="horz" pos="562"/>
        <p:guide pos="249"/>
        <p:guide pos="5509"/>
        <p:guide orient="horz" pos="371"/>
        <p:guide orient="horz" pos="6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4296" y="108"/>
      </p:cViewPr>
      <p:guideLst>
        <p:guide orient="horz" pos="3243"/>
        <p:guide pos="2258"/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.xml"/><Relationship Id="rId47" Type="http://schemas.openxmlformats.org/officeDocument/2006/relationships/slide" Target="slides/slide6.xml"/><Relationship Id="rId63" Type="http://schemas.openxmlformats.org/officeDocument/2006/relationships/slide" Target="slides/slide22.xml"/><Relationship Id="rId68" Type="http://schemas.openxmlformats.org/officeDocument/2006/relationships/slide" Target="slides/slide27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" Target="slides/slide12.xml"/><Relationship Id="rId58" Type="http://schemas.openxmlformats.org/officeDocument/2006/relationships/slide" Target="slides/slide17.xml"/><Relationship Id="rId74" Type="http://schemas.openxmlformats.org/officeDocument/2006/relationships/slide" Target="slides/slide33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20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2.xml"/><Relationship Id="rId48" Type="http://schemas.openxmlformats.org/officeDocument/2006/relationships/slide" Target="slides/slide7.xml"/><Relationship Id="rId56" Type="http://schemas.openxmlformats.org/officeDocument/2006/relationships/slide" Target="slides/slide15.xml"/><Relationship Id="rId64" Type="http://schemas.openxmlformats.org/officeDocument/2006/relationships/slide" Target="slides/slide23.xml"/><Relationship Id="rId69" Type="http://schemas.openxmlformats.org/officeDocument/2006/relationships/slide" Target="slides/slide28.xml"/><Relationship Id="rId77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0.xml"/><Relationship Id="rId72" Type="http://schemas.openxmlformats.org/officeDocument/2006/relationships/slide" Target="slides/slide31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5.xml"/><Relationship Id="rId59" Type="http://schemas.openxmlformats.org/officeDocument/2006/relationships/slide" Target="slides/slide18.xml"/><Relationship Id="rId67" Type="http://schemas.openxmlformats.org/officeDocument/2006/relationships/slide" Target="slides/slide26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13.xml"/><Relationship Id="rId62" Type="http://schemas.openxmlformats.org/officeDocument/2006/relationships/slide" Target="slides/slide21.xml"/><Relationship Id="rId70" Type="http://schemas.openxmlformats.org/officeDocument/2006/relationships/slide" Target="slides/slide29.xml"/><Relationship Id="rId75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8.xml"/><Relationship Id="rId57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3.xml"/><Relationship Id="rId52" Type="http://schemas.openxmlformats.org/officeDocument/2006/relationships/slide" Target="slides/slide11.xml"/><Relationship Id="rId60" Type="http://schemas.openxmlformats.org/officeDocument/2006/relationships/slide" Target="slides/slide19.xml"/><Relationship Id="rId65" Type="http://schemas.openxmlformats.org/officeDocument/2006/relationships/slide" Target="slides/slide24.xml"/><Relationship Id="rId73" Type="http://schemas.openxmlformats.org/officeDocument/2006/relationships/slide" Target="slides/slide3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9.xml"/><Relationship Id="rId55" Type="http://schemas.openxmlformats.org/officeDocument/2006/relationships/slide" Target="slides/slide14.xml"/><Relationship Id="rId76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" Target="slides/slide4.xml"/><Relationship Id="rId6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6247" cy="496732"/>
          </a:xfrm>
          <a:prstGeom prst="rect">
            <a:avLst/>
          </a:prstGeom>
        </p:spPr>
        <p:txBody>
          <a:bodyPr vert="horz" lIns="92078" tIns="46039" rIns="92078" bIns="4603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26" y="3"/>
            <a:ext cx="2946246" cy="496732"/>
          </a:xfrm>
          <a:prstGeom prst="rect">
            <a:avLst/>
          </a:prstGeom>
        </p:spPr>
        <p:txBody>
          <a:bodyPr vert="horz" lIns="92078" tIns="46039" rIns="92078" bIns="46039" rtlCol="0"/>
          <a:lstStyle>
            <a:lvl1pPr algn="r">
              <a:defRPr sz="1200"/>
            </a:lvl1pPr>
          </a:lstStyle>
          <a:p>
            <a:fld id="{47F41AB4-B7A8-4050-A07D-0F7425B2485B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309"/>
            <a:ext cx="2946247" cy="496731"/>
          </a:xfrm>
          <a:prstGeom prst="rect">
            <a:avLst/>
          </a:prstGeom>
        </p:spPr>
        <p:txBody>
          <a:bodyPr vert="horz" lIns="92078" tIns="46039" rIns="92078" bIns="4603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26" y="9428309"/>
            <a:ext cx="2946246" cy="496731"/>
          </a:xfrm>
          <a:prstGeom prst="rect">
            <a:avLst/>
          </a:prstGeom>
        </p:spPr>
        <p:txBody>
          <a:bodyPr vert="horz" lIns="92078" tIns="46039" rIns="92078" bIns="46039" rtlCol="0" anchor="b"/>
          <a:lstStyle>
            <a:lvl1pPr algn="r">
              <a:defRPr sz="1200"/>
            </a:lvl1pPr>
          </a:lstStyle>
          <a:p>
            <a:fld id="{3302F025-DF10-4981-91D0-2730E6888E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507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069" tIns="46035" rIns="92069" bIns="460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069" tIns="46035" rIns="92069" bIns="46035" rtlCol="0"/>
          <a:lstStyle>
            <a:lvl1pPr algn="r">
              <a:defRPr sz="1200"/>
            </a:lvl1pPr>
          </a:lstStyle>
          <a:p>
            <a:fld id="{E7C2C40C-A77E-4B22-AA83-E986EAE6FA87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69" tIns="46035" rIns="92069" bIns="4603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2069" tIns="46035" rIns="92069" bIns="4603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069" tIns="46035" rIns="92069" bIns="460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069" tIns="46035" rIns="92069" bIns="46035" rtlCol="0" anchor="b"/>
          <a:lstStyle>
            <a:lvl1pPr algn="r">
              <a:defRPr sz="1200"/>
            </a:lvl1pPr>
          </a:lstStyle>
          <a:p>
            <a:fld id="{306E3B66-473F-4C35-B846-5E33B90E67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2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8156-74EC-4528-939E-299679BAEBCB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81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429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227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66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145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11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91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243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167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8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미래창조과학부 장관입니다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미래를 여는 창조경제</a:t>
            </a:r>
            <a:r>
              <a:rPr lang="en-US" altLang="ko-KR" dirty="0"/>
              <a:t>’</a:t>
            </a:r>
            <a:r>
              <a:rPr lang="ko-KR" altLang="en-US" dirty="0"/>
              <a:t>라는 주제로 </a:t>
            </a:r>
            <a:endParaRPr lang="en-US" altLang="ko-KR" dirty="0"/>
          </a:p>
          <a:p>
            <a:r>
              <a:rPr lang="en-US" altLang="ko-KR" dirty="0"/>
              <a:t>2014</a:t>
            </a:r>
            <a:r>
              <a:rPr lang="ko-KR" altLang="en-US" dirty="0"/>
              <a:t>년도 미래창조과학부 업무보고를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91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미래창조과학부 장관입니다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미래를 여는 창조경제</a:t>
            </a:r>
            <a:r>
              <a:rPr lang="en-US" altLang="ko-KR" dirty="0"/>
              <a:t>’</a:t>
            </a:r>
            <a:r>
              <a:rPr lang="ko-KR" altLang="en-US" dirty="0"/>
              <a:t>라는 주제로 </a:t>
            </a:r>
            <a:endParaRPr lang="en-US" altLang="ko-KR" dirty="0"/>
          </a:p>
          <a:p>
            <a:r>
              <a:rPr lang="en-US" altLang="ko-KR" dirty="0"/>
              <a:t>2014</a:t>
            </a:r>
            <a:r>
              <a:rPr lang="ko-KR" altLang="en-US" dirty="0"/>
              <a:t>년도 미래창조과학부 업무보고를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476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371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778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328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798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978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017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3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700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미래창조과학부 장관입니다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미래를 여는 창조경제</a:t>
            </a:r>
            <a:r>
              <a:rPr lang="en-US" altLang="ko-KR" dirty="0"/>
              <a:t>’</a:t>
            </a:r>
            <a:r>
              <a:rPr lang="ko-KR" altLang="en-US" dirty="0"/>
              <a:t>라는 주제로 </a:t>
            </a:r>
            <a:endParaRPr lang="en-US" altLang="ko-KR" dirty="0"/>
          </a:p>
          <a:p>
            <a:r>
              <a:rPr lang="en-US" altLang="ko-KR" dirty="0"/>
              <a:t>2014</a:t>
            </a:r>
            <a:r>
              <a:rPr lang="ko-KR" altLang="en-US" dirty="0"/>
              <a:t>년도 미래창조과학부 업무보고를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723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85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미래창조과학부 장관입니다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미래를 여는 창조경제</a:t>
            </a:r>
            <a:r>
              <a:rPr lang="en-US" altLang="ko-KR" dirty="0"/>
              <a:t>’</a:t>
            </a:r>
            <a:r>
              <a:rPr lang="ko-KR" altLang="en-US" dirty="0"/>
              <a:t>라는 주제로 </a:t>
            </a:r>
            <a:endParaRPr lang="en-US" altLang="ko-KR" dirty="0"/>
          </a:p>
          <a:p>
            <a:r>
              <a:rPr lang="en-US" altLang="ko-KR" dirty="0"/>
              <a:t>2014</a:t>
            </a:r>
            <a:r>
              <a:rPr lang="ko-KR" altLang="en-US" dirty="0"/>
              <a:t>년도 미래창조과학부 업무보고를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339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766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E3B66-473F-4C35-B846-5E33B90E67F0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348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8156-74EC-4528-939E-299679BAEBCB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89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미래창조과학부 장관입니다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미래를 여는 창조경제</a:t>
            </a:r>
            <a:r>
              <a:rPr lang="en-US" altLang="ko-KR" dirty="0"/>
              <a:t>’</a:t>
            </a:r>
            <a:r>
              <a:rPr lang="ko-KR" altLang="en-US" dirty="0"/>
              <a:t>라는 주제로 </a:t>
            </a:r>
            <a:endParaRPr lang="en-US" altLang="ko-KR" dirty="0"/>
          </a:p>
          <a:p>
            <a:r>
              <a:rPr lang="en-US" altLang="ko-KR" dirty="0"/>
              <a:t>2014</a:t>
            </a:r>
            <a:r>
              <a:rPr lang="ko-KR" altLang="en-US" dirty="0"/>
              <a:t>년도 미래창조과학부 업무보고를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47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미래창조과학부 장관입니다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미래를 여는 창조경제</a:t>
            </a:r>
            <a:r>
              <a:rPr lang="en-US" altLang="ko-KR" dirty="0"/>
              <a:t>’</a:t>
            </a:r>
            <a:r>
              <a:rPr lang="ko-KR" altLang="en-US" dirty="0"/>
              <a:t>라는 주제로 </a:t>
            </a:r>
            <a:endParaRPr lang="en-US" altLang="ko-KR" dirty="0"/>
          </a:p>
          <a:p>
            <a:r>
              <a:rPr lang="en-US" altLang="ko-KR" dirty="0"/>
              <a:t>2014</a:t>
            </a:r>
            <a:r>
              <a:rPr lang="ko-KR" altLang="en-US" dirty="0"/>
              <a:t>년도 미래창조과학부 업무보고를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671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37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85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843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8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07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021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060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88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77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20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448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931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608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12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28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187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326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351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243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351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745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74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8991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3516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35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586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923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7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1733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586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3516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3614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1982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3516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2474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813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923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0425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3516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36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1516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3516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2474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3516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3614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19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35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78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09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14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3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18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42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43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44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45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2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_rels/slideMaster25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48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49.xml"/></Relationships>
</file>

<file path=ppt/slideMasters/_rels/slideMaster28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51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52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53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54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55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theme" Target="../theme/theme35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theme" Target="../theme/theme3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60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61.xml"/></Relationships>
</file>

<file path=ppt/slideMasters/_rels/slideMaster39.xml.rels><?xml version="1.0" encoding="UTF-8" standalone="yes"?>
<Relationships xmlns="http://schemas.openxmlformats.org/package/2006/relationships"><Relationship Id="rId1" Type="http://schemas.openxmlformats.org/officeDocument/2006/relationships/theme" Target="../theme/theme3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theme" Target="../theme/theme40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855" r:id="rId2"/>
    <p:sldLayoutId id="2147483824" r:id="rId3"/>
    <p:sldLayoutId id="2147483825" r:id="rId4"/>
    <p:sldLayoutId id="2147483826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1" name="직각 삼각형 10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035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0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035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" y="0"/>
            <a:ext cx="9142182" cy="68590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직각 삼각형 9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730" r:id="rId9"/>
    <p:sldLayoutId id="2147483814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" y="0"/>
            <a:ext cx="9142182" cy="68590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직각 삼각형 9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1" name="직각 삼각형 10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035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035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6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" y="0"/>
            <a:ext cx="9142182" cy="68590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직각 삼각형 9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" y="0"/>
            <a:ext cx="9142182" cy="68590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직각 삼각형 9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 userDrawn="1"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 userDrawn="1"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 userDrawn="1"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0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직각 삼각형 9"/>
          <p:cNvSpPr/>
          <p:nvPr userDrawn="1"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6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035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1" name="직각 삼각형 10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 userDrawn="1"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 userDrawn="1"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자유형 9"/>
          <p:cNvSpPr/>
          <p:nvPr userDrawn="1"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1" name="직각 삼각형 10"/>
          <p:cNvSpPr/>
          <p:nvPr userDrawn="1"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236577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0" y="159210"/>
            <a:ext cx="623888" cy="66097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544230" y="242306"/>
            <a:ext cx="8607454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02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0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0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81605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15712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29" y="715474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5" y="716038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696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7383" y="66675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BE2EB6F3-B419-40E4-9087-02FA2AF0A89A}" type="slidenum">
              <a:rPr kumimoji="0" lang="ko-KR" altLang="en-US" sz="1000" smtClean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sz="1000" dirty="0">
              <a:solidFill>
                <a:prstClr val="white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806016-2992-91AA-5099-E94AB059B3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7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 l="3427" t="2446" r="4093" b="244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012377" y="4566616"/>
            <a:ext cx="1240725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txBody>
          <a:bodyPr wrap="none" lIns="0" tIns="0" rIns="0" bIns="0" rtlCol="0">
            <a:spAutoFit/>
            <a:sp3d>
              <a:bevelT w="1270"/>
            </a:sp3d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1F497D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2022.06.03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86810" y="5888190"/>
            <a:ext cx="2927651" cy="565146"/>
          </a:xfrm>
          <a:prstGeom prst="rect">
            <a:avLst/>
          </a:prstGeom>
        </p:spPr>
        <p:txBody>
          <a:bodyPr wrap="none" lIns="36000" tIns="36000" rIns="36000" bIns="36000" anchor="ctr" anchorCtr="0">
            <a:spAutoFit/>
          </a:bodyPr>
          <a:lstStyle/>
          <a:p>
            <a:pPr indent="-285750" algn="ctr"/>
            <a:r>
              <a:rPr lang="ko-KR" altLang="en-US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세계로 나가는</a:t>
            </a:r>
            <a:r>
              <a:rPr lang="ko-KR" altLang="en-US" sz="3200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 </a:t>
            </a:r>
            <a:r>
              <a:rPr lang="en-US" altLang="ko-KR" sz="3200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CK Ent. </a:t>
            </a:r>
            <a:endParaRPr lang="ko-KR" altLang="en-US" sz="3200" b="1" spc="-150" dirty="0">
              <a:gradFill>
                <a:gsLst>
                  <a:gs pos="47000">
                    <a:srgbClr val="4F81BD">
                      <a:lumMod val="75000"/>
                    </a:srgbClr>
                  </a:gs>
                  <a:gs pos="50000">
                    <a:srgbClr val="002060"/>
                  </a:gs>
                  <a:gs pos="100000">
                    <a:srgbClr val="1F497D"/>
                  </a:gs>
                </a:gsLst>
                <a:lin ang="5400000" scaled="0"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-윤고딕330" panose="02030504000101010101" pitchFamily="18" charset="-127"/>
              <a:ea typeface="-윤고딕330" panose="02030504000101010101" pitchFamily="18" charset="-127"/>
              <a:cs typeface="Arial" pitchFamily="34" charset="0"/>
            </a:endParaRPr>
          </a:p>
        </p:txBody>
      </p:sp>
      <p:grpSp>
        <p:nvGrpSpPr>
          <p:cNvPr id="2" name="그룹 12"/>
          <p:cNvGrpSpPr/>
          <p:nvPr/>
        </p:nvGrpSpPr>
        <p:grpSpPr>
          <a:xfrm>
            <a:off x="0" y="2126138"/>
            <a:ext cx="9144000" cy="1147891"/>
            <a:chOff x="564023" y="2318977"/>
            <a:chExt cx="7973226" cy="1147891"/>
          </a:xfrm>
        </p:grpSpPr>
        <p:grpSp>
          <p:nvGrpSpPr>
            <p:cNvPr id="3" name="그룹 14"/>
            <p:cNvGrpSpPr/>
            <p:nvPr/>
          </p:nvGrpSpPr>
          <p:grpSpPr>
            <a:xfrm>
              <a:off x="1238268" y="2318977"/>
              <a:ext cx="6624736" cy="1081980"/>
              <a:chOff x="1115628" y="1441108"/>
              <a:chExt cx="6624736" cy="1081980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4445841" y="2019498"/>
                <a:ext cx="72768" cy="503590"/>
              </a:xfrm>
              <a:prstGeom prst="rect">
                <a:avLst/>
              </a:prstGeom>
            </p:spPr>
            <p:txBody>
              <a:bodyPr wrap="none" lIns="36000" tIns="36000" rIns="36000" bIns="36000" anchor="ctr" anchorCtr="0">
                <a:spAutoFit/>
              </a:bodyPr>
              <a:lstStyle/>
              <a:p>
                <a:pPr indent="-285750" algn="ctr"/>
                <a:endParaRPr lang="ko-KR" altLang="en-US" sz="28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9BBB59">
                          <a:lumMod val="75000"/>
                        </a:srgbClr>
                      </a:gs>
                    </a:gsLst>
                    <a:lin ang="5400000" scaled="0"/>
                  </a:gra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-윤고딕330" panose="02030504000101010101" pitchFamily="18" charset="-127"/>
                  <a:ea typeface="-윤고딕330" panose="02030504000101010101" pitchFamily="18" charset="-127"/>
                  <a:cs typeface="Arial" pitchFamily="34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115628" y="1441108"/>
                <a:ext cx="66247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800" spc="-150" dirty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9BBB59">
                            <a:lumMod val="75000"/>
                          </a:srgbClr>
                        </a:gs>
                      </a:gsLst>
                      <a:lin ang="5400000" scaled="0"/>
                    </a:gra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-윤고딕330" panose="02030504000101010101" pitchFamily="18" charset="-127"/>
                    <a:ea typeface="-윤고딕330" panose="02030504000101010101" pitchFamily="18" charset="-127"/>
                    <a:cs typeface="Arial" pitchFamily="34" charset="0"/>
                  </a:rPr>
                  <a:t>한국을 넘어</a:t>
                </a:r>
                <a:r>
                  <a:rPr lang="en-US" altLang="ko-KR" sz="2800" spc="-150" dirty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9BBB59">
                            <a:lumMod val="75000"/>
                          </a:srgbClr>
                        </a:gs>
                      </a:gsLst>
                      <a:lin ang="5400000" scaled="0"/>
                    </a:gra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-윤고딕330" panose="02030504000101010101" pitchFamily="18" charset="-127"/>
                    <a:ea typeface="-윤고딕330" panose="02030504000101010101" pitchFamily="18" charset="-127"/>
                    <a:cs typeface="Arial" pitchFamily="34" charset="0"/>
                  </a:rPr>
                  <a:t>, </a:t>
                </a:r>
                <a:r>
                  <a:rPr lang="ko-KR" altLang="en-US" sz="2800" spc="-150" dirty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9BBB59">
                            <a:lumMod val="75000"/>
                          </a:srgbClr>
                        </a:gs>
                      </a:gsLst>
                      <a:lin ang="5400000" scaled="0"/>
                    </a:gra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-윤고딕330" panose="02030504000101010101" pitchFamily="18" charset="-127"/>
                    <a:ea typeface="-윤고딕330" panose="02030504000101010101" pitchFamily="18" charset="-127"/>
                    <a:cs typeface="Arial" pitchFamily="34" charset="0"/>
                  </a:rPr>
                  <a:t>전 세계로 나가자</a:t>
                </a:r>
                <a:r>
                  <a:rPr lang="en-US" altLang="ko-KR" sz="2800" spc="-150" dirty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9BBB59">
                            <a:lumMod val="75000"/>
                          </a:srgbClr>
                        </a:gs>
                      </a:gsLst>
                      <a:lin ang="5400000" scaled="0"/>
                    </a:gra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-윤고딕330" panose="02030504000101010101" pitchFamily="18" charset="-127"/>
                    <a:ea typeface="-윤고딕330" panose="02030504000101010101" pitchFamily="18" charset="-127"/>
                    <a:cs typeface="Arial" pitchFamily="34" charset="0"/>
                  </a:rPr>
                  <a:t>!</a:t>
                </a:r>
                <a:r>
                  <a:rPr lang="ko-KR" altLang="en-US" sz="2800" spc="-150" dirty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9BBB59">
                            <a:lumMod val="75000"/>
                          </a:srgbClr>
                        </a:gs>
                      </a:gsLst>
                      <a:lin ang="5400000" scaled="0"/>
                    </a:gra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-윤고딕330" panose="02030504000101010101" pitchFamily="18" charset="-127"/>
                    <a:ea typeface="-윤고딕330" panose="02030504000101010101" pitchFamily="18" charset="-127"/>
                    <a:cs typeface="Arial" pitchFamily="34" charset="0"/>
                  </a:rPr>
                  <a:t> </a:t>
                </a:r>
                <a:r>
                  <a:rPr lang="en-US" altLang="ko-KR" sz="2800" spc="-150" dirty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9BBB59">
                            <a:lumMod val="75000"/>
                          </a:srgbClr>
                        </a:gs>
                      </a:gsLst>
                      <a:lin ang="5400000" scaled="0"/>
                    </a:gra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-윤고딕330" panose="02030504000101010101" pitchFamily="18" charset="-127"/>
                    <a:ea typeface="-윤고딕330" panose="02030504000101010101" pitchFamily="18" charset="-127"/>
                    <a:cs typeface="Arial" pitchFamily="34" charset="0"/>
                  </a:rPr>
                  <a:t>CK Ent.</a:t>
                </a:r>
                <a:endParaRPr lang="ko-KR" altLang="en-US" sz="14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9BBB59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14" name="자유형 13"/>
            <p:cNvSpPr/>
            <p:nvPr/>
          </p:nvSpPr>
          <p:spPr>
            <a:xfrm>
              <a:off x="564023" y="3466868"/>
              <a:ext cx="7973226" cy="0"/>
            </a:xfrm>
            <a:custGeom>
              <a:avLst/>
              <a:gdLst>
                <a:gd name="connsiteX0" fmla="*/ 0 w 7973226"/>
                <a:gd name="connsiteY0" fmla="*/ 0 h 0"/>
                <a:gd name="connsiteX1" fmla="*/ 7973226 w 797322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3226">
                  <a:moveTo>
                    <a:pt x="0" y="0"/>
                  </a:moveTo>
                  <a:lnTo>
                    <a:pt x="7973226" y="0"/>
                  </a:ln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961F75-40C2-4BEA-BB4E-0F790EDD8913}"/>
              </a:ext>
            </a:extLst>
          </p:cNvPr>
          <p:cNvSpPr/>
          <p:nvPr/>
        </p:nvSpPr>
        <p:spPr>
          <a:xfrm>
            <a:off x="1364125" y="2693787"/>
            <a:ext cx="6408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9BBB59">
                        <a:lumMod val="75000"/>
                      </a:srgbClr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= </a:t>
            </a:r>
            <a:r>
              <a:rPr lang="en-US" altLang="ko-KR" sz="2800" spc="-150" dirty="0">
                <a:solidFill>
                  <a:srgbClr val="FF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OTT</a:t>
            </a:r>
            <a:r>
              <a:rPr lang="ko-KR" altLang="en-US" sz="28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9BBB59">
                        <a:lumMod val="75000"/>
                      </a:srgbClr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 </a:t>
            </a:r>
            <a:r>
              <a:rPr lang="en-US" altLang="ko-KR" sz="28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9BBB59">
                        <a:lumMod val="75000"/>
                      </a:srgbClr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4</a:t>
            </a:r>
            <a:r>
              <a:rPr lang="ko-KR" altLang="en-US" sz="28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9BBB59">
                        <a:lumMod val="75000"/>
                      </a:srgbClr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개士 </a:t>
            </a:r>
            <a:r>
              <a:rPr lang="en-US" altLang="ko-KR" sz="28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9BBB59">
                        <a:lumMod val="75000"/>
                      </a:srgbClr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EDA</a:t>
            </a:r>
            <a:r>
              <a:rPr lang="ko-KR" altLang="en-US" sz="28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9BBB59">
                        <a:lumMod val="75000"/>
                      </a:srgbClr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 </a:t>
            </a:r>
            <a:r>
              <a:rPr lang="en-US" altLang="ko-KR" sz="28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9BBB59">
                        <a:lumMod val="75000"/>
                      </a:srgbClr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=</a:t>
            </a:r>
            <a:endParaRPr lang="ko-KR" altLang="en-US" sz="140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9BBB59">
                      <a:lumMod val="75000"/>
                    </a:srgbClr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45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52527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1)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항목별 비교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27" name="그룹 173"/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228" name="그룹 175"/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230" name="직사각형 229"/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231" name="그룹 196"/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32" name="직선 연결선 231"/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3" name="직선 연결선 232"/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9" name="직사각형 228"/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OTT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별 시즌 분포</a:t>
              </a:r>
              <a:endParaRPr lang="en-US" altLang="ko-KR" sz="2400" kern="0" spc="-1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799855"/>
            <a:ext cx="798909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4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개 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OTT 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플랫폼 모두 </a:t>
            </a:r>
            <a:r>
              <a:rPr kumimoji="1" lang="ko-KR" altLang="en-US" u="sng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대체로 </a:t>
            </a:r>
            <a:r>
              <a:rPr kumimoji="1" lang="en-US" altLang="ko-KR" u="sng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10</a:t>
            </a:r>
            <a:r>
              <a:rPr kumimoji="1" lang="ko-KR" altLang="en-US" u="sng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시즌 이하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이며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, </a:t>
            </a:r>
            <a:r>
              <a:rPr kumimoji="1" lang="ko-KR" altLang="en-US" u="sng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평균 </a:t>
            </a:r>
            <a:r>
              <a:rPr kumimoji="1" lang="en-US" altLang="ko-KR" u="sng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2~3</a:t>
            </a:r>
            <a:r>
              <a:rPr kumimoji="1" lang="ko-KR" altLang="en-US" u="sng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시즌</a:t>
            </a:r>
            <a:endParaRPr kumimoji="1" lang="en-US" altLang="ko-KR" u="sng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4BC49B-7A00-8AE8-B154-07EF10543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73"/>
          <a:stretch/>
        </p:blipFill>
        <p:spPr>
          <a:xfrm>
            <a:off x="581583" y="1567654"/>
            <a:ext cx="7980834" cy="416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7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52527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1)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항목별 비교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27" name="그룹 173"/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228" name="그룹 175"/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230" name="직사각형 229"/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231" name="그룹 196"/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32" name="직선 연결선 231"/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3" name="직선 연결선 232"/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9" name="직사각형 228"/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OTT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별 </a:t>
              </a:r>
              <a:r>
                <a:rPr lang="ko-KR" altLang="en-US" sz="2400" kern="0" spc="-150" dirty="0" err="1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출시년도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별 </a:t>
              </a:r>
              <a:r>
                <a:rPr lang="ko-KR" altLang="en-US" sz="2400" kern="0" spc="-150" dirty="0" err="1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갯수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분포</a:t>
              </a:r>
              <a:endParaRPr lang="en-US" altLang="ko-KR" sz="2400" kern="0" spc="-1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799855"/>
            <a:ext cx="7989095" cy="908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PARAMOUNT, AMAZON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이 고전 컨텐츠 보유수가 많음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2015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년부터 컨텐츠가 지수적으로  증가했으나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, 2019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년 이후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코로나 영향으로 감소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C7F9DE-39E9-55D5-C2E5-26E1E199F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7"/>
          <a:stretch/>
        </p:blipFill>
        <p:spPr>
          <a:xfrm>
            <a:off x="633575" y="1505320"/>
            <a:ext cx="7956000" cy="42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52527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1)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항목별 비교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27" name="그룹 173"/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228" name="그룹 175"/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230" name="직사각형 229"/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231" name="그룹 196"/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32" name="직선 연결선 231"/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3" name="직선 연결선 232"/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9" name="직사각형 228"/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OTT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별 런타임 분포 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(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전체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799855"/>
            <a:ext cx="7989095" cy="908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전체 분포로 봤을 때는 특징을 파악할 수 없음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  <a:p>
            <a:pPr lvl="1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→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타입별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(MOVIE / SHOW)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로 나눠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재비교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A7610B-E8AB-24CB-981C-56FE27EC4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7"/>
          <a:stretch/>
        </p:blipFill>
        <p:spPr>
          <a:xfrm>
            <a:off x="628435" y="1514401"/>
            <a:ext cx="7956000" cy="41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5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52527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1)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항목별 비교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27" name="그룹 173"/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228" name="그룹 175"/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230" name="직사각형 229"/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231" name="그룹 196"/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32" name="직선 연결선 231"/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3" name="직선 연결선 232"/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9" name="직사각형 228"/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OTT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별 런타임 분포 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(</a:t>
              </a:r>
              <a:r>
                <a:rPr lang="ko-KR" altLang="en-US" sz="2400" kern="0" spc="-150" dirty="0" err="1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타입별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113026"/>
            <a:ext cx="8159748" cy="1362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MOVIE : OTT 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전체적 런타임 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200min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이하 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/ 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평균 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80~90 min </a:t>
            </a:r>
          </a:p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SHOW : OTT 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전체적으로 양봉의 분포 → 최근 흐름인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쇼츠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형식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/ 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기존 타입으로 나뉨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  <a:p>
            <a:pPr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defRPr/>
            </a:pP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            : DISNEY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는 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60min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을 넘는 것이 거의 없으며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, 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평균 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30min 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대 → 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animation 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특징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1819E3-8EB4-FB2D-E7DF-151CCD5B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22" y="1887015"/>
            <a:ext cx="4271107" cy="2781943"/>
          </a:xfrm>
          <a:prstGeom prst="rect">
            <a:avLst/>
          </a:prstGeom>
        </p:spPr>
      </p:pic>
      <p:grpSp>
        <p:nvGrpSpPr>
          <p:cNvPr id="22" name="그룹 196">
            <a:extLst>
              <a:ext uri="{FF2B5EF4-FFF2-40B4-BE49-F238E27FC236}">
                <a16:creationId xmlns:a16="http://schemas.microsoft.com/office/drawing/2014/main" id="{49D8E5A3-33FA-2968-842C-90ED16949EA8}"/>
              </a:ext>
            </a:extLst>
          </p:cNvPr>
          <p:cNvGrpSpPr/>
          <p:nvPr/>
        </p:nvGrpSpPr>
        <p:grpSpPr>
          <a:xfrm rot="5400000">
            <a:off x="3468462" y="3054026"/>
            <a:ext cx="2943027" cy="447919"/>
            <a:chOff x="130761" y="336688"/>
            <a:chExt cx="3814576" cy="558662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EA63CDC-3511-73CF-50B4-D08B1725C2BD}"/>
                </a:ext>
              </a:extLst>
            </p:cNvPr>
            <p:cNvCxnSpPr/>
            <p:nvPr/>
          </p:nvCxnSpPr>
          <p:spPr bwMode="auto">
            <a:xfrm flipH="1">
              <a:off x="130761" y="336688"/>
              <a:ext cx="3814576" cy="0"/>
            </a:xfrm>
            <a:prstGeom prst="line">
              <a:avLst/>
            </a:prstGeom>
            <a:solidFill>
              <a:srgbClr val="0066FF"/>
            </a:solidFill>
            <a:ln w="9525" cap="flat" cmpd="sng" algn="ctr">
              <a:gradFill>
                <a:gsLst>
                  <a:gs pos="0">
                    <a:srgbClr val="0070C0">
                      <a:alpha val="0"/>
                    </a:srgbClr>
                  </a:gs>
                  <a:gs pos="21000">
                    <a:srgbClr val="0070C0"/>
                  </a:gs>
                  <a:gs pos="79000">
                    <a:srgbClr val="0070C0"/>
                  </a:gs>
                  <a:gs pos="100000">
                    <a:srgbClr val="FFFFFF">
                      <a:lumMod val="85000"/>
                      <a:alpha val="0"/>
                    </a:srgbClr>
                  </a:gs>
                </a:gsLst>
                <a:lin ang="108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75D60B8-9A9F-5A31-76C7-007345B6855F}"/>
                </a:ext>
              </a:extLst>
            </p:cNvPr>
            <p:cNvCxnSpPr/>
            <p:nvPr/>
          </p:nvCxnSpPr>
          <p:spPr bwMode="auto">
            <a:xfrm flipH="1">
              <a:off x="130761" y="895350"/>
              <a:ext cx="3814576" cy="0"/>
            </a:xfrm>
            <a:prstGeom prst="line">
              <a:avLst/>
            </a:prstGeom>
            <a:solidFill>
              <a:srgbClr val="0066FF"/>
            </a:solidFill>
            <a:ln w="9525" cap="flat" cmpd="sng" algn="ctr">
              <a:gradFill>
                <a:gsLst>
                  <a:gs pos="0">
                    <a:srgbClr val="0070C0">
                      <a:alpha val="0"/>
                    </a:srgbClr>
                  </a:gs>
                  <a:gs pos="21000">
                    <a:srgbClr val="0070C0"/>
                  </a:gs>
                  <a:gs pos="79000">
                    <a:srgbClr val="0070C0"/>
                  </a:gs>
                  <a:gs pos="100000">
                    <a:srgbClr val="FFFFFF">
                      <a:lumMod val="85000"/>
                      <a:alpha val="0"/>
                    </a:srgbClr>
                  </a:gs>
                </a:gsLst>
                <a:lin ang="108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670AE58-6157-F259-55B7-4617D7C6A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874769"/>
            <a:ext cx="3987146" cy="278194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9074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52527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1)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항목별 비교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27" name="그룹 173"/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228" name="그룹 175"/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230" name="직사각형 229"/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231" name="그룹 196"/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32" name="직선 연결선 231"/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3" name="직선 연결선 232"/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9" name="직사각형 228"/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OTT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별 연령제한 분포</a:t>
              </a:r>
              <a:endParaRPr lang="en-US" altLang="ko-KR" sz="2400" kern="0" spc="-1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799855"/>
            <a:ext cx="7989095" cy="908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전체 분포로 봤을 때는 특징을 파악할 수 없음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  <a:p>
            <a:pPr lvl="1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→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타입별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(MOVIE / SHOW)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로 나눠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재비교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932DAF-65EF-4FB9-BC1A-325428B69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9194"/>
            <a:ext cx="9144000" cy="51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1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52527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1)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항목별 비교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27" name="그룹 173"/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228" name="그룹 175"/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230" name="직사각형 229"/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231" name="그룹 196"/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32" name="직선 연결선 231"/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3" name="직선 연결선 232"/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9" name="직사각형 228"/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OTT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별 장르 분포</a:t>
              </a:r>
              <a:endParaRPr lang="en-US" altLang="ko-KR" sz="2400" kern="0" spc="-1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799855"/>
            <a:ext cx="7989095" cy="908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전체 분포로 봤을 때는 특징을 파악할 수 없음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  <a:p>
            <a:pPr lvl="1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→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타입별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(MOVIE / SHOW)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로 나눠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재비교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893E7C-CE81-ACC8-4AAA-DBE49A41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081316"/>
            <a:ext cx="5252720" cy="490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58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52527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1)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항목별 비교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27" name="그룹 173"/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228" name="그룹 175"/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230" name="직사각형 229"/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231" name="그룹 196"/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32" name="직선 연결선 231"/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3" name="직선 연결선 232"/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9" name="직사각형 228"/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OTT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별 장르 분포</a:t>
              </a:r>
              <a:endParaRPr lang="en-US" altLang="ko-KR" sz="2400" kern="0" spc="-1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799855"/>
            <a:ext cx="7989095" cy="908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전체 분포로 봤을 때는 특징을 파악할 수 없음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  <a:p>
            <a:pPr lvl="1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→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타입별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(MOVIE / SHOW)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로 나눠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재비교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893E7C-CE81-ACC8-4AAA-DBE49A41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081316"/>
            <a:ext cx="5252720" cy="490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2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52527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1)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항목별 비교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27" name="그룹 173"/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228" name="그룹 175"/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230" name="직사각형 229"/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231" name="그룹 196"/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32" name="직선 연결선 231"/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3" name="직선 연결선 232"/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9" name="직사각형 228"/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OTT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별 장르 분포</a:t>
              </a:r>
              <a:endParaRPr lang="en-US" altLang="ko-KR" sz="2400" kern="0" spc="-1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799855"/>
            <a:ext cx="7989095" cy="908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전체 분포로 봤을 때는 특징을 파악할 수 없음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  <a:p>
            <a:pPr lvl="1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→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타입별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(MOVIE / SHOW)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로 나눠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재비교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D7A6D4-9A98-E1D7-2CB5-75D77A85E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27" y="0"/>
            <a:ext cx="6560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5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52527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1)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항목별 비교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27" name="그룹 173"/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228" name="그룹 175"/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230" name="직사각형 229"/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231" name="그룹 196"/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32" name="직선 연결선 231"/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3" name="직선 연결선 232"/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9" name="직사각형 228"/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OTT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별 국가 분포</a:t>
              </a:r>
              <a:endParaRPr lang="en-US" altLang="ko-KR" sz="2400" kern="0" spc="-1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799855"/>
            <a:ext cx="7989095" cy="908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전체 분포로 봤을 때는 특징을 파악할 수 없음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  <a:p>
            <a:pPr lvl="1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→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타입별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(MOVIE / SHOW)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로 나눠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재비교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62D9E-FF75-4F86-493F-E128D4720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33" y="0"/>
            <a:ext cx="635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18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52527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1)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항목별 비교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27" name="그룹 173"/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228" name="그룹 175"/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230" name="직사각형 229"/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231" name="그룹 196"/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32" name="직선 연결선 231"/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3" name="직선 연결선 232"/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9" name="직사각형 228"/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OTT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별 국가 분포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- MOVIE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799855"/>
            <a:ext cx="7989095" cy="908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전체 분포로 봤을 때는 특징을 파악할 수 없음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  <a:p>
            <a:pPr lvl="1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→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타입별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(MOVIE / SHOW)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로 나눠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재비교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D0D38A-5894-EE58-12A9-E06E5374E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53982"/>
            <a:ext cx="6329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6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17643" y="2487451"/>
            <a:ext cx="431774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lnSpc>
                <a:spcPct val="150000"/>
              </a:lnSpc>
              <a:spcAft>
                <a:spcPts val="600"/>
              </a:spcAft>
              <a:buSzPct val="100000"/>
              <a:defRPr/>
            </a:pPr>
            <a:r>
              <a:rPr lang="en-US" altLang="ko-KR" sz="28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FFFFFF">
                        <a:alpha val="21001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목표 설정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17643" y="3186923"/>
            <a:ext cx="369651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lnSpc>
                <a:spcPct val="150000"/>
              </a:lnSpc>
              <a:spcAft>
                <a:spcPts val="600"/>
              </a:spcAft>
              <a:buSzPct val="100000"/>
              <a:defRPr/>
            </a:pPr>
            <a:r>
              <a:rPr lang="en-US" altLang="ko-KR" sz="28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</a:t>
            </a:r>
            <a:r>
              <a:rPr lang="ko-KR" altLang="en-US" sz="2800" kern="0" spc="-4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전처리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과정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17643" y="3870328"/>
            <a:ext cx="439664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lnSpc>
                <a:spcPct val="150000"/>
              </a:lnSpc>
              <a:spcAft>
                <a:spcPts val="600"/>
              </a:spcAft>
              <a:buSzPct val="100000"/>
              <a:defRPr/>
            </a:pPr>
            <a:r>
              <a:rPr lang="en-US" altLang="ko-KR" sz="28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87519" y="4556945"/>
            <a:ext cx="439664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lnSpc>
                <a:spcPct val="150000"/>
              </a:lnSpc>
              <a:spcAft>
                <a:spcPts val="600"/>
              </a:spcAft>
              <a:buSzPct val="100000"/>
              <a:defRPr/>
            </a:pPr>
            <a:r>
              <a:rPr lang="en-US" altLang="ko-KR" sz="20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 1) </a:t>
            </a:r>
            <a:r>
              <a:rPr lang="ko-KR" altLang="en-US" sz="20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항목별 비교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679553" y="2251722"/>
            <a:ext cx="7464447" cy="0"/>
          </a:xfrm>
          <a:prstGeom prst="line">
            <a:avLst/>
          </a:prstGeom>
          <a:ln w="38100">
            <a:solidFill>
              <a:srgbClr val="4585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12"/>
          <p:cNvGrpSpPr/>
          <p:nvPr/>
        </p:nvGrpSpPr>
        <p:grpSpPr>
          <a:xfrm>
            <a:off x="1460096" y="1552622"/>
            <a:ext cx="2114754" cy="587891"/>
            <a:chOff x="1464321" y="1370857"/>
            <a:chExt cx="1882120" cy="52322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682255" y="1383674"/>
              <a:ext cx="1460985" cy="500066"/>
            </a:xfrm>
            <a:prstGeom prst="roundRect">
              <a:avLst>
                <a:gd name="adj" fmla="val 12991"/>
              </a:avLst>
            </a:prstGeom>
            <a:solidFill>
              <a:srgbClr val="4585A1"/>
            </a:solidFill>
            <a:ln w="952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4321" y="1370857"/>
              <a:ext cx="1882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 fontAlgn="base">
                <a:spcAft>
                  <a:spcPct val="0"/>
                </a:spcAft>
                <a:buClr>
                  <a:prstClr val="black">
                    <a:lumMod val="85000"/>
                    <a:lumOff val="15000"/>
                  </a:prstClr>
                </a:buClr>
              </a:pPr>
              <a:r>
                <a:rPr kumimoji="1" lang="ko-KR" altLang="en-US" sz="3200" b="1" spc="-40" dirty="0">
                  <a:gradFill>
                    <a:gsLst>
                      <a:gs pos="100000">
                        <a:prstClr val="white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목 차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17643" y="5774973"/>
            <a:ext cx="439664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lnSpc>
                <a:spcPct val="150000"/>
              </a:lnSpc>
              <a:spcAft>
                <a:spcPts val="600"/>
              </a:spcAft>
              <a:buSzPct val="100000"/>
              <a:defRPr/>
            </a:pPr>
            <a:r>
              <a:rPr lang="en-US" altLang="ko-KR" sz="28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결론 및 추진방향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5D2598-BF12-FE12-1366-B338C430C9CB}"/>
              </a:ext>
            </a:extLst>
          </p:cNvPr>
          <p:cNvSpPr/>
          <p:nvPr/>
        </p:nvSpPr>
        <p:spPr>
          <a:xfrm>
            <a:off x="6216349" y="71164"/>
            <a:ext cx="2927651" cy="565146"/>
          </a:xfrm>
          <a:prstGeom prst="rect">
            <a:avLst/>
          </a:prstGeom>
        </p:spPr>
        <p:txBody>
          <a:bodyPr wrap="none" lIns="36000" tIns="36000" rIns="36000" bIns="36000" anchor="ctr" anchorCtr="0">
            <a:spAutoFit/>
          </a:bodyPr>
          <a:lstStyle/>
          <a:p>
            <a:pPr indent="-285750" algn="ctr"/>
            <a:r>
              <a:rPr lang="ko-KR" altLang="en-US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세계로 나가는</a:t>
            </a:r>
            <a:r>
              <a:rPr lang="ko-KR" altLang="en-US" sz="3200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 </a:t>
            </a:r>
            <a:r>
              <a:rPr lang="en-US" altLang="ko-KR" sz="3200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CK Ent. </a:t>
            </a:r>
            <a:endParaRPr lang="ko-KR" altLang="en-US" sz="3200" b="1" spc="-150" dirty="0">
              <a:gradFill>
                <a:gsLst>
                  <a:gs pos="47000">
                    <a:srgbClr val="4F81BD">
                      <a:lumMod val="75000"/>
                    </a:srgbClr>
                  </a:gs>
                  <a:gs pos="50000">
                    <a:srgbClr val="002060"/>
                  </a:gs>
                  <a:gs pos="100000">
                    <a:srgbClr val="1F497D"/>
                  </a:gs>
                </a:gsLst>
                <a:lin ang="5400000" scaled="0"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-윤고딕330" panose="02030504000101010101" pitchFamily="18" charset="-127"/>
              <a:ea typeface="-윤고딕330" panose="02030504000101010101" pitchFamily="18" charset="-127"/>
              <a:cs typeface="Arial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1214AF-D6BB-4A4E-3225-7D6197D94CAB}"/>
              </a:ext>
            </a:extLst>
          </p:cNvPr>
          <p:cNvSpPr/>
          <p:nvPr/>
        </p:nvSpPr>
        <p:spPr>
          <a:xfrm>
            <a:off x="1687519" y="5221900"/>
            <a:ext cx="4396649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lnSpc>
                <a:spcPct val="150000"/>
              </a:lnSpc>
              <a:spcAft>
                <a:spcPts val="600"/>
              </a:spcAft>
              <a:buSzPct val="100000"/>
              <a:defRPr/>
            </a:pPr>
            <a:r>
              <a:rPr lang="en-US" altLang="ko-KR" sz="20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 2) </a:t>
            </a:r>
            <a:r>
              <a:rPr lang="ko-KR" altLang="en-US" sz="2000" kern="0" spc="-4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조건별</a:t>
            </a:r>
            <a:r>
              <a:rPr lang="ko-KR" altLang="en-US" sz="20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 항목비교</a:t>
            </a:r>
          </a:p>
        </p:txBody>
      </p:sp>
    </p:spTree>
    <p:extLst>
      <p:ext uri="{BB962C8B-B14F-4D97-AF65-F5344CB8AC3E}">
        <p14:creationId xmlns:p14="http://schemas.microsoft.com/office/powerpoint/2010/main" val="241183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52527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1)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항목별 비교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27" name="그룹 173"/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228" name="그룹 175"/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230" name="직사각형 229"/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231" name="그룹 196"/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32" name="직선 연결선 231"/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3" name="직선 연결선 232"/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9" name="직사각형 228"/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OTT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별 국가 분포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- SHOW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799855"/>
            <a:ext cx="7989095" cy="908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전체 분포로 봤을 때는 특징을 파악할 수 없음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  <a:p>
            <a:pPr lvl="1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→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타입별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(MOVIE / SHOW)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로 나눠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재비교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7CE1B7-8D01-C8B2-1FD0-AB152BCB7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13" y="0"/>
            <a:ext cx="6318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2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5D2598-BF12-FE12-1366-B338C430C9CB}"/>
              </a:ext>
            </a:extLst>
          </p:cNvPr>
          <p:cNvSpPr/>
          <p:nvPr/>
        </p:nvSpPr>
        <p:spPr>
          <a:xfrm>
            <a:off x="6216349" y="71164"/>
            <a:ext cx="2927651" cy="565146"/>
          </a:xfrm>
          <a:prstGeom prst="rect">
            <a:avLst/>
          </a:prstGeom>
        </p:spPr>
        <p:txBody>
          <a:bodyPr wrap="none" lIns="36000" tIns="36000" rIns="36000" bIns="36000" anchor="ctr" anchorCtr="0">
            <a:spAutoFit/>
          </a:bodyPr>
          <a:lstStyle/>
          <a:p>
            <a:pPr indent="-285750" algn="ctr"/>
            <a:r>
              <a:rPr lang="ko-KR" altLang="en-US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세계로 나가는</a:t>
            </a:r>
            <a:r>
              <a:rPr lang="ko-KR" altLang="en-US" sz="3200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 </a:t>
            </a:r>
            <a:r>
              <a:rPr lang="en-US" altLang="ko-KR" sz="3200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CK Ent. </a:t>
            </a:r>
            <a:endParaRPr lang="ko-KR" altLang="en-US" sz="3200" b="1" spc="-150" dirty="0">
              <a:gradFill>
                <a:gsLst>
                  <a:gs pos="47000">
                    <a:srgbClr val="4F81BD">
                      <a:lumMod val="75000"/>
                    </a:srgbClr>
                  </a:gs>
                  <a:gs pos="50000">
                    <a:srgbClr val="002060"/>
                  </a:gs>
                  <a:gs pos="100000">
                    <a:srgbClr val="1F497D"/>
                  </a:gs>
                </a:gsLst>
                <a:lin ang="5400000" scaled="0"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-윤고딕330" panose="02030504000101010101" pitchFamily="18" charset="-127"/>
              <a:ea typeface="-윤고딕330" panose="02030504000101010101" pitchFamily="18" charset="-127"/>
              <a:cs typeface="Arial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50331-B8C7-C0B3-B340-D24EEBABA49C}"/>
              </a:ext>
            </a:extLst>
          </p:cNvPr>
          <p:cNvSpPr/>
          <p:nvPr/>
        </p:nvSpPr>
        <p:spPr>
          <a:xfrm>
            <a:off x="5411776" y="4531318"/>
            <a:ext cx="576064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lnSpc>
                <a:spcPct val="150000"/>
              </a:lnSpc>
              <a:spcAft>
                <a:spcPts val="600"/>
              </a:spcAft>
              <a:buSzPct val="100000"/>
              <a:defRPr/>
            </a:pPr>
            <a:r>
              <a:rPr lang="en-US" altLang="ko-KR" sz="32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FFFFFF">
                        <a:alpha val="21001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2)</a:t>
            </a:r>
            <a:r>
              <a:rPr lang="ko-KR" altLang="en-US" sz="32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3200" kern="0" spc="-4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조건별</a:t>
            </a:r>
            <a:r>
              <a:rPr lang="ko-KR" altLang="en-US" sz="32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항목비교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5C81D6-FB0C-9564-A44D-A90C58275679}"/>
              </a:ext>
            </a:extLst>
          </p:cNvPr>
          <p:cNvSpPr/>
          <p:nvPr/>
        </p:nvSpPr>
        <p:spPr>
          <a:xfrm>
            <a:off x="4355977" y="3284984"/>
            <a:ext cx="576064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lnSpc>
                <a:spcPct val="150000"/>
              </a:lnSpc>
              <a:spcAft>
                <a:spcPts val="600"/>
              </a:spcAft>
              <a:buSzPct val="100000"/>
              <a:defRPr/>
            </a:pPr>
            <a:r>
              <a:rPr lang="en-US" altLang="ko-KR" sz="40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FFFFFF">
                        <a:alpha val="21001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3. </a:t>
            </a:r>
            <a:r>
              <a:rPr lang="ko-KR" altLang="en-US" sz="40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78C3E76-ECC4-1761-E501-155296EBCF86}"/>
              </a:ext>
            </a:extLst>
          </p:cNvPr>
          <p:cNvCxnSpPr/>
          <p:nvPr/>
        </p:nvCxnSpPr>
        <p:spPr>
          <a:xfrm>
            <a:off x="1679553" y="4509120"/>
            <a:ext cx="746444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99089D-EBE1-92DB-D47F-8C65F1EA5D3C}"/>
              </a:ext>
            </a:extLst>
          </p:cNvPr>
          <p:cNvSpPr/>
          <p:nvPr/>
        </p:nvSpPr>
        <p:spPr>
          <a:xfrm>
            <a:off x="0" y="636310"/>
            <a:ext cx="9144000" cy="1656175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715933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2)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조건별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 항목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비교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(MOVIE)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27" name="그룹 173"/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228" name="그룹 175"/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230" name="직사각형 229"/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 dirty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231" name="그룹 196"/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32" name="직선 연결선 231"/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3" name="직선 연결선 232"/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9" name="직사각형 228"/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TOP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500 OTT 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분포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(TMDB popularity </a:t>
              </a:r>
              <a:r>
                <a:rPr lang="ko-KR" altLang="en-US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기준</a:t>
              </a:r>
              <a:r>
                <a:rPr lang="en-US" altLang="ko-KR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)</a:t>
              </a:r>
              <a:endParaRPr lang="en-US" altLang="ko-KR" sz="2400" kern="0" spc="-1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799855"/>
            <a:ext cx="7989095" cy="181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최상위권 영화를 영화 개수가 낮은 디즈니와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넷플릭스에서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점유하고 있음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.</a:t>
            </a:r>
          </a:p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양보다는 질로 승부한다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!</a:t>
            </a:r>
          </a:p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Show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빠진듯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D666AE-84C8-EE88-BED5-F7B6C1690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88" y="1439097"/>
            <a:ext cx="4785526" cy="49051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660211-5026-FFD5-B34B-622290FE6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7738"/>
            <a:ext cx="9144000" cy="26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14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715933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2)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조건별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 항목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비교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(MOVIE)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799855"/>
            <a:ext cx="7989095" cy="908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최상위권 영화를 영화 개수가 낮은 디즈니와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넷플릭스에서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점유하고 있음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.</a:t>
            </a:r>
          </a:p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양보다는 질로 승부한다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F3628A-E6BD-16E4-7D3F-1480E2BA1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439097"/>
            <a:ext cx="5432358" cy="5692814"/>
          </a:xfrm>
          <a:prstGeom prst="rect">
            <a:avLst/>
          </a:prstGeom>
        </p:spPr>
      </p:pic>
      <p:grpSp>
        <p:nvGrpSpPr>
          <p:cNvPr id="14" name="그룹 173">
            <a:extLst>
              <a:ext uri="{FF2B5EF4-FFF2-40B4-BE49-F238E27FC236}">
                <a16:creationId xmlns:a16="http://schemas.microsoft.com/office/drawing/2014/main" id="{86CA31AC-992F-7E00-4686-D6F942654546}"/>
              </a:ext>
            </a:extLst>
          </p:cNvPr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15" name="그룹 175">
              <a:extLst>
                <a:ext uri="{FF2B5EF4-FFF2-40B4-BE49-F238E27FC236}">
                  <a16:creationId xmlns:a16="http://schemas.microsoft.com/office/drawing/2014/main" id="{F520DCA2-7452-BA69-2829-0D6BA473EAA4}"/>
                </a:ext>
              </a:extLst>
            </p:cNvPr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81EC324-B42F-3AE2-5FA9-76E4B4D05C95}"/>
                  </a:ext>
                </a:extLst>
              </p:cNvPr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 dirty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19" name="그룹 196">
                <a:extLst>
                  <a:ext uri="{FF2B5EF4-FFF2-40B4-BE49-F238E27FC236}">
                    <a16:creationId xmlns:a16="http://schemas.microsoft.com/office/drawing/2014/main" id="{57BA1288-EFF9-7767-4F58-76B41BFE512C}"/>
                  </a:ext>
                </a:extLst>
              </p:cNvPr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4464EE65-7B43-F1F2-5D26-DEE2BE656418}"/>
                    </a:ext>
                  </a:extLst>
                </p:cNvPr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D215F584-C5B6-D7DE-B200-7AC63BEB07B2}"/>
                    </a:ext>
                  </a:extLst>
                </p:cNvPr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98B48B-B85F-AB40-6ABF-9ECA1CCE4270}"/>
                </a:ext>
              </a:extLst>
            </p:cNvPr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TOP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500 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장르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분포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(TMDB popularity </a:t>
              </a:r>
              <a:r>
                <a:rPr lang="ko-KR" altLang="en-US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기준</a:t>
              </a:r>
              <a:r>
                <a:rPr lang="en-US" altLang="ko-KR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)</a:t>
              </a:r>
              <a:endParaRPr lang="en-US" altLang="ko-KR" sz="2400" kern="0" spc="-1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427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715933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2)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조건별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 항목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비교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(MOVIE)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799855"/>
            <a:ext cx="7989095" cy="908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최상위권 영화를 영화 개수가 낮은 디즈니와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넷플릭스에서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점유하고 있음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.</a:t>
            </a:r>
          </a:p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양보다는 질로 승부한다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!</a:t>
            </a:r>
          </a:p>
        </p:txBody>
      </p:sp>
      <p:grpSp>
        <p:nvGrpSpPr>
          <p:cNvPr id="14" name="그룹 173">
            <a:extLst>
              <a:ext uri="{FF2B5EF4-FFF2-40B4-BE49-F238E27FC236}">
                <a16:creationId xmlns:a16="http://schemas.microsoft.com/office/drawing/2014/main" id="{86CA31AC-992F-7E00-4686-D6F942654546}"/>
              </a:ext>
            </a:extLst>
          </p:cNvPr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15" name="그룹 175">
              <a:extLst>
                <a:ext uri="{FF2B5EF4-FFF2-40B4-BE49-F238E27FC236}">
                  <a16:creationId xmlns:a16="http://schemas.microsoft.com/office/drawing/2014/main" id="{F520DCA2-7452-BA69-2829-0D6BA473EAA4}"/>
                </a:ext>
              </a:extLst>
            </p:cNvPr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81EC324-B42F-3AE2-5FA9-76E4B4D05C95}"/>
                  </a:ext>
                </a:extLst>
              </p:cNvPr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 dirty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19" name="그룹 196">
                <a:extLst>
                  <a:ext uri="{FF2B5EF4-FFF2-40B4-BE49-F238E27FC236}">
                    <a16:creationId xmlns:a16="http://schemas.microsoft.com/office/drawing/2014/main" id="{57BA1288-EFF9-7767-4F58-76B41BFE512C}"/>
                  </a:ext>
                </a:extLst>
              </p:cNvPr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4464EE65-7B43-F1F2-5D26-DEE2BE656418}"/>
                    </a:ext>
                  </a:extLst>
                </p:cNvPr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D215F584-C5B6-D7DE-B200-7AC63BEB07B2}"/>
                    </a:ext>
                  </a:extLst>
                </p:cNvPr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98B48B-B85F-AB40-6ABF-9ECA1CCE4270}"/>
                </a:ext>
              </a:extLst>
            </p:cNvPr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TOP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500 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장르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분포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(TMDB popularity </a:t>
              </a:r>
              <a:r>
                <a:rPr lang="ko-KR" altLang="en-US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기준</a:t>
              </a:r>
              <a:r>
                <a:rPr lang="en-US" altLang="ko-KR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)</a:t>
              </a:r>
              <a:endParaRPr lang="en-US" altLang="ko-KR" sz="2400" kern="0" spc="-1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650AAB9-FBDA-EEC2-60E3-869D59D6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88" y="0"/>
            <a:ext cx="6417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12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70730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2)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조건별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 항목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비교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(SHOW)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799855"/>
            <a:ext cx="7989095" cy="908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최상위권 영화를 영화 개수가 낮은 디즈니와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넷플릭스에서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점유하고 있음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.</a:t>
            </a:r>
          </a:p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양보다는 질로 승부한다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!</a:t>
            </a:r>
          </a:p>
        </p:txBody>
      </p:sp>
      <p:grpSp>
        <p:nvGrpSpPr>
          <p:cNvPr id="14" name="그룹 173">
            <a:extLst>
              <a:ext uri="{FF2B5EF4-FFF2-40B4-BE49-F238E27FC236}">
                <a16:creationId xmlns:a16="http://schemas.microsoft.com/office/drawing/2014/main" id="{86CA31AC-992F-7E00-4686-D6F942654546}"/>
              </a:ext>
            </a:extLst>
          </p:cNvPr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15" name="그룹 175">
              <a:extLst>
                <a:ext uri="{FF2B5EF4-FFF2-40B4-BE49-F238E27FC236}">
                  <a16:creationId xmlns:a16="http://schemas.microsoft.com/office/drawing/2014/main" id="{F520DCA2-7452-BA69-2829-0D6BA473EAA4}"/>
                </a:ext>
              </a:extLst>
            </p:cNvPr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81EC324-B42F-3AE2-5FA9-76E4B4D05C95}"/>
                  </a:ext>
                </a:extLst>
              </p:cNvPr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 dirty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19" name="그룹 196">
                <a:extLst>
                  <a:ext uri="{FF2B5EF4-FFF2-40B4-BE49-F238E27FC236}">
                    <a16:creationId xmlns:a16="http://schemas.microsoft.com/office/drawing/2014/main" id="{57BA1288-EFF9-7767-4F58-76B41BFE512C}"/>
                  </a:ext>
                </a:extLst>
              </p:cNvPr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4464EE65-7B43-F1F2-5D26-DEE2BE656418}"/>
                    </a:ext>
                  </a:extLst>
                </p:cNvPr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D215F584-C5B6-D7DE-B200-7AC63BEB07B2}"/>
                    </a:ext>
                  </a:extLst>
                </p:cNvPr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98B48B-B85F-AB40-6ABF-9ECA1CCE4270}"/>
                </a:ext>
              </a:extLst>
            </p:cNvPr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TOP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500 OTT 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분포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(TMDB popularity </a:t>
              </a:r>
              <a:r>
                <a:rPr lang="ko-KR" altLang="en-US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기준</a:t>
              </a:r>
              <a:r>
                <a:rPr lang="en-US" altLang="ko-KR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)</a:t>
              </a:r>
              <a:endParaRPr lang="en-US" altLang="ko-KR" sz="2400" kern="0" spc="-1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C212378-BA59-E476-2C2E-69B580D46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7738"/>
            <a:ext cx="9144000" cy="26025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73B7A3-0CAF-4AB1-246A-D06CBC79F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555" y="0"/>
            <a:ext cx="6654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65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70730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2)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조건별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 항목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비교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(SHOW)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799855"/>
            <a:ext cx="7989095" cy="908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최상위권 영화를 영화 개수가 낮은 디즈니와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넷플릭스에서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점유하고 있음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.</a:t>
            </a:r>
          </a:p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양보다는 질로 승부한다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!</a:t>
            </a:r>
          </a:p>
        </p:txBody>
      </p:sp>
      <p:grpSp>
        <p:nvGrpSpPr>
          <p:cNvPr id="14" name="그룹 173">
            <a:extLst>
              <a:ext uri="{FF2B5EF4-FFF2-40B4-BE49-F238E27FC236}">
                <a16:creationId xmlns:a16="http://schemas.microsoft.com/office/drawing/2014/main" id="{86CA31AC-992F-7E00-4686-D6F942654546}"/>
              </a:ext>
            </a:extLst>
          </p:cNvPr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15" name="그룹 175">
              <a:extLst>
                <a:ext uri="{FF2B5EF4-FFF2-40B4-BE49-F238E27FC236}">
                  <a16:creationId xmlns:a16="http://schemas.microsoft.com/office/drawing/2014/main" id="{F520DCA2-7452-BA69-2829-0D6BA473EAA4}"/>
                </a:ext>
              </a:extLst>
            </p:cNvPr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81EC324-B42F-3AE2-5FA9-76E4B4D05C95}"/>
                  </a:ext>
                </a:extLst>
              </p:cNvPr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 dirty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19" name="그룹 196">
                <a:extLst>
                  <a:ext uri="{FF2B5EF4-FFF2-40B4-BE49-F238E27FC236}">
                    <a16:creationId xmlns:a16="http://schemas.microsoft.com/office/drawing/2014/main" id="{57BA1288-EFF9-7767-4F58-76B41BFE512C}"/>
                  </a:ext>
                </a:extLst>
              </p:cNvPr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4464EE65-7B43-F1F2-5D26-DEE2BE656418}"/>
                    </a:ext>
                  </a:extLst>
                </p:cNvPr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D215F584-C5B6-D7DE-B200-7AC63BEB07B2}"/>
                    </a:ext>
                  </a:extLst>
                </p:cNvPr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98B48B-B85F-AB40-6ABF-9ECA1CCE4270}"/>
                </a:ext>
              </a:extLst>
            </p:cNvPr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TOP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500 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장르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분포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(TMDB popularity </a:t>
              </a:r>
              <a:r>
                <a:rPr lang="ko-KR" altLang="en-US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기준</a:t>
              </a:r>
              <a:r>
                <a:rPr lang="en-US" altLang="ko-KR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)</a:t>
              </a:r>
              <a:endParaRPr lang="en-US" altLang="ko-KR" sz="2400" kern="0" spc="-1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BAC1D91-C51F-6BA5-3C73-6349612A8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35" y="0"/>
            <a:ext cx="6723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47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70730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2)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조건별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 항목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비교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(SHOW)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799855"/>
            <a:ext cx="7989095" cy="908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최상위권 영화를 영화 개수가 낮은 디즈니와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넷플릭스에서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점유하고 있음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.</a:t>
            </a:r>
          </a:p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양보다는 질로 승부한다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!</a:t>
            </a:r>
          </a:p>
        </p:txBody>
      </p:sp>
      <p:grpSp>
        <p:nvGrpSpPr>
          <p:cNvPr id="14" name="그룹 173">
            <a:extLst>
              <a:ext uri="{FF2B5EF4-FFF2-40B4-BE49-F238E27FC236}">
                <a16:creationId xmlns:a16="http://schemas.microsoft.com/office/drawing/2014/main" id="{86CA31AC-992F-7E00-4686-D6F942654546}"/>
              </a:ext>
            </a:extLst>
          </p:cNvPr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15" name="그룹 175">
              <a:extLst>
                <a:ext uri="{FF2B5EF4-FFF2-40B4-BE49-F238E27FC236}">
                  <a16:creationId xmlns:a16="http://schemas.microsoft.com/office/drawing/2014/main" id="{F520DCA2-7452-BA69-2829-0D6BA473EAA4}"/>
                </a:ext>
              </a:extLst>
            </p:cNvPr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81EC324-B42F-3AE2-5FA9-76E4B4D05C95}"/>
                  </a:ext>
                </a:extLst>
              </p:cNvPr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 dirty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19" name="그룹 196">
                <a:extLst>
                  <a:ext uri="{FF2B5EF4-FFF2-40B4-BE49-F238E27FC236}">
                    <a16:creationId xmlns:a16="http://schemas.microsoft.com/office/drawing/2014/main" id="{57BA1288-EFF9-7767-4F58-76B41BFE512C}"/>
                  </a:ext>
                </a:extLst>
              </p:cNvPr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4464EE65-7B43-F1F2-5D26-DEE2BE656418}"/>
                    </a:ext>
                  </a:extLst>
                </p:cNvPr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D215F584-C5B6-D7DE-B200-7AC63BEB07B2}"/>
                    </a:ext>
                  </a:extLst>
                </p:cNvPr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98B48B-B85F-AB40-6ABF-9ECA1CCE4270}"/>
                </a:ext>
              </a:extLst>
            </p:cNvPr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TOP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500 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장르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분포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(TMDB popularity </a:t>
              </a:r>
              <a:r>
                <a:rPr lang="ko-KR" altLang="en-US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기준</a:t>
              </a:r>
              <a:r>
                <a:rPr lang="en-US" altLang="ko-KR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)</a:t>
              </a:r>
              <a:endParaRPr lang="en-US" altLang="ko-KR" sz="2400" kern="0" spc="-1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2A1F62B-9C99-6572-01A1-7AC120B0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45" y="0"/>
            <a:ext cx="6406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02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70730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2)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조건별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 항목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비교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(SHOW)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799855"/>
            <a:ext cx="7989095" cy="908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최상위권 영화를 영화 개수가 낮은 디즈니와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넷플릭스에서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점유하고 있음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.</a:t>
            </a:r>
          </a:p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양보다는 질로 승부한다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!</a:t>
            </a:r>
          </a:p>
        </p:txBody>
      </p:sp>
      <p:grpSp>
        <p:nvGrpSpPr>
          <p:cNvPr id="14" name="그룹 173">
            <a:extLst>
              <a:ext uri="{FF2B5EF4-FFF2-40B4-BE49-F238E27FC236}">
                <a16:creationId xmlns:a16="http://schemas.microsoft.com/office/drawing/2014/main" id="{86CA31AC-992F-7E00-4686-D6F942654546}"/>
              </a:ext>
            </a:extLst>
          </p:cNvPr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15" name="그룹 175">
              <a:extLst>
                <a:ext uri="{FF2B5EF4-FFF2-40B4-BE49-F238E27FC236}">
                  <a16:creationId xmlns:a16="http://schemas.microsoft.com/office/drawing/2014/main" id="{F520DCA2-7452-BA69-2829-0D6BA473EAA4}"/>
                </a:ext>
              </a:extLst>
            </p:cNvPr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81EC324-B42F-3AE2-5FA9-76E4B4D05C95}"/>
                  </a:ext>
                </a:extLst>
              </p:cNvPr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 dirty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19" name="그룹 196">
                <a:extLst>
                  <a:ext uri="{FF2B5EF4-FFF2-40B4-BE49-F238E27FC236}">
                    <a16:creationId xmlns:a16="http://schemas.microsoft.com/office/drawing/2014/main" id="{57BA1288-EFF9-7767-4F58-76B41BFE512C}"/>
                  </a:ext>
                </a:extLst>
              </p:cNvPr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4464EE65-7B43-F1F2-5D26-DEE2BE656418}"/>
                    </a:ext>
                  </a:extLst>
                </p:cNvPr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D215F584-C5B6-D7DE-B200-7AC63BEB07B2}"/>
                    </a:ext>
                  </a:extLst>
                </p:cNvPr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98B48B-B85F-AB40-6ABF-9ECA1CCE4270}"/>
                </a:ext>
              </a:extLst>
            </p:cNvPr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TOP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500 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장르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분포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(TMDB popularity </a:t>
              </a:r>
              <a:r>
                <a:rPr lang="ko-KR" altLang="en-US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기준</a:t>
              </a:r>
              <a:r>
                <a:rPr lang="en-US" altLang="ko-KR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)</a:t>
              </a:r>
              <a:endParaRPr lang="en-US" altLang="ko-KR" sz="2400" kern="0" spc="-1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2A1F62B-9C99-6572-01A1-7AC120B0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45" y="0"/>
            <a:ext cx="6406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3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70730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2)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조건별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 항목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비교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(SHOW)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799855"/>
            <a:ext cx="798909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기준 다시 정해서 </a:t>
            </a:r>
            <a:r>
              <a:rPr kumimoji="1"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뽑아야함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</p:txBody>
      </p:sp>
      <p:grpSp>
        <p:nvGrpSpPr>
          <p:cNvPr id="14" name="그룹 173">
            <a:extLst>
              <a:ext uri="{FF2B5EF4-FFF2-40B4-BE49-F238E27FC236}">
                <a16:creationId xmlns:a16="http://schemas.microsoft.com/office/drawing/2014/main" id="{86CA31AC-992F-7E00-4686-D6F942654546}"/>
              </a:ext>
            </a:extLst>
          </p:cNvPr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15" name="그룹 175">
              <a:extLst>
                <a:ext uri="{FF2B5EF4-FFF2-40B4-BE49-F238E27FC236}">
                  <a16:creationId xmlns:a16="http://schemas.microsoft.com/office/drawing/2014/main" id="{F520DCA2-7452-BA69-2829-0D6BA473EAA4}"/>
                </a:ext>
              </a:extLst>
            </p:cNvPr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81EC324-B42F-3AE2-5FA9-76E4B4D05C95}"/>
                  </a:ext>
                </a:extLst>
              </p:cNvPr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 dirty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19" name="그룹 196">
                <a:extLst>
                  <a:ext uri="{FF2B5EF4-FFF2-40B4-BE49-F238E27FC236}">
                    <a16:creationId xmlns:a16="http://schemas.microsoft.com/office/drawing/2014/main" id="{57BA1288-EFF9-7767-4F58-76B41BFE512C}"/>
                  </a:ext>
                </a:extLst>
              </p:cNvPr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4464EE65-7B43-F1F2-5D26-DEE2BE656418}"/>
                    </a:ext>
                  </a:extLst>
                </p:cNvPr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D215F584-C5B6-D7DE-B200-7AC63BEB07B2}"/>
                    </a:ext>
                  </a:extLst>
                </p:cNvPr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98B48B-B85F-AB40-6ABF-9ECA1CCE4270}"/>
                </a:ext>
              </a:extLst>
            </p:cNvPr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TOP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</a:t>
              </a: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100 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감독 </a:t>
              </a:r>
              <a:r>
                <a:rPr lang="en-US" altLang="ko-KR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(TMDB popularity </a:t>
              </a:r>
              <a:r>
                <a:rPr lang="ko-KR" altLang="en-US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기준</a:t>
              </a:r>
              <a:r>
                <a:rPr lang="en-US" altLang="ko-KR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)</a:t>
              </a:r>
              <a:endParaRPr lang="en-US" altLang="ko-KR" sz="2400" kern="0" spc="-1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62FF4BC-D3A6-D9DC-CDCB-5535EEB99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217" y="1828435"/>
            <a:ext cx="4486441" cy="42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2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98867" y="3284984"/>
            <a:ext cx="431774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lnSpc>
                <a:spcPct val="150000"/>
              </a:lnSpc>
              <a:spcAft>
                <a:spcPts val="600"/>
              </a:spcAft>
              <a:buSzPct val="100000"/>
              <a:defRPr/>
            </a:pPr>
            <a:r>
              <a:rPr lang="en-US" altLang="ko-KR" sz="40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FFFFFF">
                        <a:alpha val="21001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40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목표 설정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679553" y="4509120"/>
            <a:ext cx="7464447" cy="0"/>
          </a:xfrm>
          <a:prstGeom prst="line">
            <a:avLst/>
          </a:prstGeom>
          <a:ln w="38100">
            <a:solidFill>
              <a:srgbClr val="4585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5D2598-BF12-FE12-1366-B338C430C9CB}"/>
              </a:ext>
            </a:extLst>
          </p:cNvPr>
          <p:cNvSpPr/>
          <p:nvPr/>
        </p:nvSpPr>
        <p:spPr>
          <a:xfrm>
            <a:off x="6216349" y="71164"/>
            <a:ext cx="2927651" cy="565146"/>
          </a:xfrm>
          <a:prstGeom prst="rect">
            <a:avLst/>
          </a:prstGeom>
        </p:spPr>
        <p:txBody>
          <a:bodyPr wrap="none" lIns="36000" tIns="36000" rIns="36000" bIns="36000" anchor="ctr" anchorCtr="0">
            <a:spAutoFit/>
          </a:bodyPr>
          <a:lstStyle/>
          <a:p>
            <a:pPr indent="-285750" algn="ctr"/>
            <a:r>
              <a:rPr lang="ko-KR" altLang="en-US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세계로 나가는</a:t>
            </a:r>
            <a:r>
              <a:rPr lang="ko-KR" altLang="en-US" sz="3200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 </a:t>
            </a:r>
            <a:r>
              <a:rPr lang="en-US" altLang="ko-KR" sz="3200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CK Ent. </a:t>
            </a:r>
            <a:endParaRPr lang="ko-KR" altLang="en-US" sz="3200" b="1" spc="-150" dirty="0">
              <a:gradFill>
                <a:gsLst>
                  <a:gs pos="47000">
                    <a:srgbClr val="4F81BD">
                      <a:lumMod val="75000"/>
                    </a:srgbClr>
                  </a:gs>
                  <a:gs pos="50000">
                    <a:srgbClr val="002060"/>
                  </a:gs>
                  <a:gs pos="100000">
                    <a:srgbClr val="1F497D"/>
                  </a:gs>
                </a:gsLst>
                <a:lin ang="5400000" scaled="0"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-윤고딕330" panose="02030504000101010101" pitchFamily="18" charset="-127"/>
              <a:ea typeface="-윤고딕330" panose="0203050400010101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679553" y="4509120"/>
            <a:ext cx="746444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5D2598-BF12-FE12-1366-B338C430C9CB}"/>
              </a:ext>
            </a:extLst>
          </p:cNvPr>
          <p:cNvSpPr/>
          <p:nvPr/>
        </p:nvSpPr>
        <p:spPr>
          <a:xfrm>
            <a:off x="6216349" y="71164"/>
            <a:ext cx="2927651" cy="565146"/>
          </a:xfrm>
          <a:prstGeom prst="rect">
            <a:avLst/>
          </a:prstGeom>
        </p:spPr>
        <p:txBody>
          <a:bodyPr wrap="none" lIns="36000" tIns="36000" rIns="36000" bIns="36000" anchor="ctr" anchorCtr="0">
            <a:spAutoFit/>
          </a:bodyPr>
          <a:lstStyle/>
          <a:p>
            <a:pPr indent="-285750" algn="ctr"/>
            <a:r>
              <a:rPr lang="ko-KR" altLang="en-US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세계로 나가는</a:t>
            </a:r>
            <a:r>
              <a:rPr lang="ko-KR" altLang="en-US" sz="3200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 </a:t>
            </a:r>
            <a:r>
              <a:rPr lang="en-US" altLang="ko-KR" sz="3200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CK Ent. </a:t>
            </a:r>
            <a:endParaRPr lang="ko-KR" altLang="en-US" sz="3200" b="1" spc="-150" dirty="0">
              <a:gradFill>
                <a:gsLst>
                  <a:gs pos="47000">
                    <a:srgbClr val="4F81BD">
                      <a:lumMod val="75000"/>
                    </a:srgbClr>
                  </a:gs>
                  <a:gs pos="50000">
                    <a:srgbClr val="002060"/>
                  </a:gs>
                  <a:gs pos="100000">
                    <a:srgbClr val="1F497D"/>
                  </a:gs>
                </a:gsLst>
                <a:lin ang="5400000" scaled="0"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-윤고딕330" panose="02030504000101010101" pitchFamily="18" charset="-127"/>
              <a:ea typeface="-윤고딕330" panose="02030504000101010101" pitchFamily="18" charset="-127"/>
              <a:cs typeface="Arial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5C81D6-FB0C-9564-A44D-A90C58275679}"/>
              </a:ext>
            </a:extLst>
          </p:cNvPr>
          <p:cNvSpPr/>
          <p:nvPr/>
        </p:nvSpPr>
        <p:spPr>
          <a:xfrm>
            <a:off x="4211960" y="3284984"/>
            <a:ext cx="576064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lnSpc>
                <a:spcPct val="150000"/>
              </a:lnSpc>
              <a:spcAft>
                <a:spcPts val="600"/>
              </a:spcAft>
              <a:buSzPct val="100000"/>
              <a:defRPr/>
            </a:pPr>
            <a:r>
              <a:rPr lang="en-US" altLang="ko-KR" sz="40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FFFFFF">
                        <a:alpha val="21001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40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결론 및 추진방향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799CF9-C888-767B-DA0B-52E9EFE92DCC}"/>
              </a:ext>
            </a:extLst>
          </p:cNvPr>
          <p:cNvSpPr/>
          <p:nvPr/>
        </p:nvSpPr>
        <p:spPr>
          <a:xfrm>
            <a:off x="0" y="636310"/>
            <a:ext cx="9144000" cy="1656175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4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32303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4. 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결론 및 추진방향</a:t>
            </a:r>
          </a:p>
        </p:txBody>
      </p:sp>
      <p:grpSp>
        <p:nvGrpSpPr>
          <p:cNvPr id="84" name="그룹 173"/>
          <p:cNvGrpSpPr/>
          <p:nvPr/>
        </p:nvGrpSpPr>
        <p:grpSpPr>
          <a:xfrm>
            <a:off x="231358" y="1052736"/>
            <a:ext cx="8733130" cy="461665"/>
            <a:chOff x="415265" y="1138960"/>
            <a:chExt cx="8423935" cy="461665"/>
          </a:xfrm>
        </p:grpSpPr>
        <p:grpSp>
          <p:nvGrpSpPr>
            <p:cNvPr id="85" name="그룹 175"/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87" name="직사각형 86"/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88" name="그룹 196"/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89" name="직선 연결선 88"/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0" name="직선 연결선 89"/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86" name="직사각형 85"/>
            <p:cNvSpPr/>
            <p:nvPr/>
          </p:nvSpPr>
          <p:spPr>
            <a:xfrm>
              <a:off x="415265" y="1138960"/>
              <a:ext cx="82737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endParaRPr lang="en-US" altLang="ko-KR" sz="2400" kern="0" spc="-1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70" name="오른쪽 화살표 69"/>
          <p:cNvSpPr/>
          <p:nvPr/>
        </p:nvSpPr>
        <p:spPr>
          <a:xfrm>
            <a:off x="5180286" y="1191904"/>
            <a:ext cx="274551" cy="223624"/>
          </a:xfrm>
          <a:prstGeom prst="rightArrow">
            <a:avLst>
              <a:gd name="adj1" fmla="val 50000"/>
              <a:gd name="adj2" fmla="val 37609"/>
            </a:avLst>
          </a:prstGeom>
          <a:gradFill>
            <a:gsLst>
              <a:gs pos="0">
                <a:srgbClr val="0070C0"/>
              </a:gs>
              <a:gs pos="100000">
                <a:prstClr val="black">
                  <a:lumMod val="75000"/>
                  <a:lumOff val="25000"/>
                  <a:alpha val="0"/>
                </a:prstClr>
              </a:gs>
            </a:gsLst>
            <a:lin ang="10800000" scaled="0"/>
          </a:gradFill>
          <a:ln w="222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3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336553" y="1196752"/>
            <a:ext cx="8539090" cy="1105439"/>
            <a:chOff x="508940" y="2558258"/>
            <a:chExt cx="12671854" cy="1575526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08940" y="2560861"/>
              <a:ext cx="2182717" cy="146907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508940" y="2562008"/>
              <a:ext cx="2182717" cy="1477935"/>
            </a:xfrm>
            <a:custGeom>
              <a:avLst/>
              <a:gdLst>
                <a:gd name="connsiteX0" fmla="*/ 1017431 w 1017431"/>
                <a:gd name="connsiteY0" fmla="*/ 0 h 3541690"/>
                <a:gd name="connsiteX1" fmla="*/ 772732 w 1017431"/>
                <a:gd name="connsiteY1" fmla="*/ 193183 h 3541690"/>
                <a:gd name="connsiteX2" fmla="*/ 772732 w 1017431"/>
                <a:gd name="connsiteY2" fmla="*/ 3541690 h 3541690"/>
                <a:gd name="connsiteX3" fmla="*/ 0 w 1017431"/>
                <a:gd name="connsiteY3" fmla="*/ 3541690 h 3541690"/>
                <a:gd name="connsiteX4" fmla="*/ 0 w 1017431"/>
                <a:gd name="connsiteY4" fmla="*/ 25758 h 3541690"/>
                <a:gd name="connsiteX5" fmla="*/ 1017431 w 1017431"/>
                <a:gd name="connsiteY5" fmla="*/ 0 h 3541690"/>
                <a:gd name="connsiteX0" fmla="*/ 1036750 w 1036750"/>
                <a:gd name="connsiteY0" fmla="*/ 0 h 3535251"/>
                <a:gd name="connsiteX1" fmla="*/ 772732 w 1036750"/>
                <a:gd name="connsiteY1" fmla="*/ 186744 h 3535251"/>
                <a:gd name="connsiteX2" fmla="*/ 772732 w 1036750"/>
                <a:gd name="connsiteY2" fmla="*/ 3535251 h 3535251"/>
                <a:gd name="connsiteX3" fmla="*/ 0 w 1036750"/>
                <a:gd name="connsiteY3" fmla="*/ 3535251 h 3535251"/>
                <a:gd name="connsiteX4" fmla="*/ 0 w 1036750"/>
                <a:gd name="connsiteY4" fmla="*/ 19319 h 3535251"/>
                <a:gd name="connsiteX5" fmla="*/ 1036750 w 1036750"/>
                <a:gd name="connsiteY5" fmla="*/ 0 h 3535251"/>
                <a:gd name="connsiteX0" fmla="*/ 1036750 w 1036750"/>
                <a:gd name="connsiteY0" fmla="*/ 0 h 3535251"/>
                <a:gd name="connsiteX1" fmla="*/ 772732 w 1036750"/>
                <a:gd name="connsiteY1" fmla="*/ 225380 h 3535251"/>
                <a:gd name="connsiteX2" fmla="*/ 772732 w 1036750"/>
                <a:gd name="connsiteY2" fmla="*/ 3535251 h 3535251"/>
                <a:gd name="connsiteX3" fmla="*/ 0 w 1036750"/>
                <a:gd name="connsiteY3" fmla="*/ 3535251 h 3535251"/>
                <a:gd name="connsiteX4" fmla="*/ 0 w 1036750"/>
                <a:gd name="connsiteY4" fmla="*/ 19319 h 3535251"/>
                <a:gd name="connsiteX5" fmla="*/ 1036750 w 1036750"/>
                <a:gd name="connsiteY5" fmla="*/ 0 h 3535251"/>
                <a:gd name="connsiteX0" fmla="*/ 1036750 w 1036750"/>
                <a:gd name="connsiteY0" fmla="*/ 10094 h 3545345"/>
                <a:gd name="connsiteX1" fmla="*/ 772732 w 1036750"/>
                <a:gd name="connsiteY1" fmla="*/ 235474 h 3545345"/>
                <a:gd name="connsiteX2" fmla="*/ 772732 w 1036750"/>
                <a:gd name="connsiteY2" fmla="*/ 3545345 h 3545345"/>
                <a:gd name="connsiteX3" fmla="*/ 0 w 1036750"/>
                <a:gd name="connsiteY3" fmla="*/ 3545345 h 3545345"/>
                <a:gd name="connsiteX4" fmla="*/ 0 w 1036750"/>
                <a:gd name="connsiteY4" fmla="*/ 0 h 3545345"/>
                <a:gd name="connsiteX5" fmla="*/ 1036750 w 1036750"/>
                <a:gd name="connsiteY5" fmla="*/ 10094 h 354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6750" h="3545345">
                  <a:moveTo>
                    <a:pt x="1036750" y="10094"/>
                  </a:moveTo>
                  <a:lnTo>
                    <a:pt x="772732" y="235474"/>
                  </a:lnTo>
                  <a:lnTo>
                    <a:pt x="772732" y="3545345"/>
                  </a:lnTo>
                  <a:lnTo>
                    <a:pt x="0" y="3545345"/>
                  </a:lnTo>
                  <a:lnTo>
                    <a:pt x="0" y="0"/>
                  </a:lnTo>
                  <a:lnTo>
                    <a:pt x="1036750" y="10094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75000"/>
                  </a:schemeClr>
                </a:gs>
                <a:gs pos="100000">
                  <a:srgbClr val="0070C0"/>
                </a:gs>
              </a:gsLst>
              <a:lin ang="108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 flipH="1">
              <a:off x="2114086" y="2658153"/>
              <a:ext cx="11066708" cy="14756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flipH="1">
              <a:off x="12752033" y="2558258"/>
              <a:ext cx="428761" cy="93839"/>
            </a:xfrm>
            <a:custGeom>
              <a:avLst/>
              <a:gdLst>
                <a:gd name="connsiteX0" fmla="*/ 0 w 276896"/>
                <a:gd name="connsiteY0" fmla="*/ 218941 h 225380"/>
                <a:gd name="connsiteX1" fmla="*/ 276896 w 276896"/>
                <a:gd name="connsiteY1" fmla="*/ 0 h 225380"/>
                <a:gd name="connsiteX2" fmla="*/ 276896 w 276896"/>
                <a:gd name="connsiteY2" fmla="*/ 225380 h 225380"/>
                <a:gd name="connsiteX3" fmla="*/ 0 w 276896"/>
                <a:gd name="connsiteY3" fmla="*/ 218941 h 22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896" h="225380">
                  <a:moveTo>
                    <a:pt x="0" y="218941"/>
                  </a:moveTo>
                  <a:lnTo>
                    <a:pt x="276896" y="0"/>
                  </a:lnTo>
                  <a:lnTo>
                    <a:pt x="276896" y="225380"/>
                  </a:lnTo>
                  <a:lnTo>
                    <a:pt x="0" y="218941"/>
                  </a:lnTo>
                  <a:close/>
                </a:path>
              </a:pathLst>
            </a:custGeom>
            <a:gradFill>
              <a:gsLst>
                <a:gs pos="0">
                  <a:srgbClr val="00467A"/>
                </a:gs>
                <a:gs pos="100000">
                  <a:srgbClr val="0070C0"/>
                </a:gs>
              </a:gsLst>
              <a:lin ang="7800000" scaled="0"/>
            </a:gra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2125761" y="2562008"/>
              <a:ext cx="565895" cy="97918"/>
            </a:xfrm>
            <a:custGeom>
              <a:avLst/>
              <a:gdLst>
                <a:gd name="connsiteX0" fmla="*/ 0 w 276896"/>
                <a:gd name="connsiteY0" fmla="*/ 218941 h 225380"/>
                <a:gd name="connsiteX1" fmla="*/ 276896 w 276896"/>
                <a:gd name="connsiteY1" fmla="*/ 0 h 225380"/>
                <a:gd name="connsiteX2" fmla="*/ 276896 w 276896"/>
                <a:gd name="connsiteY2" fmla="*/ 225380 h 225380"/>
                <a:gd name="connsiteX3" fmla="*/ 0 w 276896"/>
                <a:gd name="connsiteY3" fmla="*/ 218941 h 22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896" h="225380">
                  <a:moveTo>
                    <a:pt x="0" y="218941"/>
                  </a:moveTo>
                  <a:lnTo>
                    <a:pt x="276896" y="0"/>
                  </a:lnTo>
                  <a:lnTo>
                    <a:pt x="276896" y="225380"/>
                  </a:lnTo>
                  <a:lnTo>
                    <a:pt x="0" y="218941"/>
                  </a:lnTo>
                  <a:close/>
                </a:path>
              </a:pathLst>
            </a:custGeom>
            <a:gradFill>
              <a:gsLst>
                <a:gs pos="0">
                  <a:srgbClr val="00467A"/>
                </a:gs>
                <a:gs pos="100000">
                  <a:srgbClr val="0070C0"/>
                </a:gs>
              </a:gsLst>
              <a:lin ang="7800000" scaled="0"/>
            </a:gra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제목 114"/>
            <p:cNvSpPr txBox="1">
              <a:spLocks/>
            </p:cNvSpPr>
            <p:nvPr/>
          </p:nvSpPr>
          <p:spPr>
            <a:xfrm>
              <a:off x="516390" y="2876494"/>
              <a:ext cx="1638294" cy="818864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800" b="1" kern="0" dirty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목표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44370" y="1413148"/>
            <a:ext cx="7158458" cy="43088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txBody>
          <a:bodyPr wrap="square" lIns="0" tIns="0" rIns="0" bIns="0" rtlCol="0">
            <a:spAutoFit/>
            <a:sp3d>
              <a:bevelT w="1270"/>
            </a:sp3d>
          </a:bodyPr>
          <a:lstStyle/>
          <a:p>
            <a:pPr algn="ctr">
              <a:spcBef>
                <a:spcPts val="300"/>
              </a:spcBef>
            </a:pPr>
            <a:r>
              <a:rPr lang="ko-KR" altLang="en-US" sz="2800" b="1" kern="0" spc="-9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활용 확산 강화</a:t>
            </a:r>
          </a:p>
        </p:txBody>
      </p:sp>
      <p:sp>
        <p:nvSpPr>
          <p:cNvPr id="37" name="AutoShape 13"/>
          <p:cNvSpPr>
            <a:spLocks noChangeArrowheads="1"/>
          </p:cNvSpPr>
          <p:nvPr/>
        </p:nvSpPr>
        <p:spPr bwMode="auto">
          <a:xfrm>
            <a:off x="5171108" y="2772990"/>
            <a:ext cx="3790016" cy="749141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square" lIns="0" tIns="0" rIns="0" bIns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200" b="1" dirty="0">
                <a:gradFill>
                  <a:gsLst>
                    <a:gs pos="100000">
                      <a:srgbClr val="2B4A7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통합 성과물 </a:t>
            </a:r>
            <a:endParaRPr lang="en-US" altLang="ko-KR" sz="2200" b="1" dirty="0">
              <a:gradFill>
                <a:gsLst>
                  <a:gs pos="100000">
                    <a:srgbClr val="2B4A7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defRPr/>
            </a:pPr>
            <a:r>
              <a:rPr lang="ko-KR" altLang="en-US" sz="2200" b="1" dirty="0">
                <a:gradFill>
                  <a:gsLst>
                    <a:gs pos="100000">
                      <a:srgbClr val="2B4A7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관리시스템구축</a:t>
            </a:r>
            <a:endParaRPr lang="en-US" altLang="ko-KR" sz="2200" b="1" dirty="0">
              <a:gradFill>
                <a:gsLst>
                  <a:gs pos="100000">
                    <a:srgbClr val="2B4A7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5579848" y="3495533"/>
            <a:ext cx="2728881" cy="424044"/>
          </a:xfrm>
          <a:custGeom>
            <a:avLst/>
            <a:gdLst>
              <a:gd name="connsiteX0" fmla="*/ 0 w 3450131"/>
              <a:gd name="connsiteY0" fmla="*/ 461042 h 461042"/>
              <a:gd name="connsiteX1" fmla="*/ 99893 w 3450131"/>
              <a:gd name="connsiteY1" fmla="*/ 0 h 461042"/>
              <a:gd name="connsiteX2" fmla="*/ 3450131 w 3450131"/>
              <a:gd name="connsiteY2" fmla="*/ 0 h 461042"/>
              <a:gd name="connsiteX0" fmla="*/ 0 w 3450131"/>
              <a:gd name="connsiteY0" fmla="*/ 461042 h 461042"/>
              <a:gd name="connsiteX1" fmla="*/ 704754 w 3450131"/>
              <a:gd name="connsiteY1" fmla="*/ 0 h 461042"/>
              <a:gd name="connsiteX2" fmla="*/ 3450131 w 3450131"/>
              <a:gd name="connsiteY2" fmla="*/ 0 h 461042"/>
              <a:gd name="connsiteX0" fmla="*/ 0 w 3450131"/>
              <a:gd name="connsiteY0" fmla="*/ 461042 h 461042"/>
              <a:gd name="connsiteX1" fmla="*/ 147254 w 3450131"/>
              <a:gd name="connsiteY1" fmla="*/ 0 h 461042"/>
              <a:gd name="connsiteX2" fmla="*/ 3450131 w 3450131"/>
              <a:gd name="connsiteY2" fmla="*/ 0 h 461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0131" h="461042">
                <a:moveTo>
                  <a:pt x="0" y="461042"/>
                </a:moveTo>
                <a:lnTo>
                  <a:pt x="147254" y="0"/>
                </a:lnTo>
                <a:lnTo>
                  <a:pt x="3450131" y="0"/>
                </a:lnTo>
              </a:path>
            </a:pathLst>
          </a:custGeom>
          <a:noFill/>
          <a:ln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466714" y="1842796"/>
            <a:ext cx="725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2000" b="1" spc="-70" dirty="0">
                <a:gradFill>
                  <a:gsLst>
                    <a:gs pos="100000">
                      <a:srgbClr val="052669"/>
                    </a:gs>
                    <a:gs pos="100000">
                      <a:srgbClr val="0070C0">
                        <a:alpha val="16000"/>
                      </a:srgb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08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국가와 국민생활에 도움이 되는 연구원 연구성과물의 활용 확산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308569" y="153974"/>
            <a:ext cx="154401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추진방향</a:t>
            </a:r>
          </a:p>
        </p:txBody>
      </p:sp>
    </p:spTree>
    <p:extLst>
      <p:ext uri="{BB962C8B-B14F-4D97-AF65-F5344CB8AC3E}">
        <p14:creationId xmlns:p14="http://schemas.microsoft.com/office/powerpoint/2010/main" val="148825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 bwMode="auto">
          <a:xfrm>
            <a:off x="308569" y="153974"/>
            <a:ext cx="161294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추진 계획</a:t>
            </a:r>
          </a:p>
        </p:txBody>
      </p:sp>
    </p:spTree>
    <p:extLst>
      <p:ext uri="{BB962C8B-B14F-4D97-AF65-F5344CB8AC3E}">
        <p14:creationId xmlns:p14="http://schemas.microsoft.com/office/powerpoint/2010/main" val="1962852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4"/>
          <p:cNvGrpSpPr/>
          <p:nvPr/>
        </p:nvGrpSpPr>
        <p:grpSpPr>
          <a:xfrm>
            <a:off x="2390618" y="2871508"/>
            <a:ext cx="4346310" cy="1492814"/>
            <a:chOff x="2309074" y="1403904"/>
            <a:chExt cx="4346310" cy="1138560"/>
          </a:xfrm>
        </p:grpSpPr>
        <p:sp>
          <p:nvSpPr>
            <p:cNvPr id="16" name="직사각형 15"/>
            <p:cNvSpPr/>
            <p:nvPr/>
          </p:nvSpPr>
          <p:spPr>
            <a:xfrm>
              <a:off x="2309074" y="2158379"/>
              <a:ext cx="4346310" cy="384085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pPr indent="-285750" algn="ctr"/>
              <a:r>
                <a:rPr lang="en-US" altLang="ko-KR" sz="28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9BBB59">
                          <a:lumMod val="75000"/>
                        </a:srgbClr>
                      </a:gs>
                    </a:gsLst>
                    <a:lin ang="5400000" scaled="0"/>
                  </a:gra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-윤고딕330" panose="02030504000101010101" pitchFamily="18" charset="-127"/>
                  <a:ea typeface="-윤고딕330" panose="02030504000101010101" pitchFamily="18" charset="-127"/>
                  <a:cs typeface="Arial" pitchFamily="34" charset="0"/>
                </a:rPr>
                <a:t>1</a:t>
              </a:r>
              <a:r>
                <a:rPr lang="ko-KR" altLang="en-US" sz="28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9BBB59">
                          <a:lumMod val="75000"/>
                        </a:srgbClr>
                      </a:gs>
                    </a:gsLst>
                    <a:lin ang="5400000" scaled="0"/>
                  </a:gra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-윤고딕330" panose="02030504000101010101" pitchFamily="18" charset="-127"/>
                  <a:ea typeface="-윤고딕330" panose="02030504000101010101" pitchFamily="18" charset="-127"/>
                  <a:cs typeface="Arial" pitchFamily="34" charset="0"/>
                </a:rPr>
                <a:t>주일간 고생하셨습니다</a:t>
              </a:r>
              <a:r>
                <a:rPr lang="en-US" altLang="ko-KR" sz="28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9BBB59">
                          <a:lumMod val="75000"/>
                        </a:srgbClr>
                      </a:gs>
                    </a:gsLst>
                    <a:lin ang="5400000" scaled="0"/>
                  </a:gra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-윤고딕330" panose="02030504000101010101" pitchFamily="18" charset="-127"/>
                  <a:ea typeface="-윤고딕330" panose="02030504000101010101" pitchFamily="18" charset="-127"/>
                  <a:cs typeface="Arial" pitchFamily="34" charset="0"/>
                  <a:sym typeface="Wingdings" panose="05000000000000000000" pitchFamily="2" charset="2"/>
                </a:rPr>
                <a:t></a:t>
              </a:r>
              <a:endParaRPr lang="en-US" altLang="ko-KR" sz="28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9BBB59">
                        <a:lumMod val="75000"/>
                      </a:srgbClr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60102" y="1403904"/>
              <a:ext cx="1244251" cy="399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9BBB59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Q &amp; A</a:t>
              </a:r>
              <a:endParaRPr lang="ko-KR" altLang="en-US" sz="28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9BBB59">
                        <a:lumMod val="75000"/>
                      </a:srgbClr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 bwMode="auto">
          <a:xfrm>
            <a:off x="308569" y="153974"/>
            <a:ext cx="12041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맺음말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79" y="4725144"/>
            <a:ext cx="1656183" cy="20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1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95352" y="892174"/>
            <a:ext cx="8597128" cy="570574"/>
            <a:chOff x="295352" y="416992"/>
            <a:chExt cx="8597128" cy="619328"/>
          </a:xfrm>
        </p:grpSpPr>
        <p:grpSp>
          <p:nvGrpSpPr>
            <p:cNvPr id="41" name="그룹 40"/>
            <p:cNvGrpSpPr/>
            <p:nvPr/>
          </p:nvGrpSpPr>
          <p:grpSpPr>
            <a:xfrm>
              <a:off x="395288" y="416992"/>
              <a:ext cx="8353425" cy="619328"/>
              <a:chOff x="395288" y="1152464"/>
              <a:chExt cx="8387715" cy="475943"/>
            </a:xfrm>
          </p:grpSpPr>
          <p:cxnSp>
            <p:nvCxnSpPr>
              <p:cNvPr id="42" name="직선 연결선 41"/>
              <p:cNvCxnSpPr/>
              <p:nvPr/>
            </p:nvCxnSpPr>
            <p:spPr bwMode="auto">
              <a:xfrm flipH="1">
                <a:off x="395288" y="1152464"/>
                <a:ext cx="8387715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10000">
                      <a:srgbClr val="0070C0"/>
                    </a:gs>
                    <a:gs pos="0">
                      <a:schemeClr val="bg1"/>
                    </a:gs>
                    <a:gs pos="90000">
                      <a:srgbClr val="0070C0"/>
                    </a:gs>
                    <a:gs pos="100000">
                      <a:schemeClr val="bg1"/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직선 연결선 42"/>
              <p:cNvCxnSpPr/>
              <p:nvPr/>
            </p:nvCxnSpPr>
            <p:spPr bwMode="auto">
              <a:xfrm flipH="1">
                <a:off x="395288" y="1628407"/>
                <a:ext cx="8387715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10000">
                      <a:srgbClr val="0070C0"/>
                    </a:gs>
                    <a:gs pos="0">
                      <a:schemeClr val="bg1"/>
                    </a:gs>
                    <a:gs pos="90000">
                      <a:srgbClr val="0070C0"/>
                    </a:gs>
                    <a:gs pos="100000">
                      <a:schemeClr val="bg1"/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" name="직사각형 38"/>
            <p:cNvSpPr/>
            <p:nvPr/>
          </p:nvSpPr>
          <p:spPr>
            <a:xfrm>
              <a:off x="295352" y="477228"/>
              <a:ext cx="8597128" cy="501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1) </a:t>
              </a:r>
              <a:r>
                <a:rPr lang="ko-KR" altLang="en-US" sz="2400" kern="0" spc="-50" dirty="0" err="1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데이터톤의</a:t>
              </a:r>
              <a:r>
                <a:rPr lang="ko-KR" altLang="en-US" sz="2400" kern="0" spc="-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 목적</a:t>
              </a:r>
              <a:endParaRPr lang="en-US" altLang="ko-KR" sz="2400" kern="0" spc="-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 bwMode="auto">
          <a:xfrm>
            <a:off x="308569" y="153974"/>
            <a:ext cx="227017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1. 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목표 설정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28B657-780B-E494-2794-F8E31D50278D}"/>
              </a:ext>
            </a:extLst>
          </p:cNvPr>
          <p:cNvSpPr/>
          <p:nvPr/>
        </p:nvSpPr>
        <p:spPr>
          <a:xfrm>
            <a:off x="6216349" y="71164"/>
            <a:ext cx="2927651" cy="565146"/>
          </a:xfrm>
          <a:prstGeom prst="rect">
            <a:avLst/>
          </a:prstGeom>
        </p:spPr>
        <p:txBody>
          <a:bodyPr wrap="none" lIns="36000" tIns="36000" rIns="36000" bIns="36000" anchor="ctr" anchorCtr="0">
            <a:spAutoFit/>
          </a:bodyPr>
          <a:lstStyle/>
          <a:p>
            <a:pPr indent="-285750" algn="ctr"/>
            <a:r>
              <a:rPr lang="ko-KR" altLang="en-US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세계로 나가는</a:t>
            </a:r>
            <a:r>
              <a:rPr lang="ko-KR" altLang="en-US" sz="3200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 </a:t>
            </a:r>
            <a:r>
              <a:rPr lang="en-US" altLang="ko-KR" sz="3200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CK Ent. </a:t>
            </a:r>
            <a:endParaRPr lang="ko-KR" altLang="en-US" sz="3200" b="1" spc="-150" dirty="0">
              <a:gradFill>
                <a:gsLst>
                  <a:gs pos="47000">
                    <a:srgbClr val="4F81BD">
                      <a:lumMod val="75000"/>
                    </a:srgbClr>
                  </a:gs>
                  <a:gs pos="50000">
                    <a:srgbClr val="002060"/>
                  </a:gs>
                  <a:gs pos="100000">
                    <a:srgbClr val="1F497D"/>
                  </a:gs>
                </a:gsLst>
                <a:lin ang="5400000" scaled="0"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-윤고딕330" panose="02030504000101010101" pitchFamily="18" charset="-127"/>
              <a:ea typeface="-윤고딕330" panose="02030504000101010101" pitchFamily="18" charset="-127"/>
              <a:cs typeface="Arial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DDC50A-2D4E-9EAF-63D3-0F3FC5F82CEB}"/>
              </a:ext>
            </a:extLst>
          </p:cNvPr>
          <p:cNvSpPr/>
          <p:nvPr/>
        </p:nvSpPr>
        <p:spPr>
          <a:xfrm>
            <a:off x="550080" y="2348880"/>
            <a:ext cx="3892447" cy="389515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5">
            <a:extLst>
              <a:ext uri="{FF2B5EF4-FFF2-40B4-BE49-F238E27FC236}">
                <a16:creationId xmlns:a16="http://schemas.microsoft.com/office/drawing/2014/main" id="{1ED73EC9-D362-8408-9FB3-BE5F12CDF352}"/>
              </a:ext>
            </a:extLst>
          </p:cNvPr>
          <p:cNvSpPr/>
          <p:nvPr/>
        </p:nvSpPr>
        <p:spPr>
          <a:xfrm>
            <a:off x="550795" y="2354040"/>
            <a:ext cx="3891406" cy="722171"/>
          </a:xfrm>
          <a:prstGeom prst="roundRect">
            <a:avLst>
              <a:gd name="adj" fmla="val 0"/>
            </a:avLst>
          </a:prstGeom>
          <a:gradFill>
            <a:gsLst>
              <a:gs pos="49000">
                <a:srgbClr val="3F8398"/>
              </a:gs>
              <a:gs pos="50000">
                <a:srgbClr val="23708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>
              <a:defRPr/>
            </a:pPr>
            <a:r>
              <a:rPr lang="ko-KR" altLang="en-US" sz="2800" kern="0" spc="-9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 </a:t>
            </a:r>
            <a:r>
              <a:rPr lang="en-US" altLang="ko-KR" sz="2800" kern="0" spc="-9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1</a:t>
            </a:r>
            <a:r>
              <a:rPr lang="ko-KR" altLang="en-US" sz="2800" kern="0" spc="-9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차 목표</a:t>
            </a:r>
            <a:endParaRPr lang="en-US" altLang="ko-KR" sz="2800" kern="0" spc="-90" dirty="0">
              <a:gradFill>
                <a:gsLst>
                  <a:gs pos="100000">
                    <a:prstClr val="white"/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40" panose="02030504000101010101" pitchFamily="18" charset="-127"/>
              <a:ea typeface="-윤고딕340" panose="02030504000101010101" pitchFamily="18" charset="-127"/>
              <a:cs typeface="Arial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818BBD-FCA4-8806-E5F0-C8056B576559}"/>
              </a:ext>
            </a:extLst>
          </p:cNvPr>
          <p:cNvSpPr/>
          <p:nvPr/>
        </p:nvSpPr>
        <p:spPr>
          <a:xfrm>
            <a:off x="4700760" y="2355150"/>
            <a:ext cx="3892447" cy="389515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9FCAE935-963D-663B-A459-F90C9004B32F}"/>
              </a:ext>
            </a:extLst>
          </p:cNvPr>
          <p:cNvSpPr/>
          <p:nvPr/>
        </p:nvSpPr>
        <p:spPr>
          <a:xfrm>
            <a:off x="4701475" y="2360310"/>
            <a:ext cx="3891406" cy="722171"/>
          </a:xfrm>
          <a:prstGeom prst="roundRect">
            <a:avLst>
              <a:gd name="adj" fmla="val 0"/>
            </a:avLst>
          </a:prstGeom>
          <a:gradFill>
            <a:gsLst>
              <a:gs pos="49000">
                <a:srgbClr val="3F8398"/>
              </a:gs>
              <a:gs pos="50000">
                <a:srgbClr val="23708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>
              <a:defRPr/>
            </a:pPr>
            <a:r>
              <a:rPr lang="ko-KR" altLang="en-US" sz="2800" kern="0" spc="-9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 </a:t>
            </a:r>
            <a:r>
              <a:rPr lang="en-US" altLang="ko-KR" sz="2800" kern="0" spc="-9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AIFFEL</a:t>
            </a:r>
            <a:r>
              <a:rPr lang="ko-KR" altLang="en-US" sz="2800" kern="0" spc="-9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 내부</a:t>
            </a:r>
            <a:endParaRPr lang="en-US" altLang="ko-KR" sz="2800" kern="0" spc="-90" dirty="0">
              <a:gradFill>
                <a:gsLst>
                  <a:gs pos="100000">
                    <a:prstClr val="white"/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40" panose="02030504000101010101" pitchFamily="18" charset="-127"/>
              <a:ea typeface="-윤고딕340" panose="02030504000101010101" pitchFamily="18" charset="-127"/>
              <a:cs typeface="Arial" pitchFamily="34" charset="0"/>
            </a:endParaRPr>
          </a:p>
        </p:txBody>
      </p:sp>
      <p:sp>
        <p:nvSpPr>
          <p:cNvPr id="13" name="모서리가 둥근 직사각형 7">
            <a:extLst>
              <a:ext uri="{FF2B5EF4-FFF2-40B4-BE49-F238E27FC236}">
                <a16:creationId xmlns:a16="http://schemas.microsoft.com/office/drawing/2014/main" id="{AECE90D5-403D-C9FF-AE85-D16AAD5DE8C2}"/>
              </a:ext>
            </a:extLst>
          </p:cNvPr>
          <p:cNvSpPr/>
          <p:nvPr/>
        </p:nvSpPr>
        <p:spPr>
          <a:xfrm>
            <a:off x="4701866" y="2354041"/>
            <a:ext cx="3902384" cy="694798"/>
          </a:xfrm>
          <a:prstGeom prst="roundRect">
            <a:avLst>
              <a:gd name="adj" fmla="val 0"/>
            </a:avLst>
          </a:prstGeom>
          <a:gradFill>
            <a:gsLst>
              <a:gs pos="49000">
                <a:srgbClr val="295E97"/>
              </a:gs>
              <a:gs pos="50000">
                <a:srgbClr val="1B528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/>
            <a:r>
              <a:rPr lang="ko-KR" altLang="en-US" sz="2800" kern="0" spc="-9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itchFamily="34" charset="0"/>
              </a:rPr>
              <a:t>자체 컨셉</a:t>
            </a:r>
            <a:endParaRPr lang="en-US" altLang="ko-KR" sz="2800" kern="0" spc="-90" dirty="0">
              <a:gradFill>
                <a:gsLst>
                  <a:gs pos="100000">
                    <a:prstClr val="white"/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40" panose="02030504000101010101" pitchFamily="18" charset="-127"/>
              <a:ea typeface="-윤고딕340" panose="02030504000101010101" pitchFamily="18" charset="-127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870B8E-DAAB-3707-E89B-76E42A51CDDA}"/>
              </a:ext>
            </a:extLst>
          </p:cNvPr>
          <p:cNvSpPr txBox="1"/>
          <p:nvPr/>
        </p:nvSpPr>
        <p:spPr>
          <a:xfrm>
            <a:off x="683568" y="3189879"/>
            <a:ext cx="3652843" cy="236423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txBody>
          <a:bodyPr wrap="square" lIns="0" tIns="0" rIns="0" bIns="0" rtlCol="0">
            <a:spAutoFit/>
            <a:sp3d>
              <a:bevelT w="1270"/>
            </a:sp3d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Pandas </a:t>
            </a:r>
            <a:r>
              <a:rPr kumimoji="1"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명령어 다양하게 다루기</a:t>
            </a:r>
            <a:r>
              <a:rPr kumimoji="1"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(</a:t>
            </a:r>
            <a:r>
              <a:rPr kumimoji="1" lang="en-US" altLang="ko-KR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Dataframe</a:t>
            </a:r>
            <a:r>
              <a:rPr kumimoji="1"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</a:t>
            </a:r>
            <a:r>
              <a:rPr kumimoji="1"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형식에 </a:t>
            </a:r>
            <a:r>
              <a:rPr kumimoji="1"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익숙해지기</a:t>
            </a:r>
            <a:r>
              <a:rPr kumimoji="1"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)</a:t>
            </a:r>
          </a:p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시각화 다각도로 표현 </a:t>
            </a:r>
            <a:endParaRPr kumimoji="1"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전처리</a:t>
            </a:r>
            <a:r>
              <a:rPr kumimoji="1"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방식 익힘</a:t>
            </a:r>
            <a:endParaRPr kumimoji="1"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데이터 분석 경험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2F4645-40B3-654C-7A80-13AFF51BD892}"/>
              </a:ext>
            </a:extLst>
          </p:cNvPr>
          <p:cNvSpPr/>
          <p:nvPr/>
        </p:nvSpPr>
        <p:spPr>
          <a:xfrm>
            <a:off x="273436" y="1599183"/>
            <a:ext cx="8597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400" b="1" kern="0" spc="-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“</a:t>
            </a:r>
            <a:r>
              <a:rPr lang="en-US" altLang="ko-KR" sz="2400" b="1" u="sng" kern="0" spc="-50" dirty="0">
                <a:gradFill>
                  <a:gsLst>
                    <a:gs pos="100000">
                      <a:srgbClr val="BE0202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EDA</a:t>
            </a:r>
            <a:r>
              <a:rPr lang="ko-KR" altLang="en-US" sz="2400" b="1" u="sng" kern="0" spc="-50" dirty="0">
                <a:gradFill>
                  <a:gsLst>
                    <a:gs pos="100000">
                      <a:srgbClr val="BE0202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는 </a:t>
            </a:r>
            <a:r>
              <a:rPr lang="ko-KR" altLang="en-US" sz="2400" b="1" u="sng" kern="0" spc="-50" dirty="0">
                <a:gradFill>
                  <a:gsLst>
                    <a:gs pos="100000">
                      <a:srgbClr val="BE0202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-윤고딕340" panose="02030504000101010101" pitchFamily="18" charset="-127"/>
                <a:cs typeface="Arial" panose="020B0604020202020204" pitchFamily="34" charset="0"/>
              </a:rPr>
              <a:t>완벽</a:t>
            </a:r>
            <a:r>
              <a:rPr lang="ko-KR" altLang="en-US" sz="2400" b="1" u="sng" kern="0" spc="-50" dirty="0">
                <a:gradFill>
                  <a:gsLst>
                    <a:gs pos="100000">
                      <a:srgbClr val="BE0202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400" b="1" u="sng" kern="0" spc="-50" dirty="0">
                <a:gradFill>
                  <a:gsLst>
                    <a:gs pos="100000">
                      <a:srgbClr val="BE0202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MASTER </a:t>
            </a:r>
            <a:r>
              <a:rPr lang="ko-KR" altLang="en-US" sz="2400" b="1" kern="0" spc="-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하고 가자</a:t>
            </a:r>
            <a:r>
              <a:rPr lang="en-US" altLang="ko-KR" sz="2400" b="1" kern="0" spc="-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rPr>
              <a:t>!”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7B4386-1EC4-C232-D92A-D144A7A744C6}"/>
              </a:ext>
            </a:extLst>
          </p:cNvPr>
          <p:cNvSpPr txBox="1"/>
          <p:nvPr/>
        </p:nvSpPr>
        <p:spPr>
          <a:xfrm>
            <a:off x="4833209" y="3189879"/>
            <a:ext cx="3627223" cy="341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정해진 목표가 없으면</a:t>
            </a:r>
            <a:r>
              <a:rPr kumimoji="1"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,</a:t>
            </a:r>
            <a:r>
              <a:rPr kumimoji="1"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평면적인 데이터분석에서 멈출 것 </a:t>
            </a:r>
            <a:endParaRPr kumimoji="1"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  <a:p>
            <a:pPr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defRPr/>
            </a:pPr>
            <a:r>
              <a:rPr kumimoji="1"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   </a:t>
            </a:r>
            <a:r>
              <a:rPr kumimoji="1"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→ 팀 자체의 컨셉을 가짐으로  </a:t>
            </a:r>
            <a:endParaRPr kumimoji="1"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  <a:p>
            <a:pPr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defRPr/>
            </a:pPr>
            <a:r>
              <a:rPr kumimoji="1"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        분석 방향성 설정 </a:t>
            </a:r>
            <a:endParaRPr kumimoji="1"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  <a:p>
            <a:pPr marL="285750" indent="-285750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투자자 유치</a:t>
            </a:r>
            <a:r>
              <a:rPr kumimoji="1"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Or </a:t>
            </a:r>
            <a:r>
              <a:rPr kumimoji="1"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엔터사</a:t>
            </a:r>
            <a:r>
              <a:rPr kumimoji="1"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차기 컨텐츠 제작 목표 등</a:t>
            </a:r>
            <a:endParaRPr kumimoji="1"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  <a:p>
            <a:pPr marL="285750" indent="-285750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1"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42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07904" y="3284984"/>
            <a:ext cx="6408713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lnSpc>
                <a:spcPct val="150000"/>
              </a:lnSpc>
              <a:spcAft>
                <a:spcPts val="600"/>
              </a:spcAft>
              <a:buSzPct val="100000"/>
              <a:defRPr/>
            </a:pPr>
            <a:r>
              <a:rPr lang="en-US" altLang="ko-KR" sz="40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FFFFFF">
                        <a:alpha val="21001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40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</a:t>
            </a:r>
            <a:r>
              <a:rPr lang="ko-KR" altLang="en-US" sz="4000" kern="0" spc="-4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전처리</a:t>
            </a:r>
            <a:r>
              <a:rPr lang="ko-KR" altLang="en-US" sz="40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과정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679553" y="4509120"/>
            <a:ext cx="7464447" cy="0"/>
          </a:xfrm>
          <a:prstGeom prst="line">
            <a:avLst/>
          </a:prstGeom>
          <a:ln w="38100">
            <a:solidFill>
              <a:srgbClr val="4585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5D2598-BF12-FE12-1366-B338C430C9CB}"/>
              </a:ext>
            </a:extLst>
          </p:cNvPr>
          <p:cNvSpPr/>
          <p:nvPr/>
        </p:nvSpPr>
        <p:spPr>
          <a:xfrm>
            <a:off x="6216349" y="71164"/>
            <a:ext cx="2927651" cy="565146"/>
          </a:xfrm>
          <a:prstGeom prst="rect">
            <a:avLst/>
          </a:prstGeom>
        </p:spPr>
        <p:txBody>
          <a:bodyPr wrap="none" lIns="36000" tIns="36000" rIns="36000" bIns="36000" anchor="ctr" anchorCtr="0">
            <a:spAutoFit/>
          </a:bodyPr>
          <a:lstStyle/>
          <a:p>
            <a:pPr indent="-285750" algn="ctr"/>
            <a:r>
              <a:rPr lang="ko-KR" altLang="en-US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세계로 나가는</a:t>
            </a:r>
            <a:r>
              <a:rPr lang="ko-KR" altLang="en-US" sz="3200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 </a:t>
            </a:r>
            <a:r>
              <a:rPr lang="en-US" altLang="ko-KR" sz="3200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CK Ent. </a:t>
            </a:r>
            <a:endParaRPr lang="ko-KR" altLang="en-US" sz="3200" b="1" spc="-150" dirty="0">
              <a:gradFill>
                <a:gsLst>
                  <a:gs pos="47000">
                    <a:srgbClr val="4F81BD">
                      <a:lumMod val="75000"/>
                    </a:srgbClr>
                  </a:gs>
                  <a:gs pos="50000">
                    <a:srgbClr val="002060"/>
                  </a:gs>
                  <a:gs pos="100000">
                    <a:srgbClr val="1F497D"/>
                  </a:gs>
                </a:gsLst>
                <a:lin ang="5400000" scaled="0"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-윤고딕330" panose="02030504000101010101" pitchFamily="18" charset="-127"/>
              <a:ea typeface="-윤고딕330" panose="02030504000101010101" pitchFamily="18" charset="-127"/>
              <a:cs typeface="Arial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6AA8A0-65C1-8F5B-2265-984F682E3495}"/>
              </a:ext>
            </a:extLst>
          </p:cNvPr>
          <p:cNvSpPr/>
          <p:nvPr/>
        </p:nvSpPr>
        <p:spPr>
          <a:xfrm>
            <a:off x="0" y="636310"/>
            <a:ext cx="9144000" cy="1656175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95352" y="892174"/>
            <a:ext cx="8597128" cy="570574"/>
            <a:chOff x="295352" y="416992"/>
            <a:chExt cx="8597128" cy="619328"/>
          </a:xfrm>
        </p:grpSpPr>
        <p:grpSp>
          <p:nvGrpSpPr>
            <p:cNvPr id="41" name="그룹 40"/>
            <p:cNvGrpSpPr/>
            <p:nvPr/>
          </p:nvGrpSpPr>
          <p:grpSpPr>
            <a:xfrm>
              <a:off x="395288" y="416992"/>
              <a:ext cx="8353425" cy="619328"/>
              <a:chOff x="395288" y="1152464"/>
              <a:chExt cx="8387715" cy="475943"/>
            </a:xfrm>
          </p:grpSpPr>
          <p:cxnSp>
            <p:nvCxnSpPr>
              <p:cNvPr id="42" name="직선 연결선 41"/>
              <p:cNvCxnSpPr/>
              <p:nvPr/>
            </p:nvCxnSpPr>
            <p:spPr bwMode="auto">
              <a:xfrm flipH="1">
                <a:off x="395288" y="1152464"/>
                <a:ext cx="8387715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10000">
                      <a:srgbClr val="0070C0"/>
                    </a:gs>
                    <a:gs pos="0">
                      <a:schemeClr val="bg1"/>
                    </a:gs>
                    <a:gs pos="90000">
                      <a:srgbClr val="0070C0"/>
                    </a:gs>
                    <a:gs pos="100000">
                      <a:schemeClr val="bg1"/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직선 연결선 42"/>
              <p:cNvCxnSpPr/>
              <p:nvPr/>
            </p:nvCxnSpPr>
            <p:spPr bwMode="auto">
              <a:xfrm flipH="1">
                <a:off x="395288" y="1628407"/>
                <a:ext cx="8387715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10000">
                      <a:srgbClr val="0070C0"/>
                    </a:gs>
                    <a:gs pos="0">
                      <a:schemeClr val="bg1"/>
                    </a:gs>
                    <a:gs pos="90000">
                      <a:srgbClr val="0070C0"/>
                    </a:gs>
                    <a:gs pos="100000">
                      <a:schemeClr val="bg1"/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" name="직사각형 38"/>
            <p:cNvSpPr/>
            <p:nvPr/>
          </p:nvSpPr>
          <p:spPr>
            <a:xfrm>
              <a:off x="295352" y="477228"/>
              <a:ext cx="8597128" cy="501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endParaRPr lang="en-US" altLang="ko-KR" sz="2400" kern="0" spc="-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 bwMode="auto">
          <a:xfrm>
            <a:off x="308569" y="153974"/>
            <a:ext cx="37112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2.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30" pitchFamily="18" charset="-127"/>
              </a:rPr>
              <a:t>데이터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800" kern="0" spc="-40" dirty="0" err="1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전처리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과정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28B657-780B-E494-2794-F8E31D50278D}"/>
              </a:ext>
            </a:extLst>
          </p:cNvPr>
          <p:cNvSpPr/>
          <p:nvPr/>
        </p:nvSpPr>
        <p:spPr>
          <a:xfrm>
            <a:off x="6216349" y="71164"/>
            <a:ext cx="2927651" cy="565146"/>
          </a:xfrm>
          <a:prstGeom prst="rect">
            <a:avLst/>
          </a:prstGeom>
        </p:spPr>
        <p:txBody>
          <a:bodyPr wrap="none" lIns="36000" tIns="36000" rIns="36000" bIns="36000" anchor="ctr" anchorCtr="0">
            <a:spAutoFit/>
          </a:bodyPr>
          <a:lstStyle/>
          <a:p>
            <a:pPr indent="-285750" algn="ctr"/>
            <a:r>
              <a:rPr lang="ko-KR" altLang="en-US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세계로 나가는</a:t>
            </a:r>
            <a:r>
              <a:rPr lang="ko-KR" altLang="en-US" sz="3200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 </a:t>
            </a:r>
            <a:r>
              <a:rPr lang="en-US" altLang="ko-KR" sz="3200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CK Ent. </a:t>
            </a:r>
            <a:endParaRPr lang="ko-KR" altLang="en-US" sz="3200" b="1" spc="-150" dirty="0">
              <a:gradFill>
                <a:gsLst>
                  <a:gs pos="47000">
                    <a:srgbClr val="4F81BD">
                      <a:lumMod val="75000"/>
                    </a:srgbClr>
                  </a:gs>
                  <a:gs pos="50000">
                    <a:srgbClr val="002060"/>
                  </a:gs>
                  <a:gs pos="100000">
                    <a:srgbClr val="1F497D"/>
                  </a:gs>
                </a:gsLst>
                <a:lin ang="5400000" scaled="0"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-윤고딕330" panose="02030504000101010101" pitchFamily="18" charset="-127"/>
              <a:ea typeface="-윤고딕330" panose="0203050400010101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3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5D2598-BF12-FE12-1366-B338C430C9CB}"/>
              </a:ext>
            </a:extLst>
          </p:cNvPr>
          <p:cNvSpPr/>
          <p:nvPr/>
        </p:nvSpPr>
        <p:spPr>
          <a:xfrm>
            <a:off x="6216349" y="71164"/>
            <a:ext cx="2927651" cy="565146"/>
          </a:xfrm>
          <a:prstGeom prst="rect">
            <a:avLst/>
          </a:prstGeom>
        </p:spPr>
        <p:txBody>
          <a:bodyPr wrap="none" lIns="36000" tIns="36000" rIns="36000" bIns="36000" anchor="ctr" anchorCtr="0">
            <a:spAutoFit/>
          </a:bodyPr>
          <a:lstStyle/>
          <a:p>
            <a:pPr indent="-285750" algn="ctr"/>
            <a:r>
              <a:rPr lang="ko-KR" altLang="en-US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세계로 나가는</a:t>
            </a:r>
            <a:r>
              <a:rPr lang="ko-KR" altLang="en-US" sz="3200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 </a:t>
            </a:r>
            <a:r>
              <a:rPr lang="en-US" altLang="ko-KR" sz="3200" b="1" spc="-150" dirty="0">
                <a:gradFill>
                  <a:gsLst>
                    <a:gs pos="47000">
                      <a:srgbClr val="4F81BD">
                        <a:lumMod val="75000"/>
                      </a:srgbClr>
                    </a:gs>
                    <a:gs pos="50000">
                      <a:srgbClr val="002060"/>
                    </a:gs>
                    <a:gs pos="100000">
                      <a:srgbClr val="1F497D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-윤고딕330" panose="02030504000101010101" pitchFamily="18" charset="-127"/>
                <a:ea typeface="-윤고딕330" panose="02030504000101010101" pitchFamily="18" charset="-127"/>
                <a:cs typeface="Arial" pitchFamily="34" charset="0"/>
              </a:rPr>
              <a:t>CK Ent. </a:t>
            </a:r>
            <a:endParaRPr lang="ko-KR" altLang="en-US" sz="3200" b="1" spc="-150" dirty="0">
              <a:gradFill>
                <a:gsLst>
                  <a:gs pos="47000">
                    <a:srgbClr val="4F81BD">
                      <a:lumMod val="75000"/>
                    </a:srgbClr>
                  </a:gs>
                  <a:gs pos="50000">
                    <a:srgbClr val="002060"/>
                  </a:gs>
                  <a:gs pos="100000">
                    <a:srgbClr val="1F497D"/>
                  </a:gs>
                </a:gsLst>
                <a:lin ang="5400000" scaled="0"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-윤고딕330" panose="02030504000101010101" pitchFamily="18" charset="-127"/>
              <a:ea typeface="-윤고딕330" panose="02030504000101010101" pitchFamily="18" charset="-127"/>
              <a:cs typeface="Arial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50331-B8C7-C0B3-B340-D24EEBABA49C}"/>
              </a:ext>
            </a:extLst>
          </p:cNvPr>
          <p:cNvSpPr/>
          <p:nvPr/>
        </p:nvSpPr>
        <p:spPr>
          <a:xfrm>
            <a:off x="6012160" y="4509120"/>
            <a:ext cx="576064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lnSpc>
                <a:spcPct val="150000"/>
              </a:lnSpc>
              <a:spcAft>
                <a:spcPts val="600"/>
              </a:spcAft>
              <a:buSzPct val="100000"/>
              <a:defRPr/>
            </a:pPr>
            <a:r>
              <a:rPr lang="en-US" altLang="ko-KR" sz="32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FFFFFF">
                        <a:alpha val="21001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1)</a:t>
            </a:r>
            <a:r>
              <a:rPr lang="ko-KR" altLang="en-US" sz="32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항목별 비교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5C81D6-FB0C-9564-A44D-A90C58275679}"/>
              </a:ext>
            </a:extLst>
          </p:cNvPr>
          <p:cNvSpPr/>
          <p:nvPr/>
        </p:nvSpPr>
        <p:spPr>
          <a:xfrm>
            <a:off x="4355977" y="3284984"/>
            <a:ext cx="576064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lnSpc>
                <a:spcPct val="150000"/>
              </a:lnSpc>
              <a:spcAft>
                <a:spcPts val="600"/>
              </a:spcAft>
              <a:buSzPct val="100000"/>
              <a:defRPr/>
            </a:pPr>
            <a:r>
              <a:rPr lang="en-US" altLang="ko-KR" sz="40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FFFFFF">
                        <a:alpha val="21001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3. </a:t>
            </a:r>
            <a:r>
              <a:rPr lang="ko-KR" altLang="en-US" sz="40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B092530-2291-BBE8-55FF-C9D4BE08CBA6}"/>
              </a:ext>
            </a:extLst>
          </p:cNvPr>
          <p:cNvCxnSpPr/>
          <p:nvPr/>
        </p:nvCxnSpPr>
        <p:spPr>
          <a:xfrm>
            <a:off x="1679553" y="4509120"/>
            <a:ext cx="746444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FC7C58-ABB7-9EFC-3368-F814FA764C3A}"/>
              </a:ext>
            </a:extLst>
          </p:cNvPr>
          <p:cNvSpPr/>
          <p:nvPr/>
        </p:nvSpPr>
        <p:spPr>
          <a:xfrm>
            <a:off x="0" y="636310"/>
            <a:ext cx="9144000" cy="1656175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1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52527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1)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항목별 비교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27" name="그룹 173"/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228" name="그룹 175"/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230" name="직사각형 229"/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231" name="그룹 196"/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32" name="직선 연결선 231"/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3" name="직선 연결선 232"/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9" name="직사각형 228"/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전체 데이터 비교 </a:t>
              </a:r>
              <a:endParaRPr lang="en-US" altLang="ko-KR" sz="2400" kern="0" spc="-1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BA2E347-1881-0D42-984E-AEEB23D7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7" y="2132856"/>
            <a:ext cx="8331289" cy="24467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6364ED-51BB-B4A3-FF8B-63C972775BFE}"/>
              </a:ext>
            </a:extLst>
          </p:cNvPr>
          <p:cNvSpPr txBox="1"/>
          <p:nvPr/>
        </p:nvSpPr>
        <p:spPr>
          <a:xfrm>
            <a:off x="593805" y="4509120"/>
            <a:ext cx="7989095" cy="2231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전체 절대적 데이터의 양 비교 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  <a:p>
            <a:pPr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defRPr/>
            </a:pP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   AMAZON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&gt;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NETFLIX &gt; PARAMOUNT &gt; DISNEY</a:t>
            </a:r>
          </a:p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AMAZON 2006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년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, NETFLIX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가 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2007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년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, AMAZON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이 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1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년 차이로 먼저 진입 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&amp; 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인기있는 오리지널 컨텐츠 다수 보유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 (PARAMOUNT 2014, DISNEY 2019)</a:t>
            </a:r>
          </a:p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미국 시청자수 확장의 한계 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-&gt; 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현재 인도지역 집중 공략 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30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308569" y="153974"/>
            <a:ext cx="52527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3. </a:t>
            </a:r>
            <a:r>
              <a:rPr lang="ko-KR" altLang="en-US" sz="28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데이터 시각화</a:t>
            </a:r>
            <a:r>
              <a:rPr lang="ko-KR" altLang="en-US" sz="2800" kern="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ea typeface="-윤고딕330" pitchFamily="18" charset="-127"/>
              </a:rPr>
              <a:t>:  1)</a:t>
            </a:r>
            <a:r>
              <a:rPr lang="en-US" altLang="ko-KR" sz="2400" kern="0" spc="-40" dirty="0">
                <a:gradFill>
                  <a:gsLst>
                    <a:gs pos="100000">
                      <a:srgbClr val="4585A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항목별 비교</a:t>
            </a:r>
            <a:endParaRPr lang="ko-KR" altLang="en-US" sz="2800" kern="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227" name="그룹 173"/>
          <p:cNvGrpSpPr/>
          <p:nvPr/>
        </p:nvGrpSpPr>
        <p:grpSpPr>
          <a:xfrm>
            <a:off x="443574" y="1052736"/>
            <a:ext cx="8289556" cy="461665"/>
            <a:chOff x="549644" y="1138960"/>
            <a:chExt cx="8289556" cy="461665"/>
          </a:xfrm>
        </p:grpSpPr>
        <p:grpSp>
          <p:nvGrpSpPr>
            <p:cNvPr id="228" name="그룹 175"/>
            <p:cNvGrpSpPr/>
            <p:nvPr/>
          </p:nvGrpSpPr>
          <p:grpSpPr>
            <a:xfrm>
              <a:off x="549644" y="1144369"/>
              <a:ext cx="8289556" cy="447919"/>
              <a:chOff x="9525" y="336688"/>
              <a:chExt cx="4102220" cy="558662"/>
            </a:xfrm>
          </p:grpSpPr>
          <p:sp>
            <p:nvSpPr>
              <p:cNvPr id="230" name="직사각형 229"/>
              <p:cNvSpPr/>
              <p:nvPr/>
            </p:nvSpPr>
            <p:spPr bwMode="auto">
              <a:xfrm>
                <a:off x="12828" y="336688"/>
                <a:ext cx="4098917" cy="558662"/>
              </a:xfrm>
              <a:prstGeom prst="rect">
                <a:avLst/>
              </a:prstGeom>
              <a:gradFill rotWithShape="1">
                <a:gsLst>
                  <a:gs pos="833">
                    <a:srgbClr val="FFFFFF">
                      <a:alpha val="0"/>
                    </a:srgbClr>
                  </a:gs>
                  <a:gs pos="69550">
                    <a:srgbClr val="FFFFFF"/>
                  </a:gs>
                  <a:gs pos="2500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21594000" scaled="0"/>
              </a:gradFill>
              <a:ln>
                <a:noFill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>
                <a:bevelT w="0" h="0"/>
              </a:sp3d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latinLnBrk="0">
                  <a:defRPr/>
                </a:pPr>
                <a:endParaRPr lang="ko-KR" altLang="en-US" kern="0">
                  <a:solidFill>
                    <a:srgbClr val="FFFF00"/>
                  </a:solidFill>
                  <a:latin typeface="HY헤드라인M"/>
                  <a:ea typeface="HY헤드라인M"/>
                </a:endParaRPr>
              </a:p>
            </p:txBody>
          </p:sp>
          <p:grpSp>
            <p:nvGrpSpPr>
              <p:cNvPr id="231" name="그룹 196"/>
              <p:cNvGrpSpPr/>
              <p:nvPr/>
            </p:nvGrpSpPr>
            <p:grpSpPr>
              <a:xfrm>
                <a:off x="9525" y="336688"/>
                <a:ext cx="3935812" cy="558662"/>
                <a:chOff x="130761" y="336688"/>
                <a:chExt cx="3814576" cy="558662"/>
              </a:xfrm>
            </p:grpSpPr>
            <p:cxnSp>
              <p:nvCxnSpPr>
                <p:cNvPr id="232" name="직선 연결선 231"/>
                <p:cNvCxnSpPr/>
                <p:nvPr/>
              </p:nvCxnSpPr>
              <p:spPr bwMode="auto">
                <a:xfrm flipH="1">
                  <a:off x="130761" y="336688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3" name="직선 연결선 232"/>
                <p:cNvCxnSpPr/>
                <p:nvPr/>
              </p:nvCxnSpPr>
              <p:spPr bwMode="auto">
                <a:xfrm flipH="1">
                  <a:off x="130761" y="895350"/>
                  <a:ext cx="3814576" cy="0"/>
                </a:xfrm>
                <a:prstGeom prst="line">
                  <a:avLst/>
                </a:prstGeom>
                <a:solidFill>
                  <a:srgbClr val="0066FF"/>
                </a:solidFill>
                <a:ln w="9525" cap="flat" cmpd="sng" algn="ctr">
                  <a:gradFill>
                    <a:gsLst>
                      <a:gs pos="0">
                        <a:srgbClr val="0070C0">
                          <a:alpha val="0"/>
                        </a:srgbClr>
                      </a:gs>
                      <a:gs pos="21000">
                        <a:srgbClr val="0070C0"/>
                      </a:gs>
                      <a:gs pos="79000">
                        <a:srgbClr val="0070C0"/>
                      </a:gs>
                      <a:gs pos="100000">
                        <a:srgbClr val="FFFFFF">
                          <a:lumMod val="85000"/>
                          <a:alpha val="0"/>
                        </a:srgbClr>
                      </a:gs>
                    </a:gsLst>
                    <a:lin ang="10800000" scaled="0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9" name="직사각형 228"/>
            <p:cNvSpPr/>
            <p:nvPr/>
          </p:nvSpPr>
          <p:spPr>
            <a:xfrm>
              <a:off x="699875" y="1138960"/>
              <a:ext cx="79890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OTT</a:t>
              </a:r>
              <a:r>
                <a:rPr lang="ko-KR" altLang="en-US" sz="2400" kern="0" spc="-15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-윤고딕340" panose="02030504000101010101" pitchFamily="18" charset="-127"/>
                  <a:ea typeface="-윤고딕340" panose="02030504000101010101" pitchFamily="18" charset="-127"/>
                  <a:cs typeface="Arial" panose="020B0604020202020204" pitchFamily="34" charset="0"/>
                </a:rPr>
                <a:t>별 타입 분포</a:t>
              </a:r>
              <a:endParaRPr lang="en-US" altLang="ko-KR" sz="2400" kern="0" spc="-15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-윤고딕340" panose="02030504000101010101" pitchFamily="18" charset="-127"/>
                <a:ea typeface="-윤고딕34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A87214E-B32A-49C3-D964-CC798C8AC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14"/>
          <a:stretch/>
        </p:blipFill>
        <p:spPr>
          <a:xfrm>
            <a:off x="402730" y="3631148"/>
            <a:ext cx="8330400" cy="22461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8E527F-EEF9-03DA-5C6D-C8559A094C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81"/>
          <a:stretch/>
        </p:blipFill>
        <p:spPr>
          <a:xfrm>
            <a:off x="465460" y="1677356"/>
            <a:ext cx="8330400" cy="2043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33E548-79E4-E74A-6497-F8768280CD62}"/>
              </a:ext>
            </a:extLst>
          </p:cNvPr>
          <p:cNvSpPr txBox="1"/>
          <p:nvPr/>
        </p:nvSpPr>
        <p:spPr>
          <a:xfrm>
            <a:off x="573382" y="5799855"/>
            <a:ext cx="7989095" cy="908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4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개 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OTT 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플랫폼 모두 </a:t>
            </a:r>
            <a:r>
              <a:rPr kumimoji="1" lang="ko-KR" altLang="en-US" u="sng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영화 비중이 높음 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(AMAZON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은 특히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)</a:t>
            </a:r>
          </a:p>
          <a:p>
            <a:pPr lvl="1" defTabSz="1330325" eaLnBrk="0" hangingPunct="0">
              <a:lnSpc>
                <a:spcPct val="150000"/>
              </a:lnSpc>
              <a:spcBef>
                <a:spcPts val="300"/>
              </a:spcBef>
              <a:buClr>
                <a:srgbClr val="3570B6"/>
              </a:buClr>
              <a:buSzPct val="100000"/>
              <a:defRPr/>
            </a:pP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→ 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SHOW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는 시즌당 회수가 많은데</a:t>
            </a:r>
            <a:r>
              <a:rPr kumimoji="1"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 </a:t>
            </a:r>
            <a:r>
              <a:rPr kumimoji="1"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-윤고딕330" panose="02030504000101010101" pitchFamily="18" charset="-127"/>
              </a:rPr>
              <a:t>고려하지 않은 것이 요인 중 하나로 보임</a:t>
            </a:r>
            <a:endParaRPr kumimoji="1"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4806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5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3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chemeClr val="accent6">
              <a:lumMod val="50000"/>
            </a:schemeClr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5.xml><?xml version="1.0" encoding="utf-8"?>
<a:theme xmlns:a="http://schemas.openxmlformats.org/drawingml/2006/main" name="1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85000"/>
            </a:schemeClr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6.xml><?xml version="1.0" encoding="utf-8"?>
<a:theme xmlns:a="http://schemas.openxmlformats.org/drawingml/2006/main" name="16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chemeClr val="accent6">
              <a:lumMod val="50000"/>
            </a:schemeClr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8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chemeClr val="accent6">
              <a:lumMod val="50000"/>
            </a:schemeClr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9.xml><?xml version="1.0" encoding="utf-8"?>
<a:theme xmlns:a="http://schemas.openxmlformats.org/drawingml/2006/main" name="19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chemeClr val="accent6">
              <a:lumMod val="50000"/>
            </a:schemeClr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005A9E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21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3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4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2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chemeClr val="accent6">
              <a:lumMod val="50000"/>
            </a:schemeClr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6.xml><?xml version="1.0" encoding="utf-8"?>
<a:theme xmlns:a="http://schemas.openxmlformats.org/drawingml/2006/main" name="27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rtlCol="0" anchor="ctr"/>
      <a:lstStyle>
        <a:defPPr algn="ctr">
          <a:defRPr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8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chemeClr val="accent6">
              <a:lumMod val="50000"/>
            </a:schemeClr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9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85000"/>
            </a:schemeClr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4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3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chemeClr val="accent6">
              <a:lumMod val="50000"/>
            </a:schemeClr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1.xml><?xml version="1.0" encoding="utf-8"?>
<a:theme xmlns:a="http://schemas.openxmlformats.org/drawingml/2006/main" name="3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4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5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rtlCol="0" anchor="ctr"/>
      <a:lstStyle>
        <a:defPPr algn="ctr">
          <a:defRPr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6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chemeClr val="accent6">
              <a:lumMod val="50000"/>
            </a:schemeClr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6.xml><?xml version="1.0" encoding="utf-8"?>
<a:theme xmlns:a="http://schemas.openxmlformats.org/drawingml/2006/main" name="3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3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74B0"/>
        </a:solidFill>
        <a:ln w="6350">
          <a:noFill/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8.xml><?xml version="1.0" encoding="utf-8"?>
<a:theme xmlns:a="http://schemas.openxmlformats.org/drawingml/2006/main" name="4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chemeClr val="accent6">
              <a:lumMod val="50000"/>
            </a:schemeClr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9.xml><?xml version="1.0" encoding="utf-8"?>
<a:theme xmlns:a="http://schemas.openxmlformats.org/drawingml/2006/main" name="3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chemeClr val="accent6">
              <a:lumMod val="50000"/>
            </a:schemeClr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4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rgbClr val="53682A"/>
          </a:solidFill>
          <a:prstDash val="solid"/>
          <a:headEnd type="oval"/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77933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0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1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77933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10167</TotalTime>
  <Words>1100</Words>
  <Application>Microsoft Office PowerPoint</Application>
  <PresentationFormat>화면 슬라이드 쇼(4:3)</PresentationFormat>
  <Paragraphs>160</Paragraphs>
  <Slides>34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41</vt:i4>
      </vt:variant>
      <vt:variant>
        <vt:lpstr>슬라이드 제목</vt:lpstr>
      </vt:variant>
      <vt:variant>
        <vt:i4>34</vt:i4>
      </vt:variant>
    </vt:vector>
  </HeadingPairs>
  <TitlesOfParts>
    <vt:vector size="81" baseType="lpstr">
      <vt:lpstr>HY헤드라인M</vt:lpstr>
      <vt:lpstr>맑은 고딕</vt:lpstr>
      <vt:lpstr>-윤고딕330</vt:lpstr>
      <vt:lpstr>-윤고딕340</vt:lpstr>
      <vt:lpstr>Arial</vt:lpstr>
      <vt:lpstr>Calibri</vt:lpstr>
      <vt:lpstr>1_Office 테마</vt:lpstr>
      <vt:lpstr>3_Office 테마</vt:lpstr>
      <vt:lpstr>4_Office 테마</vt:lpstr>
      <vt:lpstr>6_Office 테마</vt:lpstr>
      <vt:lpstr>8_Office 테마</vt:lpstr>
      <vt:lpstr>9_Office 테마</vt:lpstr>
      <vt:lpstr>7_Office 테마</vt:lpstr>
      <vt:lpstr>10_Office 테마</vt:lpstr>
      <vt:lpstr>11_Office 테마</vt:lpstr>
      <vt:lpstr>12_Office 테마</vt:lpstr>
      <vt:lpstr>5_Office 테마</vt:lpstr>
      <vt:lpstr>13_Office 테마</vt:lpstr>
      <vt:lpstr>15_Office 테마</vt:lpstr>
      <vt:lpstr>Office 테마</vt:lpstr>
      <vt:lpstr>14_Office 테마</vt:lpstr>
      <vt:lpstr>16_Office 테마</vt:lpstr>
      <vt:lpstr>17_Office 테마</vt:lpstr>
      <vt:lpstr>18_Office 테마</vt:lpstr>
      <vt:lpstr>19_Office 테마</vt:lpstr>
      <vt:lpstr>21_Office 테마</vt:lpstr>
      <vt:lpstr>22_Office 테마</vt:lpstr>
      <vt:lpstr>23_Office 테마</vt:lpstr>
      <vt:lpstr>24_Office 테마</vt:lpstr>
      <vt:lpstr>25_Office 테마</vt:lpstr>
      <vt:lpstr>26_Office 테마</vt:lpstr>
      <vt:lpstr>27_Office 테마</vt:lpstr>
      <vt:lpstr>28_Office 테마</vt:lpstr>
      <vt:lpstr>29_Office 테마</vt:lpstr>
      <vt:lpstr>30_Office 테마</vt:lpstr>
      <vt:lpstr>31_Office 테마</vt:lpstr>
      <vt:lpstr>32_Office 테마</vt:lpstr>
      <vt:lpstr>34_Office 테마</vt:lpstr>
      <vt:lpstr>35_Office 테마</vt:lpstr>
      <vt:lpstr>36_Office 테마</vt:lpstr>
      <vt:lpstr>37_Office 테마</vt:lpstr>
      <vt:lpstr>38_Office 테마</vt:lpstr>
      <vt:lpstr>39_Office 테마</vt:lpstr>
      <vt:lpstr>40_Office 테마</vt:lpstr>
      <vt:lpstr>33_Office 테마</vt:lpstr>
      <vt:lpstr>41_Office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cbkyeong@gmail.com</cp:lastModifiedBy>
  <cp:revision>875</cp:revision>
  <cp:lastPrinted>2018-05-09T08:11:53Z</cp:lastPrinted>
  <dcterms:created xsi:type="dcterms:W3CDTF">2015-12-22T08:35:28Z</dcterms:created>
  <dcterms:modified xsi:type="dcterms:W3CDTF">2022-06-02T18:30:22Z</dcterms:modified>
</cp:coreProperties>
</file>