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1801" r:id="rId3"/>
    <p:sldId id="1802" r:id="rId4"/>
    <p:sldId id="1803" r:id="rId5"/>
    <p:sldId id="1804" r:id="rId6"/>
    <p:sldId id="1844" r:id="rId7"/>
    <p:sldId id="1845" r:id="rId8"/>
    <p:sldId id="1848" r:id="rId9"/>
    <p:sldId id="1846" r:id="rId10"/>
    <p:sldId id="1805" r:id="rId11"/>
    <p:sldId id="1853" r:id="rId12"/>
    <p:sldId id="1849" r:id="rId13"/>
    <p:sldId id="1850" r:id="rId14"/>
    <p:sldId id="1851" r:id="rId15"/>
    <p:sldId id="1852" r:id="rId16"/>
    <p:sldId id="1856" r:id="rId17"/>
    <p:sldId id="1854" r:id="rId18"/>
    <p:sldId id="1855" r:id="rId19"/>
    <p:sldId id="1857" r:id="rId20"/>
    <p:sldId id="1858" r:id="rId21"/>
    <p:sldId id="1859" r:id="rId22"/>
    <p:sldId id="1860" r:id="rId23"/>
    <p:sldId id="1861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CC2EE1-847E-F444-A1CF-EF2254BB6E05}">
          <p14:sldIdLst>
            <p14:sldId id="256"/>
            <p14:sldId id="1801"/>
            <p14:sldId id="1802"/>
            <p14:sldId id="1803"/>
            <p14:sldId id="1804"/>
            <p14:sldId id="1844"/>
            <p14:sldId id="1845"/>
            <p14:sldId id="1848"/>
            <p14:sldId id="1846"/>
            <p14:sldId id="1805"/>
            <p14:sldId id="1853"/>
            <p14:sldId id="1849"/>
            <p14:sldId id="1850"/>
            <p14:sldId id="1851"/>
            <p14:sldId id="1852"/>
            <p14:sldId id="1856"/>
            <p14:sldId id="1854"/>
            <p14:sldId id="1855"/>
            <p14:sldId id="1857"/>
            <p14:sldId id="1858"/>
            <p14:sldId id="1859"/>
            <p14:sldId id="1860"/>
            <p14:sldId id="1861"/>
          </p14:sldIdLst>
        </p14:section>
        <p14:section name="백업" id="{D33039C1-E109-754D-8CAE-B2B07240BFA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300"/>
    <a:srgbClr val="FF7E79"/>
    <a:srgbClr val="FF0409"/>
    <a:srgbClr val="0D0D0D"/>
    <a:srgbClr val="A6A6A6"/>
    <a:srgbClr val="0000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7"/>
    <p:restoredTop sz="96138"/>
  </p:normalViewPr>
  <p:slideViewPr>
    <p:cSldViewPr snapToGrid="0" snapToObjects="1">
      <p:cViewPr varScale="1">
        <p:scale>
          <a:sx n="162" d="100"/>
          <a:sy n="162" d="100"/>
        </p:scale>
        <p:origin x="888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B91A-48B5-E543-9825-747B5D363293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71B99-0901-3045-8F58-AA53F23D89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831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ㅊ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71B99-0901-3045-8F58-AA53F23D89C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358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709-46F2-1142-AA46-4201790888B9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305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0832" y="4862456"/>
            <a:ext cx="645968" cy="273844"/>
          </a:xfrm>
        </p:spPr>
        <p:txBody>
          <a:bodyPr/>
          <a:lstStyle>
            <a:lvl1pPr>
              <a:defRPr sz="800"/>
            </a:lvl1pPr>
          </a:lstStyle>
          <a:p>
            <a:fld id="{1E1F7D02-AD9E-D443-8AEC-CEA8269FEB90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9EE2F3-041B-3746-A3CC-051F5BA0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6888"/>
          </a:xfrm>
        </p:spPr>
        <p:txBody>
          <a:bodyPr anchor="b"/>
          <a:lstStyle>
            <a:lvl1pPr>
              <a:defRPr lang="ko-KR" altLang="en-US" sz="24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472E54A-07D3-D949-AF38-CAEE54F6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740109"/>
            <a:ext cx="9144000" cy="273844"/>
          </a:xfrm>
        </p:spPr>
        <p:txBody>
          <a:bodyPr>
            <a:noAutofit/>
          </a:bodyPr>
          <a:lstStyle>
            <a:lvl1pPr marL="0" indent="0" algn="ctr">
              <a:buNone/>
              <a:defRPr sz="1400" b="1" i="0">
                <a:latin typeface="+mj-ea"/>
                <a:ea typeface="+mj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280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F353-CD2C-8E48-A446-80B45DAA09C7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7D02-AD9E-D443-8AEC-CEA8269FEB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814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62940-D5C0-9748-BAEA-87B7756F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70" y="1308537"/>
            <a:ext cx="8574259" cy="1991253"/>
          </a:xfrm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ore-KR" sz="3600" b="1" dirty="0">
                <a:latin typeface="+mj-ea"/>
              </a:rPr>
              <a:t>Kibana</a:t>
            </a:r>
            <a:r>
              <a:rPr lang="ko-KR" altLang="en-US" sz="3600" b="1" dirty="0">
                <a:latin typeface="+mj-ea"/>
              </a:rPr>
              <a:t>로 </a:t>
            </a:r>
            <a:br>
              <a:rPr lang="en-US" altLang="ko-KR" sz="3600" b="1" dirty="0">
                <a:latin typeface="+mj-ea"/>
              </a:rPr>
            </a:br>
            <a:r>
              <a:rPr lang="ko-KR" altLang="en-US" sz="3600" b="1" dirty="0">
                <a:latin typeface="+mj-ea"/>
              </a:rPr>
              <a:t>실시간 데이터 시각화 하기</a:t>
            </a:r>
            <a:br>
              <a:rPr lang="en-US" altLang="ko-KR" sz="3600" b="1" dirty="0">
                <a:latin typeface="+mj-ea"/>
              </a:rPr>
            </a:br>
            <a:r>
              <a:rPr lang="en-US" altLang="ko-KR" sz="2800" b="1" dirty="0">
                <a:latin typeface="+mj-ea"/>
              </a:rPr>
              <a:t>(Stage 1)</a:t>
            </a:r>
            <a:endParaRPr lang="en" altLang="ko-Kore-KR" sz="3600" b="1" dirty="0">
              <a:latin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E6AB8-C423-DD4E-929C-BBDFE9B7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34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8C8107-B7C0-624A-985D-1B06699D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075E7E-D845-9B49-A3D8-2DE14E0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시각화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Pie </a:t>
            </a:r>
            <a:r>
              <a:rPr kumimoji="1" lang="ko-KR" altLang="en-US" dirty="0"/>
              <a:t>차트 생성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B3BA0-6875-334A-A576-0CAF7749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" altLang="ko-Kore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BDC623-3797-BA4E-BFE0-DFAE3A503406}"/>
              </a:ext>
            </a:extLst>
          </p:cNvPr>
          <p:cNvGrpSpPr>
            <a:grpSpLocks noChangeAspect="1"/>
          </p:cNvGrpSpPr>
          <p:nvPr/>
        </p:nvGrpSpPr>
        <p:grpSpPr>
          <a:xfrm>
            <a:off x="203697" y="1843791"/>
            <a:ext cx="8736606" cy="2868764"/>
            <a:chOff x="1827099" y="4951911"/>
            <a:chExt cx="21085151" cy="692354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A0091FA-53B2-3E47-9B60-34117FD22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7099" y="4951911"/>
              <a:ext cx="11927536" cy="536493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760049-E247-D548-A9CF-801C718CA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25399" y="4951911"/>
              <a:ext cx="8186851" cy="6923549"/>
            </a:xfrm>
            <a:prstGeom prst="rect">
              <a:avLst/>
            </a:prstGeom>
          </p:spPr>
        </p:pic>
        <p:pic>
          <p:nvPicPr>
            <p:cNvPr id="18" name="Google Shape;196;p7">
              <a:extLst>
                <a:ext uri="{FF2B5EF4-FFF2-40B4-BE49-F238E27FC236}">
                  <a16:creationId xmlns:a16="http://schemas.microsoft.com/office/drawing/2014/main" id="{66905D7D-01AE-0746-880F-D57AAF5931C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745302" y="8706765"/>
              <a:ext cx="1980097" cy="587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AC6FE1-C2AA-524D-A047-FABA52F7C158}"/>
                </a:ext>
              </a:extLst>
            </p:cNvPr>
            <p:cNvSpPr/>
            <p:nvPr/>
          </p:nvSpPr>
          <p:spPr>
            <a:xfrm>
              <a:off x="1881052" y="9697017"/>
              <a:ext cx="4336868" cy="619824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A81DFE9-498F-A346-A5DA-6291E97FADD4}"/>
                </a:ext>
              </a:extLst>
            </p:cNvPr>
            <p:cNvSpPr/>
            <p:nvPr/>
          </p:nvSpPr>
          <p:spPr>
            <a:xfrm>
              <a:off x="7923052" y="8628386"/>
              <a:ext cx="4336868" cy="802995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D4E4C91-6862-5240-AA9F-602F6F879802}"/>
                </a:ext>
              </a:extLst>
            </p:cNvPr>
            <p:cNvSpPr/>
            <p:nvPr/>
          </p:nvSpPr>
          <p:spPr>
            <a:xfrm>
              <a:off x="18823129" y="9431381"/>
              <a:ext cx="1426974" cy="1267785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6625D1D5-0DB7-0949-A494-5EA6A4BB8F56}"/>
              </a:ext>
            </a:extLst>
          </p:cNvPr>
          <p:cNvSpPr/>
          <p:nvPr/>
        </p:nvSpPr>
        <p:spPr>
          <a:xfrm>
            <a:off x="7837246" y="4286760"/>
            <a:ext cx="1164718" cy="486888"/>
          </a:xfrm>
          <a:prstGeom prst="wedgeRoundRectCallout">
            <a:avLst>
              <a:gd name="adj1" fmla="val -59664"/>
              <a:gd name="adj2" fmla="val -8520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Pie </a:t>
            </a:r>
            <a:r>
              <a:rPr lang="ko-KR" altLang="en-US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차트 생성</a:t>
            </a:r>
            <a:endParaRPr lang="en-US" altLang="ko-KR" sz="1000" dirty="0">
              <a:solidFill>
                <a:schemeClr val="dk1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94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7A9266-C29E-1945-AF9C-1BCD9ADB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756CEB-C9E2-4942-99D2-3ECA1717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Pie </a:t>
            </a:r>
            <a:r>
              <a:rPr kumimoji="1" lang="ko-KR" altLang="en-US" dirty="0"/>
              <a:t>차트를 생성할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CAF44A-9351-5946-88D0-4C67EEE45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9C1DEE-26C3-EC41-BDF4-CA7C9C9E8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38" y="1924926"/>
            <a:ext cx="4394200" cy="1498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CEDF30-DAB7-9744-B515-9FC5840070E2}"/>
              </a:ext>
            </a:extLst>
          </p:cNvPr>
          <p:cNvSpPr/>
          <p:nvPr/>
        </p:nvSpPr>
        <p:spPr>
          <a:xfrm>
            <a:off x="1933390" y="2629132"/>
            <a:ext cx="1669031" cy="24019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604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FCF2A0-2220-834B-B10D-BF4A1906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12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6355BF-309D-4342-B436-FBEC5518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Pie </a:t>
            </a:r>
            <a:r>
              <a:rPr kumimoji="1" lang="ko-Kore-KR" altLang="en-US" dirty="0"/>
              <a:t>차트</a:t>
            </a:r>
            <a:r>
              <a:rPr kumimoji="1" lang="ko-KR" altLang="en-US" dirty="0"/>
              <a:t> 초기 화면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CE62B7-A7DD-A943-BA26-71453F213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ore-KR" altLang="en-US" dirty="0"/>
              <a:t>데이터를</a:t>
            </a:r>
            <a:r>
              <a:rPr kumimoji="1" lang="ko-KR" altLang="en-US" dirty="0"/>
              <a:t> 분류할 기준이 없으므로 전체 데이터를 하나의 </a:t>
            </a:r>
            <a:r>
              <a:rPr kumimoji="1" lang="en-US" altLang="ko-KR" dirty="0"/>
              <a:t>pie</a:t>
            </a:r>
            <a:r>
              <a:rPr kumimoji="1" lang="ko-KR" altLang="en-US" dirty="0"/>
              <a:t>로 생성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B54AF9-7623-364F-9733-1C1FC8C6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24" y="1139497"/>
            <a:ext cx="7315751" cy="39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0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02C4B8-0362-7740-A6FB-4BC8A702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01AB96-2CEE-0E43-84DC-71FE6072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우편번호</a:t>
            </a:r>
            <a:r>
              <a:rPr kumimoji="1" lang="en-US" altLang="ko-Kore-KR" dirty="0"/>
              <a:t>(zip code)</a:t>
            </a:r>
            <a:r>
              <a:rPr kumimoji="1" lang="ko-KR" altLang="en-US" dirty="0"/>
              <a:t> 별로 접속 </a:t>
            </a:r>
            <a:r>
              <a:rPr kumimoji="1" lang="en-US" altLang="ko-KR" dirty="0"/>
              <a:t>count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CAA36-4E7C-3E44-89E4-A4D2466A2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ore-KR" altLang="en-US" dirty="0"/>
              <a:t>우측의</a:t>
            </a:r>
            <a:r>
              <a:rPr kumimoji="1" lang="ko-KR" altLang="en-US" dirty="0"/>
              <a:t> 순서대로 데이터 시각화 설정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908F7-1802-F841-953E-289BF577F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58" y="1013107"/>
            <a:ext cx="7508328" cy="40601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4F69E2-C214-3548-AB8F-AB255294C04F}"/>
              </a:ext>
            </a:extLst>
          </p:cNvPr>
          <p:cNvSpPr/>
          <p:nvPr/>
        </p:nvSpPr>
        <p:spPr>
          <a:xfrm>
            <a:off x="6197962" y="2766848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AF7366-B64B-8F43-A9F0-7EADFDAD2693}"/>
              </a:ext>
            </a:extLst>
          </p:cNvPr>
          <p:cNvSpPr/>
          <p:nvPr/>
        </p:nvSpPr>
        <p:spPr>
          <a:xfrm>
            <a:off x="6197961" y="3098353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75BE35-14E6-F641-A469-8CB1C1A4D963}"/>
              </a:ext>
            </a:extLst>
          </p:cNvPr>
          <p:cNvSpPr/>
          <p:nvPr/>
        </p:nvSpPr>
        <p:spPr>
          <a:xfrm>
            <a:off x="6197961" y="3457029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CEE03B-28EC-1047-93A8-A946ACE156B2}"/>
              </a:ext>
            </a:extLst>
          </p:cNvPr>
          <p:cNvSpPr/>
          <p:nvPr/>
        </p:nvSpPr>
        <p:spPr>
          <a:xfrm>
            <a:off x="7669924" y="4867063"/>
            <a:ext cx="820908" cy="206174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BDDFD0-8CF1-B741-B80F-0AB755A3698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032477" y="2938204"/>
            <a:ext cx="1" cy="1601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7888B6-4457-3E40-92D3-3CBD1FFC749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032477" y="3269709"/>
            <a:ext cx="0" cy="18732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C3DD6C-7D64-E945-AB33-470C1E805A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032477" y="3628385"/>
            <a:ext cx="1047901" cy="12386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사각형 설명선[R] 19">
            <a:extLst>
              <a:ext uri="{FF2B5EF4-FFF2-40B4-BE49-F238E27FC236}">
                <a16:creationId xmlns:a16="http://schemas.microsoft.com/office/drawing/2014/main" id="{D8C21DDA-77CE-9548-99EC-2D17808D2C18}"/>
              </a:ext>
            </a:extLst>
          </p:cNvPr>
          <p:cNvSpPr/>
          <p:nvPr/>
        </p:nvSpPr>
        <p:spPr>
          <a:xfrm>
            <a:off x="5596759" y="4586349"/>
            <a:ext cx="1435717" cy="486888"/>
          </a:xfrm>
          <a:prstGeom prst="wedgeRoundRectCallout">
            <a:avLst>
              <a:gd name="adj1" fmla="val 106828"/>
              <a:gd name="adj2" fmla="val 2650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최종 화면 업데이트</a:t>
            </a:r>
            <a:endParaRPr lang="en-US" altLang="ko-KR" sz="1000" dirty="0">
              <a:solidFill>
                <a:schemeClr val="dk1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32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0F7EFE-DDB2-9940-8EAD-C9326427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14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2C3EAB-1382-7240-8E28-D3305D20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우편번호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고객 별 </a:t>
            </a:r>
            <a:r>
              <a:rPr kumimoji="1" lang="en-US" altLang="ko-KR" dirty="0"/>
              <a:t>Pie </a:t>
            </a:r>
            <a:r>
              <a:rPr kumimoji="1" lang="ko-KR" altLang="en-US" dirty="0"/>
              <a:t>차트를 중첩하여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69931-4CCE-B646-B718-0696BD20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ore-KR" altLang="en-US" dirty="0"/>
              <a:t>가장</a:t>
            </a:r>
            <a:r>
              <a:rPr kumimoji="1" lang="ko-KR" altLang="en-US" dirty="0"/>
              <a:t> 많이 접속한 </a:t>
            </a:r>
            <a:r>
              <a:rPr kumimoji="1" lang="en-US" altLang="ko-KR" dirty="0"/>
              <a:t>Top 5 </a:t>
            </a:r>
            <a:r>
              <a:rPr kumimoji="1" lang="ko-KR" altLang="en-US" dirty="0"/>
              <a:t>지역 별로 어떤 사용자가 가장 많이 접속했는지 </a:t>
            </a:r>
            <a:r>
              <a:rPr kumimoji="1" lang="en-US" altLang="ko-KR" dirty="0"/>
              <a:t>Sub pie </a:t>
            </a:r>
            <a:r>
              <a:rPr kumimoji="1" lang="ko-KR" altLang="en-US" dirty="0"/>
              <a:t>차트 생성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15A7EA-F69E-8948-A29C-F266A06B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20" y="1078955"/>
            <a:ext cx="7654159" cy="39204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2D6F04-918D-9141-93C2-F8DA83062BAB}"/>
              </a:ext>
            </a:extLst>
          </p:cNvPr>
          <p:cNvSpPr/>
          <p:nvPr/>
        </p:nvSpPr>
        <p:spPr>
          <a:xfrm>
            <a:off x="6197960" y="3831021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287485-6983-4143-907B-C36C65A9FD28}"/>
              </a:ext>
            </a:extLst>
          </p:cNvPr>
          <p:cNvSpPr/>
          <p:nvPr/>
        </p:nvSpPr>
        <p:spPr>
          <a:xfrm>
            <a:off x="6197959" y="4168368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1B04B4-1AC7-9B40-8404-59E1124C22A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032475" y="4002377"/>
            <a:ext cx="1" cy="165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DA58EF-DF7A-1D44-B503-6F040970D277}"/>
              </a:ext>
            </a:extLst>
          </p:cNvPr>
          <p:cNvSpPr/>
          <p:nvPr/>
        </p:nvSpPr>
        <p:spPr>
          <a:xfrm>
            <a:off x="6197959" y="4505715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4853D9-A42B-2248-BCD9-9652276EDDA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032475" y="4339724"/>
            <a:ext cx="0" cy="165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05B88D-B502-D046-834E-5B1838FB7B55}"/>
              </a:ext>
            </a:extLst>
          </p:cNvPr>
          <p:cNvCxnSpPr>
            <a:cxnSpLocks/>
            <a:stCxn id="11" idx="2"/>
            <a:endCxn id="16" idx="1"/>
          </p:cNvCxnSpPr>
          <p:nvPr/>
        </p:nvCxnSpPr>
        <p:spPr>
          <a:xfrm>
            <a:off x="7032475" y="4677071"/>
            <a:ext cx="700511" cy="22020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AF4253-D0BF-5244-96A7-43CF6006AF98}"/>
              </a:ext>
            </a:extLst>
          </p:cNvPr>
          <p:cNvSpPr/>
          <p:nvPr/>
        </p:nvSpPr>
        <p:spPr>
          <a:xfrm>
            <a:off x="7732986" y="4795170"/>
            <a:ext cx="757846" cy="204208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71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5338CA-68A8-714E-8634-53FCB571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15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DD3060-523E-7B49-BD22-04DB0786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Pie </a:t>
            </a:r>
            <a:r>
              <a:rPr kumimoji="1" lang="ko-Kore-KR" altLang="en-US" dirty="0"/>
              <a:t>차트</a:t>
            </a:r>
            <a:r>
              <a:rPr kumimoji="1" lang="ko-KR" altLang="en-US" dirty="0"/>
              <a:t> 저장하기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46C6A-A3B3-4E4C-ACE6-CF91FF975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90FF9-A1DA-DE44-AFEA-5CE11F08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10" y="1089690"/>
            <a:ext cx="7370379" cy="39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8C8107-B7C0-624A-985D-1B06699D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16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075E7E-D845-9B49-A3D8-2DE14E0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시각화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Line </a:t>
            </a:r>
            <a:r>
              <a:rPr kumimoji="1" lang="ko-KR" altLang="en-US" dirty="0"/>
              <a:t>차트 생성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B3BA0-6875-334A-A576-0CAF7749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시간 별로 사용자가 음악을 듣는 추세를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 chart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확인 </a:t>
            </a:r>
            <a:endParaRPr lang="en" altLang="ko-Kore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BDC623-3797-BA4E-BFE0-DFAE3A503406}"/>
              </a:ext>
            </a:extLst>
          </p:cNvPr>
          <p:cNvGrpSpPr>
            <a:grpSpLocks noChangeAspect="1"/>
          </p:cNvGrpSpPr>
          <p:nvPr/>
        </p:nvGrpSpPr>
        <p:grpSpPr>
          <a:xfrm>
            <a:off x="203697" y="1843791"/>
            <a:ext cx="8736606" cy="2868764"/>
            <a:chOff x="1827099" y="4951911"/>
            <a:chExt cx="21085151" cy="692354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A0091FA-53B2-3E47-9B60-34117FD22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7099" y="4951911"/>
              <a:ext cx="11927536" cy="536493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760049-E247-D548-A9CF-801C718CA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25399" y="4951911"/>
              <a:ext cx="8186851" cy="6923549"/>
            </a:xfrm>
            <a:prstGeom prst="rect">
              <a:avLst/>
            </a:prstGeom>
          </p:spPr>
        </p:pic>
        <p:pic>
          <p:nvPicPr>
            <p:cNvPr id="18" name="Google Shape;196;p7">
              <a:extLst>
                <a:ext uri="{FF2B5EF4-FFF2-40B4-BE49-F238E27FC236}">
                  <a16:creationId xmlns:a16="http://schemas.microsoft.com/office/drawing/2014/main" id="{66905D7D-01AE-0746-880F-D57AAF5931C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745302" y="8706765"/>
              <a:ext cx="1980097" cy="587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AC6FE1-C2AA-524D-A047-FABA52F7C158}"/>
                </a:ext>
              </a:extLst>
            </p:cNvPr>
            <p:cNvSpPr/>
            <p:nvPr/>
          </p:nvSpPr>
          <p:spPr>
            <a:xfrm>
              <a:off x="1881052" y="9697017"/>
              <a:ext cx="4336868" cy="619824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A81DFE9-498F-A346-A5DA-6291E97FADD4}"/>
                </a:ext>
              </a:extLst>
            </p:cNvPr>
            <p:cNvSpPr/>
            <p:nvPr/>
          </p:nvSpPr>
          <p:spPr>
            <a:xfrm>
              <a:off x="7923052" y="8628386"/>
              <a:ext cx="4336868" cy="802995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D4E4C91-6862-5240-AA9F-602F6F879802}"/>
                </a:ext>
              </a:extLst>
            </p:cNvPr>
            <p:cNvSpPr/>
            <p:nvPr/>
          </p:nvSpPr>
          <p:spPr>
            <a:xfrm>
              <a:off x="14942140" y="9373034"/>
              <a:ext cx="1426974" cy="1267785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6625D1D5-0DB7-0949-A494-5EA6A4BB8F56}"/>
              </a:ext>
            </a:extLst>
          </p:cNvPr>
          <p:cNvSpPr/>
          <p:nvPr/>
        </p:nvSpPr>
        <p:spPr>
          <a:xfrm>
            <a:off x="4266357" y="4159947"/>
            <a:ext cx="1164718" cy="486888"/>
          </a:xfrm>
          <a:prstGeom prst="wedgeRoundRectCallout">
            <a:avLst>
              <a:gd name="adj1" fmla="val 67574"/>
              <a:gd name="adj2" fmla="val -5768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Line </a:t>
            </a:r>
            <a:r>
              <a:rPr lang="ko-KR" altLang="en-US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차트 생성</a:t>
            </a:r>
            <a:endParaRPr lang="en-US" altLang="ko-KR" sz="1000" dirty="0">
              <a:solidFill>
                <a:schemeClr val="dk1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153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E0E62D-DCAB-AB4F-964D-5553F8B9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17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943B6A-4092-F743-9E27-0E95B883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사용자가</a:t>
            </a:r>
            <a:r>
              <a:rPr kumimoji="1" lang="ko-KR" altLang="en-US" dirty="0"/>
              <a:t> 접속하는 </a:t>
            </a:r>
            <a:r>
              <a:rPr kumimoji="1" lang="en-US" altLang="ko-KR" dirty="0"/>
              <a:t>Count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시간 흐름에 따라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566F3-5DA8-2C44-9F8E-4C9B7875E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ore-KR" dirty="0"/>
              <a:t>Interval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Auto</a:t>
            </a:r>
            <a:r>
              <a:rPr kumimoji="1" lang="ko-KR" altLang="en-US" dirty="0"/>
              <a:t>로 지정하면 시간 구간에 따라 자동으로 </a:t>
            </a:r>
            <a:r>
              <a:rPr kumimoji="1" lang="en-US" altLang="ko-KR" dirty="0"/>
              <a:t>interval </a:t>
            </a:r>
            <a:r>
              <a:rPr kumimoji="1" lang="ko-KR" altLang="en-US" dirty="0"/>
              <a:t>선택해 줌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6ADA97-A0AF-DC48-A016-2F222935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76" y="1070203"/>
            <a:ext cx="7680648" cy="3929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7DEA6C-DC96-C542-822E-596F70C4A3FE}"/>
              </a:ext>
            </a:extLst>
          </p:cNvPr>
          <p:cNvSpPr/>
          <p:nvPr/>
        </p:nvSpPr>
        <p:spPr>
          <a:xfrm>
            <a:off x="6190077" y="2782614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F7D19A-18F7-A140-B7EB-262FEBAF2CD2}"/>
              </a:ext>
            </a:extLst>
          </p:cNvPr>
          <p:cNvSpPr/>
          <p:nvPr/>
        </p:nvSpPr>
        <p:spPr>
          <a:xfrm>
            <a:off x="6190076" y="3119961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392CBE-1B62-BF46-A452-25D4EF62521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024592" y="2953970"/>
            <a:ext cx="1" cy="165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E99A94-40FE-494D-AC9C-2F55628B9E7B}"/>
              </a:ext>
            </a:extLst>
          </p:cNvPr>
          <p:cNvSpPr/>
          <p:nvPr/>
        </p:nvSpPr>
        <p:spPr>
          <a:xfrm>
            <a:off x="6190076" y="3457308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FF40C-E135-1148-9D12-E6B9127559D8}"/>
              </a:ext>
            </a:extLst>
          </p:cNvPr>
          <p:cNvSpPr/>
          <p:nvPr/>
        </p:nvSpPr>
        <p:spPr>
          <a:xfrm>
            <a:off x="6190076" y="3794655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755BB-CF04-0840-A47E-39D0A250099C}"/>
              </a:ext>
            </a:extLst>
          </p:cNvPr>
          <p:cNvSpPr/>
          <p:nvPr/>
        </p:nvSpPr>
        <p:spPr>
          <a:xfrm>
            <a:off x="7805610" y="4776778"/>
            <a:ext cx="645968" cy="222600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7CCD0B-49BE-7C48-BD8A-E78E69D8ADC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024592" y="3291317"/>
            <a:ext cx="0" cy="165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2E8D31-59C9-A049-9AB6-F66415E9345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024592" y="3628664"/>
            <a:ext cx="0" cy="165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056770-3E4B-A341-B9DD-610316DC5D1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024592" y="3966011"/>
            <a:ext cx="1104002" cy="8107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3E872D-159F-4046-AE0E-4653D436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18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16A854-8A99-EB47-A95E-02050883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모바일로 접속한 사용자 수를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9AFA7-9A32-7546-AB49-D560E6603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ore-KR" dirty="0"/>
              <a:t>Y </a:t>
            </a:r>
            <a:r>
              <a:rPr kumimoji="1" lang="ko-KR" altLang="en-US" dirty="0"/>
              <a:t>축에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ismobile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칼럼 값을 이용하여 모바일 접속 사용자만 시각화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93E177-FAB0-8442-9E47-392B9EA3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2" y="1146359"/>
            <a:ext cx="7701455" cy="39347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90B59B-6950-224A-B721-B73BCBDB7EC2}"/>
              </a:ext>
            </a:extLst>
          </p:cNvPr>
          <p:cNvSpPr/>
          <p:nvPr/>
        </p:nvSpPr>
        <p:spPr>
          <a:xfrm>
            <a:off x="6205842" y="2532335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3D5AA7-16D5-A34F-B730-FBB768B69218}"/>
              </a:ext>
            </a:extLst>
          </p:cNvPr>
          <p:cNvSpPr/>
          <p:nvPr/>
        </p:nvSpPr>
        <p:spPr>
          <a:xfrm>
            <a:off x="6205841" y="2876175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D57FC8-9F06-C94D-80CA-4A628F231B5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040357" y="2703691"/>
            <a:ext cx="1" cy="1724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7D1622-93BE-3D4B-BA75-82C801C99B85}"/>
              </a:ext>
            </a:extLst>
          </p:cNvPr>
          <p:cNvSpPr/>
          <p:nvPr/>
        </p:nvSpPr>
        <p:spPr>
          <a:xfrm>
            <a:off x="6205840" y="3220015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CCC2E13-317D-A348-B9B6-128DB417D32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7040356" y="3047531"/>
            <a:ext cx="1" cy="1724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0EE5AD-0B8D-7646-BCA3-CB36A1F2E989}"/>
              </a:ext>
            </a:extLst>
          </p:cNvPr>
          <p:cNvSpPr/>
          <p:nvPr/>
        </p:nvSpPr>
        <p:spPr>
          <a:xfrm>
            <a:off x="7800408" y="4855225"/>
            <a:ext cx="645968" cy="258731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2BC535D-8EFF-3944-BDBB-84D4D9BE704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7040356" y="3391371"/>
            <a:ext cx="1083036" cy="14638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0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F1D6E2-A9FE-8D41-8861-2DAF650E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19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7B21D7-2428-1342-A085-0F93D30A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모바일</a:t>
            </a:r>
            <a:r>
              <a:rPr kumimoji="1" lang="ko-KR" altLang="en-US" dirty="0"/>
              <a:t> 접속 건수와 해당 시점의 </a:t>
            </a:r>
            <a:r>
              <a:rPr kumimoji="1" lang="en-US" altLang="ko-KR" dirty="0"/>
              <a:t>unique user</a:t>
            </a:r>
            <a:r>
              <a:rPr kumimoji="1" lang="ko-KR" altLang="en-US" dirty="0"/>
              <a:t> 수를 </a:t>
            </a:r>
            <a:r>
              <a:rPr kumimoji="1" lang="en-US" altLang="ko-KR" dirty="0"/>
              <a:t>Dot </a:t>
            </a:r>
            <a:r>
              <a:rPr kumimoji="1" lang="ko-KR" altLang="en-US" dirty="0"/>
              <a:t>형태로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17B11-6F54-6A4B-B114-7E33E074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dirty="0"/>
              <a:t>다양한 사용자가 서비스를 사용 하는지</a:t>
            </a:r>
            <a:r>
              <a:rPr kumimoji="1" lang="en-US" altLang="ko-KR" dirty="0"/>
              <a:t>?</a:t>
            </a:r>
            <a:r>
              <a:rPr kumimoji="1" lang="ko-KR" altLang="en-US" dirty="0"/>
              <a:t> 특정 사용자가 집중적으로 사용하는지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91CC1-892D-7D43-B9A3-77C8AE32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58" y="1077015"/>
            <a:ext cx="7780283" cy="39898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658711-3AA1-8F46-8A17-4DCD496B1F96}"/>
              </a:ext>
            </a:extLst>
          </p:cNvPr>
          <p:cNvSpPr/>
          <p:nvPr/>
        </p:nvSpPr>
        <p:spPr>
          <a:xfrm>
            <a:off x="6229491" y="2526423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EC1BCD-9F2E-184F-B33D-06F55E61F883}"/>
              </a:ext>
            </a:extLst>
          </p:cNvPr>
          <p:cNvSpPr/>
          <p:nvPr/>
        </p:nvSpPr>
        <p:spPr>
          <a:xfrm>
            <a:off x="6229491" y="2846615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C9AC25-1120-B64A-B4A2-3E807D9F3E4C}"/>
              </a:ext>
            </a:extLst>
          </p:cNvPr>
          <p:cNvSpPr/>
          <p:nvPr/>
        </p:nvSpPr>
        <p:spPr>
          <a:xfrm>
            <a:off x="6229491" y="3185574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F5FAB8-B8C4-E343-AB72-175351D1A998}"/>
              </a:ext>
            </a:extLst>
          </p:cNvPr>
          <p:cNvSpPr/>
          <p:nvPr/>
        </p:nvSpPr>
        <p:spPr>
          <a:xfrm>
            <a:off x="6229491" y="3550889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615820A-4FF8-8344-BD37-2B0ED481A05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64007" y="2697779"/>
            <a:ext cx="0" cy="1488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F8CF42-B09A-004A-B095-D7B5B877C3D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064007" y="3017971"/>
            <a:ext cx="0" cy="16760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0F09FF-65AA-C34A-A8A0-307EBAB5A24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064007" y="3356930"/>
            <a:ext cx="0" cy="19395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70D846-751D-EE44-B2A7-C08F5EE87053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7064007" y="3722245"/>
            <a:ext cx="1103841" cy="110577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7EAE0A-C150-F84A-A7F7-AC56C01E1363}"/>
              </a:ext>
            </a:extLst>
          </p:cNvPr>
          <p:cNvSpPr/>
          <p:nvPr/>
        </p:nvSpPr>
        <p:spPr>
          <a:xfrm>
            <a:off x="7844864" y="4828022"/>
            <a:ext cx="645968" cy="23888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776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8C8107-B7C0-624A-985D-1B06699D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2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075E7E-D845-9B49-A3D8-2DE14E0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Kibana Web UI </a:t>
            </a:r>
            <a:r>
              <a:rPr kumimoji="1" lang="ko-KR" altLang="en-US" dirty="0"/>
              <a:t>접속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B3BA0-6875-334A-A576-0CAF7749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Elasticsearch index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ba_realtime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" altLang="ko-Kore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675BFFF-2C58-1C47-A8B4-9A247283EBEB}"/>
              </a:ext>
            </a:extLst>
          </p:cNvPr>
          <p:cNvGrpSpPr>
            <a:grpSpLocks noChangeAspect="1"/>
          </p:cNvGrpSpPr>
          <p:nvPr/>
        </p:nvGrpSpPr>
        <p:grpSpPr>
          <a:xfrm>
            <a:off x="59337" y="1522422"/>
            <a:ext cx="8809063" cy="3340034"/>
            <a:chOff x="1745087" y="4180412"/>
            <a:chExt cx="21403431" cy="81153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2945D19-09BB-254A-817D-44BD63A47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5087" y="4180412"/>
              <a:ext cx="7315200" cy="81153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5360A8-7A6A-1D4B-81AC-252D3FBA3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520" y="4650312"/>
              <a:ext cx="13666998" cy="76454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F3E8AAF-4133-9143-81CA-F2958A24767D}"/>
                </a:ext>
              </a:extLst>
            </p:cNvPr>
            <p:cNvSpPr/>
            <p:nvPr/>
          </p:nvSpPr>
          <p:spPr>
            <a:xfrm>
              <a:off x="4470873" y="10528092"/>
              <a:ext cx="1903801" cy="627589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99EF58B-717F-FB4E-9F0A-2BBDCF38EB68}"/>
                </a:ext>
              </a:extLst>
            </p:cNvPr>
            <p:cNvSpPr/>
            <p:nvPr/>
          </p:nvSpPr>
          <p:spPr>
            <a:xfrm>
              <a:off x="20429331" y="6021692"/>
              <a:ext cx="1359516" cy="627589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0" name="Google Shape;196;p7">
              <a:extLst>
                <a:ext uri="{FF2B5EF4-FFF2-40B4-BE49-F238E27FC236}">
                  <a16:creationId xmlns:a16="http://schemas.microsoft.com/office/drawing/2014/main" id="{FED1BCCB-390C-D144-B8A5-66A8AF546C5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80855" y="8523885"/>
              <a:ext cx="1980097" cy="587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6625D1D5-0DB7-0949-A494-5EA6A4BB8F56}"/>
              </a:ext>
            </a:extLst>
          </p:cNvPr>
          <p:cNvSpPr/>
          <p:nvPr/>
        </p:nvSpPr>
        <p:spPr>
          <a:xfrm>
            <a:off x="6219788" y="1706212"/>
            <a:ext cx="1855208" cy="446194"/>
          </a:xfrm>
          <a:prstGeom prst="wedgeRoundRectCallout">
            <a:avLst>
              <a:gd name="adj1" fmla="val 36270"/>
              <a:gd name="adj2" fmla="val 7827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index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관리 페이지로 이동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5059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5093E2-C032-6349-AC56-261DDA50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20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A79507-98FA-6B41-BEC4-A78BD56E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Line Chart </a:t>
            </a:r>
            <a:r>
              <a:rPr kumimoji="1" lang="ko-KR" altLang="en-US" dirty="0"/>
              <a:t>저장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AA6029-3985-EF40-963D-3E1F8D01C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048341-F3C2-5E45-B197-B65DAA381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38" y="1151901"/>
            <a:ext cx="7898524" cy="38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4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9B62-8B12-454F-95B2-998EF3F0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21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6998B5-2951-FB4A-B9F9-54A74749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Dashboard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신규 생성하고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저장한 차트를 추가한다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AA732F-0AE0-8C48-BFD2-BC09BEEFA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30DB69-CD36-5C42-831B-C540FC65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8" y="740109"/>
            <a:ext cx="1752681" cy="38691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F7E907-EBDA-1848-8196-393E57A4B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02" y="941813"/>
            <a:ext cx="2506498" cy="14693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16084C-60C4-A64C-9B63-0E91DD1C5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932" y="2612843"/>
            <a:ext cx="6785104" cy="24101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C55B8EB-1D02-144D-85D0-90E59BAD83D6}"/>
              </a:ext>
            </a:extLst>
          </p:cNvPr>
          <p:cNvSpPr/>
          <p:nvPr/>
        </p:nvSpPr>
        <p:spPr>
          <a:xfrm>
            <a:off x="70288" y="2766848"/>
            <a:ext cx="1669031" cy="17135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E3EC3F-17D8-6244-9209-5DFDB0922456}"/>
              </a:ext>
            </a:extLst>
          </p:cNvPr>
          <p:cNvSpPr/>
          <p:nvPr/>
        </p:nvSpPr>
        <p:spPr>
          <a:xfrm>
            <a:off x="2790606" y="2027495"/>
            <a:ext cx="1056289" cy="20332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D7D654-1B76-654C-AE48-FBCBFB72BD4D}"/>
              </a:ext>
            </a:extLst>
          </p:cNvPr>
          <p:cNvSpPr/>
          <p:nvPr/>
        </p:nvSpPr>
        <p:spPr>
          <a:xfrm>
            <a:off x="7449207" y="2585919"/>
            <a:ext cx="317937" cy="20332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23112A-DF3C-7442-9621-97B89D24508F}"/>
              </a:ext>
            </a:extLst>
          </p:cNvPr>
          <p:cNvSpPr/>
          <p:nvPr/>
        </p:nvSpPr>
        <p:spPr>
          <a:xfrm>
            <a:off x="5623035" y="3614593"/>
            <a:ext cx="1006365" cy="20332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AFA604D-30CD-8E41-8F77-7211BF947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502" y="3024741"/>
            <a:ext cx="3396724" cy="183771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43D92B-B4A3-1846-909D-5B9F6916E7C5}"/>
              </a:ext>
            </a:extLst>
          </p:cNvPr>
          <p:cNvSpPr/>
          <p:nvPr/>
        </p:nvSpPr>
        <p:spPr>
          <a:xfrm>
            <a:off x="2078217" y="3067492"/>
            <a:ext cx="3371294" cy="1752211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E1EDAE-F77C-1B4A-A654-1497854678B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739319" y="2129158"/>
            <a:ext cx="1051287" cy="72336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19B3E0-4DE6-0345-988E-A0B827A467F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846895" y="2129158"/>
            <a:ext cx="3602312" cy="5584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A00BC7-94F8-D440-B61F-B05D16531021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flipH="1">
            <a:off x="6629400" y="2789245"/>
            <a:ext cx="978776" cy="927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EA2F26E-1D7D-B847-97EE-92371C4B7555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H="1">
            <a:off x="5449511" y="3716256"/>
            <a:ext cx="173524" cy="22734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52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B2B78C-CE18-3243-B294-05F7FF00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22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5F80A9-28A3-E149-96B7-12880CD3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Dashboard </a:t>
            </a:r>
            <a:r>
              <a:rPr kumimoji="1" lang="ko-KR" altLang="en-US" dirty="0"/>
              <a:t>생성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저장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5892C-5DF1-3445-BA4D-8A7BF5A96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B655C-8354-834E-9384-A19CB1DB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0" y="740109"/>
            <a:ext cx="8603280" cy="42855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CA80A5-ACF3-5348-8B6A-8BFDDE4C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31" y="1127227"/>
            <a:ext cx="1719333" cy="22743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1EA456-8E2E-524C-8454-038F681097CE}"/>
              </a:ext>
            </a:extLst>
          </p:cNvPr>
          <p:cNvSpPr/>
          <p:nvPr/>
        </p:nvSpPr>
        <p:spPr>
          <a:xfrm>
            <a:off x="8008883" y="740109"/>
            <a:ext cx="307536" cy="190057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D4B51-5868-0C48-BE48-B5C46E7CC1A4}"/>
              </a:ext>
            </a:extLst>
          </p:cNvPr>
          <p:cNvSpPr/>
          <p:nvPr/>
        </p:nvSpPr>
        <p:spPr>
          <a:xfrm>
            <a:off x="7436068" y="1728074"/>
            <a:ext cx="667407" cy="17167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B41A368-3D94-8D4C-A64D-6E17508D11D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769772" y="930166"/>
            <a:ext cx="392879" cy="7979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DD140-4633-E245-B093-DA7B8311A1FF}"/>
              </a:ext>
            </a:extLst>
          </p:cNvPr>
          <p:cNvSpPr/>
          <p:nvPr/>
        </p:nvSpPr>
        <p:spPr>
          <a:xfrm>
            <a:off x="8398657" y="3125949"/>
            <a:ext cx="667407" cy="208457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7C87CE6-1097-C149-93D0-438CD6A52D1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769772" y="1899746"/>
            <a:ext cx="962589" cy="122620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81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F6C352-6DE5-4249-A5C8-00D50A51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23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C3A758-304C-1147-92AC-026065CC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36300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ko-Kore-KR" sz="6600" dirty="0"/>
              <a:t>END</a:t>
            </a:r>
            <a:endParaRPr kumimoji="1" lang="ko-Kore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5841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8C8107-B7C0-624A-985D-1B06699D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075E7E-D845-9B49-A3D8-2DE14E0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Index Pattern </a:t>
            </a:r>
            <a:r>
              <a:rPr kumimoji="1" lang="ko-KR" altLang="en-US" dirty="0"/>
              <a:t>추가 페이지로 이동</a:t>
            </a:r>
            <a:endParaRPr kumimoji="1" lang="ko-Kore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E775138-3096-3D45-B93F-FFF31FB1AB89}"/>
              </a:ext>
            </a:extLst>
          </p:cNvPr>
          <p:cNvGrpSpPr>
            <a:grpSpLocks noChangeAspect="1"/>
          </p:cNvGrpSpPr>
          <p:nvPr/>
        </p:nvGrpSpPr>
        <p:grpSpPr>
          <a:xfrm>
            <a:off x="92888" y="1404096"/>
            <a:ext cx="8846406" cy="3595282"/>
            <a:chOff x="1262740" y="4118350"/>
            <a:chExt cx="21676773" cy="880969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8C381A3-D81C-024F-84EF-770A178B8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4118350"/>
              <a:ext cx="14752974" cy="463376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7D128F3-B06F-1945-9580-26B4B85B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41213" y="7428942"/>
              <a:ext cx="11798300" cy="5499100"/>
            </a:xfrm>
            <a:prstGeom prst="rect">
              <a:avLst/>
            </a:prstGeom>
          </p:spPr>
        </p:pic>
        <p:sp>
          <p:nvSpPr>
            <p:cNvPr id="17" name="위로 굽은 화살표[B] 16">
              <a:extLst>
                <a:ext uri="{FF2B5EF4-FFF2-40B4-BE49-F238E27FC236}">
                  <a16:creationId xmlns:a16="http://schemas.microsoft.com/office/drawing/2014/main" id="{80EE9C9D-E0B1-6C4B-A640-18A0F8445CC9}"/>
                </a:ext>
              </a:extLst>
            </p:cNvPr>
            <p:cNvSpPr/>
            <p:nvPr/>
          </p:nvSpPr>
          <p:spPr>
            <a:xfrm rot="5400000">
              <a:off x="9160373" y="9054656"/>
              <a:ext cx="1463539" cy="1450428"/>
            </a:xfrm>
            <a:prstGeom prst="bent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9C50BC-B67E-9941-84DA-614B34F8D3CB}"/>
                </a:ext>
              </a:extLst>
            </p:cNvPr>
            <p:cNvSpPr/>
            <p:nvPr/>
          </p:nvSpPr>
          <p:spPr>
            <a:xfrm>
              <a:off x="1262740" y="5755390"/>
              <a:ext cx="2055223" cy="445643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68668AC-E0A7-0841-BE7D-54F6921EAB4F}"/>
                </a:ext>
              </a:extLst>
            </p:cNvPr>
            <p:cNvSpPr/>
            <p:nvPr/>
          </p:nvSpPr>
          <p:spPr>
            <a:xfrm>
              <a:off x="14582500" y="10956708"/>
              <a:ext cx="2738848" cy="779450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6625D1D5-0DB7-0949-A494-5EA6A4BB8F56}"/>
              </a:ext>
            </a:extLst>
          </p:cNvPr>
          <p:cNvSpPr/>
          <p:nvPr/>
        </p:nvSpPr>
        <p:spPr>
          <a:xfrm>
            <a:off x="3926839" y="4353915"/>
            <a:ext cx="1177055" cy="446194"/>
          </a:xfrm>
          <a:prstGeom prst="wedgeRoundRectCallout">
            <a:avLst>
              <a:gd name="adj1" fmla="val 80662"/>
              <a:gd name="adj2" fmla="val -3517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index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신규 추가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342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8C8107-B7C0-624A-985D-1B06699D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075E7E-D845-9B49-A3D8-2DE14E0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Elasticsearch index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하기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ba_realtime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kumimoji="1" lang="ko-Kore-KR" altLang="en-US" dirty="0"/>
          </a:p>
        </p:txBody>
      </p:sp>
      <p:sp>
        <p:nvSpPr>
          <p:cNvPr id="32" name="모서리가 둥근 사각형 설명선[R] 31">
            <a:extLst>
              <a:ext uri="{FF2B5EF4-FFF2-40B4-BE49-F238E27FC236}">
                <a16:creationId xmlns:a16="http://schemas.microsoft.com/office/drawing/2014/main" id="{48042C2A-0AA4-2947-A237-935125191E55}"/>
              </a:ext>
            </a:extLst>
          </p:cNvPr>
          <p:cNvSpPr/>
          <p:nvPr/>
        </p:nvSpPr>
        <p:spPr>
          <a:xfrm>
            <a:off x="7419159" y="3969845"/>
            <a:ext cx="802489" cy="446194"/>
          </a:xfrm>
          <a:prstGeom prst="wedgeRoundRectCallout">
            <a:avLst>
              <a:gd name="adj1" fmla="val -6640"/>
              <a:gd name="adj2" fmla="val 9069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3)</a:t>
            </a:r>
            <a:r>
              <a:rPr lang="ko-KR" altLang="en-US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 클릭</a:t>
            </a:r>
            <a:endParaRPr lang="en-US" altLang="ko-KR" sz="1000" dirty="0">
              <a:solidFill>
                <a:schemeClr val="dk1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2ACEC4E-F4F9-8B4B-B1CD-7A6E7F201DBD}"/>
              </a:ext>
            </a:extLst>
          </p:cNvPr>
          <p:cNvGrpSpPr/>
          <p:nvPr/>
        </p:nvGrpSpPr>
        <p:grpSpPr>
          <a:xfrm>
            <a:off x="645969" y="1148929"/>
            <a:ext cx="7772400" cy="3762510"/>
            <a:chOff x="645969" y="1148929"/>
            <a:chExt cx="7772400" cy="376251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D967A6C-112D-DB45-B9AD-1F63A1E56B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5969" y="1148929"/>
              <a:ext cx="7772400" cy="3762510"/>
              <a:chOff x="1524000" y="3097565"/>
              <a:chExt cx="21896252" cy="1059966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1978B28-1A75-C24C-A6E0-AD3056BD7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96600" y="6756909"/>
                <a:ext cx="12471400" cy="69342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2E9D97F1-4883-EC49-BD07-D09FEC328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3097565"/>
                <a:ext cx="12700000" cy="6248400"/>
              </a:xfrm>
              <a:prstGeom prst="rect">
                <a:avLst/>
              </a:prstGeom>
            </p:spPr>
          </p:pic>
          <p:sp>
            <p:nvSpPr>
              <p:cNvPr id="27" name="위로 굽은 화살표[B] 26">
                <a:extLst>
                  <a:ext uri="{FF2B5EF4-FFF2-40B4-BE49-F238E27FC236}">
                    <a16:creationId xmlns:a16="http://schemas.microsoft.com/office/drawing/2014/main" id="{D611C0CE-2AC5-3143-9F71-A73C342DB82F}"/>
                  </a:ext>
                </a:extLst>
              </p:cNvPr>
              <p:cNvSpPr/>
              <p:nvPr/>
            </p:nvSpPr>
            <p:spPr>
              <a:xfrm rot="5400000">
                <a:off x="9160373" y="9498795"/>
                <a:ext cx="1463539" cy="1450428"/>
              </a:xfrm>
              <a:prstGeom prst="bentUp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6FC70E3-FC1A-3F42-95F8-763A1452102C}"/>
                  </a:ext>
                </a:extLst>
              </p:cNvPr>
              <p:cNvSpPr/>
              <p:nvPr/>
            </p:nvSpPr>
            <p:spPr>
              <a:xfrm>
                <a:off x="13355637" y="11451090"/>
                <a:ext cx="4644979" cy="444019"/>
              </a:xfrm>
              <a:prstGeom prst="rect">
                <a:avLst/>
              </a:prstGeom>
              <a:solidFill>
                <a:srgbClr val="FF0000">
                  <a:alpha val="2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273E83B-AA2E-E64A-BA9B-2B0F84FF1627}"/>
                  </a:ext>
                </a:extLst>
              </p:cNvPr>
              <p:cNvSpPr/>
              <p:nvPr/>
            </p:nvSpPr>
            <p:spPr>
              <a:xfrm>
                <a:off x="21159495" y="12979089"/>
                <a:ext cx="2260757" cy="718145"/>
              </a:xfrm>
              <a:prstGeom prst="rect">
                <a:avLst/>
              </a:prstGeom>
              <a:solidFill>
                <a:srgbClr val="FF0000">
                  <a:alpha val="2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A8310C5-CDB7-954A-9686-9EBE43453854}"/>
                  </a:ext>
                </a:extLst>
              </p:cNvPr>
              <p:cNvSpPr/>
              <p:nvPr/>
            </p:nvSpPr>
            <p:spPr>
              <a:xfrm>
                <a:off x="3879915" y="6753496"/>
                <a:ext cx="10071217" cy="587830"/>
              </a:xfrm>
              <a:prstGeom prst="rect">
                <a:avLst/>
              </a:prstGeom>
              <a:solidFill>
                <a:srgbClr val="FF0000">
                  <a:alpha val="2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781564-80D3-8B47-9439-FECC53F1B818}"/>
                </a:ext>
              </a:extLst>
            </p:cNvPr>
            <p:cNvSpPr/>
            <p:nvPr/>
          </p:nvSpPr>
          <p:spPr>
            <a:xfrm>
              <a:off x="1482235" y="2484793"/>
              <a:ext cx="567558" cy="12495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600" dirty="0" err="1">
                  <a:solidFill>
                    <a:schemeClr val="tx1"/>
                  </a:solidFill>
                </a:rPr>
                <a:t>ba_realtime</a:t>
              </a:r>
              <a:endParaRPr kumimoji="1" lang="ko-Kore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모서리가 둥근 사각형 설명선[R] 30">
            <a:extLst>
              <a:ext uri="{FF2B5EF4-FFF2-40B4-BE49-F238E27FC236}">
                <a16:creationId xmlns:a16="http://schemas.microsoft.com/office/drawing/2014/main" id="{66A5DFEA-7896-0449-9EC1-BD233D49FE51}"/>
              </a:ext>
            </a:extLst>
          </p:cNvPr>
          <p:cNvSpPr/>
          <p:nvPr/>
        </p:nvSpPr>
        <p:spPr>
          <a:xfrm>
            <a:off x="2530366" y="4298017"/>
            <a:ext cx="2200859" cy="611248"/>
          </a:xfrm>
          <a:prstGeom prst="wedgeRoundRectCallout">
            <a:avLst>
              <a:gd name="adj1" fmla="val 53147"/>
              <a:gd name="adj2" fmla="val -7213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2)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 시간 칼럼 선택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  <a:p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datetime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@timestamp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중 선택 가능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6625D1D5-0DB7-0949-A494-5EA6A4BB8F56}"/>
              </a:ext>
            </a:extLst>
          </p:cNvPr>
          <p:cNvSpPr/>
          <p:nvPr/>
        </p:nvSpPr>
        <p:spPr>
          <a:xfrm>
            <a:off x="5009312" y="1959798"/>
            <a:ext cx="2442366" cy="446194"/>
          </a:xfrm>
          <a:prstGeom prst="wedgeRoundRectCallout">
            <a:avLst>
              <a:gd name="adj1" fmla="val -62680"/>
              <a:gd name="adj2" fmla="val 4741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1)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index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명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(</a:t>
            </a:r>
            <a:r>
              <a:rPr lang="en-US" altLang="ko-KR" sz="1000" dirty="0" err="1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ba_realtime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 입력 후 클릭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55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CDF189-E6AD-B246-9DFB-A5E2E727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25" y="1148055"/>
            <a:ext cx="5015949" cy="398824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8C8107-B7C0-624A-985D-1B06699D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075E7E-D845-9B49-A3D8-2DE14E0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추가한 </a:t>
            </a:r>
            <a:r>
              <a:rPr kumimoji="1" lang="en-US" altLang="ko-KR" dirty="0"/>
              <a:t>index </a:t>
            </a:r>
            <a:r>
              <a:rPr kumimoji="1" lang="ko-KR" altLang="en-US" dirty="0"/>
              <a:t>정보 확인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B3BA0-6875-334A-A576-0CAF7749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칼럼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이름과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type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 맞는지 확인</a:t>
            </a:r>
            <a:endParaRPr lang="en" altLang="ko-Kore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6625D1D5-0DB7-0949-A494-5EA6A4BB8F56}"/>
              </a:ext>
            </a:extLst>
          </p:cNvPr>
          <p:cNvSpPr/>
          <p:nvPr/>
        </p:nvSpPr>
        <p:spPr>
          <a:xfrm>
            <a:off x="653167" y="4070957"/>
            <a:ext cx="2201980" cy="486888"/>
          </a:xfrm>
          <a:prstGeom prst="wedgeRoundRectCallout">
            <a:avLst>
              <a:gd name="adj1" fmla="val 58448"/>
              <a:gd name="adj2" fmla="val 4054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이후 해당 칼럼을 기준으로 시각화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B2E2D2-950B-524B-A78D-646B178F67C6}"/>
              </a:ext>
            </a:extLst>
          </p:cNvPr>
          <p:cNvSpPr/>
          <p:nvPr/>
        </p:nvSpPr>
        <p:spPr>
          <a:xfrm>
            <a:off x="3003330" y="2806262"/>
            <a:ext cx="1923394" cy="2330037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926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4C453B-C3F1-5C49-98A1-DE491E37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A39067-1BAD-1743-AA56-DB907BC5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Discover </a:t>
            </a:r>
            <a:r>
              <a:rPr kumimoji="1" lang="ko-Kore-KR" altLang="en-US" dirty="0"/>
              <a:t>메뉴</a:t>
            </a:r>
            <a:r>
              <a:rPr kumimoji="1" lang="ko-KR" altLang="en-US" dirty="0"/>
              <a:t> 이동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E481C-068A-7849-AD67-459ABB27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dirty="0"/>
              <a:t>현재 입력되고 있는 데이터의 건수를 시간 기준으로 표시 </a:t>
            </a:r>
            <a:r>
              <a:rPr kumimoji="1" lang="en-US" altLang="ko-KR" dirty="0"/>
              <a:t>(</a:t>
            </a:r>
            <a:r>
              <a:rPr kumimoji="1" lang="ko-KR" altLang="en-US" dirty="0"/>
              <a:t>현재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분 단위 표시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3C15F7-E6F4-AE46-B8A2-5A32961669AC}"/>
              </a:ext>
            </a:extLst>
          </p:cNvPr>
          <p:cNvGrpSpPr/>
          <p:nvPr/>
        </p:nvGrpSpPr>
        <p:grpSpPr>
          <a:xfrm>
            <a:off x="1056289" y="1184893"/>
            <a:ext cx="6779173" cy="3506622"/>
            <a:chOff x="906517" y="1036372"/>
            <a:chExt cx="7330966" cy="38260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1CC1FF1-9640-A748-B736-796CD85A9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517" y="1036372"/>
              <a:ext cx="7330966" cy="38260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61BF71-CBC5-E447-8B4C-2CD86D9B1034}"/>
                </a:ext>
              </a:extLst>
            </p:cNvPr>
            <p:cNvSpPr/>
            <p:nvPr/>
          </p:nvSpPr>
          <p:spPr>
            <a:xfrm>
              <a:off x="906517" y="2349062"/>
              <a:ext cx="1411014" cy="157655"/>
            </a:xfrm>
            <a:prstGeom prst="rect">
              <a:avLst/>
            </a:prstGeom>
            <a:solidFill>
              <a:srgbClr val="FF0000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897D0BD-00AF-AE4A-BC1C-6E0796A6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89" y="1691254"/>
            <a:ext cx="5302982" cy="30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5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93BCDD-D6B9-474C-BA64-884CE925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FBD4CA-AEBB-4A44-AD79-7F7A10EA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원하는</a:t>
            </a:r>
            <a:r>
              <a:rPr kumimoji="1" lang="ko-KR" altLang="en-US" dirty="0"/>
              <a:t> 칼럼만 추가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삭제하여 조회 가능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22BC77-A4A5-9C4F-8611-600A525F9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28CE9-4B22-1343-A07E-C7D9DC52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7" y="1226517"/>
            <a:ext cx="8245025" cy="36359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DF67CF-6A74-644D-82A3-47D0705F9E8F}"/>
              </a:ext>
            </a:extLst>
          </p:cNvPr>
          <p:cNvSpPr/>
          <p:nvPr/>
        </p:nvSpPr>
        <p:spPr>
          <a:xfrm>
            <a:off x="449487" y="4303986"/>
            <a:ext cx="1513320" cy="165538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E63D618A-61D7-5343-9362-6AAE5AC5F089}"/>
              </a:ext>
            </a:extLst>
          </p:cNvPr>
          <p:cNvSpPr/>
          <p:nvPr/>
        </p:nvSpPr>
        <p:spPr>
          <a:xfrm>
            <a:off x="1005504" y="4725532"/>
            <a:ext cx="1164718" cy="273845"/>
          </a:xfrm>
          <a:prstGeom prst="wedgeRoundRectCallout">
            <a:avLst>
              <a:gd name="adj1" fmla="val 10046"/>
              <a:gd name="adj2" fmla="val -15825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버튼 클릭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29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3FDF2A-DBAD-5A41-8350-81E558CA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0F8F89-EDAC-7244-8E9E-55F0F0D5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조회 구간 및 화면 갱신 주기 설정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07BDF-8F54-A744-A9CE-4994F8215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A51D8-BA1D-9840-820C-B587F918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27" y="1188569"/>
            <a:ext cx="7386145" cy="36738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D37B6A-5858-EF46-B5DB-4CD85B35E777}"/>
              </a:ext>
            </a:extLst>
          </p:cNvPr>
          <p:cNvSpPr/>
          <p:nvPr/>
        </p:nvSpPr>
        <p:spPr>
          <a:xfrm>
            <a:off x="5478517" y="1663261"/>
            <a:ext cx="1947042" cy="173421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798E0B93-1DE3-5143-A23E-A5B03E678D83}"/>
              </a:ext>
            </a:extLst>
          </p:cNvPr>
          <p:cNvSpPr/>
          <p:nvPr/>
        </p:nvSpPr>
        <p:spPr>
          <a:xfrm>
            <a:off x="7520110" y="1836682"/>
            <a:ext cx="1497765" cy="457201"/>
          </a:xfrm>
          <a:prstGeom prst="wedgeRoundRectCallout">
            <a:avLst>
              <a:gd name="adj1" fmla="val -58987"/>
              <a:gd name="adj2" fmla="val -7765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원하는 기간을 선택 후 화면에 적용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185275-CFEF-4443-956C-51D35B54EC09}"/>
              </a:ext>
            </a:extLst>
          </p:cNvPr>
          <p:cNvSpPr/>
          <p:nvPr/>
        </p:nvSpPr>
        <p:spPr>
          <a:xfrm>
            <a:off x="5478517" y="2852091"/>
            <a:ext cx="1947041" cy="264521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B0C928E8-7526-EE4F-B362-2638D12CF307}"/>
              </a:ext>
            </a:extLst>
          </p:cNvPr>
          <p:cNvSpPr/>
          <p:nvPr/>
        </p:nvSpPr>
        <p:spPr>
          <a:xfrm>
            <a:off x="7425558" y="3175249"/>
            <a:ext cx="1497765" cy="457201"/>
          </a:xfrm>
          <a:prstGeom prst="wedgeRoundRectCallout">
            <a:avLst>
              <a:gd name="adj1" fmla="val -58987"/>
              <a:gd name="adj2" fmla="val -7765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화면 갱신 주기 설정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49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74760C-BDB9-7346-802E-E87DFC49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598C63-C00F-E24C-B448-E76AD2C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현재</a:t>
            </a:r>
            <a:r>
              <a:rPr kumimoji="1" lang="ko-KR" altLang="en-US" dirty="0"/>
              <a:t> 화면 설정을 저장하여 이후에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CBF2FB-D7DB-684F-BEA4-646D02867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E7161E-01C2-E54F-A0D8-C88D8DAA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88" y="1175027"/>
            <a:ext cx="7784224" cy="38570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236662-F07A-694D-B627-A659494ED147}"/>
              </a:ext>
            </a:extLst>
          </p:cNvPr>
          <p:cNvSpPr/>
          <p:nvPr/>
        </p:nvSpPr>
        <p:spPr>
          <a:xfrm>
            <a:off x="7189075" y="1180463"/>
            <a:ext cx="314875" cy="191137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F6551F2B-D4C9-6E4A-832F-3250D9EE6183}"/>
              </a:ext>
            </a:extLst>
          </p:cNvPr>
          <p:cNvSpPr/>
          <p:nvPr/>
        </p:nvSpPr>
        <p:spPr>
          <a:xfrm>
            <a:off x="6993067" y="1725338"/>
            <a:ext cx="1497765" cy="457201"/>
          </a:xfrm>
          <a:prstGeom prst="wedgeRoundRectCallout">
            <a:avLst>
              <a:gd name="adj1" fmla="val -30567"/>
              <a:gd name="adj2" fmla="val -12765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현재 화면 저장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E7D16-F54F-384E-B7CE-AAAD85BF0D55}"/>
              </a:ext>
            </a:extLst>
          </p:cNvPr>
          <p:cNvSpPr/>
          <p:nvPr/>
        </p:nvSpPr>
        <p:spPr>
          <a:xfrm>
            <a:off x="3699640" y="3130618"/>
            <a:ext cx="1747346" cy="243203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264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3175"/>
      </a:spPr>
      <a:bodyPr rtlCol="0" anchor="ctr"/>
      <a:lstStyle>
        <a:defPPr algn="ctr">
          <a:defRPr kumimoji="1" sz="10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25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15052</TotalTime>
  <Words>341</Words>
  <Application>Microsoft Macintosh PowerPoint</Application>
  <PresentationFormat>화면 슬라이드 쇼(16:9)</PresentationFormat>
  <Paragraphs>73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NanumGothic</vt:lpstr>
      <vt:lpstr>SpoqaHanSans-Regular</vt:lpstr>
      <vt:lpstr>Arial</vt:lpstr>
      <vt:lpstr>Calibri</vt:lpstr>
      <vt:lpstr>Calibri Light</vt:lpstr>
      <vt:lpstr>Office 테마</vt:lpstr>
      <vt:lpstr>Kibana로  실시간 데이터 시각화 하기 (Stage 1)</vt:lpstr>
      <vt:lpstr>Kibana Web UI 접속</vt:lpstr>
      <vt:lpstr>Index Pattern 추가 페이지로 이동</vt:lpstr>
      <vt:lpstr>Elasticsearch index 추가 하기 (ba_realtime)</vt:lpstr>
      <vt:lpstr>추가한 index 정보 확인</vt:lpstr>
      <vt:lpstr>Discover 메뉴 이동</vt:lpstr>
      <vt:lpstr>원하는 칼럼만 추가/삭제하여 조회 가능</vt:lpstr>
      <vt:lpstr>데이터 조회 구간 및 화면 갱신 주기 설정</vt:lpstr>
      <vt:lpstr>현재 화면 설정을 저장하여 이후에 시각화</vt:lpstr>
      <vt:lpstr>데이터 시각화 – Pie 차트 생성</vt:lpstr>
      <vt:lpstr>Pie 차트를 생성할 index를 선택</vt:lpstr>
      <vt:lpstr>Pie 차트 초기 화면</vt:lpstr>
      <vt:lpstr>우편번호(zip code) 별로 접속 count를  시각화</vt:lpstr>
      <vt:lpstr>우편번호 &gt; 고객 별 Pie 차트를 중첩하여 시각화</vt:lpstr>
      <vt:lpstr>Pie 차트 저장하기</vt:lpstr>
      <vt:lpstr>데이터 시각화 – Line 차트 생성</vt:lpstr>
      <vt:lpstr>사용자가 접속하는 Count를 시간 흐름에 따라 시각화</vt:lpstr>
      <vt:lpstr>모바일로 접속한 사용자 수를 시각화</vt:lpstr>
      <vt:lpstr>모바일 접속 건수와 해당 시점의 unique user 수를 Dot 형태로 시각화</vt:lpstr>
      <vt:lpstr>Line Chart 저장</vt:lpstr>
      <vt:lpstr>Dashboard를 신규 생성하고, 저장한 차트를 추가한다</vt:lpstr>
      <vt:lpstr>Dashboard 생성 및 저장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288</cp:revision>
  <dcterms:created xsi:type="dcterms:W3CDTF">2020-11-23T12:52:53Z</dcterms:created>
  <dcterms:modified xsi:type="dcterms:W3CDTF">2022-04-11T14:04:42Z</dcterms:modified>
</cp:coreProperties>
</file>