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1802" r:id="rId3"/>
    <p:sldId id="1803" r:id="rId4"/>
    <p:sldId id="1804" r:id="rId5"/>
    <p:sldId id="1850" r:id="rId6"/>
    <p:sldId id="1866" r:id="rId7"/>
    <p:sldId id="1862" r:id="rId8"/>
    <p:sldId id="1863" r:id="rId9"/>
    <p:sldId id="1864" r:id="rId10"/>
    <p:sldId id="1865" r:id="rId11"/>
    <p:sldId id="1867" r:id="rId12"/>
    <p:sldId id="1868" r:id="rId13"/>
    <p:sldId id="18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CC2EE1-847E-F444-A1CF-EF2254BB6E05}">
          <p14:sldIdLst>
            <p14:sldId id="256"/>
            <p14:sldId id="1802"/>
            <p14:sldId id="1803"/>
            <p14:sldId id="1804"/>
            <p14:sldId id="1850"/>
            <p14:sldId id="1866"/>
            <p14:sldId id="1862"/>
            <p14:sldId id="1863"/>
            <p14:sldId id="1864"/>
            <p14:sldId id="1865"/>
            <p14:sldId id="1867"/>
            <p14:sldId id="1868"/>
            <p14:sldId id="1861"/>
          </p14:sldIdLst>
        </p14:section>
        <p14:section name="백업" id="{D33039C1-E109-754D-8CAE-B2B07240BFA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300"/>
    <a:srgbClr val="FF7E79"/>
    <a:srgbClr val="FF0409"/>
    <a:srgbClr val="0D0D0D"/>
    <a:srgbClr val="A6A6A6"/>
    <a:srgbClr val="0000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96138"/>
  </p:normalViewPr>
  <p:slideViewPr>
    <p:cSldViewPr snapToGrid="0" snapToObjects="1">
      <p:cViewPr varScale="1">
        <p:scale>
          <a:sx n="162" d="100"/>
          <a:sy n="162" d="100"/>
        </p:scale>
        <p:origin x="888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B91A-48B5-E543-9825-747B5D363293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71B99-0901-3045-8F58-AA53F23D89C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831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ㅊ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71B99-0901-3045-8F58-AA53F23D89C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358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709-46F2-1142-AA46-4201790888B9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305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0832" y="4862456"/>
            <a:ext cx="645968" cy="273844"/>
          </a:xfrm>
        </p:spPr>
        <p:txBody>
          <a:bodyPr/>
          <a:lstStyle>
            <a:lvl1pPr>
              <a:defRPr sz="800"/>
            </a:lvl1pPr>
          </a:lstStyle>
          <a:p>
            <a:fld id="{1E1F7D02-AD9E-D443-8AEC-CEA8269FEB90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9EE2F3-041B-3746-A3CC-051F5BA0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6888"/>
          </a:xfrm>
        </p:spPr>
        <p:txBody>
          <a:bodyPr anchor="b"/>
          <a:lstStyle>
            <a:lvl1pPr>
              <a:defRPr lang="ko-KR" altLang="en-US" sz="24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472E54A-07D3-D949-AF38-CAEE54F6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740109"/>
            <a:ext cx="9144000" cy="273844"/>
          </a:xfrm>
        </p:spPr>
        <p:txBody>
          <a:bodyPr>
            <a:noAutofit/>
          </a:bodyPr>
          <a:lstStyle>
            <a:lvl1pPr marL="0" indent="0" algn="ctr">
              <a:buNone/>
              <a:defRPr sz="1400" b="1" i="0">
                <a:latin typeface="+mj-ea"/>
                <a:ea typeface="+mj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280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F353-CD2C-8E48-A446-80B45DAA09C7}" type="datetime1">
              <a:rPr kumimoji="1" lang="ko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F7D02-AD9E-D443-8AEC-CEA8269FEB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814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62940-D5C0-9748-BAEA-87B7756F6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70" y="1308537"/>
            <a:ext cx="8574259" cy="1991253"/>
          </a:xfrm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ore-KR" sz="3600" b="1" dirty="0">
                <a:latin typeface="+mj-ea"/>
              </a:rPr>
              <a:t>Kibana</a:t>
            </a:r>
            <a:r>
              <a:rPr lang="ko-KR" altLang="en-US" sz="3600" b="1" dirty="0">
                <a:latin typeface="+mj-ea"/>
              </a:rPr>
              <a:t>로 </a:t>
            </a:r>
            <a:br>
              <a:rPr lang="en-US" altLang="ko-KR" sz="3600" b="1" dirty="0">
                <a:latin typeface="+mj-ea"/>
              </a:rPr>
            </a:br>
            <a:r>
              <a:rPr lang="ko-KR" altLang="en-US" sz="3600" b="1" dirty="0">
                <a:latin typeface="+mj-ea"/>
              </a:rPr>
              <a:t>실시간 데이터 시각화 하기</a:t>
            </a:r>
            <a:br>
              <a:rPr lang="en-US" altLang="ko-KR" sz="3600" b="1" dirty="0">
                <a:latin typeface="+mj-ea"/>
              </a:rPr>
            </a:br>
            <a:r>
              <a:rPr lang="en-US" altLang="ko-KR" sz="2800" b="1" dirty="0">
                <a:latin typeface="+mj-ea"/>
              </a:rPr>
              <a:t>(Stage 1)</a:t>
            </a:r>
            <a:endParaRPr lang="en" altLang="ko-Kore-KR" sz="3600" b="1" dirty="0">
              <a:latin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E6AB8-C423-DD4E-929C-BBDFE9B7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34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66633C-51FD-E849-89C1-183EA01C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12E4AE-6237-7849-90FB-C971C53C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App</a:t>
            </a:r>
            <a:r>
              <a:rPr kumimoji="1" lang="ko-KR" altLang="en-US" dirty="0"/>
              <a:t>을 통해서 접속한 사용자 비중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93616-3A11-8241-9BF5-09F4D0981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ore-KR" dirty="0" err="1"/>
              <a:t>LinkedWithApps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칼럼 활용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C51AAF-CBC8-1042-9486-3172AB5B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72" y="1103293"/>
            <a:ext cx="7930055" cy="40093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5BC3FD-0FFF-284E-A3B1-0C3752FCDA6F}"/>
              </a:ext>
            </a:extLst>
          </p:cNvPr>
          <p:cNvSpPr/>
          <p:nvPr/>
        </p:nvSpPr>
        <p:spPr>
          <a:xfrm>
            <a:off x="6261023" y="2210265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D750C5-F08D-5B46-910C-4D682F698B6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324139" y="2379607"/>
            <a:ext cx="0" cy="1606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957F8E-2BC9-EB41-98B0-FBE20EAD8E17}"/>
              </a:ext>
            </a:extLst>
          </p:cNvPr>
          <p:cNvSpPr/>
          <p:nvPr/>
        </p:nvSpPr>
        <p:spPr>
          <a:xfrm>
            <a:off x="6261023" y="2540218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6AF903-9CB9-9E4B-9A35-8D7802F3FF6A}"/>
              </a:ext>
            </a:extLst>
          </p:cNvPr>
          <p:cNvSpPr/>
          <p:nvPr/>
        </p:nvSpPr>
        <p:spPr>
          <a:xfrm>
            <a:off x="6261023" y="2869299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30B939-ACE0-474E-B996-4FF9F543B11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324139" y="2709560"/>
            <a:ext cx="0" cy="15973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9C928-5A53-5840-ADB2-4B6CC61A35E6}"/>
              </a:ext>
            </a:extLst>
          </p:cNvPr>
          <p:cNvSpPr/>
          <p:nvPr/>
        </p:nvSpPr>
        <p:spPr>
          <a:xfrm>
            <a:off x="7906823" y="4927543"/>
            <a:ext cx="645969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A3B1B9-7AFE-F643-8E3E-A46FB43EB745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7324139" y="3038641"/>
            <a:ext cx="905669" cy="188890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2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DB184C-0DFA-D443-AD80-A58EBD05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A0E51A-C0C1-4F44-8492-EFEF28D2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연령대 별 </a:t>
            </a:r>
            <a:r>
              <a:rPr kumimoji="1" lang="en-US" altLang="ko-KR" dirty="0"/>
              <a:t>App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접속한 비율을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15EBC-0031-1A41-8156-6C46AF84C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대 비중이 가장 높다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4B63FF-CB6A-594E-8B53-D387C828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5" y="1099999"/>
            <a:ext cx="7985770" cy="40126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17A1AF-9D9D-6846-95B4-479A3C6E3C5F}"/>
              </a:ext>
            </a:extLst>
          </p:cNvPr>
          <p:cNvSpPr/>
          <p:nvPr/>
        </p:nvSpPr>
        <p:spPr>
          <a:xfrm>
            <a:off x="6276789" y="2005313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5F53D49-0D07-6C45-BC20-EF3F14478B3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7339905" y="2174655"/>
            <a:ext cx="0" cy="39861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2F00B0-302C-A641-8CA3-27751E12FF13}"/>
              </a:ext>
            </a:extLst>
          </p:cNvPr>
          <p:cNvSpPr/>
          <p:nvPr/>
        </p:nvSpPr>
        <p:spPr>
          <a:xfrm>
            <a:off x="7228495" y="2218147"/>
            <a:ext cx="1262332" cy="169341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45171C-6C6F-264C-B1E9-4C6CB3C6BBE9}"/>
              </a:ext>
            </a:extLst>
          </p:cNvPr>
          <p:cNvSpPr/>
          <p:nvPr/>
        </p:nvSpPr>
        <p:spPr>
          <a:xfrm>
            <a:off x="6276789" y="2573272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88C323-88BA-BF42-9C97-5C5A9577EE7E}"/>
              </a:ext>
            </a:extLst>
          </p:cNvPr>
          <p:cNvSpPr/>
          <p:nvPr/>
        </p:nvSpPr>
        <p:spPr>
          <a:xfrm>
            <a:off x="6276789" y="2897877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50665FA-5DF5-1444-B5C6-A7BA3D95220A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7339905" y="2742614"/>
            <a:ext cx="0" cy="1552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91870-D8DF-D547-9F0C-295A0493B9DD}"/>
              </a:ext>
            </a:extLst>
          </p:cNvPr>
          <p:cNvSpPr/>
          <p:nvPr/>
        </p:nvSpPr>
        <p:spPr>
          <a:xfrm>
            <a:off x="6276789" y="3158125"/>
            <a:ext cx="2126231" cy="885375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EC6A72-6302-724B-A588-84ADF232813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7339905" y="3067219"/>
            <a:ext cx="0" cy="9090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3BE3AA-5DD7-024B-9E9E-61A55A53815E}"/>
              </a:ext>
            </a:extLst>
          </p:cNvPr>
          <p:cNvSpPr/>
          <p:nvPr/>
        </p:nvSpPr>
        <p:spPr>
          <a:xfrm>
            <a:off x="7915352" y="4883727"/>
            <a:ext cx="696831" cy="214544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6CEDF7-F467-D94A-B4DC-150B08F16DC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339905" y="4043500"/>
            <a:ext cx="923863" cy="8402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3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F468A3-0276-774C-85E2-2F4219C5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12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024092-32EC-2D4C-AF4E-A213153E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Dashboard </a:t>
            </a:r>
            <a:r>
              <a:rPr kumimoji="1" lang="ko-KR" altLang="en-US"/>
              <a:t>생성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4C872-3581-7642-AA9C-D8ADCCAF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CE7627-6936-9446-97F1-56BE981C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" y="740109"/>
            <a:ext cx="9073055" cy="43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0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F6C352-6DE5-4249-A5C8-00D50A51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C3A758-304C-1147-92AC-026065CC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36300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ko-Kore-KR" sz="6600" dirty="0"/>
              <a:t>END</a:t>
            </a:r>
            <a:endParaRPr kumimoji="1" lang="ko-Kore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5841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8C8107-B7C0-624A-985D-1B06699D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2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075E7E-D845-9B49-A3D8-2DE14E0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Index Pattern </a:t>
            </a:r>
            <a:r>
              <a:rPr kumimoji="1" lang="ko-KR" altLang="en-US" dirty="0"/>
              <a:t>추가 페이지로 이동</a:t>
            </a:r>
            <a:endParaRPr kumimoji="1" lang="ko-Kore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E775138-3096-3D45-B93F-FFF31FB1AB89}"/>
              </a:ext>
            </a:extLst>
          </p:cNvPr>
          <p:cNvGrpSpPr>
            <a:grpSpLocks noChangeAspect="1"/>
          </p:cNvGrpSpPr>
          <p:nvPr/>
        </p:nvGrpSpPr>
        <p:grpSpPr>
          <a:xfrm>
            <a:off x="92888" y="1404096"/>
            <a:ext cx="8846406" cy="3595282"/>
            <a:chOff x="1262740" y="4118350"/>
            <a:chExt cx="21676773" cy="880969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8C381A3-D81C-024F-84EF-770A178B8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4118350"/>
              <a:ext cx="14752974" cy="463376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7D128F3-B06F-1945-9580-26B4B85B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41213" y="7428942"/>
              <a:ext cx="11798300" cy="5499100"/>
            </a:xfrm>
            <a:prstGeom prst="rect">
              <a:avLst/>
            </a:prstGeom>
          </p:spPr>
        </p:pic>
        <p:sp>
          <p:nvSpPr>
            <p:cNvPr id="17" name="위로 굽은 화살표[B] 16">
              <a:extLst>
                <a:ext uri="{FF2B5EF4-FFF2-40B4-BE49-F238E27FC236}">
                  <a16:creationId xmlns:a16="http://schemas.microsoft.com/office/drawing/2014/main" id="{80EE9C9D-E0B1-6C4B-A640-18A0F8445CC9}"/>
                </a:ext>
              </a:extLst>
            </p:cNvPr>
            <p:cNvSpPr/>
            <p:nvPr/>
          </p:nvSpPr>
          <p:spPr>
            <a:xfrm rot="5400000">
              <a:off x="9160373" y="9054656"/>
              <a:ext cx="1463539" cy="1450428"/>
            </a:xfrm>
            <a:prstGeom prst="bent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D9C50BC-B67E-9941-84DA-614B34F8D3CB}"/>
                </a:ext>
              </a:extLst>
            </p:cNvPr>
            <p:cNvSpPr/>
            <p:nvPr/>
          </p:nvSpPr>
          <p:spPr>
            <a:xfrm>
              <a:off x="1262740" y="5755390"/>
              <a:ext cx="2055223" cy="445643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68668AC-E0A7-0841-BE7D-54F6921EAB4F}"/>
                </a:ext>
              </a:extLst>
            </p:cNvPr>
            <p:cNvSpPr/>
            <p:nvPr/>
          </p:nvSpPr>
          <p:spPr>
            <a:xfrm>
              <a:off x="14582500" y="10956708"/>
              <a:ext cx="2738848" cy="779450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6625D1D5-0DB7-0949-A494-5EA6A4BB8F56}"/>
              </a:ext>
            </a:extLst>
          </p:cNvPr>
          <p:cNvSpPr/>
          <p:nvPr/>
        </p:nvSpPr>
        <p:spPr>
          <a:xfrm>
            <a:off x="3926839" y="4353915"/>
            <a:ext cx="1177055" cy="446194"/>
          </a:xfrm>
          <a:prstGeom prst="wedgeRoundRectCallout">
            <a:avLst>
              <a:gd name="adj1" fmla="val 80662"/>
              <a:gd name="adj2" fmla="val -3517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index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신규 추가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342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8C8107-B7C0-624A-985D-1B06699D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075E7E-D845-9B49-A3D8-2DE14E0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Elasticsearch index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하기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ba_realtime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kumimoji="1" lang="ko-Kore-KR" altLang="en-US" dirty="0"/>
          </a:p>
        </p:txBody>
      </p:sp>
      <p:sp>
        <p:nvSpPr>
          <p:cNvPr id="32" name="모서리가 둥근 사각형 설명선[R] 31">
            <a:extLst>
              <a:ext uri="{FF2B5EF4-FFF2-40B4-BE49-F238E27FC236}">
                <a16:creationId xmlns:a16="http://schemas.microsoft.com/office/drawing/2014/main" id="{48042C2A-0AA4-2947-A237-935125191E55}"/>
              </a:ext>
            </a:extLst>
          </p:cNvPr>
          <p:cNvSpPr/>
          <p:nvPr/>
        </p:nvSpPr>
        <p:spPr>
          <a:xfrm>
            <a:off x="7419159" y="3969845"/>
            <a:ext cx="802489" cy="446194"/>
          </a:xfrm>
          <a:prstGeom prst="wedgeRoundRectCallout">
            <a:avLst>
              <a:gd name="adj1" fmla="val -6640"/>
              <a:gd name="adj2" fmla="val 9069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3)</a:t>
            </a:r>
            <a:r>
              <a:rPr lang="ko-KR" altLang="en-US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 클릭</a:t>
            </a:r>
            <a:endParaRPr lang="en-US" altLang="ko-KR" sz="1000" dirty="0">
              <a:solidFill>
                <a:schemeClr val="dk1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2ACEC4E-F4F9-8B4B-B1CD-7A6E7F201DBD}"/>
              </a:ext>
            </a:extLst>
          </p:cNvPr>
          <p:cNvGrpSpPr/>
          <p:nvPr/>
        </p:nvGrpSpPr>
        <p:grpSpPr>
          <a:xfrm>
            <a:off x="645969" y="1148929"/>
            <a:ext cx="7772400" cy="3762510"/>
            <a:chOff x="645969" y="1148929"/>
            <a:chExt cx="7772400" cy="376251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D967A6C-112D-DB45-B9AD-1F63A1E56B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5969" y="1148929"/>
              <a:ext cx="7772400" cy="3762510"/>
              <a:chOff x="1524000" y="3097565"/>
              <a:chExt cx="21896252" cy="1059966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1978B28-1A75-C24C-A6E0-AD3056BD7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96600" y="6756909"/>
                <a:ext cx="12471400" cy="69342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2E9D97F1-4883-EC49-BD07-D09FEC328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3097565"/>
                <a:ext cx="12700000" cy="6248400"/>
              </a:xfrm>
              <a:prstGeom prst="rect">
                <a:avLst/>
              </a:prstGeom>
            </p:spPr>
          </p:pic>
          <p:sp>
            <p:nvSpPr>
              <p:cNvPr id="27" name="위로 굽은 화살표[B] 26">
                <a:extLst>
                  <a:ext uri="{FF2B5EF4-FFF2-40B4-BE49-F238E27FC236}">
                    <a16:creationId xmlns:a16="http://schemas.microsoft.com/office/drawing/2014/main" id="{D611C0CE-2AC5-3143-9F71-A73C342DB82F}"/>
                  </a:ext>
                </a:extLst>
              </p:cNvPr>
              <p:cNvSpPr/>
              <p:nvPr/>
            </p:nvSpPr>
            <p:spPr>
              <a:xfrm rot="5400000">
                <a:off x="9160373" y="9498795"/>
                <a:ext cx="1463539" cy="1450428"/>
              </a:xfrm>
              <a:prstGeom prst="bentUp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6FC70E3-FC1A-3F42-95F8-763A1452102C}"/>
                  </a:ext>
                </a:extLst>
              </p:cNvPr>
              <p:cNvSpPr/>
              <p:nvPr/>
            </p:nvSpPr>
            <p:spPr>
              <a:xfrm>
                <a:off x="13355637" y="11451090"/>
                <a:ext cx="4644979" cy="444019"/>
              </a:xfrm>
              <a:prstGeom prst="rect">
                <a:avLst/>
              </a:prstGeom>
              <a:solidFill>
                <a:srgbClr val="FF0000">
                  <a:alpha val="2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273E83B-AA2E-E64A-BA9B-2B0F84FF1627}"/>
                  </a:ext>
                </a:extLst>
              </p:cNvPr>
              <p:cNvSpPr/>
              <p:nvPr/>
            </p:nvSpPr>
            <p:spPr>
              <a:xfrm>
                <a:off x="21159495" y="12979089"/>
                <a:ext cx="2260757" cy="718145"/>
              </a:xfrm>
              <a:prstGeom prst="rect">
                <a:avLst/>
              </a:prstGeom>
              <a:solidFill>
                <a:srgbClr val="FF0000">
                  <a:alpha val="2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A8310C5-CDB7-954A-9686-9EBE43453854}"/>
                  </a:ext>
                </a:extLst>
              </p:cNvPr>
              <p:cNvSpPr/>
              <p:nvPr/>
            </p:nvSpPr>
            <p:spPr>
              <a:xfrm>
                <a:off x="3879915" y="6753496"/>
                <a:ext cx="10071217" cy="587830"/>
              </a:xfrm>
              <a:prstGeom prst="rect">
                <a:avLst/>
              </a:prstGeom>
              <a:solidFill>
                <a:srgbClr val="FF0000">
                  <a:alpha val="2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781564-80D3-8B47-9439-FECC53F1B818}"/>
                </a:ext>
              </a:extLst>
            </p:cNvPr>
            <p:cNvSpPr/>
            <p:nvPr/>
          </p:nvSpPr>
          <p:spPr>
            <a:xfrm>
              <a:off x="1498001" y="2476910"/>
              <a:ext cx="693406" cy="17052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600" dirty="0">
                  <a:solidFill>
                    <a:schemeClr val="tx1"/>
                  </a:solidFill>
                </a:rPr>
                <a:t>ba_realtime2</a:t>
              </a:r>
              <a:endParaRPr kumimoji="1" lang="ko-Kore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모서리가 둥근 사각형 설명선[R] 30">
            <a:extLst>
              <a:ext uri="{FF2B5EF4-FFF2-40B4-BE49-F238E27FC236}">
                <a16:creationId xmlns:a16="http://schemas.microsoft.com/office/drawing/2014/main" id="{66A5DFEA-7896-0449-9EC1-BD233D49FE51}"/>
              </a:ext>
            </a:extLst>
          </p:cNvPr>
          <p:cNvSpPr/>
          <p:nvPr/>
        </p:nvSpPr>
        <p:spPr>
          <a:xfrm>
            <a:off x="2530366" y="4298017"/>
            <a:ext cx="2200859" cy="611248"/>
          </a:xfrm>
          <a:prstGeom prst="wedgeRoundRectCallout">
            <a:avLst>
              <a:gd name="adj1" fmla="val 53147"/>
              <a:gd name="adj2" fmla="val -7213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2)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 시간 칼럼 선택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  <a:p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datetime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과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@timestamp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중 선택 가능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6625D1D5-0DB7-0949-A494-5EA6A4BB8F56}"/>
              </a:ext>
            </a:extLst>
          </p:cNvPr>
          <p:cNvSpPr/>
          <p:nvPr/>
        </p:nvSpPr>
        <p:spPr>
          <a:xfrm>
            <a:off x="5009312" y="1959798"/>
            <a:ext cx="2442366" cy="446194"/>
          </a:xfrm>
          <a:prstGeom prst="wedgeRoundRectCallout">
            <a:avLst>
              <a:gd name="adj1" fmla="val -62680"/>
              <a:gd name="adj2" fmla="val 4741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1)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index 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명</a:t>
            </a:r>
            <a:r>
              <a:rPr lang="en-US" altLang="ko-KR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(ba_realtime2)</a:t>
            </a: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 입력 후 클릭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55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3BB389D-128B-3D41-B95F-1C699A9F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10" y="1267174"/>
            <a:ext cx="5619980" cy="377258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8C8107-B7C0-624A-985D-1B06699D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075E7E-D845-9B49-A3D8-2DE14E0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추가한 </a:t>
            </a:r>
            <a:r>
              <a:rPr kumimoji="1" lang="en-US" altLang="ko-KR" dirty="0"/>
              <a:t>index </a:t>
            </a:r>
            <a:r>
              <a:rPr kumimoji="1" lang="ko-KR" altLang="en-US" dirty="0"/>
              <a:t>정보 확인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B3BA0-6875-334A-A576-0CAF7749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추가된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칼럼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이름과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type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 맞는지 확인</a:t>
            </a:r>
            <a:endParaRPr lang="en" altLang="ko-Kore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6625D1D5-0DB7-0949-A494-5EA6A4BB8F56}"/>
              </a:ext>
            </a:extLst>
          </p:cNvPr>
          <p:cNvSpPr/>
          <p:nvPr/>
        </p:nvSpPr>
        <p:spPr>
          <a:xfrm>
            <a:off x="85608" y="3484392"/>
            <a:ext cx="1585537" cy="486888"/>
          </a:xfrm>
          <a:prstGeom prst="wedgeRoundRectCallout">
            <a:avLst>
              <a:gd name="adj1" fmla="val 55465"/>
              <a:gd name="adj2" fmla="val 4054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  <a:sym typeface="Calibri"/>
              </a:rPr>
              <a:t>새로운 칼럼이 추가됨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  <a:sym typeface="Calibri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B2E2D2-950B-524B-A78D-646B178F67C6}"/>
              </a:ext>
            </a:extLst>
          </p:cNvPr>
          <p:cNvSpPr/>
          <p:nvPr/>
        </p:nvSpPr>
        <p:spPr>
          <a:xfrm>
            <a:off x="1762010" y="2711307"/>
            <a:ext cx="2605038" cy="2330037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926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A4075893-3A08-6E43-850C-E8C359B5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8" y="1142077"/>
            <a:ext cx="7796048" cy="391255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02C4B8-0362-7740-A6FB-4BC8A702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01AB96-2CEE-0E43-84DC-71FE6072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사용자</a:t>
            </a:r>
            <a:r>
              <a:rPr kumimoji="1" lang="ko-KR" altLang="en-US" dirty="0"/>
              <a:t> 연령별로 가장 많이 접속하는 연령대를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CAA36-4E7C-3E44-89E4-A4D2466A2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R" dirty="0"/>
              <a:t>20</a:t>
            </a:r>
            <a:r>
              <a:rPr kumimoji="1" lang="ko-KR" altLang="en-US" dirty="0"/>
              <a:t>대가 가장 많이 접속하고 있음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4F69E2-C214-3548-AB8F-AB255294C04F}"/>
              </a:ext>
            </a:extLst>
          </p:cNvPr>
          <p:cNvSpPr/>
          <p:nvPr/>
        </p:nvSpPr>
        <p:spPr>
          <a:xfrm>
            <a:off x="6197962" y="2790496"/>
            <a:ext cx="2126231" cy="1056289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CEE03B-28EC-1047-93A8-A946ACE156B2}"/>
              </a:ext>
            </a:extLst>
          </p:cNvPr>
          <p:cNvSpPr/>
          <p:nvPr/>
        </p:nvSpPr>
        <p:spPr>
          <a:xfrm>
            <a:off x="7748752" y="4848454"/>
            <a:ext cx="820908" cy="206174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C3DD6C-7D64-E945-AB33-470C1E805AD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261078" y="3846785"/>
            <a:ext cx="898128" cy="100166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사각형 설명선[R] 19">
            <a:extLst>
              <a:ext uri="{FF2B5EF4-FFF2-40B4-BE49-F238E27FC236}">
                <a16:creationId xmlns:a16="http://schemas.microsoft.com/office/drawing/2014/main" id="{D8C21DDA-77CE-9548-99EC-2D17808D2C18}"/>
              </a:ext>
            </a:extLst>
          </p:cNvPr>
          <p:cNvSpPr/>
          <p:nvPr/>
        </p:nvSpPr>
        <p:spPr>
          <a:xfrm>
            <a:off x="4762245" y="3846786"/>
            <a:ext cx="1435717" cy="486888"/>
          </a:xfrm>
          <a:prstGeom prst="wedgeRoundRectCallout">
            <a:avLst>
              <a:gd name="adj1" fmla="val 51374"/>
              <a:gd name="adj2" fmla="val -8197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나이 구간을 설정</a:t>
            </a:r>
            <a:endParaRPr lang="en-US" altLang="ko-KR" sz="1000" dirty="0">
              <a:solidFill>
                <a:schemeClr val="dk1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  <a:sym typeface="Calibri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FD649F-4E18-EF45-B33A-1C9FDDDBF80A}"/>
              </a:ext>
            </a:extLst>
          </p:cNvPr>
          <p:cNvSpPr/>
          <p:nvPr/>
        </p:nvSpPr>
        <p:spPr>
          <a:xfrm>
            <a:off x="6197962" y="2605029"/>
            <a:ext cx="2126231" cy="96758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57D685-318A-C146-80EF-611E0CCC3B9C}"/>
              </a:ext>
            </a:extLst>
          </p:cNvPr>
          <p:cNvSpPr/>
          <p:nvPr/>
        </p:nvSpPr>
        <p:spPr>
          <a:xfrm>
            <a:off x="6197962" y="2229513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D7D3DD6-03D9-7441-813B-B0459522B665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>
            <a:off x="7261078" y="2701787"/>
            <a:ext cx="0" cy="8870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A422D8-8180-FB46-8FAB-34D8F1B09306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7261078" y="2398855"/>
            <a:ext cx="0" cy="20617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2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2AE8F1-73D0-7046-8987-E9EE9E58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20BC08-D4E7-874A-B964-D0CF126C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연령별</a:t>
            </a:r>
            <a:r>
              <a:rPr kumimoji="1" lang="ko-KR" altLang="en-US" dirty="0"/>
              <a:t> 가입 등급</a:t>
            </a:r>
            <a:r>
              <a:rPr kumimoji="1" lang="en-US" altLang="ko-KR" dirty="0"/>
              <a:t>(Level)</a:t>
            </a:r>
            <a:r>
              <a:rPr kumimoji="1" lang="ko-KR" altLang="en-US" dirty="0"/>
              <a:t>을 추가하여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등급별 사용량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3C042-7E81-9F44-BDF0-CC2A04FFA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ko-KR" altLang="en-US" dirty="0"/>
              <a:t> 등급이 가장 많이 접속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E9E1B-94E4-CD4A-AD13-B37DC58A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4" y="1071115"/>
            <a:ext cx="7976251" cy="40178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FDAD48-131F-A84D-93ED-F5D2756003E2}"/>
              </a:ext>
            </a:extLst>
          </p:cNvPr>
          <p:cNvSpPr/>
          <p:nvPr/>
        </p:nvSpPr>
        <p:spPr>
          <a:xfrm>
            <a:off x="6221611" y="2487079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DABE39-418E-3E47-8C5A-7901F2BE004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84726" y="2656421"/>
            <a:ext cx="1" cy="1918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0A131B-F41A-484E-A91F-A8C2D168F9F4}"/>
              </a:ext>
            </a:extLst>
          </p:cNvPr>
          <p:cNvSpPr/>
          <p:nvPr/>
        </p:nvSpPr>
        <p:spPr>
          <a:xfrm>
            <a:off x="6221610" y="2848232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86670A-F6A3-2B4F-AA8A-68CABE869D48}"/>
              </a:ext>
            </a:extLst>
          </p:cNvPr>
          <p:cNvSpPr/>
          <p:nvPr/>
        </p:nvSpPr>
        <p:spPr>
          <a:xfrm>
            <a:off x="6221609" y="2157126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06C62D4-BECE-CB4E-BC6E-071647491744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7284725" y="2326468"/>
            <a:ext cx="2" cy="1606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AD3960-F1AB-3644-A536-FAC7C82403B3}"/>
              </a:ext>
            </a:extLst>
          </p:cNvPr>
          <p:cNvSpPr/>
          <p:nvPr/>
        </p:nvSpPr>
        <p:spPr>
          <a:xfrm>
            <a:off x="6221609" y="3192840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AD2061-0822-294D-BC8D-DFDCDD2FF46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7284725" y="3017574"/>
            <a:ext cx="1" cy="1752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AD194E-0384-B541-A1FD-C780CCC8C1D7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7284725" y="3362182"/>
            <a:ext cx="976066" cy="151383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16E0E5-3D11-4947-B7D5-9E37F4DED4FC}"/>
              </a:ext>
            </a:extLst>
          </p:cNvPr>
          <p:cNvSpPr/>
          <p:nvPr/>
        </p:nvSpPr>
        <p:spPr>
          <a:xfrm>
            <a:off x="7937807" y="4876014"/>
            <a:ext cx="645968" cy="212987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599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E43D57-613E-5A42-9DA5-B6674D5F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8C0AAB3-107F-2548-9D88-F643C852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시간</a:t>
            </a:r>
            <a:r>
              <a:rPr kumimoji="1" lang="ko-KR" altLang="en-US" dirty="0"/>
              <a:t> 흐름에 따른 사용자 접속 현황을 파악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699A4-4784-6A4D-9911-7A8D4DCAC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6F9CD2-C13B-4B4B-A29A-8625163C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1087440"/>
            <a:ext cx="7945821" cy="40173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581970-964E-A94E-9B4A-208719068F73}"/>
              </a:ext>
            </a:extLst>
          </p:cNvPr>
          <p:cNvSpPr/>
          <p:nvPr/>
        </p:nvSpPr>
        <p:spPr>
          <a:xfrm>
            <a:off x="6245257" y="2804760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F7DCF4-A08C-FF47-A9FD-E1AB6C4E120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308372" y="2974102"/>
            <a:ext cx="1" cy="19698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A6DA84-1CDD-154C-ADB6-540272AE4BF2}"/>
              </a:ext>
            </a:extLst>
          </p:cNvPr>
          <p:cNvSpPr/>
          <p:nvPr/>
        </p:nvSpPr>
        <p:spPr>
          <a:xfrm>
            <a:off x="6245256" y="3171088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F708A6-9767-A44C-AD24-F3FD9A9FA0B5}"/>
              </a:ext>
            </a:extLst>
          </p:cNvPr>
          <p:cNvSpPr/>
          <p:nvPr/>
        </p:nvSpPr>
        <p:spPr>
          <a:xfrm>
            <a:off x="6245255" y="3492255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6FF64C3-4F02-934B-82AE-4F2C0370AD0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7308371" y="3340430"/>
            <a:ext cx="1" cy="15182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E769D9-2CCF-FC45-8512-B6CAA56316C9}"/>
              </a:ext>
            </a:extLst>
          </p:cNvPr>
          <p:cNvSpPr/>
          <p:nvPr/>
        </p:nvSpPr>
        <p:spPr>
          <a:xfrm>
            <a:off x="7920048" y="4890169"/>
            <a:ext cx="645968" cy="206715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21C74E2-E523-8F41-9723-BEDBBA093AF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308371" y="3661597"/>
            <a:ext cx="934661" cy="122857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4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DFADA3-CBC7-EF4A-8A99-3C7E7819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42DDB0-8437-BD45-9E1C-3523594A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성별에</a:t>
            </a:r>
            <a:r>
              <a:rPr kumimoji="1" lang="ko-KR" altLang="en-US" dirty="0"/>
              <a:t> 따라 시간 별 사용량 시각화 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12F7DF-2C0B-724E-BD88-EA8566300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ore-KR" altLang="en-US" dirty="0"/>
              <a:t>기존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Line Chart</a:t>
            </a:r>
            <a:r>
              <a:rPr kumimoji="1" lang="ko-KR" altLang="en-US" dirty="0"/>
              <a:t>에 성별을 추가하여 차트를 분리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86288C-5F3E-864D-AB5F-A3DE38AA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2" y="1127171"/>
            <a:ext cx="7818596" cy="39286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925B54-6664-F64D-82DB-387EF356CAD3}"/>
              </a:ext>
            </a:extLst>
          </p:cNvPr>
          <p:cNvSpPr/>
          <p:nvPr/>
        </p:nvSpPr>
        <p:spPr>
          <a:xfrm>
            <a:off x="6253139" y="2907236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87F5CBB-9FCB-4643-BD6C-68FD26399B5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316254" y="3076578"/>
            <a:ext cx="1" cy="17369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06B501-0F2A-5143-8514-94A2D9FC7814}"/>
              </a:ext>
            </a:extLst>
          </p:cNvPr>
          <p:cNvSpPr/>
          <p:nvPr/>
        </p:nvSpPr>
        <p:spPr>
          <a:xfrm>
            <a:off x="6253138" y="3250274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E020D5-C21A-A447-9F2D-FC776032A67E}"/>
              </a:ext>
            </a:extLst>
          </p:cNvPr>
          <p:cNvSpPr/>
          <p:nvPr/>
        </p:nvSpPr>
        <p:spPr>
          <a:xfrm>
            <a:off x="6253137" y="3581489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D146426-AF5C-784F-BE04-A1E779ABA56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7316253" y="3419616"/>
            <a:ext cx="1" cy="1618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6A637C-A7D4-A543-A6E7-3C683C140F4F}"/>
              </a:ext>
            </a:extLst>
          </p:cNvPr>
          <p:cNvSpPr/>
          <p:nvPr/>
        </p:nvSpPr>
        <p:spPr>
          <a:xfrm>
            <a:off x="7803931" y="4856642"/>
            <a:ext cx="830313" cy="199227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022BCF6-4AA1-3D4A-8053-D818157F10E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316253" y="3750831"/>
            <a:ext cx="902835" cy="110581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2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1BD96C-B8E7-2845-A2E2-415ADAAA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F7D02-AD9E-D443-8AEC-CEA8269FEB90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2313C0-6F74-C14D-9A8E-7CC2F22D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사용자의</a:t>
            </a:r>
            <a:r>
              <a:rPr kumimoji="1" lang="ko-KR" altLang="en-US" dirty="0"/>
              <a:t> 멤버십 </a:t>
            </a:r>
            <a:r>
              <a:rPr kumimoji="1" lang="en-US" altLang="ko-KR" dirty="0"/>
              <a:t>Level</a:t>
            </a:r>
            <a:r>
              <a:rPr kumimoji="1" lang="ko-KR" altLang="en-US" dirty="0"/>
              <a:t> 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성별 서비스 접속 건수 시각화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F6D6E8-1693-0A41-A1A5-83F6BBF91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ore-KR" dirty="0"/>
              <a:t>Level 0</a:t>
            </a:r>
            <a:r>
              <a:rPr kumimoji="1" lang="ko-KR" altLang="en-US" dirty="0"/>
              <a:t>의 사용자 접속이 가장 활발함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067FF4-C669-7E48-93B4-0408C9A4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1078728"/>
            <a:ext cx="8013925" cy="40418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5A1DAA-6285-8B40-A055-624A05ED6A2F}"/>
              </a:ext>
            </a:extLst>
          </p:cNvPr>
          <p:cNvSpPr/>
          <p:nvPr/>
        </p:nvSpPr>
        <p:spPr>
          <a:xfrm>
            <a:off x="461142" y="1983016"/>
            <a:ext cx="200848" cy="356227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373A3950-429E-A949-A610-1C45B2FE3729}"/>
              </a:ext>
            </a:extLst>
          </p:cNvPr>
          <p:cNvSpPr/>
          <p:nvPr/>
        </p:nvSpPr>
        <p:spPr>
          <a:xfrm>
            <a:off x="7199" y="2451316"/>
            <a:ext cx="1435717" cy="486888"/>
          </a:xfrm>
          <a:prstGeom prst="wedgeRoundRectCallout">
            <a:avLst>
              <a:gd name="adj1" fmla="val -6825"/>
              <a:gd name="adj2" fmla="val -7063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사용자 등급 </a:t>
            </a:r>
            <a:r>
              <a:rPr lang="en-US" altLang="ko-KR" sz="1000" dirty="0">
                <a:solidFill>
                  <a:schemeClr val="dk1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  <a:sym typeface="Calibri"/>
              </a:rPr>
              <a:t>(Level)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F8EB4F-0FA1-6143-9366-98826C81FD0D}"/>
              </a:ext>
            </a:extLst>
          </p:cNvPr>
          <p:cNvSpPr/>
          <p:nvPr/>
        </p:nvSpPr>
        <p:spPr>
          <a:xfrm>
            <a:off x="6190078" y="1959367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27874E-43D0-8A42-9E37-88953588ADB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253194" y="2128709"/>
            <a:ext cx="0" cy="38201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5E3D1-D0C3-7749-A9F1-4C3E92AD9367}"/>
              </a:ext>
            </a:extLst>
          </p:cNvPr>
          <p:cNvSpPr/>
          <p:nvPr/>
        </p:nvSpPr>
        <p:spPr>
          <a:xfrm>
            <a:off x="6190078" y="2510728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D17F09-5B21-724B-AC62-12F6FEF1A78B}"/>
              </a:ext>
            </a:extLst>
          </p:cNvPr>
          <p:cNvSpPr/>
          <p:nvPr/>
        </p:nvSpPr>
        <p:spPr>
          <a:xfrm>
            <a:off x="6190078" y="2853533"/>
            <a:ext cx="2126231" cy="169342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F55130C-7938-8E41-922C-ACCD8119633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7253194" y="2680070"/>
            <a:ext cx="0" cy="17346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AB5D22-046A-C641-A203-842A7999D948}"/>
              </a:ext>
            </a:extLst>
          </p:cNvPr>
          <p:cNvSpPr/>
          <p:nvPr/>
        </p:nvSpPr>
        <p:spPr>
          <a:xfrm>
            <a:off x="7876396" y="4886105"/>
            <a:ext cx="645968" cy="248131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1A4857-64E7-E949-95A8-CDDE774D51FB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7253194" y="3022875"/>
            <a:ext cx="946186" cy="186323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8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3175"/>
      </a:spPr>
      <a:bodyPr rtlCol="0" anchor="ctr"/>
      <a:lstStyle>
        <a:defPPr algn="ctr">
          <a:defRPr kumimoji="1" sz="10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25000"/>
            </a:schemeClr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15101</TotalTime>
  <Words>194</Words>
  <Application>Microsoft Macintosh PowerPoint</Application>
  <PresentationFormat>화면 슬라이드 쇼(16:9)</PresentationFormat>
  <Paragraphs>44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NanumGothic</vt:lpstr>
      <vt:lpstr>SpoqaHanSans-Regular</vt:lpstr>
      <vt:lpstr>Arial</vt:lpstr>
      <vt:lpstr>Calibri</vt:lpstr>
      <vt:lpstr>Calibri Light</vt:lpstr>
      <vt:lpstr>Office 테마</vt:lpstr>
      <vt:lpstr>Kibana로  실시간 데이터 시각화 하기 (Stage 1)</vt:lpstr>
      <vt:lpstr>Index Pattern 추가 페이지로 이동</vt:lpstr>
      <vt:lpstr>Elasticsearch index 추가 하기 (ba_realtime)</vt:lpstr>
      <vt:lpstr>추가한 index 정보 확인</vt:lpstr>
      <vt:lpstr>사용자 연령별로 가장 많이 접속하는 연령대를 시각화</vt:lpstr>
      <vt:lpstr>연령별 가입 등급(Level)을 추가하여, 등급별 사용량 시각화</vt:lpstr>
      <vt:lpstr>시간 흐름에 따른 사용자 접속 현황을 파악</vt:lpstr>
      <vt:lpstr>성별에 따라 시간 별 사용량 시각화 </vt:lpstr>
      <vt:lpstr>사용자의 멤버십 Level 별, 성별 서비스 접속 건수 시각화</vt:lpstr>
      <vt:lpstr>App을 통해서 접속한 사용자 비중 시각화</vt:lpstr>
      <vt:lpstr>연령대 별 App으로 접속한 비율을 시각화</vt:lpstr>
      <vt:lpstr>Dashboard 생성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292</cp:revision>
  <dcterms:created xsi:type="dcterms:W3CDTF">2020-11-23T12:52:53Z</dcterms:created>
  <dcterms:modified xsi:type="dcterms:W3CDTF">2022-04-11T14:53:53Z</dcterms:modified>
</cp:coreProperties>
</file>