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Fira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FiraSans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FiraSans-italic.fntdata"/><Relationship Id="rId6" Type="http://schemas.openxmlformats.org/officeDocument/2006/relationships/slide" Target="slides/slide1.xml"/><Relationship Id="rId18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57ba91ad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2f57ba91ad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57ba91ad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57ba91a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57ba91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f57ba91ad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7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4325" lvl="3" marL="1828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–"/>
              <a:defRPr sz="1350"/>
            </a:lvl4pPr>
            <a:lvl5pPr indent="-314325" lvl="4" marL="22860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»"/>
              <a:defRPr sz="1350"/>
            </a:lvl5pPr>
            <a:lvl6pPr indent="-314325" lvl="5" marL="27432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4325" lvl="2" marL="1371600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1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1pPr>
            <a:lvl2pPr indent="-228600" lvl="1" marL="914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3pPr>
            <a:lvl4pPr indent="-228600" lvl="3" marL="1828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4pPr>
            <a:lvl5pPr indent="-228600" lvl="4" marL="22860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5pPr>
            <a:lvl6pPr indent="-228600" lvl="5" marL="27432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6pPr>
            <a:lvl7pPr indent="-228600" lvl="6" marL="32004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7pPr>
            <a:lvl8pPr indent="-228600" lvl="7" marL="36576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8pPr>
            <a:lvl9pPr indent="-228600" lvl="8" marL="4114800" algn="l">
              <a:spcBef>
                <a:spcPts val="135"/>
              </a:spcBef>
              <a:spcAft>
                <a:spcPts val="0"/>
              </a:spcAft>
              <a:buClr>
                <a:schemeClr val="dk1"/>
              </a:buClr>
              <a:buSzPts val="675"/>
              <a:buNone/>
              <a:defRPr sz="675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Fira Sans"/>
              <a:buNone/>
              <a:defRPr i="0" sz="33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Char char="•"/>
              <a:defRPr i="0" sz="2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61950" lvl="1" marL="914400" marR="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Fira Sans"/>
              <a:buChar char="–"/>
              <a:defRPr i="0" sz="21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•"/>
              <a:defRPr i="0" sz="1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–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»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•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•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•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Fira Sans"/>
              <a:buChar char="•"/>
              <a:defRPr i="0" sz="15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Illumina Amplicon Sequencing for Insecticide Resistance Surveillance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br>
              <a:rPr lang="en-US">
                <a:solidFill>
                  <a:srgbClr val="888888"/>
                </a:solidFill>
              </a:rPr>
            </a:br>
            <a:br>
              <a:rPr lang="en-US">
                <a:solidFill>
                  <a:srgbClr val="888888"/>
                </a:solidFill>
              </a:rPr>
            </a:br>
            <a:r>
              <a:rPr lang="en-US"/>
              <a:t>Sanjay C Nagi</a:t>
            </a:r>
            <a:endParaRPr/>
          </a:p>
        </p:txBody>
      </p:sp>
      <p:sp>
        <p:nvSpPr>
          <p:cNvPr id="86" name="Google Shape;86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</a:pPr>
            <a:r>
              <a:rPr lang="en-US"/>
              <a:t>August 23,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Analyzing the Data with AmpSeeker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225" y="1187129"/>
            <a:ext cx="5066879" cy="3775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Illumina amplicon sequencing is a powerful tool for insecticide resistance surveillance</a:t>
            </a:r>
            <a:endParaRPr sz="20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Combines targeted approach with high-throughput capabilities</a:t>
            </a:r>
            <a:endParaRPr sz="20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AmpSeeker pipeline streamlines data analysis and interpretation</a:t>
            </a:r>
            <a:endParaRPr sz="2000"/>
          </a:p>
          <a:p>
            <a:pPr indent="0" lvl="0" marL="34290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Enhances our ability to monitor and respond to insecticide resistance in malaria vectors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Why Genomic Surveillance of Mosquitoes?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Insecticide-based interventions are crucial for malaria control</a:t>
            </a:r>
            <a:endParaRPr sz="20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Emergence and spread of insecticide resistance challenges control efforts</a:t>
            </a:r>
            <a:endParaRPr sz="2000"/>
          </a:p>
          <a:p>
            <a:pPr indent="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Genomic surveillance helps:</a:t>
            </a:r>
            <a:endParaRPr sz="2000"/>
          </a:p>
          <a:p>
            <a:pPr indent="-31750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Identify resistance-conferring mutations early</a:t>
            </a:r>
            <a:endParaRPr sz="1700"/>
          </a:p>
          <a:p>
            <a:pPr indent="-31750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Implement proactive interventions</a:t>
            </a:r>
            <a:endParaRPr sz="1700"/>
          </a:p>
          <a:p>
            <a:pPr indent="-31750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Understand resistance mechanisms</a:t>
            </a:r>
            <a:endParaRPr sz="1700"/>
          </a:p>
          <a:p>
            <a:pPr indent="-31750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Devise effective mitigation strategies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Why Amplicon Sequencing?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Whole genome sequencing is costly for routine surveillance</a:t>
            </a:r>
            <a:endParaRPr sz="2100"/>
          </a:p>
          <a:p>
            <a:pPr indent="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Amplicon sequencing targets specific genomic regions of interest</a:t>
            </a:r>
            <a:endParaRPr sz="2100"/>
          </a:p>
          <a:p>
            <a:pPr indent="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2385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Benefits:</a:t>
            </a:r>
            <a:endParaRPr sz="2100"/>
          </a:p>
          <a:p>
            <a:pPr indent="-32385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Cost-effective</a:t>
            </a:r>
            <a:endParaRPr sz="1800"/>
          </a:p>
          <a:p>
            <a:pPr indent="-32385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Focuses on known resistance loci</a:t>
            </a:r>
            <a:endParaRPr sz="1800"/>
          </a:p>
          <a:p>
            <a:pPr indent="-32385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Allows high-throughput analysis</a:t>
            </a:r>
            <a:endParaRPr sz="1800"/>
          </a:p>
          <a:p>
            <a:pPr indent="-323850" lvl="1" marL="6858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Provides detailed information on resistance mechanisms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Technology Used in Illumina Amplicon Sequencing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Based on sequencing-by-synthesis technology</a:t>
            </a:r>
            <a:endParaRPr sz="2000"/>
          </a:p>
          <a:p>
            <a:pPr indent="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Key components:</a:t>
            </a:r>
            <a:endParaRPr sz="20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DNA polymerase</a:t>
            </a:r>
            <a:endParaRPr sz="17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Fluorescently labeled nucleotides</a:t>
            </a:r>
            <a:endParaRPr sz="17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High-resolution cameras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175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Process:</a:t>
            </a:r>
            <a:endParaRPr sz="20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/>
              <a:t>Amplification of target regions</a:t>
            </a:r>
            <a:endParaRPr sz="17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/>
              <a:t>Bridge amplification to create clusters</a:t>
            </a:r>
            <a:endParaRPr sz="17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/>
              <a:t>Sequencing using fluorescent nucleotides</a:t>
            </a:r>
            <a:endParaRPr sz="1700"/>
          </a:p>
          <a:p>
            <a:pPr indent="-31750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lang="en-US" sz="1700"/>
              <a:t>Image capture and base calling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Illumina Adaptors and Barcodes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238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Adaptors: Short DNA sequences added to amplicons</a:t>
            </a:r>
            <a:endParaRPr sz="21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Allow binding to flow cell</a:t>
            </a:r>
            <a:endParaRPr sz="18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Facilitate bridge amplification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Barcodes (Indexes):</a:t>
            </a:r>
            <a:endParaRPr sz="21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Unique sequences for sample identification</a:t>
            </a:r>
            <a:endParaRPr sz="18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Enable multiplexing (multiple samples in one run)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2385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Ag-vAMP-IR panel uses:</a:t>
            </a:r>
            <a:endParaRPr sz="21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96 custom i7 adaptors</a:t>
            </a:r>
            <a:endParaRPr sz="18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16 i5 adaptors</a:t>
            </a:r>
            <a:endParaRPr sz="1800"/>
          </a:p>
          <a:p>
            <a:pPr indent="-323850" lvl="1" marL="68580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Allows multiplexing of up to 1536 samples per run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Brief Overview of the Lab Method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593325" y="130760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DNA extraction from mosquito samples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PCR1 amplification of target regions (multiplex)</a:t>
            </a:r>
            <a:endParaRPr sz="2000"/>
          </a:p>
          <a:p>
            <a:pPr indent="-3175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700"/>
              <a:buChar char="–"/>
            </a:pPr>
            <a:r>
              <a:rPr lang="en-US" sz="1700"/>
              <a:t>Uses primers with Illumina adaptor sequences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PCR2 Addition of index sequences</a:t>
            </a:r>
            <a:endParaRPr sz="2000"/>
          </a:p>
          <a:p>
            <a:pPr indent="-355600" lvl="0" marL="342900" rtl="0" algn="l">
              <a:spcBef>
                <a:spcPts val="48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Pooling of samples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QC and quantification</a:t>
            </a:r>
            <a:endParaRPr sz="2000"/>
          </a:p>
          <a:p>
            <a:pPr indent="-317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/>
              <a:t>Loading onto Illumina sequencer</a:t>
            </a:r>
            <a:endParaRPr sz="2000"/>
          </a:p>
          <a:p>
            <a:pPr indent="-355600" lvl="1" marL="6858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Run!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42452" l="0" r="0" t="0"/>
          <a:stretch/>
        </p:blipFill>
        <p:spPr>
          <a:xfrm>
            <a:off x="1205450" y="657024"/>
            <a:ext cx="6871726" cy="291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ag-vampIR</a:t>
            </a:r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5329"/>
            <a:ext cx="8839201" cy="2619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Analyzing the Data with AmpSeeker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43150" y="3273801"/>
            <a:ext cx="8229600" cy="16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Open-source Snakemake workflow for amplicon data analysis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Key features:</a:t>
            </a:r>
            <a:endParaRPr sz="1600"/>
          </a:p>
          <a:p>
            <a:pPr indent="-2921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Automated end-to-end analysis</a:t>
            </a:r>
            <a:endParaRPr sz="1300"/>
          </a:p>
          <a:p>
            <a:pPr indent="-2921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Modular architecture</a:t>
            </a:r>
            <a:endParaRPr sz="1300"/>
          </a:p>
          <a:p>
            <a:pPr indent="-292100" lvl="1" marL="685800" rtl="0" algn="l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</a:pPr>
            <a:r>
              <a:rPr lang="en-US" sz="1300"/>
              <a:t>Generates local webpage for result exploration</a:t>
            </a:r>
            <a:endParaRPr sz="13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0355" y="1063375"/>
            <a:ext cx="3268400" cy="209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