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286574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1154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0888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4209573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70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81341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2726966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76505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107331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DFF64-85FD-427B-94F8-8121E7BF6A9A}" type="datetimeFigureOut">
              <a:rPr lang="en-ZA" smtClean="0"/>
              <a:t>2020/09/06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82214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DFF64-85FD-427B-94F8-8121E7BF6A9A}" type="datetimeFigureOut">
              <a:rPr lang="en-ZA" smtClean="0"/>
              <a:t>2020/09/06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139786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5DFF64-85FD-427B-94F8-8121E7BF6A9A}" type="datetimeFigureOut">
              <a:rPr lang="en-ZA" smtClean="0"/>
              <a:t>2020/09/06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8646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5DFF64-85FD-427B-94F8-8121E7BF6A9A}" type="datetimeFigureOut">
              <a:rPr lang="en-ZA" smtClean="0"/>
              <a:t>2020/09/06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327668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DFF64-85FD-427B-94F8-8121E7BF6A9A}" type="datetimeFigureOut">
              <a:rPr lang="en-ZA" smtClean="0"/>
              <a:t>2020/09/06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216115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DFF64-85FD-427B-94F8-8121E7BF6A9A}" type="datetimeFigureOut">
              <a:rPr lang="en-ZA" smtClean="0"/>
              <a:t>2020/09/06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125155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5DFF64-85FD-427B-94F8-8121E7BF6A9A}" type="datetimeFigureOut">
              <a:rPr lang="en-ZA" smtClean="0"/>
              <a:t>2020/09/06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480EECE-6E93-4340-B177-11DFCBF58EBD}" type="slidenum">
              <a:rPr lang="en-ZA" smtClean="0"/>
              <a:t>‹#›</a:t>
            </a:fld>
            <a:endParaRPr lang="en-ZA"/>
          </a:p>
        </p:txBody>
      </p:sp>
    </p:spTree>
    <p:extLst>
      <p:ext uri="{BB962C8B-B14F-4D97-AF65-F5344CB8AC3E}">
        <p14:creationId xmlns:p14="http://schemas.microsoft.com/office/powerpoint/2010/main" val="246408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5DFF64-85FD-427B-94F8-8121E7BF6A9A}" type="datetimeFigureOut">
              <a:rPr lang="en-ZA" smtClean="0"/>
              <a:t>2020/09/06</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80EECE-6E93-4340-B177-11DFCBF58EBD}" type="slidenum">
              <a:rPr lang="en-ZA" smtClean="0"/>
              <a:t>‹#›</a:t>
            </a:fld>
            <a:endParaRPr lang="en-ZA"/>
          </a:p>
        </p:txBody>
      </p:sp>
    </p:spTree>
    <p:extLst>
      <p:ext uri="{BB962C8B-B14F-4D97-AF65-F5344CB8AC3E}">
        <p14:creationId xmlns:p14="http://schemas.microsoft.com/office/powerpoint/2010/main" val="299902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154955" y="1447800"/>
            <a:ext cx="6974915" cy="332958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b="0" i="0" kern="1200" dirty="0">
                <a:solidFill>
                  <a:schemeClr val="tx2"/>
                </a:solidFill>
                <a:latin typeface="+mj-lt"/>
                <a:ea typeface="+mj-ea"/>
                <a:cs typeface="+mj-cs"/>
              </a:rPr>
              <a:t>Exploring Safest Neighbourhoods in  Johannesburg , South Africa</a:t>
            </a:r>
          </a:p>
        </p:txBody>
      </p:sp>
    </p:spTree>
    <p:extLst>
      <p:ext uri="{BB962C8B-B14F-4D97-AF65-F5344CB8AC3E}">
        <p14:creationId xmlns:p14="http://schemas.microsoft.com/office/powerpoint/2010/main" val="375908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2585323"/>
          </a:xfrm>
          <a:prstGeom prst="rect">
            <a:avLst/>
          </a:prstGeom>
          <a:noFill/>
        </p:spPr>
        <p:txBody>
          <a:bodyPr wrap="square" rtlCol="0">
            <a:spAutoFit/>
          </a:bodyPr>
          <a:lstStyle/>
          <a:p>
            <a:endParaRPr lang="en-ZA" dirty="0"/>
          </a:p>
          <a:p>
            <a:r>
              <a:rPr lang="en-ZA" dirty="0"/>
              <a:t> </a:t>
            </a:r>
            <a:r>
              <a:rPr lang="en-ZA" b="1" dirty="0"/>
              <a:t>Problem Statement </a:t>
            </a:r>
            <a:endParaRPr lang="en-ZA" dirty="0"/>
          </a:p>
          <a:p>
            <a:r>
              <a:rPr lang="en-ZA" dirty="0"/>
              <a:t>The City of Johannesburg is perceived as a crime ridden city in South Africa that most student outside of the city are reluctant to come and study in Johannesburg. The aim of this project is explore neighbourhoods in the city of Johannesburg where student can stay safely and enjoy the rest of their student life in the city. </a:t>
            </a:r>
          </a:p>
          <a:p>
            <a:r>
              <a:rPr lang="en-ZA" dirty="0"/>
              <a:t>This analysis will assist any student who has never been to Johannesburg South Africa to apply to local universities with ease ,knowing that there are safe neighbourhoods to stay in and venues for student entertainment in the city.</a:t>
            </a:r>
            <a:endParaRPr lang="en-ZA" sz="2400" dirty="0"/>
          </a:p>
        </p:txBody>
      </p:sp>
    </p:spTree>
    <p:extLst>
      <p:ext uri="{BB962C8B-B14F-4D97-AF65-F5344CB8AC3E}">
        <p14:creationId xmlns:p14="http://schemas.microsoft.com/office/powerpoint/2010/main" val="229877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2677656"/>
          </a:xfrm>
          <a:prstGeom prst="rect">
            <a:avLst/>
          </a:prstGeom>
          <a:noFill/>
        </p:spPr>
        <p:txBody>
          <a:bodyPr wrap="square" rtlCol="0">
            <a:spAutoFit/>
          </a:bodyPr>
          <a:lstStyle/>
          <a:p>
            <a:endParaRPr lang="en-ZA" dirty="0"/>
          </a:p>
          <a:p>
            <a:endParaRPr lang="en-ZA" dirty="0"/>
          </a:p>
          <a:p>
            <a:r>
              <a:rPr lang="en-ZA" dirty="0"/>
              <a:t> </a:t>
            </a:r>
            <a:r>
              <a:rPr lang="en-ZA" b="1" dirty="0"/>
              <a:t>Data Description </a:t>
            </a:r>
            <a:endParaRPr lang="en-ZA" dirty="0"/>
          </a:p>
          <a:p>
            <a:r>
              <a:rPr lang="en-ZA" dirty="0"/>
              <a:t>To support my analysis i will use Foursquare API and machine learning algorithm to explore venues and neighbourhoods in Johannesburg by: </a:t>
            </a:r>
          </a:p>
          <a:p>
            <a:r>
              <a:rPr lang="en-ZA" dirty="0"/>
              <a:t>• Finding the safest neighbourhood based on crime statistics </a:t>
            </a:r>
          </a:p>
          <a:p>
            <a:r>
              <a:rPr lang="en-ZA" dirty="0"/>
              <a:t>• Geographic locations showing Johannesburg city coordinates </a:t>
            </a:r>
          </a:p>
          <a:p>
            <a:r>
              <a:rPr lang="en-ZA" dirty="0"/>
              <a:t>• Choosing popular student accommodation in the neighbourhood </a:t>
            </a:r>
          </a:p>
          <a:p>
            <a:endParaRPr lang="en-ZA" sz="2400" dirty="0"/>
          </a:p>
        </p:txBody>
      </p:sp>
    </p:spTree>
    <p:extLst>
      <p:ext uri="{BB962C8B-B14F-4D97-AF65-F5344CB8AC3E}">
        <p14:creationId xmlns:p14="http://schemas.microsoft.com/office/powerpoint/2010/main" val="144808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738664"/>
          </a:xfrm>
          <a:prstGeom prst="rect">
            <a:avLst/>
          </a:prstGeom>
          <a:noFill/>
        </p:spPr>
        <p:txBody>
          <a:bodyPr wrap="square" rtlCol="0">
            <a:spAutoFit/>
          </a:bodyPr>
          <a:lstStyle/>
          <a:p>
            <a:endParaRPr lang="en-ZA" dirty="0"/>
          </a:p>
          <a:p>
            <a:endParaRPr lang="en-ZA" sz="2400" dirty="0"/>
          </a:p>
        </p:txBody>
      </p:sp>
      <p:pic>
        <p:nvPicPr>
          <p:cNvPr id="2" name="Picture 1">
            <a:extLst>
              <a:ext uri="{FF2B5EF4-FFF2-40B4-BE49-F238E27FC236}">
                <a16:creationId xmlns:a16="http://schemas.microsoft.com/office/drawing/2014/main" id="{86D425D0-61BF-4112-A51E-8CDF588A1044}"/>
              </a:ext>
            </a:extLst>
          </p:cNvPr>
          <p:cNvPicPr>
            <a:picLocks noChangeAspect="1"/>
          </p:cNvPicPr>
          <p:nvPr/>
        </p:nvPicPr>
        <p:blipFill>
          <a:blip r:embed="rId2"/>
          <a:stretch>
            <a:fillRect/>
          </a:stretch>
        </p:blipFill>
        <p:spPr>
          <a:xfrm>
            <a:off x="2790647" y="1474353"/>
            <a:ext cx="6915505" cy="4559534"/>
          </a:xfrm>
          <a:prstGeom prst="rect">
            <a:avLst/>
          </a:prstGeom>
        </p:spPr>
      </p:pic>
    </p:spTree>
    <p:extLst>
      <p:ext uri="{BB962C8B-B14F-4D97-AF65-F5344CB8AC3E}">
        <p14:creationId xmlns:p14="http://schemas.microsoft.com/office/powerpoint/2010/main" val="4098374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738664"/>
          </a:xfrm>
          <a:prstGeom prst="rect">
            <a:avLst/>
          </a:prstGeom>
          <a:noFill/>
        </p:spPr>
        <p:txBody>
          <a:bodyPr wrap="square" rtlCol="0">
            <a:spAutoFit/>
          </a:bodyPr>
          <a:lstStyle/>
          <a:p>
            <a:endParaRPr lang="en-ZA" dirty="0"/>
          </a:p>
          <a:p>
            <a:endParaRPr lang="en-ZA" sz="2400" dirty="0"/>
          </a:p>
        </p:txBody>
      </p:sp>
      <p:pic>
        <p:nvPicPr>
          <p:cNvPr id="3" name="Picture 2">
            <a:extLst>
              <a:ext uri="{FF2B5EF4-FFF2-40B4-BE49-F238E27FC236}">
                <a16:creationId xmlns:a16="http://schemas.microsoft.com/office/drawing/2014/main" id="{63F69548-D9B1-446B-ABD1-A7BCB36A31E8}"/>
              </a:ext>
            </a:extLst>
          </p:cNvPr>
          <p:cNvPicPr>
            <a:picLocks noChangeAspect="1"/>
          </p:cNvPicPr>
          <p:nvPr/>
        </p:nvPicPr>
        <p:blipFill>
          <a:blip r:embed="rId2"/>
          <a:stretch>
            <a:fillRect/>
          </a:stretch>
        </p:blipFill>
        <p:spPr>
          <a:xfrm>
            <a:off x="2828749" y="1500962"/>
            <a:ext cx="6839301" cy="5162815"/>
          </a:xfrm>
          <a:prstGeom prst="rect">
            <a:avLst/>
          </a:prstGeom>
        </p:spPr>
      </p:pic>
      <p:sp>
        <p:nvSpPr>
          <p:cNvPr id="5" name="Rectangle 4">
            <a:extLst>
              <a:ext uri="{FF2B5EF4-FFF2-40B4-BE49-F238E27FC236}">
                <a16:creationId xmlns:a16="http://schemas.microsoft.com/office/drawing/2014/main" id="{9B961FBD-F5C1-4E93-9A7E-3EDAA03186E9}"/>
              </a:ext>
            </a:extLst>
          </p:cNvPr>
          <p:cNvSpPr/>
          <p:nvPr/>
        </p:nvSpPr>
        <p:spPr>
          <a:xfrm>
            <a:off x="3835062" y="887363"/>
            <a:ext cx="4049891" cy="461665"/>
          </a:xfrm>
          <a:prstGeom prst="rect">
            <a:avLst/>
          </a:prstGeom>
        </p:spPr>
        <p:txBody>
          <a:bodyPr wrap="none">
            <a:spAutoFit/>
          </a:bodyPr>
          <a:lstStyle/>
          <a:p>
            <a:r>
              <a:rPr lang="en-ZA" sz="2400" b="1" dirty="0">
                <a:solidFill>
                  <a:srgbClr val="000000"/>
                </a:solidFill>
                <a:latin typeface="Calibri" panose="020F0502020204030204" pitchFamily="34" charset="0"/>
              </a:rPr>
              <a:t>Crime</a:t>
            </a:r>
            <a:r>
              <a:rPr lang="en-ZA" sz="1600" b="1" dirty="0">
                <a:solidFill>
                  <a:srgbClr val="000000"/>
                </a:solidFill>
                <a:latin typeface="Calibri" panose="020F0502020204030204" pitchFamily="34" charset="0"/>
              </a:rPr>
              <a:t> </a:t>
            </a:r>
            <a:r>
              <a:rPr lang="en-ZA" sz="2400" b="1" dirty="0">
                <a:solidFill>
                  <a:srgbClr val="000000"/>
                </a:solidFill>
                <a:latin typeface="Calibri" panose="020F0502020204030204" pitchFamily="34" charset="0"/>
              </a:rPr>
              <a:t>Statistics for 2018\2019</a:t>
            </a:r>
            <a:r>
              <a:rPr lang="en-ZA" sz="1600" b="1" dirty="0">
                <a:solidFill>
                  <a:srgbClr val="000000"/>
                </a:solidFill>
                <a:latin typeface="Calibri" panose="020F0502020204030204" pitchFamily="34" charset="0"/>
              </a:rPr>
              <a:t> </a:t>
            </a:r>
            <a:endParaRPr lang="en-ZA" dirty="0"/>
          </a:p>
        </p:txBody>
      </p:sp>
    </p:spTree>
    <p:extLst>
      <p:ext uri="{BB962C8B-B14F-4D97-AF65-F5344CB8AC3E}">
        <p14:creationId xmlns:p14="http://schemas.microsoft.com/office/powerpoint/2010/main" val="321715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738664"/>
          </a:xfrm>
          <a:prstGeom prst="rect">
            <a:avLst/>
          </a:prstGeom>
          <a:noFill/>
        </p:spPr>
        <p:txBody>
          <a:bodyPr wrap="square" rtlCol="0">
            <a:spAutoFit/>
          </a:bodyPr>
          <a:lstStyle/>
          <a:p>
            <a:endParaRPr lang="en-ZA" dirty="0"/>
          </a:p>
          <a:p>
            <a:endParaRPr lang="en-ZA" sz="2400" dirty="0"/>
          </a:p>
        </p:txBody>
      </p:sp>
      <p:pic>
        <p:nvPicPr>
          <p:cNvPr id="2" name="Picture 1">
            <a:extLst>
              <a:ext uri="{FF2B5EF4-FFF2-40B4-BE49-F238E27FC236}">
                <a16:creationId xmlns:a16="http://schemas.microsoft.com/office/drawing/2014/main" id="{87AFD0D1-DDC7-4B7A-BD1B-61CBB1EB74C1}"/>
              </a:ext>
            </a:extLst>
          </p:cNvPr>
          <p:cNvPicPr>
            <a:picLocks noChangeAspect="1"/>
          </p:cNvPicPr>
          <p:nvPr/>
        </p:nvPicPr>
        <p:blipFill>
          <a:blip r:embed="rId2"/>
          <a:stretch>
            <a:fillRect/>
          </a:stretch>
        </p:blipFill>
        <p:spPr>
          <a:xfrm>
            <a:off x="2349307" y="1406421"/>
            <a:ext cx="7493385" cy="4045158"/>
          </a:xfrm>
          <a:prstGeom prst="rect">
            <a:avLst/>
          </a:prstGeom>
        </p:spPr>
      </p:pic>
      <p:sp>
        <p:nvSpPr>
          <p:cNvPr id="6" name="Rectangle 5">
            <a:extLst>
              <a:ext uri="{FF2B5EF4-FFF2-40B4-BE49-F238E27FC236}">
                <a16:creationId xmlns:a16="http://schemas.microsoft.com/office/drawing/2014/main" id="{FD7685C2-684C-4319-9522-A90FACB25ACC}"/>
              </a:ext>
            </a:extLst>
          </p:cNvPr>
          <p:cNvSpPr/>
          <p:nvPr/>
        </p:nvSpPr>
        <p:spPr>
          <a:xfrm>
            <a:off x="3032137" y="722514"/>
            <a:ext cx="3242041" cy="369332"/>
          </a:xfrm>
          <a:prstGeom prst="rect">
            <a:avLst/>
          </a:prstGeom>
        </p:spPr>
        <p:txBody>
          <a:bodyPr wrap="none">
            <a:spAutoFit/>
          </a:bodyPr>
          <a:lstStyle/>
          <a:p>
            <a:r>
              <a:rPr lang="en-ZA" b="1" dirty="0">
                <a:solidFill>
                  <a:srgbClr val="000000"/>
                </a:solidFill>
                <a:latin typeface="Calibri" panose="020F0502020204030204" pitchFamily="34" charset="0"/>
              </a:rPr>
              <a:t>Cleaned up to get Gauteng only </a:t>
            </a:r>
            <a:endParaRPr lang="en-ZA" b="1" dirty="0"/>
          </a:p>
        </p:txBody>
      </p:sp>
    </p:spTree>
    <p:extLst>
      <p:ext uri="{BB962C8B-B14F-4D97-AF65-F5344CB8AC3E}">
        <p14:creationId xmlns:p14="http://schemas.microsoft.com/office/powerpoint/2010/main" val="121690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1564641" y="1666240"/>
            <a:ext cx="9788805" cy="738664"/>
          </a:xfrm>
          <a:prstGeom prst="rect">
            <a:avLst/>
          </a:prstGeom>
          <a:noFill/>
        </p:spPr>
        <p:txBody>
          <a:bodyPr wrap="square" rtlCol="0">
            <a:spAutoFit/>
          </a:bodyPr>
          <a:lstStyle/>
          <a:p>
            <a:endParaRPr lang="en-ZA" dirty="0"/>
          </a:p>
          <a:p>
            <a:endParaRPr lang="en-ZA" sz="2400" dirty="0"/>
          </a:p>
        </p:txBody>
      </p:sp>
      <p:pic>
        <p:nvPicPr>
          <p:cNvPr id="3" name="Picture 2">
            <a:extLst>
              <a:ext uri="{FF2B5EF4-FFF2-40B4-BE49-F238E27FC236}">
                <a16:creationId xmlns:a16="http://schemas.microsoft.com/office/drawing/2014/main" id="{8FDE12E0-C0CF-42A5-BD12-E6A08AA4A1C1}"/>
              </a:ext>
            </a:extLst>
          </p:cNvPr>
          <p:cNvPicPr>
            <a:picLocks noChangeAspect="1"/>
          </p:cNvPicPr>
          <p:nvPr/>
        </p:nvPicPr>
        <p:blipFill>
          <a:blip r:embed="rId2"/>
          <a:stretch>
            <a:fillRect/>
          </a:stretch>
        </p:blipFill>
        <p:spPr>
          <a:xfrm>
            <a:off x="1460999" y="1854300"/>
            <a:ext cx="9270001" cy="3149400"/>
          </a:xfrm>
          <a:prstGeom prst="rect">
            <a:avLst/>
          </a:prstGeom>
        </p:spPr>
      </p:pic>
      <p:sp>
        <p:nvSpPr>
          <p:cNvPr id="5" name="Rectangle 4">
            <a:extLst>
              <a:ext uri="{FF2B5EF4-FFF2-40B4-BE49-F238E27FC236}">
                <a16:creationId xmlns:a16="http://schemas.microsoft.com/office/drawing/2014/main" id="{260797AD-779E-43E6-A6C5-3E7E1F467216}"/>
              </a:ext>
            </a:extLst>
          </p:cNvPr>
          <p:cNvSpPr/>
          <p:nvPr/>
        </p:nvSpPr>
        <p:spPr>
          <a:xfrm>
            <a:off x="3173522" y="1018212"/>
            <a:ext cx="5275996" cy="369332"/>
          </a:xfrm>
          <a:prstGeom prst="rect">
            <a:avLst/>
          </a:prstGeom>
        </p:spPr>
        <p:txBody>
          <a:bodyPr wrap="none">
            <a:spAutoFit/>
          </a:bodyPr>
          <a:lstStyle/>
          <a:p>
            <a:r>
              <a:rPr lang="en-ZA" b="1" dirty="0" err="1">
                <a:solidFill>
                  <a:srgbClr val="000000"/>
                </a:solidFill>
                <a:latin typeface="Calibri" panose="020F0502020204030204" pitchFamily="34" charset="0"/>
              </a:rPr>
              <a:t>Midrand</a:t>
            </a:r>
            <a:r>
              <a:rPr lang="en-ZA" b="1" dirty="0">
                <a:solidFill>
                  <a:srgbClr val="000000"/>
                </a:solidFill>
                <a:latin typeface="Calibri" panose="020F0502020204030204" pitchFamily="34" charset="0"/>
              </a:rPr>
              <a:t> Map showing latitude and Longitude values </a:t>
            </a:r>
            <a:endParaRPr lang="en-ZA" dirty="0"/>
          </a:p>
        </p:txBody>
      </p:sp>
    </p:spTree>
    <p:extLst>
      <p:ext uri="{BB962C8B-B14F-4D97-AF65-F5344CB8AC3E}">
        <p14:creationId xmlns:p14="http://schemas.microsoft.com/office/powerpoint/2010/main" val="289236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67068F-00CC-420D-AA96-ED0DC72C5671}"/>
              </a:ext>
            </a:extLst>
          </p:cNvPr>
          <p:cNvSpPr txBox="1"/>
          <p:nvPr/>
        </p:nvSpPr>
        <p:spPr>
          <a:xfrm>
            <a:off x="0" y="1159470"/>
            <a:ext cx="9788805" cy="738664"/>
          </a:xfrm>
          <a:prstGeom prst="rect">
            <a:avLst/>
          </a:prstGeom>
          <a:noFill/>
        </p:spPr>
        <p:txBody>
          <a:bodyPr wrap="square" rtlCol="0">
            <a:spAutoFit/>
          </a:bodyPr>
          <a:lstStyle/>
          <a:p>
            <a:endParaRPr lang="en-ZA" dirty="0"/>
          </a:p>
          <a:p>
            <a:endParaRPr lang="en-ZA" sz="2400" dirty="0"/>
          </a:p>
        </p:txBody>
      </p:sp>
      <p:sp>
        <p:nvSpPr>
          <p:cNvPr id="2" name="Rectangle 1">
            <a:extLst>
              <a:ext uri="{FF2B5EF4-FFF2-40B4-BE49-F238E27FC236}">
                <a16:creationId xmlns:a16="http://schemas.microsoft.com/office/drawing/2014/main" id="{AA9FD5BF-11BB-45CD-92CC-BFD89800960B}"/>
              </a:ext>
            </a:extLst>
          </p:cNvPr>
          <p:cNvSpPr/>
          <p:nvPr/>
        </p:nvSpPr>
        <p:spPr>
          <a:xfrm>
            <a:off x="1239520" y="1859280"/>
            <a:ext cx="7904480" cy="2031325"/>
          </a:xfrm>
          <a:prstGeom prst="rect">
            <a:avLst/>
          </a:prstGeom>
        </p:spPr>
        <p:txBody>
          <a:bodyPr wrap="square">
            <a:spAutoFit/>
          </a:bodyPr>
          <a:lstStyle/>
          <a:p>
            <a:r>
              <a:rPr lang="en-ZA" dirty="0">
                <a:solidFill>
                  <a:srgbClr val="000000"/>
                </a:solidFill>
                <a:latin typeface="Calibri" panose="020F0502020204030204" pitchFamily="34" charset="0"/>
              </a:rPr>
              <a:t>In this study I analysed safest areas in South Africa, Johannesburg for student who want to come study in the country. The area I specifically chose is </a:t>
            </a:r>
            <a:r>
              <a:rPr lang="en-ZA" dirty="0" err="1">
                <a:solidFill>
                  <a:srgbClr val="000000"/>
                </a:solidFill>
                <a:latin typeface="Calibri" panose="020F0502020204030204" pitchFamily="34" charset="0"/>
              </a:rPr>
              <a:t>Midrand</a:t>
            </a:r>
            <a:r>
              <a:rPr lang="en-ZA" dirty="0">
                <a:solidFill>
                  <a:srgbClr val="000000"/>
                </a:solidFill>
                <a:latin typeface="Calibri" panose="020F0502020204030204" pitchFamily="34" charset="0"/>
              </a:rPr>
              <a:t> for the least crime reported, having a university within it’s area and closest to an international airport. </a:t>
            </a:r>
          </a:p>
          <a:p>
            <a:r>
              <a:rPr lang="en-ZA" dirty="0">
                <a:solidFill>
                  <a:srgbClr val="000000"/>
                </a:solidFill>
                <a:latin typeface="Calibri" panose="020F0502020204030204" pitchFamily="34" charset="0"/>
              </a:rPr>
              <a:t>There is still a lot to be done to further take the crime rate down in most cities in South Africa , if the communities and government (Police) can work together it can be achieved </a:t>
            </a:r>
            <a:endParaRPr lang="en-ZA" dirty="0"/>
          </a:p>
        </p:txBody>
      </p:sp>
      <p:sp>
        <p:nvSpPr>
          <p:cNvPr id="6" name="Rectangle 5">
            <a:extLst>
              <a:ext uri="{FF2B5EF4-FFF2-40B4-BE49-F238E27FC236}">
                <a16:creationId xmlns:a16="http://schemas.microsoft.com/office/drawing/2014/main" id="{E28D653A-DCC7-4B3A-B229-32792AA6F23B}"/>
              </a:ext>
            </a:extLst>
          </p:cNvPr>
          <p:cNvSpPr/>
          <p:nvPr/>
        </p:nvSpPr>
        <p:spPr>
          <a:xfrm>
            <a:off x="4894402" y="928637"/>
            <a:ext cx="1628972" cy="461665"/>
          </a:xfrm>
          <a:prstGeom prst="rect">
            <a:avLst/>
          </a:prstGeom>
        </p:spPr>
        <p:txBody>
          <a:bodyPr wrap="none">
            <a:spAutoFit/>
          </a:bodyPr>
          <a:lstStyle/>
          <a:p>
            <a:r>
              <a:rPr lang="en-ZA" sz="2400" b="1" dirty="0">
                <a:solidFill>
                  <a:srgbClr val="000000"/>
                </a:solidFill>
                <a:latin typeface="Calibri" panose="020F0502020204030204" pitchFamily="34" charset="0"/>
              </a:rPr>
              <a:t>Conclusion</a:t>
            </a:r>
            <a:r>
              <a:rPr lang="en-ZA" b="1" dirty="0">
                <a:solidFill>
                  <a:srgbClr val="000000"/>
                </a:solidFill>
                <a:latin typeface="Calibri" panose="020F0502020204030204" pitchFamily="34" charset="0"/>
              </a:rPr>
              <a:t> </a:t>
            </a:r>
            <a:endParaRPr lang="en-ZA" dirty="0"/>
          </a:p>
        </p:txBody>
      </p:sp>
    </p:spTree>
    <p:extLst>
      <p:ext uri="{BB962C8B-B14F-4D97-AF65-F5344CB8AC3E}">
        <p14:creationId xmlns:p14="http://schemas.microsoft.com/office/powerpoint/2010/main" val="306476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264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Rampolokeng, Masetshaba M</dc:creator>
  <cp:lastModifiedBy>Rampolokeng, Masetshaba M</cp:lastModifiedBy>
  <cp:revision>4</cp:revision>
  <dcterms:created xsi:type="dcterms:W3CDTF">2020-09-06T21:44:36Z</dcterms:created>
  <dcterms:modified xsi:type="dcterms:W3CDTF">2020-09-06T22:06:38Z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Masetshaba.Rampolokeng@standardbank.co.za</vt:lpwstr>
  </property>
  <property fmtid="{D5CDD505-2E9C-101B-9397-08002B2CF9AE}" pid="5" name="MSIP_Label_027a3850-2850-457c-8efb-fdd5fa4d27d3_SetDate">
    <vt:lpwstr>2020-09-06T21:52:24.0433422Z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cc66e0c9-69d9-4106-bf82-7a963b8be078</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ies>
</file>