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57" r:id="rId4"/>
    <p:sldId id="279" r:id="rId5"/>
    <p:sldId id="258" r:id="rId6"/>
    <p:sldId id="259" r:id="rId7"/>
    <p:sldId id="270" r:id="rId8"/>
    <p:sldId id="271" r:id="rId9"/>
    <p:sldId id="261" r:id="rId10"/>
    <p:sldId id="272" r:id="rId11"/>
    <p:sldId id="262" r:id="rId12"/>
    <p:sldId id="273" r:id="rId13"/>
    <p:sldId id="263" r:id="rId14"/>
    <p:sldId id="280" r:id="rId15"/>
    <p:sldId id="264" r:id="rId16"/>
    <p:sldId id="266" r:id="rId17"/>
    <p:sldId id="267" r:id="rId18"/>
    <p:sldId id="274" r:id="rId19"/>
    <p:sldId id="275" r:id="rId20"/>
    <p:sldId id="276" r:id="rId21"/>
    <p:sldId id="277" r:id="rId22"/>
    <p:sldId id="269" r:id="rId24"/>
    <p:sldId id="278"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7" d="100"/>
          <a:sy n="67" d="100"/>
        </p:scale>
        <p:origin x="8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F0BB38-F6D1-460D-A094-75EA50A7FB94}" type="datetimeFigureOut">
              <a:rPr lang="fr-FR" smtClean="0"/>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5F6C1E-AF2F-4485-A95A-6C4CCE57F42E}" type="slidenum">
              <a:rPr lang="fr-FR" smtClean="0"/>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E5F6C1E-AF2F-4485-A95A-6C4CCE57F42E}" type="slidenum">
              <a:rPr lang="fr-FR" smtClean="0"/>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FR"/>
          </a:p>
        </p:txBody>
      </p:sp>
      <p:sp>
        <p:nvSpPr>
          <p:cNvPr id="3" name="Sous-titr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FR"/>
          </a:p>
        </p:txBody>
      </p:sp>
      <p:sp>
        <p:nvSpPr>
          <p:cNvPr id="4" name="Espace réservé de la date 3"/>
          <p:cNvSpPr>
            <a:spLocks noGrp="1"/>
          </p:cNvSpPr>
          <p:nvPr>
            <p:ph type="dt" sz="half" idx="10"/>
          </p:nvPr>
        </p:nvSpPr>
        <p:spPr/>
        <p:txBody>
          <a:bodyPr/>
          <a:lstStyle/>
          <a:p>
            <a:fld id="{44706AF6-C1A9-4C01-955B-0EF2D9502C81}"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4080128-6CFC-4A06-B1C6-C06F8839C11F}" type="slidenum">
              <a:rPr lang="fr-FR" smtClean="0"/>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u texte vertical 2"/>
          <p:cNvSpPr>
            <a:spLocks noGrp="1"/>
          </p:cNvSpPr>
          <p:nvPr>
            <p:ph type="body" orient="vert" idx="1" hasCustomPrompt="1"/>
          </p:nvPr>
        </p:nvSpPr>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44706AF6-C1A9-4C01-955B-0EF2D9502C81}"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4080128-6CFC-4A06-B1C6-C06F8839C11F}" type="slidenum">
              <a:rPr lang="fr-FR" smtClean="0"/>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fr-FR"/>
          </a:p>
        </p:txBody>
      </p:sp>
      <p:sp>
        <p:nvSpPr>
          <p:cNvPr id="3" name="Espace réservé du texte vertical 2"/>
          <p:cNvSpPr>
            <a:spLocks noGrp="1"/>
          </p:cNvSpPr>
          <p:nvPr>
            <p:ph type="body" orient="vert" idx="1" hasCustomPrompt="1"/>
          </p:nvPr>
        </p:nvSpPr>
        <p:spPr>
          <a:xfrm>
            <a:off x="838200" y="365125"/>
            <a:ext cx="7734300" cy="5811838"/>
          </a:xfrm>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44706AF6-C1A9-4C01-955B-0EF2D9502C81}"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4080128-6CFC-4A06-B1C6-C06F8839C11F}" type="slidenum">
              <a:rPr lang="fr-FR" smtClean="0"/>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u contenu 2"/>
          <p:cNvSpPr>
            <a:spLocks noGrp="1"/>
          </p:cNvSpPr>
          <p:nvPr>
            <p:ph idx="1" hasCustomPrompt="1"/>
          </p:nvPr>
        </p:nvSpPr>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44706AF6-C1A9-4C01-955B-0EF2D9502C81}"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4080128-6CFC-4A06-B1C6-C06F8839C11F}" type="slidenum">
              <a:rPr lang="fr-FR" smtClean="0"/>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FR"/>
          </a:p>
        </p:txBody>
      </p:sp>
      <p:sp>
        <p:nvSpPr>
          <p:cNvPr id="3" name="Espace réservé du texte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endParaRPr lang="fr-FR"/>
          </a:p>
        </p:txBody>
      </p:sp>
      <p:sp>
        <p:nvSpPr>
          <p:cNvPr id="4" name="Espace réservé de la date 3"/>
          <p:cNvSpPr>
            <a:spLocks noGrp="1"/>
          </p:cNvSpPr>
          <p:nvPr>
            <p:ph type="dt" sz="half" idx="10"/>
          </p:nvPr>
        </p:nvSpPr>
        <p:spPr/>
        <p:txBody>
          <a:bodyPr/>
          <a:lstStyle/>
          <a:p>
            <a:fld id="{44706AF6-C1A9-4C01-955B-0EF2D9502C81}"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4080128-6CFC-4A06-B1C6-C06F8839C11F}" type="slidenum">
              <a:rPr lang="fr-FR" smtClean="0"/>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u contenu 2"/>
          <p:cNvSpPr>
            <a:spLocks noGrp="1"/>
          </p:cNvSpPr>
          <p:nvPr>
            <p:ph sz="half" idx="1" hasCustomPrompt="1"/>
          </p:nvPr>
        </p:nvSpPr>
        <p:spPr>
          <a:xfrm>
            <a:off x="838200" y="1825625"/>
            <a:ext cx="5181600" cy="435133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u contenu 3"/>
          <p:cNvSpPr>
            <a:spLocks noGrp="1"/>
          </p:cNvSpPr>
          <p:nvPr>
            <p:ph sz="half" idx="2" hasCustomPrompt="1"/>
          </p:nvPr>
        </p:nvSpPr>
        <p:spPr>
          <a:xfrm>
            <a:off x="6172200" y="1825625"/>
            <a:ext cx="5181600" cy="435133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5" name="Espace réservé de la date 4"/>
          <p:cNvSpPr>
            <a:spLocks noGrp="1"/>
          </p:cNvSpPr>
          <p:nvPr>
            <p:ph type="dt" sz="half" idx="10"/>
          </p:nvPr>
        </p:nvSpPr>
        <p:spPr/>
        <p:txBody>
          <a:bodyPr/>
          <a:lstStyle/>
          <a:p>
            <a:fld id="{44706AF6-C1A9-4C01-955B-0EF2D9502C81}"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4080128-6CFC-4A06-B1C6-C06F8839C11F}" type="slidenum">
              <a:rPr lang="fr-FR" smtClean="0"/>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fr-FR"/>
          </a:p>
        </p:txBody>
      </p:sp>
      <p:sp>
        <p:nvSpPr>
          <p:cNvPr id="3" name="Espace réservé du texte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endParaRPr lang="fr-FR"/>
          </a:p>
        </p:txBody>
      </p:sp>
      <p:sp>
        <p:nvSpPr>
          <p:cNvPr id="4" name="Espace réservé du contenu 3"/>
          <p:cNvSpPr>
            <a:spLocks noGrp="1"/>
          </p:cNvSpPr>
          <p:nvPr>
            <p:ph sz="half" idx="2" hasCustomPrompt="1"/>
          </p:nvPr>
        </p:nvSpPr>
        <p:spPr>
          <a:xfrm>
            <a:off x="839788" y="2505075"/>
            <a:ext cx="5157787" cy="368458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5" name="Espace réservé du texte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endParaRPr lang="fr-FR"/>
          </a:p>
        </p:txBody>
      </p:sp>
      <p:sp>
        <p:nvSpPr>
          <p:cNvPr id="6" name="Espace réservé du contenu 5"/>
          <p:cNvSpPr>
            <a:spLocks noGrp="1"/>
          </p:cNvSpPr>
          <p:nvPr>
            <p:ph sz="quarter" idx="4" hasCustomPrompt="1"/>
          </p:nvPr>
        </p:nvSpPr>
        <p:spPr>
          <a:xfrm>
            <a:off x="6172200" y="2505075"/>
            <a:ext cx="5183188" cy="368458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7" name="Espace réservé de la date 6"/>
          <p:cNvSpPr>
            <a:spLocks noGrp="1"/>
          </p:cNvSpPr>
          <p:nvPr>
            <p:ph type="dt" sz="half" idx="10"/>
          </p:nvPr>
        </p:nvSpPr>
        <p:spPr/>
        <p:txBody>
          <a:bodyPr/>
          <a:lstStyle/>
          <a:p>
            <a:fld id="{44706AF6-C1A9-4C01-955B-0EF2D9502C81}" type="datetimeFigureOut">
              <a:rPr lang="fr-FR" smtClean="0"/>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4080128-6CFC-4A06-B1C6-C06F8839C11F}" type="slidenum">
              <a:rPr lang="fr-FR" smtClean="0"/>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e la date 2"/>
          <p:cNvSpPr>
            <a:spLocks noGrp="1"/>
          </p:cNvSpPr>
          <p:nvPr>
            <p:ph type="dt" sz="half" idx="10"/>
          </p:nvPr>
        </p:nvSpPr>
        <p:spPr/>
        <p:txBody>
          <a:bodyPr/>
          <a:lstStyle/>
          <a:p>
            <a:fld id="{44706AF6-C1A9-4C01-955B-0EF2D9502C81}" type="datetimeFigureOut">
              <a:rPr lang="fr-FR" smtClean="0"/>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4080128-6CFC-4A06-B1C6-C06F8839C11F}" type="slidenum">
              <a:rPr lang="fr-FR" smtClean="0"/>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4706AF6-C1A9-4C01-955B-0EF2D9502C81}" type="datetimeFigureOut">
              <a:rPr lang="fr-FR" smtClean="0"/>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4080128-6CFC-4A06-B1C6-C06F8839C11F}" type="slidenum">
              <a:rPr lang="fr-FR" smtClean="0"/>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FR"/>
          </a:p>
        </p:txBody>
      </p:sp>
      <p:sp>
        <p:nvSpPr>
          <p:cNvPr id="3" name="Espace réservé du contenu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u texte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endParaRPr lang="fr-FR"/>
          </a:p>
        </p:txBody>
      </p:sp>
      <p:sp>
        <p:nvSpPr>
          <p:cNvPr id="5" name="Espace réservé de la date 4"/>
          <p:cNvSpPr>
            <a:spLocks noGrp="1"/>
          </p:cNvSpPr>
          <p:nvPr>
            <p:ph type="dt" sz="half" idx="10"/>
          </p:nvPr>
        </p:nvSpPr>
        <p:spPr/>
        <p:txBody>
          <a:bodyPr/>
          <a:lstStyle/>
          <a:p>
            <a:fld id="{44706AF6-C1A9-4C01-955B-0EF2D9502C81}"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4080128-6CFC-4A06-B1C6-C06F8839C11F}" type="slidenum">
              <a:rPr lang="fr-FR" smtClean="0"/>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endParaRPr lang="fr-FR"/>
          </a:p>
        </p:txBody>
      </p:sp>
      <p:sp>
        <p:nvSpPr>
          <p:cNvPr id="5" name="Espace réservé de la date 4"/>
          <p:cNvSpPr>
            <a:spLocks noGrp="1"/>
          </p:cNvSpPr>
          <p:nvPr>
            <p:ph type="dt" sz="half" idx="10"/>
          </p:nvPr>
        </p:nvSpPr>
        <p:spPr/>
        <p:txBody>
          <a:bodyPr/>
          <a:lstStyle/>
          <a:p>
            <a:fld id="{44706AF6-C1A9-4C01-955B-0EF2D9502C81}"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4080128-6CFC-4A06-B1C6-C06F8839C11F}" type="slidenum">
              <a:rPr lang="fr-FR" smtClean="0"/>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06AF6-C1A9-4C01-955B-0EF2D9502C81}" type="datetimeFigureOut">
              <a:rPr lang="fr-FR" smtClean="0"/>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80128-6CFC-4A06-B1C6-C06F8839C11F}" type="slidenum">
              <a:rPr lang="fr-FR" smtClean="0"/>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9600" b="1" dirty="0">
                <a:latin typeface="Arial Black" panose="020B0A04020102020204" pitchFamily="34" charset="0"/>
              </a:rPr>
              <a:t>VOIX SUR IP </a:t>
            </a:r>
            <a:endParaRPr lang="fr-FR" sz="9600" b="1" dirty="0">
              <a:latin typeface="Arial Black" panose="020B0A04020102020204" pitchFamily="34" charset="0"/>
            </a:endParaRPr>
          </a:p>
        </p:txBody>
      </p:sp>
      <p:sp>
        <p:nvSpPr>
          <p:cNvPr id="3" name="Sous-titre 2"/>
          <p:cNvSpPr>
            <a:spLocks noGrp="1"/>
          </p:cNvSpPr>
          <p:nvPr>
            <p:ph type="subTitle" idx="1"/>
          </p:nvPr>
        </p:nvSpPr>
        <p:spPr>
          <a:xfrm>
            <a:off x="1524000" y="4014414"/>
            <a:ext cx="9144000" cy="844456"/>
          </a:xfrm>
        </p:spPr>
        <p:txBody>
          <a:bodyPr>
            <a:normAutofit lnSpcReduction="10000"/>
          </a:bodyPr>
          <a:lstStyle/>
          <a:p>
            <a:r>
              <a:rPr lang="fr-FR" dirty="0">
                <a:latin typeface="Aptos Narrow" panose="020B0004020202020204" pitchFamily="34" charset="0"/>
              </a:rPr>
              <a:t>TCHAMKO MBUGUA LAGHOM CHABRELL 4GTEL</a:t>
            </a:r>
            <a:endParaRPr lang="fr-FR" dirty="0">
              <a:latin typeface="Aptos Narrow" panose="020B00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789024" cy="1325563"/>
          </a:xfrm>
        </p:spPr>
        <p:txBody>
          <a:bodyPr/>
          <a:lstStyle/>
          <a:p>
            <a:pPr algn="ctr"/>
            <a:r>
              <a:rPr lang="fr-FR" dirty="0">
                <a:solidFill>
                  <a:srgbClr val="FF0000"/>
                </a:solidFill>
                <a:latin typeface="Arial Black" panose="020B0A04020102020204" pitchFamily="34" charset="0"/>
              </a:rPr>
              <a:t>CONFIGURATION-AU NIVEAU DU ROUTEUR</a:t>
            </a:r>
            <a:endParaRPr lang="fr-FR" dirty="0">
              <a:solidFill>
                <a:srgbClr val="FF0000"/>
              </a:solidFill>
              <a:latin typeface="Arial Black" panose="020B0A04020102020204" pitchFamily="34" charset="0"/>
            </a:endParaRPr>
          </a:p>
        </p:txBody>
      </p:sp>
      <p:sp>
        <p:nvSpPr>
          <p:cNvPr id="3" name="Espace réservé du contenu 2"/>
          <p:cNvSpPr>
            <a:spLocks noGrp="1"/>
          </p:cNvSpPr>
          <p:nvPr>
            <p:ph idx="1"/>
          </p:nvPr>
        </p:nvSpPr>
        <p:spPr>
          <a:xfrm>
            <a:off x="838200" y="2448717"/>
            <a:ext cx="10663238" cy="3566319"/>
          </a:xfrm>
        </p:spPr>
        <p:txBody>
          <a:bodyPr>
            <a:normAutofit fontScale="92500" lnSpcReduction="10000"/>
          </a:bodyPr>
          <a:lstStyle/>
          <a:p>
            <a:pPr marL="0" indent="0">
              <a:buNone/>
            </a:pPr>
            <a:r>
              <a:rPr lang="fr-FR" dirty="0"/>
              <a:t>Router1(config)#ip dhcp </a:t>
            </a:r>
            <a:r>
              <a:rPr lang="fr-FR" dirty="0" err="1"/>
              <a:t>excluded</a:t>
            </a:r>
            <a:r>
              <a:rPr lang="fr-FR" dirty="0"/>
              <a:t>-address 192.168.10.1 192.168.10.9</a:t>
            </a:r>
            <a:endParaRPr lang="fr-FR" dirty="0"/>
          </a:p>
          <a:p>
            <a:pPr marL="0" indent="0">
              <a:buNone/>
            </a:pPr>
            <a:r>
              <a:rPr lang="fr-FR" dirty="0"/>
              <a:t>Router1(config)#ip dhcp pool Voice </a:t>
            </a:r>
            <a:endParaRPr lang="fr-FR" dirty="0"/>
          </a:p>
          <a:p>
            <a:pPr marL="0" indent="0">
              <a:buNone/>
            </a:pPr>
            <a:r>
              <a:rPr lang="fr-FR" dirty="0"/>
              <a:t>Router1(dhcp-config)# network 192.168.10.0 255.255.255.0</a:t>
            </a:r>
            <a:endParaRPr lang="fr-FR" dirty="0"/>
          </a:p>
          <a:p>
            <a:pPr marL="0" indent="0">
              <a:buNone/>
            </a:pPr>
            <a:r>
              <a:rPr lang="fr-FR" dirty="0"/>
              <a:t>Router1(dhcp-config)# default-router 192.168.10.1</a:t>
            </a:r>
            <a:endParaRPr lang="fr-FR" dirty="0"/>
          </a:p>
          <a:p>
            <a:pPr marL="0" indent="0">
              <a:buNone/>
            </a:pPr>
            <a:r>
              <a:rPr lang="fr-FR" dirty="0"/>
              <a:t>Router1(dhcp-config)#option 150 </a:t>
            </a:r>
            <a:r>
              <a:rPr lang="fr-FR" dirty="0" err="1"/>
              <a:t>ip</a:t>
            </a:r>
            <a:r>
              <a:rPr lang="fr-FR" dirty="0"/>
              <a:t> 192.168.10.1</a:t>
            </a:r>
            <a:endParaRPr lang="fr-FR" dirty="0"/>
          </a:p>
          <a:p>
            <a:pPr marL="0" indent="0">
              <a:buNone/>
            </a:pPr>
            <a:r>
              <a:rPr lang="fr-FR" dirty="0"/>
              <a:t>Router1(dhcp-config)#dns-server 8.8.8.8</a:t>
            </a:r>
            <a:endParaRPr lang="fr-FR" dirty="0"/>
          </a:p>
          <a:p>
            <a:pPr marL="0" indent="0">
              <a:buNone/>
            </a:pPr>
            <a:r>
              <a:rPr lang="fr-FR" dirty="0"/>
              <a:t>Router1(dhcp-config)#end </a:t>
            </a:r>
            <a:endParaRPr lang="fr-FR" dirty="0"/>
          </a:p>
          <a:p>
            <a:pPr marL="0" indent="0">
              <a:buNone/>
            </a:pPr>
            <a:r>
              <a:rPr lang="fr-FR" dirty="0"/>
              <a:t>Router1#copy run start </a:t>
            </a:r>
            <a:endParaRPr lang="fr-FR" dirty="0"/>
          </a:p>
          <a:p>
            <a:pPr marL="0" indent="0">
              <a:buNone/>
            </a:pPr>
            <a:endParaRPr lang="fr-FR" dirty="0"/>
          </a:p>
          <a:p>
            <a:pPr marL="0" indent="0">
              <a:buNone/>
            </a:pPr>
            <a:endParaRPr lang="fr-FR" dirty="0"/>
          </a:p>
        </p:txBody>
      </p:sp>
      <p:sp>
        <p:nvSpPr>
          <p:cNvPr id="4" name="ZoneTexte 3"/>
          <p:cNvSpPr txBox="1"/>
          <p:nvPr/>
        </p:nvSpPr>
        <p:spPr>
          <a:xfrm>
            <a:off x="838200" y="1690688"/>
            <a:ext cx="2043113" cy="523220"/>
          </a:xfrm>
          <a:prstGeom prst="rect">
            <a:avLst/>
          </a:prstGeom>
          <a:noFill/>
        </p:spPr>
        <p:txBody>
          <a:bodyPr wrap="square" rtlCol="0">
            <a:spAutoFit/>
          </a:bodyPr>
          <a:lstStyle/>
          <a:p>
            <a:r>
              <a:rPr lang="fr-FR" sz="2800" b="1" dirty="0">
                <a:solidFill>
                  <a:srgbClr val="00B050"/>
                </a:solidFill>
                <a:latin typeface="Arial Black" panose="020B0A04020102020204" pitchFamily="34" charset="0"/>
              </a:rPr>
              <a:t>DHCP</a:t>
            </a:r>
            <a:endParaRPr lang="fr-FR" sz="2800" b="1" dirty="0">
              <a:solidFill>
                <a:srgbClr val="00B050"/>
              </a:solidFill>
              <a:latin typeface="Arial Black" panose="020B0A040201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789024" cy="1325563"/>
          </a:xfrm>
        </p:spPr>
        <p:txBody>
          <a:bodyPr/>
          <a:lstStyle/>
          <a:p>
            <a:pPr algn="ctr"/>
            <a:r>
              <a:rPr lang="fr-FR" dirty="0">
                <a:solidFill>
                  <a:srgbClr val="FF0000"/>
                </a:solidFill>
                <a:latin typeface="Arial Black" panose="020B0A04020102020204" pitchFamily="34" charset="0"/>
              </a:rPr>
              <a:t>CONFIGURATION-AU NIVEAU DU ROUTEUR</a:t>
            </a:r>
            <a:endParaRPr lang="fr-FR" dirty="0">
              <a:solidFill>
                <a:srgbClr val="FF0000"/>
              </a:solidFill>
              <a:latin typeface="Arial Black" panose="020B0A04020102020204" pitchFamily="34" charset="0"/>
            </a:endParaRPr>
          </a:p>
        </p:txBody>
      </p:sp>
      <p:sp>
        <p:nvSpPr>
          <p:cNvPr id="3" name="Espace réservé du contenu 2"/>
          <p:cNvSpPr>
            <a:spLocks noGrp="1"/>
          </p:cNvSpPr>
          <p:nvPr>
            <p:ph idx="1"/>
          </p:nvPr>
        </p:nvSpPr>
        <p:spPr>
          <a:xfrm>
            <a:off x="838200" y="2448717"/>
            <a:ext cx="10663238" cy="3566319"/>
          </a:xfrm>
        </p:spPr>
        <p:txBody>
          <a:bodyPr>
            <a:normAutofit fontScale="92500" lnSpcReduction="10000"/>
          </a:bodyPr>
          <a:lstStyle/>
          <a:p>
            <a:pPr marL="0" indent="0">
              <a:buNone/>
            </a:pPr>
            <a:r>
              <a:rPr lang="fr-FR" dirty="0"/>
              <a:t>Router2(config)#ip dhcp </a:t>
            </a:r>
            <a:r>
              <a:rPr lang="fr-FR" dirty="0" err="1"/>
              <a:t>excluded</a:t>
            </a:r>
            <a:r>
              <a:rPr lang="fr-FR" dirty="0"/>
              <a:t>-address 192.168.20.1 192.168.10.9</a:t>
            </a:r>
            <a:endParaRPr lang="fr-FR" dirty="0"/>
          </a:p>
          <a:p>
            <a:pPr marL="0" indent="0">
              <a:buNone/>
            </a:pPr>
            <a:r>
              <a:rPr lang="fr-FR" dirty="0"/>
              <a:t>Router2(config)#ip dhcp pool Voice </a:t>
            </a:r>
            <a:endParaRPr lang="fr-FR" dirty="0"/>
          </a:p>
          <a:p>
            <a:pPr marL="0" indent="0">
              <a:buNone/>
            </a:pPr>
            <a:r>
              <a:rPr lang="fr-FR" dirty="0"/>
              <a:t>Router2(dhcp-config)# network 192.168.20.0 255.255.255.0</a:t>
            </a:r>
            <a:endParaRPr lang="fr-FR" dirty="0"/>
          </a:p>
          <a:p>
            <a:pPr marL="0" indent="0">
              <a:buNone/>
            </a:pPr>
            <a:r>
              <a:rPr lang="fr-FR" dirty="0"/>
              <a:t>Router2(dhcp-config)# default-router 192.168.20.1</a:t>
            </a:r>
            <a:endParaRPr lang="fr-FR" dirty="0"/>
          </a:p>
          <a:p>
            <a:pPr marL="0" indent="0">
              <a:buNone/>
            </a:pPr>
            <a:r>
              <a:rPr lang="fr-FR" dirty="0"/>
              <a:t>Router2(dhcp-config)#option 150 </a:t>
            </a:r>
            <a:r>
              <a:rPr lang="fr-FR" dirty="0" err="1"/>
              <a:t>ip</a:t>
            </a:r>
            <a:r>
              <a:rPr lang="fr-FR" dirty="0"/>
              <a:t> 192.168.20.1</a:t>
            </a:r>
            <a:endParaRPr lang="fr-FR" dirty="0"/>
          </a:p>
          <a:p>
            <a:pPr marL="0" indent="0">
              <a:buNone/>
            </a:pPr>
            <a:r>
              <a:rPr lang="fr-FR" dirty="0"/>
              <a:t>Router2(dhcp-config)#dns-server 8.8.8.8</a:t>
            </a:r>
            <a:endParaRPr lang="fr-FR" dirty="0"/>
          </a:p>
          <a:p>
            <a:pPr marL="0" indent="0">
              <a:buNone/>
            </a:pPr>
            <a:r>
              <a:rPr lang="fr-FR" dirty="0"/>
              <a:t>Router2(dhcp-config)#end </a:t>
            </a:r>
            <a:endParaRPr lang="fr-FR" dirty="0"/>
          </a:p>
          <a:p>
            <a:pPr marL="0" indent="0">
              <a:buNone/>
            </a:pPr>
            <a:r>
              <a:rPr lang="fr-FR" dirty="0"/>
              <a:t>Router2#copy run start </a:t>
            </a:r>
            <a:endParaRPr lang="fr-FR" dirty="0"/>
          </a:p>
          <a:p>
            <a:pPr marL="0" indent="0">
              <a:buNone/>
            </a:pPr>
            <a:endParaRPr lang="fr-FR" dirty="0"/>
          </a:p>
          <a:p>
            <a:pPr marL="0" indent="0">
              <a:buNone/>
            </a:pPr>
            <a:endParaRPr lang="fr-FR" dirty="0"/>
          </a:p>
        </p:txBody>
      </p:sp>
      <p:sp>
        <p:nvSpPr>
          <p:cNvPr id="4" name="ZoneTexte 3"/>
          <p:cNvSpPr txBox="1"/>
          <p:nvPr/>
        </p:nvSpPr>
        <p:spPr>
          <a:xfrm>
            <a:off x="838200" y="1690688"/>
            <a:ext cx="2043113" cy="523220"/>
          </a:xfrm>
          <a:prstGeom prst="rect">
            <a:avLst/>
          </a:prstGeom>
          <a:noFill/>
        </p:spPr>
        <p:txBody>
          <a:bodyPr wrap="square" rtlCol="0">
            <a:spAutoFit/>
          </a:bodyPr>
          <a:lstStyle/>
          <a:p>
            <a:r>
              <a:rPr lang="fr-FR" sz="2800" b="1" dirty="0">
                <a:solidFill>
                  <a:srgbClr val="00B050"/>
                </a:solidFill>
                <a:latin typeface="Arial Black" panose="020B0A04020102020204" pitchFamily="34" charset="0"/>
              </a:rPr>
              <a:t>DHCP</a:t>
            </a:r>
            <a:endParaRPr lang="fr-FR" sz="2800" b="1" dirty="0">
              <a:solidFill>
                <a:srgbClr val="00B050"/>
              </a:solidFill>
              <a:latin typeface="Arial Black" panose="020B0A040201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90562" y="107950"/>
            <a:ext cx="10515600" cy="1325563"/>
          </a:xfrm>
        </p:spPr>
        <p:txBody>
          <a:bodyPr/>
          <a:lstStyle/>
          <a:p>
            <a:r>
              <a:rPr lang="fr-FR" b="1" dirty="0">
                <a:solidFill>
                  <a:srgbClr val="00B050"/>
                </a:solidFill>
                <a:latin typeface="Arial Black" panose="020B0A04020102020204" pitchFamily="34" charset="0"/>
              </a:rPr>
              <a:t>REMARQUE</a:t>
            </a:r>
            <a:endParaRPr lang="fr-FR" b="1" dirty="0">
              <a:solidFill>
                <a:srgbClr val="00B050"/>
              </a:solidFill>
              <a:latin typeface="Arial Black" panose="020B0A04020102020204" pitchFamily="34" charset="0"/>
            </a:endParaRPr>
          </a:p>
        </p:txBody>
      </p:sp>
      <p:sp>
        <p:nvSpPr>
          <p:cNvPr id="3" name="Espace réservé du contenu 2"/>
          <p:cNvSpPr>
            <a:spLocks noGrp="1"/>
          </p:cNvSpPr>
          <p:nvPr>
            <p:ph idx="1"/>
          </p:nvPr>
        </p:nvSpPr>
        <p:spPr>
          <a:xfrm>
            <a:off x="542924" y="1303735"/>
            <a:ext cx="10810875" cy="3540919"/>
          </a:xfrm>
        </p:spPr>
        <p:txBody>
          <a:bodyPr>
            <a:normAutofit/>
          </a:bodyPr>
          <a:lstStyle/>
          <a:p>
            <a:pPr marL="0" indent="0">
              <a:buNone/>
            </a:pPr>
            <a:r>
              <a:rPr lang="fr-FR" sz="2400" dirty="0"/>
              <a:t>Pour mener a bien le projet il faut configurer l’heure au  niveau du routeur et du switch</a:t>
            </a:r>
            <a:endParaRPr lang="fr-FR" sz="2400" dirty="0"/>
          </a:p>
          <a:p>
            <a:pPr>
              <a:buFontTx/>
              <a:buChar char="-"/>
            </a:pPr>
            <a:r>
              <a:rPr lang="fr-FR" sz="2400" dirty="0"/>
              <a:t>Il faut d’abord ce rassurer que les téléphones ont bien reçues leur address IP en tapant : </a:t>
            </a:r>
            <a:r>
              <a:rPr lang="fr-FR" sz="2400" b="1" dirty="0"/>
              <a:t>Router#sh </a:t>
            </a:r>
            <a:r>
              <a:rPr lang="fr-FR" sz="2400" b="1" dirty="0" err="1"/>
              <a:t>ip</a:t>
            </a:r>
            <a:r>
              <a:rPr lang="fr-FR" sz="2400" b="1" dirty="0"/>
              <a:t> dhcp binding </a:t>
            </a:r>
            <a:endParaRPr lang="fr-FR" sz="2400" b="1" dirty="0"/>
          </a:p>
          <a:p>
            <a:pPr>
              <a:buFontTx/>
              <a:buChar char="-"/>
            </a:pPr>
            <a:r>
              <a:rPr lang="fr-FR" sz="2400" b="1" dirty="0"/>
              <a:t> Exemple de résultat : </a:t>
            </a:r>
            <a:endParaRPr lang="fr-FR" sz="2400" b="1" dirty="0"/>
          </a:p>
          <a:p>
            <a:pPr marL="0" indent="0">
              <a:buNone/>
            </a:pPr>
            <a:endParaRPr lang="fr-FR" sz="2400" b="1" dirty="0"/>
          </a:p>
          <a:p>
            <a:pPr marL="0" indent="0">
              <a:buNone/>
            </a:pPr>
            <a:endParaRPr lang="fr-FR" sz="2400" b="1" dirty="0"/>
          </a:p>
          <a:p>
            <a:pPr marL="0" indent="0">
              <a:buNone/>
            </a:pPr>
            <a:endParaRPr lang="fr-FR" sz="2400" b="1" dirty="0"/>
          </a:p>
          <a:p>
            <a:pPr marL="0" indent="0">
              <a:buNone/>
            </a:pPr>
            <a:endParaRPr lang="fr-FR" sz="2400" b="1" dirty="0"/>
          </a:p>
        </p:txBody>
      </p:sp>
      <p:pic>
        <p:nvPicPr>
          <p:cNvPr id="7" name="Image 6"/>
          <p:cNvPicPr>
            <a:picLocks noChangeAspect="1"/>
          </p:cNvPicPr>
          <p:nvPr/>
        </p:nvPicPr>
        <p:blipFill rotWithShape="1">
          <a:blip r:embed="rId1"/>
          <a:srcRect t="34577" b="22539"/>
          <a:stretch>
            <a:fillRect/>
          </a:stretch>
        </p:blipFill>
        <p:spPr>
          <a:xfrm>
            <a:off x="1240489" y="3286125"/>
            <a:ext cx="9415744" cy="24145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90562" y="107950"/>
            <a:ext cx="10515600" cy="1325563"/>
          </a:xfrm>
        </p:spPr>
        <p:txBody>
          <a:bodyPr/>
          <a:lstStyle/>
          <a:p>
            <a:r>
              <a:rPr lang="fr-FR" b="1" dirty="0">
                <a:solidFill>
                  <a:srgbClr val="00B050"/>
                </a:solidFill>
                <a:latin typeface="Arial Black" panose="020B0A04020102020204" pitchFamily="34" charset="0"/>
              </a:rPr>
              <a:t>REMARQUE</a:t>
            </a:r>
            <a:endParaRPr lang="fr-FR" b="1" dirty="0">
              <a:solidFill>
                <a:srgbClr val="00B050"/>
              </a:solidFill>
              <a:latin typeface="Arial Black" panose="020B0A04020102020204" pitchFamily="34" charset="0"/>
            </a:endParaRPr>
          </a:p>
        </p:txBody>
      </p:sp>
      <p:sp>
        <p:nvSpPr>
          <p:cNvPr id="4" name="ZoneTexte 3"/>
          <p:cNvSpPr txBox="1"/>
          <p:nvPr/>
        </p:nvSpPr>
        <p:spPr>
          <a:xfrm>
            <a:off x="690562" y="4714875"/>
            <a:ext cx="7629525" cy="461665"/>
          </a:xfrm>
          <a:prstGeom prst="rect">
            <a:avLst/>
          </a:prstGeom>
          <a:noFill/>
        </p:spPr>
        <p:txBody>
          <a:bodyPr wrap="square" rtlCol="0">
            <a:spAutoFit/>
          </a:bodyPr>
          <a:lstStyle/>
          <a:p>
            <a:r>
              <a:rPr lang="fr-FR" sz="2400" b="1" dirty="0"/>
              <a:t>	</a:t>
            </a:r>
            <a:endParaRPr lang="fr-FR" sz="2400" dirty="0"/>
          </a:p>
        </p:txBody>
      </p:sp>
      <p:sp>
        <p:nvSpPr>
          <p:cNvPr id="6" name="ZoneTexte 5"/>
          <p:cNvSpPr txBox="1"/>
          <p:nvPr/>
        </p:nvSpPr>
        <p:spPr>
          <a:xfrm>
            <a:off x="1325761" y="1117739"/>
            <a:ext cx="9540478" cy="5632311"/>
          </a:xfrm>
          <a:prstGeom prst="rect">
            <a:avLst/>
          </a:prstGeom>
          <a:noFill/>
        </p:spPr>
        <p:txBody>
          <a:bodyPr wrap="square">
            <a:spAutoFit/>
          </a:bodyPr>
          <a:lstStyle/>
          <a:p>
            <a:pPr>
              <a:buFontTx/>
              <a:buChar char="-"/>
            </a:pPr>
            <a:r>
              <a:rPr lang="fr-FR" sz="2400" dirty="0"/>
              <a:t>Une fois fait, configurer l’heure avec la commande (sur le switch et le router) :</a:t>
            </a:r>
            <a:endParaRPr lang="fr-FR" sz="2400" dirty="0"/>
          </a:p>
          <a:p>
            <a:endParaRPr lang="fr-FR" sz="2400" dirty="0"/>
          </a:p>
          <a:p>
            <a:pPr>
              <a:buFontTx/>
              <a:buChar char="-"/>
            </a:pPr>
            <a:r>
              <a:rPr lang="fr-FR" sz="2400" b="1" dirty="0"/>
              <a:t>Router# </a:t>
            </a:r>
            <a:r>
              <a:rPr lang="fr-FR" sz="2400" b="1" dirty="0" err="1"/>
              <a:t>clock</a:t>
            </a:r>
            <a:r>
              <a:rPr lang="fr-FR" sz="2400" b="1" dirty="0"/>
              <a:t> set </a:t>
            </a:r>
            <a:r>
              <a:rPr lang="fr-FR" sz="2400" b="1" dirty="0" err="1"/>
              <a:t>heure:minute:secondes</a:t>
            </a:r>
            <a:r>
              <a:rPr lang="fr-FR" sz="2400" b="1" dirty="0"/>
              <a:t>  jour mois(en anglais) année</a:t>
            </a:r>
            <a:endParaRPr lang="fr-FR" sz="2400" b="1" dirty="0"/>
          </a:p>
          <a:p>
            <a:pPr>
              <a:buFontTx/>
              <a:buChar char="-"/>
            </a:pPr>
            <a:r>
              <a:rPr lang="fr-FR" sz="2400" b="1" dirty="0"/>
              <a:t>Switch# </a:t>
            </a:r>
            <a:r>
              <a:rPr lang="fr-FR" sz="2400" b="1" dirty="0" err="1"/>
              <a:t>clock</a:t>
            </a:r>
            <a:r>
              <a:rPr lang="fr-FR" sz="2400" b="1" dirty="0"/>
              <a:t> set </a:t>
            </a:r>
            <a:r>
              <a:rPr lang="fr-FR" sz="2400" b="1" dirty="0" err="1"/>
              <a:t>heure:minute:secondes</a:t>
            </a:r>
            <a:r>
              <a:rPr lang="fr-FR" sz="2400" b="1" dirty="0"/>
              <a:t>  jour mois(en anglais) année</a:t>
            </a:r>
            <a:endParaRPr lang="fr-FR" sz="2400" b="1" dirty="0"/>
          </a:p>
          <a:p>
            <a:endParaRPr lang="fr-FR" sz="2400" b="1" dirty="0"/>
          </a:p>
          <a:p>
            <a:endParaRPr lang="fr-FR" sz="2400" b="1" dirty="0"/>
          </a:p>
          <a:p>
            <a:pPr lvl="2">
              <a:buFontTx/>
              <a:buChar char="-"/>
            </a:pPr>
            <a:r>
              <a:rPr lang="fr-FR" sz="2400" b="1" dirty="0"/>
              <a:t>Exemple : Router# </a:t>
            </a:r>
            <a:r>
              <a:rPr lang="fr-FR" sz="2400" b="1" dirty="0" err="1"/>
              <a:t>clock</a:t>
            </a:r>
            <a:r>
              <a:rPr lang="fr-FR" sz="2400" b="1" dirty="0"/>
              <a:t> set 15:15:50 16 </a:t>
            </a:r>
            <a:r>
              <a:rPr lang="fr-FR" sz="2400" b="1" dirty="0" err="1"/>
              <a:t>apr</a:t>
            </a:r>
            <a:r>
              <a:rPr lang="fr-FR" sz="2400" b="1" dirty="0"/>
              <a:t> 2024</a:t>
            </a:r>
            <a:endParaRPr lang="fr-FR" sz="2400" b="1" dirty="0"/>
          </a:p>
          <a:p>
            <a:pPr lvl="2"/>
            <a:endParaRPr lang="fr-FR" sz="2400" b="1" dirty="0"/>
          </a:p>
          <a:p>
            <a:r>
              <a:rPr lang="fr-FR" sz="2400" dirty="0"/>
              <a:t>Vérification de l’heure : </a:t>
            </a:r>
            <a:endParaRPr lang="fr-FR" sz="2400" dirty="0"/>
          </a:p>
          <a:p>
            <a:endParaRPr lang="fr-FR" sz="2400" dirty="0"/>
          </a:p>
          <a:p>
            <a:r>
              <a:rPr lang="fr-FR" sz="2400" b="1" dirty="0"/>
              <a:t>	- </a:t>
            </a:r>
            <a:r>
              <a:rPr lang="fr-FR" sz="2400" b="1" dirty="0" err="1"/>
              <a:t>Router#sh</a:t>
            </a:r>
            <a:r>
              <a:rPr lang="fr-FR" sz="2400" b="1" dirty="0"/>
              <a:t> </a:t>
            </a:r>
            <a:r>
              <a:rPr lang="fr-FR" sz="2400" b="1" dirty="0" err="1"/>
              <a:t>clock</a:t>
            </a:r>
            <a:endParaRPr lang="fr-FR" sz="2400" b="1" dirty="0"/>
          </a:p>
          <a:p>
            <a:r>
              <a:rPr lang="fr-FR" sz="2400" b="1" dirty="0"/>
              <a:t>	- </a:t>
            </a:r>
            <a:r>
              <a:rPr lang="fr-FR" sz="2400" b="1" dirty="0" err="1"/>
              <a:t>Switch#sh</a:t>
            </a:r>
            <a:r>
              <a:rPr lang="fr-FR" sz="2400" b="1" dirty="0"/>
              <a:t> </a:t>
            </a:r>
            <a:r>
              <a:rPr lang="fr-FR" sz="2400" b="1" dirty="0" err="1"/>
              <a:t>clock</a:t>
            </a:r>
            <a:endParaRPr lang="fr-FR" sz="2400" b="1" dirty="0"/>
          </a:p>
          <a:p>
            <a:endParaRPr lang="fr-FR" sz="2400" b="1" dirty="0"/>
          </a:p>
          <a:p>
            <a:pPr lvl="2"/>
            <a:endParaRPr lang="fr-FR" sz="2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03515"/>
            <a:ext cx="10515600" cy="1325563"/>
          </a:xfrm>
        </p:spPr>
        <p:txBody>
          <a:bodyPr>
            <a:normAutofit/>
          </a:bodyPr>
          <a:lstStyle/>
          <a:p>
            <a:pPr algn="ctr"/>
            <a:r>
              <a:rPr lang="fr-FR" sz="4000" dirty="0">
                <a:solidFill>
                  <a:srgbClr val="FF0000"/>
                </a:solidFill>
                <a:latin typeface="Arial Black" panose="020B0A04020102020204" pitchFamily="34" charset="0"/>
              </a:rPr>
              <a:t>CONFIGURATION-AU NIVEAU DU ROUTEUR</a:t>
            </a:r>
            <a:endParaRPr lang="fr-FR" sz="4000" dirty="0"/>
          </a:p>
        </p:txBody>
      </p:sp>
      <p:sp>
        <p:nvSpPr>
          <p:cNvPr id="3" name="Espace réservé du contenu 2"/>
          <p:cNvSpPr>
            <a:spLocks noGrp="1"/>
          </p:cNvSpPr>
          <p:nvPr>
            <p:ph idx="1"/>
          </p:nvPr>
        </p:nvSpPr>
        <p:spPr>
          <a:xfrm>
            <a:off x="838200" y="2070894"/>
            <a:ext cx="10515600" cy="4351338"/>
          </a:xfrm>
        </p:spPr>
        <p:txBody>
          <a:bodyPr>
            <a:normAutofit lnSpcReduction="10000"/>
          </a:bodyPr>
          <a:lstStyle/>
          <a:p>
            <a:pPr marL="0" indent="0">
              <a:buNone/>
            </a:pPr>
            <a:r>
              <a:rPr lang="fr-FR" dirty="0"/>
              <a:t>Router1(config)#telephony-service</a:t>
            </a:r>
            <a:endParaRPr lang="fr-FR" dirty="0"/>
          </a:p>
          <a:p>
            <a:pPr marL="0" indent="0">
              <a:buNone/>
            </a:pPr>
            <a:r>
              <a:rPr lang="fr-FR" dirty="0"/>
              <a:t>Router1(config-</a:t>
            </a:r>
            <a:r>
              <a:rPr lang="fr-FR" dirty="0" err="1"/>
              <a:t>telephony</a:t>
            </a:r>
            <a:r>
              <a:rPr lang="fr-FR" dirty="0"/>
              <a:t>)#max-dn 2</a:t>
            </a:r>
            <a:endParaRPr lang="fr-FR" dirty="0"/>
          </a:p>
          <a:p>
            <a:pPr marL="0" indent="0">
              <a:buNone/>
            </a:pPr>
            <a:r>
              <a:rPr lang="fr-FR" dirty="0"/>
              <a:t>Router1(config-</a:t>
            </a:r>
            <a:r>
              <a:rPr lang="fr-FR" dirty="0" err="1"/>
              <a:t>telephony</a:t>
            </a:r>
            <a:r>
              <a:rPr lang="fr-FR" dirty="0"/>
              <a:t>)#max-ephones 2</a:t>
            </a:r>
            <a:endParaRPr lang="fr-FR" dirty="0"/>
          </a:p>
          <a:p>
            <a:pPr marL="0" indent="0">
              <a:buNone/>
            </a:pPr>
            <a:r>
              <a:rPr lang="fr-FR" dirty="0"/>
              <a:t>Router1(config-</a:t>
            </a:r>
            <a:r>
              <a:rPr lang="fr-FR" dirty="0" err="1"/>
              <a:t>telephony</a:t>
            </a:r>
            <a:r>
              <a:rPr lang="fr-FR" dirty="0"/>
              <a:t>)#ip source-address 192.168.10.1 port 2000</a:t>
            </a:r>
            <a:endParaRPr lang="fr-FR" dirty="0"/>
          </a:p>
          <a:p>
            <a:pPr marL="0" indent="0">
              <a:buNone/>
            </a:pPr>
            <a:r>
              <a:rPr lang="fr-FR" dirty="0"/>
              <a:t>Router1(config-</a:t>
            </a:r>
            <a:r>
              <a:rPr lang="fr-FR" dirty="0" err="1"/>
              <a:t>telephony</a:t>
            </a:r>
            <a:r>
              <a:rPr lang="fr-FR" dirty="0"/>
              <a:t>)#create </a:t>
            </a:r>
            <a:r>
              <a:rPr lang="fr-FR" dirty="0" err="1"/>
              <a:t>cnf</a:t>
            </a:r>
            <a:r>
              <a:rPr lang="fr-FR" dirty="0"/>
              <a:t>-files </a:t>
            </a:r>
            <a:endParaRPr lang="fr-FR" dirty="0"/>
          </a:p>
          <a:p>
            <a:pPr marL="0" indent="0">
              <a:buNone/>
            </a:pPr>
            <a:r>
              <a:rPr lang="fr-FR" dirty="0"/>
              <a:t>Router1(config)#ephone-dn 1</a:t>
            </a:r>
            <a:endParaRPr lang="fr-FR" dirty="0"/>
          </a:p>
          <a:p>
            <a:pPr marL="0" indent="0">
              <a:buNone/>
            </a:pPr>
            <a:r>
              <a:rPr lang="fr-FR" dirty="0"/>
              <a:t>Router1(config-</a:t>
            </a:r>
            <a:r>
              <a:rPr lang="fr-FR" dirty="0" err="1"/>
              <a:t>ephone</a:t>
            </a:r>
            <a:r>
              <a:rPr lang="fr-FR" dirty="0"/>
              <a:t>-</a:t>
            </a:r>
            <a:r>
              <a:rPr lang="fr-FR" dirty="0" err="1"/>
              <a:t>dn</a:t>
            </a:r>
            <a:r>
              <a:rPr lang="fr-FR" dirty="0"/>
              <a:t>)#number 1010</a:t>
            </a:r>
            <a:endParaRPr lang="fr-FR" dirty="0"/>
          </a:p>
          <a:p>
            <a:pPr marL="0" indent="0">
              <a:buNone/>
            </a:pPr>
            <a:r>
              <a:rPr lang="fr-FR" dirty="0"/>
              <a:t>Router1(config-</a:t>
            </a:r>
            <a:r>
              <a:rPr lang="fr-FR" dirty="0" err="1"/>
              <a:t>ephone</a:t>
            </a:r>
            <a:r>
              <a:rPr lang="fr-FR" dirty="0"/>
              <a:t>-</a:t>
            </a:r>
            <a:r>
              <a:rPr lang="fr-FR" dirty="0" err="1"/>
              <a:t>dn</a:t>
            </a:r>
            <a:r>
              <a:rPr lang="fr-FR" dirty="0"/>
              <a:t>)#name …..</a:t>
            </a:r>
            <a:endParaRPr lang="fr-FR" dirty="0"/>
          </a:p>
          <a:p>
            <a:pPr marL="0" indent="0">
              <a:buNone/>
            </a:pPr>
            <a:r>
              <a:rPr lang="fr-FR" dirty="0"/>
              <a:t>Router1(config-</a:t>
            </a:r>
            <a:r>
              <a:rPr lang="fr-FR" dirty="0" err="1"/>
              <a:t>ephone</a:t>
            </a:r>
            <a:r>
              <a:rPr lang="fr-FR" dirty="0"/>
              <a:t>-</a:t>
            </a:r>
            <a:r>
              <a:rPr lang="fr-FR" dirty="0" err="1"/>
              <a:t>dn</a:t>
            </a:r>
            <a:r>
              <a:rPr lang="fr-FR" dirty="0"/>
              <a:t>)#exit </a:t>
            </a:r>
            <a:endParaRPr lang="fr-FR" dirty="0"/>
          </a:p>
          <a:p>
            <a:pPr marL="0" indent="0">
              <a:buNone/>
            </a:pPr>
            <a:endParaRPr lang="fr-FR" dirty="0"/>
          </a:p>
          <a:p>
            <a:pPr marL="0" indent="0">
              <a:buNone/>
            </a:pPr>
            <a:endParaRPr lang="fr-FR" dirty="0"/>
          </a:p>
          <a:p>
            <a:pPr marL="0" indent="0">
              <a:buNone/>
            </a:pPr>
            <a:endParaRPr lang="fr-FR" dirty="0"/>
          </a:p>
        </p:txBody>
      </p:sp>
      <p:sp>
        <p:nvSpPr>
          <p:cNvPr id="8" name="ZoneTexte 7"/>
          <p:cNvSpPr txBox="1"/>
          <p:nvPr/>
        </p:nvSpPr>
        <p:spPr>
          <a:xfrm>
            <a:off x="838200" y="1429078"/>
            <a:ext cx="4443413" cy="523220"/>
          </a:xfrm>
          <a:prstGeom prst="rect">
            <a:avLst/>
          </a:prstGeom>
          <a:noFill/>
        </p:spPr>
        <p:txBody>
          <a:bodyPr wrap="square" rtlCol="0">
            <a:spAutoFit/>
          </a:bodyPr>
          <a:lstStyle/>
          <a:p>
            <a:r>
              <a:rPr lang="fr-FR" sz="2800" b="1" dirty="0" err="1">
                <a:solidFill>
                  <a:srgbClr val="00B050"/>
                </a:solidFill>
                <a:latin typeface="Arial Black" panose="020B0A04020102020204" pitchFamily="34" charset="0"/>
              </a:rPr>
              <a:t>Telephony</a:t>
            </a:r>
            <a:r>
              <a:rPr lang="fr-FR" sz="2800" b="1" dirty="0">
                <a:solidFill>
                  <a:srgbClr val="00B050"/>
                </a:solidFill>
                <a:latin typeface="Arial Black" panose="020B0A04020102020204" pitchFamily="34" charset="0"/>
              </a:rPr>
              <a:t>-service</a:t>
            </a:r>
            <a:endParaRPr lang="fr-FR" sz="2800" b="1" dirty="0">
              <a:solidFill>
                <a:srgbClr val="00B050"/>
              </a:solidFill>
              <a:latin typeface="Arial Black" panose="020B0A040201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solidFill>
                  <a:srgbClr val="FF0000"/>
                </a:solidFill>
                <a:latin typeface="Arial Black" panose="020B0A04020102020204" pitchFamily="34" charset="0"/>
              </a:rPr>
              <a:t>CONFIGURATION-AU NIVEAU DU ROUTEUR</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a:t>Router1(config)#ephone-dn 2</a:t>
            </a:r>
            <a:endParaRPr lang="fr-FR" dirty="0"/>
          </a:p>
          <a:p>
            <a:pPr marL="0" indent="0">
              <a:buNone/>
            </a:pPr>
            <a:r>
              <a:rPr lang="fr-FR" dirty="0"/>
              <a:t>Router1(config-</a:t>
            </a:r>
            <a:r>
              <a:rPr lang="fr-FR" dirty="0" err="1"/>
              <a:t>ephone</a:t>
            </a:r>
            <a:r>
              <a:rPr lang="fr-FR" dirty="0"/>
              <a:t>-</a:t>
            </a:r>
            <a:r>
              <a:rPr lang="fr-FR" dirty="0" err="1"/>
              <a:t>dn</a:t>
            </a:r>
            <a:r>
              <a:rPr lang="fr-FR" dirty="0"/>
              <a:t>)#number 1020</a:t>
            </a:r>
            <a:endParaRPr lang="fr-FR" dirty="0"/>
          </a:p>
          <a:p>
            <a:pPr marL="0" indent="0">
              <a:buNone/>
            </a:pPr>
            <a:r>
              <a:rPr lang="fr-FR" dirty="0"/>
              <a:t>Router1(config-</a:t>
            </a:r>
            <a:r>
              <a:rPr lang="fr-FR" dirty="0" err="1"/>
              <a:t>ephone</a:t>
            </a:r>
            <a:r>
              <a:rPr lang="fr-FR" dirty="0"/>
              <a:t>-</a:t>
            </a:r>
            <a:r>
              <a:rPr lang="fr-FR" dirty="0" err="1"/>
              <a:t>dn</a:t>
            </a:r>
            <a:r>
              <a:rPr lang="fr-FR" dirty="0"/>
              <a:t>)#name …..</a:t>
            </a:r>
            <a:endParaRPr lang="fr-FR" dirty="0"/>
          </a:p>
          <a:p>
            <a:pPr marL="0" indent="0">
              <a:buNone/>
            </a:pPr>
            <a:r>
              <a:rPr lang="fr-FR" dirty="0"/>
              <a:t>Router1(config-</a:t>
            </a:r>
            <a:r>
              <a:rPr lang="fr-FR" dirty="0" err="1"/>
              <a:t>ephone</a:t>
            </a:r>
            <a:r>
              <a:rPr lang="fr-FR" dirty="0"/>
              <a:t>-</a:t>
            </a:r>
            <a:r>
              <a:rPr lang="fr-FR" dirty="0" err="1"/>
              <a:t>dn</a:t>
            </a:r>
            <a:r>
              <a:rPr lang="fr-FR" dirty="0"/>
              <a:t>)#exit </a:t>
            </a:r>
            <a:endParaRPr lang="fr-FR" dirty="0"/>
          </a:p>
          <a:p>
            <a:pPr marL="0" indent="0">
              <a:buNone/>
            </a:pPr>
            <a:r>
              <a:rPr lang="fr-FR" dirty="0"/>
              <a:t>Router1(config)#ephone 1</a:t>
            </a:r>
            <a:endParaRPr lang="fr-FR" dirty="0"/>
          </a:p>
          <a:p>
            <a:pPr marL="0" indent="0">
              <a:buNone/>
            </a:pPr>
            <a:r>
              <a:rPr lang="fr-FR" dirty="0"/>
              <a:t>Router1(config)#mac-address ( téléphone 1 )</a:t>
            </a:r>
            <a:endParaRPr lang="fr-FR" dirty="0"/>
          </a:p>
          <a:p>
            <a:pPr marL="0" indent="0">
              <a:buNone/>
            </a:pPr>
            <a:r>
              <a:rPr lang="fr-FR" dirty="0"/>
              <a:t>Router1(config)#type 7960</a:t>
            </a:r>
            <a:endParaRPr lang="fr-FR" dirty="0"/>
          </a:p>
          <a:p>
            <a:pPr marL="0" indent="0">
              <a:buNone/>
            </a:pPr>
            <a:r>
              <a:rPr lang="fr-FR" dirty="0"/>
              <a:t>Router1(config)#button 1:1</a:t>
            </a:r>
            <a:endParaRPr lang="fr-FR" dirty="0"/>
          </a:p>
          <a:p>
            <a:pPr marL="0" indent="0">
              <a:buNone/>
            </a:pPr>
            <a:endParaRPr lang="fr-FR" dirty="0"/>
          </a:p>
          <a:p>
            <a:pPr marL="0" indent="0">
              <a:buNone/>
            </a:pPr>
            <a:endParaRPr lang="fr-FR" dirty="0"/>
          </a:p>
          <a:p>
            <a:pPr marL="0" indent="0">
              <a:buNone/>
            </a:pP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solidFill>
                  <a:srgbClr val="FF0000"/>
                </a:solidFill>
                <a:latin typeface="Arial Black" panose="020B0A04020102020204" pitchFamily="34" charset="0"/>
              </a:rPr>
              <a:t>CONFIGURATION-AU NIVEAU DU ROUTEUR</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a:t>Router1(config)#ephone 2</a:t>
            </a:r>
            <a:endParaRPr lang="fr-FR" dirty="0"/>
          </a:p>
          <a:p>
            <a:pPr marL="0" indent="0">
              <a:buNone/>
            </a:pPr>
            <a:r>
              <a:rPr lang="fr-FR" dirty="0"/>
              <a:t>Router1(config)#mac-address (téléphone 2 )</a:t>
            </a:r>
            <a:endParaRPr lang="fr-FR" dirty="0"/>
          </a:p>
          <a:p>
            <a:pPr marL="0" indent="0">
              <a:buNone/>
            </a:pPr>
            <a:r>
              <a:rPr lang="fr-FR" dirty="0"/>
              <a:t>Router1(config)#type 7960</a:t>
            </a:r>
            <a:endParaRPr lang="fr-FR" dirty="0"/>
          </a:p>
          <a:p>
            <a:pPr marL="0" indent="0">
              <a:buNone/>
            </a:pPr>
            <a:r>
              <a:rPr lang="fr-FR" dirty="0"/>
              <a:t>Router1(config)#button 1:2</a:t>
            </a:r>
            <a:endParaRPr lang="fr-FR" dirty="0"/>
          </a:p>
          <a:p>
            <a:pPr marL="0" indent="0">
              <a:buNone/>
            </a:pPr>
            <a:endParaRPr lang="fr-FR" dirty="0"/>
          </a:p>
          <a:p>
            <a:pPr marL="0" indent="0">
              <a:buNone/>
            </a:pPr>
            <a:endParaRPr lang="fr-FR" dirty="0"/>
          </a:p>
          <a:p>
            <a:pPr marL="0" indent="0">
              <a:buNone/>
            </a:pPr>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03515"/>
            <a:ext cx="10515600" cy="1325563"/>
          </a:xfrm>
        </p:spPr>
        <p:txBody>
          <a:bodyPr>
            <a:normAutofit/>
          </a:bodyPr>
          <a:lstStyle/>
          <a:p>
            <a:pPr algn="ctr"/>
            <a:r>
              <a:rPr lang="fr-FR" sz="4000" dirty="0">
                <a:solidFill>
                  <a:srgbClr val="FF0000"/>
                </a:solidFill>
                <a:latin typeface="Arial Black" panose="020B0A04020102020204" pitchFamily="34" charset="0"/>
              </a:rPr>
              <a:t>CONFIGURATION-AU NIVEAU DU ROUTEUR</a:t>
            </a:r>
            <a:endParaRPr lang="fr-FR" sz="4000" dirty="0"/>
          </a:p>
        </p:txBody>
      </p:sp>
      <p:sp>
        <p:nvSpPr>
          <p:cNvPr id="3" name="Espace réservé du contenu 2"/>
          <p:cNvSpPr>
            <a:spLocks noGrp="1"/>
          </p:cNvSpPr>
          <p:nvPr>
            <p:ph idx="1"/>
          </p:nvPr>
        </p:nvSpPr>
        <p:spPr>
          <a:xfrm>
            <a:off x="838200" y="2070894"/>
            <a:ext cx="10515600" cy="4351338"/>
          </a:xfrm>
        </p:spPr>
        <p:txBody>
          <a:bodyPr>
            <a:normAutofit lnSpcReduction="10000"/>
          </a:bodyPr>
          <a:lstStyle/>
          <a:p>
            <a:pPr marL="0" indent="0">
              <a:buNone/>
            </a:pPr>
            <a:r>
              <a:rPr lang="fr-FR" dirty="0"/>
              <a:t>Router2(config)#telephony-service</a:t>
            </a:r>
            <a:endParaRPr lang="fr-FR" dirty="0"/>
          </a:p>
          <a:p>
            <a:pPr marL="0" indent="0">
              <a:buNone/>
            </a:pPr>
            <a:r>
              <a:rPr lang="fr-FR" dirty="0"/>
              <a:t>Router2(config-</a:t>
            </a:r>
            <a:r>
              <a:rPr lang="fr-FR" dirty="0" err="1"/>
              <a:t>telephony</a:t>
            </a:r>
            <a:r>
              <a:rPr lang="fr-FR" dirty="0"/>
              <a:t>)#max-dn 2</a:t>
            </a:r>
            <a:endParaRPr lang="fr-FR" dirty="0"/>
          </a:p>
          <a:p>
            <a:pPr marL="0" indent="0">
              <a:buNone/>
            </a:pPr>
            <a:r>
              <a:rPr lang="fr-FR" dirty="0"/>
              <a:t>Router2(config-</a:t>
            </a:r>
            <a:r>
              <a:rPr lang="fr-FR" dirty="0" err="1"/>
              <a:t>telephony</a:t>
            </a:r>
            <a:r>
              <a:rPr lang="fr-FR" dirty="0"/>
              <a:t>)#max-ephones 2</a:t>
            </a:r>
            <a:endParaRPr lang="fr-FR" dirty="0"/>
          </a:p>
          <a:p>
            <a:pPr marL="0" indent="0">
              <a:buNone/>
            </a:pPr>
            <a:r>
              <a:rPr lang="fr-FR" dirty="0"/>
              <a:t>Router2(config-</a:t>
            </a:r>
            <a:r>
              <a:rPr lang="fr-FR" dirty="0" err="1"/>
              <a:t>telephony</a:t>
            </a:r>
            <a:r>
              <a:rPr lang="fr-FR" dirty="0"/>
              <a:t>)#ip source-address 192.168.20.1 port 2000</a:t>
            </a:r>
            <a:endParaRPr lang="fr-FR" dirty="0"/>
          </a:p>
          <a:p>
            <a:pPr marL="0" indent="0">
              <a:buNone/>
            </a:pPr>
            <a:r>
              <a:rPr lang="fr-FR" dirty="0"/>
              <a:t>Router2(config-</a:t>
            </a:r>
            <a:r>
              <a:rPr lang="fr-FR" dirty="0" err="1"/>
              <a:t>telephony</a:t>
            </a:r>
            <a:r>
              <a:rPr lang="fr-FR" dirty="0"/>
              <a:t>)#create </a:t>
            </a:r>
            <a:r>
              <a:rPr lang="fr-FR" dirty="0" err="1"/>
              <a:t>cnf</a:t>
            </a:r>
            <a:r>
              <a:rPr lang="fr-FR" dirty="0"/>
              <a:t>-files </a:t>
            </a:r>
            <a:endParaRPr lang="fr-FR" dirty="0"/>
          </a:p>
          <a:p>
            <a:pPr marL="0" indent="0">
              <a:buNone/>
            </a:pPr>
            <a:r>
              <a:rPr lang="fr-FR" dirty="0"/>
              <a:t>Router2(config)#ephone-dn 1</a:t>
            </a:r>
            <a:endParaRPr lang="fr-FR" dirty="0"/>
          </a:p>
          <a:p>
            <a:pPr marL="0" indent="0">
              <a:buNone/>
            </a:pPr>
            <a:r>
              <a:rPr lang="fr-FR" dirty="0"/>
              <a:t>Router2(config-</a:t>
            </a:r>
            <a:r>
              <a:rPr lang="fr-FR" dirty="0" err="1"/>
              <a:t>ephone</a:t>
            </a:r>
            <a:r>
              <a:rPr lang="fr-FR" dirty="0"/>
              <a:t>-</a:t>
            </a:r>
            <a:r>
              <a:rPr lang="fr-FR" dirty="0" err="1"/>
              <a:t>dn</a:t>
            </a:r>
            <a:r>
              <a:rPr lang="fr-FR" dirty="0"/>
              <a:t>)#number 2010</a:t>
            </a:r>
            <a:endParaRPr lang="fr-FR" dirty="0"/>
          </a:p>
          <a:p>
            <a:pPr marL="0" indent="0">
              <a:buNone/>
            </a:pPr>
            <a:r>
              <a:rPr lang="fr-FR" dirty="0"/>
              <a:t>Router2(config-</a:t>
            </a:r>
            <a:r>
              <a:rPr lang="fr-FR" dirty="0" err="1"/>
              <a:t>ephone</a:t>
            </a:r>
            <a:r>
              <a:rPr lang="fr-FR" dirty="0"/>
              <a:t>-</a:t>
            </a:r>
            <a:r>
              <a:rPr lang="fr-FR" dirty="0" err="1"/>
              <a:t>dn</a:t>
            </a:r>
            <a:r>
              <a:rPr lang="fr-FR" dirty="0"/>
              <a:t>)#name …..</a:t>
            </a:r>
            <a:endParaRPr lang="fr-FR" dirty="0"/>
          </a:p>
          <a:p>
            <a:pPr marL="0" indent="0">
              <a:buNone/>
            </a:pPr>
            <a:r>
              <a:rPr lang="fr-FR" dirty="0"/>
              <a:t>Router2(config-</a:t>
            </a:r>
            <a:r>
              <a:rPr lang="fr-FR" dirty="0" err="1"/>
              <a:t>ephone</a:t>
            </a:r>
            <a:r>
              <a:rPr lang="fr-FR" dirty="0"/>
              <a:t>-</a:t>
            </a:r>
            <a:r>
              <a:rPr lang="fr-FR" dirty="0" err="1"/>
              <a:t>dn</a:t>
            </a:r>
            <a:r>
              <a:rPr lang="fr-FR" dirty="0"/>
              <a:t>)#exit </a:t>
            </a:r>
            <a:endParaRPr lang="fr-FR" dirty="0"/>
          </a:p>
          <a:p>
            <a:pPr marL="0" indent="0">
              <a:buNone/>
            </a:pPr>
            <a:endParaRPr lang="fr-FR" dirty="0"/>
          </a:p>
          <a:p>
            <a:pPr marL="0" indent="0">
              <a:buNone/>
            </a:pPr>
            <a:endParaRPr lang="fr-FR" dirty="0"/>
          </a:p>
          <a:p>
            <a:pPr marL="0" indent="0">
              <a:buNone/>
            </a:pPr>
            <a:endParaRPr lang="fr-FR" dirty="0"/>
          </a:p>
        </p:txBody>
      </p:sp>
      <p:sp>
        <p:nvSpPr>
          <p:cNvPr id="8" name="ZoneTexte 7"/>
          <p:cNvSpPr txBox="1"/>
          <p:nvPr/>
        </p:nvSpPr>
        <p:spPr>
          <a:xfrm>
            <a:off x="838200" y="1429078"/>
            <a:ext cx="4443413" cy="523220"/>
          </a:xfrm>
          <a:prstGeom prst="rect">
            <a:avLst/>
          </a:prstGeom>
          <a:noFill/>
        </p:spPr>
        <p:txBody>
          <a:bodyPr wrap="square" rtlCol="0">
            <a:spAutoFit/>
          </a:bodyPr>
          <a:lstStyle/>
          <a:p>
            <a:r>
              <a:rPr lang="fr-FR" sz="2800" b="1" dirty="0" err="1">
                <a:solidFill>
                  <a:srgbClr val="00B050"/>
                </a:solidFill>
                <a:latin typeface="Arial Black" panose="020B0A04020102020204" pitchFamily="34" charset="0"/>
              </a:rPr>
              <a:t>Telephony</a:t>
            </a:r>
            <a:r>
              <a:rPr lang="fr-FR" sz="2800" b="1" dirty="0">
                <a:solidFill>
                  <a:srgbClr val="00B050"/>
                </a:solidFill>
                <a:latin typeface="Arial Black" panose="020B0A04020102020204" pitchFamily="34" charset="0"/>
              </a:rPr>
              <a:t>-service</a:t>
            </a:r>
            <a:endParaRPr lang="fr-FR" sz="2800" b="1" dirty="0">
              <a:solidFill>
                <a:srgbClr val="00B050"/>
              </a:solidFill>
              <a:latin typeface="Arial Black" panose="020B0A040201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solidFill>
                  <a:srgbClr val="FF0000"/>
                </a:solidFill>
                <a:latin typeface="Arial Black" panose="020B0A04020102020204" pitchFamily="34" charset="0"/>
              </a:rPr>
              <a:t>CONFIGURATION-AU NIVEAU DU ROUTEUR</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a:t>Router2(config)#ephone-dn 2</a:t>
            </a:r>
            <a:endParaRPr lang="fr-FR" dirty="0"/>
          </a:p>
          <a:p>
            <a:pPr marL="0" indent="0">
              <a:buNone/>
            </a:pPr>
            <a:r>
              <a:rPr lang="fr-FR" dirty="0"/>
              <a:t>Router2(config-</a:t>
            </a:r>
            <a:r>
              <a:rPr lang="fr-FR" dirty="0" err="1"/>
              <a:t>ephone</a:t>
            </a:r>
            <a:r>
              <a:rPr lang="fr-FR" dirty="0"/>
              <a:t>-</a:t>
            </a:r>
            <a:r>
              <a:rPr lang="fr-FR" dirty="0" err="1"/>
              <a:t>dn</a:t>
            </a:r>
            <a:r>
              <a:rPr lang="fr-FR" dirty="0"/>
              <a:t>)#number 2020</a:t>
            </a:r>
            <a:endParaRPr lang="fr-FR" dirty="0"/>
          </a:p>
          <a:p>
            <a:pPr marL="0" indent="0">
              <a:buNone/>
            </a:pPr>
            <a:r>
              <a:rPr lang="fr-FR" dirty="0"/>
              <a:t>Router2(config-</a:t>
            </a:r>
            <a:r>
              <a:rPr lang="fr-FR" dirty="0" err="1"/>
              <a:t>ephone</a:t>
            </a:r>
            <a:r>
              <a:rPr lang="fr-FR" dirty="0"/>
              <a:t>-</a:t>
            </a:r>
            <a:r>
              <a:rPr lang="fr-FR" dirty="0" err="1"/>
              <a:t>dn</a:t>
            </a:r>
            <a:r>
              <a:rPr lang="fr-FR" dirty="0"/>
              <a:t>)#name …..</a:t>
            </a:r>
            <a:endParaRPr lang="fr-FR" dirty="0"/>
          </a:p>
          <a:p>
            <a:pPr marL="0" indent="0">
              <a:buNone/>
            </a:pPr>
            <a:r>
              <a:rPr lang="fr-FR" dirty="0"/>
              <a:t>Router2(config-</a:t>
            </a:r>
            <a:r>
              <a:rPr lang="fr-FR" dirty="0" err="1"/>
              <a:t>ephone</a:t>
            </a:r>
            <a:r>
              <a:rPr lang="fr-FR" dirty="0"/>
              <a:t>-</a:t>
            </a:r>
            <a:r>
              <a:rPr lang="fr-FR" dirty="0" err="1"/>
              <a:t>dn</a:t>
            </a:r>
            <a:r>
              <a:rPr lang="fr-FR" dirty="0"/>
              <a:t>)#exit </a:t>
            </a:r>
            <a:endParaRPr lang="fr-FR" dirty="0"/>
          </a:p>
          <a:p>
            <a:pPr marL="0" indent="0">
              <a:buNone/>
            </a:pPr>
            <a:r>
              <a:rPr lang="fr-FR" dirty="0"/>
              <a:t>Router2(config)#ephone 1</a:t>
            </a:r>
            <a:endParaRPr lang="fr-FR" dirty="0"/>
          </a:p>
          <a:p>
            <a:pPr marL="0" indent="0">
              <a:buNone/>
            </a:pPr>
            <a:r>
              <a:rPr lang="fr-FR" dirty="0"/>
              <a:t>Router2(config)#mac-address (téléphone 3)</a:t>
            </a:r>
            <a:endParaRPr lang="fr-FR" dirty="0"/>
          </a:p>
          <a:p>
            <a:pPr marL="0" indent="0">
              <a:buNone/>
            </a:pPr>
            <a:r>
              <a:rPr lang="fr-FR" dirty="0"/>
              <a:t>Router2(config)#type 7960</a:t>
            </a:r>
            <a:endParaRPr lang="fr-FR" dirty="0"/>
          </a:p>
          <a:p>
            <a:pPr marL="0" indent="0">
              <a:buNone/>
            </a:pPr>
            <a:r>
              <a:rPr lang="fr-FR" dirty="0"/>
              <a:t>Router2(config)#button 1:1</a:t>
            </a:r>
            <a:endParaRPr lang="fr-FR" dirty="0"/>
          </a:p>
          <a:p>
            <a:pPr marL="0" indent="0">
              <a:buNone/>
            </a:pPr>
            <a:endParaRPr lang="fr-FR" dirty="0"/>
          </a:p>
          <a:p>
            <a:pPr marL="0" indent="0">
              <a:buNone/>
            </a:pPr>
            <a:endParaRPr lang="fr-FR" dirty="0"/>
          </a:p>
          <a:p>
            <a:pPr marL="0" indent="0">
              <a:buNone/>
            </a:pPr>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solidFill>
                  <a:srgbClr val="FF0000"/>
                </a:solidFill>
                <a:latin typeface="Arial Black" panose="020B0A04020102020204" pitchFamily="34" charset="0"/>
              </a:rPr>
              <a:t>CONFIGURATION-AU NIVEAU DU ROUTEUR</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a:t>Router2(config)#ephone 2</a:t>
            </a:r>
            <a:endParaRPr lang="fr-FR" dirty="0"/>
          </a:p>
          <a:p>
            <a:pPr marL="0" indent="0">
              <a:buNone/>
            </a:pPr>
            <a:r>
              <a:rPr lang="fr-FR" dirty="0"/>
              <a:t>Router2(config)#mac-address (téléphone 4)</a:t>
            </a:r>
            <a:endParaRPr lang="fr-FR" dirty="0"/>
          </a:p>
          <a:p>
            <a:pPr marL="0" indent="0">
              <a:buNone/>
            </a:pPr>
            <a:r>
              <a:rPr lang="fr-FR" dirty="0"/>
              <a:t>Router2(config)#type 7960</a:t>
            </a:r>
            <a:endParaRPr lang="fr-FR" dirty="0"/>
          </a:p>
          <a:p>
            <a:pPr marL="0" indent="0">
              <a:buNone/>
            </a:pPr>
            <a:r>
              <a:rPr lang="fr-FR" dirty="0"/>
              <a:t>Router2(config)#button 1:2</a:t>
            </a:r>
            <a:endParaRPr lang="fr-FR" dirty="0"/>
          </a:p>
          <a:p>
            <a:pPr marL="0" indent="0">
              <a:buNone/>
            </a:pPr>
            <a:endParaRPr lang="fr-FR" dirty="0"/>
          </a:p>
          <a:p>
            <a:pPr marL="0" indent="0">
              <a:buNone/>
            </a:pPr>
            <a:endParaRPr lang="fr-FR" dirty="0"/>
          </a:p>
          <a:p>
            <a:pPr marL="0" indent="0">
              <a:buNone/>
            </a:pP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6000" dirty="0">
                <a:solidFill>
                  <a:srgbClr val="FF0000"/>
                </a:solidFill>
                <a:latin typeface="Arial Black" panose="020B0A04020102020204" pitchFamily="34" charset="0"/>
              </a:rPr>
              <a:t>INTRODUCTION</a:t>
            </a:r>
            <a:endParaRPr lang="fr-FR" sz="6000" dirty="0">
              <a:solidFill>
                <a:srgbClr val="FF0000"/>
              </a:solidFill>
              <a:latin typeface="Arial Black" panose="020B0A04020102020204" pitchFamily="34" charset="0"/>
            </a:endParaRPr>
          </a:p>
        </p:txBody>
      </p:sp>
      <p:sp>
        <p:nvSpPr>
          <p:cNvPr id="3" name="Espace réservé du contenu 2"/>
          <p:cNvSpPr>
            <a:spLocks noGrp="1"/>
          </p:cNvSpPr>
          <p:nvPr>
            <p:ph idx="1"/>
          </p:nvPr>
        </p:nvSpPr>
        <p:spPr/>
        <p:txBody>
          <a:bodyPr/>
          <a:lstStyle/>
          <a:p>
            <a:pPr marL="0" indent="0">
              <a:buNone/>
            </a:pPr>
            <a:r>
              <a:rPr lang="fr-FR" dirty="0"/>
              <a:t>Dans le cadre des activités de la journée portes ouvertes de l'École Nationale Supérieure Polytechnique de Yaoundé, nous avons réalisé, sous la supervision du Pr. Videme, le projet VOIX SUR IP au laboratoire électronique du GET.</a:t>
            </a:r>
            <a:endParaRPr lang="fr-FR" dirty="0"/>
          </a:p>
          <a:p>
            <a:pPr marL="0" indent="0">
              <a:buNone/>
            </a:pPr>
            <a:endParaRPr lang="fr-FR" dirty="0"/>
          </a:p>
          <a:p>
            <a:pPr marL="0" indent="0">
              <a:buNone/>
            </a:pPr>
            <a:r>
              <a:rPr lang="fr-FR" dirty="0"/>
              <a:t>NB : Pour éviter les difficultés que nous avons rencontrées au tout début lors de la mise en place de ce projet, veuillez suivre les étapes de configuration dans l'ordre présenté.</a:t>
            </a:r>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solidFill>
                  <a:srgbClr val="FF0000"/>
                </a:solidFill>
                <a:latin typeface="Arial Black" panose="020B0A04020102020204" pitchFamily="34" charset="0"/>
              </a:rPr>
              <a:t>CONFIGURATION-AU NIVEAU DU ROUTEUR</a:t>
            </a:r>
            <a:endParaRPr lang="fr-FR" dirty="0"/>
          </a:p>
        </p:txBody>
      </p:sp>
      <p:sp>
        <p:nvSpPr>
          <p:cNvPr id="3" name="Espace réservé du contenu 2"/>
          <p:cNvSpPr>
            <a:spLocks noGrp="1"/>
          </p:cNvSpPr>
          <p:nvPr>
            <p:ph idx="1"/>
          </p:nvPr>
        </p:nvSpPr>
        <p:spPr>
          <a:xfrm>
            <a:off x="838200" y="3027362"/>
            <a:ext cx="10515600" cy="2344738"/>
          </a:xfrm>
        </p:spPr>
        <p:txBody>
          <a:bodyPr>
            <a:normAutofit fontScale="85000" lnSpcReduction="20000"/>
          </a:bodyPr>
          <a:lstStyle/>
          <a:p>
            <a:pPr marL="0" indent="0">
              <a:buNone/>
            </a:pPr>
            <a:r>
              <a:rPr lang="fr-FR" dirty="0"/>
              <a:t>Router1(config)#ip route 192.168.20.0 255.255.255.0 172.16.1.2</a:t>
            </a:r>
            <a:endParaRPr lang="fr-FR" dirty="0"/>
          </a:p>
          <a:p>
            <a:pPr marL="0" indent="0">
              <a:buNone/>
            </a:pPr>
            <a:r>
              <a:rPr lang="fr-FR" dirty="0"/>
              <a:t>Router1(config)#dial-peer </a:t>
            </a:r>
            <a:r>
              <a:rPr lang="fr-FR" dirty="0" err="1"/>
              <a:t>voice</a:t>
            </a:r>
            <a:r>
              <a:rPr lang="fr-FR" dirty="0"/>
              <a:t> 1 </a:t>
            </a:r>
            <a:r>
              <a:rPr lang="fr-FR" dirty="0" err="1"/>
              <a:t>voip</a:t>
            </a:r>
            <a:r>
              <a:rPr lang="fr-FR" dirty="0"/>
              <a:t> </a:t>
            </a:r>
            <a:endParaRPr lang="fr-FR" dirty="0"/>
          </a:p>
          <a:p>
            <a:pPr marL="0" indent="0">
              <a:buNone/>
            </a:pPr>
            <a:r>
              <a:rPr lang="fr-FR" dirty="0"/>
              <a:t>Router1(config)#session </a:t>
            </a:r>
            <a:r>
              <a:rPr lang="fr-FR" dirty="0" err="1"/>
              <a:t>target</a:t>
            </a:r>
            <a:r>
              <a:rPr lang="fr-FR" dirty="0"/>
              <a:t> ipv4:192.168.20.1</a:t>
            </a:r>
            <a:endParaRPr lang="fr-FR" dirty="0"/>
          </a:p>
          <a:p>
            <a:pPr marL="0" indent="0">
              <a:buNone/>
            </a:pPr>
            <a:r>
              <a:rPr lang="fr-FR" dirty="0"/>
              <a:t>Router1(config)#destination </a:t>
            </a:r>
            <a:r>
              <a:rPr lang="fr-FR" dirty="0" err="1"/>
              <a:t>target</a:t>
            </a:r>
            <a:r>
              <a:rPr lang="fr-FR" dirty="0"/>
              <a:t> 2…</a:t>
            </a:r>
            <a:endParaRPr lang="fr-FR" dirty="0"/>
          </a:p>
          <a:p>
            <a:pPr marL="0" indent="0">
              <a:buNone/>
            </a:pPr>
            <a:r>
              <a:rPr lang="fr-FR" dirty="0"/>
              <a:t>Router1(config)#end</a:t>
            </a:r>
            <a:endParaRPr lang="fr-FR" dirty="0"/>
          </a:p>
          <a:p>
            <a:pPr marL="0" indent="0">
              <a:buNone/>
            </a:pPr>
            <a:r>
              <a:rPr lang="fr-FR" dirty="0"/>
              <a:t>Router1#copy run start</a:t>
            </a:r>
            <a:endParaRPr lang="fr-FR" dirty="0"/>
          </a:p>
          <a:p>
            <a:pPr marL="0" indent="0">
              <a:buNone/>
            </a:pPr>
            <a:endParaRPr lang="fr-FR" dirty="0"/>
          </a:p>
          <a:p>
            <a:pPr marL="0" indent="0">
              <a:buNone/>
            </a:pPr>
            <a:endParaRPr lang="fr-FR" dirty="0"/>
          </a:p>
        </p:txBody>
      </p:sp>
      <p:sp>
        <p:nvSpPr>
          <p:cNvPr id="4" name="ZoneTexte 3"/>
          <p:cNvSpPr txBox="1"/>
          <p:nvPr/>
        </p:nvSpPr>
        <p:spPr>
          <a:xfrm>
            <a:off x="838200" y="1805027"/>
            <a:ext cx="1947863" cy="461665"/>
          </a:xfrm>
          <a:prstGeom prst="rect">
            <a:avLst/>
          </a:prstGeom>
          <a:noFill/>
        </p:spPr>
        <p:txBody>
          <a:bodyPr wrap="square" rtlCol="0">
            <a:spAutoFit/>
          </a:bodyPr>
          <a:lstStyle/>
          <a:p>
            <a:r>
              <a:rPr lang="fr-FR" sz="2400" dirty="0">
                <a:solidFill>
                  <a:srgbClr val="00B050"/>
                </a:solidFill>
                <a:latin typeface="Arial Black" panose="020B0A04020102020204" pitchFamily="34" charset="0"/>
              </a:rPr>
              <a:t>Route</a:t>
            </a:r>
            <a:endParaRPr lang="fr-FR" sz="2400" dirty="0">
              <a:solidFill>
                <a:srgbClr val="00B050"/>
              </a:solidFill>
              <a:latin typeface="Arial Black" panose="020B0A040201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solidFill>
                  <a:srgbClr val="FF0000"/>
                </a:solidFill>
                <a:latin typeface="Arial Black" panose="020B0A04020102020204" pitchFamily="34" charset="0"/>
              </a:rPr>
              <a:t>CONFIGURATION-AU NIVEAU DU ROUTEUR</a:t>
            </a:r>
            <a:endParaRPr lang="fr-FR" dirty="0"/>
          </a:p>
        </p:txBody>
      </p:sp>
      <p:sp>
        <p:nvSpPr>
          <p:cNvPr id="3" name="Espace réservé du contenu 2"/>
          <p:cNvSpPr>
            <a:spLocks noGrp="1"/>
          </p:cNvSpPr>
          <p:nvPr>
            <p:ph idx="1"/>
          </p:nvPr>
        </p:nvSpPr>
        <p:spPr>
          <a:xfrm>
            <a:off x="838200" y="3027362"/>
            <a:ext cx="10515600" cy="2344738"/>
          </a:xfrm>
        </p:spPr>
        <p:txBody>
          <a:bodyPr>
            <a:normAutofit fontScale="85000" lnSpcReduction="20000"/>
          </a:bodyPr>
          <a:lstStyle/>
          <a:p>
            <a:pPr marL="0" indent="0">
              <a:buNone/>
            </a:pPr>
            <a:r>
              <a:rPr lang="fr-FR" dirty="0"/>
              <a:t>Router2(config)#ip route 192.168.10.0 255.255.255.0 172.16.1.1</a:t>
            </a:r>
            <a:endParaRPr lang="fr-FR" dirty="0"/>
          </a:p>
          <a:p>
            <a:pPr marL="0" indent="0">
              <a:buNone/>
            </a:pPr>
            <a:r>
              <a:rPr lang="fr-FR" dirty="0"/>
              <a:t>Router2(config)#dial-peer </a:t>
            </a:r>
            <a:r>
              <a:rPr lang="fr-FR" dirty="0" err="1"/>
              <a:t>voice</a:t>
            </a:r>
            <a:r>
              <a:rPr lang="fr-FR" dirty="0"/>
              <a:t> 1 </a:t>
            </a:r>
            <a:r>
              <a:rPr lang="fr-FR" dirty="0" err="1"/>
              <a:t>voip</a:t>
            </a:r>
            <a:r>
              <a:rPr lang="fr-FR" dirty="0"/>
              <a:t> </a:t>
            </a:r>
            <a:endParaRPr lang="fr-FR" dirty="0"/>
          </a:p>
          <a:p>
            <a:pPr marL="0" indent="0">
              <a:buNone/>
            </a:pPr>
            <a:r>
              <a:rPr lang="fr-FR" dirty="0"/>
              <a:t>Router2(config)#session </a:t>
            </a:r>
            <a:r>
              <a:rPr lang="fr-FR" dirty="0" err="1"/>
              <a:t>target</a:t>
            </a:r>
            <a:r>
              <a:rPr lang="fr-FR" dirty="0"/>
              <a:t> ipv4:192.168.10.1</a:t>
            </a:r>
            <a:endParaRPr lang="fr-FR" dirty="0"/>
          </a:p>
          <a:p>
            <a:pPr marL="0" indent="0">
              <a:buNone/>
            </a:pPr>
            <a:r>
              <a:rPr lang="fr-FR" dirty="0"/>
              <a:t>Router2(config)#destination </a:t>
            </a:r>
            <a:r>
              <a:rPr lang="fr-FR" dirty="0" err="1"/>
              <a:t>target</a:t>
            </a:r>
            <a:r>
              <a:rPr lang="fr-FR" dirty="0"/>
              <a:t> 1…</a:t>
            </a:r>
            <a:endParaRPr lang="fr-FR" dirty="0"/>
          </a:p>
          <a:p>
            <a:pPr marL="0" indent="0">
              <a:buNone/>
            </a:pPr>
            <a:r>
              <a:rPr lang="fr-FR" dirty="0"/>
              <a:t>Router2(config)#end</a:t>
            </a:r>
            <a:endParaRPr lang="fr-FR" dirty="0"/>
          </a:p>
          <a:p>
            <a:pPr marL="0" indent="0">
              <a:buNone/>
            </a:pPr>
            <a:r>
              <a:rPr lang="fr-FR" dirty="0"/>
              <a:t>Router2#copy run start</a:t>
            </a:r>
            <a:endParaRPr lang="fr-FR" dirty="0"/>
          </a:p>
          <a:p>
            <a:pPr marL="0" indent="0">
              <a:buNone/>
            </a:pPr>
            <a:endParaRPr lang="fr-FR" dirty="0"/>
          </a:p>
          <a:p>
            <a:pPr marL="0" indent="0">
              <a:buNone/>
            </a:pPr>
            <a:endParaRPr lang="fr-FR" dirty="0"/>
          </a:p>
        </p:txBody>
      </p:sp>
      <p:sp>
        <p:nvSpPr>
          <p:cNvPr id="4" name="ZoneTexte 3"/>
          <p:cNvSpPr txBox="1"/>
          <p:nvPr/>
        </p:nvSpPr>
        <p:spPr>
          <a:xfrm>
            <a:off x="838200" y="1805027"/>
            <a:ext cx="1947863" cy="461665"/>
          </a:xfrm>
          <a:prstGeom prst="rect">
            <a:avLst/>
          </a:prstGeom>
          <a:noFill/>
        </p:spPr>
        <p:txBody>
          <a:bodyPr wrap="square" rtlCol="0">
            <a:spAutoFit/>
          </a:bodyPr>
          <a:lstStyle/>
          <a:p>
            <a:r>
              <a:rPr lang="fr-FR" sz="2400" dirty="0">
                <a:solidFill>
                  <a:srgbClr val="00B050"/>
                </a:solidFill>
                <a:latin typeface="Arial Black" panose="020B0A04020102020204" pitchFamily="34" charset="0"/>
              </a:rPr>
              <a:t>Route</a:t>
            </a:r>
            <a:endParaRPr lang="fr-FR" sz="2400" dirty="0">
              <a:solidFill>
                <a:srgbClr val="00B050"/>
              </a:solidFill>
              <a:latin typeface="Arial Black" panose="020B0A040201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2875" y="1918890"/>
            <a:ext cx="4286250" cy="3020220"/>
          </a:xfrm>
        </p:spPr>
        <p:txBody>
          <a:bodyPr>
            <a:normAutofit/>
          </a:bodyPr>
          <a:lstStyle/>
          <a:p>
            <a:r>
              <a:rPr lang="fr-FR" sz="9600" dirty="0">
                <a:solidFill>
                  <a:srgbClr val="FF0000"/>
                </a:solidFill>
                <a:latin typeface="Arial Black" panose="020B0A04020102020204" pitchFamily="34" charset="0"/>
              </a:rPr>
              <a:t>END</a:t>
            </a:r>
            <a:endParaRPr lang="fr-FR" sz="9600" dirty="0">
              <a:solidFill>
                <a:srgbClr val="FF0000"/>
              </a:solidFill>
              <a:latin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6000" dirty="0">
                <a:solidFill>
                  <a:srgbClr val="FF0000"/>
                </a:solidFill>
                <a:latin typeface="Arial Black" panose="020B0A04020102020204" pitchFamily="34" charset="0"/>
              </a:rPr>
              <a:t>TOPOLOGIE</a:t>
            </a:r>
            <a:endParaRPr lang="fr-FR" sz="6000" dirty="0">
              <a:solidFill>
                <a:srgbClr val="FF0000"/>
              </a:solidFill>
              <a:latin typeface="Arial Black" panose="020B0A04020102020204" pitchFamily="34" charset="0"/>
            </a:endParaRPr>
          </a:p>
        </p:txBody>
      </p:sp>
      <p:pic>
        <p:nvPicPr>
          <p:cNvPr id="7" name="Image 6"/>
          <p:cNvPicPr>
            <a:picLocks noChangeAspect="1"/>
          </p:cNvPicPr>
          <p:nvPr/>
        </p:nvPicPr>
        <p:blipFill>
          <a:blip r:embed="rId1"/>
          <a:stretch>
            <a:fillRect/>
          </a:stretch>
        </p:blipFill>
        <p:spPr>
          <a:xfrm>
            <a:off x="2609363" y="1485591"/>
            <a:ext cx="6973273" cy="44297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789024" cy="1325563"/>
          </a:xfrm>
        </p:spPr>
        <p:txBody>
          <a:bodyPr/>
          <a:lstStyle/>
          <a:p>
            <a:pPr algn="ctr"/>
            <a:r>
              <a:rPr lang="fr-FR" dirty="0">
                <a:solidFill>
                  <a:srgbClr val="FF0000"/>
                </a:solidFill>
                <a:latin typeface="Arial Black" panose="020B0A04020102020204" pitchFamily="34" charset="0"/>
              </a:rPr>
              <a:t>CONFIGURATION-AU NIVEAU DU SWITCH</a:t>
            </a:r>
            <a:endParaRPr lang="fr-FR" dirty="0">
              <a:solidFill>
                <a:srgbClr val="FF0000"/>
              </a:solidFill>
              <a:latin typeface="Arial Black" panose="020B0A04020102020204" pitchFamily="34" charset="0"/>
            </a:endParaRPr>
          </a:p>
        </p:txBody>
      </p:sp>
      <p:sp>
        <p:nvSpPr>
          <p:cNvPr id="3" name="Espace réservé du contenu 2"/>
          <p:cNvSpPr>
            <a:spLocks noGrp="1"/>
          </p:cNvSpPr>
          <p:nvPr>
            <p:ph idx="1"/>
          </p:nvPr>
        </p:nvSpPr>
        <p:spPr>
          <a:xfrm>
            <a:off x="838200" y="1690688"/>
            <a:ext cx="10515600" cy="4351338"/>
          </a:xfrm>
        </p:spPr>
        <p:txBody>
          <a:bodyPr>
            <a:normAutofit fontScale="85000" lnSpcReduction="20000"/>
          </a:bodyPr>
          <a:lstStyle/>
          <a:p>
            <a:pPr marL="0" indent="0">
              <a:buNone/>
            </a:pPr>
            <a:r>
              <a:rPr lang="fr-FR" dirty="0"/>
              <a:t>Switch1(config)# vlan 10</a:t>
            </a:r>
            <a:endParaRPr lang="fr-FR" dirty="0"/>
          </a:p>
          <a:p>
            <a:pPr marL="0" indent="0">
              <a:buNone/>
            </a:pPr>
            <a:r>
              <a:rPr lang="fr-FR" dirty="0"/>
              <a:t>Switch1(config-vlan)# </a:t>
            </a:r>
            <a:r>
              <a:rPr lang="fr-FR" dirty="0" err="1"/>
              <a:t>name</a:t>
            </a:r>
            <a:r>
              <a:rPr lang="fr-FR" dirty="0"/>
              <a:t> Voice</a:t>
            </a:r>
            <a:endParaRPr lang="fr-FR" dirty="0"/>
          </a:p>
          <a:p>
            <a:pPr marL="0" indent="0">
              <a:buNone/>
            </a:pPr>
            <a:r>
              <a:rPr lang="fr-FR" dirty="0"/>
              <a:t>Switch1(config-vlan)#exit</a:t>
            </a:r>
            <a:endParaRPr lang="fr-FR" dirty="0"/>
          </a:p>
          <a:p>
            <a:pPr marL="0" indent="0">
              <a:buNone/>
            </a:pPr>
            <a:r>
              <a:rPr lang="fr-FR" dirty="0"/>
              <a:t>Switch1(config)#int  fa0/0 </a:t>
            </a:r>
            <a:endParaRPr lang="fr-FR" dirty="0"/>
          </a:p>
          <a:p>
            <a:pPr marL="0" indent="0">
              <a:buNone/>
            </a:pPr>
            <a:r>
              <a:rPr lang="fr-FR" dirty="0"/>
              <a:t>Switch1(config-if)#switchport mode </a:t>
            </a:r>
            <a:r>
              <a:rPr lang="fr-FR" dirty="0" err="1"/>
              <a:t>access</a:t>
            </a:r>
            <a:r>
              <a:rPr lang="fr-FR" dirty="0"/>
              <a:t> </a:t>
            </a:r>
            <a:endParaRPr lang="fr-FR" dirty="0"/>
          </a:p>
          <a:p>
            <a:pPr marL="0" indent="0">
              <a:buNone/>
            </a:pPr>
            <a:r>
              <a:rPr lang="fr-FR" dirty="0"/>
              <a:t>Switch1(config-if)#switchport </a:t>
            </a:r>
            <a:r>
              <a:rPr lang="fr-FR" dirty="0" err="1"/>
              <a:t>voice</a:t>
            </a:r>
            <a:r>
              <a:rPr lang="fr-FR" dirty="0"/>
              <a:t> vlan 10</a:t>
            </a:r>
            <a:endParaRPr lang="fr-FR" dirty="0"/>
          </a:p>
          <a:p>
            <a:pPr marL="0" indent="0">
              <a:buNone/>
            </a:pPr>
            <a:r>
              <a:rPr lang="fr-FR" dirty="0"/>
              <a:t>Switch1(config-if)#exit </a:t>
            </a:r>
            <a:endParaRPr lang="fr-FR" dirty="0"/>
          </a:p>
          <a:p>
            <a:pPr marL="0" indent="0">
              <a:buNone/>
            </a:pPr>
            <a:r>
              <a:rPr lang="fr-FR" dirty="0"/>
              <a:t>Switch1(config)#int  fa0/1</a:t>
            </a:r>
            <a:endParaRPr lang="fr-FR" dirty="0"/>
          </a:p>
          <a:p>
            <a:pPr marL="0" indent="0">
              <a:buNone/>
            </a:pPr>
            <a:r>
              <a:rPr lang="fr-FR" dirty="0"/>
              <a:t>Switch1(config-if)#switchport mode </a:t>
            </a:r>
            <a:r>
              <a:rPr lang="fr-FR" dirty="0" err="1"/>
              <a:t>access</a:t>
            </a:r>
            <a:r>
              <a:rPr lang="fr-FR" dirty="0"/>
              <a:t> </a:t>
            </a:r>
            <a:endParaRPr lang="fr-FR" dirty="0"/>
          </a:p>
          <a:p>
            <a:pPr marL="0" indent="0">
              <a:buNone/>
            </a:pPr>
            <a:r>
              <a:rPr lang="fr-FR" dirty="0"/>
              <a:t>Switch1(config-if)#switchport </a:t>
            </a:r>
            <a:r>
              <a:rPr lang="fr-FR" dirty="0" err="1"/>
              <a:t>voice</a:t>
            </a:r>
            <a:r>
              <a:rPr lang="fr-FR" dirty="0"/>
              <a:t> vlan 10</a:t>
            </a:r>
            <a:endParaRPr lang="fr-FR" dirty="0"/>
          </a:p>
          <a:p>
            <a:pPr marL="0" indent="0">
              <a:buNone/>
            </a:pPr>
            <a:r>
              <a:rPr lang="fr-FR" dirty="0"/>
              <a:t>Switch1(config-if)#exit </a:t>
            </a:r>
            <a:endParaRPr lang="fr-FR" dirty="0"/>
          </a:p>
          <a:p>
            <a:pPr marL="0" indent="0">
              <a:buNone/>
            </a:pPr>
            <a:endParaRPr lang="fr-FR" dirty="0"/>
          </a:p>
          <a:p>
            <a:pPr marL="0" indent="0">
              <a:buNone/>
            </a:pP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789024" cy="1325563"/>
          </a:xfrm>
        </p:spPr>
        <p:txBody>
          <a:bodyPr/>
          <a:lstStyle/>
          <a:p>
            <a:pPr algn="ctr"/>
            <a:r>
              <a:rPr lang="fr-FR" dirty="0">
                <a:solidFill>
                  <a:srgbClr val="FF0000"/>
                </a:solidFill>
                <a:latin typeface="Arial Black" panose="020B0A04020102020204" pitchFamily="34" charset="0"/>
              </a:rPr>
              <a:t>CONFIGURATION-AU NIVEAU DU SWITCH</a:t>
            </a:r>
            <a:endParaRPr lang="fr-FR" dirty="0">
              <a:solidFill>
                <a:srgbClr val="FF0000"/>
              </a:solidFill>
              <a:latin typeface="Arial Black" panose="020B0A04020102020204" pitchFamily="34" charset="0"/>
            </a:endParaRPr>
          </a:p>
        </p:txBody>
      </p:sp>
      <p:sp>
        <p:nvSpPr>
          <p:cNvPr id="3" name="Espace réservé du contenu 2"/>
          <p:cNvSpPr>
            <a:spLocks noGrp="1"/>
          </p:cNvSpPr>
          <p:nvPr>
            <p:ph idx="1"/>
          </p:nvPr>
        </p:nvSpPr>
        <p:spPr>
          <a:xfrm>
            <a:off x="838199" y="2177255"/>
            <a:ext cx="11191875" cy="4094957"/>
          </a:xfrm>
        </p:spPr>
        <p:txBody>
          <a:bodyPr>
            <a:normAutofit/>
          </a:bodyPr>
          <a:lstStyle/>
          <a:p>
            <a:pPr marL="0" indent="0">
              <a:buNone/>
            </a:pPr>
            <a:r>
              <a:rPr lang="fr-FR" sz="3200" dirty="0"/>
              <a:t>Switch1(config)# </a:t>
            </a:r>
            <a:r>
              <a:rPr lang="fr-FR" sz="3200" dirty="0" err="1"/>
              <a:t>int</a:t>
            </a:r>
            <a:r>
              <a:rPr lang="fr-FR" sz="3200" dirty="0"/>
              <a:t> fa0/2</a:t>
            </a:r>
            <a:endParaRPr lang="fr-FR" sz="3200" dirty="0"/>
          </a:p>
          <a:p>
            <a:pPr marL="0" indent="0">
              <a:buNone/>
            </a:pPr>
            <a:r>
              <a:rPr lang="fr-FR" sz="3200" dirty="0"/>
              <a:t>Switch1(config-if)# </a:t>
            </a:r>
            <a:r>
              <a:rPr lang="fr-FR" sz="3200" dirty="0" err="1"/>
              <a:t>switchport</a:t>
            </a:r>
            <a:r>
              <a:rPr lang="fr-FR" sz="3200" dirty="0"/>
              <a:t> </a:t>
            </a:r>
            <a:r>
              <a:rPr lang="fr-FR" sz="3200" dirty="0" err="1"/>
              <a:t>trunk</a:t>
            </a:r>
            <a:r>
              <a:rPr lang="fr-FR" sz="3200" dirty="0"/>
              <a:t> encapsulation dot1q</a:t>
            </a:r>
            <a:endParaRPr lang="fr-FR" sz="3200" dirty="0"/>
          </a:p>
          <a:p>
            <a:pPr marL="0" indent="0">
              <a:buNone/>
            </a:pPr>
            <a:r>
              <a:rPr lang="fr-FR" sz="3200" dirty="0"/>
              <a:t>Switch1(config-if)#switchport mode </a:t>
            </a:r>
            <a:r>
              <a:rPr lang="fr-FR" sz="3200" dirty="0" err="1"/>
              <a:t>trunk</a:t>
            </a:r>
            <a:endParaRPr lang="fr-FR" sz="3200" dirty="0"/>
          </a:p>
          <a:p>
            <a:pPr marL="0" indent="0">
              <a:buNone/>
            </a:pPr>
            <a:r>
              <a:rPr lang="fr-FR" sz="3200" dirty="0"/>
              <a:t>Switch1(config-if)#end </a:t>
            </a:r>
            <a:endParaRPr lang="fr-FR" sz="3200" dirty="0"/>
          </a:p>
          <a:p>
            <a:pPr marL="0" indent="0">
              <a:buNone/>
            </a:pPr>
            <a:r>
              <a:rPr lang="fr-FR" sz="3200" dirty="0"/>
              <a:t>Switch1#copy run start </a:t>
            </a:r>
            <a:endParaRPr lang="fr-FR" sz="3200" dirty="0"/>
          </a:p>
          <a:p>
            <a:pPr marL="0" indent="0">
              <a:buNone/>
            </a:pPr>
            <a:endParaRPr lang="fr-FR" sz="3200" dirty="0"/>
          </a:p>
          <a:p>
            <a:pPr marL="0" indent="0">
              <a:buNone/>
            </a:pPr>
            <a:r>
              <a:rPr lang="fr-FR" sz="3200" dirty="0"/>
              <a:t> </a:t>
            </a:r>
            <a:endParaRPr lang="fr-FR" sz="3200" dirty="0"/>
          </a:p>
          <a:p>
            <a:pPr marL="0" indent="0">
              <a:buNone/>
            </a:pPr>
            <a:endParaRPr lang="fr-FR" dirty="0"/>
          </a:p>
          <a:p>
            <a:pPr marL="0" indent="0">
              <a:buNone/>
            </a:pP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789024" cy="1325563"/>
          </a:xfrm>
        </p:spPr>
        <p:txBody>
          <a:bodyPr/>
          <a:lstStyle/>
          <a:p>
            <a:pPr algn="ctr"/>
            <a:r>
              <a:rPr lang="fr-FR" dirty="0">
                <a:solidFill>
                  <a:srgbClr val="FF0000"/>
                </a:solidFill>
                <a:latin typeface="Arial Black" panose="020B0A04020102020204" pitchFamily="34" charset="0"/>
              </a:rPr>
              <a:t>CONFIGURATION-AU NIVEAU DU SWITCH</a:t>
            </a:r>
            <a:endParaRPr lang="fr-FR" dirty="0">
              <a:solidFill>
                <a:srgbClr val="FF0000"/>
              </a:solidFill>
              <a:latin typeface="Arial Black" panose="020B0A04020102020204" pitchFamily="34" charset="0"/>
            </a:endParaRPr>
          </a:p>
        </p:txBody>
      </p:sp>
      <p:sp>
        <p:nvSpPr>
          <p:cNvPr id="3" name="Espace réservé du contenu 2"/>
          <p:cNvSpPr>
            <a:spLocks noGrp="1"/>
          </p:cNvSpPr>
          <p:nvPr>
            <p:ph idx="1"/>
          </p:nvPr>
        </p:nvSpPr>
        <p:spPr>
          <a:xfrm>
            <a:off x="838200" y="2141537"/>
            <a:ext cx="10515600" cy="4351338"/>
          </a:xfrm>
        </p:spPr>
        <p:txBody>
          <a:bodyPr>
            <a:normAutofit fontScale="85000" lnSpcReduction="20000"/>
          </a:bodyPr>
          <a:lstStyle/>
          <a:p>
            <a:pPr marL="0" indent="0">
              <a:buNone/>
            </a:pPr>
            <a:r>
              <a:rPr lang="fr-FR" dirty="0"/>
              <a:t>Switch2(config)# vlan 20</a:t>
            </a:r>
            <a:endParaRPr lang="fr-FR" dirty="0"/>
          </a:p>
          <a:p>
            <a:pPr marL="0" indent="0">
              <a:buNone/>
            </a:pPr>
            <a:r>
              <a:rPr lang="fr-FR" dirty="0"/>
              <a:t>Switch2(config-vlan)# </a:t>
            </a:r>
            <a:r>
              <a:rPr lang="fr-FR" dirty="0" err="1"/>
              <a:t>name</a:t>
            </a:r>
            <a:r>
              <a:rPr lang="fr-FR" dirty="0"/>
              <a:t> Voice</a:t>
            </a:r>
            <a:endParaRPr lang="fr-FR" dirty="0"/>
          </a:p>
          <a:p>
            <a:pPr marL="0" indent="0">
              <a:buNone/>
            </a:pPr>
            <a:r>
              <a:rPr lang="fr-FR" dirty="0"/>
              <a:t>Switch2(config-vlan)#exit</a:t>
            </a:r>
            <a:endParaRPr lang="fr-FR" dirty="0"/>
          </a:p>
          <a:p>
            <a:pPr marL="0" indent="0">
              <a:buNone/>
            </a:pPr>
            <a:r>
              <a:rPr lang="fr-FR" dirty="0"/>
              <a:t>Switch2(config)#int  fa0/0 </a:t>
            </a:r>
            <a:endParaRPr lang="fr-FR" dirty="0"/>
          </a:p>
          <a:p>
            <a:pPr marL="0" indent="0">
              <a:buNone/>
            </a:pPr>
            <a:r>
              <a:rPr lang="fr-FR" dirty="0"/>
              <a:t>Switch2(config-if)#switchport mode </a:t>
            </a:r>
            <a:r>
              <a:rPr lang="fr-FR" dirty="0" err="1"/>
              <a:t>access</a:t>
            </a:r>
            <a:r>
              <a:rPr lang="fr-FR" dirty="0"/>
              <a:t> </a:t>
            </a:r>
            <a:endParaRPr lang="fr-FR" dirty="0"/>
          </a:p>
          <a:p>
            <a:pPr marL="0" indent="0">
              <a:buNone/>
            </a:pPr>
            <a:r>
              <a:rPr lang="fr-FR" dirty="0"/>
              <a:t>Switch2(config-if)#switchport </a:t>
            </a:r>
            <a:r>
              <a:rPr lang="fr-FR" dirty="0" err="1"/>
              <a:t>voice</a:t>
            </a:r>
            <a:r>
              <a:rPr lang="fr-FR" dirty="0"/>
              <a:t> vlan 20</a:t>
            </a:r>
            <a:endParaRPr lang="fr-FR" dirty="0"/>
          </a:p>
          <a:p>
            <a:pPr marL="0" indent="0">
              <a:buNone/>
            </a:pPr>
            <a:r>
              <a:rPr lang="fr-FR" dirty="0"/>
              <a:t>Switch2(config-if)#exit</a:t>
            </a:r>
            <a:endParaRPr lang="fr-FR" dirty="0"/>
          </a:p>
          <a:p>
            <a:pPr marL="0" indent="0">
              <a:buNone/>
            </a:pPr>
            <a:r>
              <a:rPr lang="fr-FR" dirty="0"/>
              <a:t> Switch2(config)#int  fa0/1</a:t>
            </a:r>
            <a:endParaRPr lang="fr-FR" dirty="0"/>
          </a:p>
          <a:p>
            <a:pPr marL="0" indent="0">
              <a:buNone/>
            </a:pPr>
            <a:r>
              <a:rPr lang="fr-FR" dirty="0"/>
              <a:t>Switch2(config-if)#switchport mode </a:t>
            </a:r>
            <a:r>
              <a:rPr lang="fr-FR" dirty="0" err="1"/>
              <a:t>access</a:t>
            </a:r>
            <a:r>
              <a:rPr lang="fr-FR" dirty="0"/>
              <a:t> </a:t>
            </a:r>
            <a:endParaRPr lang="fr-FR" dirty="0"/>
          </a:p>
          <a:p>
            <a:pPr marL="0" indent="0">
              <a:buNone/>
            </a:pPr>
            <a:r>
              <a:rPr lang="fr-FR" dirty="0"/>
              <a:t>Switch2(config-if)#switchport </a:t>
            </a:r>
            <a:r>
              <a:rPr lang="fr-FR" dirty="0" err="1"/>
              <a:t>voice</a:t>
            </a:r>
            <a:r>
              <a:rPr lang="fr-FR" dirty="0"/>
              <a:t> vlan 20</a:t>
            </a:r>
            <a:endParaRPr lang="fr-FR" dirty="0"/>
          </a:p>
          <a:p>
            <a:pPr marL="0" indent="0">
              <a:buNone/>
            </a:pPr>
            <a:r>
              <a:rPr lang="fr-FR" dirty="0"/>
              <a:t>Switch2(config-if)#exit</a:t>
            </a:r>
            <a:endParaRPr lang="fr-FR" dirty="0"/>
          </a:p>
          <a:p>
            <a:pPr marL="0" indent="0">
              <a:buNone/>
            </a:pPr>
            <a:endParaRPr lang="fr-FR" dirty="0"/>
          </a:p>
          <a:p>
            <a:pPr marL="0" indent="0">
              <a:buNone/>
            </a:pPr>
            <a:endParaRPr lang="fr-FR" dirty="0"/>
          </a:p>
          <a:p>
            <a:pPr marL="0" indent="0">
              <a:buNone/>
            </a:pP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789024" cy="1325563"/>
          </a:xfrm>
        </p:spPr>
        <p:txBody>
          <a:bodyPr/>
          <a:lstStyle/>
          <a:p>
            <a:pPr algn="ctr"/>
            <a:r>
              <a:rPr lang="fr-FR" dirty="0">
                <a:solidFill>
                  <a:srgbClr val="FF0000"/>
                </a:solidFill>
                <a:latin typeface="Arial Black" panose="020B0A04020102020204" pitchFamily="34" charset="0"/>
              </a:rPr>
              <a:t>CONFIGURATION-AU NIVEAU DU SWITCH</a:t>
            </a:r>
            <a:endParaRPr lang="fr-FR" dirty="0">
              <a:solidFill>
                <a:srgbClr val="FF0000"/>
              </a:solidFill>
              <a:latin typeface="Arial Black" panose="020B0A04020102020204" pitchFamily="34" charset="0"/>
            </a:endParaRPr>
          </a:p>
        </p:txBody>
      </p:sp>
      <p:sp>
        <p:nvSpPr>
          <p:cNvPr id="3" name="Espace réservé du contenu 2"/>
          <p:cNvSpPr>
            <a:spLocks noGrp="1"/>
          </p:cNvSpPr>
          <p:nvPr>
            <p:ph idx="1"/>
          </p:nvPr>
        </p:nvSpPr>
        <p:spPr>
          <a:xfrm>
            <a:off x="838199" y="2177255"/>
            <a:ext cx="11191875" cy="4094957"/>
          </a:xfrm>
        </p:spPr>
        <p:txBody>
          <a:bodyPr>
            <a:normAutofit/>
          </a:bodyPr>
          <a:lstStyle/>
          <a:p>
            <a:pPr marL="0" indent="0">
              <a:buNone/>
            </a:pPr>
            <a:r>
              <a:rPr lang="fr-FR" sz="3200" dirty="0"/>
              <a:t>Switch2(config)# </a:t>
            </a:r>
            <a:r>
              <a:rPr lang="fr-FR" sz="3200" dirty="0" err="1"/>
              <a:t>int</a:t>
            </a:r>
            <a:r>
              <a:rPr lang="fr-FR" sz="3200" dirty="0"/>
              <a:t> fa0/2</a:t>
            </a:r>
            <a:endParaRPr lang="fr-FR" sz="3200" dirty="0"/>
          </a:p>
          <a:p>
            <a:pPr marL="0" indent="0">
              <a:buNone/>
            </a:pPr>
            <a:r>
              <a:rPr lang="fr-FR" sz="3200" dirty="0"/>
              <a:t>Switch2(config-if)# </a:t>
            </a:r>
            <a:r>
              <a:rPr lang="fr-FR" sz="3200" dirty="0" err="1"/>
              <a:t>switchport</a:t>
            </a:r>
            <a:r>
              <a:rPr lang="fr-FR" sz="3200" dirty="0"/>
              <a:t> </a:t>
            </a:r>
            <a:r>
              <a:rPr lang="fr-FR" sz="3200" dirty="0" err="1"/>
              <a:t>trunk</a:t>
            </a:r>
            <a:r>
              <a:rPr lang="fr-FR" sz="3200" dirty="0"/>
              <a:t> encapsulation dot1q</a:t>
            </a:r>
            <a:endParaRPr lang="fr-FR" sz="3200" dirty="0"/>
          </a:p>
          <a:p>
            <a:pPr marL="0" indent="0">
              <a:buNone/>
            </a:pPr>
            <a:r>
              <a:rPr lang="fr-FR" sz="3200" dirty="0"/>
              <a:t>Switch2(config-if)#switchport mode </a:t>
            </a:r>
            <a:r>
              <a:rPr lang="fr-FR" sz="3200" dirty="0" err="1"/>
              <a:t>trunk</a:t>
            </a:r>
            <a:endParaRPr lang="fr-FR" sz="3200" dirty="0"/>
          </a:p>
          <a:p>
            <a:pPr marL="0" indent="0">
              <a:buNone/>
            </a:pPr>
            <a:r>
              <a:rPr lang="fr-FR" sz="3200" dirty="0"/>
              <a:t>Switch2(config-if)#end </a:t>
            </a:r>
            <a:endParaRPr lang="fr-FR" sz="3200" dirty="0"/>
          </a:p>
          <a:p>
            <a:pPr marL="0" indent="0">
              <a:buNone/>
            </a:pPr>
            <a:r>
              <a:rPr lang="fr-FR" sz="3200" dirty="0"/>
              <a:t>Switch2#copy run start </a:t>
            </a:r>
            <a:endParaRPr lang="fr-FR" sz="3200" dirty="0"/>
          </a:p>
          <a:p>
            <a:pPr marL="0" indent="0">
              <a:buNone/>
            </a:pPr>
            <a:endParaRPr lang="fr-FR" sz="3200" dirty="0"/>
          </a:p>
          <a:p>
            <a:pPr marL="0" indent="0">
              <a:buNone/>
            </a:pPr>
            <a:r>
              <a:rPr lang="fr-FR" sz="3200" dirty="0"/>
              <a:t> </a:t>
            </a:r>
            <a:endParaRPr lang="fr-FR" sz="3200" dirty="0"/>
          </a:p>
          <a:p>
            <a:pPr marL="0" indent="0">
              <a:buNone/>
            </a:pPr>
            <a:endParaRPr lang="fr-FR" dirty="0"/>
          </a:p>
          <a:p>
            <a:pPr marL="0" indent="0">
              <a:buNone/>
            </a:pP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789024" cy="1325563"/>
          </a:xfrm>
        </p:spPr>
        <p:txBody>
          <a:bodyPr/>
          <a:lstStyle/>
          <a:p>
            <a:pPr algn="ctr"/>
            <a:r>
              <a:rPr lang="fr-FR" dirty="0">
                <a:solidFill>
                  <a:srgbClr val="FF0000"/>
                </a:solidFill>
                <a:latin typeface="Arial Black" panose="020B0A04020102020204" pitchFamily="34" charset="0"/>
              </a:rPr>
              <a:t>CONFIGURATION-AU NIVEAU DU ROUTEUR</a:t>
            </a:r>
            <a:endParaRPr lang="fr-FR" dirty="0">
              <a:solidFill>
                <a:srgbClr val="FF0000"/>
              </a:solidFill>
              <a:latin typeface="Arial Black" panose="020B0A04020102020204" pitchFamily="34" charset="0"/>
            </a:endParaRPr>
          </a:p>
        </p:txBody>
      </p:sp>
      <p:sp>
        <p:nvSpPr>
          <p:cNvPr id="3" name="Espace réservé du contenu 2"/>
          <p:cNvSpPr>
            <a:spLocks noGrp="1"/>
          </p:cNvSpPr>
          <p:nvPr>
            <p:ph idx="1"/>
          </p:nvPr>
        </p:nvSpPr>
        <p:spPr>
          <a:xfrm>
            <a:off x="838200" y="1862930"/>
            <a:ext cx="11353800" cy="4152108"/>
          </a:xfrm>
        </p:spPr>
        <p:txBody>
          <a:bodyPr>
            <a:normAutofit fontScale="25000" lnSpcReduction="20000"/>
          </a:bodyPr>
          <a:lstStyle/>
          <a:p>
            <a:pPr marL="0" indent="0">
              <a:buNone/>
            </a:pPr>
            <a:r>
              <a:rPr lang="fr-FR" sz="11200" dirty="0"/>
              <a:t>Router1(config)#int fa0/0</a:t>
            </a:r>
            <a:endParaRPr lang="fr-FR" sz="11200" dirty="0"/>
          </a:p>
          <a:p>
            <a:pPr marL="0" indent="0">
              <a:buNone/>
            </a:pPr>
            <a:r>
              <a:rPr lang="fr-FR" sz="11200" dirty="0"/>
              <a:t>Router1(config-if)#no sh </a:t>
            </a:r>
            <a:endParaRPr lang="fr-FR" sz="11200" dirty="0"/>
          </a:p>
          <a:p>
            <a:pPr marL="0" indent="0">
              <a:buNone/>
            </a:pPr>
            <a:r>
              <a:rPr lang="fr-FR" sz="11200" dirty="0"/>
              <a:t>Router1(config-if)#int fa0/0.10</a:t>
            </a:r>
            <a:endParaRPr lang="fr-FR" sz="11200" dirty="0"/>
          </a:p>
          <a:p>
            <a:pPr marL="0" indent="0">
              <a:buNone/>
            </a:pPr>
            <a:r>
              <a:rPr lang="fr-FR" sz="11200" dirty="0"/>
              <a:t>Router1(config-</a:t>
            </a:r>
            <a:r>
              <a:rPr lang="fr-FR" sz="11200" dirty="0" err="1"/>
              <a:t>subif</a:t>
            </a:r>
            <a:r>
              <a:rPr lang="fr-FR" sz="11200" dirty="0"/>
              <a:t>)#encapsulatio dot1q 10</a:t>
            </a:r>
            <a:endParaRPr lang="fr-FR" sz="11200" dirty="0"/>
          </a:p>
          <a:p>
            <a:pPr marL="0" indent="0">
              <a:buNone/>
            </a:pPr>
            <a:r>
              <a:rPr lang="fr-FR" sz="11200" dirty="0"/>
              <a:t>Router1(config-</a:t>
            </a:r>
            <a:r>
              <a:rPr lang="fr-FR" sz="11200" dirty="0" err="1"/>
              <a:t>subif</a:t>
            </a:r>
            <a:r>
              <a:rPr lang="fr-FR" sz="11200" dirty="0"/>
              <a:t>)#ip address 192.168.10.1 255.255.255.0</a:t>
            </a:r>
            <a:endParaRPr lang="fr-FR" sz="11200" dirty="0"/>
          </a:p>
          <a:p>
            <a:pPr marL="0" indent="0">
              <a:buNone/>
            </a:pPr>
            <a:r>
              <a:rPr lang="fr-FR" sz="11200" dirty="0"/>
              <a:t>Router1(config-</a:t>
            </a:r>
            <a:r>
              <a:rPr lang="fr-FR" sz="11200" dirty="0" err="1"/>
              <a:t>subif</a:t>
            </a:r>
            <a:r>
              <a:rPr lang="fr-FR" sz="11200" dirty="0"/>
              <a:t>)#no sh </a:t>
            </a:r>
            <a:endParaRPr lang="fr-FR" sz="11200" dirty="0"/>
          </a:p>
          <a:p>
            <a:pPr marL="0" indent="0">
              <a:buNone/>
            </a:pPr>
            <a:r>
              <a:rPr lang="fr-FR" sz="11200" dirty="0"/>
              <a:t>Router1(config-</a:t>
            </a:r>
            <a:r>
              <a:rPr lang="fr-FR" sz="11200" dirty="0" err="1"/>
              <a:t>subif</a:t>
            </a:r>
            <a:r>
              <a:rPr lang="fr-FR" sz="11200" dirty="0"/>
              <a:t>)#exit </a:t>
            </a:r>
            <a:endParaRPr lang="fr-FR" sz="11200" dirty="0"/>
          </a:p>
          <a:p>
            <a:pPr marL="0" indent="0">
              <a:buNone/>
            </a:pPr>
            <a:r>
              <a:rPr lang="fr-FR" sz="11200" dirty="0"/>
              <a:t>Router1(config)#int fa0/1 (interface relier au deuxième router)</a:t>
            </a:r>
            <a:endParaRPr lang="fr-FR" sz="11200" dirty="0"/>
          </a:p>
          <a:p>
            <a:pPr marL="0" indent="0">
              <a:buNone/>
            </a:pPr>
            <a:r>
              <a:rPr lang="fr-FR" sz="11200" dirty="0"/>
              <a:t>Router1(config-if)#ip address 172.16.1.1 255.255.255.0</a:t>
            </a:r>
            <a:endParaRPr lang="fr-FR" sz="11200" dirty="0"/>
          </a:p>
          <a:p>
            <a:pPr marL="0" indent="0">
              <a:buNone/>
            </a:pPr>
            <a:r>
              <a:rPr lang="fr-FR" sz="11200" dirty="0"/>
              <a:t>Router1(config-if)#no sh </a:t>
            </a:r>
            <a:endParaRPr lang="fr-FR" sz="11200"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789024" cy="1325563"/>
          </a:xfrm>
        </p:spPr>
        <p:txBody>
          <a:bodyPr/>
          <a:lstStyle/>
          <a:p>
            <a:pPr algn="ctr"/>
            <a:r>
              <a:rPr lang="fr-FR" dirty="0">
                <a:solidFill>
                  <a:srgbClr val="FF0000"/>
                </a:solidFill>
                <a:latin typeface="Arial Black" panose="020B0A04020102020204" pitchFamily="34" charset="0"/>
              </a:rPr>
              <a:t>CONFIGURATION-AU NIVEAU DU ROUTEUR</a:t>
            </a:r>
            <a:endParaRPr lang="fr-FR" dirty="0">
              <a:solidFill>
                <a:srgbClr val="FF0000"/>
              </a:solidFill>
              <a:latin typeface="Arial Black" panose="020B0A04020102020204" pitchFamily="34" charset="0"/>
            </a:endParaRPr>
          </a:p>
        </p:txBody>
      </p:sp>
      <p:sp>
        <p:nvSpPr>
          <p:cNvPr id="3" name="Espace réservé du contenu 2"/>
          <p:cNvSpPr>
            <a:spLocks noGrp="1"/>
          </p:cNvSpPr>
          <p:nvPr>
            <p:ph idx="1"/>
          </p:nvPr>
        </p:nvSpPr>
        <p:spPr>
          <a:xfrm>
            <a:off x="838200" y="1690688"/>
            <a:ext cx="10663238" cy="3566319"/>
          </a:xfrm>
        </p:spPr>
        <p:txBody>
          <a:bodyPr>
            <a:noAutofit/>
          </a:bodyPr>
          <a:lstStyle/>
          <a:p>
            <a:pPr marL="0" indent="0">
              <a:buNone/>
            </a:pPr>
            <a:r>
              <a:rPr lang="fr-FR" sz="2400" dirty="0"/>
              <a:t>Router2(config)#int fa0/0</a:t>
            </a:r>
            <a:endParaRPr lang="fr-FR" sz="2400" dirty="0"/>
          </a:p>
          <a:p>
            <a:pPr marL="0" indent="0">
              <a:buNone/>
            </a:pPr>
            <a:r>
              <a:rPr lang="fr-FR" sz="2400" dirty="0"/>
              <a:t>Router2(config-if)#no sh </a:t>
            </a:r>
            <a:endParaRPr lang="fr-FR" sz="2400" dirty="0"/>
          </a:p>
          <a:p>
            <a:pPr marL="0" indent="0">
              <a:buNone/>
            </a:pPr>
            <a:r>
              <a:rPr lang="fr-FR" sz="2400" dirty="0"/>
              <a:t>Router2(config-if)#int fa0/0.20</a:t>
            </a:r>
            <a:endParaRPr lang="fr-FR" sz="2400" dirty="0"/>
          </a:p>
          <a:p>
            <a:pPr marL="0" indent="0">
              <a:buNone/>
            </a:pPr>
            <a:r>
              <a:rPr lang="fr-FR" sz="2400" dirty="0"/>
              <a:t>Router2(config-</a:t>
            </a:r>
            <a:r>
              <a:rPr lang="fr-FR" sz="2400" dirty="0" err="1"/>
              <a:t>subif</a:t>
            </a:r>
            <a:r>
              <a:rPr lang="fr-FR" sz="2400" dirty="0"/>
              <a:t>)#encapsulatio dot1q 20</a:t>
            </a:r>
            <a:endParaRPr lang="fr-FR" sz="2400" dirty="0"/>
          </a:p>
          <a:p>
            <a:pPr marL="0" indent="0">
              <a:buNone/>
            </a:pPr>
            <a:r>
              <a:rPr lang="fr-FR" sz="2400" dirty="0"/>
              <a:t>Router2(config-</a:t>
            </a:r>
            <a:r>
              <a:rPr lang="fr-FR" sz="2400" dirty="0" err="1"/>
              <a:t>subif</a:t>
            </a:r>
            <a:r>
              <a:rPr lang="fr-FR" sz="2400" dirty="0"/>
              <a:t>)#ip address 192.168.20.1 255.255.255.0</a:t>
            </a:r>
            <a:endParaRPr lang="fr-FR" sz="2400" dirty="0"/>
          </a:p>
          <a:p>
            <a:pPr marL="0" indent="0">
              <a:buNone/>
            </a:pPr>
            <a:r>
              <a:rPr lang="fr-FR" sz="2400" dirty="0"/>
              <a:t>Router2(config-</a:t>
            </a:r>
            <a:r>
              <a:rPr lang="fr-FR" sz="2400" dirty="0" err="1"/>
              <a:t>subif</a:t>
            </a:r>
            <a:r>
              <a:rPr lang="fr-FR" sz="2400" dirty="0"/>
              <a:t>)#no sh </a:t>
            </a:r>
            <a:endParaRPr lang="fr-FR" sz="2400" dirty="0"/>
          </a:p>
          <a:p>
            <a:pPr marL="0" indent="0">
              <a:buNone/>
            </a:pPr>
            <a:r>
              <a:rPr lang="fr-FR" sz="2400" dirty="0"/>
              <a:t>Router2(config-</a:t>
            </a:r>
            <a:r>
              <a:rPr lang="fr-FR" sz="2400" dirty="0" err="1"/>
              <a:t>subif</a:t>
            </a:r>
            <a:r>
              <a:rPr lang="fr-FR" sz="2400" dirty="0"/>
              <a:t>)#exit </a:t>
            </a:r>
            <a:endParaRPr lang="fr-FR" sz="2400" dirty="0"/>
          </a:p>
          <a:p>
            <a:pPr marL="0" indent="0">
              <a:buNone/>
            </a:pPr>
            <a:r>
              <a:rPr lang="fr-FR" sz="2400" dirty="0"/>
              <a:t>Router2(config)#int fa0/1 (interface relier au deuxième router)</a:t>
            </a:r>
            <a:endParaRPr lang="fr-FR" sz="2400" dirty="0"/>
          </a:p>
          <a:p>
            <a:pPr marL="0" indent="0">
              <a:buNone/>
            </a:pPr>
            <a:r>
              <a:rPr lang="fr-FR" sz="2400" dirty="0"/>
              <a:t>Router2(config-if)#ip address 172.16.1.2 255.255.255.0</a:t>
            </a:r>
            <a:endParaRPr lang="fr-FR" sz="2400" dirty="0"/>
          </a:p>
          <a:p>
            <a:pPr marL="0" indent="0">
              <a:buNone/>
            </a:pPr>
            <a:r>
              <a:rPr lang="fr-FR" sz="2400" dirty="0"/>
              <a:t>Router2(config-if)#no sh </a:t>
            </a: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5992</Words>
  <Application>WPS Presentation</Application>
  <PresentationFormat>Grand écran</PresentationFormat>
  <Paragraphs>274</Paragraphs>
  <Slides>22</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SimSun</vt:lpstr>
      <vt:lpstr>Wingdings</vt:lpstr>
      <vt:lpstr>Nimbus Roman No9 L</vt:lpstr>
      <vt:lpstr>Arial Black</vt:lpstr>
      <vt:lpstr>Aptos Narrow</vt:lpstr>
      <vt:lpstr>FreeSans</vt:lpstr>
      <vt:lpstr>Microsoft YaHei</vt:lpstr>
      <vt:lpstr>Droid Sans Fallback</vt:lpstr>
      <vt:lpstr>Arial Unicode MS</vt:lpstr>
      <vt:lpstr>Calibri Light</vt:lpstr>
      <vt:lpstr>DejaVu Sans</vt:lpstr>
      <vt:lpstr>Calibri</vt:lpstr>
      <vt:lpstr>Thème Office</vt:lpstr>
      <vt:lpstr>VOIX SUR IP </vt:lpstr>
      <vt:lpstr>INTRODUCTION</vt:lpstr>
      <vt:lpstr>TOPOLOGIE</vt:lpstr>
      <vt:lpstr>CONFIGURATION-AU NIVEAU DU SWITCH</vt:lpstr>
      <vt:lpstr>CONFIGURATION-AU NIVEAU DU SWITCH</vt:lpstr>
      <vt:lpstr>CONFIGURATION-AU NIVEAU DU SWITCH</vt:lpstr>
      <vt:lpstr>CONFIGURATION-AU NIVEAU DU SWITCH</vt:lpstr>
      <vt:lpstr>CONFIGURATION-AU NIVEAU DU ROUTEUR</vt:lpstr>
      <vt:lpstr>CONFIGURATION-AU NIVEAU DU ROUTEUR</vt:lpstr>
      <vt:lpstr>CONFIGURATION-AU NIVEAU DU ROUTEUR</vt:lpstr>
      <vt:lpstr>CONFIGURATION-AU NIVEAU DU ROUTEUR</vt:lpstr>
      <vt:lpstr>REMARQUE</vt:lpstr>
      <vt:lpstr>REMARQUE</vt:lpstr>
      <vt:lpstr>CONFIGURATION-AU NIVEAU DU ROUTEUR</vt:lpstr>
      <vt:lpstr>CONFIGURATION-AU NIVEAU DU ROUTEUR</vt:lpstr>
      <vt:lpstr>CONFIGURATION-AU NIVEAU DU ROUTEUR</vt:lpstr>
      <vt:lpstr>CONFIGURATION-AU NIVEAU DU ROUTEUR</vt:lpstr>
      <vt:lpstr>CONFIGURATION-AU NIVEAU DU ROUTEUR</vt:lpstr>
      <vt:lpstr>CONFIGURATION-AU NIVEAU DU ROUTEUR</vt:lpstr>
      <vt:lpstr>CONFIGURATION-AU NIVEAU DU ROUTEUR</vt:lpstr>
      <vt:lpstr>CONFIGURATION-AU NIVEAU DU ROUTEUR</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VOIX SUR IP </dc:title>
  <dc:creator>chabrell tchamko</dc:creator>
  <cp:lastModifiedBy>chabrell</cp:lastModifiedBy>
  <cp:revision>24</cp:revision>
  <dcterms:created xsi:type="dcterms:W3CDTF">2024-04-21T15:13:43Z</dcterms:created>
  <dcterms:modified xsi:type="dcterms:W3CDTF">2024-04-21T15:13:43Z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1033-11.1.0.11719</vt:lpwstr>
  </property>
</Properties>
</file>