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2" r:id="rId4"/>
    <p:sldId id="260" r:id="rId5"/>
    <p:sldId id="261" r:id="rId6"/>
    <p:sldId id="258" r:id="rId7"/>
    <p:sldId id="259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B3"/>
    <a:srgbClr val="EA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5E1E6-B388-854A-871A-F410DFA16DE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9CD4-197F-4F40-8589-60F84AAB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2BEC-5DCF-B74E-9F74-1999361AA18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F544-3B26-184B-8E3E-D76FB84F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845317-AF2E-184E-BB41-48F3B2FDA84D}" type="datetime3">
              <a:rPr lang="en-US" sz="1200">
                <a:latin typeface="Times New Roman" charset="0"/>
              </a:rPr>
              <a:pPr/>
              <a:t>27 September 2017</a:t>
            </a:fld>
            <a:endParaRPr lang="en-US" sz="1200">
              <a:latin typeface="Times New Roman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BFB23B-8A85-4748-81A3-D2AB0DA243B8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28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27 September 2017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8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0" y="381000"/>
            <a:ext cx="5562600" cy="27432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276600"/>
            <a:ext cx="5562600" cy="2362200"/>
          </a:xfrm>
        </p:spPr>
        <p:txBody>
          <a:bodyPr/>
          <a:lstStyle>
            <a:lvl1pPr marL="0" indent="0">
              <a:buFont typeface="Wingdings" charset="0"/>
              <a:buNone/>
              <a:defRPr sz="32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F9B95B35-0D17-4741-B451-5C93330B1713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02B14-1E9F-214B-B3AB-3F4BA5049712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B369B-E070-EE45-ABD7-FD4376224AB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976FB-97CC-264D-98AE-D8A60E68692E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5D3F6-B18C-1443-9C10-ED107BEFDDB9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0A6E1-D31C-AA45-B7A3-DC83FF74E453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3EC3C-DACA-7243-B268-F534611C1DD1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59374-8DED-C841-87BA-472C10B09F41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28E68-9E9A-DF48-AF81-DE6AE9289ED5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BBA9E-D741-1047-9757-CA8D8288A6C4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94D98-11C7-4846-9516-1046CB8BC6A3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bg1"/>
                </a:solidFill>
                <a:cs typeface="+mn-cs"/>
              </a:defRPr>
            </a:lvl1pPr>
          </a:lstStyle>
          <a:p>
            <a:fld id="{F8FC7CD3-9B30-EC46-9924-517BFBFCFD4F}" type="datetime1">
              <a:rPr lang="en-US" smtClean="0"/>
              <a:t>9/27/17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Blip>
          <a:blip r:embed="rId14"/>
        </a:buBlip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Blip>
          <a:blip r:embed="rId15"/>
        </a:buBlip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Blip>
          <a:blip r:embed="rId16"/>
        </a:buBlip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Super Quick</a:t>
            </a:r>
            <a:br>
              <a:rPr lang="en-US" sz="3600" dirty="0" smtClean="0"/>
            </a:br>
            <a:r>
              <a:rPr lang="en-US" sz="3600" dirty="0" smtClean="0"/>
              <a:t>Architecture Review	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399" y="3276600"/>
            <a:ext cx="5829937" cy="2362200"/>
          </a:xfrm>
        </p:spPr>
        <p:txBody>
          <a:bodyPr/>
          <a:lstStyle/>
          <a:p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Software-Hardware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07" y="1533989"/>
            <a:ext cx="4419993" cy="4323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95142"/>
            <a:ext cx="12057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Credit:: Mark </a:t>
            </a:r>
            <a:r>
              <a:rPr lang="en-US" sz="600" dirty="0" err="1" smtClean="0"/>
              <a:t>Redekopp</a:t>
            </a:r>
            <a:r>
              <a:rPr lang="en-US" sz="600" dirty="0" smtClean="0"/>
              <a:t>, USC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404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6" y="1782040"/>
            <a:ext cx="7288904" cy="4203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95142"/>
            <a:ext cx="31293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Source: https://</a:t>
            </a:r>
            <a:r>
              <a:rPr lang="en-US" sz="600" dirty="0" err="1"/>
              <a:t>www.cs.uic.edu</a:t>
            </a:r>
            <a:r>
              <a:rPr lang="en-US" sz="600" dirty="0"/>
              <a:t>/~</a:t>
            </a:r>
            <a:r>
              <a:rPr lang="en-US" sz="600" dirty="0" err="1"/>
              <a:t>jbell</a:t>
            </a:r>
            <a:r>
              <a:rPr lang="en-US" sz="600" dirty="0"/>
              <a:t>/</a:t>
            </a:r>
            <a:r>
              <a:rPr lang="en-US" sz="600" dirty="0" err="1"/>
              <a:t>CourseNotes</a:t>
            </a:r>
            <a:r>
              <a:rPr lang="en-US" sz="600" dirty="0"/>
              <a:t>/</a:t>
            </a:r>
            <a:r>
              <a:rPr lang="en-US" sz="600" dirty="0" err="1"/>
              <a:t>OperatingSystems</a:t>
            </a:r>
            <a:r>
              <a:rPr lang="en-US" sz="600" dirty="0"/>
              <a:t>/4_Threads.html</a:t>
            </a:r>
          </a:p>
        </p:txBody>
      </p:sp>
    </p:spTree>
    <p:extLst>
      <p:ext uri="{BB962C8B-B14F-4D97-AF65-F5344CB8AC3E}">
        <p14:creationId xmlns:p14="http://schemas.microsoft.com/office/powerpoint/2010/main" val="354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7467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latin typeface="Arial" charset="0"/>
              </a:rPr>
              <a:t>ISA example </a:t>
            </a:r>
            <a:r>
              <a:rPr lang="en-US" dirty="0" smtClean="0">
                <a:latin typeface="Arial" charset="0"/>
              </a:rPr>
              <a:t>- MIPS </a:t>
            </a:r>
            <a:r>
              <a:rPr lang="en-US" dirty="0">
                <a:latin typeface="Arial" charset="0"/>
              </a:rPr>
              <a:t>R-format Instructions</a:t>
            </a:r>
            <a:endParaRPr lang="en-AU" dirty="0">
              <a:latin typeface="Arial" charset="0"/>
            </a:endParaRPr>
          </a:p>
        </p:txBody>
      </p:sp>
      <p:sp>
        <p:nvSpPr>
          <p:cNvPr id="5427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Instruction fields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op: operation code (</a:t>
            </a:r>
            <a:r>
              <a:rPr lang="en-US" dirty="0" err="1">
                <a:latin typeface="Arial" charset="0"/>
                <a:ea typeface="ＭＳ Ｐゴシック" charset="0"/>
              </a:rPr>
              <a:t>opcode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rs</a:t>
            </a:r>
            <a:r>
              <a:rPr lang="en-US" dirty="0">
                <a:latin typeface="Arial" charset="0"/>
                <a:ea typeface="ＭＳ Ｐゴシック" charset="0"/>
              </a:rPr>
              <a:t>: first source register number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rt</a:t>
            </a:r>
            <a:r>
              <a:rPr lang="en-US" dirty="0">
                <a:latin typeface="Arial" charset="0"/>
                <a:ea typeface="ＭＳ Ｐゴシック" charset="0"/>
              </a:rPr>
              <a:t>: second source register number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latin typeface="Arial" charset="0"/>
                <a:ea typeface="ＭＳ Ｐゴシック" charset="0"/>
              </a:rPr>
              <a:t>: destination register number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shamt</a:t>
            </a:r>
            <a:r>
              <a:rPr lang="en-US" dirty="0">
                <a:latin typeface="Arial" charset="0"/>
                <a:ea typeface="ＭＳ Ｐゴシック" charset="0"/>
              </a:rPr>
              <a:t>: shift amount (00000 for now)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funct</a:t>
            </a:r>
            <a:r>
              <a:rPr lang="en-US" dirty="0">
                <a:latin typeface="Arial" charset="0"/>
                <a:ea typeface="ＭＳ Ｐゴシック" charset="0"/>
              </a:rPr>
              <a:t>: function code (extends </a:t>
            </a:r>
            <a:r>
              <a:rPr lang="en-US" dirty="0" err="1">
                <a:latin typeface="Arial" charset="0"/>
                <a:ea typeface="ＭＳ Ｐゴシック" charset="0"/>
              </a:rPr>
              <a:t>opcode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Used only for ALU instructions</a:t>
            </a:r>
            <a:endParaRPr lang="en-AU" dirty="0">
              <a:latin typeface="Arial" charset="0"/>
              <a:ea typeface="ＭＳ Ｐゴシック" charset="0"/>
            </a:endParaRP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4288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4289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18420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R-format Example</a:t>
            </a:r>
            <a:endParaRPr lang="en-AU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Lucida Console" charset="0"/>
              </a:rPr>
              <a:t>	add $r8, $r17, $r18</a:t>
            </a: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special</a:t>
            </a:r>
            <a:endParaRPr lang="en-AU" sz="200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$r18</a:t>
            </a:r>
            <a:endParaRPr lang="en-AU" sz="2000" dirty="0"/>
          </a:p>
        </p:txBody>
      </p: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5633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add</a:t>
            </a:r>
            <a:endParaRPr lang="en-AU" sz="2000"/>
          </a:p>
        </p:txBody>
      </p:sp>
      <p:sp>
        <p:nvSpPr>
          <p:cNvPr id="5633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5633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17</a:t>
            </a:r>
            <a:endParaRPr lang="en-AU" sz="2000"/>
          </a:p>
        </p:txBody>
      </p:sp>
      <p:sp>
        <p:nvSpPr>
          <p:cNvPr id="5633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18</a:t>
            </a:r>
            <a:endParaRPr lang="en-AU" sz="2000"/>
          </a:p>
        </p:txBody>
      </p:sp>
      <p:sp>
        <p:nvSpPr>
          <p:cNvPr id="5633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8</a:t>
            </a:r>
            <a:endParaRPr lang="en-AU" sz="2000"/>
          </a:p>
        </p:txBody>
      </p:sp>
      <p:sp>
        <p:nvSpPr>
          <p:cNvPr id="5633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5633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32</a:t>
            </a:r>
            <a:endParaRPr lang="en-AU" sz="2000"/>
          </a:p>
        </p:txBody>
      </p:sp>
      <p:sp>
        <p:nvSpPr>
          <p:cNvPr id="5633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000000</a:t>
            </a:r>
            <a:endParaRPr lang="en-AU" sz="2000"/>
          </a:p>
        </p:txBody>
      </p:sp>
      <p:sp>
        <p:nvSpPr>
          <p:cNvPr id="5633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10001</a:t>
            </a:r>
            <a:endParaRPr lang="en-AU" sz="2000"/>
          </a:p>
        </p:txBody>
      </p:sp>
      <p:sp>
        <p:nvSpPr>
          <p:cNvPr id="5633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10010</a:t>
            </a:r>
            <a:endParaRPr lang="en-AU" sz="2000"/>
          </a:p>
        </p:txBody>
      </p:sp>
      <p:sp>
        <p:nvSpPr>
          <p:cNvPr id="5634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01000</a:t>
            </a:r>
            <a:endParaRPr lang="en-AU" sz="2000"/>
          </a:p>
        </p:txBody>
      </p:sp>
      <p:sp>
        <p:nvSpPr>
          <p:cNvPr id="5634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00000</a:t>
            </a:r>
            <a:endParaRPr lang="en-AU" sz="2000"/>
          </a:p>
        </p:txBody>
      </p:sp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100000</a:t>
            </a:r>
            <a:endParaRPr lang="en-AU" sz="2000"/>
          </a:p>
        </p:txBody>
      </p:sp>
      <p:sp>
        <p:nvSpPr>
          <p:cNvPr id="5634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400" dirty="0"/>
              <a:t>00000010001100100100000000100000</a:t>
            </a:r>
            <a:r>
              <a:rPr lang="en-US" sz="2400" baseline="-25000" dirty="0"/>
              <a:t>2</a:t>
            </a:r>
            <a:r>
              <a:rPr lang="en-US" sz="2400" dirty="0"/>
              <a:t> = 02324020</a:t>
            </a:r>
            <a:r>
              <a:rPr lang="en-US" sz="2400" baseline="-25000" dirty="0"/>
              <a:t>16</a:t>
            </a:r>
            <a:endParaRPr lang="en-AU" sz="2400" dirty="0"/>
          </a:p>
        </p:txBody>
      </p:sp>
      <p:grpSp>
        <p:nvGrpSpPr>
          <p:cNvPr id="5634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634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5634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5634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5634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5634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5635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5635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4897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5-stage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9" descr="f04-3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469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Abstracted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 descr="data-hazard-bubble-no-forwar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t="9856" r="35953" b="64199"/>
          <a:stretch/>
        </p:blipFill>
        <p:spPr bwMode="auto">
          <a:xfrm>
            <a:off x="815528" y="4960161"/>
            <a:ext cx="5513371" cy="10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9314" y="4023805"/>
            <a:ext cx="591673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I-$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6721" y="4018872"/>
            <a:ext cx="591673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2508" y="4018872"/>
            <a:ext cx="591673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D-$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1569" y="4018871"/>
            <a:ext cx="591673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3378" y="45858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File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3756" y="458589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Data Cache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585896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Instr. Cache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5223" y="3133151"/>
            <a:ext cx="8327084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 Data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223" y="3854360"/>
            <a:ext cx="6088608" cy="2255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2520" y="3854360"/>
            <a:ext cx="1020549" cy="85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1758" y="3854360"/>
            <a:ext cx="1020549" cy="85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2520" y="5233385"/>
            <a:ext cx="1020549" cy="85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1758" y="5233385"/>
            <a:ext cx="1020549" cy="85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223" y="2434787"/>
            <a:ext cx="8327084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L3 Data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5223" y="1725205"/>
            <a:ext cx="8327084" cy="5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(Off-chip DRAM)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315" y="516238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</a:t>
            </a:r>
            <a:br>
              <a:rPr lang="en-US" smtClean="0"/>
            </a:br>
            <a:r>
              <a:rPr lang="en-US" smtClean="0"/>
              <a:t>Path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219" y="4375896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89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63" y="2190750"/>
            <a:ext cx="7264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RTemplate4">
  <a:themeElements>
    <a:clrScheme name="UCRTemplate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UCRTemplate_custom.pot</Template>
  <TotalTime>4440</TotalTime>
  <Words>219</Words>
  <Application>Microsoft Macintosh PowerPoint</Application>
  <PresentationFormat>On-screen Show (4:3)</PresentationFormat>
  <Paragraphs>92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Console</vt:lpstr>
      <vt:lpstr>ＭＳ Ｐゴシック</vt:lpstr>
      <vt:lpstr>Times New Roman</vt:lpstr>
      <vt:lpstr>Wingdings</vt:lpstr>
      <vt:lpstr>Arial</vt:lpstr>
      <vt:lpstr>UCRTemplate4</vt:lpstr>
      <vt:lpstr> Super Quick Architecture Review </vt:lpstr>
      <vt:lpstr>Software-Hardware stack</vt:lpstr>
      <vt:lpstr>Process vs Thread</vt:lpstr>
      <vt:lpstr>ISA example - MIPS R-format Instructions</vt:lpstr>
      <vt:lpstr>R-format Example</vt:lpstr>
      <vt:lpstr>5-stage pipeline</vt:lpstr>
      <vt:lpstr>Abstracted CPU</vt:lpstr>
      <vt:lpstr>Memory Hierarchy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Wong</cp:lastModifiedBy>
  <cp:revision>38</cp:revision>
  <dcterms:created xsi:type="dcterms:W3CDTF">2015-12-30T09:03:10Z</dcterms:created>
  <dcterms:modified xsi:type="dcterms:W3CDTF">2017-09-28T06:37:28Z</dcterms:modified>
</cp:coreProperties>
</file>