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38"/>
  </p:notesMasterIdLst>
  <p:sldIdLst>
    <p:sldId id="355" r:id="rId6"/>
    <p:sldId id="264" r:id="rId7"/>
    <p:sldId id="265" r:id="rId8"/>
    <p:sldId id="266" r:id="rId9"/>
    <p:sldId id="267" r:id="rId10"/>
    <p:sldId id="285" r:id="rId11"/>
    <p:sldId id="290" r:id="rId12"/>
    <p:sldId id="294" r:id="rId13"/>
    <p:sldId id="291" r:id="rId14"/>
    <p:sldId id="295" r:id="rId15"/>
    <p:sldId id="296" r:id="rId16"/>
    <p:sldId id="297" r:id="rId17"/>
    <p:sldId id="292" r:id="rId18"/>
    <p:sldId id="293" r:id="rId19"/>
    <p:sldId id="356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57" r:id="rId30"/>
    <p:sldId id="311" r:id="rId31"/>
    <p:sldId id="312" r:id="rId32"/>
    <p:sldId id="313" r:id="rId33"/>
    <p:sldId id="316" r:id="rId34"/>
    <p:sldId id="317" r:id="rId35"/>
    <p:sldId id="318" r:id="rId36"/>
    <p:sldId id="319" r:id="rId3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7" autoAdjust="0"/>
    <p:restoredTop sz="71429" autoAdjust="0"/>
  </p:normalViewPr>
  <p:slideViewPr>
    <p:cSldViewPr>
      <p:cViewPr varScale="1">
        <p:scale>
          <a:sx n="169" d="100"/>
          <a:sy n="169" d="100"/>
        </p:scale>
        <p:origin x="552" y="1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3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DF7827B1-E76C-4B79-873B-19FD38A888E6}" type="slidenum">
              <a:rPr lang="en-US" sz="1200">
                <a:latin typeface="Times New Roman" pitchFamily="18" charset="0"/>
              </a:rPr>
              <a:pPr>
                <a:defRPr/>
              </a:pPr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0" tIns="43245" rIns="86490" bIns="43245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C536D384-0A6C-43C6-9A0B-181BBA487207}" type="slidenum">
              <a:rPr lang="en-US" sz="1200">
                <a:latin typeface="Times New Roman" pitchFamily="18" charset="0"/>
              </a:rPr>
              <a:pPr>
                <a:defRPr/>
              </a:pPr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87083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22A372FA-7516-4E96-B718-907B140B53D7}" type="slidenum">
              <a:rPr lang="en-US" sz="1200">
                <a:latin typeface="Times New Roman" pitchFamily="18" charset="0"/>
              </a:rPr>
              <a:pPr>
                <a:defRPr/>
              </a:pPr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0" tIns="43245" rIns="86490" bIns="43245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E75D8180-D2AB-4BEB-84C3-6FE6FF8C36E2}" type="slidenum">
              <a:rPr lang="en-US" sz="1200">
                <a:latin typeface="Times New Roman" pitchFamily="18" charset="0"/>
              </a:rPr>
              <a:pPr>
                <a:defRPr/>
              </a:pPr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5334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40" y="3329940"/>
            <a:ext cx="7437120" cy="454452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pPr lvl="0"/>
            <a:r>
              <a:rPr lang="en-US" baseline="0" dirty="0"/>
              <a:t>Developing applications around libraries offers a range of benefits:  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- Being callable from your host application, the CUDA accelerated libraries can hide a lot of the architectural details of the GPUs and therefore significantly shorten your application development </a:t>
            </a:r>
          </a:p>
          <a:p>
            <a:pPr lvl="0"/>
            <a:r>
              <a:rPr lang="en-US" baseline="0" dirty="0"/>
              <a:t>cycle.  </a:t>
            </a:r>
          </a:p>
          <a:p>
            <a:pPr lvl="0"/>
            <a:endParaRPr lang="en-US" baseline="0" dirty="0"/>
          </a:p>
          <a:p>
            <a:pPr marL="174708" indent="-174708">
              <a:buFontTx/>
              <a:buChar char="-"/>
            </a:pPr>
            <a:r>
              <a:rPr lang="en-US" baseline="0" dirty="0"/>
              <a:t>CUDA-accelerated libraries often use APIs similar to  well established libraries widely used </a:t>
            </a:r>
          </a:p>
          <a:p>
            <a:r>
              <a:rPr lang="en-US" baseline="0" dirty="0"/>
              <a:t>in scientific applications, thus enabling a drop-in acceleration experience. In some cases, the </a:t>
            </a:r>
          </a:p>
          <a:p>
            <a:r>
              <a:rPr lang="en-US" baseline="0" dirty="0"/>
              <a:t>libraries will offer exactly the same interface for both the GPU accelerated Version and the CPU </a:t>
            </a:r>
          </a:p>
          <a:p>
            <a:r>
              <a:rPr lang="en-US" baseline="0" dirty="0"/>
              <a:t>only version, resulting in code portable between the worlds. In other cases, some with a minimal </a:t>
            </a:r>
          </a:p>
          <a:p>
            <a:r>
              <a:rPr lang="en-US" baseline="0" dirty="0"/>
              <a:t>amount of code changes will be necessary to accommodate both CPU and GPU support. </a:t>
            </a:r>
          </a:p>
          <a:p>
            <a:pPr lvl="0"/>
            <a:endParaRPr lang="en-US" baseline="0" dirty="0"/>
          </a:p>
          <a:p>
            <a:pPr marL="174708" indent="-174708">
              <a:buFontTx/>
              <a:buChar char="-"/>
            </a:pPr>
            <a:r>
              <a:rPr lang="en-US" baseline="0" dirty="0"/>
              <a:t>Designing an application around libraries is also good software engineering practice, as it</a:t>
            </a:r>
          </a:p>
          <a:p>
            <a:r>
              <a:rPr lang="en-US" baseline="0" dirty="0"/>
              <a:t>reuses well tested code and therefore enhancing the overall quality of your application. 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- Finally, CUDA accelerated libraries developed by NVIDIA engineers are highly tuned for</a:t>
            </a:r>
          </a:p>
          <a:p>
            <a:pPr lvl="0"/>
            <a:r>
              <a:rPr lang="en-US" baseline="0" dirty="0"/>
              <a:t>Performance, delivering excellent performance on every generation of GPUs, while maintaining generality.</a:t>
            </a:r>
          </a:p>
          <a:p>
            <a:pPr lvl="0"/>
            <a:endParaRPr lang="en-US" baseline="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0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7130" y="4283268"/>
            <a:ext cx="5608833" cy="4182458"/>
          </a:xfrm>
        </p:spPr>
        <p:txBody>
          <a:bodyPr>
            <a:normAutofit/>
          </a:bodyPr>
          <a:lstStyle/>
          <a:p>
            <a:r>
              <a:rPr lang="en-US" sz="1000" dirty="0"/>
              <a:t>GPU</a:t>
            </a:r>
            <a:r>
              <a:rPr lang="en-US" sz="1000" baseline="0" dirty="0"/>
              <a:t> Accelerated libraries provide “drop-in” acceleration for your applications.</a:t>
            </a:r>
          </a:p>
          <a:p>
            <a:r>
              <a:rPr lang="en-US" sz="1000" baseline="0" dirty="0"/>
              <a:t>There are a wide variety of computational libraries available.  You are probably familiar with the FFTW fast fourier transform library, the various BLAS linear algebra libraries,</a:t>
            </a:r>
          </a:p>
          <a:p>
            <a:r>
              <a:rPr lang="en-US" sz="1000" baseline="0" dirty="0"/>
              <a:t>the Intel Math Kernel Library, or Intel Performance Primitives library, to name a few.  There are compatible GPU-accelerated libraries available as drop-in replacements</a:t>
            </a:r>
          </a:p>
          <a:p>
            <a:r>
              <a:rPr lang="en-US" sz="1000" baseline="0" dirty="0"/>
              <a:t>for all of the libraries I just mentioned, and many more.  </a:t>
            </a:r>
          </a:p>
          <a:p>
            <a:endParaRPr lang="en-US" sz="1000" baseline="0" dirty="0"/>
          </a:p>
          <a:p>
            <a:r>
              <a:rPr lang="en-US" sz="1000" baseline="0" dirty="0"/>
              <a:t>cuBLAS is NVIDIA’s GPU-accelerated BLAS linear algebra library, which includes very fast dense matrix and vector computations.</a:t>
            </a:r>
          </a:p>
          <a:p>
            <a:r>
              <a:rPr lang="en-US" sz="1000" baseline="0" dirty="0"/>
              <a:t>cuFFT is NVIDIA’s GPU-accelerated Fast Fourier Transform Library.</a:t>
            </a:r>
          </a:p>
          <a:p>
            <a:r>
              <a:rPr lang="en-US" sz="1000" baseline="0" dirty="0"/>
              <a:t>cuRAND is NVIDIA’s GPU-accelerated random number generation library, which is useful in Monte Carlo algorithms and financial applications, among others.</a:t>
            </a:r>
          </a:p>
          <a:p>
            <a:r>
              <a:rPr lang="en-US" sz="1000" baseline="0" dirty="0"/>
              <a:t>cuSPARSE is NVIDIA’s Sparse matrix library, which includes sparse matrix-vector multiplication, fast sparse linear equation solvers, and tridiagonal solvers.</a:t>
            </a:r>
          </a:p>
          <a:p>
            <a:r>
              <a:rPr lang="en-US" sz="1000" baseline="0" dirty="0"/>
              <a:t>NVIDIA Performance Primitives includes literally thousands of signal and image processing functions.</a:t>
            </a:r>
          </a:p>
          <a:p>
            <a:r>
              <a:rPr lang="en-US" sz="1000" baseline="0" dirty="0"/>
              <a:t>Thrust is an open-source C++ Template library of parallel algorithms such as sorting, reductions, searching, and set operations.</a:t>
            </a:r>
          </a:p>
          <a:p>
            <a:endParaRPr lang="en-US" sz="1000" baseline="0" dirty="0"/>
          </a:p>
          <a:p>
            <a:r>
              <a:rPr lang="en-US" sz="1000" baseline="0" dirty="0"/>
              <a:t>And there are many more libraries available from third-party developers and open source projects.  </a:t>
            </a:r>
          </a:p>
          <a:p>
            <a:endParaRPr lang="en-US" sz="1000" baseline="0" dirty="0"/>
          </a:p>
          <a:p>
            <a:r>
              <a:rPr lang="en-US" sz="1000" baseline="0" dirty="0"/>
              <a:t>GPU-accelerated libraries are the most straightforward way to add GPU acceleration to applications, and in many cases their performance cannot be beat.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2136B-A577-4509-9D28-357ED05D0A8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8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5334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40" y="3329940"/>
            <a:ext cx="7437120" cy="454452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pPr lvl="0"/>
            <a:r>
              <a:rPr lang="en-US" baseline="0" dirty="0"/>
              <a:t>Developing applications around libraries offers a range of benefits:  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- Being callable from your host application, the CUDA accelerated libraries can hide a lot of the architectural details of the GPUs and therefore significantly shorten your application development </a:t>
            </a:r>
          </a:p>
          <a:p>
            <a:pPr lvl="0"/>
            <a:r>
              <a:rPr lang="en-US" baseline="0" dirty="0"/>
              <a:t>cycle.  </a:t>
            </a:r>
          </a:p>
          <a:p>
            <a:pPr lvl="0"/>
            <a:endParaRPr lang="en-US" baseline="0" dirty="0"/>
          </a:p>
          <a:p>
            <a:pPr marL="174708" indent="-174708">
              <a:buFontTx/>
              <a:buChar char="-"/>
            </a:pPr>
            <a:r>
              <a:rPr lang="en-US" baseline="0" dirty="0"/>
              <a:t>CUDA-accelerated libraries often use APIs similar to  well established libraries widely used </a:t>
            </a:r>
          </a:p>
          <a:p>
            <a:r>
              <a:rPr lang="en-US" baseline="0" dirty="0"/>
              <a:t>in scientific applications, thus enabling a drop-in acceleration experience. In some cases, the </a:t>
            </a:r>
          </a:p>
          <a:p>
            <a:r>
              <a:rPr lang="en-US" baseline="0" dirty="0"/>
              <a:t>libraries will offer exactly the same interface for both the GPU accelerated Version and the CPU </a:t>
            </a:r>
          </a:p>
          <a:p>
            <a:r>
              <a:rPr lang="en-US" baseline="0" dirty="0"/>
              <a:t>only version, resulting in code portable between the worlds. In other cases, some with a minimal </a:t>
            </a:r>
          </a:p>
          <a:p>
            <a:r>
              <a:rPr lang="en-US" baseline="0" dirty="0"/>
              <a:t>amount of code changes will be necessary to accommodate both CPU and GPU support. </a:t>
            </a:r>
          </a:p>
          <a:p>
            <a:pPr lvl="0"/>
            <a:endParaRPr lang="en-US" baseline="0" dirty="0"/>
          </a:p>
          <a:p>
            <a:pPr marL="174708" indent="-174708">
              <a:buFontTx/>
              <a:buChar char="-"/>
            </a:pPr>
            <a:r>
              <a:rPr lang="en-US" baseline="0" dirty="0"/>
              <a:t>Designing an application around libraries is also good software engineering practice, as it</a:t>
            </a:r>
          </a:p>
          <a:p>
            <a:r>
              <a:rPr lang="en-US" baseline="0" dirty="0"/>
              <a:t>reuses well tested code and therefore enhancing the overall quality of your application. 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- Finally, CUDA accelerated libraries developed by NVIDIA engineers are highly tuned for</a:t>
            </a:r>
          </a:p>
          <a:p>
            <a:pPr lvl="0"/>
            <a:r>
              <a:rPr lang="en-US" baseline="0" dirty="0"/>
              <a:t>Performance, delivering excellent performance on every generation of GPUs, while maintaining generality.</a:t>
            </a:r>
          </a:p>
          <a:p>
            <a:pPr lvl="0"/>
            <a:endParaRPr lang="en-US" baseline="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5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3838" y="698500"/>
            <a:ext cx="4022725" cy="30162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br>
              <a:rPr lang="en-GB" baseline="0" dirty="0"/>
            </a:br>
            <a:r>
              <a:rPr lang="en-GB" baseline="0" dirty="0"/>
              <a:t>In this presentation I will talk about a variety of available GPU programming languages and interfaces.  The languages include C, C++, C#, Fortran, Python, and numerical analytics packages such as MATLAB, </a:t>
            </a:r>
            <a:r>
              <a:rPr lang="en-GB" baseline="0" dirty="0" err="1"/>
              <a:t>Mathematica</a:t>
            </a:r>
            <a:r>
              <a:rPr lang="en-GB" baseline="0" dirty="0"/>
              <a:t>, and </a:t>
            </a:r>
            <a:r>
              <a:rPr lang="en-GB" baseline="0" dirty="0" err="1"/>
              <a:t>LabVIEW</a:t>
            </a:r>
            <a:r>
              <a:rPr lang="en-GB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7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1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5B624894-4D92-4DBB-8004-B71488959709}" type="slidenum">
              <a:rPr lang="en-US" sz="1200">
                <a:latin typeface="Times New Roman" pitchFamily="18" charset="0"/>
              </a:rPr>
              <a:pPr>
                <a:defRPr/>
              </a:pPr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745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398AD55D-83DB-45B5-AC5B-5063FC01955C}" type="slidenum">
              <a:rPr lang="en-US" sz="1200">
                <a:latin typeface="Times New Roman" pitchFamily="18" charset="0"/>
              </a:rPr>
              <a:pPr>
                <a:defRPr/>
              </a:pPr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057" y="4344144"/>
            <a:ext cx="5031887" cy="41139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55124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F65CB6B3-9940-4793-A7A9-823904D6B992}" type="slidenum">
              <a:rPr lang="en-US" sz="1200">
                <a:latin typeface="Times New Roman" pitchFamily="18" charset="0"/>
              </a:rPr>
              <a:pPr>
                <a:defRPr/>
              </a:pPr>
              <a:t>22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2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74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16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0"/>
            <a:ext cx="6858000" cy="4000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800600"/>
            <a:ext cx="21717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6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7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8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CUDA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02733" y="0"/>
            <a:ext cx="6235065" cy="9925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Compiler Directives: Easy, Portable Acceleration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3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Ease of use: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Compiler takes care of details of parallelism management and data movement</a:t>
            </a:r>
          </a:p>
          <a:p>
            <a:pPr lvl="0"/>
            <a:endParaRPr lang="en-US" sz="80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Portable: 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The code is generic, not specific to any type of hardware and can be deployed into multiple languages</a:t>
            </a:r>
          </a:p>
          <a:p>
            <a:pPr lvl="0"/>
            <a:endParaRPr lang="en-US" sz="1400" b="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Uncertain: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Performance of code can vary across compiler versions</a:t>
            </a:r>
          </a:p>
          <a:p>
            <a:pPr marL="0" lv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		</a:t>
            </a:r>
            <a:endParaRPr lang="en-US" sz="1400" dirty="0">
              <a:solidFill>
                <a:schemeClr val="tx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tx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30844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36"/>
    </mc:Choice>
    <mc:Fallback xmlns="">
      <p:transition spd="slow" advTm="480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4245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OpenACC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1276350"/>
            <a:ext cx="6217920" cy="3557195"/>
          </a:xfrm>
        </p:spPr>
        <p:txBody>
          <a:bodyPr/>
          <a:lstStyle/>
          <a:p>
            <a:r>
              <a:rPr lang="en-US" dirty="0"/>
              <a:t>Compiler directives for C, C++, and FORTRAN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#pragma 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parallel loop 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copyin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(input1[0:inputLength],input2[0:inputLength]),  	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copyout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(output[0:inputLength])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for(i = 0; i 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inputLength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++i)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output[i] = input1[i] + input2[i];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16">
        <p:fade/>
      </p:transition>
    </mc:Choice>
    <mc:Fallback xmlns="">
      <p:transition spd="med" advTm="5091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79" y="147594"/>
            <a:ext cx="5547522" cy="70788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Programming Languages: Most Performance and Flexible Acceleration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2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2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2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Performance: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Programmer has best control of parallelism and data movement</a:t>
            </a:r>
          </a:p>
          <a:p>
            <a:pPr lvl="0"/>
            <a:endParaRPr lang="en-US" sz="80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Flexible: 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The computation does not need to fit into a limited set of library patterns or directive types</a:t>
            </a:r>
          </a:p>
          <a:p>
            <a:pPr lvl="0"/>
            <a:endParaRPr lang="en-US" sz="1400" b="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Verbose: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The programmer often needs to express more details </a:t>
            </a:r>
          </a:p>
          <a:p>
            <a:pPr marL="0" lv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		</a:t>
            </a:r>
            <a:endParaRPr lang="en-US" sz="1400" dirty="0">
              <a:solidFill>
                <a:schemeClr val="tx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tx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36579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592">
        <p:fade/>
      </p:transition>
    </mc:Choice>
    <mc:Fallback xmlns="">
      <p:transition spd="med" advTm="4159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973343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Programming Languages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3104" y="1774364"/>
            <a:ext cx="5969403" cy="407278"/>
            <a:chOff x="-175103" y="2296752"/>
            <a:chExt cx="9523684" cy="651643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4125837" y="2357467"/>
              <a:ext cx="5222744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latin typeface="Trebuchet MS" pitchFamily="34" charset="0"/>
                  <a:ea typeface="MS PGothic" pitchFamily="34" charset="-128"/>
                </a:rPr>
                <a:t>CUDA Fortran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 rot="16200000">
              <a:off x="1563968" y="557681"/>
              <a:ext cx="583092" cy="4061234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 rot="5400000">
              <a:off x="3560197" y="2499160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7765" y="2357465"/>
              <a:ext cx="1564960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Fortran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346" y="2216500"/>
            <a:ext cx="6602054" cy="407277"/>
            <a:chOff x="-202459" y="3105666"/>
            <a:chExt cx="10563286" cy="651642"/>
          </a:xfrm>
        </p:grpSpPr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4125837" y="3166378"/>
              <a:ext cx="6234990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latin typeface="Trebuchet MS" pitchFamily="34" charset="0"/>
                  <a:ea typeface="MS PGothic" pitchFamily="34" charset="-128"/>
                </a:rPr>
                <a:t> CUDA C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542446" y="1360761"/>
              <a:ext cx="583092" cy="4072901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 rot="5400000">
              <a:off x="3544157" y="330807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53554" y="3166378"/>
              <a:ext cx="521168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109" y="2770386"/>
            <a:ext cx="6536292" cy="407278"/>
            <a:chOff x="-280992" y="3914574"/>
            <a:chExt cx="10520953" cy="651644"/>
          </a:xfrm>
        </p:grpSpPr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4087429" y="3975288"/>
              <a:ext cx="6152532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latin typeface="Trebuchet MS" pitchFamily="34" charset="0"/>
                  <a:ea typeface="MS PGothic" pitchFamily="34" charset="-128"/>
                </a:rPr>
                <a:t>CUDA C++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16200000">
              <a:off x="1476158" y="2157424"/>
              <a:ext cx="583092" cy="4097392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0519" y="3975288"/>
              <a:ext cx="957781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C++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5400000">
              <a:off x="3489385" y="411698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106" y="3268399"/>
            <a:ext cx="6453427" cy="407278"/>
            <a:chOff x="-357194" y="4723486"/>
            <a:chExt cx="10447823" cy="651644"/>
          </a:xfrm>
        </p:grpSpPr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4056937" y="4784200"/>
              <a:ext cx="6033692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err="1">
                  <a:latin typeface="Trebuchet MS" pitchFamily="34" charset="0"/>
                  <a:ea typeface="MS PGothic" pitchFamily="34" charset="-128"/>
                </a:rPr>
                <a:t>PyCUDA</a:t>
              </a:r>
              <a:r>
                <a:rPr lang="en-US" dirty="0">
                  <a:latin typeface="Trebuchet MS" pitchFamily="34" charset="0"/>
                  <a:ea typeface="MS PGothic" pitchFamily="34" charset="-128"/>
                </a:rPr>
                <a:t>, Copperhead, </a:t>
              </a:r>
              <a:r>
                <a:rPr lang="en-US" dirty="0" err="1">
                  <a:latin typeface="Trebuchet MS" pitchFamily="34" charset="0"/>
                  <a:ea typeface="MS PGothic" pitchFamily="34" charset="-128"/>
                </a:rPr>
                <a:t>Numba</a:t>
              </a:r>
              <a:endParaRPr lang="en-US" dirty="0"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 rot="16200000">
              <a:off x="1411839" y="2954453"/>
              <a:ext cx="583092" cy="4121158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 rot="5400000">
              <a:off x="3429473" y="4925894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4699" y="4784200"/>
              <a:ext cx="1518707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Python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106" y="3766409"/>
            <a:ext cx="6453427" cy="372653"/>
            <a:chOff x="-442917" y="5471936"/>
            <a:chExt cx="10515596" cy="596244"/>
          </a:xfrm>
        </p:grpSpPr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4018679" y="5532650"/>
              <a:ext cx="6054000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err="1">
                  <a:latin typeface="Trebuchet MS" pitchFamily="34" charset="0"/>
                  <a:ea typeface="MS PGothic" pitchFamily="34" charset="-128"/>
                </a:rPr>
                <a:t>Alea.cuBase</a:t>
              </a:r>
              <a:endParaRPr lang="en-US" dirty="0"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6200000">
              <a:off x="1339483" y="3689536"/>
              <a:ext cx="583092" cy="4147891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06668" y="3781598"/>
            <a:ext cx="384676" cy="334685"/>
          </a:xfrm>
          <a:prstGeom prst="rect">
            <a:avLst/>
          </a:prstGeom>
          <a:noFill/>
        </p:spPr>
        <p:txBody>
          <a:bodyPr wrap="none" lIns="57128" tIns="28564" rIns="57128" bIns="28564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F#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3104" y="1276350"/>
            <a:ext cx="6536296" cy="407278"/>
            <a:chOff x="-172328" y="1487843"/>
            <a:chExt cx="10433942" cy="651644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4150830" y="1548557"/>
              <a:ext cx="6110784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latin typeface="Trebuchet MS" pitchFamily="34" charset="0"/>
                  <a:ea typeface="MS PGothic" pitchFamily="34" charset="-128"/>
                </a:rPr>
                <a:t>MATLAB, </a:t>
              </a:r>
              <a:r>
                <a:rPr lang="en-US" dirty="0" err="1">
                  <a:latin typeface="Trebuchet MS" pitchFamily="34" charset="0"/>
                  <a:ea typeface="MS PGothic" pitchFamily="34" charset="-128"/>
                </a:rPr>
                <a:t>Mathematica</a:t>
              </a:r>
              <a:r>
                <a:rPr lang="en-US" dirty="0">
                  <a:latin typeface="Trebuchet MS" pitchFamily="34" charset="0"/>
                  <a:ea typeface="MS PGothic" pitchFamily="34" charset="-128"/>
                </a:rPr>
                <a:t>, </a:t>
              </a:r>
              <a:r>
                <a:rPr lang="en-US" dirty="0" err="1">
                  <a:latin typeface="Trebuchet MS" pitchFamily="34" charset="0"/>
                  <a:ea typeface="MS PGothic" pitchFamily="34" charset="-128"/>
                </a:rPr>
                <a:t>LabVIEW</a:t>
              </a:r>
              <a:endParaRPr lang="en-US" dirty="0"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 rot="16200000">
              <a:off x="1567877" y="-252362"/>
              <a:ext cx="583092" cy="4063502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51708" y="1548557"/>
              <a:ext cx="3680191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Numerical analytics</a:t>
              </a:r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 rot="5400000">
              <a:off x="3565172" y="169025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41" name="AutoShape 14"/>
          <p:cNvSpPr>
            <a:spLocks noChangeArrowheads="1"/>
          </p:cNvSpPr>
          <p:nvPr/>
        </p:nvSpPr>
        <p:spPr bwMode="auto">
          <a:xfrm rot="5400000">
            <a:off x="2434741" y="3870758"/>
            <a:ext cx="144681" cy="111423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lIns="57128" tIns="28564" rIns="57128" bIns="2856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b="1" dirty="0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4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882">
        <p:fade/>
      </p:transition>
    </mc:Choice>
    <mc:Fallback xmlns="">
      <p:transition spd="med" advTm="11288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23220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 - 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25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84172" y="3573352"/>
            <a:ext cx="2001153" cy="6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1" tIns="28570" rIns="57141" bIns="2857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Most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tx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84648" y="3573353"/>
            <a:ext cx="2227110" cy="6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Most Flexibility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53553" y="3573350"/>
            <a:ext cx="1955126" cy="6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Portable 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0"/>
            <a:ext cx="1771650" cy="1041202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1" rIns="57143" bIns="28571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2278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338">
        <p:fade/>
      </p:transition>
    </mc:Choice>
    <mc:Fallback xmlns="">
      <p:transition spd="med" advTm="4833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Allocation and Data Movement API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basic API functions in CUDA host code</a:t>
            </a:r>
          </a:p>
          <a:p>
            <a:pPr lvl="1"/>
            <a:r>
              <a:rPr lang="en-US" dirty="0"/>
              <a:t>Device Memory Allocation</a:t>
            </a:r>
          </a:p>
          <a:p>
            <a:pPr lvl="1"/>
            <a:r>
              <a:rPr lang="en-US" dirty="0"/>
              <a:t>Host-Device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5752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862">
        <p:fade/>
      </p:transition>
    </mc:Choice>
    <mc:Fallback xmlns="">
      <p:transition spd="med" advTm="2486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7125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5363" name="TextBox 21"/>
          <p:cNvSpPr txBox="1">
            <a:spLocks noChangeArrowheads="1"/>
          </p:cNvSpPr>
          <p:nvPr/>
        </p:nvSpPr>
        <p:spPr bwMode="auto">
          <a:xfrm>
            <a:off x="999679" y="1388790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A</a:t>
            </a:r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999679" y="1943099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B</a:t>
            </a:r>
          </a:p>
        </p:txBody>
      </p:sp>
      <p:sp>
        <p:nvSpPr>
          <p:cNvPr id="15365" name="TextBox 23"/>
          <p:cNvSpPr txBox="1">
            <a:spLocks noChangeArrowheads="1"/>
          </p:cNvSpPr>
          <p:nvPr/>
        </p:nvSpPr>
        <p:spPr bwMode="auto">
          <a:xfrm>
            <a:off x="1014263" y="3027833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1420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15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13881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7125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1420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715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B[2]</a:t>
            </a:r>
          </a:p>
        </p:txBody>
      </p:sp>
      <p:sp>
        <p:nvSpPr>
          <p:cNvPr id="15375" name="TextBox 33"/>
          <p:cNvSpPr txBox="1">
            <a:spLocks noChangeArrowheads="1"/>
          </p:cNvSpPr>
          <p:nvPr/>
        </p:nvSpPr>
        <p:spPr bwMode="auto">
          <a:xfrm>
            <a:off x="4542382" y="142875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15377" name="TextBox 35"/>
          <p:cNvSpPr txBox="1">
            <a:spLocks noChangeArrowheads="1"/>
          </p:cNvSpPr>
          <p:nvPr/>
        </p:nvSpPr>
        <p:spPr bwMode="auto">
          <a:xfrm>
            <a:off x="4542382" y="194310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13881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7125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420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5715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C[2]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13881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C[N-1]</a:t>
            </a:r>
          </a:p>
        </p:txBody>
      </p:sp>
      <p:sp>
        <p:nvSpPr>
          <p:cNvPr id="15385" name="TextBox 43"/>
          <p:cNvSpPr txBox="1">
            <a:spLocks noChangeArrowheads="1"/>
          </p:cNvSpPr>
          <p:nvPr/>
        </p:nvSpPr>
        <p:spPr bwMode="auto">
          <a:xfrm>
            <a:off x="4542382" y="3057525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234270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99280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255597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243557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08565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73575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329892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317852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82860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47870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404187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92147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285331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4935437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5498603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5378200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0" name="Title 7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Parallelism - Vector Addition Example</a:t>
            </a:r>
          </a:p>
        </p:txBody>
      </p:sp>
      <p:sp>
        <p:nvSpPr>
          <p:cNvPr id="15411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4438650" y="497205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D19AA-ECD4-4533-8333-298847C0F63B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6224"/>
      </p:ext>
    </p:extLst>
  </p:cSld>
  <p:clrMapOvr>
    <a:masterClrMapping/>
  </p:clrMapOvr>
  <p:transition advTm="6483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Vector Addition – Traditional C Code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// Compute vector sum C = A + B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vecAdd</a:t>
            </a:r>
            <a:r>
              <a:rPr lang="en-US" sz="1400" b="1" dirty="0">
                <a:latin typeface="Courier New" pitchFamily="49" charset="0"/>
              </a:rPr>
              <a:t>(float *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, float *</a:t>
            </a:r>
            <a:r>
              <a:rPr lang="en-US" sz="1400" b="1" dirty="0" err="1">
                <a:latin typeface="Courier New" pitchFamily="49" charset="0"/>
              </a:rPr>
              <a:t>h_B</a:t>
            </a:r>
            <a:r>
              <a:rPr lang="en-US" sz="1400" b="1" dirty="0">
                <a:latin typeface="Courier New" pitchFamily="49" charset="0"/>
              </a:rPr>
              <a:t>, float *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for (i = 0; i&lt;n; i++) 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[i] = 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 </a:t>
            </a:r>
            <a:r>
              <a:rPr lang="en-US" sz="1400" b="1" dirty="0" err="1">
                <a:latin typeface="Courier New" pitchFamily="49" charset="0"/>
              </a:rPr>
              <a:t>h_B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None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// Memory allocation for </a:t>
            </a:r>
            <a:r>
              <a:rPr lang="en-US" sz="1400" dirty="0" err="1">
                <a:latin typeface="Courier New" pitchFamily="49" charset="0"/>
              </a:rPr>
              <a:t>h_A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h_B</a:t>
            </a:r>
            <a:r>
              <a:rPr lang="en-US" sz="1400" dirty="0">
                <a:latin typeface="Courier New" pitchFamily="49" charset="0"/>
              </a:rPr>
              <a:t>, and </a:t>
            </a:r>
            <a:r>
              <a:rPr lang="en-US" sz="1400" dirty="0" err="1">
                <a:latin typeface="Courier New" pitchFamily="49" charset="0"/>
              </a:rPr>
              <a:t>h_C</a:t>
            </a:r>
            <a:endParaRPr lang="en-US" sz="1400" dirty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	  // I/O to read </a:t>
            </a:r>
            <a:r>
              <a:rPr lang="en-US" sz="1400" dirty="0" err="1">
                <a:latin typeface="Courier New" pitchFamily="49" charset="0"/>
              </a:rPr>
              <a:t>h_A</a:t>
            </a:r>
            <a:r>
              <a:rPr lang="en-US" sz="1400" dirty="0">
                <a:latin typeface="Courier New" pitchFamily="49" charset="0"/>
              </a:rPr>
              <a:t> and </a:t>
            </a:r>
            <a:r>
              <a:rPr lang="en-US" sz="1400" dirty="0" err="1">
                <a:latin typeface="Courier New" pitchFamily="49" charset="0"/>
              </a:rPr>
              <a:t>h_B</a:t>
            </a:r>
            <a:r>
              <a:rPr lang="en-US" sz="1400" dirty="0">
                <a:latin typeface="Courier New" pitchFamily="49" charset="0"/>
              </a:rPr>
              <a:t>, N elements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</a:rPr>
              <a:t>	  </a:t>
            </a:r>
            <a:r>
              <a:rPr lang="en-US" sz="1400" dirty="0">
                <a:latin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vecAdd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h_B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, N);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FCE9F9-2174-467D-BBB8-141CC49361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3199"/>
      </p:ext>
    </p:extLst>
  </p:cSld>
  <p:clrMapOvr>
    <a:masterClrMapping/>
  </p:clrMapOvr>
  <p:transition advTm="4737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153" y="2255255"/>
            <a:ext cx="6858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920" y="1912355"/>
            <a:ext cx="1257300" cy="77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7990" y="1912355"/>
            <a:ext cx="109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Host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6053" y="2255255"/>
            <a:ext cx="8001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7453" y="1912355"/>
            <a:ext cx="1257300" cy="77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1667454" y="1890740"/>
            <a:ext cx="12506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1095953" y="1655180"/>
            <a:ext cx="971550" cy="257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1240169" y="1260371"/>
            <a:ext cx="678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/>
              <a:t>Part 1</a:t>
            </a:r>
          </a:p>
        </p:txBody>
      </p:sp>
      <p:sp>
        <p:nvSpPr>
          <p:cNvPr id="11" name="Curved Up Arrow 10"/>
          <p:cNvSpPr/>
          <p:nvPr/>
        </p:nvSpPr>
        <p:spPr>
          <a:xfrm flipH="1">
            <a:off x="1095953" y="2726742"/>
            <a:ext cx="971550" cy="2143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1297319" y="2932009"/>
            <a:ext cx="678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/>
              <a:t>Part 3</a:t>
            </a:r>
          </a:p>
        </p:txBody>
      </p:sp>
      <p:sp>
        <p:nvSpPr>
          <p:cNvPr id="17421" name="Title 12"/>
          <p:cNvSpPr>
            <a:spLocks noGrp="1"/>
          </p:cNvSpPr>
          <p:nvPr>
            <p:ph type="title"/>
          </p:nvPr>
        </p:nvSpPr>
        <p:spPr>
          <a:xfrm>
            <a:off x="311469" y="289561"/>
            <a:ext cx="5555932" cy="438582"/>
          </a:xfrm>
        </p:spPr>
        <p:txBody>
          <a:bodyPr>
            <a:noAutofit/>
          </a:bodyPr>
          <a:lstStyle/>
          <a:p>
            <a:r>
              <a:rPr lang="en-US" sz="2000" dirty="0"/>
              <a:t>Heterogeneous Computing </a:t>
            </a:r>
            <a:r>
              <a:rPr lang="en-US" sz="2000" dirty="0" err="1"/>
              <a:t>vecAdd</a:t>
            </a:r>
            <a:r>
              <a:rPr lang="en-US" sz="2000" dirty="0"/>
              <a:t> CUDA Host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30538" y="1273175"/>
            <a:ext cx="3827462" cy="2971800"/>
          </a:xfrm>
        </p:spPr>
        <p:txBody>
          <a:bodyPr>
            <a:normAutofit/>
          </a:bodyPr>
          <a:lstStyle/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#include &lt;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cuda.h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vecAdd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(float *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h_A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float *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h_B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float *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h_C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 n)</a:t>
            </a:r>
            <a:r>
              <a:rPr lang="ar-SA" sz="1050" dirty="0">
                <a:solidFill>
                  <a:srgbClr val="000000"/>
                </a:solidFill>
                <a:latin typeface="Arial" charset="0"/>
              </a:rPr>
              <a:t>‏</a:t>
            </a:r>
            <a:endParaRPr lang="en-US" sz="105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 size = n* 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(float); 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</a:rPr>
              <a:t>   float *</a:t>
            </a:r>
            <a:r>
              <a:rPr lang="en-US" sz="900" dirty="0" err="1">
                <a:solidFill>
                  <a:srgbClr val="000000"/>
                </a:solidFill>
              </a:rPr>
              <a:t>d_A</a:t>
            </a:r>
            <a:r>
              <a:rPr lang="en-US" sz="900" dirty="0">
                <a:solidFill>
                  <a:srgbClr val="000000"/>
                </a:solidFill>
              </a:rPr>
              <a:t>, *</a:t>
            </a:r>
            <a:r>
              <a:rPr lang="en-US" sz="900" dirty="0" err="1">
                <a:solidFill>
                  <a:srgbClr val="000000"/>
                </a:solidFill>
              </a:rPr>
              <a:t>d_B</a:t>
            </a:r>
            <a:r>
              <a:rPr lang="en-US" sz="900" dirty="0">
                <a:solidFill>
                  <a:srgbClr val="000000"/>
                </a:solidFill>
              </a:rPr>
              <a:t>, *</a:t>
            </a:r>
            <a:r>
              <a:rPr lang="en-US" sz="900" dirty="0" err="1">
                <a:solidFill>
                  <a:srgbClr val="000000"/>
                </a:solidFill>
              </a:rPr>
              <a:t>d_C</a:t>
            </a:r>
            <a:r>
              <a:rPr lang="en-US" sz="900" dirty="0">
                <a:solidFill>
                  <a:srgbClr val="000000"/>
                </a:solidFill>
              </a:rPr>
              <a:t>;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// Part 1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// Allocate device memory for A, B, and C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// copy A and B to device memory 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500" dirty="0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// Part 2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// Kernel launch code – the device performs the actual vector addition</a:t>
            </a:r>
          </a:p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5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latin typeface="Arial" charset="0"/>
              </a:rPr>
              <a:t>   // Part 3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latin typeface="Arial" charset="0"/>
              </a:rPr>
              <a:t>	   // copy C from the device memory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// Free device vectors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latin typeface="Arial" charset="0"/>
              </a:rPr>
              <a:t>}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105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17422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5429250" y="4175125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909A3C-B771-4A9B-A5A5-307DC3287ABF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960059" y="2027780"/>
            <a:ext cx="678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23743705"/>
      </p:ext>
    </p:extLst>
  </p:cSld>
  <p:clrMapOvr>
    <a:masterClrMapping/>
  </p:clrMapOvr>
  <p:transition spd="med" advTm="590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 and GPU are designed very differently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5754" y="1625806"/>
            <a:ext cx="2627710" cy="3760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algn="ctr"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CPU</a:t>
            </a:r>
          </a:p>
          <a:p>
            <a:pPr algn="ctr" hangingPunct="0">
              <a:defRPr/>
            </a:pPr>
            <a:r>
              <a:rPr lang="en-US" sz="10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Latency Oriented Cores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4112" y="2048471"/>
            <a:ext cx="2515791" cy="1893987"/>
          </a:xfrm>
          <a:prstGeom prst="rect">
            <a:avLst/>
          </a:prstGeom>
          <a:solidFill>
            <a:schemeClr val="accent3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2688" y="2084190"/>
            <a:ext cx="426244" cy="1990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3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Chip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6088" y="2080618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41554" y="2173486"/>
            <a:ext cx="1906190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55828" y="2259211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5816" y="2344936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202249" y="2386906"/>
            <a:ext cx="1925241" cy="1412677"/>
            <a:chOff x="6156720" y="2834786"/>
            <a:chExt cx="2829600" cy="2768615"/>
          </a:xfrm>
        </p:grpSpPr>
        <p:sp>
          <p:nvSpPr>
            <p:cNvPr id="30" name="TextBox 29"/>
            <p:cNvSpPr txBox="1"/>
            <p:nvPr/>
          </p:nvSpPr>
          <p:spPr>
            <a:xfrm>
              <a:off x="6156720" y="2834786"/>
              <a:ext cx="2829600" cy="4767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compatLnSpc="0">
              <a:spAutoFit/>
            </a:bodyPr>
            <a:lstStyle/>
            <a:p>
              <a:pPr hangingPunct="0">
                <a:defRPr/>
              </a:pPr>
              <a:r>
                <a:rPr lang="en-US" sz="1650" dirty="0">
                  <a:latin typeface="Albany" pitchFamily="34"/>
                  <a:ea typeface="HG Mincho Light J" pitchFamily="2"/>
                  <a:cs typeface="Arial Unicode MS" pitchFamily="2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08962" y="3303805"/>
              <a:ext cx="2460369" cy="957289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650" dirty="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Local Cache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36961" y="4457103"/>
              <a:ext cx="1448923" cy="301013"/>
            </a:xfrm>
            <a:prstGeom prst="rect">
              <a:avLst/>
            </a:prstGeom>
            <a:solidFill>
              <a:srgbClr val="FF5425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125" dirty="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Registers</a:t>
              </a:r>
            </a:p>
          </p:txBody>
        </p:sp>
        <p:grpSp>
          <p:nvGrpSpPr>
            <p:cNvPr id="9247" name="Group 32"/>
            <p:cNvGrpSpPr>
              <a:grpSpLocks/>
            </p:cNvGrpSpPr>
            <p:nvPr/>
          </p:nvGrpSpPr>
          <p:grpSpPr bwMode="auto">
            <a:xfrm>
              <a:off x="6334560" y="4874759"/>
              <a:ext cx="1467720" cy="663481"/>
              <a:chOff x="6334560" y="4874759"/>
              <a:chExt cx="1467720" cy="66348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335210" y="4875371"/>
                <a:ext cx="1466421" cy="659777"/>
              </a:xfrm>
              <a:prstGeom prst="rect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algn="ctr" hangingPunct="0">
                  <a:defRPr/>
                </a:pPr>
                <a:r>
                  <a:rPr lang="en-US" sz="1650">
                    <a:solidFill>
                      <a:srgbClr val="FFFFFF"/>
                    </a:solidFill>
                    <a:latin typeface="Albany" pitchFamily="34"/>
                    <a:ea typeface="HG Mincho Light J" pitchFamily="2"/>
                    <a:cs typeface="Arial Unicode MS" pitchFamily="2"/>
                  </a:rPr>
                  <a:t>SIMD Unit</a:t>
                </a:r>
              </a:p>
            </p:txBody>
          </p:sp>
          <p:sp>
            <p:nvSpPr>
              <p:cNvPr id="36" name="Straight Connector 35"/>
              <p:cNvSpPr/>
              <p:nvPr/>
            </p:nvSpPr>
            <p:spPr>
              <a:xfrm>
                <a:off x="666244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7" name="Straight Connector 36"/>
              <p:cNvSpPr/>
              <p:nvPr/>
            </p:nvSpPr>
            <p:spPr>
              <a:xfrm>
                <a:off x="703692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>
                <a:off x="741140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 rot="5400000">
              <a:off x="7711454" y="4545524"/>
              <a:ext cx="1232051" cy="883704"/>
            </a:xfrm>
            <a:prstGeom prst="rect">
              <a:avLst/>
            </a:prstGeom>
            <a:solidFill>
              <a:srgbClr val="80008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500" dirty="0">
                  <a:solidFill>
                    <a:srgbClr val="FFFFFF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Control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480924" y="2049363"/>
            <a:ext cx="2515790" cy="1893987"/>
          </a:xfrm>
          <a:prstGeom prst="rect">
            <a:avLst/>
          </a:prstGeom>
          <a:solidFill>
            <a:schemeClr val="accent3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89697" y="1625806"/>
            <a:ext cx="2806303" cy="3760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algn="ctr"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GPU </a:t>
            </a:r>
          </a:p>
          <a:p>
            <a:pPr algn="ctr" hangingPunct="0">
              <a:defRPr/>
            </a:pPr>
            <a:r>
              <a:rPr lang="en-US" sz="10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Throughput Oriented Cores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0214" y="2085082"/>
            <a:ext cx="426244" cy="1990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3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Chip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42899" y="2080618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7174" y="2173487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2638" y="2259212"/>
            <a:ext cx="190619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72627" y="2344937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9061" y="2372617"/>
            <a:ext cx="1924050" cy="2432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650" dirty="0">
                <a:latin typeface="Albany" pitchFamily="34"/>
                <a:ea typeface="HG Mincho Light J" pitchFamily="2"/>
                <a:cs typeface="Arial Unicode MS" pitchFamily="2"/>
              </a:rPr>
              <a:t>Compute Unit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94071" y="2598539"/>
            <a:ext cx="1684735" cy="175915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Cache/Local </a:t>
            </a:r>
            <a:r>
              <a:rPr lang="en-US" sz="1500" dirty="0" err="1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Mem</a:t>
            </a:r>
            <a:endParaRPr lang="en-US" sz="15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2404" y="2838748"/>
            <a:ext cx="1266825" cy="292001"/>
          </a:xfrm>
          <a:prstGeom prst="rect">
            <a:avLst/>
          </a:prstGeom>
          <a:solidFill>
            <a:srgbClr val="FF5425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3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Registers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78592" y="3187005"/>
            <a:ext cx="1290638" cy="517922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algn="ctr" hangingPunct="0">
              <a:defRPr/>
            </a:pPr>
            <a: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SIMD </a:t>
            </a:r>
            <a:b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</a:br>
            <a: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Unit</a:t>
            </a:r>
          </a:p>
        </p:txBody>
      </p:sp>
      <p:sp>
        <p:nvSpPr>
          <p:cNvPr id="50" name="Straight Connector 49"/>
          <p:cNvSpPr/>
          <p:nvPr/>
        </p:nvSpPr>
        <p:spPr>
          <a:xfrm>
            <a:off x="4145292" y="3188791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4410801" y="3188791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4677501" y="3188791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3894071" y="3442394"/>
            <a:ext cx="1275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981557" y="3121670"/>
            <a:ext cx="899220" cy="333375"/>
          </a:xfrm>
          <a:prstGeom prst="rect">
            <a:avLst/>
          </a:prstGeom>
          <a:solidFill>
            <a:srgbClr val="80008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50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Threading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910863" y="3187005"/>
            <a:ext cx="0" cy="52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56">
        <p:fade/>
      </p:transition>
    </mc:Choice>
    <mc:Fallback xmlns="">
      <p:transition spd="med" advTm="5945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700" dirty="0">
                <a:solidFill>
                  <a:schemeClr val="tx1"/>
                </a:solidFill>
              </a:rPr>
              <a:t>Partial Overview of CUDA Memories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3595153" y="809626"/>
            <a:ext cx="3186647" cy="4023919"/>
          </a:xfrm>
        </p:spPr>
        <p:txBody>
          <a:bodyPr/>
          <a:lstStyle/>
          <a:p>
            <a:pPr marL="342900" indent="-342900">
              <a:defRPr/>
            </a:pPr>
            <a:r>
              <a:rPr lang="en-US" sz="1500" dirty="0"/>
              <a:t>Device code can:</a:t>
            </a:r>
          </a:p>
          <a:p>
            <a:pPr marL="731044" lvl="1" indent="-302419">
              <a:defRPr/>
            </a:pPr>
            <a:r>
              <a:rPr lang="en-US" sz="1500" dirty="0"/>
              <a:t>R/W per-thread </a:t>
            </a:r>
            <a:r>
              <a:rPr lang="en-US" sz="1500" dirty="0">
                <a:solidFill>
                  <a:schemeClr val="accent2"/>
                </a:solidFill>
              </a:rPr>
              <a:t>registers</a:t>
            </a:r>
          </a:p>
          <a:p>
            <a:pPr marL="731044" lvl="1" indent="-302419">
              <a:defRPr/>
            </a:pPr>
            <a:r>
              <a:rPr lang="en-US" sz="1500" dirty="0"/>
              <a:t>R/W all-shared </a:t>
            </a:r>
            <a:r>
              <a:rPr lang="en-US" sz="1500" dirty="0">
                <a:solidFill>
                  <a:schemeClr val="accent2"/>
                </a:solidFill>
              </a:rPr>
              <a:t>global memory</a:t>
            </a:r>
          </a:p>
          <a:p>
            <a:pPr marL="642938" lvl="1" indent="-342900">
              <a:defRPr/>
            </a:pPr>
            <a:endParaRPr lang="en-US" sz="1200" dirty="0"/>
          </a:p>
          <a:p>
            <a:pPr marL="342900" indent="-342900">
              <a:defRPr/>
            </a:pPr>
            <a:r>
              <a:rPr lang="en-US" sz="1500" dirty="0"/>
              <a:t>Host code can</a:t>
            </a:r>
          </a:p>
          <a:p>
            <a:pPr marL="731044" lvl="1" indent="-302419">
              <a:defRPr/>
            </a:pPr>
            <a:r>
              <a:rPr lang="en-US" sz="1500" dirty="0"/>
              <a:t>Transfer data to/from per grid</a:t>
            </a:r>
            <a:r>
              <a:rPr lang="en-US" sz="1500" dirty="0">
                <a:solidFill>
                  <a:schemeClr val="accent2"/>
                </a:solidFill>
              </a:rPr>
              <a:t> global memory </a:t>
            </a:r>
          </a:p>
        </p:txBody>
      </p:sp>
      <p:sp>
        <p:nvSpPr>
          <p:cNvPr id="18458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5429250" y="422433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C886E6-A9CB-438C-8A98-E539CC0B7D4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02087" y="3422714"/>
            <a:ext cx="3314700" cy="51361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/>
              <a:t>We will cover more memory types  and more sophisticated memory models later.</a:t>
            </a: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265923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785109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904097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832735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888816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935265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178112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73"/>
          <p:cNvSpPr>
            <a:spLocks noChangeShapeType="1"/>
          </p:cNvSpPr>
          <p:nvPr/>
        </p:nvSpPr>
        <p:spPr bwMode="auto">
          <a:xfrm>
            <a:off x="1863912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74"/>
          <p:cNvSpPr txBox="1">
            <a:spLocks noChangeArrowheads="1"/>
          </p:cNvSpPr>
          <p:nvPr/>
        </p:nvSpPr>
        <p:spPr bwMode="auto">
          <a:xfrm>
            <a:off x="2230528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80"/>
          <p:cNvSpPr>
            <a:spLocks noChangeShapeType="1"/>
          </p:cNvSpPr>
          <p:nvPr/>
        </p:nvSpPr>
        <p:spPr bwMode="auto">
          <a:xfrm>
            <a:off x="2606862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>
            <a:off x="3235512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 flipV="1">
            <a:off x="665974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2274739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2321188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551921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1598370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925973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2972423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3355"/>
      </p:ext>
    </p:extLst>
  </p:cSld>
  <p:clrMapOvr>
    <a:masterClrMapping/>
  </p:clrMapOvr>
  <p:transition advTm="9111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35"/>
          <p:cNvSpPr>
            <a:spLocks noGrp="1"/>
          </p:cNvSpPr>
          <p:nvPr>
            <p:ph type="title"/>
          </p:nvPr>
        </p:nvSpPr>
        <p:spPr>
          <a:xfrm>
            <a:off x="311469" y="289561"/>
            <a:ext cx="5555932" cy="43858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CUDA Device Memory Management API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89820" y="819150"/>
            <a:ext cx="3191980" cy="40239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500" dirty="0" err="1"/>
              <a:t>cudaMalloc</a:t>
            </a:r>
            <a:r>
              <a:rPr lang="en-US" sz="1500" dirty="0"/>
              <a:t>()</a:t>
            </a:r>
          </a:p>
          <a:p>
            <a:pPr lvl="1" eaLnBrk="1" hangingPunct="1">
              <a:defRPr/>
            </a:pPr>
            <a:r>
              <a:rPr lang="en-US" dirty="0"/>
              <a:t>Allocates an object in the device 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global memory</a:t>
            </a:r>
          </a:p>
          <a:p>
            <a:pPr lvl="1" eaLnBrk="1" hangingPunct="1">
              <a:defRPr/>
            </a:pPr>
            <a:r>
              <a:rPr lang="en-US" dirty="0"/>
              <a:t>Two parameters</a:t>
            </a:r>
          </a:p>
          <a:p>
            <a:pPr lvl="2" eaLnBrk="1" hangingPunct="1">
              <a:defRPr/>
            </a:pPr>
            <a:r>
              <a:rPr lang="en-US" sz="1200" b="1" dirty="0"/>
              <a:t>Address of a pointe</a:t>
            </a:r>
            <a:r>
              <a:rPr lang="en-US" sz="1200" dirty="0"/>
              <a:t>r to the allocated object</a:t>
            </a:r>
          </a:p>
          <a:p>
            <a:pPr lvl="2" eaLnBrk="1" hangingPunct="1">
              <a:defRPr/>
            </a:pPr>
            <a:r>
              <a:rPr lang="en-US" sz="1200" b="1" dirty="0"/>
              <a:t>Size of</a:t>
            </a:r>
            <a:r>
              <a:rPr lang="en-US" sz="1200" dirty="0"/>
              <a:t> allocated object in terms of bytes</a:t>
            </a:r>
          </a:p>
          <a:p>
            <a:pPr eaLnBrk="1" hangingPunct="1">
              <a:defRPr/>
            </a:pPr>
            <a:r>
              <a:rPr lang="en-US" sz="1500" dirty="0" err="1"/>
              <a:t>cudaFree</a:t>
            </a:r>
            <a:r>
              <a:rPr lang="en-US" sz="1500" dirty="0"/>
              <a:t>()</a:t>
            </a:r>
          </a:p>
          <a:p>
            <a:pPr lvl="1" eaLnBrk="1" hangingPunct="1">
              <a:defRPr/>
            </a:pPr>
            <a:r>
              <a:rPr lang="en-US" dirty="0"/>
              <a:t>Frees object from device global memory</a:t>
            </a:r>
          </a:p>
          <a:p>
            <a:pPr lvl="1" eaLnBrk="1" hangingPunct="1">
              <a:defRPr/>
            </a:pPr>
            <a:r>
              <a:rPr lang="en-US" dirty="0"/>
              <a:t>One parameter</a:t>
            </a:r>
          </a:p>
          <a:p>
            <a:pPr lvl="2" eaLnBrk="1" hangingPunct="1">
              <a:defRPr/>
            </a:pPr>
            <a:r>
              <a:rPr lang="en-US" sz="1200" b="1" dirty="0"/>
              <a:t>Pointer </a:t>
            </a:r>
            <a:r>
              <a:rPr lang="en-US" sz="1200" dirty="0"/>
              <a:t>to freed object</a:t>
            </a:r>
          </a:p>
        </p:txBody>
      </p:sp>
      <p:sp>
        <p:nvSpPr>
          <p:cNvPr id="24" name="Text Box 88"/>
          <p:cNvSpPr txBox="1">
            <a:spLocks noChangeArrowheads="1"/>
          </p:cNvSpPr>
          <p:nvPr/>
        </p:nvSpPr>
        <p:spPr bwMode="auto">
          <a:xfrm>
            <a:off x="265922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785108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904096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61"/>
          <p:cNvSpPr txBox="1">
            <a:spLocks noChangeArrowheads="1"/>
          </p:cNvSpPr>
          <p:nvPr/>
        </p:nvSpPr>
        <p:spPr bwMode="auto">
          <a:xfrm>
            <a:off x="832734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888815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64"/>
          <p:cNvSpPr txBox="1">
            <a:spLocks noChangeArrowheads="1"/>
          </p:cNvSpPr>
          <p:nvPr/>
        </p:nvSpPr>
        <p:spPr bwMode="auto">
          <a:xfrm>
            <a:off x="935264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1178111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73"/>
          <p:cNvSpPr>
            <a:spLocks noChangeShapeType="1"/>
          </p:cNvSpPr>
          <p:nvPr/>
        </p:nvSpPr>
        <p:spPr bwMode="auto">
          <a:xfrm>
            <a:off x="1863911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74"/>
          <p:cNvSpPr txBox="1">
            <a:spLocks noChangeArrowheads="1"/>
          </p:cNvSpPr>
          <p:nvPr/>
        </p:nvSpPr>
        <p:spPr bwMode="auto">
          <a:xfrm>
            <a:off x="2230527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80"/>
          <p:cNvSpPr>
            <a:spLocks noChangeShapeType="1"/>
          </p:cNvSpPr>
          <p:nvPr/>
        </p:nvSpPr>
        <p:spPr bwMode="auto">
          <a:xfrm>
            <a:off x="2606861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86"/>
          <p:cNvSpPr>
            <a:spLocks noChangeShapeType="1"/>
          </p:cNvSpPr>
          <p:nvPr/>
        </p:nvSpPr>
        <p:spPr bwMode="auto">
          <a:xfrm>
            <a:off x="3235511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89"/>
          <p:cNvSpPr>
            <a:spLocks noChangeShapeType="1"/>
          </p:cNvSpPr>
          <p:nvPr/>
        </p:nvSpPr>
        <p:spPr bwMode="auto">
          <a:xfrm flipV="1">
            <a:off x="665973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2274738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2321187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1551920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1598369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2925972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2972422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68202" y="1276350"/>
            <a:ext cx="609600" cy="1219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658">
        <p:fade/>
      </p:transition>
    </mc:Choice>
    <mc:Fallback xmlns="">
      <p:transition spd="med" advTm="9765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3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100" dirty="0">
                <a:solidFill>
                  <a:schemeClr val="tx1"/>
                </a:solidFill>
              </a:rPr>
              <a:t>Host-Device Data Transfer API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581400" y="809626"/>
            <a:ext cx="3096999" cy="40239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err="1">
                <a:ea typeface="Times New Roman" pitchFamily="18" charset="0"/>
                <a:cs typeface="Courier New" pitchFamily="49" charset="0"/>
              </a:rPr>
              <a:t>cudaMemcpy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1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memory data transfer</a:t>
            </a:r>
          </a:p>
          <a:p>
            <a:pPr lvl="1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Requires four parameters</a:t>
            </a:r>
          </a:p>
          <a:p>
            <a:pPr lvl="2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Pointer to destination </a:t>
            </a:r>
          </a:p>
          <a:p>
            <a:pPr lvl="2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Pointer to source</a:t>
            </a:r>
          </a:p>
          <a:p>
            <a:pPr lvl="2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Number of bytes copied</a:t>
            </a:r>
          </a:p>
          <a:p>
            <a:pPr lvl="2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Type/Direction of transfer</a:t>
            </a:r>
          </a:p>
          <a:p>
            <a:pPr lvl="2" eaLnBrk="1" hangingPunct="1"/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 lvl="1" eaLnBrk="1" hangingPunct="1"/>
            <a:r>
              <a:rPr lang="en-US" dirty="0">
                <a:ea typeface="Times New Roman" pitchFamily="18" charset="0"/>
                <a:cs typeface="Courier New" pitchFamily="49" charset="0"/>
              </a:rPr>
              <a:t>Transfer to device is asynchronous</a:t>
            </a: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265879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785065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32" name="Text Box 60"/>
          <p:cNvSpPr txBox="1">
            <a:spLocks noChangeArrowheads="1"/>
          </p:cNvSpPr>
          <p:nvPr/>
        </p:nvSpPr>
        <p:spPr bwMode="auto">
          <a:xfrm>
            <a:off x="904053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61"/>
          <p:cNvSpPr txBox="1">
            <a:spLocks noChangeArrowheads="1"/>
          </p:cNvSpPr>
          <p:nvPr/>
        </p:nvSpPr>
        <p:spPr bwMode="auto">
          <a:xfrm>
            <a:off x="832691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888772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35221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178068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>
            <a:off x="1863868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2230484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2606818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>
            <a:off x="3235468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89"/>
          <p:cNvSpPr>
            <a:spLocks noChangeShapeType="1"/>
          </p:cNvSpPr>
          <p:nvPr/>
        </p:nvSpPr>
        <p:spPr bwMode="auto">
          <a:xfrm flipV="1">
            <a:off x="665930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2274695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64"/>
          <p:cNvSpPr txBox="1">
            <a:spLocks noChangeArrowheads="1"/>
          </p:cNvSpPr>
          <p:nvPr/>
        </p:nvSpPr>
        <p:spPr bwMode="auto">
          <a:xfrm>
            <a:off x="2321144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1551877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1598326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925929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2972379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19481" y="2116337"/>
            <a:ext cx="5143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253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466">
        <p:fade/>
      </p:transition>
    </mc:Choice>
    <mc:Fallback xmlns="">
      <p:transition spd="med" advTm="12346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Vector Addition Host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050" dirty="0"/>
              <a:t>void </a:t>
            </a:r>
            <a:r>
              <a:rPr lang="en-US" sz="1050" dirty="0" err="1"/>
              <a:t>vecAdd</a:t>
            </a:r>
            <a:r>
              <a:rPr lang="en-US" sz="1050" dirty="0"/>
              <a:t>(float *</a:t>
            </a:r>
            <a:r>
              <a:rPr lang="en-US" sz="1050" dirty="0" err="1"/>
              <a:t>h_A</a:t>
            </a:r>
            <a:r>
              <a:rPr lang="en-US" sz="1050" dirty="0"/>
              <a:t>, float *</a:t>
            </a:r>
            <a:r>
              <a:rPr lang="en-US" sz="1050" dirty="0" err="1"/>
              <a:t>h_B</a:t>
            </a:r>
            <a:r>
              <a:rPr lang="en-US" sz="1050" dirty="0"/>
              <a:t>, float *</a:t>
            </a:r>
            <a:r>
              <a:rPr lang="en-US" sz="1050" dirty="0" err="1"/>
              <a:t>h_C</a:t>
            </a:r>
            <a:r>
              <a:rPr lang="en-US" sz="1050" dirty="0"/>
              <a:t>, </a:t>
            </a:r>
            <a:r>
              <a:rPr lang="en-US" sz="1050" dirty="0" err="1"/>
              <a:t>int</a:t>
            </a:r>
            <a:r>
              <a:rPr lang="en-US" sz="1050" dirty="0"/>
              <a:t> n)</a:t>
            </a:r>
          </a:p>
          <a:p>
            <a:pPr marL="0" indent="0">
              <a:buNone/>
              <a:defRPr/>
            </a:pPr>
            <a:r>
              <a:rPr lang="en-US" sz="900" dirty="0"/>
              <a:t>{</a:t>
            </a:r>
          </a:p>
          <a:p>
            <a:pPr marL="0" indent="0">
              <a:buNone/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size = n * </a:t>
            </a:r>
            <a:r>
              <a:rPr lang="en-US" sz="1050" dirty="0" err="1"/>
              <a:t>sizeof</a:t>
            </a:r>
            <a:r>
              <a:rPr lang="en-US" sz="1050" dirty="0"/>
              <a:t>(float); float *</a:t>
            </a:r>
            <a:r>
              <a:rPr lang="en-US" sz="1050" dirty="0" err="1"/>
              <a:t>d_A</a:t>
            </a:r>
            <a:r>
              <a:rPr lang="en-US" sz="1050" dirty="0"/>
              <a:t>, *</a:t>
            </a:r>
            <a:r>
              <a:rPr lang="en-US" sz="1050" dirty="0" err="1"/>
              <a:t>d_B</a:t>
            </a:r>
            <a:r>
              <a:rPr lang="en-US" sz="1050" dirty="0"/>
              <a:t>, *</a:t>
            </a:r>
            <a:r>
              <a:rPr lang="en-US" sz="1050" dirty="0" err="1"/>
              <a:t>d_C</a:t>
            </a:r>
            <a:r>
              <a:rPr lang="en-US" sz="1050" dirty="0"/>
              <a:t>;</a:t>
            </a:r>
          </a:p>
          <a:p>
            <a:pPr>
              <a:defRPr/>
            </a:pPr>
            <a:endParaRPr lang="en-US" sz="300" dirty="0"/>
          </a:p>
          <a:p>
            <a:pPr marL="0" indent="0">
              <a:buNone/>
              <a:defRPr/>
            </a:pPr>
            <a:r>
              <a:rPr lang="en-US" sz="1050" dirty="0"/>
              <a:t>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d_A</a:t>
            </a:r>
            <a:r>
              <a:rPr lang="en-US" sz="1050" dirty="0"/>
              <a:t>, size);    </a:t>
            </a:r>
          </a:p>
          <a:p>
            <a:pPr marL="0" indent="0">
              <a:buNone/>
              <a:defRPr/>
            </a:pPr>
            <a:r>
              <a:rPr lang="en-US" sz="1050" b="1" dirty="0"/>
              <a:t>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d_A</a:t>
            </a:r>
            <a:r>
              <a:rPr lang="en-US" sz="1050" b="1" dirty="0"/>
              <a:t>, </a:t>
            </a:r>
            <a:r>
              <a:rPr lang="en-US" sz="1050" b="1" dirty="0" err="1"/>
              <a:t>h_A</a:t>
            </a:r>
            <a:r>
              <a:rPr lang="en-US" sz="1050" b="1" dirty="0"/>
              <a:t>, size, </a:t>
            </a:r>
            <a:r>
              <a:rPr lang="en-US" sz="1050" b="1" dirty="0" err="1"/>
              <a:t>cudaMemcpyHostToDevice</a:t>
            </a:r>
            <a:r>
              <a:rPr lang="en-US" sz="1050" b="1" dirty="0"/>
              <a:t>);</a:t>
            </a:r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d_B</a:t>
            </a:r>
            <a:r>
              <a:rPr lang="en-US" sz="1050" dirty="0"/>
              <a:t>, size);</a:t>
            </a:r>
          </a:p>
          <a:p>
            <a:pPr marL="0" indent="0">
              <a:buNone/>
              <a:defRPr/>
            </a:pPr>
            <a:r>
              <a:rPr lang="en-US" sz="1050" b="1" dirty="0"/>
              <a:t> 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d_B</a:t>
            </a:r>
            <a:r>
              <a:rPr lang="en-US" sz="1050" b="1" dirty="0"/>
              <a:t>, </a:t>
            </a:r>
            <a:r>
              <a:rPr lang="en-US" sz="1050" b="1" dirty="0" err="1"/>
              <a:t>h_B</a:t>
            </a:r>
            <a:r>
              <a:rPr lang="en-US" sz="1050" b="1" dirty="0"/>
              <a:t>, size, </a:t>
            </a:r>
            <a:r>
              <a:rPr lang="en-US" sz="1050" b="1" dirty="0" err="1"/>
              <a:t>cudaMemcpyHostToDevice</a:t>
            </a:r>
            <a:r>
              <a:rPr lang="en-US" sz="1050" b="1" dirty="0"/>
              <a:t>);</a:t>
            </a:r>
            <a:endParaRPr lang="en-US" sz="750" dirty="0"/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d_C</a:t>
            </a:r>
            <a:r>
              <a:rPr lang="en-US" sz="1050" dirty="0"/>
              <a:t>, size);</a:t>
            </a:r>
          </a:p>
          <a:p>
            <a:pPr marL="0" indent="0">
              <a:buNone/>
              <a:defRPr/>
            </a:pPr>
            <a:endParaRPr lang="en-US" sz="300" dirty="0"/>
          </a:p>
          <a:p>
            <a:pPr marL="0" indent="0">
              <a:buNone/>
              <a:defRPr/>
            </a:pPr>
            <a:r>
              <a:rPr lang="en-US" sz="1050" dirty="0"/>
              <a:t>     // Kernel invocation code – to be shown later</a:t>
            </a:r>
          </a:p>
          <a:p>
            <a:pPr marL="0" indent="0">
              <a:buNone/>
              <a:defRPr/>
            </a:pPr>
            <a:endParaRPr lang="en-US" sz="750" dirty="0"/>
          </a:p>
          <a:p>
            <a:pPr marL="0" indent="0">
              <a:buNone/>
              <a:defRPr/>
            </a:pPr>
            <a:r>
              <a:rPr lang="en-US" sz="1050" b="1" dirty="0"/>
              <a:t> 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h_C</a:t>
            </a:r>
            <a:r>
              <a:rPr lang="en-US" sz="1050" b="1" dirty="0"/>
              <a:t>, </a:t>
            </a:r>
            <a:r>
              <a:rPr lang="en-US" sz="1050" b="1" dirty="0" err="1"/>
              <a:t>d_C</a:t>
            </a:r>
            <a:r>
              <a:rPr lang="en-US" sz="1050" b="1" dirty="0"/>
              <a:t>, size, </a:t>
            </a:r>
            <a:r>
              <a:rPr lang="en-US" sz="1050" b="1" dirty="0" err="1"/>
              <a:t>cudaMemcpyDeviceToHost</a:t>
            </a:r>
            <a:r>
              <a:rPr lang="en-US" sz="1050" b="1" dirty="0"/>
              <a:t>);</a:t>
            </a:r>
            <a:endParaRPr lang="en-US" sz="1050" dirty="0"/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cudaFree</a:t>
            </a:r>
            <a:r>
              <a:rPr lang="en-US" sz="1050" dirty="0"/>
              <a:t>(</a:t>
            </a:r>
            <a:r>
              <a:rPr lang="en-US" sz="1050" dirty="0" err="1"/>
              <a:t>d_A</a:t>
            </a:r>
            <a:r>
              <a:rPr lang="en-US" sz="1050" dirty="0"/>
              <a:t>); </a:t>
            </a:r>
            <a:r>
              <a:rPr lang="en-US" sz="1050" dirty="0" err="1"/>
              <a:t>cudaFree</a:t>
            </a:r>
            <a:r>
              <a:rPr lang="en-US" sz="1050" dirty="0"/>
              <a:t>(</a:t>
            </a:r>
            <a:r>
              <a:rPr lang="en-US" sz="1050" dirty="0" err="1"/>
              <a:t>d_B</a:t>
            </a:r>
            <a:r>
              <a:rPr lang="en-US" sz="1050" dirty="0"/>
              <a:t>); </a:t>
            </a:r>
            <a:r>
              <a:rPr lang="en-US" sz="1050" dirty="0" err="1"/>
              <a:t>cudaFree</a:t>
            </a:r>
            <a:r>
              <a:rPr lang="en-US" sz="1050" dirty="0"/>
              <a:t> (</a:t>
            </a:r>
            <a:r>
              <a:rPr lang="en-US" sz="1050" dirty="0" err="1"/>
              <a:t>d_C</a:t>
            </a:r>
            <a:r>
              <a:rPr lang="en-US" sz="1050" dirty="0"/>
              <a:t>);</a:t>
            </a:r>
          </a:p>
          <a:p>
            <a:pPr marL="0" indent="0">
              <a:buNone/>
              <a:defRPr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AA3FA8-E247-4E98-848E-2BB16604A78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059">
        <p:fade/>
      </p:transition>
    </mc:Choice>
    <mc:Fallback xmlns="">
      <p:transition spd="med" advTm="12905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Practice, Check for API Errors in Host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9878" y="1276350"/>
            <a:ext cx="6217920" cy="355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cudaError_t</a:t>
            </a:r>
            <a:r>
              <a:rPr lang="en-US" dirty="0"/>
              <a:t>  err = </a:t>
            </a:r>
            <a:r>
              <a:rPr lang="en-US" dirty="0" err="1"/>
              <a:t>cudaMalloc</a:t>
            </a:r>
            <a:r>
              <a:rPr lang="en-US" dirty="0"/>
              <a:t>((void **) &amp;</a:t>
            </a:r>
            <a:r>
              <a:rPr lang="en-US" dirty="0" err="1"/>
              <a:t>d_A</a:t>
            </a:r>
            <a:r>
              <a:rPr lang="en-US" dirty="0"/>
              <a:t>, size);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(err != </a:t>
            </a:r>
            <a:r>
              <a:rPr lang="en-US" dirty="0" err="1"/>
              <a:t>cudaSuccess</a:t>
            </a:r>
            <a:r>
              <a:rPr lang="en-US" dirty="0"/>
              <a:t>)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(“%s in %s at line %d\n”,   </a:t>
            </a:r>
            <a:r>
              <a:rPr lang="en-US" dirty="0" err="1"/>
              <a:t>cudaGetErrorString</a:t>
            </a:r>
            <a:r>
              <a:rPr lang="en-US" dirty="0"/>
              <a:t>(err), __FILE__,</a:t>
            </a:r>
          </a:p>
          <a:p>
            <a:pPr marL="0" indent="0">
              <a:buNone/>
            </a:pPr>
            <a:r>
              <a:rPr lang="en-US" dirty="0"/>
              <a:t>   __LINE__);</a:t>
            </a:r>
          </a:p>
          <a:p>
            <a:pPr marL="0" indent="0">
              <a:buNone/>
            </a:pPr>
            <a:r>
              <a:rPr lang="en-US" dirty="0"/>
              <a:t>   exit(EXIT_FAILURE);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4972050" y="4157663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32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982">
        <p:fade/>
      </p:transition>
    </mc:Choice>
    <mc:Fallback xmlns="">
      <p:transition spd="med" advTm="131982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Kernel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about CUDA threads, the main mechanism for exploiting of data parallelism</a:t>
            </a:r>
          </a:p>
          <a:p>
            <a:pPr lvl="1"/>
            <a:r>
              <a:rPr lang="en-US" dirty="0"/>
              <a:t>Hierarchical thread organization</a:t>
            </a:r>
          </a:p>
          <a:p>
            <a:pPr lvl="1"/>
            <a:r>
              <a:rPr lang="en-US" dirty="0"/>
              <a:t>Launching parallel execution</a:t>
            </a:r>
          </a:p>
          <a:p>
            <a:pPr lvl="1"/>
            <a:r>
              <a:rPr lang="en-US" dirty="0"/>
              <a:t>Thread index to data index mapping</a:t>
            </a:r>
          </a:p>
        </p:txBody>
      </p:sp>
      <p:sp>
        <p:nvSpPr>
          <p:cNvPr id="4" name="Slide Number Placeholder 71"/>
          <p:cNvSpPr txBox="1">
            <a:spLocks/>
          </p:cNvSpPr>
          <p:nvPr/>
        </p:nvSpPr>
        <p:spPr>
          <a:xfrm>
            <a:off x="4914900" y="4157663"/>
            <a:ext cx="1428750" cy="257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110">
        <p:fade/>
      </p:transition>
    </mc:Choice>
    <mc:Fallback xmlns="">
      <p:transition spd="med" advTm="3211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8597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5363" name="TextBox 21"/>
          <p:cNvSpPr txBox="1">
            <a:spLocks noChangeArrowheads="1"/>
          </p:cNvSpPr>
          <p:nvPr/>
        </p:nvSpPr>
        <p:spPr bwMode="auto">
          <a:xfrm>
            <a:off x="914400" y="1504950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A</a:t>
            </a:r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914400" y="2059259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B</a:t>
            </a:r>
          </a:p>
        </p:txBody>
      </p:sp>
      <p:sp>
        <p:nvSpPr>
          <p:cNvPr id="15365" name="TextBox 23"/>
          <p:cNvSpPr txBox="1">
            <a:spLocks noChangeArrowheads="1"/>
          </p:cNvSpPr>
          <p:nvPr/>
        </p:nvSpPr>
        <p:spPr bwMode="auto">
          <a:xfrm>
            <a:off x="928984" y="3143993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/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2892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7187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8602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97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892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87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B[2]</a:t>
            </a:r>
          </a:p>
        </p:txBody>
      </p:sp>
      <p:sp>
        <p:nvSpPr>
          <p:cNvPr id="15375" name="TextBox 33"/>
          <p:cNvSpPr txBox="1">
            <a:spLocks noChangeArrowheads="1"/>
          </p:cNvSpPr>
          <p:nvPr/>
        </p:nvSpPr>
        <p:spPr bwMode="auto">
          <a:xfrm>
            <a:off x="4457103" y="154491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15377" name="TextBox 35"/>
          <p:cNvSpPr txBox="1">
            <a:spLocks noChangeArrowheads="1"/>
          </p:cNvSpPr>
          <p:nvPr/>
        </p:nvSpPr>
        <p:spPr bwMode="auto">
          <a:xfrm>
            <a:off x="4457103" y="205926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8602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8597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892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7187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C[2]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28602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C[N-1]</a:t>
            </a:r>
          </a:p>
        </p:txBody>
      </p:sp>
      <p:sp>
        <p:nvSpPr>
          <p:cNvPr id="15385" name="TextBox 43"/>
          <p:cNvSpPr txBox="1">
            <a:spLocks noChangeArrowheads="1"/>
          </p:cNvSpPr>
          <p:nvPr/>
        </p:nvSpPr>
        <p:spPr bwMode="auto">
          <a:xfrm>
            <a:off x="4457103" y="3173685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225742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90752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247069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235029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00037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65047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321364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309324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74332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39342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395659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83619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200052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4850158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5413324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5292921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0" name="Title 7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Parallelism - Vector Addition Example</a:t>
            </a:r>
          </a:p>
        </p:txBody>
      </p:sp>
      <p:sp>
        <p:nvSpPr>
          <p:cNvPr id="15411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5258479" y="432435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D19AA-ECD4-4533-8333-298847C0F63B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13328"/>
      </p:ext>
    </p:extLst>
  </p:cSld>
  <p:clrMapOvr>
    <a:masterClrMapping/>
  </p:clrMapOvr>
  <p:transition advTm="30528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>
                <a:solidFill>
                  <a:schemeClr val="tx1"/>
                </a:solidFill>
              </a:rPr>
              <a:t>CUDA Execution Model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/>
              <a:t>Heterogeneous host (CPU) + device (GPU) application C program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Serial parts in </a:t>
            </a:r>
            <a:r>
              <a:rPr lang="en-US" sz="1200" b="1" dirty="0"/>
              <a:t>host </a:t>
            </a:r>
            <a:r>
              <a:rPr lang="en-US" sz="1200" dirty="0"/>
              <a:t>C code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Parallel parts in </a:t>
            </a:r>
            <a:r>
              <a:rPr lang="en-US" sz="1200" b="1" dirty="0"/>
              <a:t>device</a:t>
            </a:r>
            <a:r>
              <a:rPr lang="en-US" sz="1200" dirty="0"/>
              <a:t> SPMD kernel code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926556" y="2037191"/>
            <a:ext cx="1696641" cy="2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169"/>
              </a:spcBef>
              <a:buClr>
                <a:srgbClr val="3333CC"/>
              </a:buClr>
            </a:pPr>
            <a:r>
              <a:rPr lang="en-US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350" b="1" dirty="0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3226594" y="2418072"/>
            <a:ext cx="2945606" cy="469703"/>
            <a:chOff x="2817" y="2296"/>
            <a:chExt cx="2474" cy="526"/>
          </a:xfrm>
        </p:grpSpPr>
        <p:sp>
          <p:nvSpPr>
            <p:cNvPr id="7240" name="Rectangle 5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635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7241" name="Text Box 6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350" b="1">
                  <a:solidFill>
                    <a:schemeClr val="accent1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242" name="Group 7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7285" name="Text Box 8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86" name="Group 9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7287" name="Freeform 10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8" name="Freeform 11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9" name="Freeform 12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0" name="Freeform 13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1" name="Freeform 14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2" name="Freeform 15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3" name="Freeform 16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4" name="Freeform 17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5" name="Freeform 18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6" name="Freeform 19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7" name="Freeform 20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3" name="Group 21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7272" name="Text Box 22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73" name="Group 23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7274" name="Freeform 24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5" name="Freeform 25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6" name="Freeform 26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7" name="Freeform 27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8" name="Freeform 28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9" name="Freeform 29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0" name="Freeform 30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1" name="Freeform 31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2" name="Freeform 32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3" name="Freeform 33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4" name="Freeform 34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4" name="Group 35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7259" name="Text Box 36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60" name="Group 37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7261" name="Freeform 38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2" name="Freeform 39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3" name="Freeform 40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4" name="Freeform 41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5" name="Freeform 42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6" name="Freeform 43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7" name="Freeform 44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8" name="Freeform 45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9" name="Freeform 46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0" name="Freeform 47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1" name="Freeform 48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5" name="Group 49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7246" name="Text Box 50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47" name="Group 51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7248" name="Freeform 52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49" name="Freeform 53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0" name="Freeform 54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1" name="Freeform 55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2" name="Freeform 56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3" name="Freeform 57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4" name="Freeform 58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5" name="Freeform 59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6" name="Freeform 60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7" name="Freeform 61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8" name="Freeform 62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7175" name="Group 63"/>
          <p:cNvGrpSpPr>
            <a:grpSpLocks/>
          </p:cNvGrpSpPr>
          <p:nvPr/>
        </p:nvGrpSpPr>
        <p:grpSpPr bwMode="auto">
          <a:xfrm>
            <a:off x="3226594" y="3498565"/>
            <a:ext cx="2945606" cy="468809"/>
            <a:chOff x="2817" y="3506"/>
            <a:chExt cx="2474" cy="525"/>
          </a:xfrm>
        </p:grpSpPr>
        <p:sp>
          <p:nvSpPr>
            <p:cNvPr id="7182" name="Rectangle 64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7183" name="Text Box 65"/>
            <p:cNvSpPr txBox="1">
              <a:spLocks noChangeArrowheads="1"/>
            </p:cNvSpPr>
            <p:nvPr/>
          </p:nvSpPr>
          <p:spPr bwMode="auto">
            <a:xfrm>
              <a:off x="4430" y="3708"/>
              <a:ext cx="316" cy="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350" b="1">
                  <a:solidFill>
                    <a:schemeClr val="accent1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184" name="Group 66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7227" name="Text Box 67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28" name="Group 68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7229" name="Freeform 69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0" name="Freeform 70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1" name="Freeform 71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2" name="Freeform 72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3" name="Freeform 73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4" name="Freeform 74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5" name="Freeform 75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6" name="Freeform 76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7" name="Freeform 77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8" name="Freeform 78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9" name="Freeform 79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5" name="Group 80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7214" name="Text Box 81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15" name="Group 82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7216" name="Freeform 83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7" name="Freeform 84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8" name="Freeform 85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9" name="Freeform 86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0" name="Freeform 87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1" name="Freeform 88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2" name="Freeform 89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3" name="Freeform 90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4" name="Freeform 91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5" name="Freeform 92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6" name="Freeform 93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6" name="Group 94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7201" name="Text Box 95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02" name="Group 96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7203" name="Freeform 97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4" name="Freeform 98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5" name="Freeform 99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6" name="Freeform 100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7" name="Freeform 101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8" name="Freeform 102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9" name="Freeform 103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0" name="Freeform 104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1" name="Freeform 105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2" name="Freeform 106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3" name="Freeform 107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7" name="Group 108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7188" name="Text Box 109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317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189" name="Group 110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7190" name="Freeform 111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1" name="Freeform 112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2" name="Freeform 113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3" name="Freeform 114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4" name="Freeform 115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5" name="Freeform 116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6" name="Freeform 117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7" name="Freeform 118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8" name="Freeform 119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9" name="Freeform 120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0" name="Freeform 121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sp>
        <p:nvSpPr>
          <p:cNvPr id="7176" name="Text Box 122"/>
          <p:cNvSpPr txBox="1">
            <a:spLocks noChangeArrowheads="1"/>
          </p:cNvSpPr>
          <p:nvPr/>
        </p:nvSpPr>
        <p:spPr bwMode="auto">
          <a:xfrm>
            <a:off x="656565" y="2381461"/>
            <a:ext cx="2987939" cy="43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050" dirty="0">
                <a:latin typeface="Arial" charset="0"/>
                <a:ea typeface="ＭＳ Ｐゴシック" pitchFamily="34" charset="-128"/>
              </a:rPr>
              <a:t>‏</a:t>
            </a:r>
            <a:endParaRPr lang="en-US" sz="1050" dirty="0"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 err="1">
                <a:latin typeface="Arial" charset="0"/>
                <a:ea typeface="ＭＳ Ｐゴシック" pitchFamily="34" charset="-128"/>
              </a:rPr>
              <a:t>KernelA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&lt;&lt;&lt; 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nBlk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, 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nTid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 &gt;&gt;&gt;(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args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);</a:t>
            </a:r>
          </a:p>
        </p:txBody>
      </p:sp>
      <p:sp>
        <p:nvSpPr>
          <p:cNvPr id="7177" name="Freeform 123"/>
          <p:cNvSpPr>
            <a:spLocks/>
          </p:cNvSpPr>
          <p:nvPr/>
        </p:nvSpPr>
        <p:spPr bwMode="auto">
          <a:xfrm>
            <a:off x="4672014" y="1914436"/>
            <a:ext cx="54769" cy="454522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7178" name="Text Box 124"/>
          <p:cNvSpPr txBox="1">
            <a:spLocks noChangeArrowheads="1"/>
          </p:cNvSpPr>
          <p:nvPr/>
        </p:nvSpPr>
        <p:spPr bwMode="auto">
          <a:xfrm>
            <a:off x="2935950" y="3084846"/>
            <a:ext cx="1720454" cy="2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169"/>
              </a:spcBef>
              <a:buClr>
                <a:srgbClr val="3333CC"/>
              </a:buClr>
            </a:pPr>
            <a:r>
              <a:rPr lang="en-US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350" b="1" dirty="0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79" name="Freeform 125"/>
          <p:cNvSpPr>
            <a:spLocks/>
          </p:cNvSpPr>
          <p:nvPr/>
        </p:nvSpPr>
        <p:spPr bwMode="auto">
          <a:xfrm>
            <a:off x="4672014" y="2986892"/>
            <a:ext cx="54769" cy="454521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7180" name="Text Box 126"/>
          <p:cNvSpPr txBox="1">
            <a:spLocks noChangeArrowheads="1"/>
          </p:cNvSpPr>
          <p:nvPr/>
        </p:nvSpPr>
        <p:spPr bwMode="auto">
          <a:xfrm>
            <a:off x="701874" y="3481087"/>
            <a:ext cx="2895600" cy="43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050" dirty="0">
                <a:latin typeface="Arial" charset="0"/>
                <a:ea typeface="ＭＳ Ｐゴシック" pitchFamily="34" charset="-128"/>
              </a:rPr>
              <a:t>‏</a:t>
            </a:r>
            <a:endParaRPr lang="en-US" sz="1050" dirty="0"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 err="1">
                <a:latin typeface="Arial" charset="0"/>
                <a:ea typeface="ＭＳ Ｐゴシック" pitchFamily="34" charset="-128"/>
              </a:rPr>
              <a:t>KernelB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&lt;&lt;&lt; 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nBlk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, 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nTid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 &gt;&gt;&gt;(</a:t>
            </a:r>
            <a:r>
              <a:rPr lang="en-US" sz="1050" dirty="0" err="1">
                <a:latin typeface="Arial" charset="0"/>
                <a:ea typeface="ＭＳ Ｐゴシック" pitchFamily="34" charset="-128"/>
              </a:rPr>
              <a:t>args</a:t>
            </a:r>
            <a:r>
              <a:rPr lang="en-US" sz="1050" dirty="0">
                <a:latin typeface="Arial" charset="0"/>
                <a:ea typeface="ＭＳ Ｐゴシック" pitchFamily="34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340670"/>
      </p:ext>
    </p:extLst>
  </p:cSld>
  <p:clrMapOvr>
    <a:masterClrMapping/>
  </p:clrMapOvr>
  <p:transition advTm="6761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A Thread as a Von-Neumann Processor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624" y="1141527"/>
            <a:ext cx="335237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A thread is a “virtualized” or “abstracted” </a:t>
            </a:r>
          </a:p>
          <a:p>
            <a:r>
              <a:rPr lang="en-US" sz="1350" dirty="0"/>
              <a:t>Von-Neumann Processor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571750" y="1885950"/>
            <a:ext cx="1714500" cy="600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Memory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457450" y="2657475"/>
            <a:ext cx="1943100" cy="94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1828800" y="3814762"/>
            <a:ext cx="3143250" cy="614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Control Unit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857750" y="1971675"/>
            <a:ext cx="685800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I/O</a:t>
            </a:r>
          </a:p>
        </p:txBody>
      </p:sp>
      <p:grpSp>
        <p:nvGrpSpPr>
          <p:cNvPr id="67" name="Group 26"/>
          <p:cNvGrpSpPr>
            <a:grpSpLocks/>
          </p:cNvGrpSpPr>
          <p:nvPr/>
        </p:nvGrpSpPr>
        <p:grpSpPr bwMode="auto">
          <a:xfrm>
            <a:off x="2686050" y="3171827"/>
            <a:ext cx="800100" cy="323255"/>
            <a:chOff x="528" y="2688"/>
            <a:chExt cx="672" cy="362"/>
          </a:xfrm>
        </p:grpSpPr>
        <p:grpSp>
          <p:nvGrpSpPr>
            <p:cNvPr id="68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3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4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5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  <p:sp>
            <p:nvSpPr>
              <p:cNvPr id="76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"/>
                </a:endParaRPr>
              </a:p>
            </p:txBody>
          </p:sp>
        </p:grp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630" y="2688"/>
              <a:ext cx="48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ea typeface=""/>
                  <a:cs typeface="Arial" charset="0"/>
                </a:rPr>
                <a:t>ALU</a:t>
              </a:r>
            </a:p>
          </p:txBody>
        </p:sp>
      </p:grpSp>
      <p:grpSp>
        <p:nvGrpSpPr>
          <p:cNvPr id="77" name="Group 29"/>
          <p:cNvGrpSpPr>
            <a:grpSpLocks/>
          </p:cNvGrpSpPr>
          <p:nvPr/>
        </p:nvGrpSpPr>
        <p:grpSpPr bwMode="auto">
          <a:xfrm>
            <a:off x="3714750" y="2957513"/>
            <a:ext cx="514350" cy="596504"/>
            <a:chOff x="720" y="1632"/>
            <a:chExt cx="432" cy="668"/>
          </a:xfrm>
        </p:grpSpPr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415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ea typeface=""/>
                  <a:cs typeface="Arial" charset="0"/>
                </a:rPr>
                <a:t>Reg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Palatino" pitchFamily="18" charset="0"/>
                <a:ea typeface=""/>
                <a:cs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ea typeface=""/>
                  <a:cs typeface="Arial" charset="0"/>
                </a:rPr>
                <a:t>File</a:t>
              </a:r>
            </a:p>
          </p:txBody>
        </p:sp>
      </p:grp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2343150" y="41148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PC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3829050" y="41148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IR</a:t>
            </a:r>
          </a:p>
        </p:txBody>
      </p:sp>
      <p:cxnSp>
        <p:nvCxnSpPr>
          <p:cNvPr id="82" name="AutoShape 35"/>
          <p:cNvCxnSpPr>
            <a:cxnSpLocks noChangeShapeType="1"/>
          </p:cNvCxnSpPr>
          <p:nvPr/>
        </p:nvCxnSpPr>
        <p:spPr bwMode="auto">
          <a:xfrm rot="-5400000">
            <a:off x="1664493" y="2907506"/>
            <a:ext cx="1414463" cy="40005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Line 37"/>
          <p:cNvSpPr>
            <a:spLocks noChangeShapeType="1"/>
          </p:cNvSpPr>
          <p:nvPr/>
        </p:nvSpPr>
        <p:spPr bwMode="auto">
          <a:xfrm flipV="1">
            <a:off x="3371850" y="3600450"/>
            <a:ext cx="0" cy="2143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V="1">
            <a:off x="3028950" y="24860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3714750" y="24860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4286250" y="21002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 flipH="1">
            <a:off x="4286250" y="22717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88" name="AutoShape 44"/>
          <p:cNvCxnSpPr>
            <a:cxnSpLocks noChangeShapeType="1"/>
          </p:cNvCxnSpPr>
          <p:nvPr/>
        </p:nvCxnSpPr>
        <p:spPr bwMode="auto">
          <a:xfrm rot="-5400000">
            <a:off x="4164806" y="3121819"/>
            <a:ext cx="1157288" cy="22860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46"/>
          <p:cNvSpPr txBox="1">
            <a:spLocks noChangeArrowheads="1"/>
          </p:cNvSpPr>
          <p:nvPr/>
        </p:nvSpPr>
        <p:spPr bwMode="auto">
          <a:xfrm>
            <a:off x="2637235" y="2658220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76B900"/>
                </a:solidFill>
                <a:ea typeface=""/>
              </a:rPr>
              <a:t>Processing Unit</a:t>
            </a:r>
          </a:p>
        </p:txBody>
      </p:sp>
      <p:cxnSp>
        <p:nvCxnSpPr>
          <p:cNvPr id="90" name="AutoShape 35"/>
          <p:cNvCxnSpPr>
            <a:cxnSpLocks noChangeShapeType="1"/>
          </p:cNvCxnSpPr>
          <p:nvPr/>
        </p:nvCxnSpPr>
        <p:spPr bwMode="auto">
          <a:xfrm rot="5400000" flipH="1" flipV="1">
            <a:off x="1496339" y="2753936"/>
            <a:ext cx="1550453" cy="571203"/>
          </a:xfrm>
          <a:prstGeom prst="bentConnector3">
            <a:avLst>
              <a:gd name="adj1" fmla="val 100737"/>
            </a:avLst>
          </a:prstGeom>
          <a:noFill/>
          <a:ln w="9525">
            <a:solidFill>
              <a:srgbClr val="000000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/>
          <p:nvPr/>
        </p:nvCxnSpPr>
        <p:spPr>
          <a:xfrm>
            <a:off x="3543299" y="3582462"/>
            <a:ext cx="0" cy="23230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9777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8897">
        <p:fade/>
      </p:transition>
    </mc:Choice>
    <mc:Fallback>
      <p:transition spd="med" advTm="1088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2300" dirty="0"/>
              <a:t>CPUs: Latency Oriented Design 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3762375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43B938-5AFB-4136-A4BC-1C303B9BB4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half" idx="4294967295"/>
          </p:nvPr>
        </p:nvSpPr>
        <p:spPr>
          <a:xfrm>
            <a:off x="3616221" y="1352550"/>
            <a:ext cx="2878137" cy="2570163"/>
          </a:xfrm>
        </p:spPr>
        <p:txBody>
          <a:bodyPr>
            <a:normAutofit/>
          </a:bodyPr>
          <a:lstStyle/>
          <a:p>
            <a:r>
              <a:rPr lang="en-US" sz="1200" dirty="0"/>
              <a:t>Powerful ALU</a:t>
            </a:r>
          </a:p>
          <a:p>
            <a:pPr lvl="1"/>
            <a:r>
              <a:rPr lang="en-US" sz="1050" dirty="0"/>
              <a:t>Reduced operation latency</a:t>
            </a:r>
          </a:p>
          <a:p>
            <a:pPr eaLnBrk="1" hangingPunct="1"/>
            <a:r>
              <a:rPr lang="en-US" sz="1200" dirty="0"/>
              <a:t>Large caches</a:t>
            </a:r>
          </a:p>
          <a:p>
            <a:pPr lvl="1" eaLnBrk="1" hangingPunct="1"/>
            <a:r>
              <a:rPr lang="en-US" sz="1050" dirty="0"/>
              <a:t>Convert long latency memory accesses to short latency cache accesses</a:t>
            </a:r>
          </a:p>
          <a:p>
            <a:pPr eaLnBrk="1" hangingPunct="1"/>
            <a:r>
              <a:rPr lang="en-US" sz="1200" dirty="0"/>
              <a:t>Sophisticated control</a:t>
            </a:r>
          </a:p>
          <a:p>
            <a:pPr lvl="1" eaLnBrk="1" hangingPunct="1"/>
            <a:r>
              <a:rPr lang="en-US" sz="1050" dirty="0"/>
              <a:t>Branch prediction for reduced branch latency</a:t>
            </a:r>
          </a:p>
          <a:p>
            <a:pPr lvl="1" eaLnBrk="1" hangingPunct="1"/>
            <a:r>
              <a:rPr lang="en-US" sz="1050" dirty="0"/>
              <a:t>Data forwarding for reduced data latency</a:t>
            </a:r>
          </a:p>
        </p:txBody>
      </p:sp>
      <p:grpSp>
        <p:nvGrpSpPr>
          <p:cNvPr id="23558" name="Group 165"/>
          <p:cNvGrpSpPr>
            <a:grpSpLocks/>
          </p:cNvGrpSpPr>
          <p:nvPr/>
        </p:nvGrpSpPr>
        <p:grpSpPr bwMode="auto">
          <a:xfrm>
            <a:off x="1007958" y="1360084"/>
            <a:ext cx="2457450" cy="1543050"/>
            <a:chOff x="991" y="1935"/>
            <a:chExt cx="1688" cy="1226"/>
          </a:xfrm>
        </p:grpSpPr>
        <p:sp>
          <p:nvSpPr>
            <p:cNvPr id="23560" name="Rectangle 166"/>
            <p:cNvSpPr>
              <a:spLocks noChangeArrowheads="1"/>
            </p:cNvSpPr>
            <p:nvPr/>
          </p:nvSpPr>
          <p:spPr bwMode="auto">
            <a:xfrm>
              <a:off x="992" y="2425"/>
              <a:ext cx="1687" cy="4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50" b="1">
                  <a:latin typeface="Arial" charset="0"/>
                </a:rPr>
                <a:t>Cache</a:t>
              </a:r>
            </a:p>
          </p:txBody>
        </p:sp>
        <p:sp>
          <p:nvSpPr>
            <p:cNvPr id="23561" name="Rectangle 167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2" name="Rectangle 168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50" b="1">
                  <a:latin typeface="Arial" charset="0"/>
                </a:rPr>
                <a:t>Control</a:t>
              </a:r>
            </a:p>
          </p:txBody>
        </p:sp>
        <p:sp>
          <p:nvSpPr>
            <p:cNvPr id="23563" name="Rectangle 169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4" name="Rectangle 170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5" name="Rectangle 171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6" name="Rectangle 172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/>
            <a:p>
              <a:r>
                <a:rPr lang="en-US" sz="900" b="1">
                  <a:latin typeface="Arial" charset="0"/>
                </a:rPr>
                <a:t>DRAM</a:t>
              </a:r>
            </a:p>
          </p:txBody>
        </p:sp>
      </p:grpSp>
      <p:sp>
        <p:nvSpPr>
          <p:cNvPr id="23559" name="Text Box 173"/>
          <p:cNvSpPr txBox="1">
            <a:spLocks noChangeArrowheads="1"/>
          </p:cNvSpPr>
          <p:nvPr/>
        </p:nvSpPr>
        <p:spPr bwMode="auto">
          <a:xfrm>
            <a:off x="284255" y="1937614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CPU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79658" y="2208212"/>
            <a:ext cx="514350" cy="13864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617953" y="1808777"/>
            <a:ext cx="2080452" cy="1069073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3561" idx="2"/>
          </p:cNvCxnSpPr>
          <p:nvPr/>
        </p:nvCxnSpPr>
        <p:spPr>
          <a:xfrm flipH="1">
            <a:off x="3178609" y="1645787"/>
            <a:ext cx="515399" cy="0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62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420">
        <p:fade/>
      </p:transition>
    </mc:Choice>
    <mc:Fallback xmlns="">
      <p:transition spd="med" advTm="71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Arial" charset="0"/>
              </a:rPr>
              <a:t>Arrays of Parallel Threads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25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 CUDA kernel is executed by a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(array) of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threads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All threads in a grid run the same kernel code (Single Program Multiple Data)</a:t>
            </a:r>
            <a:r>
              <a:rPr lang="ar-SA" dirty="0">
                <a:solidFill>
                  <a:srgbClr val="000000"/>
                </a:solidFill>
                <a:latin typeface="Arial" charset="0"/>
              </a:rPr>
              <a:t>‏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Each thread has indexes that it uses to compute memory addresses and make control decisions</a:t>
            </a:r>
          </a:p>
          <a:p>
            <a:endParaRPr lang="en-US" dirty="0"/>
          </a:p>
        </p:txBody>
      </p:sp>
      <p:sp>
        <p:nvSpPr>
          <p:cNvPr id="12294" name="Freeform 26"/>
          <p:cNvSpPr>
            <a:spLocks/>
          </p:cNvSpPr>
          <p:nvPr/>
        </p:nvSpPr>
        <p:spPr bwMode="auto">
          <a:xfrm>
            <a:off x="2286000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6" name="Freeform 28"/>
          <p:cNvSpPr>
            <a:spLocks/>
          </p:cNvSpPr>
          <p:nvPr/>
        </p:nvSpPr>
        <p:spPr bwMode="auto">
          <a:xfrm>
            <a:off x="2691180" y="2812706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7" name="Freeform 29"/>
          <p:cNvSpPr>
            <a:spLocks/>
          </p:cNvSpPr>
          <p:nvPr/>
        </p:nvSpPr>
        <p:spPr bwMode="auto">
          <a:xfrm>
            <a:off x="3087075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" name="Freeform 30"/>
          <p:cNvSpPr>
            <a:spLocks/>
          </p:cNvSpPr>
          <p:nvPr/>
        </p:nvSpPr>
        <p:spPr bwMode="auto">
          <a:xfrm>
            <a:off x="3990050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9" name="Freeform 33"/>
          <p:cNvSpPr>
            <a:spLocks/>
          </p:cNvSpPr>
          <p:nvPr/>
        </p:nvSpPr>
        <p:spPr bwMode="auto">
          <a:xfrm>
            <a:off x="3597765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" name="Rectangle 44"/>
          <p:cNvSpPr/>
          <p:nvPr/>
        </p:nvSpPr>
        <p:spPr>
          <a:xfrm>
            <a:off x="1830512" y="3112744"/>
            <a:ext cx="28003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3228546" y="2769844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55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8559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56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9999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000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2307" name="TextBox 22"/>
          <p:cNvSpPr txBox="1">
            <a:spLocks noChangeArrowheads="1"/>
          </p:cNvSpPr>
          <p:nvPr/>
        </p:nvSpPr>
        <p:spPr bwMode="auto">
          <a:xfrm>
            <a:off x="3228546" y="3841406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647D1-CA4B-3147-9838-E4FB799A3D78}"/>
              </a:ext>
            </a:extLst>
          </p:cNvPr>
          <p:cNvSpPr txBox="1"/>
          <p:nvPr/>
        </p:nvSpPr>
        <p:spPr>
          <a:xfrm>
            <a:off x="1818358" y="3473084"/>
            <a:ext cx="2820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>
                <a:solidFill>
                  <a:srgbClr val="000000"/>
                </a:solidFill>
              </a:rPr>
              <a:t>C[</a:t>
            </a:r>
            <a:r>
              <a:rPr lang="en-US" sz="1050" dirty="0" err="1">
                <a:solidFill>
                  <a:srgbClr val="000000"/>
                </a:solidFill>
              </a:rPr>
              <a:t>i</a:t>
            </a:r>
            <a:r>
              <a:rPr lang="en-US" sz="1050" dirty="0">
                <a:solidFill>
                  <a:srgbClr val="000000"/>
                </a:solidFill>
              </a:rPr>
              <a:t>] = A[</a:t>
            </a:r>
            <a:r>
              <a:rPr lang="en-US" sz="1050" dirty="0" err="1">
                <a:solidFill>
                  <a:srgbClr val="000000"/>
                </a:solidFill>
              </a:rPr>
              <a:t>i</a:t>
            </a:r>
            <a:r>
              <a:rPr lang="en-US" sz="1050" dirty="0">
                <a:solidFill>
                  <a:srgbClr val="000000"/>
                </a:solidFill>
              </a:rPr>
              <a:t>] + B[</a:t>
            </a:r>
            <a:r>
              <a:rPr lang="en-US" sz="1050" dirty="0" err="1">
                <a:solidFill>
                  <a:srgbClr val="000000"/>
                </a:solidFill>
              </a:rPr>
              <a:t>i</a:t>
            </a:r>
            <a:r>
              <a:rPr lang="en-US" sz="1050" dirty="0">
                <a:solidFill>
                  <a:srgbClr val="000000"/>
                </a:solidFill>
              </a:rPr>
              <a:t>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1DF76-D39F-0E48-BF2B-ED46D941B585}"/>
              </a:ext>
            </a:extLst>
          </p:cNvPr>
          <p:cNvSpPr txBox="1"/>
          <p:nvPr/>
        </p:nvSpPr>
        <p:spPr>
          <a:xfrm>
            <a:off x="1857862" y="3203010"/>
            <a:ext cx="2820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dirty="0" err="1">
                <a:solidFill>
                  <a:srgbClr val="000000"/>
                </a:solidFill>
              </a:rPr>
              <a:t>i</a:t>
            </a:r>
            <a:r>
              <a:rPr lang="en-US" sz="1050" dirty="0">
                <a:solidFill>
                  <a:srgbClr val="000000"/>
                </a:solidFill>
              </a:rPr>
              <a:t> = </a:t>
            </a:r>
            <a:r>
              <a:rPr lang="en-US" sz="1050" dirty="0" err="1">
                <a:solidFill>
                  <a:srgbClr val="75B800"/>
                </a:solidFill>
              </a:rPr>
              <a:t>blockIdx.x</a:t>
            </a:r>
            <a:r>
              <a:rPr lang="en-US" sz="105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1050" dirty="0">
                <a:solidFill>
                  <a:srgbClr val="75B800"/>
                </a:solidFill>
              </a:rPr>
              <a:t>*</a:t>
            </a:r>
            <a:r>
              <a:rPr lang="en-US" sz="105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1050" dirty="0" err="1">
                <a:solidFill>
                  <a:srgbClr val="75B800"/>
                </a:solidFill>
              </a:rPr>
              <a:t>blockDim.x</a:t>
            </a:r>
            <a:r>
              <a:rPr lang="en-US" sz="105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1050" dirty="0">
                <a:solidFill>
                  <a:srgbClr val="75B800"/>
                </a:solidFill>
              </a:rPr>
              <a:t>+</a:t>
            </a:r>
            <a:r>
              <a:rPr lang="en-US" sz="105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1050" dirty="0" err="1">
                <a:solidFill>
                  <a:srgbClr val="000000"/>
                </a:solidFill>
              </a:rPr>
              <a:t>threadIdx.x</a:t>
            </a:r>
            <a:r>
              <a:rPr lang="en-US" sz="105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0774515"/>
      </p:ext>
    </p:extLst>
  </p:cSld>
  <p:clrMapOvr>
    <a:masterClrMapping/>
  </p:clrMapOvr>
  <p:transition advTm="1238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0"/>
          <p:cNvSpPr>
            <a:spLocks noGrp="1" noChangeArrowheads="1"/>
          </p:cNvSpPr>
          <p:nvPr>
            <p:ph type="title"/>
          </p:nvPr>
        </p:nvSpPr>
        <p:spPr>
          <a:xfrm>
            <a:off x="52529" y="257296"/>
            <a:ext cx="6235065" cy="43858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>
                <a:solidFill>
                  <a:schemeClr val="tx1"/>
                </a:solidFill>
              </a:rPr>
              <a:t>Thread Blocks: Scalable Cooperation</a:t>
            </a:r>
          </a:p>
        </p:txBody>
      </p:sp>
      <p:sp>
        <p:nvSpPr>
          <p:cNvPr id="13317" name="Rectangle 41"/>
          <p:cNvSpPr>
            <a:spLocks noGrp="1" noChangeArrowheads="1"/>
          </p:cNvSpPr>
          <p:nvPr>
            <p:ph idx="1"/>
          </p:nvPr>
        </p:nvSpPr>
        <p:spPr>
          <a:xfrm>
            <a:off x="319878" y="3089151"/>
            <a:ext cx="6217920" cy="1744394"/>
          </a:xfrm>
        </p:spPr>
        <p:txBody>
          <a:bodyPr>
            <a:normAutofit/>
          </a:bodyPr>
          <a:lstStyle/>
          <a:p>
            <a:pPr marL="342900" indent="-342900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/>
              <a:t>Divide thread array into multiple blocks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/>
              <a:t>Threads within a block cooperate via </a:t>
            </a:r>
            <a:r>
              <a:rPr lang="en-US" b="1" dirty="0">
                <a:solidFill>
                  <a:srgbClr val="3333CC"/>
                </a:solidFill>
              </a:rPr>
              <a:t>shared memory, atomic operations </a:t>
            </a:r>
            <a:r>
              <a:rPr lang="en-US" dirty="0"/>
              <a:t>and </a:t>
            </a:r>
            <a:r>
              <a:rPr lang="en-US" b="1" dirty="0">
                <a:solidFill>
                  <a:srgbClr val="3333CC"/>
                </a:solidFill>
              </a:rPr>
              <a:t>barrier synchronization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/>
              <a:t>Threads in different blocks do not interact</a:t>
            </a:r>
          </a:p>
        </p:txBody>
      </p:sp>
      <p:sp>
        <p:nvSpPr>
          <p:cNvPr id="13364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5429250" y="42179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0BA1D-64FA-42C4-B632-0EFC61984D6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8" name="Freeform 26"/>
          <p:cNvSpPr>
            <a:spLocks/>
          </p:cNvSpPr>
          <p:nvPr/>
        </p:nvSpPr>
        <p:spPr bwMode="auto">
          <a:xfrm>
            <a:off x="16127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0" name="Freeform 28"/>
          <p:cNvSpPr>
            <a:spLocks/>
          </p:cNvSpPr>
          <p:nvPr/>
        </p:nvSpPr>
        <p:spPr bwMode="auto">
          <a:xfrm>
            <a:off x="581025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1" name="Freeform 29"/>
          <p:cNvSpPr>
            <a:spLocks/>
          </p:cNvSpPr>
          <p:nvPr/>
        </p:nvSpPr>
        <p:spPr bwMode="auto">
          <a:xfrm>
            <a:off x="962025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" name="Freeform 30"/>
          <p:cNvSpPr>
            <a:spLocks/>
          </p:cNvSpPr>
          <p:nvPr/>
        </p:nvSpPr>
        <p:spPr bwMode="auto">
          <a:xfrm>
            <a:off x="190500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3" name="Freeform 33"/>
          <p:cNvSpPr>
            <a:spLocks/>
          </p:cNvSpPr>
          <p:nvPr/>
        </p:nvSpPr>
        <p:spPr bwMode="auto">
          <a:xfrm>
            <a:off x="150837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1" name="Rectangle 110"/>
          <p:cNvSpPr/>
          <p:nvPr/>
        </p:nvSpPr>
        <p:spPr>
          <a:xfrm>
            <a:off x="-10178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25" name="TextBox 22"/>
          <p:cNvSpPr txBox="1">
            <a:spLocks noChangeArrowheads="1"/>
          </p:cNvSpPr>
          <p:nvPr/>
        </p:nvSpPr>
        <p:spPr bwMode="auto">
          <a:xfrm>
            <a:off x="113282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-10178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898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899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042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043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31" name="TextBox 14"/>
          <p:cNvSpPr txBox="1">
            <a:spLocks noChangeArrowheads="1"/>
          </p:cNvSpPr>
          <p:nvPr/>
        </p:nvSpPr>
        <p:spPr bwMode="auto">
          <a:xfrm>
            <a:off x="275573" y="895350"/>
            <a:ext cx="1378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0</a:t>
            </a:r>
          </a:p>
        </p:txBody>
      </p:sp>
      <p:sp>
        <p:nvSpPr>
          <p:cNvPr id="13332" name="Freeform 26"/>
          <p:cNvSpPr>
            <a:spLocks/>
          </p:cNvSpPr>
          <p:nvPr/>
        </p:nvSpPr>
        <p:spPr bwMode="auto">
          <a:xfrm>
            <a:off x="2425455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4" name="Freeform 28"/>
          <p:cNvSpPr>
            <a:spLocks/>
          </p:cNvSpPr>
          <p:nvPr/>
        </p:nvSpPr>
        <p:spPr bwMode="auto">
          <a:xfrm>
            <a:off x="2818508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5" name="Freeform 29"/>
          <p:cNvSpPr>
            <a:spLocks/>
          </p:cNvSpPr>
          <p:nvPr/>
        </p:nvSpPr>
        <p:spPr bwMode="auto">
          <a:xfrm>
            <a:off x="321903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6" name="Freeform 30"/>
          <p:cNvSpPr>
            <a:spLocks/>
          </p:cNvSpPr>
          <p:nvPr/>
        </p:nvSpPr>
        <p:spPr bwMode="auto">
          <a:xfrm>
            <a:off x="413099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7" name="Freeform 33"/>
          <p:cNvSpPr>
            <a:spLocks/>
          </p:cNvSpPr>
          <p:nvPr/>
        </p:nvSpPr>
        <p:spPr bwMode="auto">
          <a:xfrm>
            <a:off x="373827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8" name="TextBox 22"/>
          <p:cNvSpPr txBox="1">
            <a:spLocks noChangeArrowheads="1"/>
          </p:cNvSpPr>
          <p:nvPr/>
        </p:nvSpPr>
        <p:spPr bwMode="auto">
          <a:xfrm>
            <a:off x="336167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6187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187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331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331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43" name="TextBox 32"/>
          <p:cNvSpPr txBox="1">
            <a:spLocks noChangeArrowheads="1"/>
          </p:cNvSpPr>
          <p:nvPr/>
        </p:nvSpPr>
        <p:spPr bwMode="auto">
          <a:xfrm>
            <a:off x="2480610" y="895350"/>
            <a:ext cx="1378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2186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218673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46" name="Freeform 26"/>
          <p:cNvSpPr>
            <a:spLocks/>
          </p:cNvSpPr>
          <p:nvPr/>
        </p:nvSpPr>
        <p:spPr bwMode="auto">
          <a:xfrm>
            <a:off x="492816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48" name="Freeform 28"/>
          <p:cNvSpPr>
            <a:spLocks/>
          </p:cNvSpPr>
          <p:nvPr/>
        </p:nvSpPr>
        <p:spPr bwMode="auto">
          <a:xfrm>
            <a:off x="5328870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49" name="Freeform 29"/>
          <p:cNvSpPr>
            <a:spLocks/>
          </p:cNvSpPr>
          <p:nvPr/>
        </p:nvSpPr>
        <p:spPr bwMode="auto">
          <a:xfrm>
            <a:off x="573918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0" name="Freeform 30"/>
          <p:cNvSpPr>
            <a:spLocks/>
          </p:cNvSpPr>
          <p:nvPr/>
        </p:nvSpPr>
        <p:spPr bwMode="auto">
          <a:xfrm>
            <a:off x="664559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1" name="Freeform 33"/>
          <p:cNvSpPr>
            <a:spLocks/>
          </p:cNvSpPr>
          <p:nvPr/>
        </p:nvSpPr>
        <p:spPr bwMode="auto">
          <a:xfrm>
            <a:off x="624506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2" name="TextBox 41"/>
          <p:cNvSpPr txBox="1">
            <a:spLocks noChangeArrowheads="1"/>
          </p:cNvSpPr>
          <p:nvPr/>
        </p:nvSpPr>
        <p:spPr bwMode="auto">
          <a:xfrm>
            <a:off x="587627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1333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5333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477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4477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57" name="TextBox 46"/>
          <p:cNvSpPr txBox="1">
            <a:spLocks noChangeArrowheads="1"/>
          </p:cNvSpPr>
          <p:nvPr/>
        </p:nvSpPr>
        <p:spPr bwMode="auto">
          <a:xfrm>
            <a:off x="5019023" y="897948"/>
            <a:ext cx="158248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N-1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7332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733273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60" name="TextBox 22"/>
          <p:cNvSpPr txBox="1">
            <a:spLocks noChangeArrowheads="1"/>
          </p:cNvSpPr>
          <p:nvPr/>
        </p:nvSpPr>
        <p:spPr bwMode="auto">
          <a:xfrm>
            <a:off x="4390373" y="1884536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13361" name="TextBox 22"/>
          <p:cNvSpPr txBox="1">
            <a:spLocks noChangeArrowheads="1"/>
          </p:cNvSpPr>
          <p:nvPr/>
        </p:nvSpPr>
        <p:spPr bwMode="auto">
          <a:xfrm>
            <a:off x="341882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3362" name="TextBox 22"/>
          <p:cNvSpPr txBox="1">
            <a:spLocks noChangeArrowheads="1"/>
          </p:cNvSpPr>
          <p:nvPr/>
        </p:nvSpPr>
        <p:spPr bwMode="auto">
          <a:xfrm>
            <a:off x="113282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3363" name="TextBox 22"/>
          <p:cNvSpPr txBox="1">
            <a:spLocks noChangeArrowheads="1"/>
          </p:cNvSpPr>
          <p:nvPr/>
        </p:nvSpPr>
        <p:spPr bwMode="auto">
          <a:xfrm>
            <a:off x="587627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5679584"/>
      </p:ext>
    </p:extLst>
  </p:cSld>
  <p:clrMapOvr>
    <a:masterClrMapping/>
  </p:clrMapOvr>
  <p:transition advTm="37737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52850" y="2127081"/>
            <a:ext cx="3195337" cy="2730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267200" y="3464146"/>
            <a:ext cx="1161056" cy="705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</a:rPr>
              <a:t>blockIdx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threadIdx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sz="1800" dirty="0"/>
              <a:t>Each thread uses indices to decide what data to work on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 err="1"/>
              <a:t>blockIdx</a:t>
            </a:r>
            <a:r>
              <a:rPr lang="en-US" sz="1500" dirty="0"/>
              <a:t>: 1D, 2D, or 3D (CUDA 4.0)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 err="1"/>
              <a:t>threadIdx</a:t>
            </a:r>
            <a:r>
              <a:rPr lang="en-US" sz="1500" dirty="0"/>
              <a:t>: 1D, 2D, or 3D </a:t>
            </a:r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sz="1800" dirty="0"/>
              <a:t>Simplifies memory</a:t>
            </a:r>
            <a:br>
              <a:rPr lang="en-US" sz="1800" dirty="0"/>
            </a:br>
            <a:r>
              <a:rPr lang="en-US" sz="1800" dirty="0"/>
              <a:t>addressing when processing</a:t>
            </a:r>
            <a:br>
              <a:rPr lang="en-US" sz="1800" dirty="0"/>
            </a:br>
            <a:r>
              <a:rPr lang="en-US" sz="1800" dirty="0"/>
              <a:t>multidimensional data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Image processing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Solving PDEs on volumes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…</a:t>
            </a:r>
          </a:p>
          <a:p>
            <a:pPr marL="342900" indent="-342900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4345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5581650" y="417830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828F5C-7611-4017-AD45-6718C81C6286}" type="slidenum">
              <a:rPr lang="en-US" sz="700">
                <a:solidFill>
                  <a:schemeClr val="accent1"/>
                </a:solidFill>
              </a:rPr>
              <a:pPr>
                <a:defRPr/>
              </a:pPr>
              <a:t>32</a:t>
            </a:fld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1184" y="21284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7235" y="2517301"/>
            <a:ext cx="2519375" cy="1031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918284" y="2531662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Grid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2162" y="2670352"/>
            <a:ext cx="880949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2585" y="3142526"/>
            <a:ext cx="872130" cy="321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05726" y="3125161"/>
            <a:ext cx="89382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2585" y="2670352"/>
            <a:ext cx="87213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122" y="3666122"/>
            <a:ext cx="13308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Block (1,1)</a:t>
            </a:r>
          </a:p>
        </p:txBody>
      </p:sp>
      <p:sp>
        <p:nvSpPr>
          <p:cNvPr id="23" name="Cube 22"/>
          <p:cNvSpPr/>
          <p:nvPr/>
        </p:nvSpPr>
        <p:spPr>
          <a:xfrm>
            <a:off x="5786557" y="426373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24" name="Cube 23"/>
          <p:cNvSpPr/>
          <p:nvPr/>
        </p:nvSpPr>
        <p:spPr>
          <a:xfrm>
            <a:off x="5676998" y="4374070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0744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(0,1,0)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14798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0822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(0,1,2)</a:t>
            </a:r>
          </a:p>
        </p:txBody>
      </p:sp>
      <p:sp>
        <p:nvSpPr>
          <p:cNvPr id="28" name="Cube 27"/>
          <p:cNvSpPr/>
          <p:nvPr/>
        </p:nvSpPr>
        <p:spPr>
          <a:xfrm>
            <a:off x="4362581" y="395277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9" name="Cube 28"/>
          <p:cNvSpPr/>
          <p:nvPr/>
        </p:nvSpPr>
        <p:spPr>
          <a:xfrm>
            <a:off x="4804868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Cube 29"/>
          <p:cNvSpPr/>
          <p:nvPr/>
        </p:nvSpPr>
        <p:spPr>
          <a:xfrm>
            <a:off x="5302228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Cube 30"/>
          <p:cNvSpPr/>
          <p:nvPr/>
        </p:nvSpPr>
        <p:spPr>
          <a:xfrm>
            <a:off x="5783792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2" name="Cube 31"/>
          <p:cNvSpPr/>
          <p:nvPr/>
        </p:nvSpPr>
        <p:spPr>
          <a:xfrm>
            <a:off x="4240743" y="4073954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3" name="Cube 32"/>
          <p:cNvSpPr/>
          <p:nvPr/>
        </p:nvSpPr>
        <p:spPr>
          <a:xfrm>
            <a:off x="4714797" y="4073954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(0,0,1)</a:t>
            </a:r>
          </a:p>
        </p:txBody>
      </p:sp>
      <p:sp>
        <p:nvSpPr>
          <p:cNvPr id="34" name="Cube 33"/>
          <p:cNvSpPr/>
          <p:nvPr/>
        </p:nvSpPr>
        <p:spPr>
          <a:xfrm>
            <a:off x="5169232" y="4073953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(0,0,2)</a:t>
            </a:r>
          </a:p>
        </p:txBody>
      </p:sp>
      <p:sp>
        <p:nvSpPr>
          <p:cNvPr id="35" name="Cube 34"/>
          <p:cNvSpPr/>
          <p:nvPr/>
        </p:nvSpPr>
        <p:spPr>
          <a:xfrm>
            <a:off x="5676998" y="4073953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41558" y="3909712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(1,0,0)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86688" y="3909711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949" y="3909711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782" y="3909712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(1,0,3)</a:t>
            </a:r>
          </a:p>
        </p:txBody>
      </p:sp>
      <p:cxnSp>
        <p:nvCxnSpPr>
          <p:cNvPr id="40" name="Straight Connector 39"/>
          <p:cNvCxnSpPr>
            <a:endCxn id="36" idx="1"/>
          </p:cNvCxnSpPr>
          <p:nvPr/>
        </p:nvCxnSpPr>
        <p:spPr>
          <a:xfrm flipH="1">
            <a:off x="4441558" y="3142526"/>
            <a:ext cx="986698" cy="8672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84715" y="3142526"/>
            <a:ext cx="130492" cy="81400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10300" y="3462531"/>
            <a:ext cx="74415" cy="667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189788" y="2110024"/>
            <a:ext cx="934590" cy="232545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500168" y="1809750"/>
            <a:ext cx="1849782" cy="124711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27814833"/>
      </p:ext>
    </p:extLst>
  </p:cSld>
  <p:clrMapOvr>
    <a:masterClrMapping/>
  </p:clrMapOvr>
  <p:transition advTm="11435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300" dirty="0"/>
              <a:t>GPUs: Throughput Oriented Design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sz="half" idx="4294967295"/>
          </p:nvPr>
        </p:nvSpPr>
        <p:spPr>
          <a:xfrm>
            <a:off x="4143375" y="742950"/>
            <a:ext cx="2714625" cy="2570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200" dirty="0"/>
              <a:t>Small caches</a:t>
            </a:r>
          </a:p>
          <a:p>
            <a:pPr lvl="1" eaLnBrk="1" hangingPunct="1"/>
            <a:r>
              <a:rPr lang="en-US" sz="1050" dirty="0"/>
              <a:t>To boost memory throughput</a:t>
            </a:r>
          </a:p>
          <a:p>
            <a:pPr eaLnBrk="1" hangingPunct="1"/>
            <a:r>
              <a:rPr lang="en-US" sz="1200" dirty="0"/>
              <a:t>Simple control</a:t>
            </a:r>
          </a:p>
          <a:p>
            <a:pPr lvl="1" eaLnBrk="1" hangingPunct="1"/>
            <a:r>
              <a:rPr lang="en-US" sz="1050" dirty="0"/>
              <a:t>No branch prediction</a:t>
            </a:r>
          </a:p>
          <a:p>
            <a:pPr lvl="1" eaLnBrk="1" hangingPunct="1"/>
            <a:r>
              <a:rPr lang="en-US" sz="1050" dirty="0"/>
              <a:t>No data forwarding</a:t>
            </a:r>
          </a:p>
          <a:p>
            <a:pPr eaLnBrk="1" hangingPunct="1"/>
            <a:r>
              <a:rPr lang="en-US" sz="1200" dirty="0"/>
              <a:t>Energy efficient ALUs</a:t>
            </a:r>
          </a:p>
          <a:p>
            <a:pPr lvl="1" eaLnBrk="1" hangingPunct="1"/>
            <a:r>
              <a:rPr lang="en-US" sz="1050" dirty="0"/>
              <a:t>Many, long latency but heavily pipelined for high throughput</a:t>
            </a:r>
          </a:p>
          <a:p>
            <a:pPr eaLnBrk="1" hangingPunct="1"/>
            <a:r>
              <a:rPr lang="en-US" sz="1200" dirty="0"/>
              <a:t>Require massive number of threads to tolerate latencies</a:t>
            </a:r>
          </a:p>
          <a:p>
            <a:pPr lvl="1"/>
            <a:r>
              <a:rPr lang="en-US" sz="1050" dirty="0"/>
              <a:t>Threading logic</a:t>
            </a:r>
          </a:p>
          <a:p>
            <a:pPr lvl="1"/>
            <a:r>
              <a:rPr lang="en-US" sz="1050" dirty="0"/>
              <a:t>Thread state 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9E823B-F11A-459D-89C7-EB098848EE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4582" name="Group 2"/>
          <p:cNvGrpSpPr>
            <a:grpSpLocks/>
          </p:cNvGrpSpPr>
          <p:nvPr/>
        </p:nvGrpSpPr>
        <p:grpSpPr bwMode="auto">
          <a:xfrm>
            <a:off x="1485900" y="868358"/>
            <a:ext cx="2514600" cy="1543050"/>
            <a:chOff x="3044" y="1052"/>
            <a:chExt cx="1987" cy="1441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/>
            <a:p>
              <a:r>
                <a:rPr lang="en-US" sz="900" b="1">
                  <a:latin typeface="Arial" charset="0"/>
                </a:rPr>
                <a:t>DRAM</a:t>
              </a:r>
            </a:p>
          </p:txBody>
        </p:sp>
        <p:grpSp>
          <p:nvGrpSpPr>
            <p:cNvPr id="24585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24586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24727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4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4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72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729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0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1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2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3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7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24708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2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2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70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710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1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2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3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4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8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24689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0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0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9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91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2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3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4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5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9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24670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8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8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7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72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3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4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5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6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8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4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0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24651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6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69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52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53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4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5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6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7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1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24632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4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5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33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34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5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6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7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8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3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4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2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24613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3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3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14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15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6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7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8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9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0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1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2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3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4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5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6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7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3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24594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1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1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595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596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7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8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9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0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1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4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6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8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</p:grpSp>
      </p:grpSp>
      <p:sp>
        <p:nvSpPr>
          <p:cNvPr id="24583" name="Text Box 174"/>
          <p:cNvSpPr txBox="1">
            <a:spLocks noChangeArrowheads="1"/>
          </p:cNvSpPr>
          <p:nvPr/>
        </p:nvSpPr>
        <p:spPr bwMode="auto">
          <a:xfrm>
            <a:off x="670040" y="1330447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GPU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6895" y="963353"/>
            <a:ext cx="2670230" cy="7638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1579372" y="1480637"/>
            <a:ext cx="2657753" cy="3873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804561" y="1969307"/>
            <a:ext cx="481690" cy="176538"/>
          </a:xfrm>
          <a:prstGeom prst="straightConnector1">
            <a:avLst/>
          </a:prstGeom>
          <a:ln w="76200">
            <a:solidFill>
              <a:srgbClr val="20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11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731">
        <p:fade/>
      </p:transition>
    </mc:Choice>
    <mc:Fallback xmlns="">
      <p:transition spd="med" advTm="1077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2300" dirty="0"/>
              <a:t>Applications Use Both CPU and GPU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258888"/>
            <a:ext cx="3055938" cy="2227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CPUs for sequential parts where latency matters</a:t>
            </a:r>
          </a:p>
          <a:p>
            <a:pPr lvl="1" eaLnBrk="1" hangingPunct="1"/>
            <a:r>
              <a:rPr lang="en-US" sz="1500" dirty="0"/>
              <a:t>CPUs can be 10X+ faster than GPUs for sequential code</a:t>
            </a:r>
          </a:p>
          <a:p>
            <a:pPr lvl="1" eaLnBrk="1" hangingPunct="1"/>
            <a:endParaRPr lang="en-US" dirty="0"/>
          </a:p>
        </p:txBody>
      </p:sp>
      <p:sp>
        <p:nvSpPr>
          <p:cNvPr id="26628" name="Content Placeholder 3"/>
          <p:cNvSpPr>
            <a:spLocks noGrp="1"/>
          </p:cNvSpPr>
          <p:nvPr>
            <p:ph sz="half" idx="4294967295"/>
          </p:nvPr>
        </p:nvSpPr>
        <p:spPr>
          <a:xfrm>
            <a:off x="3529180" y="1258888"/>
            <a:ext cx="3057525" cy="2227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GPUs for parallel parts where throughput wins</a:t>
            </a:r>
          </a:p>
          <a:p>
            <a:pPr lvl="1" eaLnBrk="1" hangingPunct="1"/>
            <a:r>
              <a:rPr lang="en-US" sz="1500" dirty="0"/>
              <a:t>GPUs can be 10X+ faster than CPUs for parallel code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43BC92-BD9D-485A-8ABA-79F0D1C9A8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927">
        <p:fade/>
      </p:transition>
    </mc:Choice>
    <mc:Fallback xmlns="">
      <p:transition spd="med" advTm="6392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learn the main venues and developer resources for GPU computing </a:t>
            </a:r>
          </a:p>
          <a:p>
            <a:pPr lvl="1"/>
            <a:r>
              <a:rPr lang="en-US" sz="1667" dirty="0"/>
              <a:t>Where </a:t>
            </a:r>
            <a:r>
              <a:rPr lang="en-US" sz="1667"/>
              <a:t>CUDA C fits </a:t>
            </a:r>
            <a:r>
              <a:rPr lang="en-US" sz="1667" dirty="0"/>
              <a:t>in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7540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49">
        <p:fade/>
      </p:transition>
    </mc:Choice>
    <mc:Fallback xmlns="">
      <p:transition spd="med" advTm="1314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11469" y="289561"/>
            <a:ext cx="5632132" cy="523220"/>
          </a:xfrm>
        </p:spPr>
        <p:txBody>
          <a:bodyPr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Ways to Accelerate Applications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1468" y="3573352"/>
            <a:ext cx="1836510" cy="55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1" tIns="28570" rIns="57141" bIns="2857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327086" y="3573353"/>
            <a:ext cx="1984671" cy="5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Flexibility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6385" y="3573350"/>
            <a:ext cx="1742294" cy="5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Portable 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0"/>
            <a:ext cx="177165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1" rIns="57143" bIns="28571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05526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376">
        <p:fade/>
      </p:transition>
    </mc:Choice>
    <mc:Fallback xmlns="">
      <p:transition spd="med" advTm="11837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1468" y="289561"/>
            <a:ext cx="6235065" cy="9925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Libraries: Easy, High-Quality Acceleration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319878" y="971550"/>
            <a:ext cx="6217920" cy="3861995"/>
          </a:xfrm>
        </p:spPr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3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Ease of use: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Using libraries enables GPU acceleration without in-depth knowledge of GPU programming</a:t>
            </a:r>
          </a:p>
          <a:p>
            <a:pPr lvl="0"/>
            <a:endParaRPr lang="en-US" sz="80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“Drop-in”: 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Many GPU-accelerated libraries follow standard APIs, thus enabling acceleration with minimal code changes</a:t>
            </a:r>
          </a:p>
          <a:p>
            <a:pPr lvl="1"/>
            <a:endParaRPr lang="en-US" sz="800" dirty="0">
              <a:solidFill>
                <a:schemeClr val="tx1"/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rPr>
              <a:t>Quality:</a:t>
            </a:r>
            <a:r>
              <a:rPr lang="en-US" sz="1800" dirty="0">
                <a:solidFill>
                  <a:schemeClr val="tx1"/>
                </a:solidFill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Libraries offer high-quality implementations of functions encountered in a broad range of applications </a:t>
            </a:r>
          </a:p>
          <a:p>
            <a:pPr marL="0" lv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" pitchFamily="16"/>
              </a:rPr>
              <a:t>				</a:t>
            </a:r>
            <a:endParaRPr lang="en-US" sz="1400" dirty="0">
              <a:solidFill>
                <a:schemeClr val="tx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tx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6003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05"/>
    </mc:Choice>
    <mc:Fallback xmlns="">
      <p:transition spd="slow" advTm="553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80131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Accelerated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112" y="1197877"/>
            <a:ext cx="142436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rebuchet MS"/>
                <a:cs typeface="Trebuchet MS"/>
              </a:rPr>
              <a:t>Linear Algebra</a:t>
            </a:r>
          </a:p>
          <a:p>
            <a:r>
              <a:rPr lang="en-US" sz="1125" dirty="0">
                <a:latin typeface="Trebuchet MS"/>
                <a:cs typeface="Trebuchet MS"/>
              </a:rPr>
              <a:t>FFT, BLAS, </a:t>
            </a:r>
          </a:p>
          <a:p>
            <a:r>
              <a:rPr lang="en-US" sz="1125" dirty="0">
                <a:latin typeface="Trebuchet MS"/>
                <a:cs typeface="Trebuchet MS"/>
              </a:rPr>
              <a:t>SPARSE, Matrix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83" y="1210745"/>
            <a:ext cx="1007061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788" y="1210171"/>
            <a:ext cx="89296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" name="Picture 8" descr="http://developer.nvidia.com/sites/default/files/imagecache/250-250/akamai/cuda/images/HPC_SDK_220x12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18573" y="1209999"/>
            <a:ext cx="100583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323" y="1211914"/>
            <a:ext cx="104775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80" y="1970452"/>
            <a:ext cx="1007645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218" y="1969520"/>
            <a:ext cx="89043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346" y="1972412"/>
            <a:ext cx="929355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354287" y="2012553"/>
            <a:ext cx="1731564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rebuchet MS"/>
                <a:cs typeface="Trebuchet MS"/>
              </a:rPr>
              <a:t>Numerical &amp; Math</a:t>
            </a:r>
          </a:p>
          <a:p>
            <a:r>
              <a:rPr lang="en-US" sz="1125" dirty="0">
                <a:latin typeface="Trebuchet MS"/>
                <a:cs typeface="Trebuchet MS"/>
              </a:rPr>
              <a:t>RAND, Statistics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602" y="1970887"/>
            <a:ext cx="102244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240" y="2710015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0709" y="2715263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001" y="2710016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349297" y="2741051"/>
            <a:ext cx="1640770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rebuchet MS"/>
                <a:cs typeface="Trebuchet MS"/>
              </a:rPr>
              <a:t>Data Struct. &amp; AI</a:t>
            </a:r>
          </a:p>
          <a:p>
            <a:r>
              <a:rPr lang="en-US" sz="1125" dirty="0">
                <a:latin typeface="Trebuchet MS"/>
                <a:cs typeface="Trebuchet MS"/>
              </a:rPr>
              <a:t>Sort, Scan, Zero Sum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5160" y="3417424"/>
            <a:ext cx="98298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3" name="Picture 62"/>
          <p:cNvPicPr>
            <a:picLocks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41" r="46970"/>
          <a:stretch/>
        </p:blipFill>
        <p:spPr>
          <a:xfrm>
            <a:off x="3124200" y="3409950"/>
            <a:ext cx="533400" cy="58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6923" y="3422807"/>
            <a:ext cx="1022684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25" name="TextBox 1024"/>
          <p:cNvSpPr txBox="1"/>
          <p:nvPr/>
        </p:nvSpPr>
        <p:spPr>
          <a:xfrm>
            <a:off x="363229" y="3500828"/>
            <a:ext cx="1635704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rebuchet MS"/>
                <a:cs typeface="Trebuchet MS"/>
              </a:rPr>
              <a:t>Visual Processing</a:t>
            </a:r>
          </a:p>
          <a:p>
            <a:r>
              <a:rPr lang="en-US" sz="1125" dirty="0">
                <a:latin typeface="Trebuchet MS"/>
                <a:cs typeface="Trebuchet MS"/>
              </a:rPr>
              <a:t>Image &amp; Video</a:t>
            </a:r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88076" y="1885950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85" y="2573553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085" y="3361958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9093" y="1268739"/>
            <a:ext cx="1001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cuFFT, 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cuBLAS, 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cuSPARSE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8584" y="2038350"/>
            <a:ext cx="537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latin typeface="Trebuchet MS"/>
                <a:cs typeface="Trebuchet MS"/>
              </a:rPr>
              <a:t>Math Lib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5632" y="2038350"/>
            <a:ext cx="832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 cuRAND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8989" y="3692838"/>
            <a:ext cx="537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latin typeface="Trebuchet MS"/>
                <a:cs typeface="Trebuchet MS"/>
              </a:rPr>
              <a:t>NPP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4400" y="3486150"/>
            <a:ext cx="5519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pPr algn="r"/>
            <a:r>
              <a:rPr lang="en-US" sz="750" b="1" dirty="0">
                <a:latin typeface="Trebuchet MS"/>
                <a:cs typeface="Trebuchet MS"/>
              </a:rPr>
              <a:t>Video Encode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8167" y="2800350"/>
            <a:ext cx="6914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GPU AI – Board Games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6923" y="2800350"/>
            <a:ext cx="6914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GPU AI – Path Finding</a:t>
            </a:r>
          </a:p>
        </p:txBody>
      </p:sp>
    </p:spTree>
    <p:extLst>
      <p:ext uri="{BB962C8B-B14F-4D97-AF65-F5344CB8AC3E}">
        <p14:creationId xmlns:p14="http://schemas.microsoft.com/office/powerpoint/2010/main" val="2674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28">
        <p:fade/>
      </p:transition>
    </mc:Choice>
    <mc:Fallback xmlns="">
      <p:transition spd="med" advTm="13152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4.8|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8.5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"/>
</p:tagLst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customXml/itemProps2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7773</TotalTime>
  <Words>2518</Words>
  <Application>Microsoft Macintosh PowerPoint</Application>
  <PresentationFormat>Custom</PresentationFormat>
  <Paragraphs>550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Akzidenz-Grotesk Extended BQ</vt:lpstr>
      <vt:lpstr>AkzidenzGrotesk</vt:lpstr>
      <vt:lpstr>Albany</vt:lpstr>
      <vt:lpstr>Arial</vt:lpstr>
      <vt:lpstr>Calibri</vt:lpstr>
      <vt:lpstr>Consolas</vt:lpstr>
      <vt:lpstr>Courier New</vt:lpstr>
      <vt:lpstr>Palatino</vt:lpstr>
      <vt:lpstr>Times New Roman</vt:lpstr>
      <vt:lpstr>Trebuchet MS</vt:lpstr>
      <vt:lpstr>Wingdings</vt:lpstr>
      <vt:lpstr>1_Title &amp; Bullet </vt:lpstr>
      <vt:lpstr>UCRTemplate4</vt:lpstr>
      <vt:lpstr>Introduction to CUDA C</vt:lpstr>
      <vt:lpstr>CPU and GPU are designed very differently</vt:lpstr>
      <vt:lpstr>CPUs: Latency Oriented Design </vt:lpstr>
      <vt:lpstr>GPUs: Throughput Oriented Design</vt:lpstr>
      <vt:lpstr>Applications Use Both CPU and GPU </vt:lpstr>
      <vt:lpstr>Objective</vt:lpstr>
      <vt:lpstr>3 Ways to Accelerate Applications</vt:lpstr>
      <vt:lpstr>Libraries: Easy, High-Quality Acceleration</vt:lpstr>
      <vt:lpstr>GPU Accelerated Libraries</vt:lpstr>
      <vt:lpstr>Compiler Directives: Easy, Portable Acceleration</vt:lpstr>
      <vt:lpstr>OpenACC</vt:lpstr>
      <vt:lpstr>Programming Languages: Most Performance and Flexible Acceleration</vt:lpstr>
      <vt:lpstr>GPU Programming Languages </vt:lpstr>
      <vt:lpstr>CUDA - C</vt:lpstr>
      <vt:lpstr>Memory Allocation and Data Movement API Functions </vt:lpstr>
      <vt:lpstr>Objective</vt:lpstr>
      <vt:lpstr>Data Parallelism - Vector Addition Example</vt:lpstr>
      <vt:lpstr>Vector Addition – Traditional C Code</vt:lpstr>
      <vt:lpstr>Heterogeneous Computing vecAdd CUDA Host Code</vt:lpstr>
      <vt:lpstr>Partial Overview of CUDA Memories</vt:lpstr>
      <vt:lpstr>CUDA Device Memory Management API functions</vt:lpstr>
      <vt:lpstr>Host-Device Data Transfer API functions</vt:lpstr>
      <vt:lpstr>Vector Addition Host Code</vt:lpstr>
      <vt:lpstr>In Practice, Check for API Errors in Host Code</vt:lpstr>
      <vt:lpstr>Threads and Kernel Functions </vt:lpstr>
      <vt:lpstr>Objective</vt:lpstr>
      <vt:lpstr>Data Parallelism - Vector Addition Example</vt:lpstr>
      <vt:lpstr>CUDA Execution Model</vt:lpstr>
      <vt:lpstr>A Thread as a Von-Neumann Processor</vt:lpstr>
      <vt:lpstr>Arrays of Parallel Threads</vt:lpstr>
      <vt:lpstr>Thread Blocks: Scalable Cooperation</vt:lpstr>
      <vt:lpstr>blockIdx and threadIdx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92</cp:revision>
  <dcterms:created xsi:type="dcterms:W3CDTF">2013-11-15T21:49:21Z</dcterms:created>
  <dcterms:modified xsi:type="dcterms:W3CDTF">2019-01-09T04:57:59Z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