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9" r:id="rId5"/>
  </p:sldMasterIdLst>
  <p:notesMasterIdLst>
    <p:notesMasterId r:id="rId44"/>
  </p:notesMasterIdLst>
  <p:sldIdLst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84" r:id="rId30"/>
    <p:sldId id="379" r:id="rId31"/>
    <p:sldId id="380" r:id="rId32"/>
    <p:sldId id="382" r:id="rId33"/>
    <p:sldId id="385" r:id="rId34"/>
    <p:sldId id="387" r:id="rId35"/>
    <p:sldId id="386" r:id="rId36"/>
    <p:sldId id="394" r:id="rId37"/>
    <p:sldId id="388" r:id="rId38"/>
    <p:sldId id="389" r:id="rId39"/>
    <p:sldId id="390" r:id="rId40"/>
    <p:sldId id="391" r:id="rId41"/>
    <p:sldId id="392" r:id="rId42"/>
    <p:sldId id="393" r:id="rId43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4" autoAdjust="0"/>
    <p:restoredTop sz="71429" autoAdjust="0"/>
  </p:normalViewPr>
  <p:slideViewPr>
    <p:cSldViewPr>
      <p:cViewPr varScale="1">
        <p:scale>
          <a:sx n="171" d="100"/>
          <a:sy n="171" d="100"/>
        </p:scale>
        <p:origin x="176" y="219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notesMaster" Target="notesMasters/notesMaster1.xml"/><Relationship Id="rId4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B56C-E4C3-477D-9DBB-EDFB8DEA061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262F-AFE6-4C9E-BD41-86DCF51B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125B-8C9F-4B54-BB19-EB91240FE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4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35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103517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E75D8180-D2AB-4BEB-84C3-6FE6FF8C36E2}" type="slidenum">
              <a:rPr lang="en-US" sz="1200">
                <a:latin typeface="Times New Roman" pitchFamily="18" charset="0"/>
              </a:rPr>
              <a:pPr>
                <a:defRPr/>
              </a:pPr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07853A43-8D19-4BBC-8597-28040EE495F9}" type="slidenum">
              <a:rPr lang="en-US" sz="1200">
                <a:latin typeface="Times New Roman" pitchFamily="18" charset="0"/>
              </a:rPr>
              <a:pPr>
                <a:defRPr/>
              </a:pPr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2262F-AFE6-4C9E-BD41-86DCF51B3A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2262F-AFE6-4C9E-BD41-86DCF51B3A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1BD77FD-5A74-45C0-888E-842820042B7F}" type="slidenum">
              <a:rPr lang="zh-TW" altLang="en-US" sz="1100">
                <a:latin typeface="Times New Roman" pitchFamily="18" charset="0"/>
              </a:rPr>
              <a:pPr/>
              <a:t>24</a:t>
            </a:fld>
            <a:endParaRPr lang="en-US" altLang="zh-TW" sz="11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90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7D07040F-CB15-4954-BC06-A8E907161240}" type="slidenum">
              <a:rPr lang="en-US" sz="1100">
                <a:latin typeface="Times New Roman" pitchFamily="18" charset="0"/>
              </a:rPr>
              <a:pPr/>
              <a:t>26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31760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242EC757-8149-4424-B59A-3AA3AEEB9475}" type="slidenum">
              <a:rPr lang="en-US" sz="1100">
                <a:latin typeface="Times New Roman" pitchFamily="18" charset="0"/>
              </a:rPr>
              <a:pPr/>
              <a:t>27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Insert von-</a:t>
            </a:r>
            <a:r>
              <a:rPr lang="en-US" dirty="0" err="1"/>
              <a:t>neumann</a:t>
            </a:r>
            <a:r>
              <a:rPr lang="en-US" dirty="0"/>
              <a:t>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107039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DA66D5-4C71-4909-9BB6-1A809714BB0B}" type="slidenum">
              <a:rPr lang="en-US" altLang="en-US" sz="11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33</a:t>
            </a:fld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197372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34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49811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1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7F4EB-457E-C842-B198-7DC94986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26DB2-3F1F-804D-83AE-47ED229A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35B1C-632B-704D-B5A9-838BE12B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E4F36-B980-BD45-9C98-B4D77CA97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0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C4B4-E784-3A43-9BEE-ABF590D2D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CCDE-1E55-D643-89D7-46FE1F414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91E1-27EC-5749-B519-1D9D1912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24A3-3157-114B-90B5-A113182E6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FA58F-3437-504F-83EF-265A9C77B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3EA47-46D0-8E44-97EB-D7DFC00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2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59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3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5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0300" y="285750"/>
            <a:ext cx="4171950" cy="2057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2457450"/>
            <a:ext cx="4171950" cy="177165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B7CD7A-4738-C944-85F0-E4B6B1B10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15" Type="http://schemas.openxmlformats.org/officeDocument/2006/relationships/image" Target="../media/image13.jpe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0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1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3643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3450"/>
            <a:ext cx="6858000" cy="40005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0"/>
            <a:ext cx="992981" cy="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1450"/>
            <a:ext cx="5600700" cy="57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857250"/>
            <a:ext cx="6172200" cy="3829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 dirty="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800600"/>
            <a:ext cx="21717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76878869-5E9A-E643-8F05-4B8AD2B4F4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6"/>
        </a:buBlip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7"/>
        </a:buBlip>
        <a:defRPr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8"/>
        </a:buBlip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8"/>
        </a:buBlip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8.png"/><Relationship Id="rId5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0.png"/><Relationship Id="rId3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CUDA Parallelism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793917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Slide credit:  Slides adapted from </a:t>
            </a:r>
          </a:p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© David Kirk/NVIDIA and Wen-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mei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 W. 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Hwu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, 2007-2016</a:t>
            </a:r>
          </a:p>
        </p:txBody>
      </p:sp>
    </p:spTree>
    <p:extLst>
      <p:ext uri="{BB962C8B-B14F-4D97-AF65-F5344CB8AC3E}">
        <p14:creationId xmlns:p14="http://schemas.microsoft.com/office/powerpoint/2010/main" val="195232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8177" y="1341839"/>
            <a:ext cx="1143000" cy="1420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354492" y="134183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9803" y="1341839"/>
            <a:ext cx="2714197" cy="290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2643279" y="12946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6079" y="2113237"/>
            <a:ext cx="838691" cy="2539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Kernel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3656" y="1638659"/>
            <a:ext cx="1865540" cy="107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2686981" y="180324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Grid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8117" y="1776296"/>
            <a:ext cx="68580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8335" y="2235956"/>
            <a:ext cx="68580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5898" y="2236505"/>
            <a:ext cx="676472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48335" y="1773056"/>
            <a:ext cx="68580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84486" y="3071425"/>
            <a:ext cx="46198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bg1"/>
                </a:solidFill>
              </a:rPr>
              <a:t>Grid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66841" y="2886066"/>
            <a:ext cx="2439326" cy="1166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4240518" y="2880435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Block (1,0)</a:t>
            </a:r>
          </a:p>
        </p:txBody>
      </p:sp>
      <p:sp>
        <p:nvSpPr>
          <p:cNvPr id="30" name="Cube 29"/>
          <p:cNvSpPr/>
          <p:nvPr/>
        </p:nvSpPr>
        <p:spPr>
          <a:xfrm>
            <a:off x="4383894" y="346516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75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35" name="Cube 34"/>
          <p:cNvSpPr/>
          <p:nvPr/>
        </p:nvSpPr>
        <p:spPr>
          <a:xfrm>
            <a:off x="4250917" y="3570274"/>
            <a:ext cx="628650" cy="405100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(0,1,3)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23991" y="3685748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(0,1,0)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98045" y="3685747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(0,1,1)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64069" y="3685748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(0,1,2)</a:t>
            </a:r>
          </a:p>
        </p:txBody>
      </p:sp>
      <p:sp>
        <p:nvSpPr>
          <p:cNvPr id="44" name="Cube 43"/>
          <p:cNvSpPr/>
          <p:nvPr/>
        </p:nvSpPr>
        <p:spPr>
          <a:xfrm>
            <a:off x="2959918" y="315420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43" name="Cube 42"/>
          <p:cNvSpPr/>
          <p:nvPr/>
        </p:nvSpPr>
        <p:spPr>
          <a:xfrm>
            <a:off x="3402205" y="315420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>
            <a:off x="3899565" y="315420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4381129" y="315420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2823990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32" name="Cube 31"/>
          <p:cNvSpPr/>
          <p:nvPr/>
        </p:nvSpPr>
        <p:spPr>
          <a:xfrm>
            <a:off x="3298044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(0,0,1)</a:t>
            </a:r>
          </a:p>
        </p:txBody>
      </p:sp>
      <p:sp>
        <p:nvSpPr>
          <p:cNvPr id="33" name="Cube 32"/>
          <p:cNvSpPr/>
          <p:nvPr/>
        </p:nvSpPr>
        <p:spPr>
          <a:xfrm>
            <a:off x="3752479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(0,0,2)</a:t>
            </a:r>
          </a:p>
        </p:txBody>
      </p:sp>
      <p:sp>
        <p:nvSpPr>
          <p:cNvPr id="34" name="Cube 33"/>
          <p:cNvSpPr/>
          <p:nvPr/>
        </p:nvSpPr>
        <p:spPr>
          <a:xfrm>
            <a:off x="4260245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38895" y="3111140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84025" y="3111139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75286" y="311114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(1,0,2)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74119" y="3111140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(1,0,3)</a:t>
            </a:r>
          </a:p>
        </p:txBody>
      </p:sp>
      <p:cxnSp>
        <p:nvCxnSpPr>
          <p:cNvPr id="50" name="Straight Connector 49"/>
          <p:cNvCxnSpPr>
            <a:endCxn id="45" idx="1"/>
          </p:cNvCxnSpPr>
          <p:nvPr/>
        </p:nvCxnSpPr>
        <p:spPr>
          <a:xfrm flipH="1">
            <a:off x="3038895" y="2221538"/>
            <a:ext cx="530968" cy="9819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37691" y="2614445"/>
            <a:ext cx="508617" cy="13401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110055" y="2579504"/>
            <a:ext cx="442486" cy="13044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43018" y="2241952"/>
            <a:ext cx="756126" cy="9267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 Multi-Dimensional Grid Example</a:t>
            </a:r>
          </a:p>
        </p:txBody>
      </p:sp>
      <p:sp>
        <p:nvSpPr>
          <p:cNvPr id="61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BE52CAC-C4C1-4D60-BB91-19BB46D53D1C}" type="slidenum">
              <a:rPr lang="en-US" sz="900"/>
              <a:pPr>
                <a:defRPr/>
              </a:pPr>
              <a:t>10</a:t>
            </a:fld>
            <a:endParaRPr lang="en-US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54645" y="2243079"/>
            <a:ext cx="977973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6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4919"/>
    </mc:Choice>
    <mc:Fallback xmlns="">
      <p:transition advTm="1249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5" name="Rectangle 10864"/>
          <p:cNvSpPr/>
          <p:nvPr/>
        </p:nvSpPr>
        <p:spPr>
          <a:xfrm>
            <a:off x="2181226" y="1201674"/>
            <a:ext cx="4352925" cy="2614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3076" name="Group 512"/>
          <p:cNvGrpSpPr>
            <a:grpSpLocks/>
          </p:cNvGrpSpPr>
          <p:nvPr/>
        </p:nvGrpSpPr>
        <p:grpSpPr bwMode="auto">
          <a:xfrm>
            <a:off x="939348" y="1882360"/>
            <a:ext cx="919163" cy="692944"/>
            <a:chOff x="148419" y="2895600"/>
            <a:chExt cx="1226024" cy="123171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50008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26237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02467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78696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454926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31155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607384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683614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761431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837660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913890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990119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69525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45755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21984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298214" y="2895600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50008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26237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02467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78696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54926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531155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607384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83614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761431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837660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13890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990119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69525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45755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221984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298214" y="297178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50008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26237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02467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78696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54926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31155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607384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83614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761431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837660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913890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990119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069525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45755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221984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298214" y="305432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50008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6237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02467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78696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54926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31155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07384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83614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61431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37660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913890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990119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69525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45755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21984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298214" y="313051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48419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24648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00878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77107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53337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29566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05796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82025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759843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836073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12302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988532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067938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144167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220396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296626" y="320035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48419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24648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00878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77107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453337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9566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05796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82025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59843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836073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912302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988532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067938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144167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220396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296626" y="327654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48419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24648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300878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377107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53337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29566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05796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82025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59843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36073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912302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988532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67938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144167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20396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296626" y="335907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48419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24648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00878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77107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53337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29566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05796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82025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759843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836073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12302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988532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067938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144167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220396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296626" y="3435267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0008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26237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02467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78696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54926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31155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607384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683614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61431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837660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913890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990119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069525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145755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221984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298214" y="3511455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50008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226237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302467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378696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4926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31155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07384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83614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61431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837660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913890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990119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69525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145755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221984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98214" y="3587643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50008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26237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302467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378696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54926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531155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607384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683614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761431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837660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913890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990119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069525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145755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221984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298214" y="3670181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50008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226237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02467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78696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54926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531155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607384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683614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761431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837660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913890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990119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069525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45755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221984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298214" y="3746369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48419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224648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300878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377107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3337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529566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605796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682025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759843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836073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912302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988532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067938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44167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220396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296626" y="3816208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48419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24648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00878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377107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53337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529566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605796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682025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759843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836073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912302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988532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1067938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1144167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220396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296626" y="3892396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148419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24648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00878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377107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53337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29566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605796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682025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759843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836073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912302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988532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067938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144167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220396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1296626" y="3974934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148419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224648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300878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377107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53337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29566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605796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682025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759843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836073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912302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988532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067938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1144167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1220396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296626" y="4051122"/>
              <a:ext cx="76229" cy="761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B04584-F43C-5146-8FD3-B30B8F3B7A2D}"/>
              </a:ext>
            </a:extLst>
          </p:cNvPr>
          <p:cNvGrpSpPr/>
          <p:nvPr/>
        </p:nvGrpSpPr>
        <p:grpSpPr>
          <a:xfrm>
            <a:off x="2175273" y="1200150"/>
            <a:ext cx="4592973" cy="2703372"/>
            <a:chOff x="2175273" y="1200150"/>
            <a:chExt cx="4592973" cy="2703372"/>
          </a:xfrm>
        </p:grpSpPr>
        <p:grpSp>
          <p:nvGrpSpPr>
            <p:cNvPr id="514" name="Group 513"/>
            <p:cNvGrpSpPr/>
            <p:nvPr/>
          </p:nvGrpSpPr>
          <p:grpSpPr>
            <a:xfrm>
              <a:off x="2187766" y="1200150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515" name="Rectangle 51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3102592" y="1201674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772" name="Rectangle 77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4017795" y="1201674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1029" name="Rectangle 102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09" name="Rectangle 120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4926224" y="1201674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1286" name="Rectangle 128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3" name="Rectangle 131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5" name="Rectangle 131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7" name="Rectangle 131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19" name="Rectangle 131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1" name="Rectangle 132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3" name="Rectangle 132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4" name="Rectangle 132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5" name="Rectangle 132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6" name="Rectangle 132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8" name="Rectangle 132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29" name="Rectangle 132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0" name="Rectangle 132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" name="Rectangle 133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2" name="Rectangle 133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3" name="Rectangle 133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4" name="Rectangle 133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5" name="Rectangle 133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6" name="Rectangle 133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" name="Rectangle 133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8" name="Rectangle 133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9" name="Rectangle 133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0" name="Rectangle 133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2" name="Rectangle 135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4" name="Rectangle 135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6" name="Rectangle 135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0" name="Rectangle 135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2" name="Rectangle 136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4" name="Rectangle 136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0" name="Rectangle 136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2" name="Rectangle 137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3" name="Rectangle 137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4" name="Rectangle 137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5" name="Rectangle 137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6" name="Rectangle 137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7" name="Rectangle 137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8" name="Rectangle 137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79" name="Rectangle 137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0" name="Rectangle 137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1" name="Rectangle 138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2" name="Rectangle 138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4" name="Rectangle 138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6" name="Rectangle 138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0" name="Rectangle 138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2" name="Rectangle 139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6" name="Rectangle 139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8" name="Rectangle 139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2" name="Rectangle 140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7" name="Rectangle 140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8" name="Rectangle 140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0" name="Rectangle 140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1" name="Rectangle 141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3" name="Rectangle 141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4" name="Rectangle 141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7" name="Rectangle 141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19" name="Rectangle 141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3" name="Rectangle 142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5" name="Rectangle 142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29" name="Rectangle 142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1" name="Rectangle 143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5" name="Rectangle 143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7" name="Rectangle 143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" name="Rectangle 144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8" name="Rectangle 151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19" name="Rectangle 151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2" name="Rectangle 1541"/>
            <p:cNvSpPr/>
            <p:nvPr/>
          </p:nvSpPr>
          <p:spPr>
            <a:xfrm>
              <a:off x="2178845" y="120167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3105151" y="120167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4023124" y="120167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4933951" y="120167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2190751" y="120167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1550" name="Group 1549"/>
            <p:cNvGrpSpPr/>
            <p:nvPr/>
          </p:nvGrpSpPr>
          <p:grpSpPr>
            <a:xfrm>
              <a:off x="5848728" y="1200150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1551" name="Rectangle 155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0" name="Rectangle 156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4" name="Rectangle 158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6" name="Rectangle 159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599" name="Rectangle 159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0" name="Rectangle 159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2" name="Rectangle 160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5" name="Rectangle 160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1" name="Rectangle 161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5" name="Rectangle 161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3" name="Rectangle 162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7" name="Rectangle 162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29" name="Rectangle 162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2" name="Rectangle 164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4" name="Rectangle 164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8" name="Rectangle 164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0" name="Rectangle 164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1" name="Rectangle 165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3" name="Rectangle 165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4" name="Rectangle 165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0" name="Rectangle 165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2" name="Rectangle 166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6" name="Rectangle 166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8" name="Rectangle 166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2" name="Rectangle 167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4" name="Rectangle 167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8" name="Rectangle 167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4" name="Rectangle 168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6" name="Rectangle 168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7" name="Rectangle 168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89" name="Rectangle 168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0" name="Rectangle 168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1" name="Rectangle 169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2" name="Rectangle 169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3" name="Rectangle 169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5" name="Rectangle 169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8" name="Rectangle 169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99" name="Rectangle 169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1" name="Rectangle 170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4" name="Rectangle 170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5" name="Rectangle 170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7" name="Rectangle 170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8" name="Rectangle 170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0" name="Rectangle 170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1" name="Rectangle 171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3" name="Rectangle 171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4" name="Rectangle 171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6" name="Rectangle 171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0" name="Rectangle 171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2" name="Rectangle 172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6" name="Rectangle 172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8" name="Rectangle 172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2" name="Rectangle 173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4" name="Rectangle 173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8" name="Rectangle 173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0" name="Rectangle 173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1" name="Rectangle 174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2" name="Rectangle 174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3" name="Rectangle 174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4" name="Rectangle 174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6" name="Rectangle 174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7" name="Rectangle 174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" name="Rectangle 174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0" name="Rectangle 174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5" name="Rectangle 175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59" name="Rectangle 175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5" name="Rectangle 176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79" name="Rectangle 177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3" name="Rectangle 178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5" name="Rectangle 178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89" name="Rectangle 178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3" name="Rectangle 179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5" name="Rectangle 179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7" name="Rectangle 179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99" name="Rectangle 179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01" name="Rectangle 180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03" name="Rectangle 180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04" name="Rectangle 180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05" name="Rectangle 180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06" name="Rectangle 180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07" name="Rectangle 1806"/>
            <p:cNvSpPr/>
            <p:nvPr/>
          </p:nvSpPr>
          <p:spPr>
            <a:xfrm>
              <a:off x="5840017" y="120167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808" name="Rectangle 1807"/>
            <p:cNvSpPr/>
            <p:nvPr/>
          </p:nvSpPr>
          <p:spPr>
            <a:xfrm>
              <a:off x="5851924" y="120167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1809" name="Group 1808"/>
            <p:cNvGrpSpPr/>
            <p:nvPr/>
          </p:nvGrpSpPr>
          <p:grpSpPr>
            <a:xfrm>
              <a:off x="2190751" y="1859176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1810" name="Rectangle 180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1" name="Rectangle 181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2" name="Rectangle 181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3" name="Rectangle 181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4" name="Rectangle 181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5" name="Rectangle 181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6" name="Rectangle 181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7" name="Rectangle 181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8" name="Rectangle 181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0" name="Rectangle 181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2" name="Rectangle 182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4" name="Rectangle 182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6" name="Rectangle 182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8" name="Rectangle 182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0" name="Rectangle 182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2" name="Rectangle 183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4" name="Rectangle 183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6" name="Rectangle 183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8" name="Rectangle 183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0" name="Rectangle 183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2" name="Rectangle 184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" name="Rectangle 184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6" name="Rectangle 184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7" name="Rectangle 184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8" name="Rectangle 184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49" name="Rectangle 184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0" name="Rectangle 184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1" name="Rectangle 185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2" name="Rectangle 185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3" name="Rectangle 185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4" name="Rectangle 185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5" name="Rectangle 185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6" name="Rectangle 185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7" name="Rectangle 185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8" name="Rectangle 185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59" name="Rectangle 185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0" name="Rectangle 185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1" name="Rectangle 186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2" name="Rectangle 186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3" name="Rectangle 186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4" name="Rectangle 186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5" name="Rectangle 186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6" name="Rectangle 186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7" name="Rectangle 186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8" name="Rectangle 186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69" name="Rectangle 186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0" name="Rectangle 186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1" name="Rectangle 187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2" name="Rectangle 187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3" name="Rectangle 187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4" name="Rectangle 187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5" name="Rectangle 187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6" name="Rectangle 187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7" name="Rectangle 187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8" name="Rectangle 187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79" name="Rectangle 187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0" name="Rectangle 187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1" name="Rectangle 188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2" name="Rectangle 188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3" name="Rectangle 188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4" name="Rectangle 188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5" name="Rectangle 188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6" name="Rectangle 188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7" name="Rectangle 188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8" name="Rectangle 188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89" name="Rectangle 188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0" name="Rectangle 188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1" name="Rectangle 189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2" name="Rectangle 189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4" name="Rectangle 189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5" name="Rectangle 189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7" name="Rectangle 189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99" name="Rectangle 189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0" name="Rectangle 189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2" name="Rectangle 190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3" name="Rectangle 190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5" name="Rectangle 190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6" name="Rectangle 190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7" name="Rectangle 190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8" name="Rectangle 190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09" name="Rectangle 190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0" name="Rectangle 190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1" name="Rectangle 191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2" name="Rectangle 191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3" name="Rectangle 191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4" name="Rectangle 191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5" name="Rectangle 191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6" name="Rectangle 191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7" name="Rectangle 191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8" name="Rectangle 191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19" name="Rectangle 191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0" name="Rectangle 191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1" name="Rectangle 192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2" name="Rectangle 192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3" name="Rectangle 192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4" name="Rectangle 192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5" name="Rectangle 192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6" name="Rectangle 192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8" name="Rectangle 192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29" name="Rectangle 192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0" name="Rectangle 192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1" name="Rectangle 193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2" name="Rectangle 193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3" name="Rectangle 193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5" name="Rectangle 193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7" name="Rectangle 193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8" name="Rectangle 193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0" name="Rectangle 193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1" name="Rectangle 194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3" name="Rectangle 194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6" name="Rectangle 194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8" name="Rectangle 194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49" name="Rectangle 194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4" name="Rectangle 195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6" name="Rectangle 195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2" name="Rectangle 196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4" name="Rectangle 196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89" name="Rectangle 198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0" name="Rectangle 198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1" name="Rectangle 199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2" name="Rectangle 199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3" name="Rectangle 199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5" name="Rectangle 199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7" name="Rectangle 199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9" name="Rectangle 199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1" name="Rectangle 200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3" name="Rectangle 200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1" name="Rectangle 202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5" name="Rectangle 203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6" name="Rectangle 203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0" name="Rectangle 204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63" name="Rectangle 206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64" name="Rectangle 206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6" name="Rectangle 2065"/>
            <p:cNvSpPr/>
            <p:nvPr/>
          </p:nvSpPr>
          <p:spPr>
            <a:xfrm>
              <a:off x="2181226" y="1860685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2194323" y="1860685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068" name="Group 2067"/>
            <p:cNvGrpSpPr/>
            <p:nvPr/>
          </p:nvGrpSpPr>
          <p:grpSpPr>
            <a:xfrm>
              <a:off x="3093209" y="1860156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2069" name="Rectangle 206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7" name="Rectangle 207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1" name="Rectangle 209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5" name="Rectangle 210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6" name="Rectangle 210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4" name="Rectangle 213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7" name="Rectangle 214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8" name="Rectangle 214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89" name="Rectangle 218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0" name="Rectangle 218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3" name="Rectangle 220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4" name="Rectangle 220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5" name="Rectangle 220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6" name="Rectangle 220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7" name="Rectangle 220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8" name="Rectangle 220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09" name="Rectangle 220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0" name="Rectangle 220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1" name="Rectangle 221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2" name="Rectangle 221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3" name="Rectangle 221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4" name="Rectangle 221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5" name="Rectangle 221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6" name="Rectangle 221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7" name="Rectangle 221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8" name="Rectangle 221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19" name="Rectangle 221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0" name="Rectangle 221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1" name="Rectangle 222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2" name="Rectangle 222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3" name="Rectangle 222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4" name="Rectangle 222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5" name="Rectangle 222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6" name="Rectangle 222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7" name="Rectangle 222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8" name="Rectangle 222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9" name="Rectangle 222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0" name="Rectangle 222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1" name="Rectangle 223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2" name="Rectangle 223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3" name="Rectangle 223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4" name="Rectangle 223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5" name="Rectangle 223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6" name="Rectangle 223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7" name="Rectangle 223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8" name="Rectangle 223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39" name="Rectangle 223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0" name="Rectangle 223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1" name="Rectangle 224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2" name="Rectangle 224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3" name="Rectangle 224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4" name="Rectangle 224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5" name="Rectangle 224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6" name="Rectangle 224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7" name="Rectangle 224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8" name="Rectangle 224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49" name="Rectangle 224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0" name="Rectangle 224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1" name="Rectangle 225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2" name="Rectangle 225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3" name="Rectangle 225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4" name="Rectangle 225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5" name="Rectangle 225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6" name="Rectangle 225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7" name="Rectangle 225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8" name="Rectangle 225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9" name="Rectangle 225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Rectangle 225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1" name="Rectangle 226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2" name="Rectangle 226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3" name="Rectangle 226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4" name="Rectangle 226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5" name="Rectangle 226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6" name="Rectangle 226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7" name="Rectangle 226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8" name="Rectangle 226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69" name="Rectangle 226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0" name="Rectangle 226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1" name="Rectangle 227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4" name="Rectangle 227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5" name="Rectangle 227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6" name="Rectangle 227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7" name="Rectangle 227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8" name="Rectangle 227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79" name="Rectangle 227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0" name="Rectangle 227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1" name="Rectangle 228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2" name="Rectangle 228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3" name="Rectangle 228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4" name="Rectangle 228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5" name="Rectangle 228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6" name="Rectangle 228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7" name="Rectangle 228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8" name="Rectangle 228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89" name="Rectangle 228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0" name="Rectangle 228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1" name="Rectangle 229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2" name="Rectangle 229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3" name="Rectangle 229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4" name="Rectangle 229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5" name="Rectangle 229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6" name="Rectangle 229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7" name="Rectangle 229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8" name="Rectangle 229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99" name="Rectangle 229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0" name="Rectangle 229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1" name="Rectangle 230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2" name="Rectangle 230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3" name="Rectangle 230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4" name="Rectangle 230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5" name="Rectangle 230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6" name="Rectangle 230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7" name="Rectangle 230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8" name="Rectangle 230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9" name="Rectangle 230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0" name="Rectangle 230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1" name="Rectangle 231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2" name="Rectangle 231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3" name="Rectangle 231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4" name="Rectangle 231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5" name="Rectangle 231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6" name="Rectangle 231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7" name="Rectangle 231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8" name="Rectangle 231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19" name="Rectangle 231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20" name="Rectangle 231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21" name="Rectangle 232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22" name="Rectangle 232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23" name="Rectangle 232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24" name="Rectangle 232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25" name="Rectangle 2324"/>
            <p:cNvSpPr/>
            <p:nvPr/>
          </p:nvSpPr>
          <p:spPr>
            <a:xfrm>
              <a:off x="3083720" y="1861579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326" name="Rectangle 2325"/>
            <p:cNvSpPr/>
            <p:nvPr/>
          </p:nvSpPr>
          <p:spPr>
            <a:xfrm>
              <a:off x="3095626" y="1861579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327" name="Group 2326"/>
            <p:cNvGrpSpPr/>
            <p:nvPr/>
          </p:nvGrpSpPr>
          <p:grpSpPr>
            <a:xfrm>
              <a:off x="4033576" y="1859176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2328" name="Rectangle 232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29" name="Rectangle 232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0" name="Rectangle 232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1" name="Rectangle 233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2" name="Rectangle 233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3" name="Rectangle 233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4" name="Rectangle 233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5" name="Rectangle 233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6" name="Rectangle 233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7" name="Rectangle 233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8" name="Rectangle 233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39" name="Rectangle 233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0" name="Rectangle 233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1" name="Rectangle 234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2" name="Rectangle 234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3" name="Rectangle 234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4" name="Rectangle 234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5" name="Rectangle 234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6" name="Rectangle 234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7" name="Rectangle 234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8" name="Rectangle 234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9" name="Rectangle 234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0" name="Rectangle 234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1" name="Rectangle 235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2" name="Rectangle 235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3" name="Rectangle 235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4" name="Rectangle 235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5" name="Rectangle 235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6" name="Rectangle 235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7" name="Rectangle 235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8" name="Rectangle 235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59" name="Rectangle 235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0" name="Rectangle 235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1" name="Rectangle 236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2" name="Rectangle 236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3" name="Rectangle 236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4" name="Rectangle 236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5" name="Rectangle 236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6" name="Rectangle 236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7" name="Rectangle 236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8" name="Rectangle 236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69" name="Rectangle 236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0" name="Rectangle 236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1" name="Rectangle 237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2" name="Rectangle 237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3" name="Rectangle 237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4" name="Rectangle 237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5" name="Rectangle 237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6" name="Rectangle 237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7" name="Rectangle 237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8" name="Rectangle 237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9" name="Rectangle 237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0" name="Rectangle 237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1" name="Rectangle 238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2" name="Rectangle 238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3" name="Rectangle 238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4" name="Rectangle 238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5" name="Rectangle 238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6" name="Rectangle 238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7" name="Rectangle 238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8" name="Rectangle 238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89" name="Rectangle 238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0" name="Rectangle 238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1" name="Rectangle 239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2" name="Rectangle 239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3" name="Rectangle 239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4" name="Rectangle 239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5" name="Rectangle 239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6" name="Rectangle 239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7" name="Rectangle 239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8" name="Rectangle 239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99" name="Rectangle 239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0" name="Rectangle 239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1" name="Rectangle 240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2" name="Rectangle 240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3" name="Rectangle 240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4" name="Rectangle 240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5" name="Rectangle 240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6" name="Rectangle 240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7" name="Rectangle 240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8" name="Rectangle 240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9" name="Rectangle 240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0" name="Rectangle 240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1" name="Rectangle 241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2" name="Rectangle 241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3" name="Rectangle 241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4" name="Rectangle 241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5" name="Rectangle 241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6" name="Rectangle 241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7" name="Rectangle 241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8" name="Rectangle 241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19" name="Rectangle 241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0" name="Rectangle 241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1" name="Rectangle 242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2" name="Rectangle 242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3" name="Rectangle 242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4" name="Rectangle 242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5" name="Rectangle 242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6" name="Rectangle 242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7" name="Rectangle 242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8" name="Rectangle 242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29" name="Rectangle 242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0" name="Rectangle 242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1" name="Rectangle 243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2" name="Rectangle 243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3" name="Rectangle 243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4" name="Rectangle 243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5" name="Rectangle 243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6" name="Rectangle 243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7" name="Rectangle 243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8" name="Rectangle 243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39" name="Rectangle 243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0" name="Rectangle 243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1" name="Rectangle 244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2" name="Rectangle 244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3" name="Rectangle 244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4" name="Rectangle 244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5" name="Rectangle 244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6" name="Rectangle 244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 244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8" name="Rectangle 244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49" name="Rectangle 244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0" name="Rectangle 244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1" name="Rectangle 245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2" name="Rectangle 245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3" name="Rectangle 245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4" name="Rectangle 245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5" name="Rectangle 245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6" name="Rectangle 245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7" name="Rectangle 245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8" name="Rectangle 245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 245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Rectangle 245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" name="Rectangle 246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" name="Rectangle 246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" name="Rectangle 246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" name="Rectangle 246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" name="Rectangle 246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6" name="Rectangle 246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7" name="Rectangle 246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8" name="Rectangle 246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69" name="Rectangle 246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0" name="Rectangle 246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1" name="Rectangle 247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2" name="Rectangle 247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3" name="Rectangle 247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4" name="Rectangle 247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5" name="Rectangle 247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6" name="Rectangle 247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7" name="Rectangle 247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8" name="Rectangle 247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79" name="Rectangle 247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0" name="Rectangle 247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1" name="Rectangle 248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2" name="Rectangle 248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3" name="Rectangle 248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4" name="Rectangle 248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5" name="Rectangle 248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6" name="Rectangle 248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7" name="Rectangle 248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8" name="Rectangle 248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 248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0" name="Rectangle 248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1" name="Rectangle 249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2" name="Rectangle 249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3" name="Rectangle 249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4" name="Rectangle 249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5" name="Rectangle 249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6" name="Rectangle 249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7" name="Rectangle 249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8" name="Rectangle 249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99" name="Rectangle 249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0" name="Rectangle 249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1" name="Rectangle 250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2" name="Rectangle 250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Rectangle 250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4" name="Rectangle 250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Rectangle 250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6" name="Rectangle 250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7" name="Rectangle 250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8" name="Rectangle 250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09" name="Rectangle 250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0" name="Rectangle 250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1" name="Rectangle 251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2" name="Rectangle 251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3" name="Rectangle 251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4" name="Rectangle 251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5" name="Rectangle 251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6" name="Rectangle 251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7" name="Rectangle 251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8" name="Rectangle 251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19" name="Rectangle 251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0" name="Rectangle 251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1" name="Rectangle 252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2" name="Rectangle 252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3" name="Rectangle 252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 252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Rectangle 252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6" name="Rectangle 252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7" name="Rectangle 252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8" name="Rectangle 252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29" name="Rectangle 252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0" name="Rectangle 252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1" name="Rectangle 253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2" name="Rectangle 253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3" name="Rectangle 253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4" name="Rectangle 253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5" name="Rectangle 253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6" name="Rectangle 253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8" name="Rectangle 253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39" name="Rectangle 253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0" name="Rectangle 253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1" name="Rectangle 254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2" name="Rectangle 254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3" name="Rectangle 254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6" name="Rectangle 254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7" name="Rectangle 254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8" name="Rectangle 254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49" name="Rectangle 254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0" name="Rectangle 254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1" name="Rectangle 255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4" name="Rectangle 255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5" name="Rectangle 255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6" name="Rectangle 255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7" name="Rectangle 255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8" name="Rectangle 255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59" name="Rectangle 255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2" name="Rectangle 256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3" name="Rectangle 256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4" name="Rectangle 256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5" name="Rectangle 256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6" name="Rectangle 256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7" name="Rectangle 256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8" name="Rectangle 256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69" name="Rectangle 256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0" name="Rectangle 256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1" name="Rectangle 257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2" name="Rectangle 257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3" name="Rectangle 257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4" name="Rectangle 257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5" name="Rectangle 257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8" name="Rectangle 257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79" name="Rectangle 257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80" name="Rectangle 257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81" name="Rectangle 258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82" name="Rectangle 258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83" name="Rectangle 258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84" name="Rectangle 2583"/>
            <p:cNvSpPr/>
            <p:nvPr/>
          </p:nvSpPr>
          <p:spPr>
            <a:xfrm>
              <a:off x="4024314" y="1860685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585" name="Rectangle 2584"/>
            <p:cNvSpPr/>
            <p:nvPr/>
          </p:nvSpPr>
          <p:spPr>
            <a:xfrm>
              <a:off x="4036220" y="1860685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586" name="Group 2585"/>
            <p:cNvGrpSpPr/>
            <p:nvPr/>
          </p:nvGrpSpPr>
          <p:grpSpPr>
            <a:xfrm>
              <a:off x="4947976" y="1860156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2587" name="Rectangle 2586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88" name="Rectangle 2587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89" name="Rectangle 2588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0" name="Rectangle 2589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1" name="Rectangle 2590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4" name="Rectangle 2593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5" name="Rectangle 2594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6" name="Rectangle 2595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7" name="Rectangle 2596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8" name="Rectangle 2597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599" name="Rectangle 2598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1" name="Rectangle 2600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2" name="Rectangle 2601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3" name="Rectangle 2602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4" name="Rectangle 2603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5" name="Rectangle 2604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6" name="Rectangle 2605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7" name="Rectangle 2606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0" name="Rectangle 2609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1" name="Rectangle 2610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2" name="Rectangle 2611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3" name="Rectangle 2612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4" name="Rectangle 2613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5" name="Rectangle 2614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8" name="Rectangle 2617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9" name="Rectangle 2618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0" name="Rectangle 2619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1" name="Rectangle 2620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2" name="Rectangle 2621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3" name="Rectangle 2622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6" name="Rectangle 2625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7" name="Rectangle 2626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8" name="Rectangle 2627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29" name="Rectangle 2628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0" name="Rectangle 2629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1" name="Rectangle 2630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4" name="Rectangle 2633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5" name="Rectangle 2634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6" name="Rectangle 2635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7" name="Rectangle 2636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8" name="Rectangle 2637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39" name="Rectangle 2638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2" name="Rectangle 2641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3" name="Rectangle 2642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4" name="Rectangle 2643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5" name="Rectangle 2644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6" name="Rectangle 2645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7" name="Rectangle 2646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0" name="Rectangle 2649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1" name="Rectangle 2650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2" name="Rectangle 2651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3" name="Rectangle 2652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4" name="Rectangle 2653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6" name="Rectangle 2655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7" name="Rectangle 2656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8" name="Rectangle 2657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0" name="Rectangle 2659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1" name="Rectangle 2660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2" name="Rectangle 2661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3" name="Rectangle 2662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4" name="Rectangle 2663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7" name="Rectangle 2666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8" name="Rectangle 2667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3" name="Rectangle 2672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4" name="Rectangle 2673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5" name="Rectangle 2674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6" name="Rectangle 2675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7" name="Rectangle 2676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8" name="Rectangle 2677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9" name="Rectangle 2678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0" name="Rectangle 2679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1" name="Rectangle 2680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2" name="Rectangle 2681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3" name="Rectangle 2682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4" name="Rectangle 2683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5" name="Rectangle 2684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6" name="Rectangle 2685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7" name="Rectangle 2686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8" name="Rectangle 2687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89" name="Rectangle 2688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0" name="Rectangle 2689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1" name="Rectangle 2690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2" name="Rectangle 2691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3" name="Rectangle 2692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4" name="Rectangle 2693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5" name="Rectangle 2694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6" name="Rectangle 2695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7" name="Rectangle 2696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8" name="Rectangle 2697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99" name="Rectangle 2698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0" name="Rectangle 2699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1" name="Rectangle 2700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2" name="Rectangle 2701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3" name="Rectangle 2702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4" name="Rectangle 2703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5" name="Rectangle 2704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6" name="Rectangle 2705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7" name="Rectangle 2706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8" name="Rectangle 2707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9" name="Rectangle 2708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0" name="Rectangle 2709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1" name="Rectangle 2710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2" name="Rectangle 2711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3" name="Rectangle 2712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4" name="Rectangle 2713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5" name="Rectangle 2714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6" name="Rectangle 2715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7" name="Rectangle 2716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8" name="Rectangle 2717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19" name="Rectangle 2718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0" name="Rectangle 2719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1" name="Rectangle 2720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2" name="Rectangle 2721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3" name="Rectangle 2722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4" name="Rectangle 2723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5" name="Rectangle 2724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6" name="Rectangle 2725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7" name="Rectangle 2726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8" name="Rectangle 2727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29" name="Rectangle 2728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0" name="Rectangle 2729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1" name="Rectangle 2730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2" name="Rectangle 2731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3" name="Rectangle 2732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4" name="Rectangle 2733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5" name="Rectangle 2734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6" name="Rectangle 2735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7" name="Rectangle 2736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8" name="Rectangle 2737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9" name="Rectangle 2738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0" name="Rectangle 2739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1" name="Rectangle 2740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2" name="Rectangle 2741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3" name="Rectangle 2742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4" name="Rectangle 2743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5" name="Rectangle 2744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6" name="Rectangle 2745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7" name="Rectangle 2746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8" name="Rectangle 2747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49" name="Rectangle 2748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0" name="Rectangle 2749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1" name="Rectangle 2750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2" name="Rectangle 2751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3" name="Rectangle 2752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4" name="Rectangle 2753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5" name="Rectangle 2754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6" name="Rectangle 2755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7" name="Rectangle 2756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8" name="Rectangle 2757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59" name="Rectangle 2758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0" name="Rectangle 2759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1" name="Rectangle 2760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2" name="Rectangle 2761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3" name="Rectangle 2762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4" name="Rectangle 2763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5" name="Rectangle 2764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6" name="Rectangle 2765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7" name="Rectangle 2766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8" name="Rectangle 2767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" name="Rectangle 2768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0" name="Rectangle 2769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1" name="Rectangle 2770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2" name="Rectangle 2771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3" name="Rectangle 2772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4" name="Rectangle 2773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5" name="Rectangle 2774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6" name="Rectangle 2775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7" name="Rectangle 2776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8" name="Rectangle 2777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79" name="Rectangle 2778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0" name="Rectangle 2779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1" name="Rectangle 2780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2" name="Rectangle 2781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3" name="Rectangle 2782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4" name="Rectangle 2783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5" name="Rectangle 2784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6" name="Rectangle 2785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7" name="Rectangle 2786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8" name="Rectangle 2787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89" name="Rectangle 2788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0" name="Rectangle 2789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1" name="Rectangle 2790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2" name="Rectangle 2791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3" name="Rectangle 2792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4" name="Rectangle 2793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5" name="Rectangle 2794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6" name="Rectangle 2795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7" name="Rectangle 2796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8" name="Rectangle 2797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9" name="Rectangle 2798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0" name="Rectangle 2799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1" name="Rectangle 2800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2" name="Rectangle 2801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3" name="Rectangle 2802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4" name="Rectangle 2803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5" name="Rectangle 2804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6" name="Rectangle 2805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7" name="Rectangle 2806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8" name="Rectangle 2807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09" name="Rectangle 2808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0" name="Rectangle 2809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1" name="Rectangle 2810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2" name="Rectangle 2811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3" name="Rectangle 2812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4" name="Rectangle 2813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5" name="Rectangle 2814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6" name="Rectangle 2815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7" name="Rectangle 2816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8" name="Rectangle 2817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19" name="Rectangle 2818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0" name="Rectangle 2819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1" name="Rectangle 2820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2" name="Rectangle 2821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3" name="Rectangle 2822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4" name="Rectangle 2823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5" name="Rectangle 2824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6" name="Rectangle 2825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7" name="Rectangle 2826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8" name="Rectangle 2827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 2828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0" name="Rectangle 2829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1" name="Rectangle 2830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2" name="Rectangle 2831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3" name="Rectangle 2832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4" name="Rectangle 2833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5" name="Rectangle 2834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6" name="Rectangle 2835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7" name="Rectangle 2836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8" name="Rectangle 2837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39" name="Rectangle 2838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40" name="Rectangle 2839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41" name="Rectangle 2840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42" name="Rectangle 2841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43" name="Rectangle 2842"/>
            <p:cNvSpPr/>
            <p:nvPr/>
          </p:nvSpPr>
          <p:spPr>
            <a:xfrm>
              <a:off x="4938714" y="1861579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844" name="Rectangle 2843"/>
            <p:cNvSpPr/>
            <p:nvPr/>
          </p:nvSpPr>
          <p:spPr>
            <a:xfrm>
              <a:off x="4950620" y="1861579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845" name="Group 2844"/>
            <p:cNvGrpSpPr/>
            <p:nvPr/>
          </p:nvGrpSpPr>
          <p:grpSpPr>
            <a:xfrm>
              <a:off x="5845366" y="1860156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2846" name="Rectangle 284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47" name="Rectangle 284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48" name="Rectangle 284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49" name="Rectangle 284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0" name="Rectangle 284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1" name="Rectangle 285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2" name="Rectangle 285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3" name="Rectangle 285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4" name="Rectangle 285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5" name="Rectangle 285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6" name="Rectangle 285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7" name="Rectangle 285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8" name="Rectangle 285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59" name="Rectangle 285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0" name="Rectangle 285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1" name="Rectangle 286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2" name="Rectangle 286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3" name="Rectangle 286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4" name="Rectangle 286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5" name="Rectangle 286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6" name="Rectangle 286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7" name="Rectangle 286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8" name="Rectangle 286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69" name="Rectangle 286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0" name="Rectangle 286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1" name="Rectangle 287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2" name="Rectangle 287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3" name="Rectangle 287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4" name="Rectangle 287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5" name="Rectangle 287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6" name="Rectangle 287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7" name="Rectangle 287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8" name="Rectangle 287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79" name="Rectangle 287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0" name="Rectangle 287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1" name="Rectangle 288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2" name="Rectangle 288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3" name="Rectangle 288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4" name="Rectangle 288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5" name="Rectangle 288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6" name="Rectangle 288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7" name="Rectangle 288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8" name="Rectangle 288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9" name="Rectangle 288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0" name="Rectangle 288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1" name="Rectangle 289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2" name="Rectangle 289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3" name="Rectangle 289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4" name="Rectangle 289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5" name="Rectangle 289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6" name="Rectangle 289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7" name="Rectangle 289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8" name="Rectangle 289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99" name="Rectangle 289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0" name="Rectangle 289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1" name="Rectangle 290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2" name="Rectangle 290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3" name="Rectangle 290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4" name="Rectangle 290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5" name="Rectangle 290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6" name="Rectangle 290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7" name="Rectangle 290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8" name="Rectangle 290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" name="Rectangle 290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" name="Rectangle 290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1" name="Rectangle 291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2" name="Rectangle 291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3" name="Rectangle 291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4" name="Rectangle 291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5" name="Rectangle 291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6" name="Rectangle 291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7" name="Rectangle 291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8" name="Rectangle 291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9" name="Rectangle 291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0" name="Rectangle 291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1" name="Rectangle 292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2" name="Rectangle 292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3" name="Rectangle 292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4" name="Rectangle 292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5" name="Rectangle 292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6" name="Rectangle 292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7" name="Rectangle 292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8" name="Rectangle 292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29" name="Rectangle 292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0" name="Rectangle 292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1" name="Rectangle 293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2" name="Rectangle 293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3" name="Rectangle 293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4" name="Rectangle 293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5" name="Rectangle 293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6" name="Rectangle 293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7" name="Rectangle 293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8" name="Rectangle 293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39" name="Rectangle 293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0" name="Rectangle 293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1" name="Rectangle 294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 294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3" name="Rectangle 294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 294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5" name="Rectangle 294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6" name="Rectangle 294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7" name="Rectangle 294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8" name="Rectangle 294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9" name="Rectangle 294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0" name="Rectangle 294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1" name="Rectangle 295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2" name="Rectangle 295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3" name="Rectangle 295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4" name="Rectangle 295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5" name="Rectangle 295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6" name="Rectangle 295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7" name="Rectangle 295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8" name="Rectangle 295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59" name="Rectangle 295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0" name="Rectangle 295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1" name="Rectangle 296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2" name="Rectangle 296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3" name="Rectangle 296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4" name="Rectangle 296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5" name="Rectangle 296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6" name="Rectangle 296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7" name="Rectangle 296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8" name="Rectangle 296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69" name="Rectangle 296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0" name="Rectangle 296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1" name="Rectangle 297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2" name="Rectangle 297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3" name="Rectangle 297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4" name="Rectangle 297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5" name="Rectangle 297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6" name="Rectangle 297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7" name="Rectangle 297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8" name="Rectangle 297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9" name="Rectangle 297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0" name="Rectangle 297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1" name="Rectangle 298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" name="Rectangle 298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3" name="Rectangle 298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4" name="Rectangle 298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5" name="Rectangle 298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6" name="Rectangle 298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7" name="Rectangle 298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8" name="Rectangle 298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89" name="Rectangle 298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0" name="Rectangle 298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1" name="Rectangle 299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2" name="Rectangle 299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3" name="Rectangle 299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4" name="Rectangle 299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5" name="Rectangle 299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6" name="Rectangle 299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7" name="Rectangle 299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8" name="Rectangle 299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99" name="Rectangle 299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0" name="Rectangle 299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1" name="Rectangle 300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2" name="Rectangle 300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3" name="Rectangle 300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4" name="Rectangle 300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5" name="Rectangle 300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6" name="Rectangle 300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7" name="Rectangle 300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8" name="Rectangle 300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9" name="Rectangle 300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0" name="Rectangle 300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1" name="Rectangle 301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2" name="Rectangle 301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3" name="Rectangle 301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4" name="Rectangle 301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5" name="Rectangle 301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6" name="Rectangle 301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7" name="Rectangle 301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8" name="Rectangle 301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19" name="Rectangle 301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0" name="Rectangle 301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1" name="Rectangle 302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2" name="Rectangle 302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3" name="Rectangle 302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4" name="Rectangle 302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5" name="Rectangle 302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6" name="Rectangle 302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7" name="Rectangle 302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8" name="Rectangle 302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29" name="Rectangle 302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0" name="Rectangle 302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1" name="Rectangle 303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2" name="Rectangle 303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3" name="Rectangle 303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4" name="Rectangle 303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5" name="Rectangle 303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6" name="Rectangle 303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7" name="Rectangle 303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8" name="Rectangle 303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39" name="Rectangle 303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0" name="Rectangle 303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1" name="Rectangle 304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2" name="Rectangle 304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3" name="Rectangle 304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4" name="Rectangle 304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5" name="Rectangle 304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6" name="Rectangle 304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7" name="Rectangle 304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8" name="Rectangle 304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9" name="Rectangle 304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0" name="Rectangle 304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1" name="Rectangle 305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2" name="Rectangle 305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3" name="Rectangle 305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4" name="Rectangle 305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5" name="Rectangle 305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6" name="Rectangle 305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7" name="Rectangle 305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8" name="Rectangle 305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59" name="Rectangle 305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0" name="Rectangle 305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1" name="Rectangle 306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2" name="Rectangle 306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3" name="Rectangle 306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4" name="Rectangle 306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5" name="Rectangle 306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6" name="Rectangle 306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7" name="Rectangle 306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8" name="Rectangle 306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69" name="Rectangle 306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0" name="Rectangle 306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1" name="Rectangle 307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2" name="Rectangle 307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3" name="Rectangle 307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4" name="Rectangle 307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ectangle 307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307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7" name="Rectangle 307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8" name="Rectangle 307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9" name="Rectangle 307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0" name="Rectangle 307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1" name="Rectangle 308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2" name="Rectangle 308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3" name="Rectangle 308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4" name="Rectangle 308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5" name="Rectangle 308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6" name="Rectangle 308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7" name="Rectangle 308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8" name="Rectangle 308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89" name="Rectangle 308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0" name="Rectangle 308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1" name="Rectangle 309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2" name="Rectangle 309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3" name="Rectangle 309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4" name="Rectangle 309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5" name="Rectangle 309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6" name="Rectangle 309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7" name="Rectangle 309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8" name="Rectangle 309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99" name="Rectangle 309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00" name="Rectangle 309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01" name="Rectangle 310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02" name="Rectangle 3101"/>
            <p:cNvSpPr/>
            <p:nvPr/>
          </p:nvSpPr>
          <p:spPr>
            <a:xfrm>
              <a:off x="5836445" y="1861579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103" name="Rectangle 3102"/>
            <p:cNvSpPr/>
            <p:nvPr/>
          </p:nvSpPr>
          <p:spPr>
            <a:xfrm>
              <a:off x="5848351" y="1861579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5691" name="Group 5690"/>
            <p:cNvGrpSpPr/>
            <p:nvPr/>
          </p:nvGrpSpPr>
          <p:grpSpPr>
            <a:xfrm>
              <a:off x="2183977" y="2550679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5692" name="Rectangle 569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3" name="Rectangle 569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4" name="Rectangle 569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5" name="Rectangle 569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6" name="Rectangle 569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7" name="Rectangle 569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8" name="Rectangle 569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699" name="Rectangle 569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0" name="Rectangle 569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1" name="Rectangle 570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2" name="Rectangle 570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3" name="Rectangle 570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4" name="Rectangle 570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5" name="Rectangle 570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6" name="Rectangle 570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7" name="Rectangle 570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8" name="Rectangle 570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09" name="Rectangle 570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0" name="Rectangle 570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1" name="Rectangle 571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2" name="Rectangle 571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3" name="Rectangle 571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4" name="Rectangle 571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5" name="Rectangle 571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6" name="Rectangle 571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7" name="Rectangle 571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8" name="Rectangle 571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19" name="Rectangle 571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0" name="Rectangle 571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1" name="Rectangle 572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2" name="Rectangle 572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3" name="Rectangle 572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4" name="Rectangle 572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5" name="Rectangle 572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6" name="Rectangle 572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7" name="Rectangle 572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8" name="Rectangle 572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29" name="Rectangle 572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0" name="Rectangle 572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1" name="Rectangle 573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2" name="Rectangle 573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3" name="Rectangle 573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4" name="Rectangle 573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5" name="Rectangle 573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6" name="Rectangle 573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7" name="Rectangle 573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8" name="Rectangle 573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39" name="Rectangle 573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0" name="Rectangle 573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1" name="Rectangle 574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2" name="Rectangle 574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3" name="Rectangle 574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4" name="Rectangle 574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5" name="Rectangle 574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6" name="Rectangle 574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7" name="Rectangle 574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8" name="Rectangle 574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49" name="Rectangle 574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0" name="Rectangle 574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1" name="Rectangle 575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2" name="Rectangle 575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3" name="Rectangle 575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4" name="Rectangle 575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5" name="Rectangle 575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6" name="Rectangle 575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7" name="Rectangle 575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8" name="Rectangle 575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59" name="Rectangle 575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0" name="Rectangle 575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1" name="Rectangle 576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2" name="Rectangle 576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3" name="Rectangle 576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4" name="Rectangle 576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5" name="Rectangle 576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6" name="Rectangle 576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7" name="Rectangle 576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8" name="Rectangle 576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69" name="Rectangle 576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0" name="Rectangle 576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1" name="Rectangle 577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2" name="Rectangle 577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3" name="Rectangle 577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4" name="Rectangle 577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5" name="Rectangle 577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6" name="Rectangle 577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7" name="Rectangle 577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8" name="Rectangle 577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79" name="Rectangle 577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0" name="Rectangle 577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1" name="Rectangle 578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2" name="Rectangle 578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3" name="Rectangle 578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4" name="Rectangle 578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5" name="Rectangle 578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6" name="Rectangle 578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7" name="Rectangle 578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8" name="Rectangle 578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89" name="Rectangle 578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0" name="Rectangle 578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1" name="Rectangle 579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2" name="Rectangle 579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3" name="Rectangle 579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4" name="Rectangle 579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5" name="Rectangle 579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6" name="Rectangle 579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7" name="Rectangle 579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8" name="Rectangle 579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799" name="Rectangle 579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0" name="Rectangle 579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1" name="Rectangle 580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2" name="Rectangle 580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3" name="Rectangle 580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4" name="Rectangle 580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5" name="Rectangle 580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6" name="Rectangle 580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7" name="Rectangle 580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8" name="Rectangle 580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09" name="Rectangle 580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0" name="Rectangle 580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1" name="Rectangle 581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2" name="Rectangle 581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3" name="Rectangle 581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4" name="Rectangle 581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5" name="Rectangle 581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6" name="Rectangle 581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7" name="Rectangle 581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8" name="Rectangle 581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19" name="Rectangle 581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0" name="Rectangle 581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1" name="Rectangle 582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2" name="Rectangle 582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3" name="Rectangle 582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4" name="Rectangle 582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5" name="Rectangle 582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6" name="Rectangle 582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7" name="Rectangle 582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8" name="Rectangle 582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29" name="Rectangle 582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0" name="Rectangle 582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1" name="Rectangle 583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2" name="Rectangle 583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3" name="Rectangle 583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4" name="Rectangle 583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5" name="Rectangle 583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6" name="Rectangle 583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7" name="Rectangle 583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8" name="Rectangle 583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39" name="Rectangle 583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0" name="Rectangle 583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1" name="Rectangle 584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2" name="Rectangle 584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3" name="Rectangle 584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4" name="Rectangle 584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5" name="Rectangle 584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6" name="Rectangle 584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7" name="Rectangle 584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8" name="Rectangle 584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49" name="Rectangle 584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0" name="Rectangle 584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1" name="Rectangle 585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2" name="Rectangle 585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3" name="Rectangle 585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4" name="Rectangle 585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5" name="Rectangle 585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6" name="Rectangle 585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7" name="Rectangle 585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8" name="Rectangle 585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59" name="Rectangle 585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0" name="Rectangle 585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1" name="Rectangle 586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2" name="Rectangle 586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3" name="Rectangle 586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4" name="Rectangle 586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5" name="Rectangle 586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6" name="Rectangle 586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7" name="Rectangle 586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8" name="Rectangle 586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69" name="Rectangle 586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0" name="Rectangle 586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1" name="Rectangle 587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2" name="Rectangle 587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3" name="Rectangle 587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4" name="Rectangle 587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5" name="Rectangle 587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6" name="Rectangle 587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7" name="Rectangle 587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8" name="Rectangle 587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79" name="Rectangle 587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0" name="Rectangle 587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1" name="Rectangle 588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2" name="Rectangle 588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3" name="Rectangle 588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4" name="Rectangle 588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5" name="Rectangle 588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6" name="Rectangle 588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7" name="Rectangle 588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8" name="Rectangle 588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89" name="Rectangle 588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0" name="Rectangle 588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1" name="Rectangle 589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2" name="Rectangle 589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3" name="Rectangle 589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4" name="Rectangle 589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5" name="Rectangle 589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6" name="Rectangle 589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7" name="Rectangle 589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8" name="Rectangle 589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899" name="Rectangle 589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0" name="Rectangle 589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1" name="Rectangle 590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2" name="Rectangle 590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3" name="Rectangle 590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4" name="Rectangle 590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5" name="Rectangle 590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6" name="Rectangle 590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7" name="Rectangle 590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8" name="Rectangle 590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09" name="Rectangle 590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0" name="Rectangle 590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1" name="Rectangle 591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2" name="Rectangle 591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3" name="Rectangle 591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4" name="Rectangle 591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5" name="Rectangle 591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6" name="Rectangle 591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7" name="Rectangle 591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8" name="Rectangle 591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19" name="Rectangle 591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0" name="Rectangle 591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1" name="Rectangle 592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2" name="Rectangle 592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3" name="Rectangle 592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4" name="Rectangle 592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5" name="Rectangle 592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6" name="Rectangle 592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7" name="Rectangle 592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8" name="Rectangle 592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29" name="Rectangle 592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0" name="Rectangle 592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1" name="Rectangle 593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2" name="Rectangle 593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3" name="Rectangle 593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4" name="Rectangle 593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5" name="Rectangle 593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6" name="Rectangle 593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7" name="Rectangle 593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8" name="Rectangle 593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39" name="Rectangle 593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0" name="Rectangle 593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1" name="Rectangle 594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2" name="Rectangle 594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3" name="Rectangle 594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4" name="Rectangle 594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5" name="Rectangle 594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6" name="Rectangle 594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47" name="Rectangle 594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48" name="Group 5947"/>
            <p:cNvGrpSpPr/>
            <p:nvPr/>
          </p:nvGrpSpPr>
          <p:grpSpPr>
            <a:xfrm>
              <a:off x="3098803" y="2552204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5949" name="Rectangle 594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0" name="Rectangle 594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1" name="Rectangle 595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2" name="Rectangle 595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3" name="Rectangle 595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4" name="Rectangle 595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5" name="Rectangle 595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6" name="Rectangle 595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7" name="Rectangle 595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8" name="Rectangle 595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59" name="Rectangle 595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0" name="Rectangle 595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1" name="Rectangle 596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2" name="Rectangle 596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3" name="Rectangle 596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4" name="Rectangle 596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5" name="Rectangle 596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6" name="Rectangle 596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7" name="Rectangle 596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8" name="Rectangle 596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69" name="Rectangle 596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0" name="Rectangle 596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1" name="Rectangle 597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2" name="Rectangle 597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3" name="Rectangle 597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4" name="Rectangle 597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5" name="Rectangle 597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6" name="Rectangle 597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7" name="Rectangle 597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8" name="Rectangle 597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79" name="Rectangle 597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0" name="Rectangle 597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1" name="Rectangle 598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2" name="Rectangle 598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3" name="Rectangle 598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4" name="Rectangle 598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5" name="Rectangle 598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6" name="Rectangle 598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7" name="Rectangle 598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8" name="Rectangle 598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89" name="Rectangle 598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0" name="Rectangle 598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1" name="Rectangle 599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2" name="Rectangle 599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3" name="Rectangle 599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4" name="Rectangle 599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5" name="Rectangle 599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6" name="Rectangle 599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7" name="Rectangle 599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8" name="Rectangle 599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99" name="Rectangle 599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0" name="Rectangle 599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1" name="Rectangle 600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2" name="Rectangle 600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3" name="Rectangle 600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4" name="Rectangle 600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5" name="Rectangle 600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6" name="Rectangle 600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7" name="Rectangle 600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8" name="Rectangle 600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09" name="Rectangle 600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0" name="Rectangle 600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1" name="Rectangle 601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2" name="Rectangle 601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3" name="Rectangle 601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4" name="Rectangle 601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5" name="Rectangle 601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6" name="Rectangle 601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7" name="Rectangle 601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8" name="Rectangle 601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19" name="Rectangle 601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0" name="Rectangle 601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1" name="Rectangle 602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2" name="Rectangle 602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3" name="Rectangle 602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4" name="Rectangle 602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5" name="Rectangle 602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6" name="Rectangle 602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7" name="Rectangle 602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8" name="Rectangle 602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29" name="Rectangle 602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0" name="Rectangle 602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1" name="Rectangle 603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2" name="Rectangle 603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3" name="Rectangle 603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4" name="Rectangle 603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5" name="Rectangle 603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6" name="Rectangle 603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7" name="Rectangle 603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8" name="Rectangle 603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39" name="Rectangle 603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0" name="Rectangle 603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1" name="Rectangle 604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2" name="Rectangle 604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3" name="Rectangle 604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4" name="Rectangle 604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5" name="Rectangle 604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6" name="Rectangle 604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7" name="Rectangle 604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8" name="Rectangle 604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49" name="Rectangle 604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0" name="Rectangle 604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1" name="Rectangle 605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2" name="Rectangle 605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3" name="Rectangle 605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4" name="Rectangle 605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5" name="Rectangle 605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6" name="Rectangle 605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7" name="Rectangle 605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8" name="Rectangle 605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59" name="Rectangle 605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0" name="Rectangle 605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1" name="Rectangle 606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2" name="Rectangle 606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3" name="Rectangle 606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4" name="Rectangle 606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5" name="Rectangle 606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6" name="Rectangle 606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7" name="Rectangle 606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8" name="Rectangle 606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69" name="Rectangle 606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0" name="Rectangle 606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1" name="Rectangle 607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2" name="Rectangle 607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3" name="Rectangle 607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4" name="Rectangle 607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5" name="Rectangle 607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6" name="Rectangle 607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7" name="Rectangle 607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8" name="Rectangle 607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79" name="Rectangle 607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0" name="Rectangle 607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1" name="Rectangle 608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2" name="Rectangle 608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3" name="Rectangle 608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4" name="Rectangle 608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5" name="Rectangle 608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6" name="Rectangle 608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7" name="Rectangle 608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8" name="Rectangle 608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89" name="Rectangle 608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0" name="Rectangle 608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1" name="Rectangle 609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2" name="Rectangle 609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3" name="Rectangle 609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4" name="Rectangle 609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5" name="Rectangle 609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6" name="Rectangle 609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7" name="Rectangle 609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8" name="Rectangle 609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099" name="Rectangle 609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0" name="Rectangle 609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1" name="Rectangle 610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2" name="Rectangle 610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3" name="Rectangle 610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4" name="Rectangle 610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5" name="Rectangle 610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6" name="Rectangle 610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7" name="Rectangle 610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8" name="Rectangle 610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09" name="Rectangle 610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0" name="Rectangle 610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1" name="Rectangle 611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2" name="Rectangle 611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3" name="Rectangle 611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4" name="Rectangle 611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5" name="Rectangle 611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6" name="Rectangle 611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7" name="Rectangle 611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8" name="Rectangle 611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19" name="Rectangle 611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0" name="Rectangle 611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1" name="Rectangle 612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2" name="Rectangle 612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3" name="Rectangle 612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4" name="Rectangle 612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5" name="Rectangle 612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6" name="Rectangle 612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7" name="Rectangle 612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8" name="Rectangle 612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29" name="Rectangle 612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0" name="Rectangle 612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1" name="Rectangle 613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2" name="Rectangle 613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3" name="Rectangle 613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4" name="Rectangle 613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5" name="Rectangle 613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6" name="Rectangle 613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7" name="Rectangle 613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8" name="Rectangle 613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39" name="Rectangle 613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0" name="Rectangle 613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1" name="Rectangle 614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2" name="Rectangle 614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3" name="Rectangle 614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4" name="Rectangle 614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5" name="Rectangle 614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6" name="Rectangle 614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7" name="Rectangle 614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8" name="Rectangle 614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49" name="Rectangle 614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0" name="Rectangle 614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1" name="Rectangle 615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2" name="Rectangle 615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3" name="Rectangle 615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4" name="Rectangle 615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5" name="Rectangle 615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6" name="Rectangle 615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7" name="Rectangle 615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8" name="Rectangle 615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59" name="Rectangle 615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0" name="Rectangle 615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1" name="Rectangle 616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2" name="Rectangle 616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3" name="Rectangle 616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4" name="Rectangle 616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5" name="Rectangle 616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6" name="Rectangle 616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7" name="Rectangle 616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8" name="Rectangle 616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69" name="Rectangle 616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0" name="Rectangle 616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1" name="Rectangle 617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2" name="Rectangle 617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3" name="Rectangle 617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4" name="Rectangle 617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5" name="Rectangle 617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6" name="Rectangle 617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7" name="Rectangle 617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8" name="Rectangle 617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79" name="Rectangle 617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0" name="Rectangle 617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1" name="Rectangle 618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2" name="Rectangle 618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3" name="Rectangle 618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4" name="Rectangle 618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5" name="Rectangle 618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6" name="Rectangle 618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7" name="Rectangle 618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8" name="Rectangle 618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89" name="Rectangle 618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0" name="Rectangle 618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1" name="Rectangle 619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2" name="Rectangle 619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3" name="Rectangle 619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4" name="Rectangle 619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5" name="Rectangle 619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6" name="Rectangle 619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7" name="Rectangle 619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8" name="Rectangle 619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199" name="Rectangle 619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0" name="Rectangle 619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1" name="Rectangle 620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2" name="Rectangle 620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3" name="Rectangle 620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4" name="Rectangle 620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05" name="Group 6204"/>
            <p:cNvGrpSpPr/>
            <p:nvPr/>
          </p:nvGrpSpPr>
          <p:grpSpPr>
            <a:xfrm>
              <a:off x="4014006" y="2552204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6206" name="Rectangle 620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7" name="Rectangle 620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8" name="Rectangle 620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09" name="Rectangle 620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0" name="Rectangle 620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1" name="Rectangle 621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2" name="Rectangle 621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3" name="Rectangle 621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4" name="Rectangle 621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5" name="Rectangle 621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6" name="Rectangle 621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7" name="Rectangle 621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8" name="Rectangle 621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19" name="Rectangle 621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0" name="Rectangle 621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1" name="Rectangle 622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2" name="Rectangle 622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3" name="Rectangle 622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4" name="Rectangle 622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5" name="Rectangle 622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6" name="Rectangle 622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7" name="Rectangle 622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8" name="Rectangle 622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29" name="Rectangle 622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0" name="Rectangle 622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1" name="Rectangle 623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2" name="Rectangle 623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3" name="Rectangle 623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4" name="Rectangle 623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5" name="Rectangle 623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6" name="Rectangle 623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7" name="Rectangle 623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8" name="Rectangle 623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39" name="Rectangle 623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0" name="Rectangle 623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1" name="Rectangle 624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2" name="Rectangle 624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3" name="Rectangle 624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4" name="Rectangle 624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5" name="Rectangle 624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6" name="Rectangle 624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7" name="Rectangle 624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8" name="Rectangle 624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49" name="Rectangle 624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0" name="Rectangle 624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1" name="Rectangle 625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2" name="Rectangle 625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3" name="Rectangle 625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4" name="Rectangle 625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5" name="Rectangle 625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6" name="Rectangle 625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7" name="Rectangle 625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8" name="Rectangle 625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59" name="Rectangle 625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0" name="Rectangle 625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1" name="Rectangle 626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2" name="Rectangle 626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3" name="Rectangle 626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4" name="Rectangle 626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5" name="Rectangle 626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6" name="Rectangle 626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7" name="Rectangle 626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8" name="Rectangle 626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69" name="Rectangle 626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0" name="Rectangle 626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1" name="Rectangle 627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2" name="Rectangle 627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3" name="Rectangle 627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4" name="Rectangle 627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5" name="Rectangle 627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6" name="Rectangle 627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7" name="Rectangle 627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8" name="Rectangle 627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79" name="Rectangle 627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0" name="Rectangle 627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1" name="Rectangle 628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2" name="Rectangle 628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3" name="Rectangle 628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4" name="Rectangle 628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5" name="Rectangle 628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6" name="Rectangle 628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7" name="Rectangle 628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8" name="Rectangle 628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89" name="Rectangle 628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0" name="Rectangle 628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1" name="Rectangle 629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2" name="Rectangle 629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3" name="Rectangle 629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4" name="Rectangle 629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5" name="Rectangle 629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6" name="Rectangle 629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7" name="Rectangle 629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8" name="Rectangle 629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99" name="Rectangle 629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0" name="Rectangle 629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1" name="Rectangle 630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2" name="Rectangle 630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3" name="Rectangle 630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4" name="Rectangle 630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5" name="Rectangle 630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6" name="Rectangle 630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7" name="Rectangle 630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8" name="Rectangle 630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09" name="Rectangle 630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0" name="Rectangle 630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1" name="Rectangle 631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2" name="Rectangle 631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3" name="Rectangle 631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4" name="Rectangle 631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5" name="Rectangle 631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6" name="Rectangle 631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7" name="Rectangle 631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8" name="Rectangle 631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19" name="Rectangle 631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0" name="Rectangle 631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1" name="Rectangle 632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2" name="Rectangle 632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3" name="Rectangle 632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4" name="Rectangle 632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5" name="Rectangle 632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6" name="Rectangle 632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7" name="Rectangle 632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8" name="Rectangle 632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29" name="Rectangle 632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0" name="Rectangle 632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1" name="Rectangle 633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2" name="Rectangle 633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3" name="Rectangle 633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4" name="Rectangle 633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5" name="Rectangle 633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6" name="Rectangle 633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7" name="Rectangle 633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8" name="Rectangle 633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39" name="Rectangle 633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0" name="Rectangle 633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1" name="Rectangle 634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2" name="Rectangle 634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3" name="Rectangle 634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4" name="Rectangle 634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5" name="Rectangle 634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6" name="Rectangle 634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7" name="Rectangle 634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8" name="Rectangle 634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49" name="Rectangle 634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0" name="Rectangle 634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1" name="Rectangle 635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2" name="Rectangle 635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3" name="Rectangle 635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4" name="Rectangle 635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5" name="Rectangle 635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6" name="Rectangle 635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7" name="Rectangle 635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8" name="Rectangle 635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59" name="Rectangle 635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0" name="Rectangle 635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1" name="Rectangle 636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2" name="Rectangle 636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3" name="Rectangle 636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4" name="Rectangle 636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5" name="Rectangle 636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6" name="Rectangle 636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7" name="Rectangle 636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8" name="Rectangle 636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69" name="Rectangle 636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0" name="Rectangle 636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1" name="Rectangle 637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2" name="Rectangle 637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3" name="Rectangle 637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4" name="Rectangle 637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5" name="Rectangle 637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6" name="Rectangle 637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7" name="Rectangle 637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8" name="Rectangle 637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79" name="Rectangle 637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0" name="Rectangle 637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1" name="Rectangle 638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2" name="Rectangle 638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3" name="Rectangle 638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4" name="Rectangle 638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5" name="Rectangle 638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6" name="Rectangle 638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7" name="Rectangle 638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8" name="Rectangle 638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89" name="Rectangle 638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0" name="Rectangle 638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1" name="Rectangle 639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2" name="Rectangle 639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3" name="Rectangle 639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4" name="Rectangle 639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5" name="Rectangle 639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6" name="Rectangle 639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7" name="Rectangle 639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8" name="Rectangle 639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399" name="Rectangle 639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0" name="Rectangle 639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1" name="Rectangle 640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2" name="Rectangle 640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3" name="Rectangle 640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4" name="Rectangle 640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5" name="Rectangle 640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6" name="Rectangle 640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7" name="Rectangle 640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8" name="Rectangle 640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09" name="Rectangle 640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0" name="Rectangle 640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1" name="Rectangle 641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2" name="Rectangle 641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3" name="Rectangle 641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4" name="Rectangle 641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5" name="Rectangle 641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6" name="Rectangle 641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7" name="Rectangle 641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8" name="Rectangle 641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19" name="Rectangle 641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0" name="Rectangle 641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1" name="Rectangle 642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2" name="Rectangle 642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3" name="Rectangle 642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4" name="Rectangle 642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5" name="Rectangle 642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6" name="Rectangle 642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7" name="Rectangle 642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8" name="Rectangle 642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29" name="Rectangle 642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0" name="Rectangle 642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1" name="Rectangle 643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2" name="Rectangle 643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3" name="Rectangle 643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4" name="Rectangle 643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5" name="Rectangle 643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6" name="Rectangle 643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7" name="Rectangle 643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8" name="Rectangle 643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39" name="Rectangle 643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0" name="Rectangle 643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1" name="Rectangle 644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2" name="Rectangle 644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3" name="Rectangle 644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4" name="Rectangle 644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5" name="Rectangle 644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6" name="Rectangle 644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7" name="Rectangle 644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8" name="Rectangle 644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49" name="Rectangle 644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0" name="Rectangle 644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1" name="Rectangle 645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2" name="Rectangle 645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3" name="Rectangle 645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4" name="Rectangle 645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5" name="Rectangle 645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6" name="Rectangle 645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7" name="Rectangle 645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8" name="Rectangle 645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59" name="Rectangle 645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0" name="Rectangle 645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1" name="Rectangle 646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62" name="Group 6461"/>
            <p:cNvGrpSpPr/>
            <p:nvPr/>
          </p:nvGrpSpPr>
          <p:grpSpPr>
            <a:xfrm>
              <a:off x="4922435" y="2552204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6463" name="Rectangle 646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4" name="Rectangle 646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5" name="Rectangle 646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6" name="Rectangle 646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7" name="Rectangle 646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8" name="Rectangle 646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69" name="Rectangle 646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0" name="Rectangle 646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1" name="Rectangle 647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2" name="Rectangle 647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3" name="Rectangle 647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4" name="Rectangle 647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5" name="Rectangle 647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6" name="Rectangle 647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7" name="Rectangle 647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8" name="Rectangle 647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79" name="Rectangle 647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0" name="Rectangle 647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1" name="Rectangle 648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2" name="Rectangle 648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3" name="Rectangle 648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4" name="Rectangle 648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5" name="Rectangle 648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6" name="Rectangle 648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7" name="Rectangle 648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8" name="Rectangle 648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89" name="Rectangle 648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0" name="Rectangle 648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1" name="Rectangle 649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2" name="Rectangle 649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3" name="Rectangle 649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4" name="Rectangle 649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5" name="Rectangle 649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6" name="Rectangle 649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7" name="Rectangle 649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8" name="Rectangle 649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499" name="Rectangle 649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0" name="Rectangle 649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1" name="Rectangle 650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2" name="Rectangle 650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3" name="Rectangle 650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4" name="Rectangle 650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5" name="Rectangle 650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6" name="Rectangle 650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7" name="Rectangle 650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8" name="Rectangle 650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09" name="Rectangle 650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0" name="Rectangle 650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1" name="Rectangle 651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2" name="Rectangle 651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3" name="Rectangle 651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4" name="Rectangle 651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5" name="Rectangle 651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6" name="Rectangle 651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7" name="Rectangle 651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8" name="Rectangle 651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19" name="Rectangle 651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0" name="Rectangle 651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1" name="Rectangle 652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2" name="Rectangle 652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3" name="Rectangle 652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4" name="Rectangle 652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5" name="Rectangle 652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6" name="Rectangle 652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7" name="Rectangle 652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8" name="Rectangle 652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29" name="Rectangle 652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0" name="Rectangle 652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1" name="Rectangle 653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2" name="Rectangle 653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3" name="Rectangle 653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4" name="Rectangle 653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5" name="Rectangle 653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6" name="Rectangle 653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7" name="Rectangle 653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8" name="Rectangle 653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39" name="Rectangle 653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0" name="Rectangle 653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1" name="Rectangle 654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2" name="Rectangle 654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3" name="Rectangle 654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4" name="Rectangle 654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5" name="Rectangle 654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6" name="Rectangle 654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7" name="Rectangle 654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8" name="Rectangle 654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49" name="Rectangle 654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0" name="Rectangle 654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1" name="Rectangle 655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2" name="Rectangle 655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3" name="Rectangle 655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4" name="Rectangle 655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5" name="Rectangle 655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6" name="Rectangle 655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7" name="Rectangle 655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8" name="Rectangle 655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59" name="Rectangle 655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0" name="Rectangle 655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1" name="Rectangle 656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2" name="Rectangle 656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3" name="Rectangle 656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4" name="Rectangle 656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5" name="Rectangle 656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6" name="Rectangle 656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7" name="Rectangle 656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8" name="Rectangle 656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69" name="Rectangle 656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0" name="Rectangle 656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1" name="Rectangle 657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2" name="Rectangle 657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3" name="Rectangle 657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4" name="Rectangle 657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5" name="Rectangle 657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6" name="Rectangle 657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7" name="Rectangle 657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8" name="Rectangle 657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79" name="Rectangle 657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0" name="Rectangle 657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1" name="Rectangle 658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2" name="Rectangle 658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3" name="Rectangle 658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4" name="Rectangle 658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5" name="Rectangle 658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6" name="Rectangle 658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7" name="Rectangle 658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8" name="Rectangle 658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89" name="Rectangle 658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0" name="Rectangle 658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1" name="Rectangle 659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2" name="Rectangle 659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3" name="Rectangle 659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4" name="Rectangle 659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5" name="Rectangle 659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6" name="Rectangle 659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7" name="Rectangle 659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8" name="Rectangle 659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599" name="Rectangle 659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0" name="Rectangle 659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1" name="Rectangle 660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2" name="Rectangle 660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3" name="Rectangle 660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4" name="Rectangle 660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5" name="Rectangle 660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6" name="Rectangle 660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7" name="Rectangle 660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8" name="Rectangle 660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09" name="Rectangle 660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0" name="Rectangle 660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1" name="Rectangle 661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2" name="Rectangle 661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3" name="Rectangle 661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4" name="Rectangle 661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5" name="Rectangle 661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6" name="Rectangle 661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7" name="Rectangle 661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8" name="Rectangle 661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19" name="Rectangle 661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0" name="Rectangle 661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1" name="Rectangle 662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2" name="Rectangle 662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3" name="Rectangle 662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4" name="Rectangle 662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5" name="Rectangle 662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6" name="Rectangle 662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7" name="Rectangle 662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8" name="Rectangle 662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29" name="Rectangle 662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0" name="Rectangle 662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1" name="Rectangle 663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2" name="Rectangle 663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3" name="Rectangle 663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4" name="Rectangle 663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5" name="Rectangle 663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6" name="Rectangle 663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7" name="Rectangle 663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8" name="Rectangle 663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39" name="Rectangle 663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0" name="Rectangle 663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1" name="Rectangle 664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2" name="Rectangle 664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3" name="Rectangle 664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4" name="Rectangle 664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5" name="Rectangle 664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6" name="Rectangle 664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7" name="Rectangle 664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8" name="Rectangle 664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49" name="Rectangle 664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0" name="Rectangle 664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1" name="Rectangle 665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2" name="Rectangle 665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3" name="Rectangle 665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4" name="Rectangle 665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5" name="Rectangle 665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6" name="Rectangle 665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7" name="Rectangle 665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8" name="Rectangle 665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59" name="Rectangle 665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0" name="Rectangle 665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1" name="Rectangle 666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2" name="Rectangle 666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3" name="Rectangle 666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4" name="Rectangle 666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5" name="Rectangle 666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6" name="Rectangle 666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7" name="Rectangle 666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8" name="Rectangle 666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69" name="Rectangle 666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0" name="Rectangle 666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1" name="Rectangle 667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2" name="Rectangle 667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3" name="Rectangle 667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4" name="Rectangle 667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5" name="Rectangle 667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6" name="Rectangle 667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7" name="Rectangle 667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8" name="Rectangle 667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79" name="Rectangle 667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0" name="Rectangle 667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1" name="Rectangle 668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2" name="Rectangle 668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3" name="Rectangle 668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4" name="Rectangle 668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5" name="Rectangle 668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6" name="Rectangle 668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7" name="Rectangle 668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8" name="Rectangle 668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89" name="Rectangle 668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0" name="Rectangle 668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1" name="Rectangle 669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2" name="Rectangle 669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3" name="Rectangle 669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4" name="Rectangle 669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5" name="Rectangle 669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6" name="Rectangle 669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7" name="Rectangle 669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8" name="Rectangle 669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99" name="Rectangle 669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0" name="Rectangle 669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1" name="Rectangle 670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2" name="Rectangle 670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3" name="Rectangle 670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4" name="Rectangle 670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5" name="Rectangle 670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6" name="Rectangle 670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7" name="Rectangle 670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8" name="Rectangle 670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09" name="Rectangle 670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0" name="Rectangle 670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1" name="Rectangle 671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2" name="Rectangle 671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3" name="Rectangle 671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4" name="Rectangle 671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5" name="Rectangle 671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6" name="Rectangle 671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7" name="Rectangle 671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18" name="Rectangle 671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19" name="Rectangle 6718"/>
            <p:cNvSpPr/>
            <p:nvPr/>
          </p:nvSpPr>
          <p:spPr>
            <a:xfrm>
              <a:off x="2175273" y="2551843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720" name="Rectangle 6719"/>
            <p:cNvSpPr/>
            <p:nvPr/>
          </p:nvSpPr>
          <p:spPr>
            <a:xfrm>
              <a:off x="3101580" y="2551843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721" name="Rectangle 6720"/>
            <p:cNvSpPr/>
            <p:nvPr/>
          </p:nvSpPr>
          <p:spPr>
            <a:xfrm>
              <a:off x="4019551" y="2551843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722" name="Rectangle 6721"/>
            <p:cNvSpPr/>
            <p:nvPr/>
          </p:nvSpPr>
          <p:spPr>
            <a:xfrm>
              <a:off x="4930380" y="2551843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723" name="Rectangle 6722"/>
            <p:cNvSpPr/>
            <p:nvPr/>
          </p:nvSpPr>
          <p:spPr>
            <a:xfrm>
              <a:off x="2187180" y="2551843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6724" name="Group 6723"/>
            <p:cNvGrpSpPr/>
            <p:nvPr/>
          </p:nvGrpSpPr>
          <p:grpSpPr>
            <a:xfrm>
              <a:off x="5844939" y="2550679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6725" name="Rectangle 672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26" name="Rectangle 672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27" name="Rectangle 672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28" name="Rectangle 672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29" name="Rectangle 672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0" name="Rectangle 672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1" name="Rectangle 673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2" name="Rectangle 673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3" name="Rectangle 673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4" name="Rectangle 673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5" name="Rectangle 673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6" name="Rectangle 673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7" name="Rectangle 673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8" name="Rectangle 673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39" name="Rectangle 673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0" name="Rectangle 673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1" name="Rectangle 674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2" name="Rectangle 674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3" name="Rectangle 674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4" name="Rectangle 674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5" name="Rectangle 674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6" name="Rectangle 674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7" name="Rectangle 674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8" name="Rectangle 674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49" name="Rectangle 674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0" name="Rectangle 674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1" name="Rectangle 675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2" name="Rectangle 675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3" name="Rectangle 675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4" name="Rectangle 675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5" name="Rectangle 675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6" name="Rectangle 675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7" name="Rectangle 675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8" name="Rectangle 675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59" name="Rectangle 675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0" name="Rectangle 675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1" name="Rectangle 676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2" name="Rectangle 676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3" name="Rectangle 676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4" name="Rectangle 676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5" name="Rectangle 676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6" name="Rectangle 676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7" name="Rectangle 676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8" name="Rectangle 676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69" name="Rectangle 676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0" name="Rectangle 676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1" name="Rectangle 677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2" name="Rectangle 677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3" name="Rectangle 677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4" name="Rectangle 677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5" name="Rectangle 677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6" name="Rectangle 677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7" name="Rectangle 677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8" name="Rectangle 677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79" name="Rectangle 677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0" name="Rectangle 677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1" name="Rectangle 678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2" name="Rectangle 678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3" name="Rectangle 678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4" name="Rectangle 678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5" name="Rectangle 678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6" name="Rectangle 678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7" name="Rectangle 678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8" name="Rectangle 678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89" name="Rectangle 678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0" name="Rectangle 678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1" name="Rectangle 679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2" name="Rectangle 679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3" name="Rectangle 679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4" name="Rectangle 679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5" name="Rectangle 679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6" name="Rectangle 679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7" name="Rectangle 679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8" name="Rectangle 679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799" name="Rectangle 679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0" name="Rectangle 679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1" name="Rectangle 680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2" name="Rectangle 680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3" name="Rectangle 680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4" name="Rectangle 680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5" name="Rectangle 680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6" name="Rectangle 680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7" name="Rectangle 680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8" name="Rectangle 680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09" name="Rectangle 680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0" name="Rectangle 680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1" name="Rectangle 681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2" name="Rectangle 681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3" name="Rectangle 681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4" name="Rectangle 681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5" name="Rectangle 681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6" name="Rectangle 681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7" name="Rectangle 681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8" name="Rectangle 681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19" name="Rectangle 681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0" name="Rectangle 681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1" name="Rectangle 682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2" name="Rectangle 682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3" name="Rectangle 682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4" name="Rectangle 682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5" name="Rectangle 682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6" name="Rectangle 682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7" name="Rectangle 682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8" name="Rectangle 682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29" name="Rectangle 682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0" name="Rectangle 682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1" name="Rectangle 683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2" name="Rectangle 683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3" name="Rectangle 683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4" name="Rectangle 683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5" name="Rectangle 683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6" name="Rectangle 683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7" name="Rectangle 683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8" name="Rectangle 683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39" name="Rectangle 683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0" name="Rectangle 683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1" name="Rectangle 684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2" name="Rectangle 684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3" name="Rectangle 684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4" name="Rectangle 684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5" name="Rectangle 684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6" name="Rectangle 684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7" name="Rectangle 684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8" name="Rectangle 684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49" name="Rectangle 684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0" name="Rectangle 684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1" name="Rectangle 685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2" name="Rectangle 685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3" name="Rectangle 685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4" name="Rectangle 685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5" name="Rectangle 685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6" name="Rectangle 685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7" name="Rectangle 685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8" name="Rectangle 685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59" name="Rectangle 685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0" name="Rectangle 685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1" name="Rectangle 686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2" name="Rectangle 686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3" name="Rectangle 686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4" name="Rectangle 686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5" name="Rectangle 686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6" name="Rectangle 686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7" name="Rectangle 686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8" name="Rectangle 686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69" name="Rectangle 686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0" name="Rectangle 686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1" name="Rectangle 687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2" name="Rectangle 687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3" name="Rectangle 687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4" name="Rectangle 687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5" name="Rectangle 687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6" name="Rectangle 687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7" name="Rectangle 687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8" name="Rectangle 687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79" name="Rectangle 687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0" name="Rectangle 687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1" name="Rectangle 688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2" name="Rectangle 688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3" name="Rectangle 688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4" name="Rectangle 688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5" name="Rectangle 688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6" name="Rectangle 688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7" name="Rectangle 688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8" name="Rectangle 688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89" name="Rectangle 688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0" name="Rectangle 688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1" name="Rectangle 689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2" name="Rectangle 689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3" name="Rectangle 689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4" name="Rectangle 689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5" name="Rectangle 689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6" name="Rectangle 689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7" name="Rectangle 689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8" name="Rectangle 689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899" name="Rectangle 689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0" name="Rectangle 689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1" name="Rectangle 690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2" name="Rectangle 690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3" name="Rectangle 690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4" name="Rectangle 690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5" name="Rectangle 690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6" name="Rectangle 690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7" name="Rectangle 690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8" name="Rectangle 690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09" name="Rectangle 690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0" name="Rectangle 690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1" name="Rectangle 691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2" name="Rectangle 691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3" name="Rectangle 691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4" name="Rectangle 691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5" name="Rectangle 691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6" name="Rectangle 691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7" name="Rectangle 691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8" name="Rectangle 691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19" name="Rectangle 691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0" name="Rectangle 691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1" name="Rectangle 692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2" name="Rectangle 692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3" name="Rectangle 692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4" name="Rectangle 692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5" name="Rectangle 692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6" name="Rectangle 692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7" name="Rectangle 692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8" name="Rectangle 692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29" name="Rectangle 692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0" name="Rectangle 692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1" name="Rectangle 693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2" name="Rectangle 693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3" name="Rectangle 693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4" name="Rectangle 693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5" name="Rectangle 693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6" name="Rectangle 693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7" name="Rectangle 693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8" name="Rectangle 693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39" name="Rectangle 693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0" name="Rectangle 693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1" name="Rectangle 694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2" name="Rectangle 694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3" name="Rectangle 694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4" name="Rectangle 694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5" name="Rectangle 694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6" name="Rectangle 694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7" name="Rectangle 694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8" name="Rectangle 694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49" name="Rectangle 694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0" name="Rectangle 694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1" name="Rectangle 695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2" name="Rectangle 695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3" name="Rectangle 695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4" name="Rectangle 695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5" name="Rectangle 695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6" name="Rectangle 695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7" name="Rectangle 695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8" name="Rectangle 695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59" name="Rectangle 695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0" name="Rectangle 695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1" name="Rectangle 696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2" name="Rectangle 696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3" name="Rectangle 696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4" name="Rectangle 696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5" name="Rectangle 696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6" name="Rectangle 696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7" name="Rectangle 696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8" name="Rectangle 696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69" name="Rectangle 696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0" name="Rectangle 696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1" name="Rectangle 697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2" name="Rectangle 697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3" name="Rectangle 697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4" name="Rectangle 697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5" name="Rectangle 697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6" name="Rectangle 697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7" name="Rectangle 697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8" name="Rectangle 697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79" name="Rectangle 697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80" name="Rectangle 697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81" name="Rectangle 6980"/>
            <p:cNvSpPr/>
            <p:nvPr/>
          </p:nvSpPr>
          <p:spPr>
            <a:xfrm>
              <a:off x="5836445" y="2551843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982" name="Rectangle 6981"/>
            <p:cNvSpPr/>
            <p:nvPr/>
          </p:nvSpPr>
          <p:spPr>
            <a:xfrm>
              <a:off x="5848351" y="2551843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6983" name="Group 6982"/>
            <p:cNvGrpSpPr/>
            <p:nvPr/>
          </p:nvGrpSpPr>
          <p:grpSpPr>
            <a:xfrm>
              <a:off x="2186962" y="3209705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6984" name="Rectangle 698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85" name="Rectangle 698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86" name="Rectangle 698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87" name="Rectangle 698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88" name="Rectangle 698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89" name="Rectangle 698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0" name="Rectangle 698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1" name="Rectangle 699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2" name="Rectangle 699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3" name="Rectangle 699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4" name="Rectangle 699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5" name="Rectangle 699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6" name="Rectangle 699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7" name="Rectangle 699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8" name="Rectangle 699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99" name="Rectangle 699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0" name="Rectangle 699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1" name="Rectangle 700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2" name="Rectangle 700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3" name="Rectangle 700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4" name="Rectangle 700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5" name="Rectangle 700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6" name="Rectangle 700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7" name="Rectangle 700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8" name="Rectangle 700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09" name="Rectangle 700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0" name="Rectangle 700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1" name="Rectangle 701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2" name="Rectangle 701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3" name="Rectangle 701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4" name="Rectangle 701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5" name="Rectangle 701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6" name="Rectangle 701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7" name="Rectangle 701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8" name="Rectangle 701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19" name="Rectangle 701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0" name="Rectangle 701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1" name="Rectangle 702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2" name="Rectangle 702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3" name="Rectangle 702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4" name="Rectangle 702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5" name="Rectangle 702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6" name="Rectangle 702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7" name="Rectangle 702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8" name="Rectangle 702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29" name="Rectangle 702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0" name="Rectangle 702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1" name="Rectangle 703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2" name="Rectangle 703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3" name="Rectangle 703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4" name="Rectangle 703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5" name="Rectangle 703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6" name="Rectangle 703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7" name="Rectangle 703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8" name="Rectangle 703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39" name="Rectangle 703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0" name="Rectangle 703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1" name="Rectangle 704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2" name="Rectangle 704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3" name="Rectangle 704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4" name="Rectangle 704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5" name="Rectangle 704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6" name="Rectangle 704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7" name="Rectangle 704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8" name="Rectangle 704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49" name="Rectangle 704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0" name="Rectangle 704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1" name="Rectangle 705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2" name="Rectangle 705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3" name="Rectangle 705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4" name="Rectangle 705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5" name="Rectangle 705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6" name="Rectangle 705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7" name="Rectangle 705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8" name="Rectangle 705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59" name="Rectangle 705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0" name="Rectangle 705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1" name="Rectangle 706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2" name="Rectangle 706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3" name="Rectangle 706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4" name="Rectangle 706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5" name="Rectangle 706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6" name="Rectangle 706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7" name="Rectangle 706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8" name="Rectangle 706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69" name="Rectangle 706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0" name="Rectangle 706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1" name="Rectangle 707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2" name="Rectangle 707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3" name="Rectangle 707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4" name="Rectangle 707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5" name="Rectangle 707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6" name="Rectangle 707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7" name="Rectangle 707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8" name="Rectangle 707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79" name="Rectangle 707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0" name="Rectangle 707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1" name="Rectangle 708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2" name="Rectangle 708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3" name="Rectangle 708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4" name="Rectangle 708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5" name="Rectangle 708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6" name="Rectangle 708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7" name="Rectangle 708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8" name="Rectangle 708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89" name="Rectangle 708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0" name="Rectangle 708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1" name="Rectangle 709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2" name="Rectangle 709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3" name="Rectangle 709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4" name="Rectangle 709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5" name="Rectangle 709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6" name="Rectangle 709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7" name="Rectangle 709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8" name="Rectangle 709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099" name="Rectangle 709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0" name="Rectangle 709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1" name="Rectangle 710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2" name="Rectangle 710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3" name="Rectangle 710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4" name="Rectangle 710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5" name="Rectangle 710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6" name="Rectangle 710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7" name="Rectangle 710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8" name="Rectangle 710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09" name="Rectangle 710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0" name="Rectangle 710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1" name="Rectangle 711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2" name="Rectangle 711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3" name="Rectangle 711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4" name="Rectangle 711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5" name="Rectangle 711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6" name="Rectangle 711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7" name="Rectangle 711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8" name="Rectangle 711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19" name="Rectangle 711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0" name="Rectangle 711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1" name="Rectangle 712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2" name="Rectangle 712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3" name="Rectangle 712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4" name="Rectangle 712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5" name="Rectangle 712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6" name="Rectangle 712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7" name="Rectangle 712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8" name="Rectangle 712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29" name="Rectangle 712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0" name="Rectangle 712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1" name="Rectangle 713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2" name="Rectangle 713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3" name="Rectangle 713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4" name="Rectangle 713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5" name="Rectangle 713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6" name="Rectangle 713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7" name="Rectangle 713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8" name="Rectangle 713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39" name="Rectangle 713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0" name="Rectangle 713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1" name="Rectangle 714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2" name="Rectangle 714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3" name="Rectangle 714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4" name="Rectangle 714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5" name="Rectangle 714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6" name="Rectangle 714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7" name="Rectangle 714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8" name="Rectangle 714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49" name="Rectangle 714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0" name="Rectangle 714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1" name="Rectangle 715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2" name="Rectangle 715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3" name="Rectangle 715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4" name="Rectangle 715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5" name="Rectangle 715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6" name="Rectangle 715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7" name="Rectangle 715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8" name="Rectangle 715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59" name="Rectangle 715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0" name="Rectangle 715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1" name="Rectangle 716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2" name="Rectangle 716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3" name="Rectangle 716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4" name="Rectangle 716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5" name="Rectangle 716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6" name="Rectangle 716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7" name="Rectangle 716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8" name="Rectangle 716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69" name="Rectangle 716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0" name="Rectangle 716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1" name="Rectangle 717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2" name="Rectangle 717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3" name="Rectangle 717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4" name="Rectangle 717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5" name="Rectangle 717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6" name="Rectangle 717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7" name="Rectangle 717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8" name="Rectangle 717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79" name="Rectangle 717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0" name="Rectangle 717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1" name="Rectangle 718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2" name="Rectangle 718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3" name="Rectangle 718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4" name="Rectangle 718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5" name="Rectangle 718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6" name="Rectangle 718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7" name="Rectangle 718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8" name="Rectangle 718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89" name="Rectangle 718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3" name="Rectangle 719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4" name="Rectangle 719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5" name="Rectangle 719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6" name="Rectangle 719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7" name="Rectangle 719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8" name="Rectangle 719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199" name="Rectangle 719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0" name="Rectangle 719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1" name="Rectangle 720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2" name="Rectangle 720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3" name="Rectangle 720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4" name="Rectangle 720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5" name="Rectangle 720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6" name="Rectangle 720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7" name="Rectangle 720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8" name="Rectangle 720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09" name="Rectangle 720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0" name="Rectangle 720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1" name="Rectangle 721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2" name="Rectangle 721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3" name="Rectangle 721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4" name="Rectangle 721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5" name="Rectangle 721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6" name="Rectangle 721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7" name="Rectangle 721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8" name="Rectangle 721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19" name="Rectangle 721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0" name="Rectangle 721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1" name="Rectangle 722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2" name="Rectangle 722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3" name="Rectangle 722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4" name="Rectangle 722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5" name="Rectangle 722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6" name="Rectangle 722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7" name="Rectangle 722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8" name="Rectangle 722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29" name="Rectangle 722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0" name="Rectangle 722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1" name="Rectangle 723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2" name="Rectangle 723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3" name="Rectangle 723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4" name="Rectangle 723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5" name="Rectangle 723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6" name="Rectangle 723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7" name="Rectangle 723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8" name="Rectangle 723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39" name="Rectangle 723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40" name="Rectangle 7239"/>
            <p:cNvSpPr/>
            <p:nvPr/>
          </p:nvSpPr>
          <p:spPr>
            <a:xfrm>
              <a:off x="2177655" y="321085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241" name="Rectangle 7240"/>
            <p:cNvSpPr/>
            <p:nvPr/>
          </p:nvSpPr>
          <p:spPr>
            <a:xfrm>
              <a:off x="2189561" y="321085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7242" name="Group 7241"/>
            <p:cNvGrpSpPr/>
            <p:nvPr/>
          </p:nvGrpSpPr>
          <p:grpSpPr>
            <a:xfrm>
              <a:off x="3089420" y="3210685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7243" name="Rectangle 724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44" name="Rectangle 724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45" name="Rectangle 724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46" name="Rectangle 724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47" name="Rectangle 724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48" name="Rectangle 724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49" name="Rectangle 724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0" name="Rectangle 724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1" name="Rectangle 725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2" name="Rectangle 725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3" name="Rectangle 725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4" name="Rectangle 725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5" name="Rectangle 725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6" name="Rectangle 725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7" name="Rectangle 725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8" name="Rectangle 725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59" name="Rectangle 725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0" name="Rectangle 725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1" name="Rectangle 726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2" name="Rectangle 726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3" name="Rectangle 726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4" name="Rectangle 726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5" name="Rectangle 726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6" name="Rectangle 726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7" name="Rectangle 726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8" name="Rectangle 726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69" name="Rectangle 726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0" name="Rectangle 726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1" name="Rectangle 727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2" name="Rectangle 727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3" name="Rectangle 727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4" name="Rectangle 727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5" name="Rectangle 727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6" name="Rectangle 727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7" name="Rectangle 727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8" name="Rectangle 727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79" name="Rectangle 727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0" name="Rectangle 727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1" name="Rectangle 728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2" name="Rectangle 728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3" name="Rectangle 728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4" name="Rectangle 728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5" name="Rectangle 728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6" name="Rectangle 728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7" name="Rectangle 728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8" name="Rectangle 728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89" name="Rectangle 728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0" name="Rectangle 728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1" name="Rectangle 729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2" name="Rectangle 729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3" name="Rectangle 729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4" name="Rectangle 729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5" name="Rectangle 729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6" name="Rectangle 729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7" name="Rectangle 729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8" name="Rectangle 729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99" name="Rectangle 729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0" name="Rectangle 729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1" name="Rectangle 730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2" name="Rectangle 730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3" name="Rectangle 730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4" name="Rectangle 730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5" name="Rectangle 730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6" name="Rectangle 730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7" name="Rectangle 730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8" name="Rectangle 730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09" name="Rectangle 730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0" name="Rectangle 730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1" name="Rectangle 731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2" name="Rectangle 731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3" name="Rectangle 731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4" name="Rectangle 731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5" name="Rectangle 731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6" name="Rectangle 731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7" name="Rectangle 731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8" name="Rectangle 731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19" name="Rectangle 731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0" name="Rectangle 731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1" name="Rectangle 732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2" name="Rectangle 732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3" name="Rectangle 732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4" name="Rectangle 732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5" name="Rectangle 732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6" name="Rectangle 732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7" name="Rectangle 732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8" name="Rectangle 732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29" name="Rectangle 732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0" name="Rectangle 732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1" name="Rectangle 733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2" name="Rectangle 733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3" name="Rectangle 733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4" name="Rectangle 733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5" name="Rectangle 733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6" name="Rectangle 733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7" name="Rectangle 733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8" name="Rectangle 733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39" name="Rectangle 733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0" name="Rectangle 733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1" name="Rectangle 734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2" name="Rectangle 734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3" name="Rectangle 734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4" name="Rectangle 734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5" name="Rectangle 734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6" name="Rectangle 734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7" name="Rectangle 734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8" name="Rectangle 734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49" name="Rectangle 734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0" name="Rectangle 734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1" name="Rectangle 735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2" name="Rectangle 735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3" name="Rectangle 735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4" name="Rectangle 735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5" name="Rectangle 735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6" name="Rectangle 735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7" name="Rectangle 735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8" name="Rectangle 735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59" name="Rectangle 735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0" name="Rectangle 735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1" name="Rectangle 736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2" name="Rectangle 736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3" name="Rectangle 736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4" name="Rectangle 736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5" name="Rectangle 736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6" name="Rectangle 736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7" name="Rectangle 736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8" name="Rectangle 736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69" name="Rectangle 736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0" name="Rectangle 736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1" name="Rectangle 737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2" name="Rectangle 737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3" name="Rectangle 737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4" name="Rectangle 737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5" name="Rectangle 737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6" name="Rectangle 737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7" name="Rectangle 737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8" name="Rectangle 737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79" name="Rectangle 737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0" name="Rectangle 737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1" name="Rectangle 738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2" name="Rectangle 738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3" name="Rectangle 738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4" name="Rectangle 738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5" name="Rectangle 738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6" name="Rectangle 738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7" name="Rectangle 738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8" name="Rectangle 738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89" name="Rectangle 738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0" name="Rectangle 738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1" name="Rectangle 739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2" name="Rectangle 739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3" name="Rectangle 739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4" name="Rectangle 739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5" name="Rectangle 739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6" name="Rectangle 739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7" name="Rectangle 739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8" name="Rectangle 739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399" name="Rectangle 739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0" name="Rectangle 739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1" name="Rectangle 740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2" name="Rectangle 740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3" name="Rectangle 740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4" name="Rectangle 740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5" name="Rectangle 740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6" name="Rectangle 740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7" name="Rectangle 740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8" name="Rectangle 740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09" name="Rectangle 740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0" name="Rectangle 740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1" name="Rectangle 741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2" name="Rectangle 741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3" name="Rectangle 741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4" name="Rectangle 741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5" name="Rectangle 741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6" name="Rectangle 741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7" name="Rectangle 741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8" name="Rectangle 741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19" name="Rectangle 741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0" name="Rectangle 741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1" name="Rectangle 742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2" name="Rectangle 742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3" name="Rectangle 742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4" name="Rectangle 742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5" name="Rectangle 742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6" name="Rectangle 742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7" name="Rectangle 742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8" name="Rectangle 742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29" name="Rectangle 742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0" name="Rectangle 742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1" name="Rectangle 743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2" name="Rectangle 743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3" name="Rectangle 743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4" name="Rectangle 743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5" name="Rectangle 743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6" name="Rectangle 743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7" name="Rectangle 743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8" name="Rectangle 743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39" name="Rectangle 743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0" name="Rectangle 743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1" name="Rectangle 744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2" name="Rectangle 744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3" name="Rectangle 744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4" name="Rectangle 744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5" name="Rectangle 744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6" name="Rectangle 744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7" name="Rectangle 744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8" name="Rectangle 744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49" name="Rectangle 744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0" name="Rectangle 744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1" name="Rectangle 745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2" name="Rectangle 745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3" name="Rectangle 745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4" name="Rectangle 745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5" name="Rectangle 745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6" name="Rectangle 745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7" name="Rectangle 745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8" name="Rectangle 745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59" name="Rectangle 745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0" name="Rectangle 745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1" name="Rectangle 746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2" name="Rectangle 746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3" name="Rectangle 746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4" name="Rectangle 746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5" name="Rectangle 746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6" name="Rectangle 746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7" name="Rectangle 746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8" name="Rectangle 746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69" name="Rectangle 746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0" name="Rectangle 746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1" name="Rectangle 747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2" name="Rectangle 747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3" name="Rectangle 747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4" name="Rectangle 747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5" name="Rectangle 747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6" name="Rectangle 747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7" name="Rectangle 747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8" name="Rectangle 747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79" name="Rectangle 747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0" name="Rectangle 747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1" name="Rectangle 748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2" name="Rectangle 748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3" name="Rectangle 748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4" name="Rectangle 748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5" name="Rectangle 748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6" name="Rectangle 748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7" name="Rectangle 748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8" name="Rectangle 748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89" name="Rectangle 748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0" name="Rectangle 748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1" name="Rectangle 749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2" name="Rectangle 749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3" name="Rectangle 749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4" name="Rectangle 749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5" name="Rectangle 749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6" name="Rectangle 749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7" name="Rectangle 749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498" name="Rectangle 749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99" name="Rectangle 7498"/>
            <p:cNvSpPr/>
            <p:nvPr/>
          </p:nvSpPr>
          <p:spPr>
            <a:xfrm>
              <a:off x="3080148" y="3212640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500" name="Rectangle 7499"/>
            <p:cNvSpPr/>
            <p:nvPr/>
          </p:nvSpPr>
          <p:spPr>
            <a:xfrm>
              <a:off x="3092055" y="3212640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7501" name="Group 7500"/>
            <p:cNvGrpSpPr/>
            <p:nvPr/>
          </p:nvGrpSpPr>
          <p:grpSpPr>
            <a:xfrm>
              <a:off x="4029787" y="3209705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7502" name="Rectangle 750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3" name="Rectangle 750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4" name="Rectangle 750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5" name="Rectangle 750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6" name="Rectangle 750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7" name="Rectangle 750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8" name="Rectangle 750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09" name="Rectangle 750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0" name="Rectangle 750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1" name="Rectangle 751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2" name="Rectangle 751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3" name="Rectangle 751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4" name="Rectangle 751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5" name="Rectangle 751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6" name="Rectangle 751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7" name="Rectangle 751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8" name="Rectangle 751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19" name="Rectangle 751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0" name="Rectangle 751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1" name="Rectangle 752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2" name="Rectangle 752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3" name="Rectangle 752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4" name="Rectangle 752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5" name="Rectangle 752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6" name="Rectangle 752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7" name="Rectangle 752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8" name="Rectangle 752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29" name="Rectangle 752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0" name="Rectangle 752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1" name="Rectangle 753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2" name="Rectangle 753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3" name="Rectangle 753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4" name="Rectangle 753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5" name="Rectangle 753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6" name="Rectangle 753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7" name="Rectangle 753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8" name="Rectangle 753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39" name="Rectangle 753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0" name="Rectangle 753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1" name="Rectangle 754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2" name="Rectangle 754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3" name="Rectangle 754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4" name="Rectangle 754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5" name="Rectangle 754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6" name="Rectangle 754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7" name="Rectangle 754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8" name="Rectangle 754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49" name="Rectangle 754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0" name="Rectangle 754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1" name="Rectangle 755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2" name="Rectangle 755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3" name="Rectangle 755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4" name="Rectangle 755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5" name="Rectangle 755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6" name="Rectangle 755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7" name="Rectangle 755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8" name="Rectangle 755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59" name="Rectangle 755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0" name="Rectangle 755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1" name="Rectangle 756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2" name="Rectangle 756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3" name="Rectangle 756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4" name="Rectangle 756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5" name="Rectangle 756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6" name="Rectangle 756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7" name="Rectangle 756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8" name="Rectangle 756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69" name="Rectangle 756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0" name="Rectangle 756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1" name="Rectangle 757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2" name="Rectangle 757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3" name="Rectangle 757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4" name="Rectangle 757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5" name="Rectangle 757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6" name="Rectangle 757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7" name="Rectangle 757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8" name="Rectangle 757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79" name="Rectangle 757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0" name="Rectangle 757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1" name="Rectangle 758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2" name="Rectangle 758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3" name="Rectangle 758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4" name="Rectangle 758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5" name="Rectangle 758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6" name="Rectangle 758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7" name="Rectangle 758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8" name="Rectangle 758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89" name="Rectangle 758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0" name="Rectangle 758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1" name="Rectangle 759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2" name="Rectangle 759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3" name="Rectangle 759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4" name="Rectangle 759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5" name="Rectangle 759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6" name="Rectangle 759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7" name="Rectangle 759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8" name="Rectangle 759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99" name="Rectangle 759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0" name="Rectangle 759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1" name="Rectangle 760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2" name="Rectangle 760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3" name="Rectangle 760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4" name="Rectangle 760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5" name="Rectangle 760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6" name="Rectangle 760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7" name="Rectangle 760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8" name="Rectangle 760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09" name="Rectangle 760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0" name="Rectangle 760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1" name="Rectangle 761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2" name="Rectangle 761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3" name="Rectangle 761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4" name="Rectangle 761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5" name="Rectangle 761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6" name="Rectangle 761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7" name="Rectangle 761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8" name="Rectangle 761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19" name="Rectangle 761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0" name="Rectangle 761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1" name="Rectangle 762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2" name="Rectangle 762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3" name="Rectangle 762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4" name="Rectangle 762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5" name="Rectangle 762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6" name="Rectangle 762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7" name="Rectangle 762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8" name="Rectangle 762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29" name="Rectangle 762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0" name="Rectangle 762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1" name="Rectangle 763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2" name="Rectangle 763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3" name="Rectangle 763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4" name="Rectangle 763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5" name="Rectangle 763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6" name="Rectangle 763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7" name="Rectangle 763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8" name="Rectangle 763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39" name="Rectangle 763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0" name="Rectangle 763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1" name="Rectangle 764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2" name="Rectangle 764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3" name="Rectangle 764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4" name="Rectangle 764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5" name="Rectangle 764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6" name="Rectangle 764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7" name="Rectangle 764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8" name="Rectangle 764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49" name="Rectangle 764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0" name="Rectangle 764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1" name="Rectangle 765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2" name="Rectangle 765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3" name="Rectangle 765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4" name="Rectangle 765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5" name="Rectangle 765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6" name="Rectangle 765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7" name="Rectangle 765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8" name="Rectangle 765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59" name="Rectangle 765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0" name="Rectangle 765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1" name="Rectangle 766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2" name="Rectangle 766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3" name="Rectangle 766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4" name="Rectangle 766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5" name="Rectangle 766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6" name="Rectangle 766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7" name="Rectangle 766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8" name="Rectangle 766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69" name="Rectangle 766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0" name="Rectangle 766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1" name="Rectangle 767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2" name="Rectangle 767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3" name="Rectangle 767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4" name="Rectangle 767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5" name="Rectangle 767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6" name="Rectangle 767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7" name="Rectangle 767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8" name="Rectangle 767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79" name="Rectangle 767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0" name="Rectangle 767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1" name="Rectangle 768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2" name="Rectangle 768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3" name="Rectangle 768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4" name="Rectangle 768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5" name="Rectangle 768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6" name="Rectangle 768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7" name="Rectangle 768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8" name="Rectangle 768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89" name="Rectangle 768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0" name="Rectangle 768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1" name="Rectangle 769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2" name="Rectangle 769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3" name="Rectangle 769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4" name="Rectangle 769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5" name="Rectangle 769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6" name="Rectangle 769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7" name="Rectangle 769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8" name="Rectangle 769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699" name="Rectangle 769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0" name="Rectangle 769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1" name="Rectangle 770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2" name="Rectangle 770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3" name="Rectangle 770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4" name="Rectangle 770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5" name="Rectangle 770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6" name="Rectangle 770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7" name="Rectangle 770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8" name="Rectangle 770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09" name="Rectangle 770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0" name="Rectangle 770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1" name="Rectangle 771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2" name="Rectangle 771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3" name="Rectangle 771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4" name="Rectangle 771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5" name="Rectangle 771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6" name="Rectangle 771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7" name="Rectangle 771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8" name="Rectangle 771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19" name="Rectangle 771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0" name="Rectangle 771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1" name="Rectangle 772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2" name="Rectangle 772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3" name="Rectangle 772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4" name="Rectangle 772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5" name="Rectangle 772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6" name="Rectangle 772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7" name="Rectangle 772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8" name="Rectangle 772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29" name="Rectangle 772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0" name="Rectangle 772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1" name="Rectangle 773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2" name="Rectangle 773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3" name="Rectangle 773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4" name="Rectangle 773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5" name="Rectangle 773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6" name="Rectangle 773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7" name="Rectangle 773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8" name="Rectangle 773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39" name="Rectangle 773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0" name="Rectangle 773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1" name="Rectangle 774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2" name="Rectangle 774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3" name="Rectangle 774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4" name="Rectangle 774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5" name="Rectangle 774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6" name="Rectangle 774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7" name="Rectangle 774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8" name="Rectangle 774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49" name="Rectangle 774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0" name="Rectangle 774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1" name="Rectangle 775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2" name="Rectangle 775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3" name="Rectangle 775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4" name="Rectangle 775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5" name="Rectangle 775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6" name="Rectangle 775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57" name="Rectangle 775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58" name="Rectangle 7757"/>
            <p:cNvSpPr/>
            <p:nvPr/>
          </p:nvSpPr>
          <p:spPr>
            <a:xfrm>
              <a:off x="4020742" y="321085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759" name="Rectangle 7758"/>
            <p:cNvSpPr/>
            <p:nvPr/>
          </p:nvSpPr>
          <p:spPr>
            <a:xfrm>
              <a:off x="4032649" y="3210854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7760" name="Group 7759"/>
            <p:cNvGrpSpPr/>
            <p:nvPr/>
          </p:nvGrpSpPr>
          <p:grpSpPr>
            <a:xfrm>
              <a:off x="4944187" y="3210685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7761" name="Rectangle 776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2" name="Rectangle 776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3" name="Rectangle 776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4" name="Rectangle 776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5" name="Rectangle 776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6" name="Rectangle 776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7" name="Rectangle 776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8" name="Rectangle 776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69" name="Rectangle 776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0" name="Rectangle 776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1" name="Rectangle 777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2" name="Rectangle 777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3" name="Rectangle 777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4" name="Rectangle 777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5" name="Rectangle 777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6" name="Rectangle 777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7" name="Rectangle 777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8" name="Rectangle 777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79" name="Rectangle 777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0" name="Rectangle 777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1" name="Rectangle 778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2" name="Rectangle 778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3" name="Rectangle 778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4" name="Rectangle 778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5" name="Rectangle 778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6" name="Rectangle 778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7" name="Rectangle 778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8" name="Rectangle 778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89" name="Rectangle 778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0" name="Rectangle 778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1" name="Rectangle 779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2" name="Rectangle 779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3" name="Rectangle 779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4" name="Rectangle 779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5" name="Rectangle 779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6" name="Rectangle 779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7" name="Rectangle 779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8" name="Rectangle 779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799" name="Rectangle 779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0" name="Rectangle 779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1" name="Rectangle 780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2" name="Rectangle 780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3" name="Rectangle 780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4" name="Rectangle 780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5" name="Rectangle 780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6" name="Rectangle 780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7" name="Rectangle 780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8" name="Rectangle 780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09" name="Rectangle 780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0" name="Rectangle 780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1" name="Rectangle 781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2" name="Rectangle 781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3" name="Rectangle 781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4" name="Rectangle 781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5" name="Rectangle 781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6" name="Rectangle 781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7" name="Rectangle 781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8" name="Rectangle 781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19" name="Rectangle 781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0" name="Rectangle 781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1" name="Rectangle 782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2" name="Rectangle 782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3" name="Rectangle 782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4" name="Rectangle 782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5" name="Rectangle 782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6" name="Rectangle 782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7" name="Rectangle 782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8" name="Rectangle 782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29" name="Rectangle 782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0" name="Rectangle 782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1" name="Rectangle 783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2" name="Rectangle 783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3" name="Rectangle 783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4" name="Rectangle 783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5" name="Rectangle 783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6" name="Rectangle 783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7" name="Rectangle 783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8" name="Rectangle 783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39" name="Rectangle 783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0" name="Rectangle 783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1" name="Rectangle 784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2" name="Rectangle 784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3" name="Rectangle 784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4" name="Rectangle 784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5" name="Rectangle 784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6" name="Rectangle 784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7" name="Rectangle 784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8" name="Rectangle 784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49" name="Rectangle 784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0" name="Rectangle 784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1" name="Rectangle 785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2" name="Rectangle 785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3" name="Rectangle 785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4" name="Rectangle 785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5" name="Rectangle 785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6" name="Rectangle 785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7" name="Rectangle 785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8" name="Rectangle 785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59" name="Rectangle 785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0" name="Rectangle 785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1" name="Rectangle 786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2" name="Rectangle 786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3" name="Rectangle 786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4" name="Rectangle 786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5" name="Rectangle 786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6" name="Rectangle 786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7" name="Rectangle 786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8" name="Rectangle 786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9" name="Rectangle 786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0" name="Rectangle 786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1" name="Rectangle 787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2" name="Rectangle 787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3" name="Rectangle 787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4" name="Rectangle 787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5" name="Rectangle 787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6" name="Rectangle 787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7" name="Rectangle 787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8" name="Rectangle 787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79" name="Rectangle 787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0" name="Rectangle 787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1" name="Rectangle 788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2" name="Rectangle 788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3" name="Rectangle 788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4" name="Rectangle 788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5" name="Rectangle 788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6" name="Rectangle 788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7" name="Rectangle 788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8" name="Rectangle 788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89" name="Rectangle 788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0" name="Rectangle 788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1" name="Rectangle 789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2" name="Rectangle 789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3" name="Rectangle 789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4" name="Rectangle 789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5" name="Rectangle 789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6" name="Rectangle 789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7" name="Rectangle 789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8" name="Rectangle 789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99" name="Rectangle 789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0" name="Rectangle 789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1" name="Rectangle 790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2" name="Rectangle 790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3" name="Rectangle 790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4" name="Rectangle 790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5" name="Rectangle 790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6" name="Rectangle 790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7" name="Rectangle 790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8" name="Rectangle 790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09" name="Rectangle 790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0" name="Rectangle 790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1" name="Rectangle 791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2" name="Rectangle 791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3" name="Rectangle 791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4" name="Rectangle 791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5" name="Rectangle 791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6" name="Rectangle 791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7" name="Rectangle 791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8" name="Rectangle 791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19" name="Rectangle 791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0" name="Rectangle 791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1" name="Rectangle 792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2" name="Rectangle 792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3" name="Rectangle 792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4" name="Rectangle 792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5" name="Rectangle 792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6" name="Rectangle 792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7" name="Rectangle 792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8" name="Rectangle 792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29" name="Rectangle 792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0" name="Rectangle 792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1" name="Rectangle 793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2" name="Rectangle 793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3" name="Rectangle 793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4" name="Rectangle 793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5" name="Rectangle 793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6" name="Rectangle 793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7" name="Rectangle 793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8" name="Rectangle 793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39" name="Rectangle 793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0" name="Rectangle 793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1" name="Rectangle 794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2" name="Rectangle 794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3" name="Rectangle 794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4" name="Rectangle 794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5" name="Rectangle 794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6" name="Rectangle 794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7" name="Rectangle 794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8" name="Rectangle 794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49" name="Rectangle 794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0" name="Rectangle 794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1" name="Rectangle 795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2" name="Rectangle 795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3" name="Rectangle 795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4" name="Rectangle 795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5" name="Rectangle 795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6" name="Rectangle 795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7" name="Rectangle 795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8" name="Rectangle 795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59" name="Rectangle 795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0" name="Rectangle 795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1" name="Rectangle 796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2" name="Rectangle 796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3" name="Rectangle 796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4" name="Rectangle 796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5" name="Rectangle 796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6" name="Rectangle 796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7" name="Rectangle 796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8" name="Rectangle 796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69" name="Rectangle 796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0" name="Rectangle 796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1" name="Rectangle 797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2" name="Rectangle 797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3" name="Rectangle 797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4" name="Rectangle 797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5" name="Rectangle 797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6" name="Rectangle 797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7" name="Rectangle 797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8" name="Rectangle 797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79" name="Rectangle 797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0" name="Rectangle 797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1" name="Rectangle 798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2" name="Rectangle 798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3" name="Rectangle 798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4" name="Rectangle 798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5" name="Rectangle 798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6" name="Rectangle 798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7" name="Rectangle 798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8" name="Rectangle 798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" name="Rectangle 798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0" name="Rectangle 798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1" name="Rectangle 799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2" name="Rectangle 799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3" name="Rectangle 799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4" name="Rectangle 799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5" name="Rectangle 799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6" name="Rectangle 799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7" name="Rectangle 799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8" name="Rectangle 799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999" name="Rectangle 799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0" name="Rectangle 799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1" name="Rectangle 800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2" name="Rectangle 800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3" name="Rectangle 800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4" name="Rectangle 800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5" name="Rectangle 800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6" name="Rectangle 800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7" name="Rectangle 800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8" name="Rectangle 800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09" name="Rectangle 800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0" name="Rectangle 800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1" name="Rectangle 801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2" name="Rectangle 801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3" name="Rectangle 801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4" name="Rectangle 801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5" name="Rectangle 801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16" name="Rectangle 801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17" name="Rectangle 8016"/>
            <p:cNvSpPr/>
            <p:nvPr/>
          </p:nvSpPr>
          <p:spPr>
            <a:xfrm>
              <a:off x="4935142" y="3212640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8018" name="Rectangle 8017"/>
            <p:cNvSpPr/>
            <p:nvPr/>
          </p:nvSpPr>
          <p:spPr>
            <a:xfrm>
              <a:off x="4947049" y="3212640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8019" name="Group 8018"/>
            <p:cNvGrpSpPr/>
            <p:nvPr/>
          </p:nvGrpSpPr>
          <p:grpSpPr>
            <a:xfrm>
              <a:off x="5841577" y="3210685"/>
              <a:ext cx="919518" cy="692837"/>
              <a:chOff x="148419" y="2895600"/>
              <a:chExt cx="1226024" cy="1231710"/>
            </a:xfrm>
            <a:noFill/>
          </p:grpSpPr>
          <p:sp>
            <p:nvSpPr>
              <p:cNvPr id="8020" name="Rectangle 801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1" name="Rectangle 802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2" name="Rectangle 802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3" name="Rectangle 802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4" name="Rectangle 802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5" name="Rectangle 802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6" name="Rectangle 802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7" name="Rectangle 802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8" name="Rectangle 802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29" name="Rectangle 802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0" name="Rectangle 802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1" name="Rectangle 803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2" name="Rectangle 803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3" name="Rectangle 803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4" name="Rectangle 803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5" name="Rectangle 803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6" name="Rectangle 803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7" name="Rectangle 803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8" name="Rectangle 803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39" name="Rectangle 803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0" name="Rectangle 803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1" name="Rectangle 804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2" name="Rectangle 804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3" name="Rectangle 804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4" name="Rectangle 804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5" name="Rectangle 804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6" name="Rectangle 804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7" name="Rectangle 804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8" name="Rectangle 804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49" name="Rectangle 804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0" name="Rectangle 804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1" name="Rectangle 805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2" name="Rectangle 805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3" name="Rectangle 805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4" name="Rectangle 805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5" name="Rectangle 805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6" name="Rectangle 805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7" name="Rectangle 805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8" name="Rectangle 805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59" name="Rectangle 805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0" name="Rectangle 805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1" name="Rectangle 806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2" name="Rectangle 806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3" name="Rectangle 806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4" name="Rectangle 806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5" name="Rectangle 806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6" name="Rectangle 806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7" name="Rectangle 806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8" name="Rectangle 806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69" name="Rectangle 806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0" name="Rectangle 806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1" name="Rectangle 807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2" name="Rectangle 807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3" name="Rectangle 807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4" name="Rectangle 807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5" name="Rectangle 807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6" name="Rectangle 807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7" name="Rectangle 807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8" name="Rectangle 807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79" name="Rectangle 807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0" name="Rectangle 807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1" name="Rectangle 808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2" name="Rectangle 808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3" name="Rectangle 808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4" name="Rectangle 808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5" name="Rectangle 808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6" name="Rectangle 808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7" name="Rectangle 808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8" name="Rectangle 808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89" name="Rectangle 808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0" name="Rectangle 808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1" name="Rectangle 809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2" name="Rectangle 809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3" name="Rectangle 809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4" name="Rectangle 809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5" name="Rectangle 809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6" name="Rectangle 809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7" name="Rectangle 809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8" name="Rectangle 809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099" name="Rectangle 809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0" name="Rectangle 809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1" name="Rectangle 810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2" name="Rectangle 810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3" name="Rectangle 810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4" name="Rectangle 810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5" name="Rectangle 810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6" name="Rectangle 810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7" name="Rectangle 810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8" name="Rectangle 810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09" name="Rectangle 810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0" name="Rectangle 810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1" name="Rectangle 811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2" name="Rectangle 811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3" name="Rectangle 811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4" name="Rectangle 811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5" name="Rectangle 811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6" name="Rectangle 811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7" name="Rectangle 811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8" name="Rectangle 811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19" name="Rectangle 811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0" name="Rectangle 811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1" name="Rectangle 812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2" name="Rectangle 812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3" name="Rectangle 812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4" name="Rectangle 812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5" name="Rectangle 812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6" name="Rectangle 812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7" name="Rectangle 812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8" name="Rectangle 812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29" name="Rectangle 812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0" name="Rectangle 812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1" name="Rectangle 813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2" name="Rectangle 813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3" name="Rectangle 813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4" name="Rectangle 813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5" name="Rectangle 813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6" name="Rectangle 813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7" name="Rectangle 813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8" name="Rectangle 813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39" name="Rectangle 813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0" name="Rectangle 813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1" name="Rectangle 814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2" name="Rectangle 814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3" name="Rectangle 814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4" name="Rectangle 814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5" name="Rectangle 814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6" name="Rectangle 814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7" name="Rectangle 814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8" name="Rectangle 814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49" name="Rectangle 814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0" name="Rectangle 814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1" name="Rectangle 815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2" name="Rectangle 815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3" name="Rectangle 815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4" name="Rectangle 815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5" name="Rectangle 815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6" name="Rectangle 815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7" name="Rectangle 815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8" name="Rectangle 815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59" name="Rectangle 815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0" name="Rectangle 815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1" name="Rectangle 816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2" name="Rectangle 816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3" name="Rectangle 816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4" name="Rectangle 816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5" name="Rectangle 816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6" name="Rectangle 816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7" name="Rectangle 816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8" name="Rectangle 816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69" name="Rectangle 816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0" name="Rectangle 816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1" name="Rectangle 817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2" name="Rectangle 817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3" name="Rectangle 817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4" name="Rectangle 817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5" name="Rectangle 817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6" name="Rectangle 817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7" name="Rectangle 817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8" name="Rectangle 817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79" name="Rectangle 817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0" name="Rectangle 817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1" name="Rectangle 818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2" name="Rectangle 818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3" name="Rectangle 818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4" name="Rectangle 818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5" name="Rectangle 818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6" name="Rectangle 818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7" name="Rectangle 818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8" name="Rectangle 818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89" name="Rectangle 818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0" name="Rectangle 818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1" name="Rectangle 819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2" name="Rectangle 819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3" name="Rectangle 819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4" name="Rectangle 819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5" name="Rectangle 819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6" name="Rectangle 819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7" name="Rectangle 819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8" name="Rectangle 819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199" name="Rectangle 819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0" name="Rectangle 819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1" name="Rectangle 820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2" name="Rectangle 820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3" name="Rectangle 820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4" name="Rectangle 820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" name="Rectangle 820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" name="Rectangle 820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" name="Rectangle 820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" name="Rectangle 820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09" name="Rectangle 820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0" name="Rectangle 820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1" name="Rectangle 821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2" name="Rectangle 821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3" name="Rectangle 821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4" name="Rectangle 821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5" name="Rectangle 821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6" name="Rectangle 821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7" name="Rectangle 821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8" name="Rectangle 821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19" name="Rectangle 821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0" name="Rectangle 821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1" name="Rectangle 822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2" name="Rectangle 822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3" name="Rectangle 822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4" name="Rectangle 822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5" name="Rectangle 822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6" name="Rectangle 822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7" name="Rectangle 822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8" name="Rectangle 822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29" name="Rectangle 822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0" name="Rectangle 822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1" name="Rectangle 823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2" name="Rectangle 823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3" name="Rectangle 823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4" name="Rectangle 823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5" name="Rectangle 823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6" name="Rectangle 823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7" name="Rectangle 823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8" name="Rectangle 823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39" name="Rectangle 823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0" name="Rectangle 823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1" name="Rectangle 824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2" name="Rectangle 824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3" name="Rectangle 824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4" name="Rectangle 824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5" name="Rectangle 824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6" name="Rectangle 824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7" name="Rectangle 824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8" name="Rectangle 824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49" name="Rectangle 824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0" name="Rectangle 824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1" name="Rectangle 825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2" name="Rectangle 825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3" name="Rectangle 825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4" name="Rectangle 825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5" name="Rectangle 825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6" name="Rectangle 825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7" name="Rectangle 825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8" name="Rectangle 825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59" name="Rectangle 825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0" name="Rectangle 825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1" name="Rectangle 826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2" name="Rectangle 826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3" name="Rectangle 826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4" name="Rectangle 826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5" name="Rectangle 826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6" name="Rectangle 826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7" name="Rectangle 826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8" name="Rectangle 826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69" name="Rectangle 826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70" name="Rectangle 826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71" name="Rectangle 827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72" name="Rectangle 827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73" name="Rectangle 827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74" name="Rectangle 827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8275" name="Rectangle 827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76" name="Rectangle 8275"/>
            <p:cNvSpPr/>
            <p:nvPr/>
          </p:nvSpPr>
          <p:spPr>
            <a:xfrm>
              <a:off x="5832874" y="3212640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8277" name="Rectangle 8276"/>
            <p:cNvSpPr/>
            <p:nvPr/>
          </p:nvSpPr>
          <p:spPr>
            <a:xfrm>
              <a:off x="5844780" y="3212640"/>
              <a:ext cx="914400" cy="685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7251" y="2616137"/>
                <a:ext cx="123142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chemeClr val="tx1"/>
                    </a:solidFill>
                  </a:rPr>
                  <a:t>16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16 blocks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1" y="2616137"/>
                <a:ext cx="1231427" cy="300082"/>
              </a:xfrm>
              <a:prstGeom prst="rect">
                <a:avLst/>
              </a:prstGeom>
              <a:blipFill>
                <a:blip r:embed="rId2"/>
                <a:stretch>
                  <a:fillRect l="-103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Processing a Picture with a 2D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38" name="TextBox 5437"/>
              <p:cNvSpPr txBox="1"/>
              <p:nvPr/>
            </p:nvSpPr>
            <p:spPr>
              <a:xfrm>
                <a:off x="4114801" y="4057650"/>
                <a:ext cx="128272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chemeClr val="tx1"/>
                    </a:solidFill>
                  </a:rPr>
                  <a:t>62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76 picture</a:t>
                </a:r>
              </a:p>
            </p:txBody>
          </p:sp>
        </mc:Choice>
        <mc:Fallback xmlns="">
          <p:sp>
            <p:nvSpPr>
              <p:cNvPr id="5438" name="TextBox 54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4057650"/>
                <a:ext cx="1282723" cy="300082"/>
              </a:xfrm>
              <a:prstGeom prst="rect">
                <a:avLst/>
              </a:prstGeom>
              <a:blipFill rotWithShape="0">
                <a:blip r:embed="rId5"/>
                <a:stretch>
                  <a:fillRect l="-952" t="-408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788"/>
    </mc:Choice>
    <mc:Fallback xmlns="">
      <p:transition advTm="133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7761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190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4619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0,2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190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1190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1190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0,1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761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0,0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7761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7761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8048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0,3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4619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4619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4619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8048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8048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8048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988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0417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3846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7275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0704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24133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7562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30991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420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37849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41278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4707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3846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0,2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0417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0,1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6988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Palatino" pitchFamily="18" charset="0"/>
              </a:rPr>
              <a:t>M</a:t>
            </a:r>
            <a:r>
              <a:rPr lang="en-US" sz="1200" baseline="-25000">
                <a:latin typeface="Palatino" pitchFamily="18" charset="0"/>
              </a:rPr>
              <a:t>0,0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17275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0,3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24133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>
                <a:solidFill>
                  <a:schemeClr val="bg1"/>
                </a:solidFill>
                <a:latin typeface="Palatino" pitchFamily="18" charset="0"/>
              </a:rPr>
              <a:t>1,1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0704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1,0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27562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1,2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30991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1,3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7849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34420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41278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44707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27761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31190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34619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38048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31190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2,1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27761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2,0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34619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2,2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38048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2,3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27761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31190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34619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38048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31190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27761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34619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38048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48136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51565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54994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58423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48136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51565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54994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58423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51565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3,1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48136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3,0</a:t>
            </a:r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54994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3,2</a:t>
            </a:r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58423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>
                <a:solidFill>
                  <a:schemeClr val="bg1"/>
                </a:solidFill>
                <a:latin typeface="Palatino" pitchFamily="18" charset="0"/>
              </a:rPr>
              <a:t>3,3</a:t>
            </a:r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698897" y="2084859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542365" y="1812144"/>
            <a:ext cx="621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Palatino" pitchFamily="18" charset="0"/>
              </a:rPr>
              <a:t>M</a:t>
            </a:r>
          </a:p>
        </p:txBody>
      </p:sp>
      <p:sp>
        <p:nvSpPr>
          <p:cNvPr id="28746" name="AutoShape 74"/>
          <p:cNvSpPr>
            <a:spLocks noChangeArrowheads="1"/>
          </p:cNvSpPr>
          <p:nvPr/>
        </p:nvSpPr>
        <p:spPr bwMode="auto">
          <a:xfrm rot="10800000">
            <a:off x="3282553" y="2708594"/>
            <a:ext cx="3429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5773" y="1237885"/>
            <a:ext cx="2396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Row*</a:t>
            </a:r>
            <a:r>
              <a:rPr lang="en-US" sz="1350" dirty="0" err="1"/>
              <a:t>Width+Col</a:t>
            </a:r>
            <a:r>
              <a:rPr lang="en-US" sz="1350" dirty="0"/>
              <a:t> = 2*4+1 = 9 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7108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10537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13966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17395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0824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24253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27682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31111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34540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37969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41398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44827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13966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</a:t>
            </a: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10537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7108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0</a:t>
            </a: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17395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3</a:t>
            </a: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24253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5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20824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4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27682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6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31111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7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7969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9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34540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8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41398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10</a:t>
            </a:r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44827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11</a:t>
            </a:r>
          </a:p>
        </p:txBody>
      </p:sp>
      <p:sp>
        <p:nvSpPr>
          <p:cNvPr id="102" name="Rectangle 59"/>
          <p:cNvSpPr>
            <a:spLocks noChangeArrowheads="1"/>
          </p:cNvSpPr>
          <p:nvPr/>
        </p:nvSpPr>
        <p:spPr bwMode="auto">
          <a:xfrm>
            <a:off x="48256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51685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55114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5" name="Rectangle 62"/>
          <p:cNvSpPr>
            <a:spLocks noChangeArrowheads="1"/>
          </p:cNvSpPr>
          <p:nvPr/>
        </p:nvSpPr>
        <p:spPr bwMode="auto">
          <a:xfrm>
            <a:off x="58543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48256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51685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55114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09" name="Rectangle 66"/>
          <p:cNvSpPr>
            <a:spLocks noChangeArrowheads="1"/>
          </p:cNvSpPr>
          <p:nvPr/>
        </p:nvSpPr>
        <p:spPr bwMode="auto">
          <a:xfrm>
            <a:off x="58543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0" name="Rectangle 67"/>
          <p:cNvSpPr>
            <a:spLocks noChangeArrowheads="1"/>
          </p:cNvSpPr>
          <p:nvPr/>
        </p:nvSpPr>
        <p:spPr bwMode="auto">
          <a:xfrm>
            <a:off x="51685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13</a:t>
            </a:r>
          </a:p>
        </p:txBody>
      </p:sp>
      <p:sp>
        <p:nvSpPr>
          <p:cNvPr id="111" name="Rectangle 68"/>
          <p:cNvSpPr>
            <a:spLocks noChangeArrowheads="1"/>
          </p:cNvSpPr>
          <p:nvPr/>
        </p:nvSpPr>
        <p:spPr bwMode="auto">
          <a:xfrm>
            <a:off x="48256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12</a:t>
            </a: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55114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14</a:t>
            </a:r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58543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15</a:t>
            </a:r>
          </a:p>
        </p:txBody>
      </p:sp>
      <p:sp>
        <p:nvSpPr>
          <p:cNvPr id="114" name="AutoShape 74"/>
          <p:cNvSpPr>
            <a:spLocks noChangeArrowheads="1"/>
          </p:cNvSpPr>
          <p:nvPr/>
        </p:nvSpPr>
        <p:spPr bwMode="auto">
          <a:xfrm rot="10800000">
            <a:off x="3270647" y="1927490"/>
            <a:ext cx="3429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5" name="Line 71"/>
          <p:cNvSpPr>
            <a:spLocks noChangeShapeType="1"/>
          </p:cNvSpPr>
          <p:nvPr/>
        </p:nvSpPr>
        <p:spPr bwMode="auto">
          <a:xfrm>
            <a:off x="716755" y="123166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6" name="Text Box 72"/>
          <p:cNvSpPr txBox="1">
            <a:spLocks noChangeArrowheads="1"/>
          </p:cNvSpPr>
          <p:nvPr/>
        </p:nvSpPr>
        <p:spPr bwMode="auto">
          <a:xfrm>
            <a:off x="533400" y="955734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18" charset="0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Row-Major Layout in C/C++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886" y="1319713"/>
            <a:ext cx="349827" cy="138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9032"/>
    </mc:Choice>
    <mc:Fallback xmlns="">
      <p:transition advTm="199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1" grpId="0" animBg="1"/>
      <p:bldP spid="28692" grpId="0" animBg="1"/>
      <p:bldP spid="28693" grpId="0" animBg="1"/>
      <p:bldP spid="28694" grpId="0" animBg="1"/>
      <p:bldP spid="28695" grpId="0" animBg="1"/>
      <p:bldP spid="28696" grpId="0" animBg="1"/>
      <p:bldP spid="28697" grpId="0" animBg="1"/>
      <p:bldP spid="28698" grpId="0" animBg="1"/>
      <p:bldP spid="28699" grpId="0" animBg="1"/>
      <p:bldP spid="28700" grpId="0" animBg="1"/>
      <p:bldP spid="28701" grpId="0" animBg="1"/>
      <p:bldP spid="28702" grpId="0" animBg="1"/>
      <p:bldP spid="28703" grpId="0" animBg="1"/>
      <p:bldP spid="28704" grpId="0" animBg="1"/>
      <p:bldP spid="28705" grpId="0" animBg="1"/>
      <p:bldP spid="28706" grpId="0" animBg="1"/>
      <p:bldP spid="28707" grpId="0" animBg="1"/>
      <p:bldP spid="28708" grpId="0" animBg="1"/>
      <p:bldP spid="28709" grpId="0" animBg="1"/>
      <p:bldP spid="28710" grpId="0" animBg="1"/>
      <p:bldP spid="28711" grpId="0" animBg="1"/>
      <p:bldP spid="28712" grpId="0" animBg="1"/>
      <p:bldP spid="28713" grpId="0" animBg="1"/>
      <p:bldP spid="28714" grpId="0" animBg="1"/>
      <p:bldP spid="28731" grpId="0" animBg="1"/>
      <p:bldP spid="28732" grpId="0" animBg="1"/>
      <p:bldP spid="28733" grpId="0" animBg="1"/>
      <p:bldP spid="28734" grpId="0" animBg="1"/>
      <p:bldP spid="28735" grpId="0" animBg="1"/>
      <p:bldP spid="28736" grpId="0" animBg="1"/>
      <p:bldP spid="28737" grpId="0" animBg="1"/>
      <p:bldP spid="28738" grpId="0" animBg="1"/>
      <p:bldP spid="28739" grpId="0" animBg="1"/>
      <p:bldP spid="28740" grpId="0" animBg="1"/>
      <p:bldP spid="28741" grpId="0" animBg="1"/>
      <p:bldP spid="28742" grpId="0" animBg="1"/>
      <p:bldP spid="28743" grpId="0" animBg="1"/>
      <p:bldP spid="28744" grpId="0"/>
      <p:bldP spid="28746" grpId="0" animBg="1"/>
      <p:bldP spid="4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3043162" algn="l"/>
              </a:tabLst>
            </a:pPr>
            <a:r>
              <a:rPr lang="en-US" dirty="0">
                <a:solidFill>
                  <a:schemeClr val="tx1"/>
                </a:solidFill>
              </a:rPr>
              <a:t>Source Code of a </a:t>
            </a:r>
            <a:r>
              <a:rPr lang="en-US" dirty="0" err="1">
                <a:solidFill>
                  <a:schemeClr val="tx1"/>
                </a:solidFill>
              </a:rPr>
              <a:t>PictureKernel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4914900" cy="2628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PictureKernel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(float*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float*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height,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// Calculate the row # of the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blockIdx.y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blockDim.y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threadIdx.y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" sz="105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// Calculate the column # of the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// each thread computes one element of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if in range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if ((Row &lt; height) &amp;&amp; (Col &lt; width)) 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[Row*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 = 2.0*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[Row*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" sz="10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" sz="10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3150" y="3771900"/>
            <a:ext cx="25042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Scale every pixel value by 2.0</a:t>
            </a:r>
          </a:p>
        </p:txBody>
      </p:sp>
    </p:spTree>
    <p:extLst>
      <p:ext uri="{BB962C8B-B14F-4D97-AF65-F5344CB8AC3E}">
        <p14:creationId xmlns:p14="http://schemas.microsoft.com/office/powerpoint/2010/main" val="6283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693"/>
    </mc:Choice>
    <mc:Fallback xmlns="">
      <p:transition advTm="2056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Host Code for Launching </a:t>
            </a:r>
            <a:r>
              <a:rPr lang="en-US" dirty="0" err="1">
                <a:solidFill>
                  <a:schemeClr val="tx1"/>
                </a:solidFill>
              </a:rPr>
              <a:t>PictureKernel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878" y="1276350"/>
                <a:ext cx="6217920" cy="35571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// assume that the picture is m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n, </a:t>
                </a:r>
              </a:p>
              <a:p>
                <a:pPr marL="0" indent="0">
                  <a:buNone/>
                </a:pPr>
                <a:r>
                  <a:rPr lang="en-US" dirty="0"/>
                  <a:t>// m pixels in y dimension and n pixels in x dimension</a:t>
                </a:r>
              </a:p>
              <a:p>
                <a:pPr marL="0" indent="0">
                  <a:buNone/>
                </a:pPr>
                <a:r>
                  <a:rPr lang="en-US" dirty="0"/>
                  <a:t>// input </a:t>
                </a:r>
                <a:r>
                  <a:rPr lang="en-US" dirty="0" err="1"/>
                  <a:t>d_Pin</a:t>
                </a:r>
                <a:r>
                  <a:rPr lang="en-US" dirty="0"/>
                  <a:t> has been allocated on and copied to device</a:t>
                </a:r>
              </a:p>
              <a:p>
                <a:pPr marL="0" indent="0">
                  <a:buNone/>
                </a:pPr>
                <a:r>
                  <a:rPr lang="en-US" dirty="0"/>
                  <a:t>// output </a:t>
                </a:r>
                <a:r>
                  <a:rPr lang="en-US" dirty="0" err="1"/>
                  <a:t>d_Pout</a:t>
                </a:r>
                <a:r>
                  <a:rPr lang="en-US" dirty="0"/>
                  <a:t> has been allocated on device</a:t>
                </a:r>
              </a:p>
              <a:p>
                <a:pPr marL="0" indent="0">
                  <a:buNone/>
                </a:pPr>
                <a:r>
                  <a:rPr lang="en-US" b="1" dirty="0"/>
                  <a:t>…</a:t>
                </a:r>
              </a:p>
              <a:p>
                <a:pPr marL="0" indent="0">
                  <a:buNone/>
                </a:pPr>
                <a:r>
                  <a:rPr lang="en-US" dirty="0"/>
                  <a:t>dim3 </a:t>
                </a:r>
                <a:r>
                  <a:rPr lang="en-US" dirty="0" err="1"/>
                  <a:t>DimGrid</a:t>
                </a:r>
                <a:r>
                  <a:rPr lang="en-US" dirty="0"/>
                  <a:t>((n-1)/16 + 1, (m-1)/16+1, 1);</a:t>
                </a:r>
              </a:p>
              <a:p>
                <a:pPr marL="0" indent="0">
                  <a:buNone/>
                </a:pPr>
                <a:r>
                  <a:rPr lang="en-US" dirty="0"/>
                  <a:t>dim3 </a:t>
                </a:r>
                <a:r>
                  <a:rPr lang="en-US" dirty="0" err="1"/>
                  <a:t>DimBlock</a:t>
                </a:r>
                <a:r>
                  <a:rPr lang="en-US" dirty="0"/>
                  <a:t>(16, 16, 1);</a:t>
                </a:r>
              </a:p>
              <a:p>
                <a:pPr marL="0" indent="0">
                  <a:buNone/>
                </a:pPr>
                <a:r>
                  <a:rPr lang="en-US" dirty="0" err="1"/>
                  <a:t>PictureKernel</a:t>
                </a:r>
                <a:r>
                  <a:rPr lang="en-US" dirty="0"/>
                  <a:t>&lt;&lt;&lt;</a:t>
                </a:r>
                <a:r>
                  <a:rPr lang="en-US" dirty="0" err="1"/>
                  <a:t>DimGrid,DimBlock</a:t>
                </a:r>
                <a:r>
                  <a:rPr lang="en-US" dirty="0"/>
                  <a:t>&gt;&gt;&gt;(</a:t>
                </a:r>
                <a:r>
                  <a:rPr lang="en-US" dirty="0" err="1"/>
                  <a:t>d_Pin</a:t>
                </a:r>
                <a:r>
                  <a:rPr lang="en-US" dirty="0"/>
                  <a:t>, </a:t>
                </a:r>
                <a:r>
                  <a:rPr lang="en-US" dirty="0" err="1"/>
                  <a:t>d_Pout</a:t>
                </a:r>
                <a:r>
                  <a:rPr lang="en-US" dirty="0"/>
                  <a:t>, m, n);</a:t>
                </a:r>
              </a:p>
              <a:p>
                <a:pPr marL="0" indent="0">
                  <a:buNone/>
                </a:pPr>
                <a:r>
                  <a:rPr lang="en-US" b="1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878" y="1276350"/>
                <a:ext cx="6217920" cy="3557195"/>
              </a:xfrm>
              <a:blipFill rotWithShape="0">
                <a:blip r:embed="rId3"/>
                <a:stretch>
                  <a:fillRect l="-392" t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5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6543"/>
    </mc:Choice>
    <mc:Fallback xmlns="">
      <p:transition advTm="1465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300" dirty="0">
                    <a:solidFill>
                      <a:schemeClr val="tx1"/>
                    </a:solidFill>
                  </a:rPr>
                  <a:t>Covering a 62</a:t>
                </a:r>
                <a14:m>
                  <m:oMath xmlns:m="http://schemas.openxmlformats.org/officeDocument/2006/math">
                    <m:r>
                      <a:rPr lang="en-US" sz="2300" dirty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76 Picture with 16</a:t>
                </a:r>
                <a14:m>
                  <m:oMath xmlns:m="http://schemas.openxmlformats.org/officeDocument/2006/math">
                    <m:r>
                      <a:rPr lang="en-US" sz="2300" dirty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16 Blocks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9" t="-11268" b="-1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/>
          <p:nvPr/>
        </p:nvPicPr>
        <p:blipFill rotWithShape="1">
          <a:blip r:embed="rId3"/>
          <a:srcRect t="8336" r="13196" b="19736"/>
          <a:stretch/>
        </p:blipFill>
        <p:spPr>
          <a:xfrm>
            <a:off x="609600" y="1143000"/>
            <a:ext cx="555498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24000" y="3771900"/>
            <a:ext cx="49936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 all threads in a Block will follow the same control flow path.</a:t>
            </a:r>
          </a:p>
        </p:txBody>
      </p:sp>
    </p:spTree>
    <p:extLst>
      <p:ext uri="{BB962C8B-B14F-4D97-AF65-F5344CB8AC3E}">
        <p14:creationId xmlns:p14="http://schemas.microsoft.com/office/powerpoint/2010/main" val="332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3363"/>
    </mc:Choice>
    <mc:Fallback xmlns="">
      <p:transition advTm="1933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Color-to-Grayscale Image Processing Example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4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85" y="211429"/>
            <a:ext cx="6235065" cy="438582"/>
          </a:xfrm>
        </p:spPr>
        <p:txBody>
          <a:bodyPr/>
          <a:lstStyle/>
          <a:p>
            <a:r>
              <a:rPr lang="en-US" dirty="0"/>
              <a:t>RGB Color Image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669852"/>
            <a:ext cx="4897577" cy="24476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Each pixel in an image is an RGB value</a:t>
            </a:r>
          </a:p>
          <a:p>
            <a:r>
              <a:rPr lang="en-US" dirty="0"/>
              <a:t>The format of an image’s row is</a:t>
            </a:r>
            <a:br>
              <a:rPr lang="en-US" dirty="0"/>
            </a:br>
            <a:r>
              <a:rPr lang="en-US" dirty="0"/>
              <a:t> (r g b) (r g b) … (r g b)</a:t>
            </a:r>
          </a:p>
          <a:p>
            <a:r>
              <a:rPr lang="en-US" dirty="0"/>
              <a:t>RGB ranges are not distributed uniformly</a:t>
            </a:r>
          </a:p>
          <a:p>
            <a:r>
              <a:rPr lang="en-US" dirty="0"/>
              <a:t>Many different color spaces, here we show the constants to convert to </a:t>
            </a:r>
            <a:r>
              <a:rPr lang="en-US" dirty="0" err="1"/>
              <a:t>AdbobeRGB</a:t>
            </a:r>
            <a:r>
              <a:rPr lang="en-US" dirty="0"/>
              <a:t> color space</a:t>
            </a:r>
          </a:p>
          <a:p>
            <a:pPr lvl="1"/>
            <a:r>
              <a:rPr lang="en-US" dirty="0"/>
              <a:t>The vertical axis (y value) and horizontal axis (x value) show the fraction of the pixel intensity that should be allocated to G and B. The remaining fraction (1-y–x)  of the pixel intensity that should be assigned to R</a:t>
            </a:r>
          </a:p>
          <a:p>
            <a:pPr lvl="1"/>
            <a:r>
              <a:rPr lang="en-US" dirty="0"/>
              <a:t>The triangle contains all the representable colors in this color space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89" y="1097800"/>
            <a:ext cx="2063940" cy="137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2666610"/>
            <a:ext cx="1463870" cy="14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0960"/>
    </mc:Choice>
    <mc:Fallback xmlns="">
      <p:transition advTm="17096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542456"/>
          </a:xfrm>
        </p:spPr>
        <p:txBody>
          <a:bodyPr/>
          <a:lstStyle/>
          <a:p>
            <a:pPr algn="l"/>
            <a:r>
              <a:rPr lang="en-US" dirty="0"/>
              <a:t>RGB to Grayscale Conversion</a:t>
            </a:r>
          </a:p>
        </p:txBody>
      </p:sp>
      <p:pic>
        <p:nvPicPr>
          <p:cNvPr id="1026" name="82D28B6C-CF93-421A-ABD4-79F4A8CC7EFD" descr="FB26412F-655D-4484-8C2E-DDC60E57799C@Bel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8" y="1004399"/>
            <a:ext cx="2649293" cy="264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360D4274-CAAF-4F03-B1E1-278EDEC8594E" descr="21094649-ED69-412B-9DF1-1A6A5521A0F9@Belk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239" y="1004399"/>
            <a:ext cx="2649293" cy="264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33615" y="2071077"/>
            <a:ext cx="488462" cy="3907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1507834" y="4458334"/>
            <a:ext cx="184731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732" y="3954015"/>
            <a:ext cx="64008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grayscale digital image is an image in which the value of each pixel carries only intensity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2663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599"/>
    </mc:Choice>
    <mc:Fallback xmlns="">
      <p:transition advTm="6659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Calculating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33" y="1100517"/>
            <a:ext cx="5846088" cy="2447628"/>
          </a:xfrm>
        </p:spPr>
        <p:txBody>
          <a:bodyPr/>
          <a:lstStyle/>
          <a:p>
            <a:r>
              <a:rPr lang="en-US" sz="1600" dirty="0"/>
              <a:t>For each pixel (r g b) at (I, J) do: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en-US" sz="1600" dirty="0" err="1"/>
              <a:t>grayPixel</a:t>
            </a:r>
            <a:r>
              <a:rPr lang="en-US" sz="1600" dirty="0"/>
              <a:t>[I,J] = 0.21*r + 0.71*g + 0.07*b</a:t>
            </a:r>
          </a:p>
          <a:p>
            <a:r>
              <a:rPr lang="en-US" sz="1600" dirty="0"/>
              <a:t>This is just a dot product &lt;[</a:t>
            </a:r>
            <a:r>
              <a:rPr lang="en-US" sz="1600" dirty="0" err="1"/>
              <a:t>r,g,b</a:t>
            </a:r>
            <a:r>
              <a:rPr lang="en-US" sz="1600" dirty="0"/>
              <a:t>],[0.21,0.71,0.07]&gt; with the constants being specific to input RGB space</a:t>
            </a:r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161495" y="2798573"/>
            <a:ext cx="502596" cy="50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/>
          <p:cNvSpPr/>
          <p:nvPr/>
        </p:nvSpPr>
        <p:spPr>
          <a:xfrm>
            <a:off x="3128856" y="2798572"/>
            <a:ext cx="502596" cy="502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Rectangle 5"/>
          <p:cNvSpPr/>
          <p:nvPr/>
        </p:nvSpPr>
        <p:spPr>
          <a:xfrm>
            <a:off x="4131345" y="2798571"/>
            <a:ext cx="502596" cy="5025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2412794" y="3301169"/>
            <a:ext cx="716063" cy="68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3380154" y="3301167"/>
            <a:ext cx="0" cy="680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3627399" y="3301167"/>
            <a:ext cx="755243" cy="68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1719" y="3585970"/>
            <a:ext cx="5597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0.21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1477" y="3447967"/>
            <a:ext cx="5597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0.71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0398" y="3623126"/>
            <a:ext cx="5597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28856" y="3981260"/>
            <a:ext cx="502596" cy="502596"/>
          </a:xfrm>
          <a:prstGeom prst="rect">
            <a:avLst/>
          </a:prstGeom>
          <a:solidFill>
            <a:srgbClr val="333333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529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52"/>
    </mc:Choice>
    <mc:Fallback xmlns="">
      <p:transition advTm="859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basic concepts involved in a simple CUDA kernel function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Built-in variables</a:t>
            </a:r>
          </a:p>
          <a:p>
            <a:pPr lvl="1"/>
            <a:r>
              <a:rPr lang="en-US" dirty="0"/>
              <a:t>Thread index to data index mapping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48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967"/>
    </mc:Choice>
    <mc:Fallback xmlns="">
      <p:transition advTm="3696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RGB to Grayscale Conversion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026" y="746385"/>
            <a:ext cx="6647974" cy="4043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latin typeface="Monaco" charset="0"/>
              </a:rPr>
              <a:t>#define CHANNELS 3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we have 3 channels corresponding to RGB</a:t>
            </a:r>
          </a:p>
          <a:p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The input image is encoded as unsigned characters [0, 255]</a:t>
            </a:r>
          </a:p>
          <a:p>
            <a:r>
              <a:rPr lang="en-US" sz="1167" b="1" i="1" dirty="0">
                <a:solidFill>
                  <a:srgbClr val="FF0000"/>
                </a:solidFill>
                <a:latin typeface="Monaco" charset="0"/>
              </a:rPr>
              <a:t>__global__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void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colorConvert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grayImage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			  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167" dirty="0">
                <a:latin typeface="Monaco" charset="0"/>
              </a:rPr>
              <a:t>                            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width,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height) {</a:t>
            </a: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x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threadIdx.x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blockIdx.x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blockDim.x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threadIdx.y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blockIdx.y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blockDim.y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167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if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(x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&amp;&amp;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height) {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get 1D coordinate for the grayscale image</a:t>
            </a:r>
            <a:endParaRPr lang="en-US" sz="1167" b="1" dirty="0"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latin typeface="Monaco" charset="0"/>
              </a:rPr>
              <a:t>int</a:t>
            </a:r>
            <a:r>
              <a:rPr lang="en-US" sz="1167" b="1" dirty="0">
                <a:latin typeface="Monaco" charset="0"/>
              </a:rPr>
              <a:t> </a:t>
            </a:r>
            <a:r>
              <a:rPr lang="en-US" sz="1167" b="1" dirty="0" err="1">
                <a:latin typeface="Monaco" charset="0"/>
              </a:rPr>
              <a:t>grayOffset</a:t>
            </a:r>
            <a:r>
              <a:rPr lang="en-US" sz="1167" b="1" dirty="0">
                <a:latin typeface="Monaco" charset="0"/>
              </a:rPr>
              <a:t> = y*width + x;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one can think of the RGB image having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CHANNEL times columns than the gray scale image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latin typeface="Monaco" charset="0"/>
              </a:rPr>
              <a:t>int</a:t>
            </a:r>
            <a:r>
              <a:rPr lang="en-US" sz="1167" b="1" dirty="0">
                <a:latin typeface="Monaco" charset="0"/>
              </a:rPr>
              <a:t> 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= </a:t>
            </a:r>
            <a:r>
              <a:rPr lang="en-US" sz="1167" b="1" dirty="0" err="1">
                <a:latin typeface="Monaco" charset="0"/>
              </a:rPr>
              <a:t>grayOffset</a:t>
            </a:r>
            <a:r>
              <a:rPr lang="en-US" sz="1167" b="1" dirty="0">
                <a:latin typeface="Monaco" charset="0"/>
              </a:rPr>
              <a:t>*CHANNELS;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latin typeface="Monaco" charset="0"/>
              </a:rPr>
              <a:t>unsigned char r = </a:t>
            </a:r>
            <a:r>
              <a:rPr lang="en-US" sz="1167" b="1" dirty="0" err="1">
                <a:latin typeface="Monaco" charset="0"/>
              </a:rPr>
              <a:t>rgbImage</a:t>
            </a:r>
            <a:r>
              <a:rPr lang="en-US" sz="1167" b="1" dirty="0">
                <a:latin typeface="Monaco" charset="0"/>
              </a:rPr>
              <a:t>[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   ]; </a:t>
            </a:r>
            <a:r>
              <a:rPr lang="en-US" sz="1167" b="1" i="1" dirty="0">
                <a:latin typeface="Monaco" charset="0"/>
              </a:rPr>
              <a:t>// red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latin typeface="Monaco" charset="0"/>
              </a:rPr>
              <a:t>unsigned char g = </a:t>
            </a:r>
            <a:r>
              <a:rPr lang="en-US" sz="1167" b="1" dirty="0" err="1">
                <a:latin typeface="Monaco" charset="0"/>
              </a:rPr>
              <a:t>rgbImage</a:t>
            </a:r>
            <a:r>
              <a:rPr lang="en-US" sz="1167" b="1" dirty="0">
                <a:latin typeface="Monaco" charset="0"/>
              </a:rPr>
              <a:t>[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+ 1]; </a:t>
            </a:r>
            <a:r>
              <a:rPr lang="en-US" sz="1167" b="1" i="1" dirty="0">
                <a:latin typeface="Monaco" charset="0"/>
              </a:rPr>
              <a:t>// green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latin typeface="Monaco" charset="0"/>
              </a:rPr>
              <a:t>unsigned char b = </a:t>
            </a:r>
            <a:r>
              <a:rPr lang="en-US" sz="1167" b="1" dirty="0" err="1">
                <a:latin typeface="Monaco" charset="0"/>
              </a:rPr>
              <a:t>rgbImage</a:t>
            </a:r>
            <a:r>
              <a:rPr lang="en-US" sz="1167" b="1" dirty="0">
                <a:latin typeface="Monaco" charset="0"/>
              </a:rPr>
              <a:t>[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</a:t>
            </a:r>
            <a:r>
              <a:rPr lang="en-US" sz="1167" b="1">
                <a:latin typeface="Monaco" charset="0"/>
              </a:rPr>
              <a:t>+ 2]; </a:t>
            </a:r>
            <a:r>
              <a:rPr lang="en-US" sz="1167" b="1" i="1" dirty="0">
                <a:latin typeface="Monaco" charset="0"/>
              </a:rPr>
              <a:t>// blue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perform the rescaling and store it</a:t>
            </a:r>
            <a:endParaRPr lang="en-US" sz="1167" b="1" i="1" dirty="0"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We multiply by floating point constants</a:t>
            </a:r>
          </a:p>
          <a:p>
            <a:r>
              <a:rPr lang="tr-TR" sz="1167" dirty="0">
                <a:latin typeface="Monaco" charset="0"/>
              </a:rPr>
              <a:t>    </a:t>
            </a:r>
            <a:r>
              <a:rPr lang="tr-TR" sz="1167" dirty="0" err="1">
                <a:latin typeface="Monaco" charset="0"/>
              </a:rPr>
              <a:t>grayImage</a:t>
            </a:r>
            <a:r>
              <a:rPr lang="tr-TR" sz="1167" b="1" dirty="0">
                <a:latin typeface="Monaco" charset="0"/>
              </a:rPr>
              <a:t>[</a:t>
            </a:r>
            <a:r>
              <a:rPr lang="tr-TR" sz="1167" b="1" dirty="0" err="1">
                <a:latin typeface="Monaco" charset="0"/>
              </a:rPr>
              <a:t>grayOffset</a:t>
            </a:r>
            <a:r>
              <a:rPr lang="tr-TR" sz="1167" b="1" dirty="0">
                <a:latin typeface="Monaco" charset="0"/>
              </a:rPr>
              <a:t>] = 0.21f*r + 0.71f*g + 0.07f*b;</a:t>
            </a:r>
          </a:p>
          <a:p>
            <a:r>
              <a:rPr lang="tr-TR" sz="1167" dirty="0">
                <a:latin typeface="Monaco" charset="0"/>
              </a:rPr>
              <a:t> 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67" dirty="0"/>
          </a:p>
        </p:txBody>
      </p:sp>
      <p:sp>
        <p:nvSpPr>
          <p:cNvPr id="3" name="Rectangle 2"/>
          <p:cNvSpPr/>
          <p:nvPr/>
        </p:nvSpPr>
        <p:spPr>
          <a:xfrm>
            <a:off x="210026" y="742950"/>
            <a:ext cx="5733574" cy="137160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026" y="2106930"/>
            <a:ext cx="6495574" cy="168402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0026" y="4095750"/>
            <a:ext cx="5733574" cy="30480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583"/>
    </mc:Choice>
    <mc:Fallback xmlns="">
      <p:transition advTm="130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ea typeface="PMingLiU" pitchFamily="18" charset="-12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To learn how a CUDA kernel utilizes hardware execution resources</a:t>
            </a:r>
          </a:p>
          <a:p>
            <a:pPr lvl="1"/>
            <a:r>
              <a:rPr lang="en-US" sz="1200" dirty="0"/>
              <a:t>Assigning thread blocks to execution resources</a:t>
            </a:r>
          </a:p>
          <a:p>
            <a:pPr lvl="1"/>
            <a:r>
              <a:rPr lang="en-US" sz="1200" dirty="0"/>
              <a:t>Capacity constrains of execution resources</a:t>
            </a:r>
          </a:p>
          <a:p>
            <a:pPr lvl="1"/>
            <a:r>
              <a:rPr lang="en-US" sz="1200" dirty="0"/>
              <a:t>Zero-overhead thread scheduling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60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339"/>
    </mc:Choice>
    <mc:Fallback xmlns="">
      <p:transition advTm="2833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dirty="0">
                <a:solidFill>
                  <a:srgbClr val="76B900"/>
                </a:solidFill>
                <a:ea typeface="PMingLiU" pitchFamily="18" charset="-120"/>
              </a:rPr>
              <a:t>Transparent Scalability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19878" y="3127697"/>
            <a:ext cx="6217920" cy="1676096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TW" sz="1425" dirty="0">
                <a:ea typeface="PMingLiU" pitchFamily="18" charset="-120"/>
              </a:rPr>
              <a:t>Each block can execute in any order relative to others. </a:t>
            </a:r>
          </a:p>
          <a:p>
            <a:pPr marL="342900" indent="-342900"/>
            <a:r>
              <a:rPr lang="en-US" altLang="zh-TW" sz="1425" dirty="0">
                <a:ea typeface="PMingLiU" pitchFamily="18" charset="-120"/>
              </a:rPr>
              <a:t>Hardware is free to assign blocks to any processor at any time</a:t>
            </a:r>
          </a:p>
          <a:p>
            <a:pPr marL="731044" lvl="1" indent="-302419"/>
            <a:r>
              <a:rPr lang="en-US" altLang="zh-TW" sz="1425" dirty="0">
                <a:ea typeface="PMingLiU" pitchFamily="18" charset="-120"/>
              </a:rPr>
              <a:t>A kernel scales to any number of parallel processors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71451" y="1156395"/>
            <a:ext cx="1393031" cy="1725215"/>
            <a:chOff x="542" y="1600"/>
            <a:chExt cx="1170" cy="1932"/>
          </a:xfrm>
        </p:grpSpPr>
        <p:grpSp>
          <p:nvGrpSpPr>
            <p:cNvPr id="33852" name="Group 5"/>
            <p:cNvGrpSpPr>
              <a:grpSpLocks/>
            </p:cNvGrpSpPr>
            <p:nvPr/>
          </p:nvGrpSpPr>
          <p:grpSpPr bwMode="auto">
            <a:xfrm>
              <a:off x="660" y="1600"/>
              <a:ext cx="1052" cy="468"/>
              <a:chOff x="660" y="1688"/>
              <a:chExt cx="1052" cy="468"/>
            </a:xfrm>
          </p:grpSpPr>
          <p:sp>
            <p:nvSpPr>
              <p:cNvPr id="33887" name="Text Box 6"/>
              <p:cNvSpPr txBox="1">
                <a:spLocks noChangeArrowheads="1"/>
              </p:cNvSpPr>
              <p:nvPr/>
            </p:nvSpPr>
            <p:spPr bwMode="auto">
              <a:xfrm>
                <a:off x="660" y="1688"/>
                <a:ext cx="1052" cy="46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r>
                  <a:rPr lang="en-US" altLang="zh-TW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rPr>
                  <a:t>Device</a:t>
                </a:r>
              </a:p>
            </p:txBody>
          </p:sp>
          <p:sp>
            <p:nvSpPr>
              <p:cNvPr id="33888" name="Text Box 7"/>
              <p:cNvSpPr txBox="1">
                <a:spLocks noChangeArrowheads="1"/>
              </p:cNvSpPr>
              <p:nvPr/>
            </p:nvSpPr>
            <p:spPr bwMode="auto">
              <a:xfrm>
                <a:off x="727" y="190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89" name="Text Box 8"/>
              <p:cNvSpPr txBox="1">
                <a:spLocks noChangeArrowheads="1"/>
              </p:cNvSpPr>
              <p:nvPr/>
            </p:nvSpPr>
            <p:spPr bwMode="auto">
              <a:xfrm>
                <a:off x="1212" y="190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</p:grpSp>
        <p:grpSp>
          <p:nvGrpSpPr>
            <p:cNvPr id="33853" name="Group 9"/>
            <p:cNvGrpSpPr>
              <a:grpSpLocks/>
            </p:cNvGrpSpPr>
            <p:nvPr/>
          </p:nvGrpSpPr>
          <p:grpSpPr bwMode="auto">
            <a:xfrm>
              <a:off x="542" y="2241"/>
              <a:ext cx="1162" cy="1291"/>
              <a:chOff x="542" y="2321"/>
              <a:chExt cx="1162" cy="1291"/>
            </a:xfrm>
          </p:grpSpPr>
          <p:sp>
            <p:nvSpPr>
              <p:cNvPr id="33854" name="Line 10"/>
              <p:cNvSpPr>
                <a:spLocks noChangeShapeType="1"/>
              </p:cNvSpPr>
              <p:nvPr/>
            </p:nvSpPr>
            <p:spPr bwMode="auto">
              <a:xfrm>
                <a:off x="542" y="2321"/>
                <a:ext cx="1" cy="1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grpSp>
            <p:nvGrpSpPr>
              <p:cNvPr id="33855" name="Group 11"/>
              <p:cNvGrpSpPr>
                <a:grpSpLocks/>
              </p:cNvGrpSpPr>
              <p:nvPr/>
            </p:nvGrpSpPr>
            <p:grpSpPr bwMode="auto">
              <a:xfrm>
                <a:off x="683" y="2321"/>
                <a:ext cx="1021" cy="291"/>
                <a:chOff x="1843" y="2745"/>
                <a:chExt cx="1021" cy="291"/>
              </a:xfrm>
            </p:grpSpPr>
            <p:sp>
              <p:nvSpPr>
                <p:cNvPr id="338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81" name="Group 13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8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8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0</a:t>
                    </a:r>
                  </a:p>
                </p:txBody>
              </p:sp>
            </p:grpSp>
            <p:grpSp>
              <p:nvGrpSpPr>
                <p:cNvPr id="33882" name="Group 16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8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8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1</a:t>
                    </a:r>
                  </a:p>
                </p:txBody>
              </p:sp>
            </p:grpSp>
          </p:grpSp>
          <p:grpSp>
            <p:nvGrpSpPr>
              <p:cNvPr id="33856" name="Group 19"/>
              <p:cNvGrpSpPr>
                <a:grpSpLocks/>
              </p:cNvGrpSpPr>
              <p:nvPr/>
            </p:nvGrpSpPr>
            <p:grpSpPr bwMode="auto">
              <a:xfrm>
                <a:off x="683" y="2654"/>
                <a:ext cx="1021" cy="291"/>
                <a:chOff x="1843" y="2745"/>
                <a:chExt cx="1021" cy="291"/>
              </a:xfrm>
            </p:grpSpPr>
            <p:sp>
              <p:nvSpPr>
                <p:cNvPr id="3387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74" name="Group 21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7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2</a:t>
                    </a:r>
                  </a:p>
                </p:txBody>
              </p:sp>
            </p:grpSp>
            <p:grpSp>
              <p:nvGrpSpPr>
                <p:cNvPr id="33875" name="Group 24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7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3</a:t>
                    </a:r>
                  </a:p>
                </p:txBody>
              </p:sp>
            </p:grpSp>
          </p:grpSp>
          <p:grpSp>
            <p:nvGrpSpPr>
              <p:cNvPr id="33857" name="Group 27"/>
              <p:cNvGrpSpPr>
                <a:grpSpLocks/>
              </p:cNvGrpSpPr>
              <p:nvPr/>
            </p:nvGrpSpPr>
            <p:grpSpPr bwMode="auto">
              <a:xfrm>
                <a:off x="683" y="2987"/>
                <a:ext cx="1021" cy="291"/>
                <a:chOff x="1843" y="2745"/>
                <a:chExt cx="1021" cy="291"/>
              </a:xfrm>
            </p:grpSpPr>
            <p:sp>
              <p:nvSpPr>
                <p:cNvPr id="3386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67" name="Group 29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7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4</a:t>
                    </a:r>
                  </a:p>
                </p:txBody>
              </p:sp>
            </p:grpSp>
            <p:grpSp>
              <p:nvGrpSpPr>
                <p:cNvPr id="33868" name="Group 32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6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5</a:t>
                    </a:r>
                  </a:p>
                </p:txBody>
              </p:sp>
            </p:grpSp>
          </p:grpSp>
          <p:grpSp>
            <p:nvGrpSpPr>
              <p:cNvPr id="33858" name="Group 35"/>
              <p:cNvGrpSpPr>
                <a:grpSpLocks/>
              </p:cNvGrpSpPr>
              <p:nvPr/>
            </p:nvGrpSpPr>
            <p:grpSpPr bwMode="auto">
              <a:xfrm>
                <a:off x="683" y="3321"/>
                <a:ext cx="1021" cy="291"/>
                <a:chOff x="1843" y="2745"/>
                <a:chExt cx="1021" cy="291"/>
              </a:xfrm>
            </p:grpSpPr>
            <p:sp>
              <p:nvSpPr>
                <p:cNvPr id="3385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60" name="Group 37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6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6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6</a:t>
                    </a:r>
                  </a:p>
                </p:txBody>
              </p:sp>
            </p:grpSp>
            <p:grpSp>
              <p:nvGrpSpPr>
                <p:cNvPr id="33861" name="Group 40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6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7</a:t>
                    </a:r>
                  </a:p>
                </p:txBody>
              </p:sp>
            </p:grpSp>
          </p:grpSp>
        </p:grpSp>
      </p:grpSp>
      <p:grpSp>
        <p:nvGrpSpPr>
          <p:cNvPr id="33797" name="Group 43"/>
          <p:cNvGrpSpPr>
            <a:grpSpLocks/>
          </p:cNvGrpSpPr>
          <p:nvPr/>
        </p:nvGrpSpPr>
        <p:grpSpPr bwMode="auto">
          <a:xfrm>
            <a:off x="2327672" y="1269801"/>
            <a:ext cx="1103709" cy="1067545"/>
            <a:chOff x="2233" y="1609"/>
            <a:chExt cx="927" cy="1059"/>
          </a:xfrm>
        </p:grpSpPr>
        <p:sp>
          <p:nvSpPr>
            <p:cNvPr id="33838" name="Text Box 44"/>
            <p:cNvSpPr txBox="1">
              <a:spLocks noChangeArrowheads="1"/>
            </p:cNvSpPr>
            <p:nvPr/>
          </p:nvSpPr>
          <p:spPr bwMode="auto">
            <a:xfrm>
              <a:off x="2233" y="1609"/>
              <a:ext cx="927" cy="1059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900" b="1" dirty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Thread grid</a:t>
              </a:r>
            </a:p>
          </p:txBody>
        </p:sp>
        <p:grpSp>
          <p:nvGrpSpPr>
            <p:cNvPr id="33839" name="Group 45"/>
            <p:cNvGrpSpPr>
              <a:grpSpLocks/>
            </p:cNvGrpSpPr>
            <p:nvPr/>
          </p:nvGrpSpPr>
          <p:grpSpPr bwMode="auto">
            <a:xfrm>
              <a:off x="2279" y="1809"/>
              <a:ext cx="835" cy="805"/>
              <a:chOff x="2353" y="1809"/>
              <a:chExt cx="835" cy="805"/>
            </a:xfrm>
          </p:grpSpPr>
          <p:grpSp>
            <p:nvGrpSpPr>
              <p:cNvPr id="33840" name="Group 46"/>
              <p:cNvGrpSpPr>
                <a:grpSpLocks/>
              </p:cNvGrpSpPr>
              <p:nvPr/>
            </p:nvGrpSpPr>
            <p:grpSpPr bwMode="auto">
              <a:xfrm>
                <a:off x="2353" y="1809"/>
                <a:ext cx="835" cy="173"/>
                <a:chOff x="2257" y="1809"/>
                <a:chExt cx="835" cy="173"/>
              </a:xfrm>
            </p:grpSpPr>
            <p:sp>
              <p:nvSpPr>
                <p:cNvPr id="3385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0</a:t>
                  </a:r>
                </a:p>
              </p:txBody>
            </p:sp>
            <p:sp>
              <p:nvSpPr>
                <p:cNvPr id="3385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1</a:t>
                  </a:r>
                </a:p>
              </p:txBody>
            </p:sp>
          </p:grpSp>
          <p:grpSp>
            <p:nvGrpSpPr>
              <p:cNvPr id="33841" name="Group 49"/>
              <p:cNvGrpSpPr>
                <a:grpSpLocks/>
              </p:cNvGrpSpPr>
              <p:nvPr/>
            </p:nvGrpSpPr>
            <p:grpSpPr bwMode="auto">
              <a:xfrm>
                <a:off x="2353" y="2019"/>
                <a:ext cx="835" cy="173"/>
                <a:chOff x="2257" y="1809"/>
                <a:chExt cx="835" cy="173"/>
              </a:xfrm>
            </p:grpSpPr>
            <p:sp>
              <p:nvSpPr>
                <p:cNvPr id="3384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2</a:t>
                  </a:r>
                </a:p>
              </p:txBody>
            </p:sp>
            <p:sp>
              <p:nvSpPr>
                <p:cNvPr id="3384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3</a:t>
                  </a:r>
                </a:p>
              </p:txBody>
            </p:sp>
          </p:grpSp>
          <p:grpSp>
            <p:nvGrpSpPr>
              <p:cNvPr id="33842" name="Group 52"/>
              <p:cNvGrpSpPr>
                <a:grpSpLocks/>
              </p:cNvGrpSpPr>
              <p:nvPr/>
            </p:nvGrpSpPr>
            <p:grpSpPr bwMode="auto">
              <a:xfrm>
                <a:off x="2353" y="2230"/>
                <a:ext cx="835" cy="173"/>
                <a:chOff x="2257" y="1809"/>
                <a:chExt cx="835" cy="173"/>
              </a:xfrm>
            </p:grpSpPr>
            <p:sp>
              <p:nvSpPr>
                <p:cNvPr id="3384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4</a:t>
                  </a:r>
                </a:p>
              </p:txBody>
            </p:sp>
            <p:sp>
              <p:nvSpPr>
                <p:cNvPr id="3384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5</a:t>
                  </a:r>
                </a:p>
              </p:txBody>
            </p:sp>
          </p:grpSp>
          <p:grpSp>
            <p:nvGrpSpPr>
              <p:cNvPr id="33843" name="Group 55"/>
              <p:cNvGrpSpPr>
                <a:grpSpLocks/>
              </p:cNvGrpSpPr>
              <p:nvPr/>
            </p:nvGrpSpPr>
            <p:grpSpPr bwMode="auto">
              <a:xfrm>
                <a:off x="2353" y="2441"/>
                <a:ext cx="835" cy="173"/>
                <a:chOff x="2257" y="1809"/>
                <a:chExt cx="835" cy="173"/>
              </a:xfrm>
            </p:grpSpPr>
            <p:sp>
              <p:nvSpPr>
                <p:cNvPr id="3384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6</a:t>
                  </a:r>
                </a:p>
              </p:txBody>
            </p:sp>
            <p:sp>
              <p:nvSpPr>
                <p:cNvPr id="3384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7</a:t>
                  </a:r>
                </a:p>
              </p:txBody>
            </p:sp>
          </p:grpSp>
        </p:grpSp>
      </p:grpSp>
      <p:grpSp>
        <p:nvGrpSpPr>
          <p:cNvPr id="33798" name="Group 59"/>
          <p:cNvGrpSpPr>
            <a:grpSpLocks/>
          </p:cNvGrpSpPr>
          <p:nvPr/>
        </p:nvGrpSpPr>
        <p:grpSpPr bwMode="auto">
          <a:xfrm>
            <a:off x="4204095" y="1047750"/>
            <a:ext cx="2358628" cy="483245"/>
            <a:chOff x="3643" y="1817"/>
            <a:chExt cx="1981" cy="419"/>
          </a:xfrm>
        </p:grpSpPr>
        <p:sp>
          <p:nvSpPr>
            <p:cNvPr id="33833" name="Text Box 60"/>
            <p:cNvSpPr txBox="1">
              <a:spLocks noChangeArrowheads="1"/>
            </p:cNvSpPr>
            <p:nvPr/>
          </p:nvSpPr>
          <p:spPr bwMode="auto">
            <a:xfrm>
              <a:off x="3643" y="1817"/>
              <a:ext cx="1981" cy="41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9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Device</a:t>
              </a:r>
            </a:p>
          </p:txBody>
        </p:sp>
        <p:sp>
          <p:nvSpPr>
            <p:cNvPr id="33834" name="Text Box 61"/>
            <p:cNvSpPr txBox="1">
              <a:spLocks noChangeArrowheads="1"/>
            </p:cNvSpPr>
            <p:nvPr/>
          </p:nvSpPr>
          <p:spPr bwMode="auto">
            <a:xfrm>
              <a:off x="367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3835" name="Text Box 62"/>
            <p:cNvSpPr txBox="1">
              <a:spLocks noChangeArrowheads="1"/>
            </p:cNvSpPr>
            <p:nvPr/>
          </p:nvSpPr>
          <p:spPr bwMode="auto">
            <a:xfrm>
              <a:off x="4164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3836" name="Text Box 63"/>
            <p:cNvSpPr txBox="1">
              <a:spLocks noChangeArrowheads="1"/>
            </p:cNvSpPr>
            <p:nvPr/>
          </p:nvSpPr>
          <p:spPr bwMode="auto">
            <a:xfrm>
              <a:off x="464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3837" name="Text Box 64"/>
            <p:cNvSpPr txBox="1">
              <a:spLocks noChangeArrowheads="1"/>
            </p:cNvSpPr>
            <p:nvPr/>
          </p:nvSpPr>
          <p:spPr bwMode="auto">
            <a:xfrm>
              <a:off x="5135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</p:grpSp>
      <p:grpSp>
        <p:nvGrpSpPr>
          <p:cNvPr id="33799" name="Group 65"/>
          <p:cNvGrpSpPr>
            <a:grpSpLocks/>
          </p:cNvGrpSpPr>
          <p:nvPr/>
        </p:nvGrpSpPr>
        <p:grpSpPr bwMode="auto">
          <a:xfrm>
            <a:off x="4204095" y="1685479"/>
            <a:ext cx="2358628" cy="259854"/>
            <a:chOff x="3659" y="2649"/>
            <a:chExt cx="1981" cy="291"/>
          </a:xfrm>
        </p:grpSpPr>
        <p:sp>
          <p:nvSpPr>
            <p:cNvPr id="33820" name="Text Box 66"/>
            <p:cNvSpPr txBox="1">
              <a:spLocks noChangeArrowheads="1"/>
            </p:cNvSpPr>
            <p:nvPr/>
          </p:nvSpPr>
          <p:spPr bwMode="auto">
            <a:xfrm>
              <a:off x="3659" y="2649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endParaRPr lang="zh-TW" altLang="en-US" sz="900" b="1">
                <a:solidFill>
                  <a:schemeClr val="bg1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grpSp>
          <p:nvGrpSpPr>
            <p:cNvPr id="33821" name="Group 67"/>
            <p:cNvGrpSpPr>
              <a:grpSpLocks/>
            </p:cNvGrpSpPr>
            <p:nvPr/>
          </p:nvGrpSpPr>
          <p:grpSpPr bwMode="auto">
            <a:xfrm>
              <a:off x="3695" y="2685"/>
              <a:ext cx="461" cy="230"/>
              <a:chOff x="3775" y="2037"/>
              <a:chExt cx="461" cy="230"/>
            </a:xfrm>
          </p:grpSpPr>
          <p:sp>
            <p:nvSpPr>
              <p:cNvPr id="33831" name="Text Box 6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32" name="Text Box 6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0</a:t>
                </a:r>
              </a:p>
            </p:txBody>
          </p:sp>
        </p:grpSp>
        <p:grpSp>
          <p:nvGrpSpPr>
            <p:cNvPr id="33822" name="Group 70"/>
            <p:cNvGrpSpPr>
              <a:grpSpLocks/>
            </p:cNvGrpSpPr>
            <p:nvPr/>
          </p:nvGrpSpPr>
          <p:grpSpPr bwMode="auto">
            <a:xfrm>
              <a:off x="4180" y="2685"/>
              <a:ext cx="461" cy="230"/>
              <a:chOff x="3775" y="2037"/>
              <a:chExt cx="461" cy="230"/>
            </a:xfrm>
          </p:grpSpPr>
          <p:sp>
            <p:nvSpPr>
              <p:cNvPr id="33829" name="Text Box 7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30" name="Text Box 7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1</a:t>
                </a:r>
              </a:p>
            </p:txBody>
          </p:sp>
        </p:grpSp>
        <p:grpSp>
          <p:nvGrpSpPr>
            <p:cNvPr id="33823" name="Group 73"/>
            <p:cNvGrpSpPr>
              <a:grpSpLocks/>
            </p:cNvGrpSpPr>
            <p:nvPr/>
          </p:nvGrpSpPr>
          <p:grpSpPr bwMode="auto">
            <a:xfrm>
              <a:off x="4665" y="2685"/>
              <a:ext cx="461" cy="230"/>
              <a:chOff x="3775" y="2037"/>
              <a:chExt cx="461" cy="230"/>
            </a:xfrm>
          </p:grpSpPr>
          <p:sp>
            <p:nvSpPr>
              <p:cNvPr id="33827" name="Text Box 74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28" name="Text Box 75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2</a:t>
                </a:r>
              </a:p>
            </p:txBody>
          </p:sp>
        </p:grpSp>
        <p:grpSp>
          <p:nvGrpSpPr>
            <p:cNvPr id="33824" name="Group 76"/>
            <p:cNvGrpSpPr>
              <a:grpSpLocks/>
            </p:cNvGrpSpPr>
            <p:nvPr/>
          </p:nvGrpSpPr>
          <p:grpSpPr bwMode="auto">
            <a:xfrm>
              <a:off x="5151" y="2685"/>
              <a:ext cx="461" cy="230"/>
              <a:chOff x="3775" y="2037"/>
              <a:chExt cx="461" cy="230"/>
            </a:xfrm>
          </p:grpSpPr>
          <p:sp>
            <p:nvSpPr>
              <p:cNvPr id="33825" name="Text Box 77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26" name="Text Box 78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3</a:t>
                </a:r>
              </a:p>
            </p:txBody>
          </p:sp>
        </p:grpSp>
      </p:grpSp>
      <p:grpSp>
        <p:nvGrpSpPr>
          <p:cNvPr id="33800" name="Group 79"/>
          <p:cNvGrpSpPr>
            <a:grpSpLocks/>
          </p:cNvGrpSpPr>
          <p:nvPr/>
        </p:nvGrpSpPr>
        <p:grpSpPr bwMode="auto">
          <a:xfrm>
            <a:off x="4204095" y="1978373"/>
            <a:ext cx="2358628" cy="259854"/>
            <a:chOff x="3603" y="3225"/>
            <a:chExt cx="1981" cy="291"/>
          </a:xfrm>
        </p:grpSpPr>
        <p:sp>
          <p:nvSpPr>
            <p:cNvPr id="33807" name="Text Box 80"/>
            <p:cNvSpPr txBox="1">
              <a:spLocks noChangeArrowheads="1"/>
            </p:cNvSpPr>
            <p:nvPr/>
          </p:nvSpPr>
          <p:spPr bwMode="auto">
            <a:xfrm>
              <a:off x="3603" y="3225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endParaRPr lang="zh-TW" altLang="en-US" sz="900" b="1">
                <a:solidFill>
                  <a:schemeClr val="bg1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grpSp>
          <p:nvGrpSpPr>
            <p:cNvPr id="33808" name="Group 81"/>
            <p:cNvGrpSpPr>
              <a:grpSpLocks/>
            </p:cNvGrpSpPr>
            <p:nvPr/>
          </p:nvGrpSpPr>
          <p:grpSpPr bwMode="auto">
            <a:xfrm>
              <a:off x="3639" y="3261"/>
              <a:ext cx="461" cy="230"/>
              <a:chOff x="3775" y="2037"/>
              <a:chExt cx="461" cy="230"/>
            </a:xfrm>
          </p:grpSpPr>
          <p:sp>
            <p:nvSpPr>
              <p:cNvPr id="33818" name="Text Box 82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9" name="Text Box 83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4</a:t>
                </a:r>
              </a:p>
            </p:txBody>
          </p:sp>
        </p:grpSp>
        <p:grpSp>
          <p:nvGrpSpPr>
            <p:cNvPr id="33809" name="Group 84"/>
            <p:cNvGrpSpPr>
              <a:grpSpLocks/>
            </p:cNvGrpSpPr>
            <p:nvPr/>
          </p:nvGrpSpPr>
          <p:grpSpPr bwMode="auto">
            <a:xfrm>
              <a:off x="4124" y="3261"/>
              <a:ext cx="461" cy="230"/>
              <a:chOff x="3775" y="2037"/>
              <a:chExt cx="461" cy="230"/>
            </a:xfrm>
          </p:grpSpPr>
          <p:sp>
            <p:nvSpPr>
              <p:cNvPr id="33816" name="Text Box 85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7" name="Text Box 86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5</a:t>
                </a:r>
              </a:p>
            </p:txBody>
          </p:sp>
        </p:grpSp>
        <p:grpSp>
          <p:nvGrpSpPr>
            <p:cNvPr id="33810" name="Group 87"/>
            <p:cNvGrpSpPr>
              <a:grpSpLocks/>
            </p:cNvGrpSpPr>
            <p:nvPr/>
          </p:nvGrpSpPr>
          <p:grpSpPr bwMode="auto">
            <a:xfrm>
              <a:off x="4609" y="3261"/>
              <a:ext cx="461" cy="230"/>
              <a:chOff x="3775" y="2037"/>
              <a:chExt cx="461" cy="230"/>
            </a:xfrm>
          </p:grpSpPr>
          <p:sp>
            <p:nvSpPr>
              <p:cNvPr id="33814" name="Text Box 8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5" name="Text Box 8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6</a:t>
                </a:r>
              </a:p>
            </p:txBody>
          </p:sp>
        </p:grpSp>
        <p:grpSp>
          <p:nvGrpSpPr>
            <p:cNvPr id="33811" name="Group 90"/>
            <p:cNvGrpSpPr>
              <a:grpSpLocks/>
            </p:cNvGrpSpPr>
            <p:nvPr/>
          </p:nvGrpSpPr>
          <p:grpSpPr bwMode="auto">
            <a:xfrm>
              <a:off x="5095" y="3261"/>
              <a:ext cx="461" cy="230"/>
              <a:chOff x="3775" y="2037"/>
              <a:chExt cx="461" cy="230"/>
            </a:xfrm>
          </p:grpSpPr>
          <p:sp>
            <p:nvSpPr>
              <p:cNvPr id="33812" name="Text Box 9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3" name="Text Box 9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7</a:t>
                </a:r>
              </a:p>
            </p:txBody>
          </p:sp>
        </p:grpSp>
      </p:grpSp>
      <p:sp>
        <p:nvSpPr>
          <p:cNvPr id="33801" name="Line 93"/>
          <p:cNvSpPr>
            <a:spLocks noChangeShapeType="1"/>
          </p:cNvSpPr>
          <p:nvPr/>
        </p:nvSpPr>
        <p:spPr bwMode="auto">
          <a:xfrm>
            <a:off x="4036216" y="1784599"/>
            <a:ext cx="0" cy="5527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802" name="Line 94"/>
          <p:cNvSpPr>
            <a:spLocks noChangeShapeType="1"/>
          </p:cNvSpPr>
          <p:nvPr/>
        </p:nvSpPr>
        <p:spPr bwMode="auto">
          <a:xfrm flipH="1">
            <a:off x="1640681" y="1640384"/>
            <a:ext cx="619125" cy="25717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803" name="Line 95"/>
          <p:cNvSpPr>
            <a:spLocks noChangeShapeType="1"/>
          </p:cNvSpPr>
          <p:nvPr/>
        </p:nvSpPr>
        <p:spPr bwMode="auto">
          <a:xfrm flipV="1">
            <a:off x="3509960" y="1677442"/>
            <a:ext cx="621506" cy="8037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805" name="Text Box 97"/>
          <p:cNvSpPr txBox="1">
            <a:spLocks noChangeArrowheads="1"/>
          </p:cNvSpPr>
          <p:nvPr/>
        </p:nvSpPr>
        <p:spPr bwMode="auto">
          <a:xfrm>
            <a:off x="3428838" y="180942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 dirty="0">
                <a:ea typeface="PMingLiU" pitchFamily="18" charset="-12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07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545"/>
    </mc:Choice>
    <mc:Fallback xmlns="">
      <p:transition advTm="8054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TW" sz="2400" dirty="0">
                <a:solidFill>
                  <a:schemeClr val="tx1"/>
                </a:solidFill>
                <a:ea typeface="PMingLiU" pitchFamily="18" charset="-120"/>
              </a:rPr>
              <a:t>Example: Executing Thread Blocks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idx="1"/>
          </p:nvPr>
        </p:nvSpPr>
        <p:spPr>
          <a:xfrm>
            <a:off x="319878" y="1009392"/>
            <a:ext cx="5699922" cy="3824153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Threads are assigned to </a:t>
            </a:r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Streaming </a:t>
            </a:r>
            <a:b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</a:br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Multiprocessors (SM)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in block granularity</a:t>
            </a:r>
          </a:p>
          <a:p>
            <a:pPr marL="647700" lvl="1" indent="-219075"/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Up to </a:t>
            </a:r>
            <a:r>
              <a:rPr lang="en-US" altLang="zh-TW" b="1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8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blocks to each SM as resource allows</a:t>
            </a:r>
          </a:p>
          <a:p>
            <a:pPr marL="647700" lvl="1" indent="-219075"/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Fermi SM can take up to </a:t>
            </a:r>
            <a:r>
              <a:rPr lang="en-US" altLang="zh-TW" b="1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1536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threads</a:t>
            </a:r>
          </a:p>
          <a:p>
            <a:pPr marL="990600" lvl="2" indent="-17383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Could be 256 (threads/block) * 6 blocks </a:t>
            </a:r>
          </a:p>
          <a:p>
            <a:pPr marL="990600" lvl="2" indent="-17383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Or 512 (threads/block) * 3 blocks, etc.</a:t>
            </a:r>
          </a:p>
          <a:p>
            <a:pPr marL="342900" indent="-342900"/>
            <a:r>
              <a:rPr lang="en-US" altLang="zh-TW" dirty="0">
                <a:ea typeface="PMingLiU" pitchFamily="18" charset="-120"/>
              </a:rPr>
              <a:t>SM maintains thread/block </a:t>
            </a:r>
            <a:r>
              <a:rPr lang="en-US" altLang="zh-TW" dirty="0" err="1">
                <a:ea typeface="PMingLiU" pitchFamily="18" charset="-120"/>
              </a:rPr>
              <a:t>idx</a:t>
            </a:r>
            <a:r>
              <a:rPr lang="en-US" altLang="zh-TW" dirty="0">
                <a:ea typeface="PMingLiU" pitchFamily="18" charset="-120"/>
              </a:rPr>
              <a:t> #s</a:t>
            </a:r>
          </a:p>
          <a:p>
            <a:pPr marL="342900" indent="-342900"/>
            <a:r>
              <a:rPr lang="en-US" altLang="zh-TW" dirty="0">
                <a:ea typeface="PMingLiU" pitchFamily="18" charset="-120"/>
              </a:rPr>
              <a:t>SM manages/schedules thread execution</a:t>
            </a:r>
          </a:p>
          <a:p>
            <a:pPr marL="773906" lvl="1" indent="-257175"/>
            <a:endParaRPr lang="en-US" altLang="zh-TW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4857750" y="742950"/>
            <a:ext cx="857250" cy="642938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4958954" y="804565"/>
            <a:ext cx="857250" cy="642938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3" name="Freeform 10"/>
          <p:cNvSpPr>
            <a:spLocks/>
          </p:cNvSpPr>
          <p:nvPr/>
        </p:nvSpPr>
        <p:spPr bwMode="auto">
          <a:xfrm>
            <a:off x="5898357" y="884933"/>
            <a:ext cx="303610" cy="1532335"/>
          </a:xfrm>
          <a:custGeom>
            <a:avLst/>
            <a:gdLst>
              <a:gd name="T0" fmla="*/ 2147483647 w 255"/>
              <a:gd name="T1" fmla="*/ 2147483647 h 1716"/>
              <a:gd name="T2" fmla="*/ 2147483647 w 255"/>
              <a:gd name="T3" fmla="*/ 2147483647 h 1716"/>
              <a:gd name="T4" fmla="*/ 2147483647 w 255"/>
              <a:gd name="T5" fmla="*/ 2147483647 h 1716"/>
              <a:gd name="T6" fmla="*/ 0 w 255"/>
              <a:gd name="T7" fmla="*/ 0 h 1716"/>
              <a:gd name="T8" fmla="*/ 0 60000 65536"/>
              <a:gd name="T9" fmla="*/ 0 60000 65536"/>
              <a:gd name="T10" fmla="*/ 0 60000 65536"/>
              <a:gd name="T11" fmla="*/ 0 60000 65536"/>
              <a:gd name="T12" fmla="*/ 0 w 255"/>
              <a:gd name="T13" fmla="*/ 0 h 1716"/>
              <a:gd name="T14" fmla="*/ 255 w 255"/>
              <a:gd name="T15" fmla="*/ 1716 h 17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" h="1716">
                <a:moveTo>
                  <a:pt x="6" y="699"/>
                </a:moveTo>
                <a:lnTo>
                  <a:pt x="255" y="1716"/>
                </a:lnTo>
                <a:lnTo>
                  <a:pt x="252" y="177"/>
                </a:lnTo>
                <a:lnTo>
                  <a:pt x="0" y="0"/>
                </a:lnTo>
              </a:path>
            </a:pathLst>
          </a:custGeom>
          <a:solidFill>
            <a:srgbClr val="99FF99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>
              <a:solidFill>
                <a:srgbClr val="FFFFFF"/>
              </a:solidFill>
              <a:latin typeface="Trebuchet MS"/>
              <a:ea typeface=""/>
            </a:endParaRPr>
          </a:p>
        </p:txBody>
      </p:sp>
      <p:grpSp>
        <p:nvGrpSpPr>
          <p:cNvPr id="104" name="Group 11"/>
          <p:cNvGrpSpPr>
            <a:grpSpLocks/>
          </p:cNvGrpSpPr>
          <p:nvPr/>
        </p:nvGrpSpPr>
        <p:grpSpPr bwMode="auto">
          <a:xfrm>
            <a:off x="5060157" y="887611"/>
            <a:ext cx="835819" cy="621506"/>
            <a:chOff x="568" y="2568"/>
            <a:chExt cx="1219" cy="1480"/>
          </a:xfrm>
          <a:solidFill>
            <a:srgbClr val="FFFFFF"/>
          </a:solidFill>
        </p:grpSpPr>
        <p:sp>
          <p:nvSpPr>
            <p:cNvPr id="105" name="Text Box 1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PMingLiU" pitchFamily="18" charset="-120"/>
                </a:rPr>
                <a:t>t0 t1 t2 … tm</a:t>
              </a:r>
              <a:endParaRPr kumimoji="0" lang="en-US" altLang="zh-TW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106" name="Freeform 1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09" name="Freeform 1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10" name="Freeform 1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11" name="Freeform 1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12" name="Freeform 1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13" name="Freeform 2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14" name="Freeform 2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15" name="Freeform 2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16" name="Freeform 2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</p:grp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5070538" y="1560910"/>
            <a:ext cx="8162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1500" b="1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grpSp>
        <p:nvGrpSpPr>
          <p:cNvPr id="118" name="Group 26"/>
          <p:cNvGrpSpPr>
            <a:grpSpLocks/>
          </p:cNvGrpSpPr>
          <p:nvPr/>
        </p:nvGrpSpPr>
        <p:grpSpPr bwMode="auto">
          <a:xfrm>
            <a:off x="6201967" y="1042989"/>
            <a:ext cx="596503" cy="1373386"/>
            <a:chOff x="191" y="1944"/>
            <a:chExt cx="266" cy="81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191" y="1944"/>
              <a:ext cx="266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216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PMingLiU" pitchFamily="18" charset="-120"/>
                </a:rPr>
                <a:t>SP</a:t>
              </a:r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36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  <p:sp>
          <p:nvSpPr>
            <p:cNvPr id="122" name="Rectangle 30"/>
            <p:cNvSpPr>
              <a:spLocks noChangeArrowheads="1"/>
            </p:cNvSpPr>
            <p:nvPr/>
          </p:nvSpPr>
          <p:spPr bwMode="auto">
            <a:xfrm>
              <a:off x="216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  <p:sp>
          <p:nvSpPr>
            <p:cNvPr id="123" name="Rectangle 31"/>
            <p:cNvSpPr>
              <a:spLocks noChangeArrowheads="1"/>
            </p:cNvSpPr>
            <p:nvPr/>
          </p:nvSpPr>
          <p:spPr bwMode="auto">
            <a:xfrm>
              <a:off x="336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  <p:sp>
          <p:nvSpPr>
            <p:cNvPr id="124" name="Rectangle 32"/>
            <p:cNvSpPr>
              <a:spLocks noChangeArrowheads="1"/>
            </p:cNvSpPr>
            <p:nvPr/>
          </p:nvSpPr>
          <p:spPr bwMode="auto">
            <a:xfrm>
              <a:off x="216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  <p:sp>
          <p:nvSpPr>
            <p:cNvPr id="125" name="Rectangle 33"/>
            <p:cNvSpPr>
              <a:spLocks noChangeArrowheads="1"/>
            </p:cNvSpPr>
            <p:nvPr/>
          </p:nvSpPr>
          <p:spPr bwMode="auto">
            <a:xfrm>
              <a:off x="336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  <p:sp>
          <p:nvSpPr>
            <p:cNvPr id="126" name="Rectangle 34"/>
            <p:cNvSpPr>
              <a:spLocks noChangeArrowheads="1"/>
            </p:cNvSpPr>
            <p:nvPr/>
          </p:nvSpPr>
          <p:spPr bwMode="auto">
            <a:xfrm>
              <a:off x="216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  <p:sp>
          <p:nvSpPr>
            <p:cNvPr id="127" name="Rectangle 35"/>
            <p:cNvSpPr>
              <a:spLocks noChangeArrowheads="1"/>
            </p:cNvSpPr>
            <p:nvPr/>
          </p:nvSpPr>
          <p:spPr bwMode="auto">
            <a:xfrm>
              <a:off x="336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  <p:sp>
          <p:nvSpPr>
            <p:cNvPr id="128" name="Rectangle 36"/>
            <p:cNvSpPr>
              <a:spLocks noChangeArrowheads="1"/>
            </p:cNvSpPr>
            <p:nvPr/>
          </p:nvSpPr>
          <p:spPr bwMode="auto">
            <a:xfrm rot="5400000">
              <a:off x="254" y="2561"/>
              <a:ext cx="141" cy="2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PMingLiU" pitchFamily="18" charset="-120"/>
                </a:rPr>
                <a:t>Shared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5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PMingLiU" pitchFamily="18" charset="-120"/>
                </a:rPr>
                <a:t>Memory</a:t>
              </a:r>
            </a:p>
          </p:txBody>
        </p:sp>
        <p:sp>
          <p:nvSpPr>
            <p:cNvPr id="129" name="Rectangle 37"/>
            <p:cNvSpPr>
              <a:spLocks noChangeArrowheads="1"/>
            </p:cNvSpPr>
            <p:nvPr/>
          </p:nvSpPr>
          <p:spPr bwMode="auto">
            <a:xfrm rot="5400000">
              <a:off x="286" y="1897"/>
              <a:ext cx="77" cy="2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PMingLiU" pitchFamily="18" charset="-120"/>
              </a:endParaRPr>
            </a:p>
          </p:txBody>
        </p:sp>
      </p:grpSp>
      <p:sp>
        <p:nvSpPr>
          <p:cNvPr id="130" name="Line 100"/>
          <p:cNvSpPr>
            <a:spLocks noChangeShapeType="1"/>
          </p:cNvSpPr>
          <p:nvPr/>
        </p:nvSpPr>
        <p:spPr bwMode="auto">
          <a:xfrm>
            <a:off x="5901928" y="886719"/>
            <a:ext cx="298847" cy="155377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FFFFFF"/>
              </a:solidFill>
              <a:latin typeface="Trebuchet MS"/>
              <a:ea typeface=""/>
            </a:endParaRPr>
          </a:p>
        </p:txBody>
      </p:sp>
      <p:sp>
        <p:nvSpPr>
          <p:cNvPr id="131" name="Line 101"/>
          <p:cNvSpPr>
            <a:spLocks noChangeShapeType="1"/>
          </p:cNvSpPr>
          <p:nvPr/>
        </p:nvSpPr>
        <p:spPr bwMode="auto">
          <a:xfrm>
            <a:off x="5910263" y="1510011"/>
            <a:ext cx="295275" cy="897434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FFFFFF"/>
              </a:solidFill>
              <a:latin typeface="Trebuchet MS"/>
              <a:ea typeface=""/>
            </a:endParaRPr>
          </a:p>
        </p:txBody>
      </p:sp>
      <p:sp>
        <p:nvSpPr>
          <p:cNvPr id="132" name="Text Box 105"/>
          <p:cNvSpPr txBox="1">
            <a:spLocks noChangeArrowheads="1"/>
          </p:cNvSpPr>
          <p:nvPr/>
        </p:nvSpPr>
        <p:spPr bwMode="auto">
          <a:xfrm>
            <a:off x="6237737" y="758131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1800" b="1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12026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7322"/>
    </mc:Choice>
    <mc:Fallback xmlns="">
      <p:transition advTm="12732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TW" dirty="0">
                <a:solidFill>
                  <a:schemeClr val="tx1"/>
                </a:solidFill>
                <a:ea typeface="PMingLiU" pitchFamily="18" charset="-120"/>
              </a:rPr>
              <a:t>What Block Size Should I Use??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175" dirty="0">
                <a:ea typeface="PMingLiU" pitchFamily="18" charset="-120"/>
              </a:rPr>
              <a:t>For 2D algorithms using multiple blocks, should I use 8X8, 16X16 or 32X32 blocks for Fermi?</a:t>
            </a:r>
          </a:p>
          <a:p>
            <a:pPr lvl="1" eaLnBrk="1" hangingPunct="1"/>
            <a:endParaRPr lang="en-US" altLang="zh-TW" sz="15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1875" dirty="0">
                <a:ea typeface="PMingLiU" pitchFamily="18" charset="-120"/>
              </a:rPr>
              <a:t>For 8X8, we have 64 threads per Block. Since each SM can take up to 1536 threads, which translates to 24 Blocks. However, each SM can only take up to 8 Blocks, only 512 threads will go into each SM!</a:t>
            </a:r>
          </a:p>
          <a:p>
            <a:pPr lvl="1" eaLnBrk="1" hangingPunct="1"/>
            <a:endParaRPr lang="en-US" altLang="zh-TW" sz="1875" dirty="0">
              <a:ea typeface="PMingLiU" pitchFamily="18" charset="-120"/>
            </a:endParaRPr>
          </a:p>
          <a:p>
            <a:pPr lvl="1" eaLnBrk="1" hangingPunct="1"/>
            <a:r>
              <a:rPr lang="en-US" altLang="zh-TW" sz="1875" dirty="0">
                <a:ea typeface="PMingLiU" pitchFamily="18" charset="-120"/>
              </a:rPr>
              <a:t>For 16X16, we have 256 threads per Block. Since each SM can take up to 1536 threads, it can take up to 6 Blocks and achieve full capacity unless other resource considerations overrule.</a:t>
            </a:r>
          </a:p>
          <a:p>
            <a:pPr lvl="1" eaLnBrk="1" hangingPunct="1"/>
            <a:endParaRPr lang="en-US" altLang="zh-TW" sz="1875" dirty="0">
              <a:ea typeface="PMingLiU" pitchFamily="18" charset="-120"/>
            </a:endParaRPr>
          </a:p>
          <a:p>
            <a:pPr lvl="1" eaLnBrk="1" hangingPunct="1"/>
            <a:r>
              <a:rPr lang="en-US" altLang="zh-TW" sz="1875" dirty="0">
                <a:ea typeface="PMingLiU" pitchFamily="18" charset="-120"/>
              </a:rPr>
              <a:t>For 32X32, we would have 1024 threads per Block. Only one block can fit into an SM for Fermi. Using only 2/3 of the thread capacity of an SM. </a:t>
            </a:r>
          </a:p>
        </p:txBody>
      </p:sp>
    </p:spTree>
    <p:extLst>
      <p:ext uri="{BB962C8B-B14F-4D97-AF65-F5344CB8AC3E}">
        <p14:creationId xmlns:p14="http://schemas.microsoft.com/office/powerpoint/2010/main" val="16229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537"/>
    </mc:Choice>
    <mc:Fallback xmlns="">
      <p:transition advTm="195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The Von-Neumann Model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133600" y="1485900"/>
            <a:ext cx="1714500" cy="600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Memory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2019300" y="2257425"/>
            <a:ext cx="1943100" cy="94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1733550" y="3414713"/>
            <a:ext cx="280035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Control Unit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4419600" y="1571625"/>
            <a:ext cx="685800" cy="771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I/O</a:t>
            </a:r>
          </a:p>
        </p:txBody>
      </p:sp>
      <p:grpSp>
        <p:nvGrpSpPr>
          <p:cNvPr id="63" name="Group 26"/>
          <p:cNvGrpSpPr>
            <a:grpSpLocks/>
          </p:cNvGrpSpPr>
          <p:nvPr/>
        </p:nvGrpSpPr>
        <p:grpSpPr bwMode="auto">
          <a:xfrm>
            <a:off x="2247900" y="2771773"/>
            <a:ext cx="800100" cy="307181"/>
            <a:chOff x="528" y="2688"/>
            <a:chExt cx="672" cy="344"/>
          </a:xfrm>
        </p:grpSpPr>
        <p:grpSp>
          <p:nvGrpSpPr>
            <p:cNvPr id="64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</p:grpSpPr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72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</p:grp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630" y="2696"/>
              <a:ext cx="41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>
                  <a:solidFill>
                    <a:srgbClr val="000000"/>
                  </a:solidFill>
                  <a:latin typeface="Trebuchet MS"/>
                  <a:ea typeface=""/>
                </a:rPr>
                <a:t>ALU</a:t>
              </a:r>
            </a:p>
          </p:txBody>
        </p:sp>
      </p:grpSp>
      <p:grpSp>
        <p:nvGrpSpPr>
          <p:cNvPr id="73" name="Group 29"/>
          <p:cNvGrpSpPr>
            <a:grpSpLocks/>
          </p:cNvGrpSpPr>
          <p:nvPr/>
        </p:nvGrpSpPr>
        <p:grpSpPr bwMode="auto">
          <a:xfrm>
            <a:off x="3276600" y="2557462"/>
            <a:ext cx="514350" cy="557213"/>
            <a:chOff x="720" y="1632"/>
            <a:chExt cx="432" cy="624"/>
          </a:xfrm>
        </p:grpSpPr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75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396" cy="5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 err="1">
                  <a:solidFill>
                    <a:srgbClr val="000000"/>
                  </a:solidFill>
                  <a:latin typeface="Trebuchet MS"/>
                  <a:ea typeface=""/>
                </a:rPr>
                <a:t>Reg</a:t>
              </a:r>
              <a:endParaRPr lang="en-US" sz="1350" dirty="0">
                <a:solidFill>
                  <a:srgbClr val="000000"/>
                </a:solidFill>
                <a:latin typeface="Trebuchet MS"/>
                <a:ea typeface=""/>
              </a:endParaRPr>
            </a:p>
            <a:p>
              <a:pPr eaLnBrk="1" hangingPunct="1"/>
              <a:r>
                <a:rPr lang="en-US" sz="1350" dirty="0">
                  <a:solidFill>
                    <a:srgbClr val="000000"/>
                  </a:solidFill>
                  <a:latin typeface="Trebuchet MS"/>
                  <a:ea typeface=""/>
                </a:rPr>
                <a:t>File</a:t>
              </a:r>
            </a:p>
          </p:txBody>
        </p:sp>
      </p:grpSp>
      <p:sp>
        <p:nvSpPr>
          <p:cNvPr id="76" name="Rectangle 30"/>
          <p:cNvSpPr>
            <a:spLocks noChangeArrowheads="1"/>
          </p:cNvSpPr>
          <p:nvPr/>
        </p:nvSpPr>
        <p:spPr bwMode="auto">
          <a:xfrm>
            <a:off x="1905000" y="371475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PC</a:t>
            </a:r>
          </a:p>
        </p:txBody>
      </p:sp>
      <p:sp>
        <p:nvSpPr>
          <p:cNvPr id="77" name="Rectangle 31"/>
          <p:cNvSpPr>
            <a:spLocks noChangeArrowheads="1"/>
          </p:cNvSpPr>
          <p:nvPr/>
        </p:nvSpPr>
        <p:spPr bwMode="auto">
          <a:xfrm>
            <a:off x="3390900" y="371475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IR</a:t>
            </a:r>
          </a:p>
        </p:txBody>
      </p:sp>
      <p:cxnSp>
        <p:nvCxnSpPr>
          <p:cNvPr id="78" name="AutoShape 35"/>
          <p:cNvCxnSpPr>
            <a:cxnSpLocks noChangeShapeType="1"/>
          </p:cNvCxnSpPr>
          <p:nvPr/>
        </p:nvCxnSpPr>
        <p:spPr bwMode="auto">
          <a:xfrm rot="-5400000">
            <a:off x="1269206" y="2528888"/>
            <a:ext cx="1414463" cy="400050"/>
          </a:xfrm>
          <a:prstGeom prst="bentConnector2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Line 38"/>
          <p:cNvSpPr>
            <a:spLocks noChangeShapeType="1"/>
          </p:cNvSpPr>
          <p:nvPr/>
        </p:nvSpPr>
        <p:spPr bwMode="auto">
          <a:xfrm flipV="1">
            <a:off x="2590800" y="208597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0" name="Line 39"/>
          <p:cNvSpPr>
            <a:spLocks noChangeShapeType="1"/>
          </p:cNvSpPr>
          <p:nvPr/>
        </p:nvSpPr>
        <p:spPr bwMode="auto">
          <a:xfrm>
            <a:off x="3276600" y="208597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Line 40"/>
          <p:cNvSpPr>
            <a:spLocks noChangeShapeType="1"/>
          </p:cNvSpPr>
          <p:nvPr/>
        </p:nvSpPr>
        <p:spPr bwMode="auto">
          <a:xfrm>
            <a:off x="3848100" y="170021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2" name="Line 41"/>
          <p:cNvSpPr>
            <a:spLocks noChangeShapeType="1"/>
          </p:cNvSpPr>
          <p:nvPr/>
        </p:nvSpPr>
        <p:spPr bwMode="auto">
          <a:xfrm flipH="1">
            <a:off x="3848100" y="187166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83" name="AutoShape 44"/>
          <p:cNvCxnSpPr>
            <a:cxnSpLocks noChangeShapeType="1"/>
          </p:cNvCxnSpPr>
          <p:nvPr/>
        </p:nvCxnSpPr>
        <p:spPr bwMode="auto">
          <a:xfrm rot="-5400000">
            <a:off x="3726656" y="2721769"/>
            <a:ext cx="1157288" cy="228600"/>
          </a:xfrm>
          <a:prstGeom prst="bentConnector2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46"/>
          <p:cNvSpPr txBox="1">
            <a:spLocks noChangeArrowheads="1"/>
          </p:cNvSpPr>
          <p:nvPr/>
        </p:nvSpPr>
        <p:spPr bwMode="auto">
          <a:xfrm>
            <a:off x="2191644" y="2271712"/>
            <a:ext cx="13627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Processing Unit</a:t>
            </a:r>
          </a:p>
        </p:txBody>
      </p:sp>
      <p:sp>
        <p:nvSpPr>
          <p:cNvPr id="85" name="Down Arrow 84"/>
          <p:cNvSpPr/>
          <p:nvPr/>
        </p:nvSpPr>
        <p:spPr>
          <a:xfrm rot="10800000">
            <a:off x="2962275" y="3200400"/>
            <a:ext cx="228600" cy="214313"/>
          </a:xfrm>
          <a:prstGeom prst="downArrow">
            <a:avLst/>
          </a:prstGeom>
          <a:solidFill>
            <a:srgbClr val="76B900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1205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552"/>
    </mc:Choice>
    <mc:Fallback xmlns="">
      <p:transition advTm="2255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2400" dirty="0">
                <a:solidFill>
                  <a:schemeClr val="tx1"/>
                </a:solidFill>
              </a:rPr>
              <a:t>The Von-Neumann Model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with SIMD units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463" y="4041040"/>
            <a:ext cx="2638425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Single Instruction Multiple Data</a:t>
            </a:r>
          </a:p>
          <a:p>
            <a:pPr algn="ctr"/>
            <a:r>
              <a:rPr lang="en-US" sz="1350" dirty="0">
                <a:solidFill>
                  <a:schemeClr val="bg1"/>
                </a:solidFill>
              </a:rPr>
              <a:t>(SIMD)</a:t>
            </a: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auto">
          <a:xfrm>
            <a:off x="1981200" y="2345531"/>
            <a:ext cx="1943100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auto">
          <a:xfrm>
            <a:off x="2144316" y="2281238"/>
            <a:ext cx="1943100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438400" y="1466850"/>
            <a:ext cx="1714500" cy="600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Memory</a:t>
            </a:r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2324100" y="2238375"/>
            <a:ext cx="1943100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9" name="Rectangle 6"/>
          <p:cNvSpPr>
            <a:spLocks noChangeArrowheads="1"/>
          </p:cNvSpPr>
          <p:nvPr/>
        </p:nvSpPr>
        <p:spPr bwMode="auto">
          <a:xfrm>
            <a:off x="1752600" y="3435176"/>
            <a:ext cx="308610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Control Unit</a:t>
            </a:r>
          </a:p>
          <a:p>
            <a:pPr algn="ctr"/>
            <a:endParaRPr lang="en-US" sz="1350" dirty="0">
              <a:solidFill>
                <a:srgbClr val="000000"/>
              </a:solidFill>
              <a:latin typeface="Trebuchet MS"/>
              <a:ea typeface=""/>
            </a:endParaRPr>
          </a:p>
          <a:p>
            <a:pPr algn="ctr"/>
            <a:endParaRPr lang="en-US" sz="1350" dirty="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4724400" y="1552575"/>
            <a:ext cx="685800" cy="771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>
                <a:solidFill>
                  <a:srgbClr val="000000"/>
                </a:solidFill>
                <a:latin typeface="Trebuchet MS"/>
                <a:ea typeface=""/>
              </a:rPr>
              <a:t>I/O</a:t>
            </a:r>
          </a:p>
        </p:txBody>
      </p:sp>
      <p:grpSp>
        <p:nvGrpSpPr>
          <p:cNvPr id="111" name="Group 26"/>
          <p:cNvGrpSpPr>
            <a:grpSpLocks/>
          </p:cNvGrpSpPr>
          <p:nvPr/>
        </p:nvGrpSpPr>
        <p:grpSpPr bwMode="auto">
          <a:xfrm>
            <a:off x="2552700" y="2752723"/>
            <a:ext cx="800100" cy="307181"/>
            <a:chOff x="528" y="2688"/>
            <a:chExt cx="672" cy="344"/>
          </a:xfrm>
          <a:noFill/>
        </p:grpSpPr>
        <p:grpSp>
          <p:nvGrpSpPr>
            <p:cNvPr id="112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  <a:grpFill/>
          </p:grpSpPr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115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116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117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118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119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  <p:sp>
            <p:nvSpPr>
              <p:cNvPr id="120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rgbClr val="000000"/>
                  </a:solidFill>
                  <a:latin typeface="Trebuchet MS"/>
                  <a:ea typeface=""/>
                </a:endParaRPr>
              </a:p>
            </p:txBody>
          </p:sp>
        </p:grpSp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624" y="2696"/>
              <a:ext cx="418" cy="3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>
                  <a:solidFill>
                    <a:srgbClr val="000000"/>
                  </a:solidFill>
                  <a:latin typeface="Trebuchet MS"/>
                  <a:ea typeface=""/>
                </a:rPr>
                <a:t>ALU</a:t>
              </a:r>
            </a:p>
          </p:txBody>
        </p:sp>
      </p:grpSp>
      <p:grpSp>
        <p:nvGrpSpPr>
          <p:cNvPr id="121" name="Group 29"/>
          <p:cNvGrpSpPr>
            <a:grpSpLocks/>
          </p:cNvGrpSpPr>
          <p:nvPr/>
        </p:nvGrpSpPr>
        <p:grpSpPr bwMode="auto">
          <a:xfrm>
            <a:off x="3581400" y="2538412"/>
            <a:ext cx="514350" cy="557213"/>
            <a:chOff x="720" y="1632"/>
            <a:chExt cx="432" cy="624"/>
          </a:xfrm>
          <a:noFill/>
        </p:grpSpPr>
        <p:sp>
          <p:nvSpPr>
            <p:cNvPr id="122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23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396" cy="5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 err="1">
                  <a:solidFill>
                    <a:srgbClr val="000000"/>
                  </a:solidFill>
                  <a:latin typeface="Trebuchet MS"/>
                  <a:ea typeface=""/>
                </a:rPr>
                <a:t>Reg</a:t>
              </a:r>
              <a:endParaRPr lang="en-US" sz="1350" dirty="0">
                <a:solidFill>
                  <a:srgbClr val="000000"/>
                </a:solidFill>
                <a:latin typeface="Trebuchet MS"/>
                <a:ea typeface=""/>
              </a:endParaRPr>
            </a:p>
            <a:p>
              <a:pPr eaLnBrk="1" hangingPunct="1"/>
              <a:r>
                <a:rPr lang="en-US" sz="1350" dirty="0">
                  <a:solidFill>
                    <a:srgbClr val="000000"/>
                  </a:solidFill>
                  <a:latin typeface="Trebuchet MS"/>
                  <a:ea typeface=""/>
                </a:rPr>
                <a:t>File</a:t>
              </a:r>
            </a:p>
          </p:txBody>
        </p:sp>
      </p:grpSp>
      <p:sp>
        <p:nvSpPr>
          <p:cNvPr id="124" name="Rectangle 30"/>
          <p:cNvSpPr>
            <a:spLocks noChangeArrowheads="1"/>
          </p:cNvSpPr>
          <p:nvPr/>
        </p:nvSpPr>
        <p:spPr bwMode="auto">
          <a:xfrm>
            <a:off x="2209800" y="369570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PC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695700" y="369570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IR</a:t>
            </a:r>
          </a:p>
        </p:txBody>
      </p:sp>
      <p:cxnSp>
        <p:nvCxnSpPr>
          <p:cNvPr id="126" name="AutoShape 35"/>
          <p:cNvCxnSpPr>
            <a:cxnSpLocks noChangeShapeType="1"/>
          </p:cNvCxnSpPr>
          <p:nvPr/>
        </p:nvCxnSpPr>
        <p:spPr bwMode="auto">
          <a:xfrm rot="16200000" flipV="1">
            <a:off x="1096715" y="2713994"/>
            <a:ext cx="1434220" cy="81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Line 38"/>
          <p:cNvSpPr>
            <a:spLocks noChangeShapeType="1"/>
          </p:cNvSpPr>
          <p:nvPr/>
        </p:nvSpPr>
        <p:spPr bwMode="auto">
          <a:xfrm flipV="1">
            <a:off x="2895600" y="206692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128" name="Line 39"/>
          <p:cNvSpPr>
            <a:spLocks noChangeShapeType="1"/>
          </p:cNvSpPr>
          <p:nvPr/>
        </p:nvSpPr>
        <p:spPr bwMode="auto">
          <a:xfrm>
            <a:off x="3581400" y="206692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129" name="Line 40"/>
          <p:cNvSpPr>
            <a:spLocks noChangeShapeType="1"/>
          </p:cNvSpPr>
          <p:nvPr/>
        </p:nvSpPr>
        <p:spPr bwMode="auto">
          <a:xfrm>
            <a:off x="4152900" y="168116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130" name="Line 41"/>
          <p:cNvSpPr>
            <a:spLocks noChangeShapeType="1"/>
          </p:cNvSpPr>
          <p:nvPr/>
        </p:nvSpPr>
        <p:spPr bwMode="auto">
          <a:xfrm flipH="1">
            <a:off x="4152900" y="185261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0000"/>
              </a:solidFill>
              <a:latin typeface="Trebuchet MS"/>
              <a:ea typeface=""/>
            </a:endParaRPr>
          </a:p>
        </p:txBody>
      </p:sp>
      <p:cxnSp>
        <p:nvCxnSpPr>
          <p:cNvPr id="131" name="AutoShape 44"/>
          <p:cNvCxnSpPr>
            <a:cxnSpLocks noChangeShapeType="1"/>
          </p:cNvCxnSpPr>
          <p:nvPr/>
        </p:nvCxnSpPr>
        <p:spPr bwMode="auto">
          <a:xfrm rot="-5400000">
            <a:off x="4031456" y="2702719"/>
            <a:ext cx="1157288" cy="228600"/>
          </a:xfrm>
          <a:prstGeom prst="bentConnector2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 Box 46"/>
          <p:cNvSpPr txBox="1">
            <a:spLocks noChangeArrowheads="1"/>
          </p:cNvSpPr>
          <p:nvPr/>
        </p:nvSpPr>
        <p:spPr bwMode="auto">
          <a:xfrm>
            <a:off x="2503885" y="2281237"/>
            <a:ext cx="13627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Processing Unit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809751" y="2000958"/>
            <a:ext cx="620315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tailEnd type="arrow"/>
          </a:ln>
          <a:effectLst/>
        </p:spPr>
      </p:cxnSp>
      <p:sp>
        <p:nvSpPr>
          <p:cNvPr id="134" name="Down Arrow 133"/>
          <p:cNvSpPr/>
          <p:nvPr/>
        </p:nvSpPr>
        <p:spPr>
          <a:xfrm rot="10800000">
            <a:off x="3467100" y="3181350"/>
            <a:ext cx="228600" cy="214313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135" name="Down Arrow 134"/>
          <p:cNvSpPr/>
          <p:nvPr/>
        </p:nvSpPr>
        <p:spPr>
          <a:xfrm rot="10800000">
            <a:off x="2868216" y="3232250"/>
            <a:ext cx="228600" cy="163413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136" name="Down Arrow 135"/>
          <p:cNvSpPr/>
          <p:nvPr/>
        </p:nvSpPr>
        <p:spPr>
          <a:xfrm rot="10800000">
            <a:off x="2315766" y="3288507"/>
            <a:ext cx="228600" cy="107156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47863" y="4193440"/>
            <a:ext cx="2638425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Single Instruction Multiple Data</a:t>
            </a:r>
          </a:p>
          <a:p>
            <a:pPr algn="ctr"/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(SIMD)</a:t>
            </a:r>
          </a:p>
        </p:txBody>
      </p:sp>
    </p:spTree>
    <p:extLst>
      <p:ext uri="{BB962C8B-B14F-4D97-AF65-F5344CB8AC3E}">
        <p14:creationId xmlns:p14="http://schemas.microsoft.com/office/powerpoint/2010/main" val="14557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654"/>
    </mc:Choice>
    <mc:Fallback xmlns="">
      <p:transition advTm="4465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Warp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zh-TW" sz="1500" dirty="0">
                <a:latin typeface="Arial" pitchFamily="34" charset="0"/>
                <a:ea typeface="PMingLiU" pitchFamily="18" charset="-120"/>
              </a:rPr>
              <a:t>If 3 blocks are assigned to an SM and each block has 256 threads, how many Warps are there in an SM?</a:t>
            </a:r>
          </a:p>
          <a:p>
            <a:pPr marL="731044" lvl="1" indent="-302419">
              <a:buFontTx/>
              <a:buChar char="–"/>
            </a:pPr>
            <a:r>
              <a:rPr lang="en-US" altLang="zh-TW" dirty="0">
                <a:latin typeface="Arial" pitchFamily="34" charset="0"/>
                <a:ea typeface="PMingLiU" pitchFamily="18" charset="-120"/>
              </a:rPr>
              <a:t>Each Block is divided into 256/32 = 8 Warps</a:t>
            </a:r>
          </a:p>
          <a:p>
            <a:pPr marL="731044" lvl="1" indent="-302419">
              <a:buFontTx/>
              <a:buChar char="–"/>
            </a:pPr>
            <a:r>
              <a:rPr lang="en-US" altLang="zh-TW" dirty="0">
                <a:latin typeface="Arial" pitchFamily="34" charset="0"/>
                <a:ea typeface="PMingLiU" pitchFamily="18" charset="-120"/>
              </a:rPr>
              <a:t>There are 8 * 3 = 24 Warps </a:t>
            </a:r>
          </a:p>
          <a:p>
            <a:endParaRPr lang="en-US" dirty="0"/>
          </a:p>
        </p:txBody>
      </p:sp>
      <p:sp>
        <p:nvSpPr>
          <p:cNvPr id="6" name="AutoShape 71"/>
          <p:cNvSpPr>
            <a:spLocks noChangeAspect="1" noChangeArrowheads="1" noTextEdit="1"/>
          </p:cNvSpPr>
          <p:nvPr/>
        </p:nvSpPr>
        <p:spPr bwMode="auto">
          <a:xfrm>
            <a:off x="742950" y="2571750"/>
            <a:ext cx="2586038" cy="227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8" name="Rectangle 73"/>
          <p:cNvSpPr>
            <a:spLocks noChangeArrowheads="1"/>
          </p:cNvSpPr>
          <p:nvPr/>
        </p:nvSpPr>
        <p:spPr bwMode="auto">
          <a:xfrm>
            <a:off x="1490891" y="2488705"/>
            <a:ext cx="820340" cy="594717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189" name="Rectangle 74"/>
          <p:cNvSpPr>
            <a:spLocks noChangeArrowheads="1"/>
          </p:cNvSpPr>
          <p:nvPr/>
        </p:nvSpPr>
        <p:spPr bwMode="auto">
          <a:xfrm>
            <a:off x="1605190" y="2574430"/>
            <a:ext cx="820340" cy="594717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350">
                <a:solidFill>
                  <a:srgbClr val="000000"/>
                </a:solidFill>
                <a:latin typeface="Trebuchet MS"/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190" name="Group 75"/>
          <p:cNvGrpSpPr>
            <a:grpSpLocks/>
          </p:cNvGrpSpPr>
          <p:nvPr/>
        </p:nvGrpSpPr>
        <p:grpSpPr bwMode="auto">
          <a:xfrm>
            <a:off x="1775449" y="2703017"/>
            <a:ext cx="800100" cy="575072"/>
            <a:chOff x="568" y="2568"/>
            <a:chExt cx="1219" cy="1480"/>
          </a:xfrm>
          <a:noFill/>
        </p:grpSpPr>
        <p:sp>
          <p:nvSpPr>
            <p:cNvPr id="191" name="Text Box 76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900">
                  <a:solidFill>
                    <a:srgbClr val="000000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90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92" name="Freeform 77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93" name="Freeform 78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94" name="Freeform 79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95" name="Freeform 80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96" name="Freeform 81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97" name="Freeform 82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98" name="Freeform 83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199" name="Freeform 84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00" name="Freeform 85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01" name="Freeform 86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02" name="Freeform 87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</p:grpSp>
      <p:sp>
        <p:nvSpPr>
          <p:cNvPr id="203" name="Text Box 88"/>
          <p:cNvSpPr txBox="1">
            <a:spLocks noChangeArrowheads="1"/>
          </p:cNvSpPr>
          <p:nvPr/>
        </p:nvSpPr>
        <p:spPr bwMode="auto">
          <a:xfrm>
            <a:off x="1640908" y="2488704"/>
            <a:ext cx="41549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204" name="Rectangle 89"/>
          <p:cNvSpPr>
            <a:spLocks noChangeArrowheads="1"/>
          </p:cNvSpPr>
          <p:nvPr/>
        </p:nvSpPr>
        <p:spPr bwMode="auto">
          <a:xfrm>
            <a:off x="2691041" y="2488705"/>
            <a:ext cx="820340" cy="594717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205" name="Rectangle 90"/>
          <p:cNvSpPr>
            <a:spLocks noChangeArrowheads="1"/>
          </p:cNvSpPr>
          <p:nvPr/>
        </p:nvSpPr>
        <p:spPr bwMode="auto">
          <a:xfrm>
            <a:off x="2805341" y="2574430"/>
            <a:ext cx="820340" cy="594717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350">
                <a:solidFill>
                  <a:srgbClr val="000000"/>
                </a:solidFill>
                <a:latin typeface="Trebuchet MS"/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206" name="Group 91"/>
          <p:cNvGrpSpPr>
            <a:grpSpLocks/>
          </p:cNvGrpSpPr>
          <p:nvPr/>
        </p:nvGrpSpPr>
        <p:grpSpPr bwMode="auto">
          <a:xfrm>
            <a:off x="2975599" y="2703017"/>
            <a:ext cx="800100" cy="575072"/>
            <a:chOff x="568" y="2568"/>
            <a:chExt cx="1219" cy="1480"/>
          </a:xfrm>
          <a:noFill/>
        </p:grpSpPr>
        <p:sp>
          <p:nvSpPr>
            <p:cNvPr id="207" name="Text Box 9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900">
                  <a:solidFill>
                    <a:srgbClr val="000000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90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208" name="Freeform 9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09" name="Freeform 9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0" name="Freeform 9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1" name="Freeform 9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2" name="Freeform 9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3" name="Freeform 9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4" name="Freeform 9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5" name="Freeform 10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6" name="Freeform 10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7" name="Freeform 10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  <p:sp>
          <p:nvSpPr>
            <p:cNvPr id="218" name="Freeform 10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rgbClr val="000000"/>
                </a:solidFill>
                <a:latin typeface="Trebuchet MS"/>
                <a:ea typeface=""/>
              </a:endParaRPr>
            </a:p>
          </p:txBody>
        </p:sp>
      </p:grpSp>
      <p:sp>
        <p:nvSpPr>
          <p:cNvPr id="219" name="Text Box 104"/>
          <p:cNvSpPr txBox="1">
            <a:spLocks noChangeArrowheads="1"/>
          </p:cNvSpPr>
          <p:nvPr/>
        </p:nvSpPr>
        <p:spPr bwMode="auto">
          <a:xfrm>
            <a:off x="2841058" y="2488704"/>
            <a:ext cx="41549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220" name="Text Box 105"/>
          <p:cNvSpPr txBox="1">
            <a:spLocks noChangeArrowheads="1"/>
          </p:cNvSpPr>
          <p:nvPr/>
        </p:nvSpPr>
        <p:spPr bwMode="auto">
          <a:xfrm>
            <a:off x="1719491" y="2488704"/>
            <a:ext cx="928459" cy="2308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  <a:cs typeface="Arial" pitchFamily="34" charset="0"/>
              </a:rPr>
              <a:t>Block 0 Warps</a:t>
            </a:r>
          </a:p>
        </p:txBody>
      </p:sp>
      <p:sp>
        <p:nvSpPr>
          <p:cNvPr id="221" name="Text Box 106"/>
          <p:cNvSpPr txBox="1">
            <a:spLocks noChangeArrowheads="1"/>
          </p:cNvSpPr>
          <p:nvPr/>
        </p:nvSpPr>
        <p:spPr bwMode="auto">
          <a:xfrm>
            <a:off x="2976791" y="2488704"/>
            <a:ext cx="928459" cy="2308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sp>
        <p:nvSpPr>
          <p:cNvPr id="222" name="Rectangle 135"/>
          <p:cNvSpPr>
            <a:spLocks noChangeArrowheads="1"/>
          </p:cNvSpPr>
          <p:nvPr/>
        </p:nvSpPr>
        <p:spPr bwMode="auto">
          <a:xfrm>
            <a:off x="3948341" y="2488705"/>
            <a:ext cx="820340" cy="594717"/>
          </a:xfrm>
          <a:prstGeom prst="rect">
            <a:avLst/>
          </a:prstGeom>
          <a:noFill/>
          <a:ln w="25400">
            <a:solidFill>
              <a:srgbClr val="990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23" name="Rectangle 136"/>
          <p:cNvSpPr>
            <a:spLocks noChangeArrowheads="1"/>
          </p:cNvSpPr>
          <p:nvPr/>
        </p:nvSpPr>
        <p:spPr bwMode="auto">
          <a:xfrm>
            <a:off x="4062641" y="2574430"/>
            <a:ext cx="820340" cy="594717"/>
          </a:xfrm>
          <a:prstGeom prst="rect">
            <a:avLst/>
          </a:prstGeom>
          <a:noFill/>
          <a:ln w="25400">
            <a:solidFill>
              <a:srgbClr val="990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224" name="Group 137"/>
          <p:cNvGrpSpPr>
            <a:grpSpLocks/>
          </p:cNvGrpSpPr>
          <p:nvPr/>
        </p:nvGrpSpPr>
        <p:grpSpPr bwMode="auto">
          <a:xfrm>
            <a:off x="4232899" y="2703017"/>
            <a:ext cx="800100" cy="575072"/>
            <a:chOff x="568" y="2568"/>
            <a:chExt cx="1219" cy="1480"/>
          </a:xfrm>
          <a:noFill/>
        </p:grpSpPr>
        <p:sp>
          <p:nvSpPr>
            <p:cNvPr id="225" name="Text Box 138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rgbClr val="990366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kumimoji="0" lang="en-US" altLang="zh-TW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226" name="Freeform 139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27" name="Freeform 140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28" name="Freeform 141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29" name="Freeform 142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30" name="Freeform 143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31" name="Freeform 144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32" name="Freeform 145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33" name="Freeform 146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34" name="Freeform 147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35" name="Freeform 148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236" name="Freeform 149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990366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</p:grpSp>
      <p:sp>
        <p:nvSpPr>
          <p:cNvPr id="237" name="Text Box 150"/>
          <p:cNvSpPr txBox="1">
            <a:spLocks noChangeArrowheads="1"/>
          </p:cNvSpPr>
          <p:nvPr/>
        </p:nvSpPr>
        <p:spPr bwMode="auto">
          <a:xfrm>
            <a:off x="4098358" y="2488704"/>
            <a:ext cx="41549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238" name="Text Box 151"/>
          <p:cNvSpPr txBox="1">
            <a:spLocks noChangeArrowheads="1"/>
          </p:cNvSpPr>
          <p:nvPr/>
        </p:nvSpPr>
        <p:spPr bwMode="auto">
          <a:xfrm>
            <a:off x="4176941" y="2488704"/>
            <a:ext cx="928459" cy="2308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  <a:cs typeface="Arial" pitchFamily="34" charset="0"/>
              </a:rPr>
              <a:t>Block 2 Warps</a:t>
            </a:r>
          </a:p>
        </p:txBody>
      </p:sp>
      <p:sp>
        <p:nvSpPr>
          <p:cNvPr id="239" name="Rectangle 238"/>
          <p:cNvSpPr/>
          <p:nvPr/>
        </p:nvSpPr>
        <p:spPr bwMode="auto">
          <a:xfrm>
            <a:off x="2635083" y="3301478"/>
            <a:ext cx="1541858" cy="1091310"/>
          </a:xfrm>
          <a:prstGeom prst="rect">
            <a:avLst/>
          </a:prstGeom>
          <a:noFill/>
          <a:ln w="25400" cap="flat" cmpd="sng" algn="ctr">
            <a:solidFill>
              <a:srgbClr val="00CC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2679136" y="3328761"/>
            <a:ext cx="1453752" cy="46380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2723189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2679136" y="3819850"/>
            <a:ext cx="1453752" cy="300110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1435" tIns="25718" rIns="51435" bIns="2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"/>
                <a:cs typeface=""/>
              </a:rPr>
              <a:t>Register File</a:t>
            </a:r>
          </a:p>
        </p:txBody>
      </p:sp>
      <p:sp>
        <p:nvSpPr>
          <p:cNvPr id="243" name="Rounded Rectangle 242"/>
          <p:cNvSpPr/>
          <p:nvPr/>
        </p:nvSpPr>
        <p:spPr bwMode="auto">
          <a:xfrm>
            <a:off x="2899402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44" name="Rounded Rectangle 243"/>
          <p:cNvSpPr/>
          <p:nvPr/>
        </p:nvSpPr>
        <p:spPr bwMode="auto">
          <a:xfrm>
            <a:off x="3075614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45" name="Rounded Rectangle 244"/>
          <p:cNvSpPr/>
          <p:nvPr/>
        </p:nvSpPr>
        <p:spPr bwMode="auto">
          <a:xfrm>
            <a:off x="3251826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46" name="Rounded Rectangle 245"/>
          <p:cNvSpPr/>
          <p:nvPr/>
        </p:nvSpPr>
        <p:spPr bwMode="auto">
          <a:xfrm>
            <a:off x="3428039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47" name="Rounded Rectangle 246"/>
          <p:cNvSpPr/>
          <p:nvPr/>
        </p:nvSpPr>
        <p:spPr bwMode="auto">
          <a:xfrm>
            <a:off x="3604251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48" name="Rounded Rectangle 247"/>
          <p:cNvSpPr/>
          <p:nvPr/>
        </p:nvSpPr>
        <p:spPr bwMode="auto">
          <a:xfrm>
            <a:off x="3780463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49" name="Rounded Rectangle 248"/>
          <p:cNvSpPr/>
          <p:nvPr/>
        </p:nvSpPr>
        <p:spPr bwMode="auto">
          <a:xfrm>
            <a:off x="3956676" y="3356044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0" name="Rounded Rectangle 249"/>
          <p:cNvSpPr/>
          <p:nvPr/>
        </p:nvSpPr>
        <p:spPr bwMode="auto">
          <a:xfrm>
            <a:off x="2723189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1" name="Rounded Rectangle 250"/>
          <p:cNvSpPr/>
          <p:nvPr/>
        </p:nvSpPr>
        <p:spPr bwMode="auto">
          <a:xfrm>
            <a:off x="2899402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2" name="Rounded Rectangle 251"/>
          <p:cNvSpPr/>
          <p:nvPr/>
        </p:nvSpPr>
        <p:spPr bwMode="auto">
          <a:xfrm>
            <a:off x="3075614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3" name="Rounded Rectangle 252"/>
          <p:cNvSpPr/>
          <p:nvPr/>
        </p:nvSpPr>
        <p:spPr bwMode="auto">
          <a:xfrm>
            <a:off x="3251826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4" name="Rounded Rectangle 253"/>
          <p:cNvSpPr/>
          <p:nvPr/>
        </p:nvSpPr>
        <p:spPr bwMode="auto">
          <a:xfrm>
            <a:off x="3428039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5" name="Rounded Rectangle 254"/>
          <p:cNvSpPr/>
          <p:nvPr/>
        </p:nvSpPr>
        <p:spPr bwMode="auto">
          <a:xfrm>
            <a:off x="3604251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6" name="Rounded Rectangle 255"/>
          <p:cNvSpPr/>
          <p:nvPr/>
        </p:nvSpPr>
        <p:spPr bwMode="auto">
          <a:xfrm>
            <a:off x="3780463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7" name="Rounded Rectangle 256"/>
          <p:cNvSpPr/>
          <p:nvPr/>
        </p:nvSpPr>
        <p:spPr bwMode="auto">
          <a:xfrm>
            <a:off x="3956676" y="3465175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8" name="Rounded Rectangle 257"/>
          <p:cNvSpPr/>
          <p:nvPr/>
        </p:nvSpPr>
        <p:spPr bwMode="auto">
          <a:xfrm>
            <a:off x="2723189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59" name="Rounded Rectangle 258"/>
          <p:cNvSpPr/>
          <p:nvPr/>
        </p:nvSpPr>
        <p:spPr bwMode="auto">
          <a:xfrm>
            <a:off x="2899402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0" name="Rounded Rectangle 259"/>
          <p:cNvSpPr/>
          <p:nvPr/>
        </p:nvSpPr>
        <p:spPr bwMode="auto">
          <a:xfrm>
            <a:off x="3075614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1" name="Rounded Rectangle 260"/>
          <p:cNvSpPr/>
          <p:nvPr/>
        </p:nvSpPr>
        <p:spPr bwMode="auto">
          <a:xfrm>
            <a:off x="3251826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2" name="Rounded Rectangle 261"/>
          <p:cNvSpPr/>
          <p:nvPr/>
        </p:nvSpPr>
        <p:spPr bwMode="auto">
          <a:xfrm>
            <a:off x="3428039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3" name="Rounded Rectangle 262"/>
          <p:cNvSpPr/>
          <p:nvPr/>
        </p:nvSpPr>
        <p:spPr bwMode="auto">
          <a:xfrm>
            <a:off x="3604251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4" name="Rounded Rectangle 263"/>
          <p:cNvSpPr/>
          <p:nvPr/>
        </p:nvSpPr>
        <p:spPr bwMode="auto">
          <a:xfrm>
            <a:off x="3780463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5" name="Rounded Rectangle 264"/>
          <p:cNvSpPr/>
          <p:nvPr/>
        </p:nvSpPr>
        <p:spPr bwMode="auto">
          <a:xfrm>
            <a:off x="3956676" y="3574306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6" name="Rounded Rectangle 265"/>
          <p:cNvSpPr/>
          <p:nvPr/>
        </p:nvSpPr>
        <p:spPr bwMode="auto">
          <a:xfrm>
            <a:off x="2723189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7" name="Rounded Rectangle 266"/>
          <p:cNvSpPr/>
          <p:nvPr/>
        </p:nvSpPr>
        <p:spPr bwMode="auto">
          <a:xfrm>
            <a:off x="2899402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8" name="Rounded Rectangle 267"/>
          <p:cNvSpPr/>
          <p:nvPr/>
        </p:nvSpPr>
        <p:spPr bwMode="auto">
          <a:xfrm>
            <a:off x="3075614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69" name="Rounded Rectangle 268"/>
          <p:cNvSpPr/>
          <p:nvPr/>
        </p:nvSpPr>
        <p:spPr bwMode="auto">
          <a:xfrm>
            <a:off x="3251826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70" name="Rounded Rectangle 269"/>
          <p:cNvSpPr/>
          <p:nvPr/>
        </p:nvSpPr>
        <p:spPr bwMode="auto">
          <a:xfrm>
            <a:off x="3428039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71" name="Rounded Rectangle 270"/>
          <p:cNvSpPr/>
          <p:nvPr/>
        </p:nvSpPr>
        <p:spPr bwMode="auto">
          <a:xfrm>
            <a:off x="3604251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72" name="Rounded Rectangle 271"/>
          <p:cNvSpPr/>
          <p:nvPr/>
        </p:nvSpPr>
        <p:spPr bwMode="auto">
          <a:xfrm>
            <a:off x="3780463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73" name="Rounded Rectangle 272"/>
          <p:cNvSpPr/>
          <p:nvPr/>
        </p:nvSpPr>
        <p:spPr bwMode="auto">
          <a:xfrm>
            <a:off x="3956676" y="3683437"/>
            <a:ext cx="132159" cy="81848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51435" tIns="25718" rIns="51435" bIns="25718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"/>
              <a:cs typeface=""/>
            </a:endParaRPr>
          </a:p>
        </p:txBody>
      </p:sp>
      <p:sp>
        <p:nvSpPr>
          <p:cNvPr id="274" name="Rounded Rectangle 273"/>
          <p:cNvSpPr/>
          <p:nvPr/>
        </p:nvSpPr>
        <p:spPr bwMode="auto">
          <a:xfrm>
            <a:off x="2679136" y="4147243"/>
            <a:ext cx="484584" cy="218262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1435" tIns="25718" rIns="51435" bIns="2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"/>
                <a:cs typeface=""/>
              </a:rPr>
              <a:t>L1</a:t>
            </a:r>
          </a:p>
        </p:txBody>
      </p:sp>
      <p:sp>
        <p:nvSpPr>
          <p:cNvPr id="275" name="Rounded Rectangle 274"/>
          <p:cNvSpPr/>
          <p:nvPr/>
        </p:nvSpPr>
        <p:spPr bwMode="auto">
          <a:xfrm>
            <a:off x="3180791" y="4153320"/>
            <a:ext cx="969168" cy="218262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1435" tIns="25718" rIns="51435" bIns="2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"/>
                <a:cs typeface=""/>
              </a:rPr>
              <a:t>Shared Memory</a:t>
            </a:r>
          </a:p>
        </p:txBody>
      </p:sp>
      <p:sp>
        <p:nvSpPr>
          <p:cNvPr id="276" name="Up-Down Arrow 275"/>
          <p:cNvSpPr/>
          <p:nvPr/>
        </p:nvSpPr>
        <p:spPr bwMode="auto">
          <a:xfrm>
            <a:off x="3824516" y="3956264"/>
            <a:ext cx="176212" cy="218262"/>
          </a:xfrm>
          <a:prstGeom prst="upDownArrow">
            <a:avLst/>
          </a:prstGeom>
          <a:solidFill>
            <a:srgbClr val="990366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  <p:sp>
        <p:nvSpPr>
          <p:cNvPr id="277" name="Up-Down Arrow 276"/>
          <p:cNvSpPr/>
          <p:nvPr/>
        </p:nvSpPr>
        <p:spPr bwMode="auto">
          <a:xfrm>
            <a:off x="2811295" y="3956264"/>
            <a:ext cx="176212" cy="218262"/>
          </a:xfrm>
          <a:prstGeom prst="upDownArrow">
            <a:avLst/>
          </a:prstGeom>
          <a:solidFill>
            <a:srgbClr val="990366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3166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87"/>
    </mc:Choice>
    <mc:Fallback xmlns="">
      <p:transition advTm="639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TW" dirty="0">
                <a:solidFill>
                  <a:schemeClr val="tx1"/>
                </a:solidFill>
                <a:ea typeface="PMingLiU" pitchFamily="18" charset="-120"/>
              </a:rPr>
              <a:t>Warps as Scheduling Units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ea typeface="PMingLiU" pitchFamily="18" charset="-12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ea typeface="PMingLiU" pitchFamily="18" charset="-12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ea typeface="PMingLiU" pitchFamily="18" charset="-12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PMingLiU" pitchFamily="18" charset="-120"/>
              </a:rPr>
              <a:t>Each block is divided into 32-thread warps</a:t>
            </a:r>
          </a:p>
          <a:p>
            <a:pPr lvl="1">
              <a:spcBef>
                <a:spcPct val="20000"/>
              </a:spcBef>
            </a:pPr>
            <a:r>
              <a:rPr lang="en-US" altLang="zh-TW" sz="1467" dirty="0">
                <a:ea typeface="PMingLiU" pitchFamily="18" charset="-120"/>
              </a:rPr>
              <a:t>An implementation technique, not part of the CUDA programming model</a:t>
            </a:r>
          </a:p>
          <a:p>
            <a:pPr lvl="1">
              <a:spcBef>
                <a:spcPct val="20000"/>
              </a:spcBef>
            </a:pPr>
            <a:r>
              <a:rPr lang="en-US" altLang="zh-TW" sz="1467" dirty="0">
                <a:ea typeface="PMingLiU" pitchFamily="18" charset="-120"/>
              </a:rPr>
              <a:t>Warps are scheduling units in SM</a:t>
            </a:r>
          </a:p>
          <a:p>
            <a:pPr lvl="1">
              <a:spcBef>
                <a:spcPct val="20000"/>
              </a:spcBef>
            </a:pPr>
            <a:r>
              <a:rPr lang="en-US" altLang="zh-TW" sz="1467" dirty="0">
                <a:ea typeface="PMingLiU" pitchFamily="18" charset="-120"/>
              </a:rPr>
              <a:t>Threads in a warp execute in Single Instruction Multiple Data (SIMD) manner</a:t>
            </a:r>
          </a:p>
          <a:p>
            <a:pPr lvl="1">
              <a:spcBef>
                <a:spcPct val="20000"/>
              </a:spcBef>
            </a:pPr>
            <a:r>
              <a:rPr lang="en-US" altLang="zh-TW" sz="1467" dirty="0">
                <a:ea typeface="PMingLiU" pitchFamily="18" charset="-120"/>
              </a:rPr>
              <a:t>The number of threads in a warp may vary in future generations</a:t>
            </a:r>
          </a:p>
        </p:txBody>
      </p:sp>
      <p:sp>
        <p:nvSpPr>
          <p:cNvPr id="37893" name="AutoShape 71"/>
          <p:cNvSpPr>
            <a:spLocks noChangeAspect="1" noChangeArrowheads="1" noTextEdit="1"/>
          </p:cNvSpPr>
          <p:nvPr/>
        </p:nvSpPr>
        <p:spPr bwMode="auto">
          <a:xfrm>
            <a:off x="4003675" y="1253728"/>
            <a:ext cx="3448050" cy="3032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73"/>
          <p:cNvSpPr>
            <a:spLocks noChangeArrowheads="1"/>
          </p:cNvSpPr>
          <p:nvPr/>
        </p:nvSpPr>
        <p:spPr bwMode="auto">
          <a:xfrm>
            <a:off x="685800" y="985838"/>
            <a:ext cx="1093787" cy="7929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3" name="Rectangle 74"/>
          <p:cNvSpPr>
            <a:spLocks noChangeArrowheads="1"/>
          </p:cNvSpPr>
          <p:nvPr/>
        </p:nvSpPr>
        <p:spPr bwMode="auto">
          <a:xfrm>
            <a:off x="838199" y="1100138"/>
            <a:ext cx="1093787" cy="7929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104" name="Text Box 76"/>
          <p:cNvSpPr txBox="1">
            <a:spLocks noChangeArrowheads="1"/>
          </p:cNvSpPr>
          <p:nvPr/>
        </p:nvSpPr>
        <p:spPr bwMode="auto">
          <a:xfrm>
            <a:off x="1065211" y="1271588"/>
            <a:ext cx="1066800" cy="766763"/>
          </a:xfrm>
          <a:prstGeom prst="rect">
            <a:avLst/>
          </a:prstGeom>
          <a:solidFill>
            <a:srgbClr val="FFFFFF">
              <a:alpha val="67000"/>
            </a:srgbClr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PMingLiU" pitchFamily="18" charset="-120"/>
                <a:cs typeface="Arial" pitchFamily="34" charset="0"/>
              </a:rPr>
              <a:t>t0 t1 t2 … t31</a:t>
            </a: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105" name="Freeform 77"/>
          <p:cNvSpPr>
            <a:spLocks/>
          </p:cNvSpPr>
          <p:nvPr/>
        </p:nvSpPr>
        <p:spPr bwMode="auto">
          <a:xfrm>
            <a:off x="1184231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6" name="Freeform 78"/>
          <p:cNvSpPr>
            <a:spLocks/>
          </p:cNvSpPr>
          <p:nvPr/>
        </p:nvSpPr>
        <p:spPr bwMode="auto">
          <a:xfrm>
            <a:off x="1254242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7" name="Freeform 79"/>
          <p:cNvSpPr>
            <a:spLocks/>
          </p:cNvSpPr>
          <p:nvPr/>
        </p:nvSpPr>
        <p:spPr bwMode="auto">
          <a:xfrm>
            <a:off x="131900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8" name="Freeform 80"/>
          <p:cNvSpPr>
            <a:spLocks/>
          </p:cNvSpPr>
          <p:nvPr/>
        </p:nvSpPr>
        <p:spPr bwMode="auto">
          <a:xfrm>
            <a:off x="138376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9" name="Freeform 81"/>
          <p:cNvSpPr>
            <a:spLocks/>
          </p:cNvSpPr>
          <p:nvPr/>
        </p:nvSpPr>
        <p:spPr bwMode="auto">
          <a:xfrm>
            <a:off x="1448525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0" name="Freeform 82"/>
          <p:cNvSpPr>
            <a:spLocks/>
          </p:cNvSpPr>
          <p:nvPr/>
        </p:nvSpPr>
        <p:spPr bwMode="auto">
          <a:xfrm>
            <a:off x="151328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1" name="Freeform 83"/>
          <p:cNvSpPr>
            <a:spLocks/>
          </p:cNvSpPr>
          <p:nvPr/>
        </p:nvSpPr>
        <p:spPr bwMode="auto">
          <a:xfrm>
            <a:off x="157804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2" name="Freeform 84"/>
          <p:cNvSpPr>
            <a:spLocks/>
          </p:cNvSpPr>
          <p:nvPr/>
        </p:nvSpPr>
        <p:spPr bwMode="auto">
          <a:xfrm>
            <a:off x="164280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3" name="Freeform 85"/>
          <p:cNvSpPr>
            <a:spLocks/>
          </p:cNvSpPr>
          <p:nvPr/>
        </p:nvSpPr>
        <p:spPr bwMode="auto">
          <a:xfrm>
            <a:off x="170756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4" name="Freeform 86"/>
          <p:cNvSpPr>
            <a:spLocks/>
          </p:cNvSpPr>
          <p:nvPr/>
        </p:nvSpPr>
        <p:spPr bwMode="auto">
          <a:xfrm>
            <a:off x="1772328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5" name="Freeform 87"/>
          <p:cNvSpPr>
            <a:spLocks/>
          </p:cNvSpPr>
          <p:nvPr/>
        </p:nvSpPr>
        <p:spPr bwMode="auto">
          <a:xfrm>
            <a:off x="1837089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00CC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6" name="Text Box 88"/>
          <p:cNvSpPr txBox="1">
            <a:spLocks noChangeArrowheads="1"/>
          </p:cNvSpPr>
          <p:nvPr/>
        </p:nvSpPr>
        <p:spPr bwMode="auto">
          <a:xfrm>
            <a:off x="885824" y="9858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117" name="Rectangle 89"/>
          <p:cNvSpPr>
            <a:spLocks noChangeArrowheads="1"/>
          </p:cNvSpPr>
          <p:nvPr/>
        </p:nvSpPr>
        <p:spPr bwMode="auto">
          <a:xfrm>
            <a:off x="2286001" y="985838"/>
            <a:ext cx="1093787" cy="792956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8" name="Rectangle 90"/>
          <p:cNvSpPr>
            <a:spLocks noChangeArrowheads="1"/>
          </p:cNvSpPr>
          <p:nvPr/>
        </p:nvSpPr>
        <p:spPr bwMode="auto">
          <a:xfrm>
            <a:off x="2438401" y="1100138"/>
            <a:ext cx="1093787" cy="792956"/>
          </a:xfrm>
          <a:prstGeom prst="rect">
            <a:avLst/>
          </a:prstGeom>
          <a:solidFill>
            <a:srgbClr val="FFFFFF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119" name="Text Box 92"/>
          <p:cNvSpPr txBox="1">
            <a:spLocks noChangeArrowheads="1"/>
          </p:cNvSpPr>
          <p:nvPr/>
        </p:nvSpPr>
        <p:spPr bwMode="auto">
          <a:xfrm>
            <a:off x="2665411" y="1271588"/>
            <a:ext cx="1066800" cy="766763"/>
          </a:xfrm>
          <a:prstGeom prst="rect">
            <a:avLst/>
          </a:prstGeom>
          <a:solidFill>
            <a:srgbClr val="FFFFFF">
              <a:alpha val="67000"/>
            </a:srgbClr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PMingLiU" pitchFamily="18" charset="-120"/>
                <a:cs typeface="Arial" pitchFamily="34" charset="0"/>
              </a:rPr>
              <a:t>t0 t1 t2 … t31</a:t>
            </a: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120" name="Freeform 93"/>
          <p:cNvSpPr>
            <a:spLocks/>
          </p:cNvSpPr>
          <p:nvPr/>
        </p:nvSpPr>
        <p:spPr bwMode="auto">
          <a:xfrm>
            <a:off x="2784431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1" name="Freeform 94"/>
          <p:cNvSpPr>
            <a:spLocks/>
          </p:cNvSpPr>
          <p:nvPr/>
        </p:nvSpPr>
        <p:spPr bwMode="auto">
          <a:xfrm>
            <a:off x="2854442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2" name="Freeform 95"/>
          <p:cNvSpPr>
            <a:spLocks/>
          </p:cNvSpPr>
          <p:nvPr/>
        </p:nvSpPr>
        <p:spPr bwMode="auto">
          <a:xfrm>
            <a:off x="291920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3" name="Freeform 96"/>
          <p:cNvSpPr>
            <a:spLocks/>
          </p:cNvSpPr>
          <p:nvPr/>
        </p:nvSpPr>
        <p:spPr bwMode="auto">
          <a:xfrm>
            <a:off x="298396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4" name="Freeform 97"/>
          <p:cNvSpPr>
            <a:spLocks/>
          </p:cNvSpPr>
          <p:nvPr/>
        </p:nvSpPr>
        <p:spPr bwMode="auto">
          <a:xfrm>
            <a:off x="3048725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5" name="Freeform 98"/>
          <p:cNvSpPr>
            <a:spLocks/>
          </p:cNvSpPr>
          <p:nvPr/>
        </p:nvSpPr>
        <p:spPr bwMode="auto">
          <a:xfrm>
            <a:off x="311348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6" name="Freeform 99"/>
          <p:cNvSpPr>
            <a:spLocks/>
          </p:cNvSpPr>
          <p:nvPr/>
        </p:nvSpPr>
        <p:spPr bwMode="auto">
          <a:xfrm>
            <a:off x="317824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7" name="Freeform 100"/>
          <p:cNvSpPr>
            <a:spLocks/>
          </p:cNvSpPr>
          <p:nvPr/>
        </p:nvSpPr>
        <p:spPr bwMode="auto">
          <a:xfrm>
            <a:off x="324300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8" name="Freeform 101"/>
          <p:cNvSpPr>
            <a:spLocks/>
          </p:cNvSpPr>
          <p:nvPr/>
        </p:nvSpPr>
        <p:spPr bwMode="auto">
          <a:xfrm>
            <a:off x="330776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9" name="Freeform 102"/>
          <p:cNvSpPr>
            <a:spLocks/>
          </p:cNvSpPr>
          <p:nvPr/>
        </p:nvSpPr>
        <p:spPr bwMode="auto">
          <a:xfrm>
            <a:off x="3372528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0" name="Freeform 103"/>
          <p:cNvSpPr>
            <a:spLocks/>
          </p:cNvSpPr>
          <p:nvPr/>
        </p:nvSpPr>
        <p:spPr bwMode="auto">
          <a:xfrm>
            <a:off x="3437289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FF6600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1" name="Text Box 104"/>
          <p:cNvSpPr txBox="1">
            <a:spLocks noChangeArrowheads="1"/>
          </p:cNvSpPr>
          <p:nvPr/>
        </p:nvSpPr>
        <p:spPr bwMode="auto">
          <a:xfrm>
            <a:off x="2486025" y="9858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132" name="Text Box 105"/>
          <p:cNvSpPr txBox="1">
            <a:spLocks noChangeArrowheads="1"/>
          </p:cNvSpPr>
          <p:nvPr/>
        </p:nvSpPr>
        <p:spPr bwMode="auto">
          <a:xfrm>
            <a:off x="990600" y="935960"/>
            <a:ext cx="1169616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sp>
        <p:nvSpPr>
          <p:cNvPr id="133" name="Text Box 106"/>
          <p:cNvSpPr txBox="1">
            <a:spLocks noChangeArrowheads="1"/>
          </p:cNvSpPr>
          <p:nvPr/>
        </p:nvSpPr>
        <p:spPr bwMode="auto">
          <a:xfrm>
            <a:off x="2667000" y="935960"/>
            <a:ext cx="1169616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  <a:cs typeface="Arial" pitchFamily="34" charset="0"/>
              </a:rPr>
              <a:t>Block 2 Warps</a:t>
            </a:r>
          </a:p>
        </p:txBody>
      </p:sp>
      <p:sp>
        <p:nvSpPr>
          <p:cNvPr id="134" name="Rectangle 135"/>
          <p:cNvSpPr>
            <a:spLocks noChangeArrowheads="1"/>
          </p:cNvSpPr>
          <p:nvPr/>
        </p:nvSpPr>
        <p:spPr bwMode="auto">
          <a:xfrm>
            <a:off x="3962401" y="985838"/>
            <a:ext cx="1093787" cy="792956"/>
          </a:xfrm>
          <a:prstGeom prst="rect">
            <a:avLst/>
          </a:prstGeom>
          <a:solidFill>
            <a:srgbClr val="FFFFFF"/>
          </a:solidFill>
          <a:ln w="25400">
            <a:solidFill>
              <a:srgbClr val="990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5" name="Rectangle 136"/>
          <p:cNvSpPr>
            <a:spLocks noChangeArrowheads="1"/>
          </p:cNvSpPr>
          <p:nvPr/>
        </p:nvSpPr>
        <p:spPr bwMode="auto">
          <a:xfrm>
            <a:off x="4114801" y="1100138"/>
            <a:ext cx="1093787" cy="792956"/>
          </a:xfrm>
          <a:prstGeom prst="rect">
            <a:avLst/>
          </a:prstGeom>
          <a:solidFill>
            <a:srgbClr val="FFFFFF"/>
          </a:solidFill>
          <a:ln w="25400">
            <a:solidFill>
              <a:srgbClr val="990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136" name="Text Box 138"/>
          <p:cNvSpPr txBox="1">
            <a:spLocks noChangeArrowheads="1"/>
          </p:cNvSpPr>
          <p:nvPr/>
        </p:nvSpPr>
        <p:spPr bwMode="auto">
          <a:xfrm>
            <a:off x="4341811" y="1271588"/>
            <a:ext cx="1066800" cy="766763"/>
          </a:xfrm>
          <a:prstGeom prst="rect">
            <a:avLst/>
          </a:prstGeom>
          <a:solidFill>
            <a:srgbClr val="FFFFFF">
              <a:alpha val="67000"/>
            </a:srgbClr>
          </a:solidFill>
          <a:ln w="28575">
            <a:solidFill>
              <a:srgbClr val="990366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PMingLiU" pitchFamily="18" charset="-120"/>
                <a:cs typeface="Arial" pitchFamily="34" charset="0"/>
              </a:rPr>
              <a:t>t0 t1 t2 … t31</a:t>
            </a:r>
            <a:endParaRPr kumimoji="0" lang="en-US" altLang="zh-TW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137" name="Freeform 139"/>
          <p:cNvSpPr>
            <a:spLocks/>
          </p:cNvSpPr>
          <p:nvPr/>
        </p:nvSpPr>
        <p:spPr bwMode="auto">
          <a:xfrm>
            <a:off x="4460831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8" name="Freeform 140"/>
          <p:cNvSpPr>
            <a:spLocks/>
          </p:cNvSpPr>
          <p:nvPr/>
        </p:nvSpPr>
        <p:spPr bwMode="auto">
          <a:xfrm>
            <a:off x="4530842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9" name="Freeform 141"/>
          <p:cNvSpPr>
            <a:spLocks/>
          </p:cNvSpPr>
          <p:nvPr/>
        </p:nvSpPr>
        <p:spPr bwMode="auto">
          <a:xfrm>
            <a:off x="459560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0" name="Freeform 142"/>
          <p:cNvSpPr>
            <a:spLocks/>
          </p:cNvSpPr>
          <p:nvPr/>
        </p:nvSpPr>
        <p:spPr bwMode="auto">
          <a:xfrm>
            <a:off x="4660363" y="1421832"/>
            <a:ext cx="145274" cy="554349"/>
          </a:xfrm>
          <a:custGeom>
            <a:avLst/>
            <a:gdLst>
              <a:gd name="T0" fmla="*/ 3 w 208"/>
              <a:gd name="T1" fmla="*/ 0 h 1536"/>
              <a:gd name="T2" fmla="*/ 11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3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6 w 208"/>
              <a:gd name="T19" fmla="*/ 12 h 1536"/>
              <a:gd name="T20" fmla="*/ 3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1" name="Freeform 143"/>
          <p:cNvSpPr>
            <a:spLocks/>
          </p:cNvSpPr>
          <p:nvPr/>
        </p:nvSpPr>
        <p:spPr bwMode="auto">
          <a:xfrm>
            <a:off x="4725125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2" name="Freeform 144"/>
          <p:cNvSpPr>
            <a:spLocks/>
          </p:cNvSpPr>
          <p:nvPr/>
        </p:nvSpPr>
        <p:spPr bwMode="auto">
          <a:xfrm>
            <a:off x="478988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3" name="Freeform 145"/>
          <p:cNvSpPr>
            <a:spLocks/>
          </p:cNvSpPr>
          <p:nvPr/>
        </p:nvSpPr>
        <p:spPr bwMode="auto">
          <a:xfrm>
            <a:off x="4854646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4" name="Freeform 146"/>
          <p:cNvSpPr>
            <a:spLocks/>
          </p:cNvSpPr>
          <p:nvPr/>
        </p:nvSpPr>
        <p:spPr bwMode="auto">
          <a:xfrm>
            <a:off x="491940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5" name="Freeform 147"/>
          <p:cNvSpPr>
            <a:spLocks/>
          </p:cNvSpPr>
          <p:nvPr/>
        </p:nvSpPr>
        <p:spPr bwMode="auto">
          <a:xfrm>
            <a:off x="4984167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6" name="Freeform 148"/>
          <p:cNvSpPr>
            <a:spLocks/>
          </p:cNvSpPr>
          <p:nvPr/>
        </p:nvSpPr>
        <p:spPr bwMode="auto">
          <a:xfrm>
            <a:off x="5048928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7" name="Freeform 149"/>
          <p:cNvSpPr>
            <a:spLocks/>
          </p:cNvSpPr>
          <p:nvPr/>
        </p:nvSpPr>
        <p:spPr bwMode="auto">
          <a:xfrm>
            <a:off x="5113689" y="1421832"/>
            <a:ext cx="144399" cy="554349"/>
          </a:xfrm>
          <a:custGeom>
            <a:avLst/>
            <a:gdLst>
              <a:gd name="T0" fmla="*/ 2 w 208"/>
              <a:gd name="T1" fmla="*/ 0 h 1536"/>
              <a:gd name="T2" fmla="*/ 10 w 208"/>
              <a:gd name="T3" fmla="*/ 1 h 1536"/>
              <a:gd name="T4" fmla="*/ 2 w 208"/>
              <a:gd name="T5" fmla="*/ 3 h 1536"/>
              <a:gd name="T6" fmla="*/ 8 w 208"/>
              <a:gd name="T7" fmla="*/ 5 h 1536"/>
              <a:gd name="T8" fmla="*/ 2 w 208"/>
              <a:gd name="T9" fmla="*/ 7 h 1536"/>
              <a:gd name="T10" fmla="*/ 8 w 208"/>
              <a:gd name="T11" fmla="*/ 7 h 1536"/>
              <a:gd name="T12" fmla="*/ 2 w 208"/>
              <a:gd name="T13" fmla="*/ 9 h 1536"/>
              <a:gd name="T14" fmla="*/ 8 w 208"/>
              <a:gd name="T15" fmla="*/ 10 h 1536"/>
              <a:gd name="T16" fmla="*/ 2 w 208"/>
              <a:gd name="T17" fmla="*/ 11 h 1536"/>
              <a:gd name="T18" fmla="*/ 5 w 208"/>
              <a:gd name="T19" fmla="*/ 12 h 1536"/>
              <a:gd name="T20" fmla="*/ 2 w 208"/>
              <a:gd name="T21" fmla="*/ 14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solidFill>
            <a:srgbClr val="000000">
              <a:alpha val="67058"/>
            </a:srgbClr>
          </a:solidFill>
          <a:ln w="25400">
            <a:solidFill>
              <a:srgbClr val="990366"/>
            </a:solidFill>
            <a:round/>
            <a:headEnd type="none" w="med" len="med"/>
            <a:tailEnd type="triangle" w="med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8" name="Text Box 150"/>
          <p:cNvSpPr txBox="1">
            <a:spLocks noChangeArrowheads="1"/>
          </p:cNvSpPr>
          <p:nvPr/>
        </p:nvSpPr>
        <p:spPr bwMode="auto">
          <a:xfrm>
            <a:off x="4162425" y="9858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149" name="Text Box 151"/>
          <p:cNvSpPr txBox="1">
            <a:spLocks noChangeArrowheads="1"/>
          </p:cNvSpPr>
          <p:nvPr/>
        </p:nvSpPr>
        <p:spPr bwMode="auto">
          <a:xfrm>
            <a:off x="4267200" y="935960"/>
            <a:ext cx="1169616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PMingLiU" pitchFamily="18" charset="-120"/>
                <a:cs typeface="Arial" pitchFamily="34" charset="0"/>
              </a:rPr>
              <a:t>Block 3 Warps</a:t>
            </a:r>
          </a:p>
        </p:txBody>
      </p:sp>
    </p:spTree>
    <p:extLst>
      <p:ext uri="{BB962C8B-B14F-4D97-AF65-F5344CB8AC3E}">
        <p14:creationId xmlns:p14="http://schemas.microsoft.com/office/powerpoint/2010/main" val="18025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49"/>
    </mc:Choice>
    <mc:Fallback xmlns="">
      <p:transition advTm="859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Example: Vector Addition Kernel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19878" y="1293988"/>
            <a:ext cx="6385722" cy="3539557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15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5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500" dirty="0">
                <a:latin typeface="Courier New" pitchFamily="49" charset="0"/>
              </a:rPr>
              <a:t>// </a:t>
            </a:r>
            <a:r>
              <a:rPr lang="en-US" sz="1275" dirty="0">
                <a:latin typeface="Courier New" pitchFamily="49" charset="0"/>
              </a:rPr>
              <a:t>Compute vector sum C = A + B</a:t>
            </a:r>
          </a:p>
          <a:p>
            <a:pPr eaLnBrk="1" hangingPunct="1">
              <a:buFontTx/>
              <a:buNone/>
            </a:pPr>
            <a:r>
              <a:rPr lang="en-US" sz="1275" dirty="0">
                <a:latin typeface="Courier New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endParaRPr lang="en-US" sz="15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vecAddKernel</a:t>
            </a:r>
            <a:r>
              <a:rPr lang="en-US" b="1" dirty="0">
                <a:latin typeface="Courier New" pitchFamily="49" charset="0"/>
              </a:rPr>
              <a:t>(float* A, float* B, float* C,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500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i =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b="1" dirty="0" err="1">
                <a:latin typeface="Courier New" pitchFamily="49" charset="0"/>
              </a:rPr>
              <a:t>+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 if(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&lt;n) C[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 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 + B[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r>
              <a:rPr lang="en-US" sz="1500" b="1" dirty="0">
                <a:latin typeface="Courier New" pitchFamily="49" charset="0"/>
              </a:rPr>
              <a:t/>
            </a:r>
            <a:br>
              <a:rPr lang="en-US" sz="1500" b="1" dirty="0">
                <a:latin typeface="Courier New" pitchFamily="49" charset="0"/>
              </a:rPr>
            </a:br>
            <a:endParaRPr lang="en-US" sz="600" b="1" dirty="0">
              <a:latin typeface="Courier New" pitchFamily="49" charset="0"/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19878" y="2579565"/>
            <a:ext cx="1371600" cy="2964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589438" y="3572201"/>
            <a:ext cx="3449162" cy="2964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311267" y="2872631"/>
            <a:ext cx="6235266" cy="3879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589438" y="3336752"/>
            <a:ext cx="4910699" cy="2523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205414" y="1293988"/>
            <a:ext cx="1483098" cy="369332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800" dirty="0"/>
              <a:t>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2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7226"/>
    </mc:Choice>
    <mc:Fallback xmlns="">
      <p:transition advTm="247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nimBg="1"/>
      <p:bldP spid="321541" grpId="1" animBg="1"/>
      <p:bldP spid="321542" grpId="0" animBg="1"/>
      <p:bldP spid="321542" grpId="1" animBg="1"/>
      <p:bldP spid="321543" grpId="0" animBg="1"/>
      <p:bldP spid="321543" grpId="1" animBg="1"/>
      <p:bldP spid="321544" grpId="0" animBg="1"/>
      <p:bldP spid="32154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Blocks are partitioned after linearization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Linearized thread blocks are partitioned </a:t>
            </a:r>
          </a:p>
          <a:p>
            <a:pPr lvl="1"/>
            <a:r>
              <a:rPr lang="en-US" sz="1600" dirty="0"/>
              <a:t>Thread indices within a warp are consecutive and increasing</a:t>
            </a:r>
          </a:p>
          <a:p>
            <a:pPr lvl="1"/>
            <a:r>
              <a:rPr lang="en-US" sz="1600" dirty="0"/>
              <a:t>Warp 0 starts with Thread 0</a:t>
            </a:r>
          </a:p>
          <a:p>
            <a:pPr lvl="1"/>
            <a:endParaRPr lang="en-US" sz="2000" dirty="0"/>
          </a:p>
          <a:p>
            <a:r>
              <a:rPr lang="en-US" sz="2000" dirty="0"/>
              <a:t>Partitioning scheme is consistent across devices</a:t>
            </a:r>
          </a:p>
          <a:p>
            <a:pPr lvl="1"/>
            <a:r>
              <a:rPr lang="en-US" sz="1600" dirty="0"/>
              <a:t>Thus you can use this knowledge in control flow</a:t>
            </a:r>
          </a:p>
          <a:p>
            <a:pPr lvl="1"/>
            <a:r>
              <a:rPr lang="en-US" sz="1600" dirty="0"/>
              <a:t>However, the exact size of warps may change from generation to generation</a:t>
            </a:r>
          </a:p>
          <a:p>
            <a:pPr lvl="1"/>
            <a:endParaRPr lang="en-US" sz="2000" b="1" dirty="0"/>
          </a:p>
          <a:p>
            <a:r>
              <a:rPr lang="en-US" sz="2000" dirty="0"/>
              <a:t>DO NOT rely on any ordering within or between warps</a:t>
            </a:r>
          </a:p>
          <a:p>
            <a:pPr lvl="1"/>
            <a:r>
              <a:rPr lang="en-US" sz="1600" dirty="0"/>
              <a:t>If there are any dependencies between threads, you must __</a:t>
            </a:r>
            <a:r>
              <a:rPr lang="en-US" sz="1600" dirty="0" err="1"/>
              <a:t>syncthreads</a:t>
            </a:r>
            <a:r>
              <a:rPr lang="en-US" sz="1600" dirty="0"/>
              <a:t>() to get correct results (more later).</a:t>
            </a:r>
          </a:p>
        </p:txBody>
      </p:sp>
    </p:spTree>
    <p:extLst>
      <p:ext uri="{BB962C8B-B14F-4D97-AF65-F5344CB8AC3E}">
        <p14:creationId xmlns:p14="http://schemas.microsoft.com/office/powerpoint/2010/main" val="18855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222"/>
    </mc:Choice>
    <mc:Fallback xmlns="">
      <p:transition advTm="85222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0011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Warps in Multi-dimensional Thread Blocks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6569" y="821312"/>
            <a:ext cx="6217920" cy="4023919"/>
          </a:xfrm>
        </p:spPr>
        <p:txBody>
          <a:bodyPr/>
          <a:lstStyle/>
          <a:p>
            <a:r>
              <a:rPr lang="en-US" dirty="0"/>
              <a:t>The thread blocks are first linearized into 1D in row major order</a:t>
            </a:r>
          </a:p>
          <a:p>
            <a:pPr lvl="1"/>
            <a:r>
              <a:rPr lang="en-US" dirty="0"/>
              <a:t>In x-dimension first, y-dimension next, and z-dimension last</a:t>
            </a:r>
          </a:p>
        </p:txBody>
      </p:sp>
      <p:sp>
        <p:nvSpPr>
          <p:cNvPr id="717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A4B7C-C35D-4542-8FC9-496E84D5E25C}" type="slidenum">
              <a:rPr lang="en-US" altLang="en-US" sz="105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5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8411" y="11831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Palatino" pitchFamily="18" charset="0"/>
            </a:endParaRPr>
          </a:p>
        </p:txBody>
      </p:sp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3" y="1669904"/>
            <a:ext cx="6191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80"/>
          <p:cNvSpPr txBox="1">
            <a:spLocks noChangeArrowheads="1"/>
          </p:cNvSpPr>
          <p:nvPr/>
        </p:nvSpPr>
        <p:spPr bwMode="auto">
          <a:xfrm>
            <a:off x="971577" y="3200400"/>
            <a:ext cx="4557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Palatino" pitchFamily="18" charset="0"/>
              </a:rPr>
              <a:t>Figure 6.1: Placing 2D threads into linear order</a:t>
            </a:r>
          </a:p>
        </p:txBody>
      </p:sp>
    </p:spTree>
    <p:extLst>
      <p:ext uri="{BB962C8B-B14F-4D97-AF65-F5344CB8AC3E}">
        <p14:creationId xmlns:p14="http://schemas.microsoft.com/office/powerpoint/2010/main" val="5653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493"/>
    </mc:Choice>
    <mc:Fallback xmlns="">
      <p:transition advTm="10149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 divergence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5424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SMs are SIMD Processors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unit for instruction fetch, decode, and control is shared among multiple processing units</a:t>
            </a:r>
          </a:p>
          <a:p>
            <a:pPr lvl="1"/>
            <a:r>
              <a:rPr lang="en-US" dirty="0"/>
              <a:t>Control overhead is minimized</a:t>
            </a:r>
          </a:p>
        </p:txBody>
      </p:sp>
      <p:grpSp>
        <p:nvGrpSpPr>
          <p:cNvPr id="47" name="Group 1"/>
          <p:cNvGrpSpPr>
            <a:grpSpLocks/>
          </p:cNvGrpSpPr>
          <p:nvPr/>
        </p:nvGrpSpPr>
        <p:grpSpPr bwMode="auto">
          <a:xfrm>
            <a:off x="914400" y="1597819"/>
            <a:ext cx="5029200" cy="3086100"/>
            <a:chOff x="1066800" y="914400"/>
            <a:chExt cx="6705600" cy="4114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189288" y="1981200"/>
              <a:ext cx="2590800" cy="13906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427413" y="1879600"/>
              <a:ext cx="2590800" cy="1390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2057400" y="914400"/>
              <a:ext cx="4343400" cy="533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3657600" y="1752600"/>
              <a:ext cx="2590800" cy="1390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 Unit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6858000" y="914400"/>
              <a:ext cx="914400" cy="533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</a:p>
          </p:txBody>
        </p:sp>
        <p:grpSp>
          <p:nvGrpSpPr>
            <p:cNvPr id="53" name="Group 26"/>
            <p:cNvGrpSpPr>
              <a:grpSpLocks/>
            </p:cNvGrpSpPr>
            <p:nvPr/>
          </p:nvGrpSpPr>
          <p:grpSpPr bwMode="auto">
            <a:xfrm>
              <a:off x="3886200" y="2419354"/>
              <a:ext cx="1066800" cy="506413"/>
              <a:chOff x="528" y="2688"/>
              <a:chExt cx="672" cy="319"/>
            </a:xfrm>
          </p:grpSpPr>
          <p:grpSp>
            <p:nvGrpSpPr>
              <p:cNvPr id="86" name="Group 24"/>
              <p:cNvGrpSpPr>
                <a:grpSpLocks/>
              </p:cNvGrpSpPr>
              <p:nvPr/>
            </p:nvGrpSpPr>
            <p:grpSpPr bwMode="auto">
              <a:xfrm>
                <a:off x="528" y="2688"/>
                <a:ext cx="672" cy="288"/>
                <a:chOff x="528" y="2688"/>
                <a:chExt cx="672" cy="288"/>
              </a:xfrm>
            </p:grpSpPr>
            <p:sp>
              <p:nvSpPr>
                <p:cNvPr id="88" name="Line 1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864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Line 19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56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Line 21"/>
                <p:cNvSpPr>
                  <a:spLocks noChangeShapeType="1"/>
                </p:cNvSpPr>
                <p:nvPr/>
              </p:nvSpPr>
              <p:spPr bwMode="auto">
                <a:xfrm>
                  <a:off x="672" y="297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Line 22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>
                <a:off x="634" y="2736"/>
                <a:ext cx="48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5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</a:t>
                </a:r>
              </a:p>
            </p:txBody>
          </p:sp>
        </p:grpSp>
        <p:cxnSp>
          <p:nvCxnSpPr>
            <p:cNvPr id="54" name="AutoShape 35"/>
            <p:cNvCxnSpPr>
              <a:cxnSpLocks noChangeShapeType="1"/>
            </p:cNvCxnSpPr>
            <p:nvPr/>
          </p:nvCxnSpPr>
          <p:spPr bwMode="auto">
            <a:xfrm rot="-5400000">
              <a:off x="647700" y="2095501"/>
              <a:ext cx="2286000" cy="5334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 flipV="1">
              <a:off x="4876800" y="3154362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6400800" y="10668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Line 41"/>
            <p:cNvSpPr>
              <a:spLocks noChangeShapeType="1"/>
            </p:cNvSpPr>
            <p:nvPr/>
          </p:nvSpPr>
          <p:spPr bwMode="auto">
            <a:xfrm flipH="1">
              <a:off x="6400800" y="119545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AutoShape 44"/>
            <p:cNvCxnSpPr>
              <a:cxnSpLocks noChangeShapeType="1"/>
            </p:cNvCxnSpPr>
            <p:nvPr/>
          </p:nvCxnSpPr>
          <p:spPr bwMode="auto">
            <a:xfrm rot="-5400000">
              <a:off x="5676900" y="2171700"/>
              <a:ext cx="2057400" cy="3048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>
            <a:xfrm flipV="1">
              <a:off x="6553200" y="3124200"/>
              <a:ext cx="0" cy="411163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>
              <a:off x="1066800" y="1600200"/>
              <a:ext cx="6477000" cy="3429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>
              <a:off x="3463936" y="4572000"/>
              <a:ext cx="1923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 (SM)</a:t>
              </a:r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V="1">
              <a:off x="4611688" y="3268662"/>
              <a:ext cx="0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flipV="1">
              <a:off x="4343400" y="3406775"/>
              <a:ext cx="0" cy="128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600200" y="2101850"/>
              <a:ext cx="1143000" cy="86995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 pitchFamily="18" charset="0"/>
                </a:rPr>
                <a:t>Shared Memory</a:t>
              </a:r>
            </a:p>
          </p:txBody>
        </p:sp>
        <p:sp>
          <p:nvSpPr>
            <p:cNvPr id="75" name="Up-Down Arrow 74"/>
            <p:cNvSpPr/>
            <p:nvPr/>
          </p:nvSpPr>
          <p:spPr>
            <a:xfrm>
              <a:off x="3189288" y="1447800"/>
              <a:ext cx="163512" cy="5334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6" name="Up-Down Arrow 75"/>
            <p:cNvSpPr/>
            <p:nvPr/>
          </p:nvSpPr>
          <p:spPr>
            <a:xfrm>
              <a:off x="3465513" y="1447800"/>
              <a:ext cx="152400" cy="4318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7" name="Up-Down Arrow 76"/>
            <p:cNvSpPr/>
            <p:nvPr/>
          </p:nvSpPr>
          <p:spPr>
            <a:xfrm>
              <a:off x="3733800" y="1447800"/>
              <a:ext cx="163513" cy="3048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8" name="Left-Right Arrow 77"/>
            <p:cNvSpPr/>
            <p:nvPr/>
          </p:nvSpPr>
          <p:spPr>
            <a:xfrm>
              <a:off x="2743200" y="2190750"/>
              <a:ext cx="446088" cy="190500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79" name="Left-Right Arrow 78"/>
            <p:cNvSpPr/>
            <p:nvPr/>
          </p:nvSpPr>
          <p:spPr>
            <a:xfrm>
              <a:off x="2747963" y="2438400"/>
              <a:ext cx="679450" cy="209550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sp>
          <p:nvSpPr>
            <p:cNvPr id="80" name="Left-Right Arrow 79"/>
            <p:cNvSpPr/>
            <p:nvPr/>
          </p:nvSpPr>
          <p:spPr>
            <a:xfrm>
              <a:off x="2747963" y="2701925"/>
              <a:ext cx="909637" cy="211138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2057400" y="2971800"/>
              <a:ext cx="0" cy="54927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tailEnd type="arrow"/>
            </a:ln>
            <a:effectLst/>
          </p:spPr>
        </p:cxn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5150753" y="2295026"/>
              <a:ext cx="1021447" cy="7529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295400" y="3535362"/>
              <a:ext cx="5715000" cy="9604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Unit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0"/>
            <p:cNvSpPr>
              <a:spLocks noChangeArrowheads="1"/>
            </p:cNvSpPr>
            <p:nvPr/>
          </p:nvSpPr>
          <p:spPr bwMode="auto">
            <a:xfrm>
              <a:off x="2743200" y="3991100"/>
              <a:ext cx="914400" cy="304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85" name="Rectangle 31"/>
            <p:cNvSpPr>
              <a:spLocks noChangeArrowheads="1"/>
            </p:cNvSpPr>
            <p:nvPr/>
          </p:nvSpPr>
          <p:spPr bwMode="auto">
            <a:xfrm>
              <a:off x="4724400" y="3991100"/>
              <a:ext cx="914400" cy="304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2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445"/>
    </mc:Choice>
    <mc:Fallback xmlns="">
      <p:transition advTm="9644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SIMD Execution Among Threads in a Warp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All threads in a warp must execute the same instruction at any point in time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Also called SIMT execution model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1800" dirty="0"/>
              <a:t>This works efficiently if all threads follow the same control flow path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All if-then-else statements make the same decision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All loops iterate the same number of times</a:t>
            </a:r>
          </a:p>
          <a:p>
            <a:pPr lvl="1">
              <a:lnSpc>
                <a:spcPct val="80000"/>
              </a:lnSpc>
            </a:pPr>
            <a:endParaRPr lang="en-US" sz="1267" dirty="0"/>
          </a:p>
        </p:txBody>
      </p:sp>
    </p:spTree>
    <p:extLst>
      <p:ext uri="{BB962C8B-B14F-4D97-AF65-F5344CB8AC3E}">
        <p14:creationId xmlns:p14="http://schemas.microsoft.com/office/powerpoint/2010/main" val="2967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996"/>
    </mc:Choice>
    <mc:Fallback xmlns="">
      <p:transition advTm="5399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Control Divergence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2"/>
                </a:solidFill>
              </a:rPr>
              <a:t>Control divergence occurs when threads in a warp take different control flow paths</a:t>
            </a:r>
            <a:r>
              <a:rPr lang="en-US" sz="1467" dirty="0"/>
              <a:t> </a:t>
            </a:r>
            <a:r>
              <a:rPr lang="en-US" sz="1800" dirty="0">
                <a:solidFill>
                  <a:schemeClr val="bg2"/>
                </a:solidFill>
              </a:rPr>
              <a:t>by making different control decisions 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Some take the then-path and others take the else-path of an if-statement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Some threads take different number of loop iterations than others</a:t>
            </a:r>
          </a:p>
          <a:p>
            <a:pPr lvl="1">
              <a:lnSpc>
                <a:spcPct val="80000"/>
              </a:lnSpc>
            </a:pPr>
            <a:endParaRPr lang="en-US" sz="1467" dirty="0"/>
          </a:p>
          <a:p>
            <a:pPr lvl="1">
              <a:lnSpc>
                <a:spcPct val="80000"/>
              </a:lnSpc>
            </a:pPr>
            <a:endParaRPr lang="en-US" sz="1467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bg2"/>
                </a:solidFill>
              </a:rPr>
              <a:t>The execution of threads taking different paths are serialized in current GPUs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The control paths taken by the threads in a warp are traversed one at a time until there is no more.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During the execution of each path, all threads taking that path will be executed in parallel</a:t>
            </a:r>
          </a:p>
          <a:p>
            <a:pPr lvl="1">
              <a:lnSpc>
                <a:spcPct val="80000"/>
              </a:lnSpc>
            </a:pPr>
            <a:r>
              <a:rPr lang="en-US" sz="1467" dirty="0"/>
              <a:t>The number of different paths can be large when considering nested control flow statements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6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285"/>
    </mc:Choice>
    <mc:Fallback xmlns="">
      <p:transition advTm="88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Control Divergence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Divergence can arise when branch or loop condition is a function of thread indices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 kernel statement with divergence: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alibri" panose="020F0502020204030204" pitchFamily="34" charset="0"/>
              </a:rPr>
              <a:t>if (</a:t>
            </a:r>
            <a:r>
              <a:rPr lang="en-US" sz="1600" dirty="0" err="1">
                <a:latin typeface="Calibri" panose="020F0502020204030204" pitchFamily="34" charset="0"/>
              </a:rPr>
              <a:t>threadIdx.x</a:t>
            </a:r>
            <a:r>
              <a:rPr lang="en-US" sz="1600" dirty="0">
                <a:latin typeface="Calibri" panose="020F0502020204030204" pitchFamily="34" charset="0"/>
              </a:rPr>
              <a:t> &gt; 2) { }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This creates two different control paths for threads in a block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Decision granularity &lt; warp size; threads 0, 1 and 2 follow different path than the rest of the threads in the first warp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 without divergence: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alibri" panose="020F0502020204030204" pitchFamily="34" charset="0"/>
              </a:rPr>
              <a:t>If (</a:t>
            </a:r>
            <a:r>
              <a:rPr lang="en-US" sz="1600" dirty="0" err="1">
                <a:latin typeface="Calibri" panose="020F0502020204030204" pitchFamily="34" charset="0"/>
              </a:rPr>
              <a:t>blockIdx.x</a:t>
            </a:r>
            <a:r>
              <a:rPr lang="en-US" sz="1600" dirty="0">
                <a:latin typeface="Calibri" panose="020F0502020204030204" pitchFamily="34" charset="0"/>
              </a:rPr>
              <a:t> &gt; 2) { }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Decision granularity is a multiple of blocks size; all threads in any given warp follow the same path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44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544"/>
    </mc:Choice>
    <mc:Fallback xmlns="">
      <p:transition advTm="106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/>
              <a:t>Example: Vector Addition Kernel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</a:rPr>
              <a:t>Compute vector sum C = A + B</a:t>
            </a:r>
          </a:p>
          <a:p>
            <a:pPr eaLnBrk="1" hangingPunct="1">
              <a:buFontTx/>
              <a:buNone/>
            </a:pPr>
            <a:r>
              <a:rPr lang="en-US" sz="1600" dirty="0">
                <a:latin typeface="Courier New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vecAddKernel</a:t>
            </a:r>
            <a:r>
              <a:rPr lang="en-US" sz="1600" b="1" dirty="0">
                <a:latin typeface="Courier New" pitchFamily="49" charset="0"/>
              </a:rPr>
              <a:t>(float* A, float* B, float* C,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+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* 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&lt;n) C[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 A[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+ B[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endParaRPr lang="en-US" sz="700" b="1" dirty="0">
              <a:latin typeface="Courier New" pitchFamily="49" charset="0"/>
            </a:endParaRPr>
          </a:p>
        </p:txBody>
      </p:sp>
      <p:sp>
        <p:nvSpPr>
          <p:cNvPr id="22530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6096000" y="4732338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E52CAC-C4C1-4D60-BB91-19BB46D53D1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746125" y="3531870"/>
            <a:ext cx="3978275" cy="33528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2608549" y="827359"/>
            <a:ext cx="1915909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dirty="0"/>
              <a:t>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1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735"/>
    </mc:Choice>
    <mc:Fallback xmlns="">
      <p:transition advTm="2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animBg="1"/>
      <p:bldP spid="32154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Analysis for vector size of 1,000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block size is 256 threads</a:t>
            </a:r>
          </a:p>
          <a:p>
            <a:pPr lvl="1"/>
            <a:r>
              <a:rPr lang="en-US" dirty="0"/>
              <a:t>8 warps in each block</a:t>
            </a:r>
          </a:p>
          <a:p>
            <a:pPr lvl="1"/>
            <a:endParaRPr lang="en-US" dirty="0"/>
          </a:p>
          <a:p>
            <a:r>
              <a:rPr lang="en-US" dirty="0"/>
              <a:t>All threads in Blocks 0, 1, and 2 are within valid range</a:t>
            </a:r>
          </a:p>
          <a:p>
            <a:pPr lvl="1"/>
            <a:r>
              <a:rPr lang="en-US" dirty="0"/>
              <a:t>i values from 0 to 767</a:t>
            </a:r>
          </a:p>
          <a:p>
            <a:pPr lvl="1"/>
            <a:r>
              <a:rPr lang="en-US" dirty="0"/>
              <a:t>There are 24 warps in these three blocks, none will have control divergence</a:t>
            </a:r>
          </a:p>
          <a:p>
            <a:pPr lvl="1"/>
            <a:endParaRPr lang="en-US" dirty="0"/>
          </a:p>
          <a:p>
            <a:r>
              <a:rPr lang="en-US" dirty="0"/>
              <a:t>Most warps in Block 3 will not control divergence</a:t>
            </a:r>
          </a:p>
          <a:p>
            <a:pPr lvl="1"/>
            <a:r>
              <a:rPr lang="en-US" dirty="0"/>
              <a:t>Threads in the warps 0-6 are all within valid range, thus no control divergence</a:t>
            </a:r>
          </a:p>
          <a:p>
            <a:pPr lvl="1"/>
            <a:endParaRPr lang="en-US" dirty="0"/>
          </a:p>
          <a:p>
            <a:r>
              <a:rPr lang="en-US" dirty="0"/>
              <a:t>One warp in Block 3 will have control divergence</a:t>
            </a:r>
          </a:p>
          <a:p>
            <a:pPr lvl="1"/>
            <a:r>
              <a:rPr lang="en-US" dirty="0"/>
              <a:t>Threads with i values 992-999  will all be within valid range</a:t>
            </a:r>
          </a:p>
          <a:p>
            <a:pPr lvl="1"/>
            <a:r>
              <a:rPr lang="en-US" dirty="0"/>
              <a:t>Threads with i values of 1000-1023 will be outside valid range</a:t>
            </a:r>
          </a:p>
          <a:p>
            <a:pPr lvl="1"/>
            <a:endParaRPr lang="en-US" dirty="0"/>
          </a:p>
          <a:p>
            <a:r>
              <a:rPr lang="en-US" dirty="0"/>
              <a:t>Effect of serialization on control divergence will be small</a:t>
            </a:r>
          </a:p>
          <a:p>
            <a:pPr lvl="1"/>
            <a:r>
              <a:rPr lang="en-US" dirty="0"/>
              <a:t>1 out of 32 warps has control divergence</a:t>
            </a:r>
          </a:p>
          <a:p>
            <a:pPr lvl="1"/>
            <a:r>
              <a:rPr lang="en-US" dirty="0"/>
              <a:t>The impact on performance will likely be less than 3%</a:t>
            </a:r>
          </a:p>
        </p:txBody>
      </p:sp>
    </p:spTree>
    <p:extLst>
      <p:ext uri="{BB962C8B-B14F-4D97-AF65-F5344CB8AC3E}">
        <p14:creationId xmlns:p14="http://schemas.microsoft.com/office/powerpoint/2010/main" val="12363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580"/>
    </mc:Choice>
    <mc:Fallback xmlns="">
      <p:transition advTm="129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11468" y="289561"/>
            <a:ext cx="6235065" cy="707886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Example: Vector Addition Kernel Launch (Host Code)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76200" y="1733550"/>
            <a:ext cx="6705600" cy="3099995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vecAdd</a:t>
            </a:r>
            <a:r>
              <a:rPr lang="en-US" b="1" dirty="0">
                <a:latin typeface="Courier New" pitchFamily="49" charset="0"/>
              </a:rPr>
              <a:t>(float* </a:t>
            </a:r>
            <a:r>
              <a:rPr lang="en-US" b="1" dirty="0" err="1">
                <a:latin typeface="Courier New" pitchFamily="49" charset="0"/>
              </a:rPr>
              <a:t>h_A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h_B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h_C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</a:rPr>
              <a:t>d_A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d_B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d_C</a:t>
            </a:r>
            <a:r>
              <a:rPr lang="en-US" dirty="0">
                <a:latin typeface="Courier New" pitchFamily="49" charset="0"/>
              </a:rPr>
              <a:t> allocations and copies omitted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 // Run ceil(n/256.0) blocks of 256 threads each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vecAddKernel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&lt;&lt;&lt;ceil(n/256.0),256&gt;&gt;&gt;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d_A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d_B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d_C</a:t>
            </a:r>
            <a:r>
              <a:rPr lang="en-US" b="1" dirty="0">
                <a:latin typeface="Courier New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1489" y="1200150"/>
            <a:ext cx="1276311" cy="369332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800" dirty="0"/>
              <a:t>Host Code</a:t>
            </a:r>
          </a:p>
        </p:txBody>
      </p:sp>
      <p:sp>
        <p:nvSpPr>
          <p:cNvPr id="5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9226" y="3227497"/>
            <a:ext cx="354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The ceiling function makes sure that there are enough threads to cover all elements.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199544" y="2961694"/>
            <a:ext cx="228600" cy="2286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8001"/>
    </mc:Choice>
    <mc:Fallback xmlns="">
      <p:transition advTm="2680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on Kernel Launch (Host Code)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xfrm>
            <a:off x="76199" y="1539632"/>
            <a:ext cx="6590325" cy="3293914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vecAdd</a:t>
            </a:r>
            <a:r>
              <a:rPr lang="en-US" b="1" dirty="0">
                <a:latin typeface="Courier New" pitchFamily="49" charset="0"/>
              </a:rPr>
              <a:t>(float* </a:t>
            </a:r>
            <a:r>
              <a:rPr lang="en-US" b="1" dirty="0" err="1">
                <a:latin typeface="Courier New" pitchFamily="49" charset="0"/>
              </a:rPr>
              <a:t>h_A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h_B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h_C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DimGrid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((n-1)/256 + 1, 1, 1);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DimBlock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(256, 1, 1);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vecAddKernel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&lt;&lt;&lt;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DimGrid,DimBlock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d_A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d_B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d_C</a:t>
            </a:r>
            <a:r>
              <a:rPr lang="en-US" b="1" dirty="0">
                <a:latin typeface="Courier New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1851C7-3CEF-43E6-8FD1-31BE5C0631B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94194" y="1200150"/>
            <a:ext cx="1276311" cy="369332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800" dirty="0"/>
              <a:t>Host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7206" y="3346174"/>
            <a:ext cx="354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This is an equivalent way to express the ceiling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6527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0732"/>
    </mc:Choice>
    <mc:Fallback xmlns="">
      <p:transition advTm="1907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55162" y="1289496"/>
            <a:ext cx="3543300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__host__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dim3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(ceil(n/256.0),1,1);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dim3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(256,1,1);</a:t>
            </a:r>
          </a:p>
          <a:p>
            <a:pPr eaLnBrk="1" hangingPunct="1"/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vecAddKernel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DimGrid,DimBlock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&gt;&gt;&gt;(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d_A,d_B,d_C,n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Kernel execution in a nutshell</a:t>
            </a:r>
          </a:p>
        </p:txBody>
      </p:sp>
      <p:sp>
        <p:nvSpPr>
          <p:cNvPr id="26634" name="Slide Number Placeholder 57"/>
          <p:cNvSpPr>
            <a:spLocks noGrp="1"/>
          </p:cNvSpPr>
          <p:nvPr>
            <p:ph type="sldNum" sz="quarter" idx="4294967295"/>
          </p:nvPr>
        </p:nvSpPr>
        <p:spPr>
          <a:xfrm>
            <a:off x="5429250" y="4260850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427E30-6048-4BB3-82AB-C0E44A24BE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943100" y="2906769"/>
            <a:ext cx="3600450" cy="691988"/>
            <a:chOff x="4191000" y="1208199"/>
            <a:chExt cx="4800600" cy="1230201"/>
          </a:xfrm>
        </p:grpSpPr>
        <p:sp>
          <p:nvSpPr>
            <p:cNvPr id="61" name="Rounded Rectangle 60"/>
            <p:cNvSpPr/>
            <p:nvPr/>
          </p:nvSpPr>
          <p:spPr>
            <a:xfrm>
              <a:off x="4191000" y="1295400"/>
              <a:ext cx="4800600" cy="1143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635" name="TextBox 61"/>
            <p:cNvSpPr txBox="1">
              <a:spLocks noChangeArrowheads="1"/>
            </p:cNvSpPr>
            <p:nvPr/>
          </p:nvSpPr>
          <p:spPr bwMode="auto">
            <a:xfrm>
              <a:off x="5105400" y="1208199"/>
              <a:ext cx="1626781" cy="574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 dirty="0"/>
                <a:t>Grid</a:t>
              </a:r>
            </a:p>
          </p:txBody>
        </p:sp>
        <p:grpSp>
          <p:nvGrpSpPr>
            <p:cNvPr id="25636" name="Group 59"/>
            <p:cNvGrpSpPr>
              <a:grpSpLocks/>
            </p:cNvGrpSpPr>
            <p:nvPr/>
          </p:nvGrpSpPr>
          <p:grpSpPr bwMode="auto">
            <a:xfrm>
              <a:off x="4267201" y="1371600"/>
              <a:ext cx="838199" cy="990600"/>
              <a:chOff x="3581401" y="1447800"/>
              <a:chExt cx="838199" cy="9906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/>
              <a:lstStyle/>
              <a:p>
                <a:pPr algn="ctr">
                  <a:defRPr/>
                </a:pPr>
                <a:r>
                  <a:rPr lang="en-US" sz="1350" dirty="0" err="1">
                    <a:latin typeface="Arial Narrow" pitchFamily="34" charset="0"/>
                  </a:rPr>
                  <a:t>Blk</a:t>
                </a:r>
                <a:r>
                  <a:rPr lang="en-US" sz="1350" dirty="0">
                    <a:latin typeface="Arial Narrow" pitchFamily="34" charset="0"/>
                  </a:rPr>
                  <a:t> 0</a:t>
                </a:r>
              </a:p>
            </p:txBody>
          </p:sp>
          <p:grpSp>
            <p:nvGrpSpPr>
              <p:cNvPr id="25657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25658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9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0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1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2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3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4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5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6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7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8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25637" name="Group 62"/>
            <p:cNvGrpSpPr>
              <a:grpSpLocks/>
            </p:cNvGrpSpPr>
            <p:nvPr/>
          </p:nvGrpSpPr>
          <p:grpSpPr bwMode="auto">
            <a:xfrm>
              <a:off x="8088086" y="1371600"/>
              <a:ext cx="838199" cy="990600"/>
              <a:chOff x="3581401" y="1447800"/>
              <a:chExt cx="838199" cy="990600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/>
              <a:lstStyle/>
              <a:p>
                <a:pPr algn="ctr">
                  <a:defRPr/>
                </a:pPr>
                <a:r>
                  <a:rPr lang="en-US" sz="1350" dirty="0" err="1">
                    <a:latin typeface="Arial Narrow" pitchFamily="34" charset="0"/>
                  </a:rPr>
                  <a:t>Blk</a:t>
                </a:r>
                <a:r>
                  <a:rPr lang="en-US" sz="1350" dirty="0">
                    <a:latin typeface="Arial Narrow" pitchFamily="34" charset="0"/>
                  </a:rPr>
                  <a:t> N-1</a:t>
                </a:r>
              </a:p>
            </p:txBody>
          </p:sp>
          <p:grpSp>
            <p:nvGrpSpPr>
              <p:cNvPr id="25642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25643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4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5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6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7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8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9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0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1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2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3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25638" name="TextBox 77"/>
            <p:cNvSpPr txBox="1">
              <a:spLocks noChangeArrowheads="1"/>
            </p:cNvSpPr>
            <p:nvPr/>
          </p:nvSpPr>
          <p:spPr bwMode="auto">
            <a:xfrm>
              <a:off x="5105400" y="1589198"/>
              <a:ext cx="2971800" cy="574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/>
                <a:t>• • •</a:t>
              </a: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104455" y="2160423"/>
            <a:ext cx="4072661" cy="884078"/>
            <a:chOff x="-54025" y="3030586"/>
            <a:chExt cx="5340696" cy="2293658"/>
          </a:xfrm>
        </p:grpSpPr>
        <p:cxnSp>
          <p:nvCxnSpPr>
            <p:cNvPr id="82" name="Curved Connector 81"/>
            <p:cNvCxnSpPr>
              <a:stCxn id="84" idx="3"/>
            </p:cNvCxnSpPr>
            <p:nvPr/>
          </p:nvCxnSpPr>
          <p:spPr>
            <a:xfrm>
              <a:off x="4455790" y="3359082"/>
              <a:ext cx="830881" cy="1965162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-54025" y="3030586"/>
              <a:ext cx="4509815" cy="6569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5613" name="Group 78"/>
          <p:cNvGrpSpPr>
            <a:grpSpLocks/>
          </p:cNvGrpSpPr>
          <p:nvPr/>
        </p:nvGrpSpPr>
        <p:grpSpPr bwMode="auto">
          <a:xfrm>
            <a:off x="2714625" y="3591003"/>
            <a:ext cx="2000250" cy="625166"/>
            <a:chOff x="5257800" y="2919393"/>
            <a:chExt cx="2667000" cy="1271607"/>
          </a:xfrm>
        </p:grpSpPr>
        <p:sp>
          <p:nvSpPr>
            <p:cNvPr id="6" name="Rounded Rectangle 5"/>
            <p:cNvSpPr/>
            <p:nvPr/>
          </p:nvSpPr>
          <p:spPr>
            <a:xfrm>
              <a:off x="5257800" y="3048000"/>
              <a:ext cx="2667000" cy="1143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618" name="TextBox 6"/>
            <p:cNvSpPr txBox="1">
              <a:spLocks noChangeArrowheads="1"/>
            </p:cNvSpPr>
            <p:nvPr/>
          </p:nvSpPr>
          <p:spPr bwMode="auto">
            <a:xfrm>
              <a:off x="6096000" y="2919393"/>
              <a:ext cx="990600" cy="657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 dirty="0"/>
                <a:t>GPU</a:t>
              </a:r>
            </a:p>
          </p:txBody>
        </p:sp>
        <p:grpSp>
          <p:nvGrpSpPr>
            <p:cNvPr id="25619" name="Group 40"/>
            <p:cNvGrpSpPr>
              <a:grpSpLocks/>
            </p:cNvGrpSpPr>
            <p:nvPr/>
          </p:nvGrpSpPr>
          <p:grpSpPr bwMode="auto">
            <a:xfrm>
              <a:off x="5410200" y="3200400"/>
              <a:ext cx="2400300" cy="838200"/>
              <a:chOff x="2362200" y="3276600"/>
              <a:chExt cx="2400300" cy="8382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2362201" y="3276600"/>
                <a:ext cx="609599" cy="424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 Narrow" pitchFamily="34" charset="0"/>
                  </a:rPr>
                  <a:t>M0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2362200" y="3733800"/>
                <a:ext cx="2400300" cy="381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 Narrow" pitchFamily="34" charset="0"/>
                  </a:rPr>
                  <a:t>RAM</a:t>
                </a:r>
              </a:p>
            </p:txBody>
          </p:sp>
        </p:grpSp>
        <p:sp>
          <p:nvSpPr>
            <p:cNvPr id="44" name="Rounded Rectangle 43"/>
            <p:cNvSpPr/>
            <p:nvPr/>
          </p:nvSpPr>
          <p:spPr bwMode="auto">
            <a:xfrm>
              <a:off x="7162802" y="3200400"/>
              <a:ext cx="609599" cy="42454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r>
                <a:rPr lang="en-US" sz="1200" dirty="0">
                  <a:latin typeface="Arial Narrow" pitchFamily="34" charset="0"/>
                </a:rPr>
                <a:t>Mk</a:t>
              </a:r>
            </a:p>
          </p:txBody>
        </p:sp>
        <p:sp>
          <p:nvSpPr>
            <p:cNvPr id="25623" name="TextBox 76"/>
            <p:cNvSpPr txBox="1">
              <a:spLocks noChangeArrowheads="1"/>
            </p:cNvSpPr>
            <p:nvPr/>
          </p:nvSpPr>
          <p:spPr bwMode="auto">
            <a:xfrm>
              <a:off x="6134100" y="3224193"/>
              <a:ext cx="990600" cy="65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/>
                <a:t>• • •</a:t>
              </a:r>
            </a:p>
          </p:txBody>
        </p: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714750" y="1300166"/>
            <a:ext cx="337185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vecAddKernel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(float *A,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float *B, float *C,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blockDim.x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 +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if(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&lt;n ) C[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]+B[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US" sz="105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Curved Connector 4"/>
          <p:cNvCxnSpPr>
            <a:stCxn id="47" idx="0"/>
          </p:cNvCxnSpPr>
          <p:nvPr/>
        </p:nvCxnSpPr>
        <p:spPr>
          <a:xfrm rot="5400000" flipH="1" flipV="1">
            <a:off x="3218873" y="1502681"/>
            <a:ext cx="591704" cy="2400299"/>
          </a:xfrm>
          <a:prstGeom prst="curved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21037" y="1916219"/>
            <a:ext cx="2228850" cy="411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3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5688"/>
    </mc:Choice>
    <mc:Fallback xmlns="">
      <p:transition advTm="155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sz="1500" dirty="0">
                <a:solidFill>
                  <a:schemeClr val="tx1"/>
                </a:solidFill>
              </a:rPr>
              <a:t>More on CUDA Function Declarations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762000" y="2447684"/>
            <a:ext cx="5279307" cy="2385861"/>
          </a:xfrm>
        </p:spPr>
        <p:txBody>
          <a:bodyPr>
            <a:normAutofit/>
          </a:bodyPr>
          <a:lstStyle/>
          <a:p>
            <a:pPr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350" b="1" dirty="0">
                <a:latin typeface="Courier New" pitchFamily="49" charset="0"/>
              </a:rPr>
              <a:t>__global__</a:t>
            </a:r>
            <a:r>
              <a:rPr lang="en-US" sz="1350" dirty="0"/>
              <a:t> defines a kernel function</a:t>
            </a:r>
          </a:p>
          <a:p>
            <a:pPr marL="642938" lvl="1" indent="-342900"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Each “__” consists of two underscore characters</a:t>
            </a:r>
          </a:p>
          <a:p>
            <a:pPr marL="642938" lvl="1" indent="-342900"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A kernel function must return </a:t>
            </a:r>
            <a:r>
              <a:rPr lang="en-US" sz="1200" b="1" dirty="0">
                <a:latin typeface="Courier New" pitchFamily="49" charset="0"/>
              </a:rPr>
              <a:t>void</a:t>
            </a:r>
          </a:p>
          <a:p>
            <a:pPr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350" b="1" dirty="0">
                <a:latin typeface="Courier New" pitchFamily="49" charset="0"/>
              </a:rPr>
              <a:t>__device__</a:t>
            </a:r>
            <a:r>
              <a:rPr lang="en-US" sz="1350" dirty="0"/>
              <a:t> and </a:t>
            </a:r>
            <a:r>
              <a:rPr lang="en-US" sz="1350" b="1" dirty="0">
                <a:latin typeface="Courier New" pitchFamily="49" charset="0"/>
              </a:rPr>
              <a:t>__host__</a:t>
            </a:r>
            <a:r>
              <a:rPr lang="en-US" sz="1350" dirty="0"/>
              <a:t> can be used together</a:t>
            </a:r>
          </a:p>
          <a:p>
            <a:pPr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350" b="1" dirty="0">
                <a:latin typeface="Courier New" pitchFamily="49" charset="0"/>
              </a:rPr>
              <a:t>__host__ </a:t>
            </a:r>
            <a:r>
              <a:rPr lang="en-US" sz="1350" dirty="0"/>
              <a:t>is optional if used alone</a:t>
            </a:r>
          </a:p>
          <a:p>
            <a:endParaRPr lang="en-US" dirty="0"/>
          </a:p>
        </p:txBody>
      </p:sp>
      <p:sp>
        <p:nvSpPr>
          <p:cNvPr id="25606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5429250" y="42433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62E49A-4FDB-4230-93E0-F948A910D114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762001" y="1205996"/>
            <a:ext cx="5370910" cy="1028700"/>
            <a:chOff x="384" y="816"/>
            <a:chExt cx="5231" cy="1391"/>
          </a:xfrm>
        </p:grpSpPr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4415" y="1893"/>
              <a:ext cx="120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latin typeface="Arial" charset="0"/>
                </a:rPr>
                <a:t>host</a:t>
              </a:r>
            </a:p>
          </p:txBody>
        </p:sp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3505" y="1893"/>
              <a:ext cx="9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latin typeface="Arial" charset="0"/>
                </a:rPr>
                <a:t>host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384" y="1893"/>
              <a:ext cx="312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b="1">
                  <a:latin typeface="Courier New" pitchFamily="49" charset="0"/>
                </a:rPr>
                <a:t>__host__   float HostFunc()</a:t>
              </a:r>
              <a:r>
                <a:rPr lang="ar-SA" sz="1050" b="1">
                  <a:latin typeface="Courier New" pitchFamily="49" charset="0"/>
                </a:rPr>
                <a:t>‏</a:t>
              </a:r>
              <a:endParaRPr lang="en-US" sz="1050" b="1">
                <a:latin typeface="Courier New" pitchFamily="49" charset="0"/>
              </a:endParaRP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4415" y="1586"/>
              <a:ext cx="12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latin typeface="Arial" charset="0"/>
                </a:rPr>
                <a:t>host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3505" y="1586"/>
              <a:ext cx="91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latin typeface="Arial" charset="0"/>
                </a:rPr>
                <a:t>device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384" y="1586"/>
              <a:ext cx="31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b="1">
                  <a:latin typeface="Courier New" pitchFamily="49" charset="0"/>
                </a:rPr>
                <a:t>__global__ void  KernelFunc()</a:t>
              </a:r>
              <a:r>
                <a:rPr lang="ar-SA" sz="1050" b="1">
                  <a:latin typeface="Courier New" pitchFamily="49" charset="0"/>
                </a:rPr>
                <a:t>‏</a:t>
              </a:r>
              <a:endParaRPr lang="en-US" sz="1050" b="1">
                <a:latin typeface="Courier New" pitchFamily="49" charset="0"/>
              </a:endParaRPr>
            </a:p>
          </p:txBody>
        </p:sp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4415" y="129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latin typeface="Arial" charset="0"/>
                </a:rPr>
                <a:t>device</a:t>
              </a: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3505" y="1298"/>
              <a:ext cx="9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latin typeface="Arial" charset="0"/>
                </a:rPr>
                <a:t>device</a:t>
              </a:r>
            </a:p>
          </p:txBody>
        </p:sp>
        <p:sp>
          <p:nvSpPr>
            <p:cNvPr id="26639" name="Rectangle 11"/>
            <p:cNvSpPr>
              <a:spLocks noChangeArrowheads="1"/>
            </p:cNvSpPr>
            <p:nvPr/>
          </p:nvSpPr>
          <p:spPr bwMode="auto">
            <a:xfrm>
              <a:off x="384" y="1298"/>
              <a:ext cx="31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b="1">
                  <a:latin typeface="Courier New" pitchFamily="49" charset="0"/>
                </a:rPr>
                <a:t>__device__ float DeviceFunc()</a:t>
              </a:r>
              <a:r>
                <a:rPr lang="ar-SA" sz="1050" b="1">
                  <a:latin typeface="Courier New" pitchFamily="49" charset="0"/>
                </a:rPr>
                <a:t>‏</a:t>
              </a:r>
              <a:endParaRPr lang="en-US" sz="1050" b="1">
                <a:latin typeface="Courier New" pitchFamily="49" charset="0"/>
              </a:endParaRPr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4415" y="816"/>
              <a:ext cx="120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dirty="0">
                  <a:latin typeface="Arial" charset="0"/>
                </a:rPr>
                <a:t>Only callable from the:</a:t>
              </a:r>
            </a:p>
          </p:txBody>
        </p:sp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3505" y="816"/>
              <a:ext cx="91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dirty="0">
                  <a:latin typeface="Arial" charset="0"/>
                </a:rPr>
                <a:t>Executed on the:</a:t>
              </a:r>
            </a:p>
          </p:txBody>
        </p:sp>
        <p:sp>
          <p:nvSpPr>
            <p:cNvPr id="26642" name="Rectangle 14"/>
            <p:cNvSpPr>
              <a:spLocks noChangeArrowheads="1"/>
            </p:cNvSpPr>
            <p:nvPr/>
          </p:nvSpPr>
          <p:spPr bwMode="auto">
            <a:xfrm>
              <a:off x="384" y="816"/>
              <a:ext cx="312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>
              <a:off x="384" y="816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384" y="1298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5" name="Line 17"/>
            <p:cNvSpPr>
              <a:spLocks noChangeShapeType="1"/>
            </p:cNvSpPr>
            <p:nvPr/>
          </p:nvSpPr>
          <p:spPr bwMode="auto">
            <a:xfrm>
              <a:off x="384" y="1586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>
              <a:off x="384" y="1893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7" name="Line 19"/>
            <p:cNvSpPr>
              <a:spLocks noChangeShapeType="1"/>
            </p:cNvSpPr>
            <p:nvPr/>
          </p:nvSpPr>
          <p:spPr bwMode="auto">
            <a:xfrm>
              <a:off x="384" y="2208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8" name="Line 20"/>
            <p:cNvSpPr>
              <a:spLocks noChangeShapeType="1"/>
            </p:cNvSpPr>
            <p:nvPr/>
          </p:nvSpPr>
          <p:spPr bwMode="auto">
            <a:xfrm>
              <a:off x="384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9" name="Line 21"/>
            <p:cNvSpPr>
              <a:spLocks noChangeShapeType="1"/>
            </p:cNvSpPr>
            <p:nvPr/>
          </p:nvSpPr>
          <p:spPr bwMode="auto">
            <a:xfrm>
              <a:off x="350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50" name="Line 22"/>
            <p:cNvSpPr>
              <a:spLocks noChangeShapeType="1"/>
            </p:cNvSpPr>
            <p:nvPr/>
          </p:nvSpPr>
          <p:spPr bwMode="auto">
            <a:xfrm>
              <a:off x="441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51" name="Line 23"/>
            <p:cNvSpPr>
              <a:spLocks noChangeShapeType="1"/>
            </p:cNvSpPr>
            <p:nvPr/>
          </p:nvSpPr>
          <p:spPr bwMode="auto">
            <a:xfrm>
              <a:off x="5616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669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3638"/>
    </mc:Choice>
    <mc:Fallback xmlns="">
      <p:transition advTm="2436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826" y="1336622"/>
            <a:ext cx="4000748" cy="35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Integrated C programs with CUDA extensions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4698" y="2053968"/>
            <a:ext cx="2971799" cy="276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NVCC Compiler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731360"/>
            <a:ext cx="1887994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Host C Compiler/ Linker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3281232" y="1674474"/>
            <a:ext cx="303935" cy="26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401152" y="2355901"/>
            <a:ext cx="374073" cy="31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656" name="TextBox 12"/>
          <p:cNvSpPr txBox="1">
            <a:spLocks noChangeArrowheads="1"/>
          </p:cNvSpPr>
          <p:nvPr/>
        </p:nvSpPr>
        <p:spPr bwMode="auto">
          <a:xfrm>
            <a:off x="1541085" y="2481581"/>
            <a:ext cx="81934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Host Code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004824" y="2338341"/>
            <a:ext cx="314666" cy="37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658" name="TextBox 14"/>
          <p:cNvSpPr txBox="1">
            <a:spLocks noChangeArrowheads="1"/>
          </p:cNvSpPr>
          <p:nvPr/>
        </p:nvSpPr>
        <p:spPr bwMode="auto">
          <a:xfrm>
            <a:off x="4544290" y="2370069"/>
            <a:ext cx="12157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Device Code (PTX)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430856" y="3148214"/>
            <a:ext cx="314666" cy="37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91549" y="2743201"/>
            <a:ext cx="1887994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Device Just-in-Time Compiler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053972" y="3148214"/>
            <a:ext cx="314666" cy="37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90224" y="3548264"/>
            <a:ext cx="400074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Heterogeneous Computing Platform with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CPUs, GPUs, etc.</a:t>
            </a:r>
          </a:p>
        </p:txBody>
      </p:sp>
      <p:sp>
        <p:nvSpPr>
          <p:cNvPr id="27663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Compiling A CUDA Program</a:t>
            </a:r>
          </a:p>
        </p:txBody>
      </p:sp>
    </p:spTree>
    <p:extLst>
      <p:ext uri="{BB962C8B-B14F-4D97-AF65-F5344CB8AC3E}">
        <p14:creationId xmlns:p14="http://schemas.microsoft.com/office/powerpoint/2010/main" val="1734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076"/>
    </mc:Choice>
    <mc:Fallback xmlns="">
      <p:transition advTm="1020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Kernel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3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11.5|90.2|72.9|33.3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13.4|0.5|9.4|9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7.1"/>
</p:tagLst>
</file>

<file path=ppt/theme/theme1.xml><?xml version="1.0" encoding="utf-8"?>
<a:theme xmlns:a="http://schemas.openxmlformats.org/drawingml/2006/main" name="1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UCRTemplate4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75B800"/>
      </a:accent1>
      <a:accent2>
        <a:srgbClr val="FA6200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Props1.xml><?xml version="1.0" encoding="utf-8"?>
<ds:datastoreItem xmlns:ds="http://schemas.openxmlformats.org/officeDocument/2006/customXml" ds:itemID="{516C44D1-C024-4547-BFB2-690FCD7BE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BF429-E0F9-41BB-9241-2A93F13AB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620434-1BE5-4570-A95A-4A40C8D27972}">
  <ds:schemaRefs>
    <ds:schemaRef ds:uri="http://schemas.microsoft.com/office/2006/metadata/properties"/>
    <ds:schemaRef ds:uri="http://schemas.microsoft.com/office/infopath/2007/PartnerControls"/>
    <ds:schemaRef ds:uri="1956f548-e1c6-4bad-9b00-9434a603b4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7885</TotalTime>
  <Words>1998</Words>
  <Application>Microsoft Macintosh PowerPoint</Application>
  <PresentationFormat>Custom</PresentationFormat>
  <Paragraphs>487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Akzidenz-Grotesk Extended BQ</vt:lpstr>
      <vt:lpstr>AkzidenzGrotesk</vt:lpstr>
      <vt:lpstr>Arial</vt:lpstr>
      <vt:lpstr>Arial Narrow</vt:lpstr>
      <vt:lpstr>Calibri</vt:lpstr>
      <vt:lpstr>Cambria Math</vt:lpstr>
      <vt:lpstr>Courier New</vt:lpstr>
      <vt:lpstr>Monaco</vt:lpstr>
      <vt:lpstr>MS PGothic</vt:lpstr>
      <vt:lpstr>ＭＳ Ｐゴシック</vt:lpstr>
      <vt:lpstr>Palatino</vt:lpstr>
      <vt:lpstr>PMingLiU</vt:lpstr>
      <vt:lpstr>Tahoma</vt:lpstr>
      <vt:lpstr>Times New Roman</vt:lpstr>
      <vt:lpstr>Trebuchet MS</vt:lpstr>
      <vt:lpstr>Wingdings</vt:lpstr>
      <vt:lpstr>新細明體</vt:lpstr>
      <vt:lpstr>1_Title &amp; Bullet </vt:lpstr>
      <vt:lpstr>UCRTemplate4</vt:lpstr>
      <vt:lpstr>CUDA Parallelism Model</vt:lpstr>
      <vt:lpstr>Objective</vt:lpstr>
      <vt:lpstr>Example: Vector Addition Kernel</vt:lpstr>
      <vt:lpstr>Example: Vector Addition Kernel Launch (Host Code)</vt:lpstr>
      <vt:lpstr>More on Kernel Launch (Host Code)</vt:lpstr>
      <vt:lpstr>Kernel execution in a nutshell</vt:lpstr>
      <vt:lpstr>More on CUDA Function Declarations</vt:lpstr>
      <vt:lpstr>Compiling A CUDA Program</vt:lpstr>
      <vt:lpstr>Multi-dimensional Kernel Configuration</vt:lpstr>
      <vt:lpstr>A Multi-Dimensional Grid Example</vt:lpstr>
      <vt:lpstr>Processing a Picture with a 2D Grid</vt:lpstr>
      <vt:lpstr>Row-Major Layout in C/C++</vt:lpstr>
      <vt:lpstr>Source Code of a PictureKernel</vt:lpstr>
      <vt:lpstr>Host Code for Launching PictureKernel</vt:lpstr>
      <vt:lpstr>Covering a 62×76 Picture with 16×16 Blocks</vt:lpstr>
      <vt:lpstr>Color-to-Grayscale Image Processing Example </vt:lpstr>
      <vt:lpstr>RGB Color Image Representation</vt:lpstr>
      <vt:lpstr>RGB to Grayscale Conversion</vt:lpstr>
      <vt:lpstr>Color Calculating Formula</vt:lpstr>
      <vt:lpstr>RGB to Grayscale Conversion Code</vt:lpstr>
      <vt:lpstr>Thread scheduling</vt:lpstr>
      <vt:lpstr>Objective</vt:lpstr>
      <vt:lpstr>Transparent Scalability</vt:lpstr>
      <vt:lpstr>Example: Executing Thread Blocks</vt:lpstr>
      <vt:lpstr>What Block Size Should I Use??</vt:lpstr>
      <vt:lpstr>The Von-Neumann Model</vt:lpstr>
      <vt:lpstr>The Von-Neumann Model  with SIMD units</vt:lpstr>
      <vt:lpstr>Warp Example</vt:lpstr>
      <vt:lpstr>Warps as Scheduling Units</vt:lpstr>
      <vt:lpstr>Blocks are partitioned after linearization</vt:lpstr>
      <vt:lpstr>Warps in Multi-dimensional Thread Blocks</vt:lpstr>
      <vt:lpstr>Warp divergence</vt:lpstr>
      <vt:lpstr>SMs are SIMD Processors</vt:lpstr>
      <vt:lpstr>SIMD Execution Among Threads in a Warp</vt:lpstr>
      <vt:lpstr>Control Divergence</vt:lpstr>
      <vt:lpstr>Control Divergence Examples</vt:lpstr>
      <vt:lpstr>Example: Vector Addition Kernel</vt:lpstr>
      <vt:lpstr>Analysis for vector size of 1,000 elements</vt:lpstr>
    </vt:vector>
  </TitlesOfParts>
  <Company>UIUC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02 - Introduction to CUDA C</dc:title>
  <dc:creator>Cook, Colleen N</dc:creator>
  <cp:lastModifiedBy>Daniel Wong</cp:lastModifiedBy>
  <cp:revision>117</cp:revision>
  <dcterms:created xsi:type="dcterms:W3CDTF">2013-11-15T21:49:21Z</dcterms:created>
  <dcterms:modified xsi:type="dcterms:W3CDTF">2019-04-10T17:07:02Z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2</vt:r8>
  </property>
  <property fmtid="{D5CDD505-2E9C-101B-9397-08002B2CF9AE}" pid="4" name="Evaluation Kit Module">
    <vt:bool>true</vt:bool>
  </property>
</Properties>
</file>