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69" r:id="rId5"/>
  </p:sldMasterIdLst>
  <p:notesMasterIdLst>
    <p:notesMasterId r:id="rId40"/>
  </p:notesMasterIdLst>
  <p:sldIdLst>
    <p:sldId id="355" r:id="rId6"/>
    <p:sldId id="393" r:id="rId7"/>
    <p:sldId id="385" r:id="rId8"/>
    <p:sldId id="380" r:id="rId9"/>
    <p:sldId id="381" r:id="rId10"/>
    <p:sldId id="382" r:id="rId11"/>
    <p:sldId id="383" r:id="rId12"/>
    <p:sldId id="384" r:id="rId13"/>
    <p:sldId id="388" r:id="rId14"/>
    <p:sldId id="389" r:id="rId15"/>
    <p:sldId id="376" r:id="rId16"/>
    <p:sldId id="394" r:id="rId17"/>
    <p:sldId id="356" r:id="rId18"/>
    <p:sldId id="357" r:id="rId19"/>
    <p:sldId id="358" r:id="rId20"/>
    <p:sldId id="359" r:id="rId21"/>
    <p:sldId id="360" r:id="rId22"/>
    <p:sldId id="362" r:id="rId23"/>
    <p:sldId id="363" r:id="rId24"/>
    <p:sldId id="365" r:id="rId25"/>
    <p:sldId id="378" r:id="rId26"/>
    <p:sldId id="366" r:id="rId27"/>
    <p:sldId id="367" r:id="rId28"/>
    <p:sldId id="368" r:id="rId29"/>
    <p:sldId id="369" r:id="rId30"/>
    <p:sldId id="370" r:id="rId31"/>
    <p:sldId id="391" r:id="rId32"/>
    <p:sldId id="371" r:id="rId33"/>
    <p:sldId id="395" r:id="rId34"/>
    <p:sldId id="372" r:id="rId35"/>
    <p:sldId id="373" r:id="rId36"/>
    <p:sldId id="374" r:id="rId37"/>
    <p:sldId id="375" r:id="rId38"/>
    <p:sldId id="377" r:id="rId39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VIDIA" initials="N" lastIdx="6" clrIdx="0"/>
  <p:cmAuthor id="1" name="Andrew Schuh" initials="A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E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22" autoAdjust="0"/>
    <p:restoredTop sz="86392" autoAdjust="0"/>
  </p:normalViewPr>
  <p:slideViewPr>
    <p:cSldViewPr>
      <p:cViewPr varScale="1">
        <p:scale>
          <a:sx n="169" d="100"/>
          <a:sy n="169" d="100"/>
        </p:scale>
        <p:origin x="664" y="192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771C73-53D0-4069-848A-2A2DC1099B9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31C51F95-51D4-49F2-AB1E-58939226DB42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alatino"/>
            </a:rPr>
            <a:t>Can host access it?</a:t>
          </a:r>
        </a:p>
      </dgm:t>
    </dgm:pt>
    <dgm:pt modelId="{107E387D-AC61-4B9A-95A5-D228516668E8}" type="parTrans" cxnId="{81DDDE2E-6E31-40DB-950E-844338F998A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E6268C8-2AD4-4779-8958-8A0265719817}" type="sibTrans" cxnId="{81DDDE2E-6E31-40DB-950E-844338F998A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AB94E53-05E8-477B-861F-59BD01F23F02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alatino"/>
            </a:rPr>
            <a:t>Outside of </a:t>
          </a:r>
          <a:br>
            <a: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alatino"/>
            </a:rPr>
          </a:br>
          <a:r>
            <a: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alatino"/>
            </a:rPr>
            <a:t>any Function</a:t>
          </a:r>
        </a:p>
      </dgm:t>
    </dgm:pt>
    <dgm:pt modelId="{8798DF68-D78F-467A-B166-A2F413373FF9}" type="parTrans" cxnId="{E7E67A30-DB02-4A54-AC3A-A9EAFE06B15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021ED87-2D9C-478A-8B4A-7C2B4AE6FD29}" type="sibTrans" cxnId="{E7E67A30-DB02-4A54-AC3A-A9EAFE06B15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4B0BFA7-63D5-4A89-B585-B11C579688D6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alatino"/>
            </a:rPr>
            <a:t>In the kernel</a:t>
          </a:r>
        </a:p>
      </dgm:t>
    </dgm:pt>
    <dgm:pt modelId="{367053F0-985C-4DE3-835D-8011562B46E6}" type="parTrans" cxnId="{A112A6A6-F087-44CA-9E56-161C401B366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B368275-04AC-4318-AB38-AF7E50379253}" type="sibTrans" cxnId="{A112A6A6-F087-44CA-9E56-161C401B366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67433F7-5CB7-479B-BCE5-EE2B72090C8D}" type="pres">
      <dgm:prSet presAssocID="{DA771C73-53D0-4069-848A-2A2DC1099B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C66D472-3E0E-4324-BC80-830D17F56D29}" type="pres">
      <dgm:prSet presAssocID="{31C51F95-51D4-49F2-AB1E-58939226DB42}" presName="hierRoot1" presStyleCnt="0">
        <dgm:presLayoutVars>
          <dgm:hierBranch/>
        </dgm:presLayoutVars>
      </dgm:prSet>
      <dgm:spPr/>
    </dgm:pt>
    <dgm:pt modelId="{42525C06-DCE4-47F0-A6EA-FD59B1BD0021}" type="pres">
      <dgm:prSet presAssocID="{31C51F95-51D4-49F2-AB1E-58939226DB42}" presName="rootComposite1" presStyleCnt="0"/>
      <dgm:spPr/>
    </dgm:pt>
    <dgm:pt modelId="{21A79F09-5B65-412D-BCD1-15DA5A158EFB}" type="pres">
      <dgm:prSet presAssocID="{31C51F95-51D4-49F2-AB1E-58939226DB42}" presName="rootText1" presStyleLbl="node0" presStyleIdx="0" presStyleCnt="1">
        <dgm:presLayoutVars>
          <dgm:chPref val="3"/>
        </dgm:presLayoutVars>
      </dgm:prSet>
      <dgm:spPr/>
    </dgm:pt>
    <dgm:pt modelId="{AB741200-48F0-4B03-A959-CBBF41A1B5BB}" type="pres">
      <dgm:prSet presAssocID="{31C51F95-51D4-49F2-AB1E-58939226DB42}" presName="rootConnector1" presStyleLbl="node1" presStyleIdx="0" presStyleCnt="0"/>
      <dgm:spPr/>
    </dgm:pt>
    <dgm:pt modelId="{614E56CC-D677-4CEC-B729-7531BFD8DB43}" type="pres">
      <dgm:prSet presAssocID="{31C51F95-51D4-49F2-AB1E-58939226DB42}" presName="hierChild2" presStyleCnt="0"/>
      <dgm:spPr/>
    </dgm:pt>
    <dgm:pt modelId="{46A06E1E-E0A4-4912-B26A-823EE1066D36}" type="pres">
      <dgm:prSet presAssocID="{8798DF68-D78F-467A-B166-A2F413373FF9}" presName="Name35" presStyleLbl="parChTrans1D2" presStyleIdx="0" presStyleCnt="2"/>
      <dgm:spPr/>
    </dgm:pt>
    <dgm:pt modelId="{957F3073-C619-4047-A752-C418499549F5}" type="pres">
      <dgm:prSet presAssocID="{3AB94E53-05E8-477B-861F-59BD01F23F02}" presName="hierRoot2" presStyleCnt="0">
        <dgm:presLayoutVars>
          <dgm:hierBranch/>
        </dgm:presLayoutVars>
      </dgm:prSet>
      <dgm:spPr/>
    </dgm:pt>
    <dgm:pt modelId="{DF57536E-EE4E-48E2-8421-F3C2211E5B54}" type="pres">
      <dgm:prSet presAssocID="{3AB94E53-05E8-477B-861F-59BD01F23F02}" presName="rootComposite" presStyleCnt="0"/>
      <dgm:spPr/>
    </dgm:pt>
    <dgm:pt modelId="{17B2981F-67B7-4B2C-9534-E7790086E223}" type="pres">
      <dgm:prSet presAssocID="{3AB94E53-05E8-477B-861F-59BD01F23F02}" presName="rootText" presStyleLbl="node2" presStyleIdx="0" presStyleCnt="2">
        <dgm:presLayoutVars>
          <dgm:chPref val="3"/>
        </dgm:presLayoutVars>
      </dgm:prSet>
      <dgm:spPr/>
    </dgm:pt>
    <dgm:pt modelId="{B418A5DC-8422-4960-A924-ECF98F0E4961}" type="pres">
      <dgm:prSet presAssocID="{3AB94E53-05E8-477B-861F-59BD01F23F02}" presName="rootConnector" presStyleLbl="node2" presStyleIdx="0" presStyleCnt="2"/>
      <dgm:spPr/>
    </dgm:pt>
    <dgm:pt modelId="{F3D2DD03-DFB9-4DF6-A030-49C1FB6831D6}" type="pres">
      <dgm:prSet presAssocID="{3AB94E53-05E8-477B-861F-59BD01F23F02}" presName="hierChild4" presStyleCnt="0"/>
      <dgm:spPr/>
    </dgm:pt>
    <dgm:pt modelId="{E8BB4140-7A21-4CC0-821D-8C61447CA58E}" type="pres">
      <dgm:prSet presAssocID="{3AB94E53-05E8-477B-861F-59BD01F23F02}" presName="hierChild5" presStyleCnt="0"/>
      <dgm:spPr/>
    </dgm:pt>
    <dgm:pt modelId="{4EA3E305-9AD3-4D37-98C4-1FA77999FCD8}" type="pres">
      <dgm:prSet presAssocID="{367053F0-985C-4DE3-835D-8011562B46E6}" presName="Name35" presStyleLbl="parChTrans1D2" presStyleIdx="1" presStyleCnt="2"/>
      <dgm:spPr/>
    </dgm:pt>
    <dgm:pt modelId="{FDA46551-9B77-432F-8118-0BE32D48017F}" type="pres">
      <dgm:prSet presAssocID="{C4B0BFA7-63D5-4A89-B585-B11C579688D6}" presName="hierRoot2" presStyleCnt="0">
        <dgm:presLayoutVars>
          <dgm:hierBranch/>
        </dgm:presLayoutVars>
      </dgm:prSet>
      <dgm:spPr/>
    </dgm:pt>
    <dgm:pt modelId="{FBE63B66-E80F-4BD1-AF59-100C4B1472C3}" type="pres">
      <dgm:prSet presAssocID="{C4B0BFA7-63D5-4A89-B585-B11C579688D6}" presName="rootComposite" presStyleCnt="0"/>
      <dgm:spPr/>
    </dgm:pt>
    <dgm:pt modelId="{2037220D-1368-4A77-8983-56DC93F0A3A3}" type="pres">
      <dgm:prSet presAssocID="{C4B0BFA7-63D5-4A89-B585-B11C579688D6}" presName="rootText" presStyleLbl="node2" presStyleIdx="1" presStyleCnt="2">
        <dgm:presLayoutVars>
          <dgm:chPref val="3"/>
        </dgm:presLayoutVars>
      </dgm:prSet>
      <dgm:spPr/>
    </dgm:pt>
    <dgm:pt modelId="{C33E1BFD-43FA-4FED-B8B2-364820D0B1AE}" type="pres">
      <dgm:prSet presAssocID="{C4B0BFA7-63D5-4A89-B585-B11C579688D6}" presName="rootConnector" presStyleLbl="node2" presStyleIdx="1" presStyleCnt="2"/>
      <dgm:spPr/>
    </dgm:pt>
    <dgm:pt modelId="{26FB0F94-B086-4216-BE10-0E9814B162B8}" type="pres">
      <dgm:prSet presAssocID="{C4B0BFA7-63D5-4A89-B585-B11C579688D6}" presName="hierChild4" presStyleCnt="0"/>
      <dgm:spPr/>
    </dgm:pt>
    <dgm:pt modelId="{CEAEE006-B956-4C01-9BD8-2588A7BF50C8}" type="pres">
      <dgm:prSet presAssocID="{C4B0BFA7-63D5-4A89-B585-B11C579688D6}" presName="hierChild5" presStyleCnt="0"/>
      <dgm:spPr/>
    </dgm:pt>
    <dgm:pt modelId="{2B99B459-E5FD-43EB-979E-C64689F70AE8}" type="pres">
      <dgm:prSet presAssocID="{31C51F95-51D4-49F2-AB1E-58939226DB42}" presName="hierChild3" presStyleCnt="0"/>
      <dgm:spPr/>
    </dgm:pt>
  </dgm:ptLst>
  <dgm:cxnLst>
    <dgm:cxn modelId="{BA40B409-CE8D-964B-9F2C-26AB05EF7FFA}" type="presOf" srcId="{3AB94E53-05E8-477B-861F-59BD01F23F02}" destId="{17B2981F-67B7-4B2C-9534-E7790086E223}" srcOrd="0" destOrd="0" presId="urn:microsoft.com/office/officeart/2005/8/layout/orgChart1"/>
    <dgm:cxn modelId="{6C23B90C-37B6-5A49-B529-D479DCFBA768}" type="presOf" srcId="{367053F0-985C-4DE3-835D-8011562B46E6}" destId="{4EA3E305-9AD3-4D37-98C4-1FA77999FCD8}" srcOrd="0" destOrd="0" presId="urn:microsoft.com/office/officeart/2005/8/layout/orgChart1"/>
    <dgm:cxn modelId="{81DDDE2E-6E31-40DB-950E-844338F998AE}" srcId="{DA771C73-53D0-4069-848A-2A2DC1099B97}" destId="{31C51F95-51D4-49F2-AB1E-58939226DB42}" srcOrd="0" destOrd="0" parTransId="{107E387D-AC61-4B9A-95A5-D228516668E8}" sibTransId="{0E6268C8-2AD4-4779-8958-8A0265719817}"/>
    <dgm:cxn modelId="{E7E67A30-DB02-4A54-AC3A-A9EAFE06B15A}" srcId="{31C51F95-51D4-49F2-AB1E-58939226DB42}" destId="{3AB94E53-05E8-477B-861F-59BD01F23F02}" srcOrd="0" destOrd="0" parTransId="{8798DF68-D78F-467A-B166-A2F413373FF9}" sibTransId="{E021ED87-2D9C-478A-8B4A-7C2B4AE6FD29}"/>
    <dgm:cxn modelId="{0F4E4A46-3B28-364A-90AF-90DD5BD485C3}" type="presOf" srcId="{31C51F95-51D4-49F2-AB1E-58939226DB42}" destId="{21A79F09-5B65-412D-BCD1-15DA5A158EFB}" srcOrd="0" destOrd="0" presId="urn:microsoft.com/office/officeart/2005/8/layout/orgChart1"/>
    <dgm:cxn modelId="{3350F846-2CE2-DE47-BD1C-4B3151AC5F0F}" type="presOf" srcId="{8798DF68-D78F-467A-B166-A2F413373FF9}" destId="{46A06E1E-E0A4-4912-B26A-823EE1066D36}" srcOrd="0" destOrd="0" presId="urn:microsoft.com/office/officeart/2005/8/layout/orgChart1"/>
    <dgm:cxn modelId="{2DE12261-265F-8C46-8B77-15FF8EB92D0A}" type="presOf" srcId="{C4B0BFA7-63D5-4A89-B585-B11C579688D6}" destId="{2037220D-1368-4A77-8983-56DC93F0A3A3}" srcOrd="0" destOrd="0" presId="urn:microsoft.com/office/officeart/2005/8/layout/orgChart1"/>
    <dgm:cxn modelId="{59929584-5576-8442-918F-F727514C5D21}" type="presOf" srcId="{3AB94E53-05E8-477B-861F-59BD01F23F02}" destId="{B418A5DC-8422-4960-A924-ECF98F0E4961}" srcOrd="1" destOrd="0" presId="urn:microsoft.com/office/officeart/2005/8/layout/orgChart1"/>
    <dgm:cxn modelId="{8281E386-BB97-D042-8D31-1D2F9EF30A6B}" type="presOf" srcId="{DA771C73-53D0-4069-848A-2A2DC1099B97}" destId="{167433F7-5CB7-479B-BCE5-EE2B72090C8D}" srcOrd="0" destOrd="0" presId="urn:microsoft.com/office/officeart/2005/8/layout/orgChart1"/>
    <dgm:cxn modelId="{F4E61188-67BF-CC4D-BD83-5729300EBA08}" type="presOf" srcId="{C4B0BFA7-63D5-4A89-B585-B11C579688D6}" destId="{C33E1BFD-43FA-4FED-B8B2-364820D0B1AE}" srcOrd="1" destOrd="0" presId="urn:microsoft.com/office/officeart/2005/8/layout/orgChart1"/>
    <dgm:cxn modelId="{10ADFAA3-1DAF-3840-841C-62D7898BF9A4}" type="presOf" srcId="{31C51F95-51D4-49F2-AB1E-58939226DB42}" destId="{AB741200-48F0-4B03-A959-CBBF41A1B5BB}" srcOrd="1" destOrd="0" presId="urn:microsoft.com/office/officeart/2005/8/layout/orgChart1"/>
    <dgm:cxn modelId="{A112A6A6-F087-44CA-9E56-161C401B3665}" srcId="{31C51F95-51D4-49F2-AB1E-58939226DB42}" destId="{C4B0BFA7-63D5-4A89-B585-B11C579688D6}" srcOrd="1" destOrd="0" parTransId="{367053F0-985C-4DE3-835D-8011562B46E6}" sibTransId="{1B368275-04AC-4318-AB38-AF7E50379253}"/>
    <dgm:cxn modelId="{119109F9-A67F-E344-AD92-BEDF920BB3A1}" type="presParOf" srcId="{167433F7-5CB7-479B-BCE5-EE2B72090C8D}" destId="{5C66D472-3E0E-4324-BC80-830D17F56D29}" srcOrd="0" destOrd="0" presId="urn:microsoft.com/office/officeart/2005/8/layout/orgChart1"/>
    <dgm:cxn modelId="{E851FC49-DCD3-E34E-9888-542A955ABC2E}" type="presParOf" srcId="{5C66D472-3E0E-4324-BC80-830D17F56D29}" destId="{42525C06-DCE4-47F0-A6EA-FD59B1BD0021}" srcOrd="0" destOrd="0" presId="urn:microsoft.com/office/officeart/2005/8/layout/orgChart1"/>
    <dgm:cxn modelId="{6253ABC7-7D68-494E-86CB-EB290722A3E1}" type="presParOf" srcId="{42525C06-DCE4-47F0-A6EA-FD59B1BD0021}" destId="{21A79F09-5B65-412D-BCD1-15DA5A158EFB}" srcOrd="0" destOrd="0" presId="urn:microsoft.com/office/officeart/2005/8/layout/orgChart1"/>
    <dgm:cxn modelId="{009C9769-571A-E540-ABE2-268C68FC9B28}" type="presParOf" srcId="{42525C06-DCE4-47F0-A6EA-FD59B1BD0021}" destId="{AB741200-48F0-4B03-A959-CBBF41A1B5BB}" srcOrd="1" destOrd="0" presId="urn:microsoft.com/office/officeart/2005/8/layout/orgChart1"/>
    <dgm:cxn modelId="{EBBD4192-2296-1B4B-9EA1-CDF6AA76F370}" type="presParOf" srcId="{5C66D472-3E0E-4324-BC80-830D17F56D29}" destId="{614E56CC-D677-4CEC-B729-7531BFD8DB43}" srcOrd="1" destOrd="0" presId="urn:microsoft.com/office/officeart/2005/8/layout/orgChart1"/>
    <dgm:cxn modelId="{0AB21E80-1FC1-6B42-9506-B435FD0C4B2B}" type="presParOf" srcId="{614E56CC-D677-4CEC-B729-7531BFD8DB43}" destId="{46A06E1E-E0A4-4912-B26A-823EE1066D36}" srcOrd="0" destOrd="0" presId="urn:microsoft.com/office/officeart/2005/8/layout/orgChart1"/>
    <dgm:cxn modelId="{BD4E707D-1A59-274B-B5E4-73EAD938E38B}" type="presParOf" srcId="{614E56CC-D677-4CEC-B729-7531BFD8DB43}" destId="{957F3073-C619-4047-A752-C418499549F5}" srcOrd="1" destOrd="0" presId="urn:microsoft.com/office/officeart/2005/8/layout/orgChart1"/>
    <dgm:cxn modelId="{E7F28224-7020-E047-8AAB-9F50289F366B}" type="presParOf" srcId="{957F3073-C619-4047-A752-C418499549F5}" destId="{DF57536E-EE4E-48E2-8421-F3C2211E5B54}" srcOrd="0" destOrd="0" presId="urn:microsoft.com/office/officeart/2005/8/layout/orgChart1"/>
    <dgm:cxn modelId="{A7896774-0C18-6D43-9857-F1FCA4FDC290}" type="presParOf" srcId="{DF57536E-EE4E-48E2-8421-F3C2211E5B54}" destId="{17B2981F-67B7-4B2C-9534-E7790086E223}" srcOrd="0" destOrd="0" presId="urn:microsoft.com/office/officeart/2005/8/layout/orgChart1"/>
    <dgm:cxn modelId="{6D48F60C-F52C-0448-8226-98347704B673}" type="presParOf" srcId="{DF57536E-EE4E-48E2-8421-F3C2211E5B54}" destId="{B418A5DC-8422-4960-A924-ECF98F0E4961}" srcOrd="1" destOrd="0" presId="urn:microsoft.com/office/officeart/2005/8/layout/orgChart1"/>
    <dgm:cxn modelId="{FB75CBD2-7A5B-684F-A5FA-89DA0E03EE92}" type="presParOf" srcId="{957F3073-C619-4047-A752-C418499549F5}" destId="{F3D2DD03-DFB9-4DF6-A030-49C1FB6831D6}" srcOrd="1" destOrd="0" presId="urn:microsoft.com/office/officeart/2005/8/layout/orgChart1"/>
    <dgm:cxn modelId="{5CCE5307-FC39-E54A-AAEA-5AF951B53743}" type="presParOf" srcId="{957F3073-C619-4047-A752-C418499549F5}" destId="{E8BB4140-7A21-4CC0-821D-8C61447CA58E}" srcOrd="2" destOrd="0" presId="urn:microsoft.com/office/officeart/2005/8/layout/orgChart1"/>
    <dgm:cxn modelId="{ADC00640-C573-044C-B91F-A563B64730DA}" type="presParOf" srcId="{614E56CC-D677-4CEC-B729-7531BFD8DB43}" destId="{4EA3E305-9AD3-4D37-98C4-1FA77999FCD8}" srcOrd="2" destOrd="0" presId="urn:microsoft.com/office/officeart/2005/8/layout/orgChart1"/>
    <dgm:cxn modelId="{D882FD80-47A5-FF48-B80B-8B2E597D1264}" type="presParOf" srcId="{614E56CC-D677-4CEC-B729-7531BFD8DB43}" destId="{FDA46551-9B77-432F-8118-0BE32D48017F}" srcOrd="3" destOrd="0" presId="urn:microsoft.com/office/officeart/2005/8/layout/orgChart1"/>
    <dgm:cxn modelId="{E986C2FF-B150-8847-BF8E-56FBD7D6A7B2}" type="presParOf" srcId="{FDA46551-9B77-432F-8118-0BE32D48017F}" destId="{FBE63B66-E80F-4BD1-AF59-100C4B1472C3}" srcOrd="0" destOrd="0" presId="urn:microsoft.com/office/officeart/2005/8/layout/orgChart1"/>
    <dgm:cxn modelId="{5AB3D2ED-50D4-AD4B-B566-F48C33BD2C02}" type="presParOf" srcId="{FBE63B66-E80F-4BD1-AF59-100C4B1472C3}" destId="{2037220D-1368-4A77-8983-56DC93F0A3A3}" srcOrd="0" destOrd="0" presId="urn:microsoft.com/office/officeart/2005/8/layout/orgChart1"/>
    <dgm:cxn modelId="{FAF7602A-D2B3-C94F-AC45-A7FF3767D14D}" type="presParOf" srcId="{FBE63B66-E80F-4BD1-AF59-100C4B1472C3}" destId="{C33E1BFD-43FA-4FED-B8B2-364820D0B1AE}" srcOrd="1" destOrd="0" presId="urn:microsoft.com/office/officeart/2005/8/layout/orgChart1"/>
    <dgm:cxn modelId="{92AC2E4B-B10C-8A4C-9F5E-EE2F9679DFB1}" type="presParOf" srcId="{FDA46551-9B77-432F-8118-0BE32D48017F}" destId="{26FB0F94-B086-4216-BE10-0E9814B162B8}" srcOrd="1" destOrd="0" presId="urn:microsoft.com/office/officeart/2005/8/layout/orgChart1"/>
    <dgm:cxn modelId="{58364F36-D8CF-CE4C-858A-58522CFB74F9}" type="presParOf" srcId="{FDA46551-9B77-432F-8118-0BE32D48017F}" destId="{CEAEE006-B956-4C01-9BD8-2588A7BF50C8}" srcOrd="2" destOrd="0" presId="urn:microsoft.com/office/officeart/2005/8/layout/orgChart1"/>
    <dgm:cxn modelId="{5825E8D5-0BB4-8B4E-B2AC-CFA3DB847101}" type="presParOf" srcId="{5C66D472-3E0E-4324-BC80-830D17F56D29}" destId="{2B99B459-E5FD-43EB-979E-C64689F70AE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3E305-9AD3-4D37-98C4-1FA77999FCD8}">
      <dsp:nvSpPr>
        <dsp:cNvPr id="0" name=""/>
        <dsp:cNvSpPr/>
      </dsp:nvSpPr>
      <dsp:spPr>
        <a:xfrm>
          <a:off x="2228850" y="826717"/>
          <a:ext cx="999159" cy="346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407"/>
              </a:lnTo>
              <a:lnTo>
                <a:pt x="999159" y="173407"/>
              </a:lnTo>
              <a:lnTo>
                <a:pt x="999159" y="3468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06E1E-E0A4-4912-B26A-823EE1066D36}">
      <dsp:nvSpPr>
        <dsp:cNvPr id="0" name=""/>
        <dsp:cNvSpPr/>
      </dsp:nvSpPr>
      <dsp:spPr>
        <a:xfrm>
          <a:off x="1229690" y="826717"/>
          <a:ext cx="999159" cy="346815"/>
        </a:xfrm>
        <a:custGeom>
          <a:avLst/>
          <a:gdLst/>
          <a:ahLst/>
          <a:cxnLst/>
          <a:rect l="0" t="0" r="0" b="0"/>
          <a:pathLst>
            <a:path>
              <a:moveTo>
                <a:pt x="999159" y="0"/>
              </a:moveTo>
              <a:lnTo>
                <a:pt x="999159" y="173407"/>
              </a:lnTo>
              <a:lnTo>
                <a:pt x="0" y="173407"/>
              </a:lnTo>
              <a:lnTo>
                <a:pt x="0" y="3468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79F09-5B65-412D-BCD1-15DA5A158EFB}">
      <dsp:nvSpPr>
        <dsp:cNvPr id="0" name=""/>
        <dsp:cNvSpPr/>
      </dsp:nvSpPr>
      <dsp:spPr>
        <a:xfrm>
          <a:off x="1403098" y="965"/>
          <a:ext cx="1651503" cy="82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alatino"/>
            </a:rPr>
            <a:t>Can host access it?</a:t>
          </a:r>
        </a:p>
      </dsp:txBody>
      <dsp:txXfrm>
        <a:off x="1403098" y="965"/>
        <a:ext cx="1651503" cy="825751"/>
      </dsp:txXfrm>
    </dsp:sp>
    <dsp:sp modelId="{17B2981F-67B7-4B2C-9534-E7790086E223}">
      <dsp:nvSpPr>
        <dsp:cNvPr id="0" name=""/>
        <dsp:cNvSpPr/>
      </dsp:nvSpPr>
      <dsp:spPr>
        <a:xfrm>
          <a:off x="403938" y="1173532"/>
          <a:ext cx="1651503" cy="82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alatino"/>
            </a:rPr>
            <a:t>Outside of </a:t>
          </a:r>
          <a:br>
            <a:rPr kumimoji="0" 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alatino"/>
            </a:rPr>
          </a:br>
          <a:r>
            <a:rPr kumimoji="0" 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alatino"/>
            </a:rPr>
            <a:t>any Function</a:t>
          </a:r>
        </a:p>
      </dsp:txBody>
      <dsp:txXfrm>
        <a:off x="403938" y="1173532"/>
        <a:ext cx="1651503" cy="825751"/>
      </dsp:txXfrm>
    </dsp:sp>
    <dsp:sp modelId="{2037220D-1368-4A77-8983-56DC93F0A3A3}">
      <dsp:nvSpPr>
        <dsp:cNvPr id="0" name=""/>
        <dsp:cNvSpPr/>
      </dsp:nvSpPr>
      <dsp:spPr>
        <a:xfrm>
          <a:off x="2402257" y="1173532"/>
          <a:ext cx="1651503" cy="82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alatino"/>
            </a:rPr>
            <a:t>In the kernel</a:t>
          </a:r>
        </a:p>
      </dsp:txBody>
      <dsp:txXfrm>
        <a:off x="2402257" y="1173532"/>
        <a:ext cx="1651503" cy="825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2B56C-E4C3-477D-9DBB-EDFB8DEA061A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2262F-AFE6-4C9E-BD41-86DCF51B3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40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896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896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896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8969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C78B30F-BC8C-4A03-BD16-DC83E2D0BC4A}" type="slidenum">
              <a:rPr lang="en-US" sz="1100" smtClean="0">
                <a:latin typeface="Times New Roman" pitchFamily="18" charset="0"/>
              </a:rPr>
              <a:pPr/>
              <a:t>3</a:t>
            </a:fld>
            <a:endParaRPr lang="en-US" sz="1100"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</a:rPr>
              <a:t>Insert von-neumann schematic here</a:t>
            </a:r>
          </a:p>
        </p:txBody>
      </p:sp>
    </p:spTree>
    <p:extLst>
      <p:ext uri="{BB962C8B-B14F-4D97-AF65-F5344CB8AC3E}">
        <p14:creationId xmlns:p14="http://schemas.microsoft.com/office/powerpoint/2010/main" val="4258150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E8106-3C78-432C-951B-9B78F38CF7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16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5A4C-306B-4FE6-B4C3-4E416AFC7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94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5A4C-306B-4FE6-B4C3-4E416AFC7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44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7967" eaLnBrk="0" hangingPunct="0">
              <a:defRPr sz="1500">
                <a:solidFill>
                  <a:schemeClr val="tx1"/>
                </a:solidFill>
                <a:latin typeface="Palatino"/>
              </a:defRPr>
            </a:lvl1pPr>
            <a:lvl2pPr marL="702756" indent="-270291" defTabSz="897967" eaLnBrk="0" hangingPunct="0">
              <a:defRPr sz="1500">
                <a:solidFill>
                  <a:schemeClr val="tx1"/>
                </a:solidFill>
                <a:latin typeface="Palatino"/>
              </a:defRPr>
            </a:lvl2pPr>
            <a:lvl3pPr marL="1081164" indent="-216233" defTabSz="897967" eaLnBrk="0" hangingPunct="0">
              <a:defRPr sz="1500">
                <a:solidFill>
                  <a:schemeClr val="tx1"/>
                </a:solidFill>
                <a:latin typeface="Palatino"/>
              </a:defRPr>
            </a:lvl3pPr>
            <a:lvl4pPr marL="1513629" indent="-216233" defTabSz="897967" eaLnBrk="0" hangingPunct="0">
              <a:defRPr sz="1500">
                <a:solidFill>
                  <a:schemeClr val="tx1"/>
                </a:solidFill>
                <a:latin typeface="Palatino"/>
              </a:defRPr>
            </a:lvl4pPr>
            <a:lvl5pPr marL="1946095" indent="-216233" defTabSz="897967" eaLnBrk="0" hangingPunct="0">
              <a:defRPr sz="1500">
                <a:solidFill>
                  <a:schemeClr val="tx1"/>
                </a:solidFill>
                <a:latin typeface="Palatino"/>
              </a:defRPr>
            </a:lvl5pPr>
            <a:lvl6pPr marL="2378560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Palatino"/>
              </a:defRPr>
            </a:lvl6pPr>
            <a:lvl7pPr marL="2811026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Palatino"/>
              </a:defRPr>
            </a:lvl7pPr>
            <a:lvl8pPr marL="3243491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Palatino"/>
              </a:defRPr>
            </a:lvl8pPr>
            <a:lvl9pPr marL="3675957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Palatino"/>
              </a:defRPr>
            </a:lvl9pPr>
          </a:lstStyle>
          <a:p>
            <a:fld id="{F9652308-2236-44E2-B745-0402846C1335}" type="slidenum">
              <a:rPr lang="en-US" sz="1100">
                <a:latin typeface="Times New Roman" pitchFamily="18" charset="0"/>
              </a:rPr>
              <a:pPr/>
              <a:t>4</a:t>
            </a:fld>
            <a:endParaRPr lang="en-US" sz="110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Global, constant, and texture memory contents are persistent across kernels called by the same application.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Each thread uses a number of registers.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Each</a:t>
            </a:r>
            <a:r>
              <a:rPr lang="en-US" baseline="0" dirty="0"/>
              <a:t> block allocates a certain amount of Shared Memory that is accessible to all threads in the block.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50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7967" eaLnBrk="0" hangingPunct="0">
              <a:defRPr sz="1500">
                <a:solidFill>
                  <a:schemeClr val="tx1"/>
                </a:solidFill>
                <a:latin typeface="Palatino"/>
              </a:defRPr>
            </a:lvl1pPr>
            <a:lvl2pPr marL="702756" indent="-270291" defTabSz="897967" eaLnBrk="0" hangingPunct="0">
              <a:defRPr sz="1500">
                <a:solidFill>
                  <a:schemeClr val="tx1"/>
                </a:solidFill>
                <a:latin typeface="Palatino"/>
              </a:defRPr>
            </a:lvl2pPr>
            <a:lvl3pPr marL="1081164" indent="-216233" defTabSz="897967" eaLnBrk="0" hangingPunct="0">
              <a:defRPr sz="1500">
                <a:solidFill>
                  <a:schemeClr val="tx1"/>
                </a:solidFill>
                <a:latin typeface="Palatino"/>
              </a:defRPr>
            </a:lvl3pPr>
            <a:lvl4pPr marL="1513629" indent="-216233" defTabSz="897967" eaLnBrk="0" hangingPunct="0">
              <a:defRPr sz="1500">
                <a:solidFill>
                  <a:schemeClr val="tx1"/>
                </a:solidFill>
                <a:latin typeface="Palatino"/>
              </a:defRPr>
            </a:lvl4pPr>
            <a:lvl5pPr marL="1946095" indent="-216233" defTabSz="897967" eaLnBrk="0" hangingPunct="0">
              <a:defRPr sz="1500">
                <a:solidFill>
                  <a:schemeClr val="tx1"/>
                </a:solidFill>
                <a:latin typeface="Palatino"/>
              </a:defRPr>
            </a:lvl5pPr>
            <a:lvl6pPr marL="2378560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Palatino"/>
              </a:defRPr>
            </a:lvl6pPr>
            <a:lvl7pPr marL="2811026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Palatino"/>
              </a:defRPr>
            </a:lvl7pPr>
            <a:lvl8pPr marL="3243491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Palatino"/>
              </a:defRPr>
            </a:lvl8pPr>
            <a:lvl9pPr marL="3675957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Palatino"/>
              </a:defRPr>
            </a:lvl9pPr>
          </a:lstStyle>
          <a:p>
            <a:fld id="{B012B556-0015-4E9A-AA7E-1D568CCC31AF}" type="slidenum">
              <a:rPr lang="en-US" sz="1100">
                <a:latin typeface="Times New Roman" pitchFamily="18" charset="0"/>
              </a:rPr>
              <a:pPr/>
              <a:t>7</a:t>
            </a:fld>
            <a:endParaRPr lang="en-US" sz="110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38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Matrix multiplication, each thread accesses global memory in the for loop.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5EA4-FCD8-418A-ADA4-E83FA320EF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8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E8106-3C78-432C-951B-9B78F38CF7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13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E8106-3C78-432C-951B-9B78F38CF7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83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E8106-3C78-432C-951B-9B78F38CF7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09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E8106-3C78-432C-951B-9B78F38CF7C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55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E8106-3C78-432C-951B-9B78F38CF7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5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"/>
            <a:ext cx="6858000" cy="51434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85728" fontAlgn="base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7650" y="3998625"/>
            <a:ext cx="5430791" cy="27693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33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39300" cy="438582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25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1" y="624038"/>
            <a:ext cx="6858001" cy="1488781"/>
            <a:chOff x="0" y="748845"/>
            <a:chExt cx="6356036" cy="1379811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3"/>
            <a:srcRect l="12327"/>
            <a:stretch/>
          </p:blipFill>
          <p:spPr>
            <a:xfrm>
              <a:off x="0" y="748845"/>
              <a:ext cx="3105001" cy="76038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80" y="937806"/>
              <a:ext cx="2073674" cy="38246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477"/>
            <a:stretch/>
          </p:blipFill>
          <p:spPr>
            <a:xfrm>
              <a:off x="1039432" y="1561775"/>
              <a:ext cx="5316604" cy="566881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43784" y="1708498"/>
              <a:ext cx="1170069" cy="272357"/>
              <a:chOff x="4100403" y="1765746"/>
              <a:chExt cx="3118543" cy="725905"/>
            </a:xfrm>
          </p:grpSpPr>
          <p:pic>
            <p:nvPicPr>
              <p:cNvPr id="21" name="Picture 20"/>
              <p:cNvPicPr>
                <a:picLocks noChangeAspect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0403" y="1765746"/>
                <a:ext cx="561259" cy="725905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 userDrawn="1"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8124" y="1905033"/>
                <a:ext cx="2380822" cy="5813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3316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77F4EB-457E-C842-B198-7DC949865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28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26DB2-3F1F-804D-83AE-47ED229AB9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09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857250"/>
            <a:ext cx="3028950" cy="38290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857250"/>
            <a:ext cx="3028950" cy="38290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35B1C-632B-704D-B5A9-838BE12B15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424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E4F36-B980-BD45-9C98-B4D77CA978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901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2AC4B4-E784-3A43-9BEE-ABF590D2DA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62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6CCDE-1E55-D643-89D7-46FE1F414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117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4787"/>
            <a:ext cx="2256235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04788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076326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F91E1-27EC-5749-B519-1D9D191274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878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3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A224A3-3157-114B-90B5-A113182E65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21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1FA58F-3437-504F-83EF-265A9C77B4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730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71450"/>
            <a:ext cx="1543050" cy="4514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71450"/>
            <a:ext cx="4514850" cy="4514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B3EA47-46D0-8E44-97EB-D7DFC00DB6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31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6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32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8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0540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12272"/>
            <a:ext cx="6217920" cy="4021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333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31172"/>
            <a:ext cx="6858000" cy="215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5728" fontAlgn="base">
              <a:spcBef>
                <a:spcPct val="0"/>
              </a:spcBef>
              <a:spcAft>
                <a:spcPct val="0"/>
              </a:spcAft>
            </a:pPr>
            <a:endParaRPr lang="en-US" sz="112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449" y="5042944"/>
            <a:ext cx="200643" cy="641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417" cap="none" dirty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47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5"/>
            <a:ext cx="6217920" cy="399416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500" dirty="0" smtClean="0"/>
            </a:lvl1pPr>
            <a:lvl2pPr>
              <a:defRPr lang="en-US" sz="1167" dirty="0" smtClean="0"/>
            </a:lvl2pPr>
            <a:lvl3pPr>
              <a:defRPr lang="en-US" sz="1167" dirty="0" smtClean="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8367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2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0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39624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2001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850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op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49" y="206375"/>
            <a:ext cx="5752703" cy="43858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88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3" descr="full_blue_t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0300" y="285750"/>
            <a:ext cx="4171950" cy="20574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0300" y="2457450"/>
            <a:ext cx="4171950" cy="1771650"/>
          </a:xfrm>
        </p:spPr>
        <p:txBody>
          <a:bodyPr/>
          <a:lstStyle>
            <a:lvl1pPr marL="0" indent="0">
              <a:buFont typeface="Wingdings" charset="0"/>
              <a:buNone/>
              <a:defRPr sz="2400">
                <a:solidFill>
                  <a:srgbClr val="F1AB0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0BB7CD7A-4738-C944-85F0-E4B6B1B103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36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1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250" y="291626"/>
            <a:ext cx="6185087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341" y="1110344"/>
            <a:ext cx="6169964" cy="362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" y="4989837"/>
            <a:ext cx="6859964" cy="158643"/>
            <a:chOff x="0" y="5987804"/>
            <a:chExt cx="8231957" cy="190372"/>
          </a:xfrm>
        </p:grpSpPr>
        <p:sp>
          <p:nvSpPr>
            <p:cNvPr id="36" name="Parallelogram 35"/>
            <p:cNvSpPr/>
            <p:nvPr userDrawn="1"/>
          </p:nvSpPr>
          <p:spPr>
            <a:xfrm>
              <a:off x="7178479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FA63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37" name="Parallelogram 36"/>
            <p:cNvSpPr/>
            <p:nvPr userDrawn="1"/>
          </p:nvSpPr>
          <p:spPr>
            <a:xfrm>
              <a:off x="6394206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76B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 userDrawn="1"/>
          </p:nvPicPr>
          <p:blipFill rotWithShape="1">
            <a:blip r:embed="rId10"/>
            <a:srcRect t="-6317" r="97921" b="17099"/>
            <a:stretch/>
          </p:blipFill>
          <p:spPr>
            <a:xfrm>
              <a:off x="7947899" y="5987804"/>
              <a:ext cx="284058" cy="19037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 userDrawn="1"/>
          </p:nvPicPr>
          <p:blipFill rotWithShape="1">
            <a:blip r:embed="rId11"/>
            <a:srcRect l="52877" t="1978" r="-1" b="17095"/>
            <a:stretch/>
          </p:blipFill>
          <p:spPr>
            <a:xfrm>
              <a:off x="0" y="6002009"/>
              <a:ext cx="6433059" cy="17267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98934" y="5034091"/>
            <a:ext cx="200643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00" cap="none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-6713" y="4993160"/>
            <a:ext cx="68732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27" y="5032625"/>
            <a:ext cx="412598" cy="76098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6149909" y="5028452"/>
            <a:ext cx="362782" cy="84445"/>
            <a:chOff x="4100403" y="1765746"/>
            <a:chExt cx="3118543" cy="725905"/>
          </a:xfrm>
        </p:grpSpPr>
        <p:pic>
          <p:nvPicPr>
            <p:cNvPr id="48" name="Picture 4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403" y="1765746"/>
              <a:ext cx="561259" cy="7259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124" y="1905033"/>
              <a:ext cx="2380822" cy="581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236431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5pPr>
      <a:lvl6pPr marL="28572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6pPr>
      <a:lvl7pPr marL="571455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7pPr>
      <a:lvl8pPr marL="857182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8pPr>
      <a:lvl9pPr marL="114290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9pPr>
    </p:titleStyle>
    <p:bodyStyle>
      <a:lvl1pPr marL="236793" indent="-236793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15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5177" indent="-190492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670692" indent="-169327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109177" indent="-142863" algn="l" rtl="0" eaLnBrk="1" fontAlgn="base" hangingPunct="1">
        <a:spcBef>
          <a:spcPct val="20000"/>
        </a:spcBef>
        <a:spcAft>
          <a:spcPct val="0"/>
        </a:spcAft>
        <a:buChar char="–"/>
        <a:defRPr sz="1250">
          <a:solidFill>
            <a:schemeClr val="bg1"/>
          </a:solidFill>
          <a:latin typeface="+mn-lt"/>
        </a:defRPr>
      </a:lvl4pPr>
      <a:lvl5pPr marL="1323472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5pPr>
      <a:lvl6pPr marL="1609200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6pPr>
      <a:lvl7pPr marL="1894927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7pPr>
      <a:lvl8pPr marL="2180654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8pPr>
      <a:lvl9pPr marL="2466381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5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3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7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rgbClr val="204D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pic>
        <p:nvPicPr>
          <p:cNvPr id="1027" name="Picture 41" descr="small_logo_insid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19" y="0"/>
            <a:ext cx="992981" cy="89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71450"/>
            <a:ext cx="5600700" cy="5715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857250"/>
            <a:ext cx="6172200" cy="38290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4942537"/>
            <a:ext cx="1600200" cy="1717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dirty="0" smtClean="0">
                <a:solidFill>
                  <a:schemeClr val="bg1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942537"/>
            <a:ext cx="2171700" cy="1717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chemeClr val="bg1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4942537"/>
            <a:ext cx="1600200" cy="1717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76878869-5E9A-E643-8F05-4B8AD2B4F49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71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Blip>
          <a:blip r:embed="rId15"/>
        </a:buBlip>
        <a:defRPr sz="225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Blip>
          <a:blip r:embed="rId16"/>
        </a:buBlip>
        <a:defRPr sz="1950">
          <a:solidFill>
            <a:schemeClr val="tx1"/>
          </a:solidFill>
          <a:latin typeface="+mn-lt"/>
          <a:ea typeface="+mn-ea"/>
        </a:defRPr>
      </a:lvl2pPr>
      <a:lvl3pPr marL="740569" indent="-22026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Blip>
          <a:blip r:embed="rId17"/>
        </a:buBlip>
        <a:defRPr sz="1725">
          <a:solidFill>
            <a:schemeClr val="tx1"/>
          </a:solidFill>
          <a:latin typeface="+mn-lt"/>
          <a:ea typeface="+mn-ea"/>
        </a:defRPr>
      </a:lvl3pPr>
      <a:lvl4pPr marL="960835" indent="-2190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Blip>
          <a:blip r:embed="rId16"/>
        </a:buBlip>
        <a:defRPr sz="1500">
          <a:solidFill>
            <a:schemeClr val="tx1"/>
          </a:solidFill>
          <a:latin typeface="+mn-lt"/>
          <a:ea typeface="+mn-ea"/>
        </a:defRPr>
      </a:lvl4pPr>
      <a:lvl5pPr marL="11989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Blip>
          <a:blip r:embed="rId17"/>
        </a:buBlip>
        <a:defRPr sz="1500">
          <a:solidFill>
            <a:schemeClr val="tx1"/>
          </a:solidFill>
          <a:latin typeface="+mn-lt"/>
          <a:ea typeface="+mn-ea"/>
        </a:defRPr>
      </a:lvl5pPr>
      <a:lvl6pPr marL="15418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7"/>
        </a:buBlip>
        <a:defRPr sz="1500">
          <a:solidFill>
            <a:schemeClr val="tx1"/>
          </a:solidFill>
          <a:latin typeface="+mn-lt"/>
          <a:ea typeface="+mn-ea"/>
        </a:defRPr>
      </a:lvl6pPr>
      <a:lvl7pPr marL="18847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7"/>
        </a:buBlip>
        <a:defRPr sz="1500">
          <a:solidFill>
            <a:schemeClr val="tx1"/>
          </a:solidFill>
          <a:latin typeface="+mn-lt"/>
          <a:ea typeface="+mn-ea"/>
        </a:defRPr>
      </a:lvl7pPr>
      <a:lvl8pPr marL="22276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7"/>
        </a:buBlip>
        <a:defRPr sz="1500">
          <a:solidFill>
            <a:schemeClr val="tx1"/>
          </a:solidFill>
          <a:latin typeface="+mn-lt"/>
          <a:ea typeface="+mn-ea"/>
        </a:defRPr>
      </a:lvl8pPr>
      <a:lvl9pPr marL="25705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7"/>
        </a:buBlip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9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 </a:t>
            </a:r>
            <a:r>
              <a:rPr lang="it-IT" dirty="0" err="1"/>
              <a:t>Patterns</a:t>
            </a:r>
            <a:r>
              <a:rPr lang="it-IT" dirty="0"/>
              <a:t> (</a:t>
            </a:r>
            <a:r>
              <a:rPr lang="it-IT" dirty="0" err="1"/>
              <a:t>Reduction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4793917"/>
            <a:ext cx="3429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cs typeface="Times New Roman" pitchFamily="18" charset="0"/>
              </a:rPr>
              <a:t>Slide credit:  Slides adapted from </a:t>
            </a:r>
          </a:p>
          <a:p>
            <a:r>
              <a:rPr lang="en-US" sz="800" dirty="0">
                <a:solidFill>
                  <a:schemeClr val="bg1"/>
                </a:solidFill>
                <a:cs typeface="Times New Roman" pitchFamily="18" charset="0"/>
              </a:rPr>
              <a:t>© David Kirk/NVIDIA and Wen-</a:t>
            </a:r>
            <a:r>
              <a:rPr lang="en-US" sz="800" dirty="0" err="1">
                <a:solidFill>
                  <a:schemeClr val="bg1"/>
                </a:solidFill>
                <a:cs typeface="Times New Roman" pitchFamily="18" charset="0"/>
              </a:rPr>
              <a:t>mei</a:t>
            </a:r>
            <a:r>
              <a:rPr lang="en-US" sz="800" dirty="0">
                <a:solidFill>
                  <a:schemeClr val="bg1"/>
                </a:solidFill>
                <a:cs typeface="Times New Roman" pitchFamily="18" charset="0"/>
              </a:rPr>
              <a:t> W. </a:t>
            </a:r>
            <a:r>
              <a:rPr lang="en-US" sz="800" dirty="0" err="1">
                <a:solidFill>
                  <a:schemeClr val="bg1"/>
                </a:solidFill>
                <a:cs typeface="Times New Roman" pitchFamily="18" charset="0"/>
              </a:rPr>
              <a:t>Hwu</a:t>
            </a:r>
            <a:r>
              <a:rPr lang="en-US" sz="800" dirty="0">
                <a:solidFill>
                  <a:schemeClr val="bg1"/>
                </a:solidFill>
                <a:cs typeface="Times New Roman" pitchFamily="18" charset="0"/>
              </a:rPr>
              <a:t>, 2007-2016</a:t>
            </a:r>
          </a:p>
        </p:txBody>
      </p:sp>
    </p:spTree>
    <p:extLst>
      <p:ext uri="{BB962C8B-B14F-4D97-AF65-F5344CB8AC3E}">
        <p14:creationId xmlns:p14="http://schemas.microsoft.com/office/powerpoint/2010/main" val="2343154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Tiling/Blocking - Basic Idea</a:t>
            </a: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5381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1222581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5" name="Rectangle 5"/>
          <p:cNvSpPr>
            <a:spLocks noChangeArrowheads="1"/>
          </p:cNvSpPr>
          <p:nvPr/>
        </p:nvSpPr>
        <p:spPr bwMode="auto">
          <a:xfrm>
            <a:off x="1679781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6" name="Rectangle 6"/>
          <p:cNvSpPr>
            <a:spLocks noChangeArrowheads="1"/>
          </p:cNvSpPr>
          <p:nvPr/>
        </p:nvSpPr>
        <p:spPr bwMode="auto">
          <a:xfrm>
            <a:off x="2136981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7" name="Rectangle 7"/>
          <p:cNvSpPr>
            <a:spLocks noChangeArrowheads="1"/>
          </p:cNvSpPr>
          <p:nvPr/>
        </p:nvSpPr>
        <p:spPr bwMode="auto">
          <a:xfrm>
            <a:off x="2594181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8" name="Rectangle 8"/>
          <p:cNvSpPr>
            <a:spLocks noChangeArrowheads="1"/>
          </p:cNvSpPr>
          <p:nvPr/>
        </p:nvSpPr>
        <p:spPr bwMode="auto">
          <a:xfrm>
            <a:off x="3051381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9" name="Rectangle 9"/>
          <p:cNvSpPr>
            <a:spLocks noChangeArrowheads="1"/>
          </p:cNvSpPr>
          <p:nvPr/>
        </p:nvSpPr>
        <p:spPr bwMode="auto">
          <a:xfrm>
            <a:off x="3508581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3965781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1" name="Rectangle 11"/>
          <p:cNvSpPr>
            <a:spLocks noChangeArrowheads="1"/>
          </p:cNvSpPr>
          <p:nvPr/>
        </p:nvSpPr>
        <p:spPr bwMode="auto">
          <a:xfrm>
            <a:off x="4422981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2" name="Rectangle 12"/>
          <p:cNvSpPr>
            <a:spLocks noChangeArrowheads="1"/>
          </p:cNvSpPr>
          <p:nvPr/>
        </p:nvSpPr>
        <p:spPr bwMode="auto">
          <a:xfrm>
            <a:off x="4880181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3" name="Rectangle 13"/>
          <p:cNvSpPr>
            <a:spLocks noChangeArrowheads="1"/>
          </p:cNvSpPr>
          <p:nvPr/>
        </p:nvSpPr>
        <p:spPr bwMode="auto">
          <a:xfrm>
            <a:off x="5337381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5794581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5" name="Oval 22"/>
          <p:cNvSpPr>
            <a:spLocks noChangeArrowheads="1"/>
          </p:cNvSpPr>
          <p:nvPr/>
        </p:nvSpPr>
        <p:spPr bwMode="auto">
          <a:xfrm>
            <a:off x="1222581" y="2254849"/>
            <a:ext cx="1447800" cy="1295400"/>
          </a:xfrm>
          <a:prstGeom prst="ellipse">
            <a:avLst/>
          </a:prstGeom>
          <a:solidFill>
            <a:srgbClr val="00B8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Thread 1</a:t>
            </a:r>
          </a:p>
        </p:txBody>
      </p:sp>
      <p:sp>
        <p:nvSpPr>
          <p:cNvPr id="86" name="Oval 23"/>
          <p:cNvSpPr>
            <a:spLocks noChangeArrowheads="1"/>
          </p:cNvSpPr>
          <p:nvPr/>
        </p:nvSpPr>
        <p:spPr bwMode="auto">
          <a:xfrm>
            <a:off x="3775281" y="2241669"/>
            <a:ext cx="1447800" cy="1295400"/>
          </a:xfrm>
          <a:prstGeom prst="ellipse">
            <a:avLst/>
          </a:prstGeom>
          <a:solidFill>
            <a:srgbClr val="00B8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Thread 2</a:t>
            </a:r>
          </a:p>
        </p:txBody>
      </p:sp>
      <p:sp>
        <p:nvSpPr>
          <p:cNvPr id="87" name="TextBox 72"/>
          <p:cNvSpPr txBox="1">
            <a:spLocks noChangeArrowheads="1"/>
          </p:cNvSpPr>
          <p:nvPr/>
        </p:nvSpPr>
        <p:spPr bwMode="auto">
          <a:xfrm>
            <a:off x="5337381" y="1886887"/>
            <a:ext cx="152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6000" dirty="0">
                <a:solidFill>
                  <a:srgbClr val="000000"/>
                </a:solidFill>
                <a:ea typeface=""/>
              </a:rPr>
              <a:t>…</a:t>
            </a:r>
          </a:p>
        </p:txBody>
      </p:sp>
      <p:sp>
        <p:nvSpPr>
          <p:cNvPr id="88" name="Rectangle 3"/>
          <p:cNvSpPr>
            <a:spLocks noChangeArrowheads="1"/>
          </p:cNvSpPr>
          <p:nvPr/>
        </p:nvSpPr>
        <p:spPr bwMode="auto">
          <a:xfrm>
            <a:off x="2365581" y="1723204"/>
            <a:ext cx="457200" cy="409074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9" name="Rectangle 4"/>
          <p:cNvSpPr>
            <a:spLocks noChangeArrowheads="1"/>
          </p:cNvSpPr>
          <p:nvPr/>
        </p:nvSpPr>
        <p:spPr bwMode="auto">
          <a:xfrm>
            <a:off x="2822781" y="1723204"/>
            <a:ext cx="457200" cy="409074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0" name="Rectangle 5"/>
          <p:cNvSpPr>
            <a:spLocks noChangeArrowheads="1"/>
          </p:cNvSpPr>
          <p:nvPr/>
        </p:nvSpPr>
        <p:spPr bwMode="auto">
          <a:xfrm>
            <a:off x="3279981" y="1723204"/>
            <a:ext cx="457200" cy="409074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1" name="Rectangle 6"/>
          <p:cNvSpPr>
            <a:spLocks noChangeArrowheads="1"/>
          </p:cNvSpPr>
          <p:nvPr/>
        </p:nvSpPr>
        <p:spPr bwMode="auto">
          <a:xfrm>
            <a:off x="3737181" y="1723204"/>
            <a:ext cx="457200" cy="409074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cxnSp>
        <p:nvCxnSpPr>
          <p:cNvPr id="92" name="Straight Arrow Connector 74"/>
          <p:cNvCxnSpPr>
            <a:cxnSpLocks noChangeShapeType="1"/>
          </p:cNvCxnSpPr>
          <p:nvPr/>
        </p:nvCxnSpPr>
        <p:spPr bwMode="auto">
          <a:xfrm>
            <a:off x="993981" y="1560778"/>
            <a:ext cx="1600200" cy="162426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Straight Arrow Connector 76"/>
          <p:cNvCxnSpPr>
            <a:cxnSpLocks noChangeShapeType="1"/>
          </p:cNvCxnSpPr>
          <p:nvPr/>
        </p:nvCxnSpPr>
        <p:spPr bwMode="auto">
          <a:xfrm>
            <a:off x="1451181" y="1560778"/>
            <a:ext cx="1600200" cy="162426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Straight Arrow Connector 78"/>
          <p:cNvCxnSpPr>
            <a:cxnSpLocks noChangeShapeType="1"/>
          </p:cNvCxnSpPr>
          <p:nvPr/>
        </p:nvCxnSpPr>
        <p:spPr bwMode="auto">
          <a:xfrm>
            <a:off x="1908381" y="1560778"/>
            <a:ext cx="1600200" cy="162426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Arrow Connector 80"/>
          <p:cNvCxnSpPr>
            <a:cxnSpLocks noChangeShapeType="1"/>
          </p:cNvCxnSpPr>
          <p:nvPr/>
        </p:nvCxnSpPr>
        <p:spPr bwMode="auto">
          <a:xfrm>
            <a:off x="2517981" y="1494604"/>
            <a:ext cx="1447800" cy="2286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Arrow Connector 90"/>
          <p:cNvCxnSpPr>
            <a:cxnSpLocks noChangeShapeType="1"/>
          </p:cNvCxnSpPr>
          <p:nvPr/>
        </p:nvCxnSpPr>
        <p:spPr bwMode="auto">
          <a:xfrm flipH="1">
            <a:off x="2251281" y="2132278"/>
            <a:ext cx="342900" cy="174082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Straight Arrow Connector 92"/>
          <p:cNvCxnSpPr>
            <a:cxnSpLocks noChangeShapeType="1"/>
          </p:cNvCxnSpPr>
          <p:nvPr/>
        </p:nvCxnSpPr>
        <p:spPr bwMode="auto">
          <a:xfrm flipH="1">
            <a:off x="2365581" y="2132278"/>
            <a:ext cx="685800" cy="24318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Arrow Connector 94"/>
          <p:cNvCxnSpPr>
            <a:cxnSpLocks noChangeShapeType="1"/>
          </p:cNvCxnSpPr>
          <p:nvPr/>
        </p:nvCxnSpPr>
        <p:spPr bwMode="auto">
          <a:xfrm flipH="1">
            <a:off x="2458357" y="2132278"/>
            <a:ext cx="1050225" cy="31227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Straight Arrow Connector 97"/>
          <p:cNvCxnSpPr>
            <a:cxnSpLocks noChangeShapeType="1"/>
          </p:cNvCxnSpPr>
          <p:nvPr/>
        </p:nvCxnSpPr>
        <p:spPr bwMode="auto">
          <a:xfrm flipH="1">
            <a:off x="2594181" y="2132278"/>
            <a:ext cx="1371600" cy="448176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Arrow Connector 99"/>
          <p:cNvCxnSpPr>
            <a:cxnSpLocks noChangeShapeType="1"/>
          </p:cNvCxnSpPr>
          <p:nvPr/>
        </p:nvCxnSpPr>
        <p:spPr bwMode="auto">
          <a:xfrm>
            <a:off x="2594181" y="2132278"/>
            <a:ext cx="1274762" cy="348164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Straight Arrow Connector 101"/>
          <p:cNvCxnSpPr>
            <a:cxnSpLocks noChangeShapeType="1"/>
          </p:cNvCxnSpPr>
          <p:nvPr/>
        </p:nvCxnSpPr>
        <p:spPr bwMode="auto">
          <a:xfrm>
            <a:off x="3051382" y="2132278"/>
            <a:ext cx="935925" cy="29909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Straight Arrow Connector 103"/>
          <p:cNvCxnSpPr>
            <a:cxnSpLocks noChangeShapeType="1"/>
          </p:cNvCxnSpPr>
          <p:nvPr/>
        </p:nvCxnSpPr>
        <p:spPr bwMode="auto">
          <a:xfrm>
            <a:off x="3508581" y="2132278"/>
            <a:ext cx="571500" cy="24318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Straight Arrow Connector 105"/>
          <p:cNvCxnSpPr>
            <a:cxnSpLocks noChangeShapeType="1"/>
          </p:cNvCxnSpPr>
          <p:nvPr/>
        </p:nvCxnSpPr>
        <p:spPr bwMode="auto">
          <a:xfrm>
            <a:off x="3965781" y="2132278"/>
            <a:ext cx="228600" cy="174082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TextBox 103"/>
          <p:cNvSpPr txBox="1"/>
          <p:nvPr/>
        </p:nvSpPr>
        <p:spPr>
          <a:xfrm>
            <a:off x="401022" y="666750"/>
            <a:ext cx="166584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Palatino" pitchFamily="18" charset="0"/>
                <a:ea typeface=""/>
              </a:rPr>
              <a:t>Global Memory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57201" y="1789379"/>
            <a:ext cx="179408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Palatino" pitchFamily="18" charset="0"/>
                <a:ea typeface=""/>
              </a:rPr>
              <a:t>On-chip Memory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18260" y="3684042"/>
            <a:ext cx="4962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rebuchet MS"/>
                <a:ea typeface=""/>
              </a:rPr>
              <a:t>Divide the global memory content into tiles</a:t>
            </a:r>
          </a:p>
          <a:p>
            <a:endParaRPr lang="en-US" sz="1400" dirty="0">
              <a:solidFill>
                <a:srgbClr val="000000"/>
              </a:solidFill>
              <a:latin typeface="Trebuchet MS"/>
              <a:ea typeface=""/>
            </a:endParaRPr>
          </a:p>
          <a:p>
            <a:r>
              <a:rPr lang="en-US" sz="1400" dirty="0">
                <a:solidFill>
                  <a:srgbClr val="000000"/>
                </a:solidFill>
                <a:latin typeface="Trebuchet MS"/>
                <a:ea typeface=""/>
              </a:rPr>
              <a:t>Focus the computation of threads on one or a small number of tiles at each point in time  </a:t>
            </a:r>
          </a:p>
        </p:txBody>
      </p:sp>
    </p:spTree>
    <p:extLst>
      <p:ext uri="{BB962C8B-B14F-4D97-AF65-F5344CB8AC3E}">
        <p14:creationId xmlns:p14="http://schemas.microsoft.com/office/powerpoint/2010/main" val="254594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3899"/>
    </mc:Choice>
    <mc:Fallback xmlns="">
      <p:transition advTm="9389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Tiling/Blocking - Basic Idea</a:t>
            </a:r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762000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1219200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1676400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2133600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4" name="Rectangle 7"/>
          <p:cNvSpPr>
            <a:spLocks noChangeArrowheads="1"/>
          </p:cNvSpPr>
          <p:nvPr/>
        </p:nvSpPr>
        <p:spPr bwMode="auto">
          <a:xfrm>
            <a:off x="2590800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3048000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3505200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3962400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4419600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9" name="Rectangle 12"/>
          <p:cNvSpPr>
            <a:spLocks noChangeArrowheads="1"/>
          </p:cNvSpPr>
          <p:nvPr/>
        </p:nvSpPr>
        <p:spPr bwMode="auto">
          <a:xfrm>
            <a:off x="4876800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0" name="Rectangle 13"/>
          <p:cNvSpPr>
            <a:spLocks noChangeArrowheads="1"/>
          </p:cNvSpPr>
          <p:nvPr/>
        </p:nvSpPr>
        <p:spPr bwMode="auto">
          <a:xfrm>
            <a:off x="5334000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1" name="Rectangle 14"/>
          <p:cNvSpPr>
            <a:spLocks noChangeArrowheads="1"/>
          </p:cNvSpPr>
          <p:nvPr/>
        </p:nvSpPr>
        <p:spPr bwMode="auto">
          <a:xfrm>
            <a:off x="5791200" y="1151704"/>
            <a:ext cx="457200" cy="409074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2" name="Oval 22"/>
          <p:cNvSpPr>
            <a:spLocks noChangeArrowheads="1"/>
          </p:cNvSpPr>
          <p:nvPr/>
        </p:nvSpPr>
        <p:spPr bwMode="auto">
          <a:xfrm>
            <a:off x="1219200" y="2254849"/>
            <a:ext cx="1447800" cy="1295400"/>
          </a:xfrm>
          <a:prstGeom prst="ellipse">
            <a:avLst/>
          </a:prstGeom>
          <a:solidFill>
            <a:srgbClr val="00B8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Thread 1</a:t>
            </a:r>
          </a:p>
        </p:txBody>
      </p:sp>
      <p:sp>
        <p:nvSpPr>
          <p:cNvPr id="83" name="Oval 23"/>
          <p:cNvSpPr>
            <a:spLocks noChangeArrowheads="1"/>
          </p:cNvSpPr>
          <p:nvPr/>
        </p:nvSpPr>
        <p:spPr bwMode="auto">
          <a:xfrm>
            <a:off x="3771900" y="2241669"/>
            <a:ext cx="1447800" cy="1295400"/>
          </a:xfrm>
          <a:prstGeom prst="ellipse">
            <a:avLst/>
          </a:prstGeom>
          <a:solidFill>
            <a:srgbClr val="00B8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Thread 2</a:t>
            </a:r>
          </a:p>
        </p:txBody>
      </p:sp>
      <p:sp>
        <p:nvSpPr>
          <p:cNvPr id="84" name="TextBox 72"/>
          <p:cNvSpPr txBox="1">
            <a:spLocks noChangeArrowheads="1"/>
          </p:cNvSpPr>
          <p:nvPr/>
        </p:nvSpPr>
        <p:spPr bwMode="auto">
          <a:xfrm>
            <a:off x="5334000" y="1886887"/>
            <a:ext cx="152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6000" dirty="0">
                <a:solidFill>
                  <a:srgbClr val="000000"/>
                </a:solidFill>
                <a:ea typeface=""/>
              </a:rPr>
              <a:t>…</a:t>
            </a:r>
          </a:p>
        </p:txBody>
      </p:sp>
      <p:sp>
        <p:nvSpPr>
          <p:cNvPr id="85" name="Rectangle 3"/>
          <p:cNvSpPr>
            <a:spLocks noChangeArrowheads="1"/>
          </p:cNvSpPr>
          <p:nvPr/>
        </p:nvSpPr>
        <p:spPr bwMode="auto">
          <a:xfrm>
            <a:off x="2362200" y="1723204"/>
            <a:ext cx="457200" cy="409074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6" name="Rectangle 4"/>
          <p:cNvSpPr>
            <a:spLocks noChangeArrowheads="1"/>
          </p:cNvSpPr>
          <p:nvPr/>
        </p:nvSpPr>
        <p:spPr bwMode="auto">
          <a:xfrm>
            <a:off x="2819400" y="1723204"/>
            <a:ext cx="457200" cy="409074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7" name="Rectangle 5"/>
          <p:cNvSpPr>
            <a:spLocks noChangeArrowheads="1"/>
          </p:cNvSpPr>
          <p:nvPr/>
        </p:nvSpPr>
        <p:spPr bwMode="auto">
          <a:xfrm>
            <a:off x="3276600" y="1723204"/>
            <a:ext cx="457200" cy="409074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8" name="Rectangle 6"/>
          <p:cNvSpPr>
            <a:spLocks noChangeArrowheads="1"/>
          </p:cNvSpPr>
          <p:nvPr/>
        </p:nvSpPr>
        <p:spPr bwMode="auto">
          <a:xfrm>
            <a:off x="3733800" y="1723204"/>
            <a:ext cx="457200" cy="409074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cxnSp>
        <p:nvCxnSpPr>
          <p:cNvPr id="89" name="Straight Arrow Connector 82"/>
          <p:cNvCxnSpPr>
            <a:cxnSpLocks noChangeShapeType="1"/>
          </p:cNvCxnSpPr>
          <p:nvPr/>
        </p:nvCxnSpPr>
        <p:spPr bwMode="auto">
          <a:xfrm flipH="1">
            <a:off x="2590800" y="1560778"/>
            <a:ext cx="228600" cy="162426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Straight Arrow Connector 84"/>
          <p:cNvCxnSpPr>
            <a:cxnSpLocks noChangeShapeType="1"/>
          </p:cNvCxnSpPr>
          <p:nvPr/>
        </p:nvCxnSpPr>
        <p:spPr bwMode="auto">
          <a:xfrm flipH="1">
            <a:off x="3048000" y="1560778"/>
            <a:ext cx="228600" cy="162426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Straight Arrow Connector 86"/>
          <p:cNvCxnSpPr>
            <a:cxnSpLocks noChangeShapeType="1"/>
          </p:cNvCxnSpPr>
          <p:nvPr/>
        </p:nvCxnSpPr>
        <p:spPr bwMode="auto">
          <a:xfrm flipH="1">
            <a:off x="3505200" y="1560778"/>
            <a:ext cx="228600" cy="162426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88"/>
          <p:cNvCxnSpPr>
            <a:cxnSpLocks noChangeShapeType="1"/>
          </p:cNvCxnSpPr>
          <p:nvPr/>
        </p:nvCxnSpPr>
        <p:spPr bwMode="auto">
          <a:xfrm flipH="1">
            <a:off x="3962400" y="1560778"/>
            <a:ext cx="228600" cy="162426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Straight Arrow Connector 90"/>
          <p:cNvCxnSpPr>
            <a:cxnSpLocks noChangeShapeType="1"/>
          </p:cNvCxnSpPr>
          <p:nvPr/>
        </p:nvCxnSpPr>
        <p:spPr bwMode="auto">
          <a:xfrm flipH="1">
            <a:off x="2247900" y="2132278"/>
            <a:ext cx="342900" cy="174082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Straight Arrow Connector 92"/>
          <p:cNvCxnSpPr>
            <a:cxnSpLocks noChangeShapeType="1"/>
          </p:cNvCxnSpPr>
          <p:nvPr/>
        </p:nvCxnSpPr>
        <p:spPr bwMode="auto">
          <a:xfrm flipH="1">
            <a:off x="2362200" y="2132278"/>
            <a:ext cx="685800" cy="24318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Arrow Connector 94"/>
          <p:cNvCxnSpPr>
            <a:cxnSpLocks noChangeShapeType="1"/>
          </p:cNvCxnSpPr>
          <p:nvPr/>
        </p:nvCxnSpPr>
        <p:spPr bwMode="auto">
          <a:xfrm flipH="1">
            <a:off x="2454976" y="2132278"/>
            <a:ext cx="1050225" cy="31227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Arrow Connector 97"/>
          <p:cNvCxnSpPr>
            <a:cxnSpLocks noChangeShapeType="1"/>
          </p:cNvCxnSpPr>
          <p:nvPr/>
        </p:nvCxnSpPr>
        <p:spPr bwMode="auto">
          <a:xfrm flipH="1">
            <a:off x="2590800" y="2132278"/>
            <a:ext cx="1371600" cy="448176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Straight Arrow Connector 99"/>
          <p:cNvCxnSpPr>
            <a:cxnSpLocks noChangeShapeType="1"/>
          </p:cNvCxnSpPr>
          <p:nvPr/>
        </p:nvCxnSpPr>
        <p:spPr bwMode="auto">
          <a:xfrm>
            <a:off x="2590800" y="2132278"/>
            <a:ext cx="1274762" cy="348164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Arrow Connector 101"/>
          <p:cNvCxnSpPr>
            <a:cxnSpLocks noChangeShapeType="1"/>
          </p:cNvCxnSpPr>
          <p:nvPr/>
        </p:nvCxnSpPr>
        <p:spPr bwMode="auto">
          <a:xfrm>
            <a:off x="3048001" y="2132278"/>
            <a:ext cx="935925" cy="29909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Straight Arrow Connector 103"/>
          <p:cNvCxnSpPr>
            <a:cxnSpLocks noChangeShapeType="1"/>
          </p:cNvCxnSpPr>
          <p:nvPr/>
        </p:nvCxnSpPr>
        <p:spPr bwMode="auto">
          <a:xfrm>
            <a:off x="3505200" y="2132278"/>
            <a:ext cx="571500" cy="24318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Arrow Connector 105"/>
          <p:cNvCxnSpPr>
            <a:cxnSpLocks noChangeShapeType="1"/>
          </p:cNvCxnSpPr>
          <p:nvPr/>
        </p:nvCxnSpPr>
        <p:spPr bwMode="auto">
          <a:xfrm>
            <a:off x="3962400" y="2132278"/>
            <a:ext cx="228600" cy="174082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TextBox 100"/>
          <p:cNvSpPr txBox="1"/>
          <p:nvPr/>
        </p:nvSpPr>
        <p:spPr>
          <a:xfrm>
            <a:off x="401022" y="666750"/>
            <a:ext cx="166584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Palatino" pitchFamily="18" charset="0"/>
                <a:ea typeface=""/>
              </a:rPr>
              <a:t>Global Memory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53820" y="1789379"/>
            <a:ext cx="179408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Palatino" pitchFamily="18" charset="0"/>
                <a:ea typeface=""/>
              </a:rPr>
              <a:t>On-chip Memory</a:t>
            </a:r>
          </a:p>
        </p:txBody>
      </p:sp>
    </p:spTree>
    <p:extLst>
      <p:ext uri="{BB962C8B-B14F-4D97-AF65-F5344CB8AC3E}">
        <p14:creationId xmlns:p14="http://schemas.microsoft.com/office/powerpoint/2010/main" val="58445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866"/>
    </mc:Choice>
    <mc:Fallback xmlns="">
      <p:transition advTm="1786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Computation Patterns - Reduction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19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“Partition and Summarize”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commonly used strategy for processing large input data sets</a:t>
            </a:r>
          </a:p>
          <a:p>
            <a:pPr lvl="1"/>
            <a:r>
              <a:rPr lang="en-US" sz="1200" dirty="0"/>
              <a:t>There is no required order of processing elements in a data set  (associative and commutative)</a:t>
            </a:r>
          </a:p>
          <a:p>
            <a:pPr lvl="1"/>
            <a:r>
              <a:rPr lang="en-US" sz="1200" dirty="0"/>
              <a:t>Partition the data set into smaller chunks</a:t>
            </a:r>
          </a:p>
          <a:p>
            <a:pPr lvl="1"/>
            <a:r>
              <a:rPr lang="en-US" sz="1200" dirty="0"/>
              <a:t>Have each thread to process a chunk</a:t>
            </a:r>
          </a:p>
          <a:p>
            <a:pPr lvl="1"/>
            <a:r>
              <a:rPr lang="en-US" sz="1200" dirty="0"/>
              <a:t>Use a reduction tree to summarize the results from each chunk into the final answer</a:t>
            </a:r>
          </a:p>
          <a:p>
            <a:r>
              <a:rPr lang="en-US" sz="1800" dirty="0"/>
              <a:t>E.G., Google and Hadoop </a:t>
            </a:r>
            <a:r>
              <a:rPr lang="en-US" sz="1800" dirty="0" err="1"/>
              <a:t>MapReduce</a:t>
            </a:r>
            <a:r>
              <a:rPr lang="en-US" sz="1800" dirty="0"/>
              <a:t> frameworks support this strategy</a:t>
            </a:r>
          </a:p>
          <a:p>
            <a:r>
              <a:rPr lang="en-US" sz="1800" dirty="0"/>
              <a:t>We will focus on the reduction tree step for now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72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4161"/>
    </mc:Choice>
    <mc:Fallback xmlns="">
      <p:transition advTm="7416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Reduction enables other techniques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Reduction is also needed to clean up after some commonly used parallelizing transformations</a:t>
            </a:r>
          </a:p>
          <a:p>
            <a:r>
              <a:rPr lang="en-US" sz="1800" dirty="0"/>
              <a:t>Privatization</a:t>
            </a:r>
          </a:p>
          <a:p>
            <a:pPr lvl="1"/>
            <a:r>
              <a:rPr lang="en-US" sz="1400" dirty="0"/>
              <a:t>Multiple threads write into an output location</a:t>
            </a:r>
          </a:p>
          <a:p>
            <a:pPr lvl="1"/>
            <a:r>
              <a:rPr lang="en-US" sz="1400" dirty="0"/>
              <a:t>Replicate the output location so that each thread has a private output location (privatization)</a:t>
            </a:r>
          </a:p>
          <a:p>
            <a:pPr lvl="1"/>
            <a:r>
              <a:rPr lang="en-US" sz="1400" dirty="0"/>
              <a:t>Use a reduction tree to combine the values of private locations into the original output location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90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422"/>
    </mc:Choice>
    <mc:Fallback xmlns="">
      <p:transition advTm="6042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61665"/>
          </a:xfrm>
        </p:spPr>
        <p:txBody>
          <a:bodyPr/>
          <a:lstStyle/>
          <a:p>
            <a:r>
              <a:rPr lang="en-US" sz="2400" dirty="0"/>
              <a:t>What is a reduction computation?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Summarize</a:t>
            </a:r>
            <a:r>
              <a:rPr lang="en-US" sz="1800" dirty="0"/>
              <a:t> a set of input values into one value using a “reduction operation”</a:t>
            </a:r>
          </a:p>
          <a:p>
            <a:pPr lvl="1"/>
            <a:r>
              <a:rPr lang="en-US" sz="1400" dirty="0"/>
              <a:t>Max</a:t>
            </a:r>
          </a:p>
          <a:p>
            <a:pPr lvl="1"/>
            <a:r>
              <a:rPr lang="en-US" sz="1400" dirty="0"/>
              <a:t>Min</a:t>
            </a:r>
          </a:p>
          <a:p>
            <a:pPr lvl="1"/>
            <a:r>
              <a:rPr lang="en-US" sz="1400" dirty="0"/>
              <a:t>Sum</a:t>
            </a:r>
          </a:p>
          <a:p>
            <a:pPr lvl="1"/>
            <a:r>
              <a:rPr lang="en-US" sz="1400" dirty="0"/>
              <a:t>Product</a:t>
            </a:r>
          </a:p>
          <a:p>
            <a:r>
              <a:rPr lang="en-US" sz="1800" dirty="0"/>
              <a:t>Often used with a user defined reduction operation function as long as the operation</a:t>
            </a:r>
          </a:p>
          <a:p>
            <a:pPr lvl="1"/>
            <a:r>
              <a:rPr lang="en-US" sz="1400" dirty="0"/>
              <a:t>Is associative and commutative</a:t>
            </a:r>
          </a:p>
          <a:p>
            <a:pPr lvl="1"/>
            <a:r>
              <a:rPr lang="en-US" sz="1400" dirty="0"/>
              <a:t>Has a well-defined identity value (e.g., 0 for sum)</a:t>
            </a:r>
          </a:p>
          <a:p>
            <a:pPr lvl="1"/>
            <a:r>
              <a:rPr lang="en-US" sz="1400" dirty="0"/>
              <a:t>For example, the user may supply a custom “max” function for 3D coordinate data sets where the magnitude for the each coordinate data tuple is the distance from the origin.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4248150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example of “collective operation”</a:t>
            </a:r>
          </a:p>
        </p:txBody>
      </p:sp>
    </p:spTree>
    <p:extLst>
      <p:ext uri="{BB962C8B-B14F-4D97-AF65-F5344CB8AC3E}">
        <p14:creationId xmlns:p14="http://schemas.microsoft.com/office/powerpoint/2010/main" val="154433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8696"/>
    </mc:Choice>
    <mc:Fallback xmlns="">
      <p:transition advTm="1286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An Efficient Sequential Reduction O(N)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Initialize the result as an identity value for the reduction operation</a:t>
            </a:r>
          </a:p>
          <a:p>
            <a:pPr lvl="1"/>
            <a:r>
              <a:rPr lang="en-US" sz="1100" dirty="0"/>
              <a:t>Smallest possible value for max reduction</a:t>
            </a:r>
          </a:p>
          <a:p>
            <a:pPr lvl="1"/>
            <a:r>
              <a:rPr lang="en-US" sz="1100" dirty="0"/>
              <a:t>Largest possible value for min reduction</a:t>
            </a:r>
          </a:p>
          <a:p>
            <a:pPr lvl="1"/>
            <a:r>
              <a:rPr lang="en-US" sz="1100" dirty="0"/>
              <a:t>0 for sum reduction</a:t>
            </a:r>
          </a:p>
          <a:p>
            <a:pPr lvl="1"/>
            <a:r>
              <a:rPr lang="en-US" sz="1100" dirty="0"/>
              <a:t>1 for product reduction</a:t>
            </a:r>
          </a:p>
          <a:p>
            <a:pPr lvl="1"/>
            <a:endParaRPr lang="en-US" sz="1600" dirty="0"/>
          </a:p>
          <a:p>
            <a:r>
              <a:rPr lang="en-US" sz="1600" dirty="0"/>
              <a:t>Iterate through the input and perform the reduction operation between the result value and the current input value</a:t>
            </a:r>
          </a:p>
          <a:p>
            <a:pPr lvl="1"/>
            <a:r>
              <a:rPr lang="en-US" sz="1100" dirty="0"/>
              <a:t>N reduction operations performed for N input values</a:t>
            </a:r>
          </a:p>
          <a:p>
            <a:pPr lvl="1"/>
            <a:r>
              <a:rPr lang="en-US" sz="1100" dirty="0"/>
              <a:t>Each input value is only visited once – an O(N) algorithm</a:t>
            </a:r>
          </a:p>
          <a:p>
            <a:pPr lvl="1"/>
            <a:r>
              <a:rPr lang="en-US" sz="1100" dirty="0"/>
              <a:t>This is a computationally efficient algorithm.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334000" y="4686300"/>
            <a:ext cx="152400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014B8A-122D-4CF2-9E47-4029E0BB39E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7879"/>
    </mc:Choice>
    <mc:Fallback xmlns="">
      <p:transition advTm="1078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830997"/>
          </a:xfrm>
        </p:spPr>
        <p:txBody>
          <a:bodyPr/>
          <a:lstStyle/>
          <a:p>
            <a:r>
              <a:rPr lang="en-US" sz="2400" dirty="0"/>
              <a:t>A parallel reduction tree algorithm performs N-1 operations in log(N) steps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66" t="32222" r="8297" b="12963"/>
          <a:stretch/>
        </p:blipFill>
        <p:spPr>
          <a:xfrm>
            <a:off x="914400" y="1200149"/>
            <a:ext cx="4870132" cy="35814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72173" y="4481468"/>
            <a:ext cx="354584" cy="2585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75351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4585"/>
    </mc:Choice>
    <mc:Fallback xmlns="">
      <p:transition advTm="16458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Efficiency Analysis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For N input values, the reduction tree performs</a:t>
            </a:r>
          </a:p>
          <a:p>
            <a:pPr lvl="1"/>
            <a:r>
              <a:rPr lang="en-US" sz="1050" dirty="0"/>
              <a:t>(1/2)N + (1/4)N + (1/8)N + … (1)N = (1- (1/N))N = N-1 operations</a:t>
            </a:r>
          </a:p>
          <a:p>
            <a:pPr lvl="1"/>
            <a:r>
              <a:rPr lang="en-US" sz="1050" dirty="0"/>
              <a:t>In Log (N) steps – 1,000,000 input values take 20 steps</a:t>
            </a:r>
          </a:p>
          <a:p>
            <a:pPr lvl="2"/>
            <a:r>
              <a:rPr lang="en-US" sz="1050" dirty="0"/>
              <a:t>Assuming that we have enough execution resources</a:t>
            </a:r>
          </a:p>
          <a:p>
            <a:pPr lvl="1"/>
            <a:r>
              <a:rPr lang="en-US" sz="1050" dirty="0"/>
              <a:t>Average Parallelism (N-1)/Log(N))</a:t>
            </a:r>
          </a:p>
          <a:p>
            <a:pPr lvl="2"/>
            <a:r>
              <a:rPr lang="en-US" sz="1050" dirty="0"/>
              <a:t>For N = 1,000,000, average parallelism is 50,000</a:t>
            </a:r>
          </a:p>
          <a:p>
            <a:pPr lvl="2"/>
            <a:r>
              <a:rPr lang="en-US" sz="1050" dirty="0"/>
              <a:t>However, peak resource requirement is 500,000</a:t>
            </a:r>
          </a:p>
          <a:p>
            <a:pPr lvl="2"/>
            <a:r>
              <a:rPr lang="en-US" sz="1050" dirty="0"/>
              <a:t>This is not resource efficient</a:t>
            </a:r>
          </a:p>
          <a:p>
            <a:r>
              <a:rPr lang="en-US" sz="1800" dirty="0"/>
              <a:t>This is a </a:t>
            </a:r>
            <a:r>
              <a:rPr lang="en-US" sz="1800" b="1" i="1" dirty="0"/>
              <a:t>work-efficient</a:t>
            </a:r>
            <a:r>
              <a:rPr lang="en-US" sz="1800" dirty="0"/>
              <a:t> parallel algorithm</a:t>
            </a:r>
          </a:p>
          <a:p>
            <a:pPr lvl="1"/>
            <a:r>
              <a:rPr lang="en-US" sz="1050" dirty="0"/>
              <a:t>The amount of work done is comparable to the an efficient sequential algorithm</a:t>
            </a:r>
          </a:p>
          <a:p>
            <a:pPr lvl="1"/>
            <a:r>
              <a:rPr lang="en-US" sz="1050" dirty="0"/>
              <a:t>Many parallel algorithms are not work efficient</a:t>
            </a:r>
          </a:p>
        </p:txBody>
      </p:sp>
    </p:spTree>
    <p:extLst>
      <p:ext uri="{BB962C8B-B14F-4D97-AF65-F5344CB8AC3E}">
        <p14:creationId xmlns:p14="http://schemas.microsoft.com/office/powerpoint/2010/main" val="121834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4633"/>
    </mc:Choice>
    <mc:Fallback xmlns="">
      <p:transition advTm="2146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reduction kernel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Memories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07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/>
              <a:t>Parallel Sum Reduction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285750">
              <a:defRPr/>
            </a:pPr>
            <a:r>
              <a:rPr lang="en-US" sz="1600" dirty="0"/>
              <a:t>Parallel implementation</a:t>
            </a:r>
          </a:p>
          <a:p>
            <a:pPr marL="745584" lvl="1" indent="-285750">
              <a:defRPr/>
            </a:pPr>
            <a:r>
              <a:rPr lang="en-US" sz="1267" dirty="0"/>
              <a:t>Each thread adds </a:t>
            </a:r>
            <a:r>
              <a:rPr lang="en-US" sz="1400" dirty="0"/>
              <a:t>two values in each step</a:t>
            </a:r>
            <a:endParaRPr lang="en-US" sz="1267" dirty="0"/>
          </a:p>
          <a:p>
            <a:pPr marL="745584" lvl="1" indent="-285750">
              <a:defRPr/>
            </a:pPr>
            <a:r>
              <a:rPr lang="en-US" sz="1200" dirty="0"/>
              <a:t>Recursively halve # of threads</a:t>
            </a:r>
          </a:p>
          <a:p>
            <a:pPr marL="745584" lvl="1" indent="-285750">
              <a:defRPr/>
            </a:pPr>
            <a:r>
              <a:rPr lang="en-US" sz="1200" dirty="0"/>
              <a:t>Takes log(n) steps for n elements, requires n/2 threads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66" t="32222" r="8297" b="12963"/>
          <a:stretch/>
        </p:blipFill>
        <p:spPr>
          <a:xfrm>
            <a:off x="1447800" y="1979750"/>
            <a:ext cx="3810000" cy="28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000"/>
    </mc:Choice>
    <mc:Fallback xmlns="">
      <p:transition advTm="15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/>
              <a:t>Parallel Sum Reduction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285750">
              <a:defRPr/>
            </a:pPr>
            <a:r>
              <a:rPr lang="en-US" sz="1600" dirty="0"/>
              <a:t>Assume an in-place reduction using shared memory</a:t>
            </a:r>
          </a:p>
          <a:p>
            <a:pPr marL="745584" lvl="1" indent="-285750">
              <a:defRPr/>
            </a:pPr>
            <a:r>
              <a:rPr lang="en-US" sz="1200" dirty="0"/>
              <a:t>The original vector is in device global memory</a:t>
            </a:r>
          </a:p>
          <a:p>
            <a:pPr marL="745584" lvl="1" indent="-285750">
              <a:defRPr/>
            </a:pPr>
            <a:r>
              <a:rPr lang="en-US" sz="1200" dirty="0"/>
              <a:t>The shared memory is used to hold a partial sum vector</a:t>
            </a:r>
          </a:p>
          <a:p>
            <a:pPr marL="745584" lvl="1" indent="-285750">
              <a:defRPr/>
            </a:pPr>
            <a:r>
              <a:rPr lang="en-US" sz="1200" dirty="0"/>
              <a:t>Initially, the partial sum vector is simply the original vector</a:t>
            </a:r>
          </a:p>
          <a:p>
            <a:pPr marL="745584" lvl="1" indent="-285750">
              <a:defRPr/>
            </a:pPr>
            <a:r>
              <a:rPr lang="en-US" sz="1200" dirty="0"/>
              <a:t>Each step brings the partial sum vector closer to the sum</a:t>
            </a:r>
          </a:p>
          <a:p>
            <a:pPr marL="745584" lvl="1" indent="-285750">
              <a:defRPr/>
            </a:pPr>
            <a:r>
              <a:rPr lang="en-US" sz="1200" dirty="0"/>
              <a:t>The final sum will be in element 0 of the partial sum vector</a:t>
            </a:r>
          </a:p>
          <a:p>
            <a:pPr marL="745584" lvl="1" indent="-285750">
              <a:defRPr/>
            </a:pPr>
            <a:r>
              <a:rPr lang="en-US" sz="1200" dirty="0"/>
              <a:t>Reduces global memory traffic due to reading and writing partial sum values</a:t>
            </a:r>
          </a:p>
          <a:p>
            <a:pPr marL="745584" lvl="1" indent="-285750">
              <a:defRPr/>
            </a:pPr>
            <a:r>
              <a:rPr lang="en-US" sz="1200" dirty="0"/>
              <a:t>Thread block size limits n to be less than or equal to 2,048</a:t>
            </a:r>
          </a:p>
        </p:txBody>
      </p:sp>
    </p:spTree>
    <p:extLst>
      <p:ext uri="{BB962C8B-B14F-4D97-AF65-F5344CB8AC3E}">
        <p14:creationId xmlns:p14="http://schemas.microsoft.com/office/powerpoint/2010/main" val="172178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000"/>
    </mc:Choice>
    <mc:Fallback xmlns="">
      <p:transition advTm="15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61665"/>
          </a:xfrm>
        </p:spPr>
        <p:txBody>
          <a:bodyPr/>
          <a:lstStyle/>
          <a:p>
            <a:r>
              <a:rPr lang="en-US" sz="2400" dirty="0"/>
              <a:t>A Parallel Sum Reduction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9" t="17407" r="4126" b="4074"/>
          <a:stretch/>
        </p:blipFill>
        <p:spPr>
          <a:xfrm>
            <a:off x="804829" y="819150"/>
            <a:ext cx="533400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4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3000"/>
    </mc:Choice>
    <mc:Fallback xmlns="">
      <p:transition advTm="13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 Naive Thread to Data Mapping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Each thread is responsible for an even-index location of the partial sum vector (location of responsibility)</a:t>
            </a:r>
          </a:p>
          <a:p>
            <a:r>
              <a:rPr lang="en-US" sz="1400" dirty="0"/>
              <a:t>After each step, half of the threads are no longer needed</a:t>
            </a:r>
          </a:p>
          <a:p>
            <a:r>
              <a:rPr lang="en-US" sz="1400" dirty="0"/>
              <a:t>One of the inputs is always from the location of responsibility</a:t>
            </a:r>
          </a:p>
          <a:p>
            <a:r>
              <a:rPr lang="en-US" sz="1400" dirty="0"/>
              <a:t>In each step, one of the inputs comes from an increasing distance away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9" t="17407" r="4126" b="4074"/>
          <a:stretch/>
        </p:blipFill>
        <p:spPr>
          <a:xfrm>
            <a:off x="1545252" y="2005464"/>
            <a:ext cx="3767171" cy="285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1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6000"/>
    </mc:Choice>
    <mc:Fallback xmlns="">
      <p:transition advTm="106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 Simple Thread Block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400" dirty="0"/>
              <a:t>Each thread block takes 2*</a:t>
            </a:r>
            <a:r>
              <a:rPr lang="en-US" sz="1400" dirty="0" err="1"/>
              <a:t>BlockDim.x</a:t>
            </a:r>
            <a:r>
              <a:rPr lang="en-US" sz="1400" dirty="0"/>
              <a:t> input elements</a:t>
            </a:r>
          </a:p>
          <a:p>
            <a:pPr>
              <a:defRPr/>
            </a:pPr>
            <a:r>
              <a:rPr lang="en-US" sz="1400" dirty="0"/>
              <a:t>Each thread loads 2 elements into shared memory</a:t>
            </a:r>
          </a:p>
          <a:p>
            <a:pPr marL="457200" lvl="1" indent="0">
              <a:buNone/>
              <a:defRPr/>
            </a:pPr>
            <a:endParaRPr lang="en-US" sz="1600" b="1" dirty="0">
              <a:solidFill>
                <a:schemeClr val="tx2"/>
              </a:solidFill>
              <a:latin typeface="Courier New" pitchFamily="49" charset="0"/>
            </a:endParaRPr>
          </a:p>
          <a:p>
            <a:pPr marL="338138" lvl="1" indent="-338138">
              <a:buNone/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</a:rPr>
              <a:t>__shared__ float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</a:rPr>
              <a:t>[2*BLOCK_SIZE];</a:t>
            </a:r>
          </a:p>
          <a:p>
            <a:pPr marL="338138" lvl="1" indent="-338138">
              <a:buNone/>
              <a:defRPr/>
            </a:pPr>
            <a:endParaRPr lang="en-US" sz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338138" lvl="1" indent="-338138">
              <a:buNone/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</a:rPr>
              <a:t>unsigned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</a:rPr>
              <a:t> t =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</a:rPr>
              <a:t>threadIdx.x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 marL="338138" lvl="1" indent="-338138">
              <a:buNone/>
              <a:defRPr/>
            </a:pPr>
            <a:r>
              <a:rPr lang="en-US" sz="1200" dirty="0">
                <a:solidFill>
                  <a:schemeClr val="tx2"/>
                </a:solidFill>
                <a:latin typeface="Courier New" pitchFamily="49" charset="0"/>
              </a:rPr>
              <a:t>unsigned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</a:rPr>
              <a:t> start = 2*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</a:rPr>
              <a:t>blockIdx.x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</a:rPr>
              <a:t>*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</a:rPr>
              <a:t>blockDim.x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 marL="338138" lvl="1" indent="-338138">
              <a:buNone/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</a:rPr>
              <a:t>[t] = input[start + t];</a:t>
            </a:r>
          </a:p>
          <a:p>
            <a:pPr marL="338138" lvl="1" indent="-338138">
              <a:buNone/>
              <a:defRPr/>
            </a:pP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</a:rPr>
              <a:t>[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</a:rPr>
              <a:t>blockDim+t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</a:rPr>
              <a:t>] = input[start + </a:t>
            </a:r>
            <a:r>
              <a:rPr lang="en-US" sz="1200" dirty="0" err="1">
                <a:solidFill>
                  <a:schemeClr val="tx2"/>
                </a:solidFill>
                <a:latin typeface="Courier New" pitchFamily="49" charset="0"/>
              </a:rPr>
              <a:t>blockDim.x+t</a:t>
            </a:r>
            <a:r>
              <a:rPr lang="en-US" sz="1200" dirty="0">
                <a:solidFill>
                  <a:schemeClr val="tx2"/>
                </a:solidFill>
                <a:latin typeface="Courier New" pitchFamily="49" charset="0"/>
              </a:rPr>
              <a:t>];</a:t>
            </a:r>
          </a:p>
          <a:p>
            <a:pPr marL="457200" lvl="1" indent="0">
              <a:buNone/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8DFA6-D050-A447-96C8-DE8F867010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9" t="17407" r="4126" b="4074"/>
          <a:stretch/>
        </p:blipFill>
        <p:spPr>
          <a:xfrm>
            <a:off x="3886200" y="2881489"/>
            <a:ext cx="2965515" cy="224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0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000"/>
    </mc:Choice>
    <mc:Fallback xmlns="">
      <p:transition advTm="1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The Reduction Steps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319878" y="590550"/>
            <a:ext cx="6217920" cy="4023919"/>
          </a:xfrm>
        </p:spPr>
        <p:txBody>
          <a:bodyPr>
            <a:normAutofit/>
          </a:bodyPr>
          <a:lstStyle/>
          <a:p>
            <a:pPr marL="974725" lvl="1" indent="-403225">
              <a:buNone/>
            </a:pPr>
            <a:endParaRPr lang="en-US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 marL="400050" lvl="1" indent="-338138">
              <a:buNone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for (unsigned </a:t>
            </a:r>
            <a:r>
              <a:rPr lang="en-US" sz="1400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 stride = 1; </a:t>
            </a:r>
          </a:p>
          <a:p>
            <a:pPr marL="400050" lvl="1" indent="-338138">
              <a:buNone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	  stride &lt;= </a:t>
            </a:r>
            <a:r>
              <a:rPr lang="en-US" sz="1400" dirty="0" err="1">
                <a:solidFill>
                  <a:schemeClr val="tx2"/>
                </a:solidFill>
                <a:latin typeface="Courier New" pitchFamily="49" charset="0"/>
              </a:rPr>
              <a:t>blockDim.x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;  stride *= 2) </a:t>
            </a:r>
          </a:p>
          <a:p>
            <a:pPr marL="400050" lvl="1" indent="-338138">
              <a:buNone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 marL="400050" lvl="1" indent="-338138">
              <a:buNone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  __</a:t>
            </a:r>
            <a:r>
              <a:rPr lang="en-US" sz="1400" dirty="0" err="1">
                <a:solidFill>
                  <a:schemeClr val="tx2"/>
                </a:solidFill>
                <a:latin typeface="Courier New" pitchFamily="49" charset="0"/>
              </a:rPr>
              <a:t>syncthreads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 marL="400050" lvl="1" indent="-338138">
              <a:buNone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  if (t % stride == 0)</a:t>
            </a:r>
          </a:p>
          <a:p>
            <a:pPr marL="400050" lvl="1" indent="-338138">
              <a:buNone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    </a:t>
            </a:r>
            <a:r>
              <a:rPr lang="en-US" sz="1400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[2*t]+= </a:t>
            </a:r>
            <a:r>
              <a:rPr lang="en-US" sz="1400" dirty="0" err="1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[2*</a:t>
            </a:r>
            <a:r>
              <a:rPr lang="en-US" sz="1400" dirty="0" err="1">
                <a:solidFill>
                  <a:schemeClr val="tx2"/>
                </a:solidFill>
                <a:latin typeface="Courier New" pitchFamily="49" charset="0"/>
              </a:rPr>
              <a:t>t+stride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];</a:t>
            </a:r>
          </a:p>
          <a:p>
            <a:pPr marL="400050" lvl="1" indent="-338138">
              <a:buNone/>
            </a:pP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390" name="TextBox 1"/>
          <p:cNvSpPr txBox="1">
            <a:spLocks noChangeArrowheads="1"/>
          </p:cNvSpPr>
          <p:nvPr/>
        </p:nvSpPr>
        <p:spPr bwMode="auto">
          <a:xfrm>
            <a:off x="319878" y="2962272"/>
            <a:ext cx="3377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bg1"/>
                </a:solidFill>
              </a:rPr>
              <a:t>Why do we need __syncthreads()?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9" t="17407" r="4126" b="4074"/>
          <a:stretch/>
        </p:blipFill>
        <p:spPr>
          <a:xfrm>
            <a:off x="3528351" y="2450926"/>
            <a:ext cx="3178823" cy="240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000"/>
    </mc:Choice>
    <mc:Fallback xmlns="">
      <p:transition advTm="1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Barrier Synchronization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__</a:t>
            </a:r>
            <a:r>
              <a:rPr lang="en-US" sz="1600" dirty="0" err="1"/>
              <a:t>syncthreads</a:t>
            </a:r>
            <a:r>
              <a:rPr lang="en-US" sz="1600" dirty="0"/>
              <a:t>() is needed to ensure that all elements of each version of partial sums have been generated before we proceed to the next step</a:t>
            </a:r>
          </a:p>
          <a:p>
            <a:r>
              <a:rPr lang="en-US" sz="1600" dirty="0"/>
              <a:t>__</a:t>
            </a:r>
            <a:r>
              <a:rPr lang="en-US" sz="1600" dirty="0" err="1"/>
              <a:t>syncthreads</a:t>
            </a:r>
            <a:r>
              <a:rPr lang="en-US" sz="1600" dirty="0"/>
              <a:t>() synchronizes all threads within the </a:t>
            </a:r>
            <a:r>
              <a:rPr lang="en-US" sz="1600" i="1" dirty="0"/>
              <a:t>block</a:t>
            </a:r>
          </a:p>
          <a:p>
            <a:endParaRPr lang="en-US" sz="1600" i="1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892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Barrier Synchronization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257300" y="1143000"/>
            <a:ext cx="4457700" cy="2724149"/>
            <a:chOff x="685800" y="52849"/>
            <a:chExt cx="7265709" cy="6155397"/>
          </a:xfrm>
        </p:grpSpPr>
        <p:sp>
          <p:nvSpPr>
            <p:cNvPr id="105" name="Right Arrow 104"/>
            <p:cNvSpPr/>
            <p:nvPr/>
          </p:nvSpPr>
          <p:spPr>
            <a:xfrm>
              <a:off x="2414875" y="443681"/>
              <a:ext cx="1295400" cy="381000"/>
            </a:xfrm>
            <a:prstGeom prst="rightArrow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106" name="Right Arrow 105"/>
            <p:cNvSpPr/>
            <p:nvPr/>
          </p:nvSpPr>
          <p:spPr>
            <a:xfrm>
              <a:off x="2414875" y="977081"/>
              <a:ext cx="2362200" cy="381000"/>
            </a:xfrm>
            <a:prstGeom prst="rightArrow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107" name="Right Arrow 106"/>
            <p:cNvSpPr/>
            <p:nvPr/>
          </p:nvSpPr>
          <p:spPr>
            <a:xfrm>
              <a:off x="2414875" y="1510481"/>
              <a:ext cx="1905000" cy="381000"/>
            </a:xfrm>
            <a:prstGeom prst="rightArrow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108" name="Right Arrow 107"/>
            <p:cNvSpPr/>
            <p:nvPr/>
          </p:nvSpPr>
          <p:spPr>
            <a:xfrm>
              <a:off x="2414875" y="2120081"/>
              <a:ext cx="838200" cy="381000"/>
            </a:xfrm>
            <a:prstGeom prst="rightArrow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109" name="Right Arrow 108"/>
            <p:cNvSpPr/>
            <p:nvPr/>
          </p:nvSpPr>
          <p:spPr>
            <a:xfrm>
              <a:off x="2414875" y="2729681"/>
              <a:ext cx="3276600" cy="381000"/>
            </a:xfrm>
            <a:prstGeom prst="rightArrow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110" name="Right Arrow 109"/>
            <p:cNvSpPr/>
            <p:nvPr/>
          </p:nvSpPr>
          <p:spPr>
            <a:xfrm>
              <a:off x="2414875" y="4329881"/>
              <a:ext cx="1447800" cy="381000"/>
            </a:xfrm>
            <a:prstGeom prst="rightArrow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2397667" y="4951772"/>
              <a:ext cx="4155360" cy="381000"/>
            </a:xfrm>
            <a:prstGeom prst="rightArrow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112" name="Right Arrow 111"/>
            <p:cNvSpPr/>
            <p:nvPr/>
          </p:nvSpPr>
          <p:spPr>
            <a:xfrm>
              <a:off x="2397667" y="5625281"/>
              <a:ext cx="1295400" cy="381000"/>
            </a:xfrm>
            <a:prstGeom prst="rightArrow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3236200" y="52849"/>
              <a:ext cx="3382139" cy="5827972"/>
            </a:xfrm>
            <a:custGeom>
              <a:avLst/>
              <a:gdLst>
                <a:gd name="connsiteX0" fmla="*/ 609269 w 3382139"/>
                <a:gd name="connsiteY0" fmla="*/ 0 h 5827972"/>
                <a:gd name="connsiteX1" fmla="*/ 476533 w 3382139"/>
                <a:gd name="connsiteY1" fmla="*/ 619432 h 5827972"/>
                <a:gd name="connsiteX2" fmla="*/ 1553165 w 3382139"/>
                <a:gd name="connsiteY2" fmla="*/ 1106129 h 5827972"/>
                <a:gd name="connsiteX3" fmla="*/ 1066469 w 3382139"/>
                <a:gd name="connsiteY3" fmla="*/ 1681316 h 5827972"/>
                <a:gd name="connsiteX4" fmla="*/ 34081 w 3382139"/>
                <a:gd name="connsiteY4" fmla="*/ 2300748 h 5827972"/>
                <a:gd name="connsiteX5" fmla="*/ 2452817 w 3382139"/>
                <a:gd name="connsiteY5" fmla="*/ 2831690 h 5827972"/>
                <a:gd name="connsiteX6" fmla="*/ 668262 w 3382139"/>
                <a:gd name="connsiteY6" fmla="*/ 4483509 h 5827972"/>
                <a:gd name="connsiteX7" fmla="*/ 3381965 w 3382139"/>
                <a:gd name="connsiteY7" fmla="*/ 5088193 h 5827972"/>
                <a:gd name="connsiteX8" fmla="*/ 520778 w 3382139"/>
                <a:gd name="connsiteY8" fmla="*/ 5766619 h 5827972"/>
                <a:gd name="connsiteX9" fmla="*/ 461785 w 3382139"/>
                <a:gd name="connsiteY9" fmla="*/ 5796116 h 582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2139" h="5827972">
                  <a:moveTo>
                    <a:pt x="609269" y="0"/>
                  </a:moveTo>
                  <a:cubicBezTo>
                    <a:pt x="464243" y="217538"/>
                    <a:pt x="319217" y="435077"/>
                    <a:pt x="476533" y="619432"/>
                  </a:cubicBezTo>
                  <a:cubicBezTo>
                    <a:pt x="633849" y="803787"/>
                    <a:pt x="1454842" y="929148"/>
                    <a:pt x="1553165" y="1106129"/>
                  </a:cubicBezTo>
                  <a:cubicBezTo>
                    <a:pt x="1651488" y="1283110"/>
                    <a:pt x="1319650" y="1482213"/>
                    <a:pt x="1066469" y="1681316"/>
                  </a:cubicBezTo>
                  <a:cubicBezTo>
                    <a:pt x="813288" y="1880419"/>
                    <a:pt x="-196977" y="2109019"/>
                    <a:pt x="34081" y="2300748"/>
                  </a:cubicBezTo>
                  <a:cubicBezTo>
                    <a:pt x="265139" y="2492477"/>
                    <a:pt x="2347120" y="2467896"/>
                    <a:pt x="2452817" y="2831690"/>
                  </a:cubicBezTo>
                  <a:cubicBezTo>
                    <a:pt x="2558514" y="3195484"/>
                    <a:pt x="513404" y="4107425"/>
                    <a:pt x="668262" y="4483509"/>
                  </a:cubicBezTo>
                  <a:cubicBezTo>
                    <a:pt x="823120" y="4859593"/>
                    <a:pt x="3406546" y="4874341"/>
                    <a:pt x="3381965" y="5088193"/>
                  </a:cubicBezTo>
                  <a:cubicBezTo>
                    <a:pt x="3357384" y="5302045"/>
                    <a:pt x="1007475" y="5648632"/>
                    <a:pt x="520778" y="5766619"/>
                  </a:cubicBezTo>
                  <a:cubicBezTo>
                    <a:pt x="34081" y="5884606"/>
                    <a:pt x="461785" y="5796116"/>
                    <a:pt x="461785" y="5796116"/>
                  </a:cubicBezTo>
                </a:path>
              </a:pathLst>
            </a:cu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6603764" y="152400"/>
              <a:ext cx="0" cy="5853881"/>
            </a:xfrm>
            <a:prstGeom prst="line">
              <a:avLst/>
            </a:prstGeom>
            <a:noFill/>
            <a:ln w="76200" cap="flat" cmpd="sng" algn="ctr">
              <a:solidFill>
                <a:srgbClr val="76B900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15" name="Right Arrow 114"/>
            <p:cNvSpPr/>
            <p:nvPr/>
          </p:nvSpPr>
          <p:spPr>
            <a:xfrm>
              <a:off x="6618339" y="458430"/>
              <a:ext cx="1295400" cy="381000"/>
            </a:xfrm>
            <a:prstGeom prst="rightArrow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116" name="Right Arrow 115"/>
            <p:cNvSpPr/>
            <p:nvPr/>
          </p:nvSpPr>
          <p:spPr>
            <a:xfrm>
              <a:off x="6618339" y="977081"/>
              <a:ext cx="1295400" cy="381000"/>
            </a:xfrm>
            <a:prstGeom prst="rightArrow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117" name="Right Arrow 116"/>
            <p:cNvSpPr/>
            <p:nvPr/>
          </p:nvSpPr>
          <p:spPr>
            <a:xfrm>
              <a:off x="6603764" y="1510481"/>
              <a:ext cx="1295400" cy="381000"/>
            </a:xfrm>
            <a:prstGeom prst="rightArrow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118" name="Right Arrow 117"/>
            <p:cNvSpPr/>
            <p:nvPr/>
          </p:nvSpPr>
          <p:spPr>
            <a:xfrm>
              <a:off x="6618339" y="2120081"/>
              <a:ext cx="1295400" cy="381000"/>
            </a:xfrm>
            <a:prstGeom prst="rightArrow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119" name="Right Arrow 118"/>
            <p:cNvSpPr/>
            <p:nvPr/>
          </p:nvSpPr>
          <p:spPr>
            <a:xfrm>
              <a:off x="6618339" y="2716776"/>
              <a:ext cx="1295400" cy="381000"/>
            </a:xfrm>
            <a:prstGeom prst="rightArrow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458785" y="2366062"/>
              <a:ext cx="1044318" cy="2360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…</a:t>
              </a:r>
            </a:p>
          </p:txBody>
        </p:sp>
        <p:sp>
          <p:nvSpPr>
            <p:cNvPr id="121" name="Right Arrow 120"/>
            <p:cNvSpPr/>
            <p:nvPr/>
          </p:nvSpPr>
          <p:spPr>
            <a:xfrm>
              <a:off x="6593932" y="4329881"/>
              <a:ext cx="1295400" cy="381000"/>
            </a:xfrm>
            <a:prstGeom prst="rightArrow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122" name="Right Arrow 121"/>
            <p:cNvSpPr/>
            <p:nvPr/>
          </p:nvSpPr>
          <p:spPr>
            <a:xfrm>
              <a:off x="6605546" y="4951772"/>
              <a:ext cx="1295400" cy="381000"/>
            </a:xfrm>
            <a:prstGeom prst="rightArrow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123" name="Right Arrow 122"/>
            <p:cNvSpPr/>
            <p:nvPr/>
          </p:nvSpPr>
          <p:spPr>
            <a:xfrm>
              <a:off x="6656109" y="5625281"/>
              <a:ext cx="1295400" cy="381000"/>
            </a:xfrm>
            <a:prstGeom prst="rightArrow">
              <a:avLst/>
            </a:prstGeom>
            <a:noFill/>
            <a:ln w="25400" cap="flat" cmpd="sng" algn="ctr">
              <a:solidFill>
                <a:srgbClr val="76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  <a:cs typeface="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85800" y="224717"/>
              <a:ext cx="1361030" cy="8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Thread 0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85800" y="776847"/>
              <a:ext cx="1361030" cy="8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Thread 1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07923" y="1288749"/>
              <a:ext cx="1361030" cy="8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Thread 2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20214" y="1850728"/>
              <a:ext cx="1361030" cy="8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Thread 3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20214" y="2382536"/>
              <a:ext cx="1361030" cy="8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Thread 4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556170" y="2282451"/>
              <a:ext cx="1044318" cy="2360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…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37420" y="4120466"/>
              <a:ext cx="1625414" cy="8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Thread N-3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37420" y="4796742"/>
              <a:ext cx="1625414" cy="8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Thread N-2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42777" y="5375207"/>
              <a:ext cx="1625414" cy="8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Thread N-1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053175" y="152399"/>
              <a:ext cx="1065027" cy="902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Time </a:t>
              </a: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4858086" y="337066"/>
              <a:ext cx="475914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FFFFFF"/>
              </a:solidFill>
              <a:prstDash val="solid"/>
              <a:tailEnd type="arrow"/>
            </a:ln>
            <a:effectLst/>
          </p:spPr>
        </p:cxnSp>
      </p:grpSp>
      <p:cxnSp>
        <p:nvCxnSpPr>
          <p:cNvPr id="135" name="Straight Arrow Connector 134"/>
          <p:cNvCxnSpPr/>
          <p:nvPr/>
        </p:nvCxnSpPr>
        <p:spPr>
          <a:xfrm>
            <a:off x="3837237" y="1325854"/>
            <a:ext cx="429963" cy="0"/>
          </a:xfrm>
          <a:prstGeom prst="straightConnector1">
            <a:avLst/>
          </a:prstGeom>
          <a:noFill/>
          <a:ln w="50800" cap="flat" cmpd="sng" algn="ctr">
            <a:solidFill>
              <a:srgbClr val="333333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165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9749"/>
    </mc:Choice>
    <mc:Fallback xmlns="">
      <p:transition advTm="4974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Back to the Global Picture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At the end of the kernel, Thread 0 in each block writes the sum of the thread block in </a:t>
            </a:r>
            <a:r>
              <a:rPr lang="en-US" sz="1800" dirty="0" err="1"/>
              <a:t>partialSum</a:t>
            </a:r>
            <a:r>
              <a:rPr lang="en-US" sz="1800" dirty="0"/>
              <a:t>[0] into a vector indexed by the </a:t>
            </a:r>
            <a:r>
              <a:rPr lang="en-US" sz="1800" dirty="0" err="1"/>
              <a:t>blockIdx.x</a:t>
            </a:r>
            <a:endParaRPr lang="en-US" sz="1800" dirty="0"/>
          </a:p>
          <a:p>
            <a:r>
              <a:rPr lang="en-US" sz="1800" dirty="0"/>
              <a:t>There can be a large number of such sums if the original vector is very large</a:t>
            </a:r>
          </a:p>
          <a:p>
            <a:pPr lvl="1"/>
            <a:r>
              <a:rPr lang="en-US" sz="1400" dirty="0"/>
              <a:t>The host code may iterate and launch another kernel</a:t>
            </a:r>
          </a:p>
          <a:p>
            <a:r>
              <a:rPr lang="en-US" sz="1800" dirty="0"/>
              <a:t>If there are only a small number of sums, the host can simply transfer the data back and add them together</a:t>
            </a:r>
          </a:p>
          <a:p>
            <a:r>
              <a:rPr lang="en-US" sz="1800" dirty="0"/>
              <a:t>Alternatively, Thread 0 of each block could use atomic operations to accumulate into a global sum variable.</a:t>
            </a:r>
          </a:p>
          <a:p>
            <a:pPr lvl="1"/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953000" y="4686300"/>
            <a:ext cx="190500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54C37D-3B6E-4679-A7B2-D3592C7E53E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4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8000"/>
    </mc:Choice>
    <mc:Fallback xmlns="">
      <p:transition advTm="188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4C64-6722-3E4D-9330-DCF3327A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70DA2-52DF-DB42-B2BE-61D6BB158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Hardware View of CUDA Memories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C21DC-08EB-6B45-A703-61A6311A7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6816"/>
            <a:ext cx="3702049" cy="2066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CCD97B-7B5A-0E44-A0A0-4885FF0E9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649" y="865709"/>
            <a:ext cx="4876800" cy="179085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415F8A3-251E-634B-8AFE-8AEF1A61EEC4}"/>
              </a:ext>
            </a:extLst>
          </p:cNvPr>
          <p:cNvGrpSpPr/>
          <p:nvPr/>
        </p:nvGrpSpPr>
        <p:grpSpPr>
          <a:xfrm>
            <a:off x="1035048" y="746561"/>
            <a:ext cx="5213351" cy="2815789"/>
            <a:chOff x="1035048" y="746561"/>
            <a:chExt cx="5213351" cy="281578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2C27D1-E017-0B48-AC00-3DBAC08D02B7}"/>
                </a:ext>
              </a:extLst>
            </p:cNvPr>
            <p:cNvSpPr/>
            <p:nvPr/>
          </p:nvSpPr>
          <p:spPr>
            <a:xfrm>
              <a:off x="3124201" y="3181350"/>
              <a:ext cx="457200" cy="3810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77DBED75-2323-7541-83A7-6FB1EAD2B206}"/>
                </a:ext>
              </a:extLst>
            </p:cNvPr>
            <p:cNvSpPr/>
            <p:nvPr/>
          </p:nvSpPr>
          <p:spPr>
            <a:xfrm>
              <a:off x="1035048" y="746561"/>
              <a:ext cx="5213351" cy="191000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736939-8E91-3542-8CAA-76915837B836}"/>
                </a:ext>
              </a:extLst>
            </p:cNvPr>
            <p:cNvCxnSpPr>
              <a:cxnSpLocks/>
            </p:cNvCxnSpPr>
            <p:nvPr/>
          </p:nvCxnSpPr>
          <p:spPr>
            <a:xfrm>
              <a:off x="1035048" y="2656566"/>
              <a:ext cx="2089153" cy="52478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46B2EFC-3A34-4240-B6FA-97D4EACB90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1401" y="2674984"/>
              <a:ext cx="2666998" cy="50636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C22A7C2-8DA4-6E41-9191-AF2DAD06A805}"/>
              </a:ext>
            </a:extLst>
          </p:cNvPr>
          <p:cNvSpPr/>
          <p:nvPr/>
        </p:nvSpPr>
        <p:spPr>
          <a:xfrm>
            <a:off x="2514599" y="2256039"/>
            <a:ext cx="609601" cy="28027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5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5360"/>
    </mc:Choice>
    <mc:Fallback xmlns="">
      <p:transition advTm="853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reduction model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09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Some Observations on the naïve reduction kernel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In each iteration, two control flow paths will be sequentially traversed for each warp</a:t>
            </a:r>
          </a:p>
          <a:p>
            <a:pPr lvl="1"/>
            <a:r>
              <a:rPr lang="en-US" sz="1100" dirty="0"/>
              <a:t>Threads that perform addition and threads that do not</a:t>
            </a:r>
          </a:p>
          <a:p>
            <a:pPr lvl="1"/>
            <a:r>
              <a:rPr lang="en-US" sz="1100" dirty="0"/>
              <a:t>Threads that do not perform addition still consume execution resources</a:t>
            </a:r>
            <a:endParaRPr lang="en-US" sz="1600" dirty="0"/>
          </a:p>
          <a:p>
            <a:pPr eaLnBrk="1" hangingPunct="1">
              <a:lnSpc>
                <a:spcPct val="90000"/>
              </a:lnSpc>
            </a:pPr>
            <a:r>
              <a:rPr lang="en-US" sz="1600" dirty="0"/>
              <a:t>Half or fewer of threads will be executing after the first step</a:t>
            </a:r>
          </a:p>
          <a:p>
            <a:pPr lvl="1"/>
            <a:r>
              <a:rPr lang="en-US" sz="1100" dirty="0"/>
              <a:t>All odd-index threads are disabled after first step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100" dirty="0"/>
              <a:t>After the 5th step, entire warps in each block will fail the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100" dirty="0"/>
              <a:t> test, poor resource utilization but no divergence</a:t>
            </a:r>
          </a:p>
          <a:p>
            <a:pPr lvl="2"/>
            <a:r>
              <a:rPr lang="en-US" sz="1100" dirty="0"/>
              <a:t>This can go on for a while, up to 6 more steps (stride = 32, 64, 128, 256, 512, 1024), where each active warp only has one productive thread until all warps in a block retire </a:t>
            </a:r>
          </a:p>
        </p:txBody>
      </p:sp>
    </p:spTree>
    <p:extLst>
      <p:ext uri="{BB962C8B-B14F-4D97-AF65-F5344CB8AC3E}">
        <p14:creationId xmlns:p14="http://schemas.microsoft.com/office/powerpoint/2010/main" val="204657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6000"/>
    </mc:Choice>
    <mc:Fallback xmlns="">
      <p:transition advTm="16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 Index Usage Matters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600" dirty="0"/>
              <a:t>In some algorithms, one can shift the index usage to improve the divergence behavior</a:t>
            </a:r>
          </a:p>
          <a:p>
            <a:pPr lvl="1">
              <a:defRPr/>
            </a:pPr>
            <a:r>
              <a:rPr lang="en-US" sz="1100" dirty="0"/>
              <a:t>Commutative and associative operators</a:t>
            </a:r>
          </a:p>
          <a:p>
            <a:r>
              <a:rPr lang="en-US" sz="1600" dirty="0"/>
              <a:t>Keep the active threads consecutive</a:t>
            </a:r>
          </a:p>
          <a:p>
            <a:pPr lvl="1"/>
            <a:r>
              <a:rPr lang="en-US" sz="1267" dirty="0"/>
              <a:t>Always compact the partial sums into the front locations in the </a:t>
            </a:r>
            <a:r>
              <a:rPr lang="en-US" sz="1267" dirty="0" err="1"/>
              <a:t>partialSum</a:t>
            </a:r>
            <a:r>
              <a:rPr lang="en-US" sz="1267" dirty="0"/>
              <a:t>[ ] array</a:t>
            </a:r>
          </a:p>
          <a:p>
            <a:endParaRPr lang="en-US" sz="1600" dirty="0"/>
          </a:p>
          <a:p>
            <a:pPr lvl="1">
              <a:defRPr/>
            </a:pPr>
            <a:endParaRPr lang="en-US" sz="12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953000" y="4686300"/>
            <a:ext cx="190500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F22E5A5-9D8F-4687-A435-7E541E8EB8A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5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6000"/>
    </mc:Choice>
    <mc:Fallback xmlns="">
      <p:transition advTm="76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 Example of 4 threads</a:t>
            </a:r>
          </a:p>
        </p:txBody>
      </p:sp>
      <p:sp>
        <p:nvSpPr>
          <p:cNvPr id="119" name="Rectangle 88"/>
          <p:cNvSpPr>
            <a:spLocks noChangeArrowheads="1"/>
          </p:cNvSpPr>
          <p:nvPr/>
        </p:nvSpPr>
        <p:spPr bwMode="auto">
          <a:xfrm>
            <a:off x="4895850" y="1021269"/>
            <a:ext cx="514350" cy="3429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20" name="Rectangle 89"/>
          <p:cNvSpPr>
            <a:spLocks noChangeArrowheads="1"/>
          </p:cNvSpPr>
          <p:nvPr/>
        </p:nvSpPr>
        <p:spPr bwMode="auto">
          <a:xfrm>
            <a:off x="4381500" y="1021269"/>
            <a:ext cx="514350" cy="3429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21" name="Rectangle 90"/>
          <p:cNvSpPr>
            <a:spLocks noChangeArrowheads="1"/>
          </p:cNvSpPr>
          <p:nvPr/>
        </p:nvSpPr>
        <p:spPr bwMode="auto">
          <a:xfrm>
            <a:off x="3867150" y="1021269"/>
            <a:ext cx="514350" cy="3429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22" name="Rectangle 91"/>
          <p:cNvSpPr>
            <a:spLocks noChangeArrowheads="1"/>
          </p:cNvSpPr>
          <p:nvPr/>
        </p:nvSpPr>
        <p:spPr bwMode="auto">
          <a:xfrm>
            <a:off x="3352800" y="1021269"/>
            <a:ext cx="514350" cy="3429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23" name="Rectangle 81"/>
          <p:cNvSpPr>
            <a:spLocks noChangeArrowheads="1"/>
          </p:cNvSpPr>
          <p:nvPr/>
        </p:nvSpPr>
        <p:spPr bwMode="auto">
          <a:xfrm>
            <a:off x="1824955" y="1021269"/>
            <a:ext cx="514350" cy="3429000"/>
          </a:xfrm>
          <a:prstGeom prst="rect">
            <a:avLst/>
          </a:prstGeom>
          <a:solidFill>
            <a:schemeClr val="accent5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24" name="Rectangle 82"/>
          <p:cNvSpPr>
            <a:spLocks noChangeArrowheads="1"/>
          </p:cNvSpPr>
          <p:nvPr/>
        </p:nvSpPr>
        <p:spPr bwMode="auto">
          <a:xfrm>
            <a:off x="2339305" y="1021269"/>
            <a:ext cx="514350" cy="3429000"/>
          </a:xfrm>
          <a:prstGeom prst="rect">
            <a:avLst/>
          </a:prstGeom>
          <a:solidFill>
            <a:schemeClr val="accent5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25" name="Rectangle 83"/>
          <p:cNvSpPr>
            <a:spLocks noChangeArrowheads="1"/>
          </p:cNvSpPr>
          <p:nvPr/>
        </p:nvSpPr>
        <p:spPr bwMode="auto">
          <a:xfrm>
            <a:off x="2853655" y="1021269"/>
            <a:ext cx="514350" cy="3429000"/>
          </a:xfrm>
          <a:prstGeom prst="rect">
            <a:avLst/>
          </a:prstGeom>
          <a:solidFill>
            <a:schemeClr val="accent5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26" name="Rectangle 2"/>
          <p:cNvSpPr>
            <a:spLocks noChangeArrowheads="1"/>
          </p:cNvSpPr>
          <p:nvPr/>
        </p:nvSpPr>
        <p:spPr bwMode="auto">
          <a:xfrm>
            <a:off x="1310605" y="1021269"/>
            <a:ext cx="514350" cy="3429000"/>
          </a:xfrm>
          <a:prstGeom prst="rect">
            <a:avLst/>
          </a:prstGeom>
          <a:solidFill>
            <a:schemeClr val="accent5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27" name="Text Box 3"/>
          <p:cNvSpPr txBox="1">
            <a:spLocks noChangeArrowheads="1"/>
          </p:cNvSpPr>
          <p:nvPr/>
        </p:nvSpPr>
        <p:spPr bwMode="auto">
          <a:xfrm>
            <a:off x="1230559" y="783977"/>
            <a:ext cx="59824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rgbClr val="000000"/>
                </a:solidFill>
                <a:ea typeface=""/>
              </a:rPr>
              <a:t>Thread 0</a:t>
            </a:r>
          </a:p>
        </p:txBody>
      </p:sp>
      <p:sp>
        <p:nvSpPr>
          <p:cNvPr id="128" name="Rectangle 5"/>
          <p:cNvSpPr>
            <a:spLocks noChangeArrowheads="1"/>
          </p:cNvSpPr>
          <p:nvPr/>
        </p:nvSpPr>
        <p:spPr bwMode="auto">
          <a:xfrm>
            <a:off x="1310605" y="136416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</a:t>
            </a:r>
          </a:p>
        </p:txBody>
      </p:sp>
      <p:sp>
        <p:nvSpPr>
          <p:cNvPr id="129" name="Rectangle 6"/>
          <p:cNvSpPr>
            <a:spLocks noChangeArrowheads="1"/>
          </p:cNvSpPr>
          <p:nvPr/>
        </p:nvSpPr>
        <p:spPr bwMode="auto">
          <a:xfrm>
            <a:off x="1824955" y="136416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</a:t>
            </a:r>
          </a:p>
        </p:txBody>
      </p:sp>
      <p:sp>
        <p:nvSpPr>
          <p:cNvPr id="130" name="Rectangle 7"/>
          <p:cNvSpPr>
            <a:spLocks noChangeArrowheads="1"/>
          </p:cNvSpPr>
          <p:nvPr/>
        </p:nvSpPr>
        <p:spPr bwMode="auto">
          <a:xfrm>
            <a:off x="2339305" y="136416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7</a:t>
            </a:r>
          </a:p>
        </p:txBody>
      </p:sp>
      <p:sp>
        <p:nvSpPr>
          <p:cNvPr id="131" name="Rectangle 8"/>
          <p:cNvSpPr>
            <a:spLocks noChangeArrowheads="1"/>
          </p:cNvSpPr>
          <p:nvPr/>
        </p:nvSpPr>
        <p:spPr bwMode="auto">
          <a:xfrm>
            <a:off x="2853655" y="136416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</a:t>
            </a:r>
          </a:p>
        </p:txBody>
      </p:sp>
      <p:sp>
        <p:nvSpPr>
          <p:cNvPr id="132" name="Rectangle 13"/>
          <p:cNvSpPr>
            <a:spLocks noChangeArrowheads="1"/>
          </p:cNvSpPr>
          <p:nvPr/>
        </p:nvSpPr>
        <p:spPr bwMode="auto">
          <a:xfrm>
            <a:off x="4381500" y="136416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6</a:t>
            </a:r>
          </a:p>
        </p:txBody>
      </p:sp>
      <p:sp>
        <p:nvSpPr>
          <p:cNvPr id="133" name="Rectangle 14"/>
          <p:cNvSpPr>
            <a:spLocks noChangeArrowheads="1"/>
          </p:cNvSpPr>
          <p:nvPr/>
        </p:nvSpPr>
        <p:spPr bwMode="auto">
          <a:xfrm>
            <a:off x="3867150" y="136416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</a:t>
            </a:r>
          </a:p>
        </p:txBody>
      </p:sp>
      <p:sp>
        <p:nvSpPr>
          <p:cNvPr id="134" name="Rectangle 15"/>
          <p:cNvSpPr>
            <a:spLocks noChangeArrowheads="1"/>
          </p:cNvSpPr>
          <p:nvPr/>
        </p:nvSpPr>
        <p:spPr bwMode="auto">
          <a:xfrm>
            <a:off x="3352800" y="136416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4</a:t>
            </a:r>
          </a:p>
        </p:txBody>
      </p:sp>
      <p:sp>
        <p:nvSpPr>
          <p:cNvPr id="135" name="Rectangle 16"/>
          <p:cNvSpPr>
            <a:spLocks noChangeArrowheads="1"/>
          </p:cNvSpPr>
          <p:nvPr/>
        </p:nvSpPr>
        <p:spPr bwMode="auto">
          <a:xfrm>
            <a:off x="4895850" y="136416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</a:t>
            </a:r>
          </a:p>
        </p:txBody>
      </p:sp>
      <p:sp>
        <p:nvSpPr>
          <p:cNvPr id="136" name="Rectangle 17"/>
          <p:cNvSpPr>
            <a:spLocks noChangeArrowheads="1"/>
          </p:cNvSpPr>
          <p:nvPr/>
        </p:nvSpPr>
        <p:spPr bwMode="auto">
          <a:xfrm>
            <a:off x="1310605" y="216426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7</a:t>
            </a:r>
          </a:p>
        </p:txBody>
      </p:sp>
      <p:sp>
        <p:nvSpPr>
          <p:cNvPr id="137" name="Rectangle 18"/>
          <p:cNvSpPr>
            <a:spLocks noChangeArrowheads="1"/>
          </p:cNvSpPr>
          <p:nvPr/>
        </p:nvSpPr>
        <p:spPr bwMode="auto">
          <a:xfrm>
            <a:off x="1824955" y="216426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  2</a:t>
            </a: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2339305" y="216426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 13</a:t>
            </a:r>
          </a:p>
        </p:txBody>
      </p:sp>
      <p:sp>
        <p:nvSpPr>
          <p:cNvPr id="139" name="Rectangle 20"/>
          <p:cNvSpPr>
            <a:spLocks noChangeArrowheads="1"/>
          </p:cNvSpPr>
          <p:nvPr/>
        </p:nvSpPr>
        <p:spPr bwMode="auto">
          <a:xfrm>
            <a:off x="2853655" y="216426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  3</a:t>
            </a:r>
          </a:p>
        </p:txBody>
      </p:sp>
      <p:sp>
        <p:nvSpPr>
          <p:cNvPr id="140" name="Rectangle 25"/>
          <p:cNvSpPr>
            <a:spLocks noChangeArrowheads="1"/>
          </p:cNvSpPr>
          <p:nvPr/>
        </p:nvSpPr>
        <p:spPr bwMode="auto">
          <a:xfrm>
            <a:off x="4381500" y="2164269"/>
            <a:ext cx="51435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1" name="Rectangle 26"/>
          <p:cNvSpPr>
            <a:spLocks noChangeArrowheads="1"/>
          </p:cNvSpPr>
          <p:nvPr/>
        </p:nvSpPr>
        <p:spPr bwMode="auto">
          <a:xfrm>
            <a:off x="3867150" y="2164269"/>
            <a:ext cx="51435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2" name="Rectangle 27"/>
          <p:cNvSpPr>
            <a:spLocks noChangeArrowheads="1"/>
          </p:cNvSpPr>
          <p:nvPr/>
        </p:nvSpPr>
        <p:spPr bwMode="auto">
          <a:xfrm>
            <a:off x="3352800" y="2164269"/>
            <a:ext cx="51435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3" name="Rectangle 28"/>
          <p:cNvSpPr>
            <a:spLocks noChangeArrowheads="1"/>
          </p:cNvSpPr>
          <p:nvPr/>
        </p:nvSpPr>
        <p:spPr bwMode="auto">
          <a:xfrm>
            <a:off x="4895850" y="2164269"/>
            <a:ext cx="51435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4" name="Rectangle 29"/>
          <p:cNvSpPr>
            <a:spLocks noChangeArrowheads="1"/>
          </p:cNvSpPr>
          <p:nvPr/>
        </p:nvSpPr>
        <p:spPr bwMode="auto">
          <a:xfrm>
            <a:off x="1310605" y="302151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20</a:t>
            </a:r>
          </a:p>
        </p:txBody>
      </p:sp>
      <p:sp>
        <p:nvSpPr>
          <p:cNvPr id="145" name="Rectangle 30"/>
          <p:cNvSpPr>
            <a:spLocks noChangeArrowheads="1"/>
          </p:cNvSpPr>
          <p:nvPr/>
        </p:nvSpPr>
        <p:spPr bwMode="auto">
          <a:xfrm>
            <a:off x="1824955" y="302151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5</a:t>
            </a:r>
          </a:p>
        </p:txBody>
      </p:sp>
      <p:sp>
        <p:nvSpPr>
          <p:cNvPr id="146" name="Rectangle 31"/>
          <p:cNvSpPr>
            <a:spLocks noChangeArrowheads="1"/>
          </p:cNvSpPr>
          <p:nvPr/>
        </p:nvSpPr>
        <p:spPr bwMode="auto">
          <a:xfrm>
            <a:off x="2339305" y="3021519"/>
            <a:ext cx="514350" cy="342900"/>
          </a:xfrm>
          <a:prstGeom prst="rect">
            <a:avLst/>
          </a:prstGeom>
          <a:solidFill>
            <a:srgbClr val="E3E2AB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7" name="Rectangle 32"/>
          <p:cNvSpPr>
            <a:spLocks noChangeArrowheads="1"/>
          </p:cNvSpPr>
          <p:nvPr/>
        </p:nvSpPr>
        <p:spPr bwMode="auto">
          <a:xfrm>
            <a:off x="2853655" y="3021519"/>
            <a:ext cx="514350" cy="342900"/>
          </a:xfrm>
          <a:prstGeom prst="rect">
            <a:avLst/>
          </a:prstGeom>
          <a:solidFill>
            <a:srgbClr val="E3E2AB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8" name="Rectangle 37"/>
          <p:cNvSpPr>
            <a:spLocks noChangeArrowheads="1"/>
          </p:cNvSpPr>
          <p:nvPr/>
        </p:nvSpPr>
        <p:spPr bwMode="auto">
          <a:xfrm>
            <a:off x="4381500" y="3021519"/>
            <a:ext cx="51435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9" name="Rectangle 38"/>
          <p:cNvSpPr>
            <a:spLocks noChangeArrowheads="1"/>
          </p:cNvSpPr>
          <p:nvPr/>
        </p:nvSpPr>
        <p:spPr bwMode="auto">
          <a:xfrm>
            <a:off x="3867150" y="3021519"/>
            <a:ext cx="51435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0" name="Rectangle 39"/>
          <p:cNvSpPr>
            <a:spLocks noChangeArrowheads="1"/>
          </p:cNvSpPr>
          <p:nvPr/>
        </p:nvSpPr>
        <p:spPr bwMode="auto">
          <a:xfrm>
            <a:off x="3352800" y="3021519"/>
            <a:ext cx="51435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1" name="Rectangle 40"/>
          <p:cNvSpPr>
            <a:spLocks noChangeArrowheads="1"/>
          </p:cNvSpPr>
          <p:nvPr/>
        </p:nvSpPr>
        <p:spPr bwMode="auto">
          <a:xfrm>
            <a:off x="4895850" y="3021519"/>
            <a:ext cx="51435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2" name="Rectangle 41"/>
          <p:cNvSpPr>
            <a:spLocks noChangeArrowheads="1"/>
          </p:cNvSpPr>
          <p:nvPr/>
        </p:nvSpPr>
        <p:spPr bwMode="auto">
          <a:xfrm>
            <a:off x="1310605" y="3878769"/>
            <a:ext cx="514350" cy="3429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 25</a:t>
            </a:r>
          </a:p>
        </p:txBody>
      </p:sp>
      <p:sp>
        <p:nvSpPr>
          <p:cNvPr id="153" name="Rectangle 42"/>
          <p:cNvSpPr>
            <a:spLocks noChangeArrowheads="1"/>
          </p:cNvSpPr>
          <p:nvPr/>
        </p:nvSpPr>
        <p:spPr bwMode="auto">
          <a:xfrm>
            <a:off x="1824955" y="3878769"/>
            <a:ext cx="514350" cy="342900"/>
          </a:xfrm>
          <a:prstGeom prst="rect">
            <a:avLst/>
          </a:prstGeom>
          <a:solidFill>
            <a:srgbClr val="E3E2AB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4" name="Rectangle 43"/>
          <p:cNvSpPr>
            <a:spLocks noChangeArrowheads="1"/>
          </p:cNvSpPr>
          <p:nvPr/>
        </p:nvSpPr>
        <p:spPr bwMode="auto">
          <a:xfrm>
            <a:off x="2339305" y="3878769"/>
            <a:ext cx="51435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5" name="Rectangle 44"/>
          <p:cNvSpPr>
            <a:spLocks noChangeArrowheads="1"/>
          </p:cNvSpPr>
          <p:nvPr/>
        </p:nvSpPr>
        <p:spPr bwMode="auto">
          <a:xfrm>
            <a:off x="2853655" y="3878769"/>
            <a:ext cx="51435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6" name="Rectangle 49"/>
          <p:cNvSpPr>
            <a:spLocks noChangeArrowheads="1"/>
          </p:cNvSpPr>
          <p:nvPr/>
        </p:nvSpPr>
        <p:spPr bwMode="auto">
          <a:xfrm>
            <a:off x="4381500" y="3878769"/>
            <a:ext cx="51435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7" name="Rectangle 50"/>
          <p:cNvSpPr>
            <a:spLocks noChangeArrowheads="1"/>
          </p:cNvSpPr>
          <p:nvPr/>
        </p:nvSpPr>
        <p:spPr bwMode="auto">
          <a:xfrm>
            <a:off x="3867150" y="3878769"/>
            <a:ext cx="51435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8" name="Rectangle 51"/>
          <p:cNvSpPr>
            <a:spLocks noChangeArrowheads="1"/>
          </p:cNvSpPr>
          <p:nvPr/>
        </p:nvSpPr>
        <p:spPr bwMode="auto">
          <a:xfrm>
            <a:off x="3352800" y="3878769"/>
            <a:ext cx="51435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9" name="Rectangle 52"/>
          <p:cNvSpPr>
            <a:spLocks noChangeArrowheads="1"/>
          </p:cNvSpPr>
          <p:nvPr/>
        </p:nvSpPr>
        <p:spPr bwMode="auto">
          <a:xfrm>
            <a:off x="4895850" y="3878769"/>
            <a:ext cx="51435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0" name="Line 53"/>
          <p:cNvSpPr>
            <a:spLocks noChangeShapeType="1"/>
          </p:cNvSpPr>
          <p:nvPr/>
        </p:nvSpPr>
        <p:spPr bwMode="auto">
          <a:xfrm>
            <a:off x="1539205" y="1707069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1" name="Line 54"/>
          <p:cNvSpPr>
            <a:spLocks noChangeShapeType="1"/>
          </p:cNvSpPr>
          <p:nvPr/>
        </p:nvSpPr>
        <p:spPr bwMode="auto">
          <a:xfrm flipH="1">
            <a:off x="1596354" y="1707069"/>
            <a:ext cx="1870746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2" name="Line 55"/>
          <p:cNvSpPr>
            <a:spLocks noChangeShapeType="1"/>
          </p:cNvSpPr>
          <p:nvPr/>
        </p:nvSpPr>
        <p:spPr bwMode="auto">
          <a:xfrm>
            <a:off x="2053555" y="1707069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3" name="Line 56"/>
          <p:cNvSpPr>
            <a:spLocks noChangeShapeType="1"/>
          </p:cNvSpPr>
          <p:nvPr/>
        </p:nvSpPr>
        <p:spPr bwMode="auto">
          <a:xfrm flipH="1">
            <a:off x="2068760" y="1707069"/>
            <a:ext cx="191269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4" name="Line 57"/>
          <p:cNvSpPr>
            <a:spLocks noChangeShapeType="1"/>
          </p:cNvSpPr>
          <p:nvPr/>
        </p:nvSpPr>
        <p:spPr bwMode="auto">
          <a:xfrm>
            <a:off x="2567905" y="1707069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5" name="Line 58"/>
          <p:cNvSpPr>
            <a:spLocks noChangeShapeType="1"/>
          </p:cNvSpPr>
          <p:nvPr/>
        </p:nvSpPr>
        <p:spPr bwMode="auto">
          <a:xfrm flipH="1">
            <a:off x="2625054" y="1707069"/>
            <a:ext cx="1927896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6" name="Line 59"/>
          <p:cNvSpPr>
            <a:spLocks noChangeShapeType="1"/>
          </p:cNvSpPr>
          <p:nvPr/>
        </p:nvSpPr>
        <p:spPr bwMode="auto">
          <a:xfrm>
            <a:off x="3082255" y="1707069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7" name="Line 60"/>
          <p:cNvSpPr>
            <a:spLocks noChangeShapeType="1"/>
          </p:cNvSpPr>
          <p:nvPr/>
        </p:nvSpPr>
        <p:spPr bwMode="auto">
          <a:xfrm flipH="1">
            <a:off x="3097460" y="1707069"/>
            <a:ext cx="196984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8" name="Line 64"/>
          <p:cNvSpPr>
            <a:spLocks noChangeShapeType="1"/>
          </p:cNvSpPr>
          <p:nvPr/>
        </p:nvSpPr>
        <p:spPr bwMode="auto">
          <a:xfrm>
            <a:off x="1539205" y="2507169"/>
            <a:ext cx="0" cy="514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9" name="Line 66"/>
          <p:cNvSpPr>
            <a:spLocks noChangeShapeType="1"/>
          </p:cNvSpPr>
          <p:nvPr/>
        </p:nvSpPr>
        <p:spPr bwMode="auto">
          <a:xfrm>
            <a:off x="2053555" y="2507169"/>
            <a:ext cx="0" cy="514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70" name="Line 67"/>
          <p:cNvSpPr>
            <a:spLocks noChangeShapeType="1"/>
          </p:cNvSpPr>
          <p:nvPr/>
        </p:nvSpPr>
        <p:spPr bwMode="auto">
          <a:xfrm flipH="1">
            <a:off x="1539205" y="2507169"/>
            <a:ext cx="1085850" cy="514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71" name="Line 68"/>
          <p:cNvSpPr>
            <a:spLocks noChangeShapeType="1"/>
          </p:cNvSpPr>
          <p:nvPr/>
        </p:nvSpPr>
        <p:spPr bwMode="auto">
          <a:xfrm>
            <a:off x="1539205" y="3364419"/>
            <a:ext cx="0" cy="514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72" name="Line 77"/>
          <p:cNvSpPr>
            <a:spLocks noChangeShapeType="1"/>
          </p:cNvSpPr>
          <p:nvPr/>
        </p:nvSpPr>
        <p:spPr bwMode="auto">
          <a:xfrm flipH="1">
            <a:off x="2095499" y="2507169"/>
            <a:ext cx="1015051" cy="514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73" name="Line 79"/>
          <p:cNvSpPr>
            <a:spLocks noChangeShapeType="1"/>
          </p:cNvSpPr>
          <p:nvPr/>
        </p:nvSpPr>
        <p:spPr bwMode="auto">
          <a:xfrm flipH="1">
            <a:off x="1596354" y="3364419"/>
            <a:ext cx="470852" cy="514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74" name="Text Box 92"/>
          <p:cNvSpPr txBox="1">
            <a:spLocks noChangeArrowheads="1"/>
          </p:cNvSpPr>
          <p:nvPr/>
        </p:nvSpPr>
        <p:spPr bwMode="auto">
          <a:xfrm>
            <a:off x="1752600" y="783977"/>
            <a:ext cx="59824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rgbClr val="000000"/>
                </a:solidFill>
                <a:ea typeface=""/>
              </a:rPr>
              <a:t>Thread 1</a:t>
            </a:r>
          </a:p>
        </p:txBody>
      </p:sp>
      <p:sp>
        <p:nvSpPr>
          <p:cNvPr id="175" name="Text Box 93"/>
          <p:cNvSpPr txBox="1">
            <a:spLocks noChangeArrowheads="1"/>
          </p:cNvSpPr>
          <p:nvPr/>
        </p:nvSpPr>
        <p:spPr bwMode="auto">
          <a:xfrm>
            <a:off x="2263140" y="783977"/>
            <a:ext cx="59824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rgbClr val="000000"/>
                </a:solidFill>
                <a:ea typeface=""/>
              </a:rPr>
              <a:t>Thread 2</a:t>
            </a:r>
          </a:p>
        </p:txBody>
      </p:sp>
      <p:sp>
        <p:nvSpPr>
          <p:cNvPr id="176" name="Text Box 94"/>
          <p:cNvSpPr txBox="1">
            <a:spLocks noChangeArrowheads="1"/>
          </p:cNvSpPr>
          <p:nvPr/>
        </p:nvSpPr>
        <p:spPr bwMode="auto">
          <a:xfrm>
            <a:off x="2790197" y="783977"/>
            <a:ext cx="59824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900" dirty="0">
                <a:solidFill>
                  <a:srgbClr val="000000"/>
                </a:solidFill>
                <a:ea typeface=""/>
              </a:rPr>
              <a:t>Thread 3</a:t>
            </a:r>
          </a:p>
        </p:txBody>
      </p:sp>
    </p:spTree>
    <p:extLst>
      <p:ext uri="{BB962C8B-B14F-4D97-AF65-F5344CB8AC3E}">
        <p14:creationId xmlns:p14="http://schemas.microsoft.com/office/powerpoint/2010/main" val="211252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4000"/>
    </mc:Choice>
    <mc:Fallback xmlns="">
      <p:transition advTm="154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Analysis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For a 1024 thread block</a:t>
            </a:r>
          </a:p>
          <a:p>
            <a:pPr lvl="1"/>
            <a:r>
              <a:rPr lang="en-US" sz="1400" dirty="0"/>
              <a:t>No divergence in the first 5 steps</a:t>
            </a:r>
          </a:p>
          <a:p>
            <a:pPr lvl="2"/>
            <a:r>
              <a:rPr lang="en-US" sz="1400" dirty="0"/>
              <a:t>1024, 512, 256, 128, 64, 32 consecutive threads are active in each step</a:t>
            </a:r>
          </a:p>
          <a:p>
            <a:pPr lvl="2"/>
            <a:r>
              <a:rPr lang="en-US" sz="1400" dirty="0"/>
              <a:t>All threads in each warp  either all active or all inactive</a:t>
            </a:r>
          </a:p>
          <a:p>
            <a:pPr lvl="1"/>
            <a:r>
              <a:rPr lang="en-US" sz="1400" dirty="0"/>
              <a:t>The final 5 steps will still have divergence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953000" y="4705350"/>
            <a:ext cx="190500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9D88E1-A88B-446F-A390-F5C0EEE064D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4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4000"/>
    </mc:Choice>
    <mc:Fallback xmlns="">
      <p:transition advTm="84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2700" dirty="0"/>
              <a:t>Programmer View of  CUDA Memories</a:t>
            </a:r>
          </a:p>
        </p:txBody>
      </p:sp>
      <p:grpSp>
        <p:nvGrpSpPr>
          <p:cNvPr id="4101" name="Group 86"/>
          <p:cNvGrpSpPr>
            <a:grpSpLocks/>
          </p:cNvGrpSpPr>
          <p:nvPr/>
        </p:nvGrpSpPr>
        <p:grpSpPr bwMode="auto">
          <a:xfrm>
            <a:off x="1143000" y="1352550"/>
            <a:ext cx="4576762" cy="2971960"/>
            <a:chOff x="2854" y="1103"/>
            <a:chExt cx="2884" cy="2497"/>
          </a:xfrm>
        </p:grpSpPr>
        <p:sp>
          <p:nvSpPr>
            <p:cNvPr id="4103" name="Text Box 6"/>
            <p:cNvSpPr txBox="1">
              <a:spLocks noChangeArrowheads="1"/>
            </p:cNvSpPr>
            <p:nvPr/>
          </p:nvSpPr>
          <p:spPr bwMode="auto">
            <a:xfrm>
              <a:off x="3403" y="1103"/>
              <a:ext cx="2335" cy="249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900" b="1">
                  <a:solidFill>
                    <a:srgbClr val="003300"/>
                  </a:solidFill>
                  <a:latin typeface="Arial" pitchFamily="34" charset="0"/>
                </a:rPr>
                <a:t>Grid</a:t>
              </a:r>
            </a:p>
          </p:txBody>
        </p:sp>
        <p:sp>
          <p:nvSpPr>
            <p:cNvPr id="4104" name="Text Box 9"/>
            <p:cNvSpPr txBox="1">
              <a:spLocks noChangeArrowheads="1"/>
            </p:cNvSpPr>
            <p:nvPr/>
          </p:nvSpPr>
          <p:spPr bwMode="auto">
            <a:xfrm>
              <a:off x="3441" y="2847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900" b="1">
                  <a:solidFill>
                    <a:srgbClr val="003300"/>
                  </a:solidFill>
                  <a:latin typeface="Arial" pitchFamily="34" charset="0"/>
                </a:rPr>
                <a:t>Global Memory</a:t>
              </a:r>
              <a:endParaRPr lang="en-US" sz="9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05" name="Text Box 12"/>
            <p:cNvSpPr txBox="1">
              <a:spLocks noChangeArrowheads="1"/>
            </p:cNvSpPr>
            <p:nvPr/>
          </p:nvSpPr>
          <p:spPr bwMode="auto">
            <a:xfrm>
              <a:off x="3434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900" b="1">
                  <a:solidFill>
                    <a:srgbClr val="003300"/>
                  </a:solidFill>
                  <a:latin typeface="Arial" pitchFamily="34" charset="0"/>
                </a:rPr>
                <a:t>Block (0, 0)</a:t>
              </a:r>
            </a:p>
          </p:txBody>
        </p:sp>
        <p:sp>
          <p:nvSpPr>
            <p:cNvPr id="4106" name="Text Box 13"/>
            <p:cNvSpPr txBox="1">
              <a:spLocks noChangeArrowheads="1"/>
            </p:cNvSpPr>
            <p:nvPr/>
          </p:nvSpPr>
          <p:spPr bwMode="auto">
            <a:xfrm>
              <a:off x="3465" y="1735"/>
              <a:ext cx="1060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Shared Memory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07" name="Text Box 16"/>
            <p:cNvSpPr txBox="1">
              <a:spLocks noChangeArrowheads="1"/>
            </p:cNvSpPr>
            <p:nvPr/>
          </p:nvSpPr>
          <p:spPr bwMode="auto">
            <a:xfrm>
              <a:off x="3459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109728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Thread (0, 0)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08" name="Text Box 17"/>
            <p:cNvSpPr txBox="1">
              <a:spLocks noChangeArrowheads="1"/>
            </p:cNvSpPr>
            <p:nvPr/>
          </p:nvSpPr>
          <p:spPr bwMode="auto">
            <a:xfrm>
              <a:off x="3459" y="2052"/>
              <a:ext cx="392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Registers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09" name="Line 18"/>
            <p:cNvSpPr>
              <a:spLocks noChangeShapeType="1"/>
            </p:cNvSpPr>
            <p:nvPr/>
          </p:nvSpPr>
          <p:spPr bwMode="auto">
            <a:xfrm flipV="1">
              <a:off x="3912" y="1956"/>
              <a:ext cx="2" cy="421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10" name="Line 19"/>
            <p:cNvSpPr>
              <a:spLocks noChangeShapeType="1"/>
            </p:cNvSpPr>
            <p:nvPr/>
          </p:nvSpPr>
          <p:spPr bwMode="auto">
            <a:xfrm flipV="1">
              <a:off x="3655" y="2237"/>
              <a:ext cx="0" cy="1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11" name="Line 21"/>
            <p:cNvSpPr>
              <a:spLocks noChangeShapeType="1"/>
            </p:cNvSpPr>
            <p:nvPr/>
          </p:nvSpPr>
          <p:spPr bwMode="auto">
            <a:xfrm>
              <a:off x="3836" y="2693"/>
              <a:ext cx="0" cy="15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12" name="Text Box 26"/>
            <p:cNvSpPr txBox="1">
              <a:spLocks noChangeArrowheads="1"/>
            </p:cNvSpPr>
            <p:nvPr/>
          </p:nvSpPr>
          <p:spPr bwMode="auto">
            <a:xfrm>
              <a:off x="4008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109728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Thread (1, 0)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13" name="Text Box 27"/>
            <p:cNvSpPr txBox="1">
              <a:spLocks noChangeArrowheads="1"/>
            </p:cNvSpPr>
            <p:nvPr/>
          </p:nvSpPr>
          <p:spPr bwMode="auto">
            <a:xfrm>
              <a:off x="4008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Registers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14" name="Line 28"/>
            <p:cNvSpPr>
              <a:spLocks noChangeShapeType="1"/>
            </p:cNvSpPr>
            <p:nvPr/>
          </p:nvSpPr>
          <p:spPr bwMode="auto">
            <a:xfrm flipV="1">
              <a:off x="4460" y="1956"/>
              <a:ext cx="2" cy="421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15" name="Line 29"/>
            <p:cNvSpPr>
              <a:spLocks noChangeShapeType="1"/>
            </p:cNvSpPr>
            <p:nvPr/>
          </p:nvSpPr>
          <p:spPr bwMode="auto">
            <a:xfrm flipV="1">
              <a:off x="4204" y="2237"/>
              <a:ext cx="0" cy="1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16" name="Line 31"/>
            <p:cNvSpPr>
              <a:spLocks noChangeShapeType="1"/>
            </p:cNvSpPr>
            <p:nvPr/>
          </p:nvSpPr>
          <p:spPr bwMode="auto">
            <a:xfrm>
              <a:off x="4385" y="2693"/>
              <a:ext cx="0" cy="15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17" name="Text Box 35"/>
            <p:cNvSpPr txBox="1">
              <a:spLocks noChangeArrowheads="1"/>
            </p:cNvSpPr>
            <p:nvPr/>
          </p:nvSpPr>
          <p:spPr bwMode="auto">
            <a:xfrm>
              <a:off x="4591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900" b="1">
                  <a:solidFill>
                    <a:srgbClr val="003300"/>
                  </a:solidFill>
                  <a:latin typeface="Arial" pitchFamily="34" charset="0"/>
                </a:rPr>
                <a:t>Block (1, 0)</a:t>
              </a:r>
              <a:endParaRPr lang="en-US" sz="13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18" name="Text Box 36"/>
            <p:cNvSpPr txBox="1">
              <a:spLocks noChangeArrowheads="1"/>
            </p:cNvSpPr>
            <p:nvPr/>
          </p:nvSpPr>
          <p:spPr bwMode="auto">
            <a:xfrm>
              <a:off x="4621" y="1735"/>
              <a:ext cx="1061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6858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Shared Memory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19" name="Text Box 39"/>
            <p:cNvSpPr txBox="1">
              <a:spLocks noChangeArrowheads="1"/>
            </p:cNvSpPr>
            <p:nvPr/>
          </p:nvSpPr>
          <p:spPr bwMode="auto">
            <a:xfrm>
              <a:off x="4616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109728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Thread (0, 0)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20" name="Text Box 40"/>
            <p:cNvSpPr txBox="1">
              <a:spLocks noChangeArrowheads="1"/>
            </p:cNvSpPr>
            <p:nvPr/>
          </p:nvSpPr>
          <p:spPr bwMode="auto">
            <a:xfrm>
              <a:off x="4616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Registers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21" name="Line 41"/>
            <p:cNvSpPr>
              <a:spLocks noChangeShapeType="1"/>
            </p:cNvSpPr>
            <p:nvPr/>
          </p:nvSpPr>
          <p:spPr bwMode="auto">
            <a:xfrm flipV="1">
              <a:off x="5068" y="1956"/>
              <a:ext cx="2" cy="421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22" name="Line 42"/>
            <p:cNvSpPr>
              <a:spLocks noChangeShapeType="1"/>
            </p:cNvSpPr>
            <p:nvPr/>
          </p:nvSpPr>
          <p:spPr bwMode="auto">
            <a:xfrm flipV="1">
              <a:off x="4812" y="2237"/>
              <a:ext cx="0" cy="1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23" name="Line 44"/>
            <p:cNvSpPr>
              <a:spLocks noChangeShapeType="1"/>
            </p:cNvSpPr>
            <p:nvPr/>
          </p:nvSpPr>
          <p:spPr bwMode="auto">
            <a:xfrm>
              <a:off x="4993" y="2693"/>
              <a:ext cx="0" cy="15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24" name="Text Box 49"/>
            <p:cNvSpPr txBox="1">
              <a:spLocks noChangeArrowheads="1"/>
            </p:cNvSpPr>
            <p:nvPr/>
          </p:nvSpPr>
          <p:spPr bwMode="auto">
            <a:xfrm>
              <a:off x="5165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109728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Thread (1, 0)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25" name="Text Box 50"/>
            <p:cNvSpPr txBox="1">
              <a:spLocks noChangeArrowheads="1"/>
            </p:cNvSpPr>
            <p:nvPr/>
          </p:nvSpPr>
          <p:spPr bwMode="auto">
            <a:xfrm>
              <a:off x="5165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750" b="1">
                  <a:solidFill>
                    <a:srgbClr val="003300"/>
                  </a:solidFill>
                  <a:latin typeface="Arial" pitchFamily="34" charset="0"/>
                </a:rPr>
                <a:t>Registers</a:t>
              </a:r>
              <a:endParaRPr lang="en-US" sz="75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26" name="Line 51"/>
            <p:cNvSpPr>
              <a:spLocks noChangeShapeType="1"/>
            </p:cNvSpPr>
            <p:nvPr/>
          </p:nvSpPr>
          <p:spPr bwMode="auto">
            <a:xfrm flipV="1">
              <a:off x="5617" y="1956"/>
              <a:ext cx="2" cy="421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27" name="Line 52"/>
            <p:cNvSpPr>
              <a:spLocks noChangeShapeType="1"/>
            </p:cNvSpPr>
            <p:nvPr/>
          </p:nvSpPr>
          <p:spPr bwMode="auto">
            <a:xfrm flipV="1">
              <a:off x="5360" y="2237"/>
              <a:ext cx="0" cy="1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28" name="Line 54"/>
            <p:cNvSpPr>
              <a:spLocks noChangeShapeType="1"/>
            </p:cNvSpPr>
            <p:nvPr/>
          </p:nvSpPr>
          <p:spPr bwMode="auto">
            <a:xfrm>
              <a:off x="5542" y="2693"/>
              <a:ext cx="0" cy="15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29" name="Text Box 58"/>
            <p:cNvSpPr txBox="1">
              <a:spLocks noChangeArrowheads="1"/>
            </p:cNvSpPr>
            <p:nvPr/>
          </p:nvSpPr>
          <p:spPr bwMode="auto">
            <a:xfrm>
              <a:off x="2854" y="2844"/>
              <a:ext cx="381" cy="51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900" b="1" dirty="0">
                  <a:solidFill>
                    <a:srgbClr val="003300"/>
                  </a:solidFill>
                  <a:latin typeface="Arial" pitchFamily="34" charset="0"/>
                </a:rPr>
                <a:t>Host</a:t>
              </a:r>
            </a:p>
          </p:txBody>
        </p:sp>
        <p:sp>
          <p:nvSpPr>
            <p:cNvPr id="4130" name="Line 60"/>
            <p:cNvSpPr>
              <a:spLocks noChangeShapeType="1"/>
            </p:cNvSpPr>
            <p:nvPr/>
          </p:nvSpPr>
          <p:spPr bwMode="auto">
            <a:xfrm flipV="1">
              <a:off x="3235" y="2978"/>
              <a:ext cx="199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31" name="Text Box 9"/>
            <p:cNvSpPr txBox="1">
              <a:spLocks noChangeArrowheads="1"/>
            </p:cNvSpPr>
            <p:nvPr/>
          </p:nvSpPr>
          <p:spPr bwMode="auto">
            <a:xfrm>
              <a:off x="3441" y="3168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900" b="1">
                  <a:solidFill>
                    <a:srgbClr val="003300"/>
                  </a:solidFill>
                  <a:latin typeface="Arial" pitchFamily="34" charset="0"/>
                </a:rPr>
                <a:t>Constant Memory</a:t>
              </a:r>
              <a:endParaRPr lang="en-US" sz="9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32" name="Line 60"/>
            <p:cNvSpPr>
              <a:spLocks noChangeShapeType="1"/>
            </p:cNvSpPr>
            <p:nvPr/>
          </p:nvSpPr>
          <p:spPr bwMode="auto">
            <a:xfrm flipV="1">
              <a:off x="3235" y="3264"/>
              <a:ext cx="199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51001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4028"/>
    </mc:Choice>
    <mc:Fallback xmlns="">
      <p:transition advTm="7402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dirty="0"/>
              <a:t>Declaring CUDA Variables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51894" y="2567507"/>
            <a:ext cx="6217920" cy="1728395"/>
          </a:xfrm>
        </p:spPr>
        <p:txBody>
          <a:bodyPr>
            <a:normAutofit/>
          </a:bodyPr>
          <a:lstStyle/>
          <a:p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</a:rPr>
              <a:t>__device__</a:t>
            </a:r>
            <a:r>
              <a:rPr lang="en-US" sz="1200" dirty="0"/>
              <a:t> is optional when used with 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</a:rPr>
              <a:t>__shared__</a:t>
            </a:r>
            <a:r>
              <a:rPr lang="en-US" sz="1200" dirty="0"/>
              <a:t>, or </a:t>
            </a:r>
            <a:r>
              <a:rPr lang="en-US" sz="1200" b="1" dirty="0">
                <a:solidFill>
                  <a:schemeClr val="accent2"/>
                </a:solidFill>
              </a:rPr>
              <a:t>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</a:rPr>
              <a:t>__constant__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Automatic variables</a:t>
            </a:r>
            <a:r>
              <a:rPr lang="en-US" sz="1200" dirty="0"/>
              <a:t> reside in a </a:t>
            </a:r>
            <a:r>
              <a:rPr lang="en-US" sz="1200" dirty="0">
                <a:solidFill>
                  <a:schemeClr val="accent2"/>
                </a:solidFill>
              </a:rPr>
              <a:t>register</a:t>
            </a:r>
          </a:p>
          <a:p>
            <a:pPr lvl="1"/>
            <a:r>
              <a:rPr lang="en-US" sz="1100" dirty="0">
                <a:solidFill>
                  <a:schemeClr val="accent2"/>
                </a:solidFill>
              </a:rPr>
              <a:t>Except per-thread arrays</a:t>
            </a:r>
            <a:r>
              <a:rPr lang="en-US" sz="1100" dirty="0"/>
              <a:t> that reside in global memory</a:t>
            </a:r>
          </a:p>
        </p:txBody>
      </p:sp>
      <p:graphicFrame>
        <p:nvGraphicFramePr>
          <p:cNvPr id="131120" name="Group 48"/>
          <p:cNvGraphicFramePr>
            <a:graphicFrameLocks noGrp="1"/>
          </p:cNvGraphicFramePr>
          <p:nvPr>
            <p:extLst/>
          </p:nvPr>
        </p:nvGraphicFramePr>
        <p:xfrm>
          <a:off x="460058" y="1047750"/>
          <a:ext cx="6086475" cy="12001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620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Variable declaration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25718" marB="2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Memory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25718" marB="2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Scope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25718" marB="2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Lifetime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25718" marB="2571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                        </a:t>
                      </a: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LocalVar</a:t>
                      </a: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;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68580" marR="68580" marT="25718" marB="2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register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25718" marB="2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thread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25718" marB="2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thread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25718" marB="25718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__device__ __shared__   </a:t>
                      </a: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SharedVar</a:t>
                      </a: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;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68580" marR="68580" marT="25718" marB="2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shared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25718" marB="2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block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25718" marB="2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block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25718" marB="2571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__device__              </a:t>
                      </a: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GlobalVar</a:t>
                      </a: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;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68580" marR="68580" marT="25718" marB="2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global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25718" marB="2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grid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25718" marB="2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application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25718" marB="2571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__device__ __constant__ </a:t>
                      </a: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ConstantVar</a:t>
                      </a: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;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68580" marR="68580" marT="25718" marB="2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constant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25718" marB="2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grid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25718" marB="2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application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25718" marB="2571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0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48024"/>
    </mc:Choice>
    <mc:Fallback xmlns="">
      <p:transition advTm="34802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/>
              <a:t>Shared Memory Variable Declaration </a:t>
            </a: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152400" y="1475220"/>
            <a:ext cx="6457950" cy="151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0" defTabSz="342887"/>
            <a:r>
              <a:rPr lang="en-US" sz="1400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lang="en-US" sz="14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400" kern="0" dirty="0" err="1">
                <a:solidFill>
                  <a:srgbClr val="021994"/>
                </a:solidFill>
                <a:latin typeface="Monaco"/>
                <a:ea typeface="Monaco"/>
                <a:cs typeface="Monaco"/>
                <a:sym typeface="Monaco"/>
              </a:rPr>
              <a:t>blurKernel</a:t>
            </a:r>
            <a:r>
              <a:rPr lang="en-US" sz="14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lang="en-US" sz="1400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</a:t>
            </a:r>
            <a:r>
              <a:rPr lang="en-US" sz="14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1400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char</a:t>
            </a:r>
            <a:r>
              <a:rPr lang="en-US" sz="14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* in, </a:t>
            </a:r>
            <a:r>
              <a:rPr lang="en-US" sz="1400" kern="0" dirty="0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unsigned char</a:t>
            </a:r>
            <a:r>
              <a:rPr lang="en-US" sz="14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* out, </a:t>
            </a:r>
            <a:r>
              <a:rPr lang="en-US" sz="1400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4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w, </a:t>
            </a:r>
            <a:r>
              <a:rPr lang="en-US" sz="1400" kern="0" dirty="0" err="1">
                <a:solidFill>
                  <a:srgbClr val="006DBC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lang="en-US" sz="1400" kern="0" dirty="0">
                <a:solidFill>
                  <a:sysClr val="windowText" lastClr="000000"/>
                </a:solidFill>
                <a:latin typeface="Monaco"/>
                <a:ea typeface="Monaco"/>
                <a:cs typeface="Monaco"/>
                <a:sym typeface="Monaco"/>
              </a:rPr>
              <a:t> h) </a:t>
            </a:r>
          </a:p>
          <a:p>
            <a:pPr marL="400050" lvl="0" indent="-400050">
              <a:lnSpc>
                <a:spcPct val="80000"/>
              </a:lnSpc>
            </a:pPr>
            <a:r>
              <a:rPr lang="en-US" sz="1200" dirty="0">
                <a:solidFill>
                  <a:srgbClr val="000000"/>
                </a:solidFill>
                <a:latin typeface="Trebuchet MS"/>
                <a:ea typeface=""/>
              </a:rPr>
              <a:t>{</a:t>
            </a:r>
          </a:p>
          <a:p>
            <a:pPr marL="400050" lvl="0" indent="-400050">
              <a:lnSpc>
                <a:spcPct val="80000"/>
              </a:lnSpc>
            </a:pPr>
            <a:endParaRPr lang="en-US" sz="1200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400050" lvl="0" indent="-400050">
              <a:lnSpc>
                <a:spcPct val="80000"/>
              </a:lnSpc>
            </a:pPr>
            <a:r>
              <a:rPr lang="en-US" sz="135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500" dirty="0">
                <a:solidFill>
                  <a:srgbClr val="FA6300"/>
                </a:solidFill>
                <a:latin typeface="Courier New" pitchFamily="49" charset="0"/>
                <a:ea typeface=""/>
                <a:cs typeface="Arial" panose="020B0604020202020204" pitchFamily="34" charset="0"/>
              </a:rPr>
              <a:t>__shared__</a:t>
            </a:r>
            <a:r>
              <a:rPr lang="en-US" sz="1500" b="1" dirty="0">
                <a:solidFill>
                  <a:srgbClr val="FA6300"/>
                </a:solidFill>
                <a:latin typeface="Courier New" pitchFamily="49" charset="0"/>
                <a:ea typeface=""/>
                <a:cs typeface="Arial" panose="020B0604020202020204" pitchFamily="34" charset="0"/>
              </a:rPr>
              <a:t> </a:t>
            </a:r>
            <a:r>
              <a:rPr lang="en-US" sz="135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float </a:t>
            </a:r>
            <a:r>
              <a:rPr lang="en-US" sz="135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ds_in</a:t>
            </a:r>
            <a:r>
              <a:rPr lang="en-US" sz="135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400050" lvl="0" indent="-400050">
              <a:lnSpc>
                <a:spcPct val="80000"/>
              </a:lnSpc>
            </a:pPr>
            <a:endParaRPr lang="en-US" sz="1350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400050" lvl="0" indent="-400050">
              <a:lnSpc>
                <a:spcPct val="80000"/>
              </a:lnSpc>
            </a:pPr>
            <a:r>
              <a:rPr lang="en-US" sz="135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…</a:t>
            </a:r>
          </a:p>
          <a:p>
            <a:pPr marL="400050" lvl="0" indent="-400050">
              <a:lnSpc>
                <a:spcPct val="80000"/>
              </a:lnSpc>
            </a:pPr>
            <a:r>
              <a:rPr lang="en-US" sz="135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976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1720"/>
    </mc:Choice>
    <mc:Fallback xmlns="">
      <p:transition advTm="8172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dirty="0"/>
              <a:t>Where to Declare Variables?</a:t>
            </a:r>
          </a:p>
        </p:txBody>
      </p:sp>
      <p:graphicFrame>
        <p:nvGraphicFramePr>
          <p:cNvPr id="12" name="Diagram 11"/>
          <p:cNvGraphicFramePr/>
          <p:nvPr>
            <p:extLst/>
          </p:nvPr>
        </p:nvGraphicFramePr>
        <p:xfrm>
          <a:off x="1104900" y="1600200"/>
          <a:ext cx="4457700" cy="2000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333501" y="2171701"/>
            <a:ext cx="83869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350" dirty="0"/>
              <a:t>global</a:t>
            </a:r>
          </a:p>
          <a:p>
            <a:pPr eaLnBrk="1" hangingPunct="1"/>
            <a:r>
              <a:rPr lang="en-US" sz="1350" dirty="0"/>
              <a:t>constant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476751" y="2171701"/>
            <a:ext cx="76174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350" dirty="0"/>
              <a:t>register</a:t>
            </a:r>
          </a:p>
          <a:p>
            <a:pPr eaLnBrk="1" hangingPunct="1"/>
            <a:r>
              <a:rPr lang="en-US" sz="1350" dirty="0"/>
              <a:t>shared</a:t>
            </a:r>
          </a:p>
        </p:txBody>
      </p:sp>
    </p:spTree>
    <p:extLst>
      <p:ext uri="{BB962C8B-B14F-4D97-AF65-F5344CB8AC3E}">
        <p14:creationId xmlns:p14="http://schemas.microsoft.com/office/powerpoint/2010/main" val="402642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1514"/>
    </mc:Choice>
    <mc:Fallback xmlns="">
      <p:transition advTm="8151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Shared Memory in CUDA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special type of memory whose contents are explicitly defined and used in the kernel source code</a:t>
            </a:r>
          </a:p>
          <a:p>
            <a:pPr lvl="1"/>
            <a:r>
              <a:rPr lang="en-US" dirty="0"/>
              <a:t>One in each SM</a:t>
            </a:r>
          </a:p>
          <a:p>
            <a:pPr lvl="1"/>
            <a:r>
              <a:rPr lang="en-US" dirty="0"/>
              <a:t>Accessed at much higher speed (in both latency and throughput) than global memory</a:t>
            </a:r>
          </a:p>
          <a:p>
            <a:pPr lvl="1"/>
            <a:r>
              <a:rPr lang="en-US" dirty="0"/>
              <a:t>Scope of access and sharing - thread blocks</a:t>
            </a:r>
          </a:p>
          <a:p>
            <a:pPr lvl="1"/>
            <a:r>
              <a:rPr lang="en-US" dirty="0"/>
              <a:t>Lifetime – thread block, contents will disappear after the corresponding thread finishes terminates execution</a:t>
            </a:r>
          </a:p>
          <a:p>
            <a:pPr lvl="1"/>
            <a:r>
              <a:rPr lang="en-US" dirty="0"/>
              <a:t>Accessed by memory load/store instructions</a:t>
            </a:r>
          </a:p>
          <a:p>
            <a:pPr lvl="1"/>
            <a:r>
              <a:rPr lang="en-US" dirty="0"/>
              <a:t>A form of scratchpad memory in computer architecture</a:t>
            </a:r>
          </a:p>
          <a:p>
            <a:pPr marL="3429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26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0054"/>
    </mc:Choice>
    <mc:Fallback xmlns="">
      <p:transition advTm="19005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/>
              <a:t>Global Memory Access Pattern </a:t>
            </a:r>
            <a:br>
              <a:rPr lang="en-US" sz="2400" dirty="0"/>
            </a:br>
            <a:r>
              <a:rPr lang="en-US" sz="2400" dirty="0"/>
              <a:t>of the Basic Matrix Multiplication Kernel</a:t>
            </a:r>
          </a:p>
        </p:txBody>
      </p:sp>
      <p:sp>
        <p:nvSpPr>
          <p:cNvPr id="85" name="Rectangle 3"/>
          <p:cNvSpPr>
            <a:spLocks noChangeArrowheads="1"/>
          </p:cNvSpPr>
          <p:nvPr/>
        </p:nvSpPr>
        <p:spPr bwMode="auto">
          <a:xfrm>
            <a:off x="685800" y="1996737"/>
            <a:ext cx="457200" cy="342900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6" name="Rectangle 4"/>
          <p:cNvSpPr>
            <a:spLocks noChangeArrowheads="1"/>
          </p:cNvSpPr>
          <p:nvPr/>
        </p:nvSpPr>
        <p:spPr bwMode="auto">
          <a:xfrm>
            <a:off x="1143000" y="1996737"/>
            <a:ext cx="457200" cy="342900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7" name="Rectangle 5"/>
          <p:cNvSpPr>
            <a:spLocks noChangeArrowheads="1"/>
          </p:cNvSpPr>
          <p:nvPr/>
        </p:nvSpPr>
        <p:spPr bwMode="auto">
          <a:xfrm>
            <a:off x="1600200" y="1996737"/>
            <a:ext cx="457200" cy="342900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8" name="Rectangle 6"/>
          <p:cNvSpPr>
            <a:spLocks noChangeArrowheads="1"/>
          </p:cNvSpPr>
          <p:nvPr/>
        </p:nvSpPr>
        <p:spPr bwMode="auto">
          <a:xfrm>
            <a:off x="2057400" y="1996737"/>
            <a:ext cx="457200" cy="342900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9" name="Rectangle 7"/>
          <p:cNvSpPr>
            <a:spLocks noChangeArrowheads="1"/>
          </p:cNvSpPr>
          <p:nvPr/>
        </p:nvSpPr>
        <p:spPr bwMode="auto">
          <a:xfrm>
            <a:off x="2514600" y="1996737"/>
            <a:ext cx="457200" cy="342900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0" name="Rectangle 8"/>
          <p:cNvSpPr>
            <a:spLocks noChangeArrowheads="1"/>
          </p:cNvSpPr>
          <p:nvPr/>
        </p:nvSpPr>
        <p:spPr bwMode="auto">
          <a:xfrm>
            <a:off x="2971800" y="1996737"/>
            <a:ext cx="457200" cy="342900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1" name="Rectangle 9"/>
          <p:cNvSpPr>
            <a:spLocks noChangeArrowheads="1"/>
          </p:cNvSpPr>
          <p:nvPr/>
        </p:nvSpPr>
        <p:spPr bwMode="auto">
          <a:xfrm>
            <a:off x="3429000" y="1996737"/>
            <a:ext cx="457200" cy="342900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2" name="Rectangle 10"/>
          <p:cNvSpPr>
            <a:spLocks noChangeArrowheads="1"/>
          </p:cNvSpPr>
          <p:nvPr/>
        </p:nvSpPr>
        <p:spPr bwMode="auto">
          <a:xfrm>
            <a:off x="3886200" y="1996737"/>
            <a:ext cx="457200" cy="342900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3" name="Rectangle 11"/>
          <p:cNvSpPr>
            <a:spLocks noChangeArrowheads="1"/>
          </p:cNvSpPr>
          <p:nvPr/>
        </p:nvSpPr>
        <p:spPr bwMode="auto">
          <a:xfrm>
            <a:off x="4343400" y="1996737"/>
            <a:ext cx="457200" cy="342900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4" name="Rectangle 12"/>
          <p:cNvSpPr>
            <a:spLocks noChangeArrowheads="1"/>
          </p:cNvSpPr>
          <p:nvPr/>
        </p:nvSpPr>
        <p:spPr bwMode="auto">
          <a:xfrm>
            <a:off x="4800600" y="1996737"/>
            <a:ext cx="457200" cy="342900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5" name="Rectangle 13"/>
          <p:cNvSpPr>
            <a:spLocks noChangeArrowheads="1"/>
          </p:cNvSpPr>
          <p:nvPr/>
        </p:nvSpPr>
        <p:spPr bwMode="auto">
          <a:xfrm>
            <a:off x="5257800" y="1996737"/>
            <a:ext cx="457200" cy="342900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6" name="Rectangle 14"/>
          <p:cNvSpPr>
            <a:spLocks noChangeArrowheads="1"/>
          </p:cNvSpPr>
          <p:nvPr/>
        </p:nvSpPr>
        <p:spPr bwMode="auto">
          <a:xfrm>
            <a:off x="5715000" y="1996737"/>
            <a:ext cx="457200" cy="342900"/>
          </a:xfrm>
          <a:prstGeom prst="rect">
            <a:avLst/>
          </a:prstGeom>
          <a:solidFill>
            <a:srgbClr val="006A9A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7" name="Oval 22"/>
          <p:cNvSpPr>
            <a:spLocks noChangeArrowheads="1"/>
          </p:cNvSpPr>
          <p:nvPr/>
        </p:nvSpPr>
        <p:spPr bwMode="auto">
          <a:xfrm>
            <a:off x="1371600" y="3104138"/>
            <a:ext cx="1447800" cy="1372612"/>
          </a:xfrm>
          <a:prstGeom prst="ellipse">
            <a:avLst/>
          </a:prstGeom>
          <a:solidFill>
            <a:srgbClr val="00B8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Thread 1</a:t>
            </a:r>
          </a:p>
        </p:txBody>
      </p:sp>
      <p:sp>
        <p:nvSpPr>
          <p:cNvPr id="98" name="Oval 23"/>
          <p:cNvSpPr>
            <a:spLocks noChangeArrowheads="1"/>
          </p:cNvSpPr>
          <p:nvPr/>
        </p:nvSpPr>
        <p:spPr bwMode="auto">
          <a:xfrm>
            <a:off x="3314700" y="3104137"/>
            <a:ext cx="1447800" cy="1372612"/>
          </a:xfrm>
          <a:prstGeom prst="ellipse">
            <a:avLst/>
          </a:prstGeom>
          <a:solidFill>
            <a:srgbClr val="00B8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Thread 2</a:t>
            </a:r>
          </a:p>
        </p:txBody>
      </p:sp>
      <p:cxnSp>
        <p:nvCxnSpPr>
          <p:cNvPr id="99" name="Straight Arrow Connector 25"/>
          <p:cNvCxnSpPr>
            <a:cxnSpLocks noChangeShapeType="1"/>
          </p:cNvCxnSpPr>
          <p:nvPr/>
        </p:nvCxnSpPr>
        <p:spPr bwMode="auto">
          <a:xfrm>
            <a:off x="914401" y="2339638"/>
            <a:ext cx="669225" cy="96551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Arrow Connector 37"/>
          <p:cNvCxnSpPr>
            <a:cxnSpLocks noChangeShapeType="1"/>
          </p:cNvCxnSpPr>
          <p:nvPr/>
        </p:nvCxnSpPr>
        <p:spPr bwMode="auto">
          <a:xfrm>
            <a:off x="1447800" y="2339637"/>
            <a:ext cx="304800" cy="857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TextBox 72"/>
          <p:cNvSpPr txBox="1">
            <a:spLocks noChangeArrowheads="1"/>
          </p:cNvSpPr>
          <p:nvPr/>
        </p:nvSpPr>
        <p:spPr bwMode="auto">
          <a:xfrm>
            <a:off x="5116513" y="2911138"/>
            <a:ext cx="152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6000" dirty="0">
                <a:solidFill>
                  <a:srgbClr val="000000"/>
                </a:solidFill>
                <a:ea typeface=""/>
              </a:rPr>
              <a:t>…</a:t>
            </a:r>
          </a:p>
        </p:txBody>
      </p:sp>
      <p:cxnSp>
        <p:nvCxnSpPr>
          <p:cNvPr id="102" name="Straight Arrow Connector 48"/>
          <p:cNvCxnSpPr>
            <a:cxnSpLocks noChangeShapeType="1"/>
          </p:cNvCxnSpPr>
          <p:nvPr/>
        </p:nvCxnSpPr>
        <p:spPr bwMode="auto">
          <a:xfrm>
            <a:off x="1828800" y="2339637"/>
            <a:ext cx="76200" cy="7645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Straight Arrow Connector 50"/>
          <p:cNvCxnSpPr>
            <a:cxnSpLocks noChangeShapeType="1"/>
          </p:cNvCxnSpPr>
          <p:nvPr/>
        </p:nvCxnSpPr>
        <p:spPr bwMode="auto">
          <a:xfrm flipH="1">
            <a:off x="2095500" y="2339638"/>
            <a:ext cx="190500" cy="76450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Straight Arrow Connector 52"/>
          <p:cNvCxnSpPr>
            <a:cxnSpLocks noChangeShapeType="1"/>
          </p:cNvCxnSpPr>
          <p:nvPr/>
        </p:nvCxnSpPr>
        <p:spPr bwMode="auto">
          <a:xfrm flipH="1">
            <a:off x="2209800" y="2339637"/>
            <a:ext cx="533400" cy="7645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Straight Arrow Connector 54"/>
          <p:cNvCxnSpPr>
            <a:cxnSpLocks noChangeShapeType="1"/>
          </p:cNvCxnSpPr>
          <p:nvPr/>
        </p:nvCxnSpPr>
        <p:spPr bwMode="auto">
          <a:xfrm flipH="1">
            <a:off x="2362200" y="2339638"/>
            <a:ext cx="838200" cy="81212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Straight Arrow Connector 56"/>
          <p:cNvCxnSpPr>
            <a:cxnSpLocks noChangeShapeType="1"/>
          </p:cNvCxnSpPr>
          <p:nvPr/>
        </p:nvCxnSpPr>
        <p:spPr bwMode="auto">
          <a:xfrm flipH="1">
            <a:off x="2514600" y="2339637"/>
            <a:ext cx="1143000" cy="857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Straight Arrow Connector 59"/>
          <p:cNvCxnSpPr>
            <a:cxnSpLocks noChangeShapeType="1"/>
          </p:cNvCxnSpPr>
          <p:nvPr/>
        </p:nvCxnSpPr>
        <p:spPr bwMode="auto">
          <a:xfrm flipH="1">
            <a:off x="2607376" y="2339638"/>
            <a:ext cx="1507425" cy="96551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Straight Arrow Connector 61"/>
          <p:cNvCxnSpPr>
            <a:cxnSpLocks noChangeShapeType="1"/>
          </p:cNvCxnSpPr>
          <p:nvPr/>
        </p:nvCxnSpPr>
        <p:spPr bwMode="auto">
          <a:xfrm flipH="1">
            <a:off x="2514600" y="2339637"/>
            <a:ext cx="2057400" cy="857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Straight Arrow Connector 64"/>
          <p:cNvCxnSpPr>
            <a:cxnSpLocks noChangeShapeType="1"/>
          </p:cNvCxnSpPr>
          <p:nvPr/>
        </p:nvCxnSpPr>
        <p:spPr bwMode="auto">
          <a:xfrm flipH="1">
            <a:off x="2607376" y="2339638"/>
            <a:ext cx="2421825" cy="96551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Straight Arrow Connector 68"/>
          <p:cNvCxnSpPr>
            <a:cxnSpLocks noChangeShapeType="1"/>
          </p:cNvCxnSpPr>
          <p:nvPr/>
        </p:nvCxnSpPr>
        <p:spPr bwMode="auto">
          <a:xfrm>
            <a:off x="914401" y="2339637"/>
            <a:ext cx="2612325" cy="965514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Straight Arrow Connector 75"/>
          <p:cNvCxnSpPr>
            <a:cxnSpLocks noChangeShapeType="1"/>
          </p:cNvCxnSpPr>
          <p:nvPr/>
        </p:nvCxnSpPr>
        <p:spPr bwMode="auto">
          <a:xfrm>
            <a:off x="1371600" y="2339637"/>
            <a:ext cx="2247900" cy="9144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Straight Arrow Connector 78"/>
          <p:cNvCxnSpPr>
            <a:cxnSpLocks noChangeShapeType="1"/>
          </p:cNvCxnSpPr>
          <p:nvPr/>
        </p:nvCxnSpPr>
        <p:spPr bwMode="auto">
          <a:xfrm>
            <a:off x="1828800" y="2339637"/>
            <a:ext cx="1828800" cy="857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Straight Arrow Connector 81"/>
          <p:cNvCxnSpPr>
            <a:cxnSpLocks noChangeShapeType="1"/>
          </p:cNvCxnSpPr>
          <p:nvPr/>
        </p:nvCxnSpPr>
        <p:spPr bwMode="auto">
          <a:xfrm>
            <a:off x="2286001" y="2339638"/>
            <a:ext cx="1532287" cy="81212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Straight Arrow Connector 83"/>
          <p:cNvCxnSpPr>
            <a:cxnSpLocks noChangeShapeType="1"/>
          </p:cNvCxnSpPr>
          <p:nvPr/>
        </p:nvCxnSpPr>
        <p:spPr bwMode="auto">
          <a:xfrm>
            <a:off x="2743200" y="2339637"/>
            <a:ext cx="1143000" cy="7645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Straight Arrow Connector 85"/>
          <p:cNvCxnSpPr>
            <a:cxnSpLocks noChangeShapeType="1"/>
          </p:cNvCxnSpPr>
          <p:nvPr/>
        </p:nvCxnSpPr>
        <p:spPr bwMode="auto">
          <a:xfrm>
            <a:off x="3200400" y="2339637"/>
            <a:ext cx="685800" cy="7645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Straight Arrow Connector 87"/>
          <p:cNvCxnSpPr>
            <a:cxnSpLocks noChangeShapeType="1"/>
          </p:cNvCxnSpPr>
          <p:nvPr/>
        </p:nvCxnSpPr>
        <p:spPr bwMode="auto">
          <a:xfrm>
            <a:off x="3657600" y="2339637"/>
            <a:ext cx="381000" cy="7645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Straight Arrow Connector 89"/>
          <p:cNvCxnSpPr>
            <a:cxnSpLocks noChangeShapeType="1"/>
          </p:cNvCxnSpPr>
          <p:nvPr/>
        </p:nvCxnSpPr>
        <p:spPr bwMode="auto">
          <a:xfrm>
            <a:off x="4114800" y="2339637"/>
            <a:ext cx="0" cy="76450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Arrow Connector 91"/>
          <p:cNvCxnSpPr>
            <a:cxnSpLocks noChangeShapeType="1"/>
          </p:cNvCxnSpPr>
          <p:nvPr/>
        </p:nvCxnSpPr>
        <p:spPr bwMode="auto">
          <a:xfrm flipH="1">
            <a:off x="4246562" y="2339638"/>
            <a:ext cx="325438" cy="81212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Straight Arrow Connector 93"/>
          <p:cNvCxnSpPr>
            <a:cxnSpLocks noChangeShapeType="1"/>
          </p:cNvCxnSpPr>
          <p:nvPr/>
        </p:nvCxnSpPr>
        <p:spPr bwMode="auto">
          <a:xfrm flipH="1">
            <a:off x="2743200" y="2339638"/>
            <a:ext cx="2743200" cy="107933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Straight Arrow Connector 95"/>
          <p:cNvCxnSpPr>
            <a:cxnSpLocks noChangeShapeType="1"/>
          </p:cNvCxnSpPr>
          <p:nvPr/>
        </p:nvCxnSpPr>
        <p:spPr bwMode="auto">
          <a:xfrm flipH="1">
            <a:off x="2705100" y="2339638"/>
            <a:ext cx="3238500" cy="107933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" name="Straight Arrow Connector 97"/>
          <p:cNvCxnSpPr>
            <a:cxnSpLocks noChangeShapeType="1"/>
          </p:cNvCxnSpPr>
          <p:nvPr/>
        </p:nvCxnSpPr>
        <p:spPr bwMode="auto">
          <a:xfrm flipH="1">
            <a:off x="4343400" y="2339637"/>
            <a:ext cx="685800" cy="857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Straight Arrow Connector 99"/>
          <p:cNvCxnSpPr>
            <a:cxnSpLocks noChangeShapeType="1"/>
          </p:cNvCxnSpPr>
          <p:nvPr/>
        </p:nvCxnSpPr>
        <p:spPr bwMode="auto">
          <a:xfrm flipH="1">
            <a:off x="4409282" y="2339637"/>
            <a:ext cx="1077119" cy="8572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Straight Arrow Connector 101"/>
          <p:cNvCxnSpPr>
            <a:cxnSpLocks noChangeShapeType="1"/>
          </p:cNvCxnSpPr>
          <p:nvPr/>
        </p:nvCxnSpPr>
        <p:spPr bwMode="auto">
          <a:xfrm flipH="1">
            <a:off x="4550476" y="2339637"/>
            <a:ext cx="1393125" cy="965514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" name="TextBox 123"/>
          <p:cNvSpPr txBox="1"/>
          <p:nvPr/>
        </p:nvSpPr>
        <p:spPr>
          <a:xfrm>
            <a:off x="381000" y="1327630"/>
            <a:ext cx="16658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Palatino" pitchFamily="18" charset="0"/>
                <a:ea typeface=""/>
              </a:rPr>
              <a:t>Global Memory</a:t>
            </a:r>
          </a:p>
        </p:txBody>
      </p:sp>
    </p:spTree>
    <p:extLst>
      <p:ext uri="{BB962C8B-B14F-4D97-AF65-F5344CB8AC3E}">
        <p14:creationId xmlns:p14="http://schemas.microsoft.com/office/powerpoint/2010/main" val="3236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2749"/>
    </mc:Choice>
    <mc:Fallback xmlns="">
      <p:transition advTm="42749"/>
    </mc:Fallback>
  </mc:AlternateContent>
</p:sld>
</file>

<file path=ppt/theme/theme1.xml><?xml version="1.0" encoding="utf-8"?>
<a:theme xmlns:a="http://schemas.openxmlformats.org/drawingml/2006/main" name="1_Title &amp; Bullet ">
  <a:themeElements>
    <a:clrScheme name="NVIDIA + University of Illinois 2015 Template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FA6300"/>
      </a:accent2>
      <a:accent3>
        <a:srgbClr val="007A43"/>
      </a:accent3>
      <a:accent4>
        <a:srgbClr val="2F426B"/>
      </a:accent4>
      <a:accent5>
        <a:srgbClr val="990366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VIDIA_University_of_Illinois_Template_2015_4x3" id="{5C1E5DBF-147B-4C12-BA1C-1E216CC92BF8}" vid="{34A544E1-27AA-4307-BA49-86C7E39C24A4}"/>
    </a:ext>
  </a:extLst>
</a:theme>
</file>

<file path=ppt/theme/theme2.xml><?xml version="1.0" encoding="utf-8"?>
<a:theme xmlns:a="http://schemas.openxmlformats.org/drawingml/2006/main" name="UCRTemplate4">
  <a:themeElements>
    <a:clrScheme name="Custom 2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75B800"/>
      </a:accent1>
      <a:accent2>
        <a:srgbClr val="FA6200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UCRTemplate4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UCRTemplate4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RTemplate4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0370999F4D641B163DEC6FC797108" ma:contentTypeVersion="17" ma:contentTypeDescription="Create a new document." ma:contentTypeScope="" ma:versionID="7939aa0d029907ca2f60185f7fcbb4b3">
  <xsd:schema xmlns:xsd="http://www.w3.org/2001/XMLSchema" xmlns:xs="http://www.w3.org/2001/XMLSchema" xmlns:p="http://schemas.microsoft.com/office/2006/metadata/properties" xmlns:ns2="1956f548-e1c6-4bad-9b00-9434a603b471" targetNamespace="http://schemas.microsoft.com/office/2006/metadata/properties" ma:root="true" ma:fieldsID="f3011372e976e3b5ec1f02bb487973b2" ns2:_="">
    <xsd:import namespace="1956f548-e1c6-4bad-9b00-9434a603b471"/>
    <xsd:element name="properties">
      <xsd:complexType>
        <xsd:sequence>
          <xsd:element name="documentManagement">
            <xsd:complexType>
              <xsd:all>
                <xsd:element ref="ns2:Test_x0020_Field" minOccurs="0"/>
                <xsd:element ref="ns2:Order0" minOccurs="0"/>
                <xsd:element ref="ns2:Description0" minOccurs="0"/>
                <xsd:element ref="ns2:Chapter" minOccurs="0"/>
                <xsd:element ref="ns2:Lectures" minOccurs="0"/>
                <xsd:element ref="ns2:Labs" minOccurs="0"/>
                <xsd:element ref="ns2:Quizzes" minOccurs="0"/>
                <xsd:element ref="ns2:Kit_x0020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6f548-e1c6-4bad-9b00-9434a603b471" elementFormDefault="qualified">
    <xsd:import namespace="http://schemas.microsoft.com/office/2006/documentManagement/types"/>
    <xsd:import namespace="http://schemas.microsoft.com/office/infopath/2007/PartnerControls"/>
    <xsd:element name="Test_x0020_Field" ma:index="8" nillable="true" ma:displayName="Content Type" ma:default="Quiz Questions and Answers" ma:format="RadioButtons" ma:internalName="Test_x0020_Field">
      <xsd:simpleType>
        <xsd:restriction base="dms:Choice">
          <xsd:enumeration value="Quiz Questions and Answers"/>
          <xsd:enumeration value="Labs &amp; Solutions"/>
          <xsd:enumeration value="Slides"/>
          <xsd:enumeration value="Videos"/>
          <xsd:enumeration value="EBook Chapter"/>
          <xsd:enumeration value="Project"/>
          <xsd:enumeration value="Base Files"/>
          <xsd:enumeration value="Resource"/>
        </xsd:restriction>
      </xsd:simpleType>
    </xsd:element>
    <xsd:element name="Order0" ma:index="9" nillable="true" ma:displayName="Order" ma:decimals="3" ma:internalName="Order0" ma:percentage="FALSE">
      <xsd:simpleType>
        <xsd:restriction base="dms:Number"/>
      </xsd:simpleType>
    </xsd:element>
    <xsd:element name="Description0" ma:index="10" nillable="true" ma:displayName="Description" ma:internalName="Description0">
      <xsd:simpleType>
        <xsd:restriction base="dms:Text">
          <xsd:maxLength value="255"/>
        </xsd:restriction>
      </xsd:simpleType>
    </xsd:element>
    <xsd:element name="Chapter" ma:index="11" nillable="true" ma:displayName="Chapter" ma:internalName="Chapter">
      <xsd:simpleType>
        <xsd:restriction base="dms:Text">
          <xsd:maxLength value="255"/>
        </xsd:restriction>
      </xsd:simpleType>
    </xsd:element>
    <xsd:element name="Lectures" ma:index="12" nillable="true" ma:displayName="Lectures" ma:default="N/A" ma:format="Dropdown" ma:internalName="Lectur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Labs" ma:index="13" nillable="true" ma:displayName="Labs" ma:default="N/A" ma:format="Dropdown" ma:internalName="Lab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Quizzes" ma:index="14" nillable="true" ma:displayName="Quizzes" ma:default="N/A" ma:format="Dropdown" ma:internalName="Quizz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Kit_x0020_Version" ma:index="15" nillable="true" ma:displayName="Kit Version" ma:default="Eval Kit" ma:format="Dropdown" ma:internalName="Kit_x0020_Version">
      <xsd:simpleType>
        <xsd:restriction base="dms:Choice">
          <xsd:enumeration value="Eval Kit"/>
          <xsd:enumeration value="Release 1.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956f548-e1c6-4bad-9b00-9434a603b471" xsi:nil="true"/>
    <Order0 xmlns="1956f548-e1c6-4bad-9b00-9434a603b471">2.21</Order0>
    <Test_x0020_Field xmlns="1956f548-e1c6-4bad-9b00-9434a603b471">Slides</Test_x0020_Field>
    <Chapter xmlns="1956f548-e1c6-4bad-9b00-9434a603b471" xsi:nil="true"/>
    <Kit_x0020_Version xmlns="1956f548-e1c6-4bad-9b00-9434a603b471">Eval Kit</Kit_x0020_Version>
    <Quizzes xmlns="1956f548-e1c6-4bad-9b00-9434a603b471">N/A</Quizzes>
    <Labs xmlns="1956f548-e1c6-4bad-9b00-9434a603b471">N/A</Labs>
    <Lectures xmlns="1956f548-e1c6-4bad-9b00-9434a603b471">N/A</Lectures>
  </documentManagement>
</p:properties>
</file>

<file path=customXml/itemProps1.xml><?xml version="1.0" encoding="utf-8"?>
<ds:datastoreItem xmlns:ds="http://schemas.openxmlformats.org/officeDocument/2006/customXml" ds:itemID="{516C44D1-C024-4547-BFB2-690FCD7BEB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DBF429-E0F9-41BB-9241-2A93F13ABD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56f548-e1c6-4bad-9b00-9434a603b4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620434-1BE5-4570-A95A-4A40C8D27972}">
  <ds:schemaRefs>
    <ds:schemaRef ds:uri="http://schemas.microsoft.com/office/2006/metadata/properties"/>
    <ds:schemaRef ds:uri="http://schemas.microsoft.com/office/infopath/2007/PartnerControls"/>
    <ds:schemaRef ds:uri="1956f548-e1c6-4bad-9b00-9434a603b47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8536</TotalTime>
  <Words>1627</Words>
  <Application>Microsoft Macintosh PowerPoint</Application>
  <PresentationFormat>Custom</PresentationFormat>
  <Paragraphs>274</Paragraphs>
  <Slides>34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Akzidenz-Grotesk Extended BQ</vt:lpstr>
      <vt:lpstr>AkzidenzGrotesk</vt:lpstr>
      <vt:lpstr>Arial</vt:lpstr>
      <vt:lpstr>Calibri</vt:lpstr>
      <vt:lpstr>Courier New</vt:lpstr>
      <vt:lpstr>Monaco</vt:lpstr>
      <vt:lpstr>Palatino</vt:lpstr>
      <vt:lpstr>Times New Roman</vt:lpstr>
      <vt:lpstr>Trebuchet MS</vt:lpstr>
      <vt:lpstr>Wingdings</vt:lpstr>
      <vt:lpstr>1_Title &amp; Bullet </vt:lpstr>
      <vt:lpstr>UCRTemplate4</vt:lpstr>
      <vt:lpstr>Parallel Computation Patterns (Reduction)</vt:lpstr>
      <vt:lpstr>CUDA Memories</vt:lpstr>
      <vt:lpstr>Hardware View of CUDA Memories</vt:lpstr>
      <vt:lpstr>Programmer View of  CUDA Memories</vt:lpstr>
      <vt:lpstr>Declaring CUDA Variables</vt:lpstr>
      <vt:lpstr>Example: Shared Memory Variable Declaration </vt:lpstr>
      <vt:lpstr>Where to Declare Variables?</vt:lpstr>
      <vt:lpstr>Shared Memory in CUDA</vt:lpstr>
      <vt:lpstr>Global Memory Access Pattern  of the Basic Matrix Multiplication Kernel</vt:lpstr>
      <vt:lpstr>Tiling/Blocking - Basic Idea</vt:lpstr>
      <vt:lpstr>Tiling/Blocking - Basic Idea</vt:lpstr>
      <vt:lpstr>Parallel Computation Patterns - Reduction</vt:lpstr>
      <vt:lpstr>“Partition and Summarize”</vt:lpstr>
      <vt:lpstr>Reduction enables other techniques</vt:lpstr>
      <vt:lpstr>What is a reduction computation?</vt:lpstr>
      <vt:lpstr>An Efficient Sequential Reduction O(N)</vt:lpstr>
      <vt:lpstr>A parallel reduction tree algorithm performs N-1 operations in log(N) steps</vt:lpstr>
      <vt:lpstr>Work Efficiency Analysis</vt:lpstr>
      <vt:lpstr>Basic reduction kernel</vt:lpstr>
      <vt:lpstr>Parallel Sum Reduction</vt:lpstr>
      <vt:lpstr>Parallel Sum Reduction</vt:lpstr>
      <vt:lpstr>A Parallel Sum Reduction Example</vt:lpstr>
      <vt:lpstr>A Naive Thread to Data Mapping</vt:lpstr>
      <vt:lpstr>A Simple Thread Block Design</vt:lpstr>
      <vt:lpstr>The Reduction Steps</vt:lpstr>
      <vt:lpstr>Barrier Synchronization</vt:lpstr>
      <vt:lpstr>Barrier Synchronization</vt:lpstr>
      <vt:lpstr>Back to the Global Picture</vt:lpstr>
      <vt:lpstr>PowerPoint Presentation</vt:lpstr>
      <vt:lpstr>A better reduction model</vt:lpstr>
      <vt:lpstr>Some Observations on the naïve reduction kernel</vt:lpstr>
      <vt:lpstr>Thread Index Usage Matters</vt:lpstr>
      <vt:lpstr>An Example of 4 threads</vt:lpstr>
      <vt:lpstr>A Quick Analysis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02 - Introduction to CUDA C</dc:title>
  <dc:creator>Cook, Colleen N</dc:creator>
  <cp:lastModifiedBy>Daniel Wong</cp:lastModifiedBy>
  <cp:revision>246</cp:revision>
  <dcterms:created xsi:type="dcterms:W3CDTF">2013-11-15T21:49:21Z</dcterms:created>
  <dcterms:modified xsi:type="dcterms:W3CDTF">2019-04-12T06:57:28Z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0x0101006BB0370999F4D641B163DEC6FC797108</vt:lpwstr>
  </property>
  <property fmtid="{D5CDD505-2E9C-101B-9397-08002B2CF9AE}" pid="3" name="Module">
    <vt:r8>2</vt:r8>
  </property>
  <property fmtid="{D5CDD505-2E9C-101B-9397-08002B2CF9AE}" pid="4" name="Evaluation Kit Module">
    <vt:bool>true</vt:bool>
  </property>
</Properties>
</file>