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4"/>
    <p:sldMasterId id="2147483669" r:id="rId5"/>
  </p:sldMasterIdLst>
  <p:notesMasterIdLst>
    <p:notesMasterId r:id="rId69"/>
  </p:notesMasterIdLst>
  <p:sldIdLst>
    <p:sldId id="355" r:id="rId6"/>
    <p:sldId id="360" r:id="rId7"/>
    <p:sldId id="361" r:id="rId8"/>
    <p:sldId id="362" r:id="rId9"/>
    <p:sldId id="363" r:id="rId10"/>
    <p:sldId id="364" r:id="rId11"/>
    <p:sldId id="372" r:id="rId12"/>
    <p:sldId id="374" r:id="rId13"/>
    <p:sldId id="375" r:id="rId14"/>
    <p:sldId id="376" r:id="rId15"/>
    <p:sldId id="381" r:id="rId16"/>
    <p:sldId id="382" r:id="rId17"/>
    <p:sldId id="383" r:id="rId18"/>
    <p:sldId id="384" r:id="rId19"/>
    <p:sldId id="385" r:id="rId20"/>
    <p:sldId id="386" r:id="rId21"/>
    <p:sldId id="387" r:id="rId22"/>
    <p:sldId id="388" r:id="rId23"/>
    <p:sldId id="389" r:id="rId24"/>
    <p:sldId id="390" r:id="rId25"/>
    <p:sldId id="391" r:id="rId26"/>
    <p:sldId id="392" r:id="rId27"/>
    <p:sldId id="393" r:id="rId28"/>
    <p:sldId id="394" r:id="rId29"/>
    <p:sldId id="395" r:id="rId30"/>
    <p:sldId id="396" r:id="rId31"/>
    <p:sldId id="397" r:id="rId32"/>
    <p:sldId id="398" r:id="rId33"/>
    <p:sldId id="399" r:id="rId34"/>
    <p:sldId id="400" r:id="rId35"/>
    <p:sldId id="401" r:id="rId36"/>
    <p:sldId id="402" r:id="rId37"/>
    <p:sldId id="403" r:id="rId38"/>
    <p:sldId id="404" r:id="rId39"/>
    <p:sldId id="405" r:id="rId40"/>
    <p:sldId id="406" r:id="rId41"/>
    <p:sldId id="407" r:id="rId42"/>
    <p:sldId id="408" r:id="rId43"/>
    <p:sldId id="409" r:id="rId44"/>
    <p:sldId id="410" r:id="rId45"/>
    <p:sldId id="411" r:id="rId46"/>
    <p:sldId id="412" r:id="rId47"/>
    <p:sldId id="413" r:id="rId48"/>
    <p:sldId id="414" r:id="rId49"/>
    <p:sldId id="415" r:id="rId50"/>
    <p:sldId id="416" r:id="rId51"/>
    <p:sldId id="417" r:id="rId52"/>
    <p:sldId id="418" r:id="rId53"/>
    <p:sldId id="419" r:id="rId54"/>
    <p:sldId id="420" r:id="rId55"/>
    <p:sldId id="421" r:id="rId56"/>
    <p:sldId id="422" r:id="rId57"/>
    <p:sldId id="423" r:id="rId58"/>
    <p:sldId id="424" r:id="rId59"/>
    <p:sldId id="425" r:id="rId60"/>
    <p:sldId id="433" r:id="rId61"/>
    <p:sldId id="426" r:id="rId62"/>
    <p:sldId id="427" r:id="rId63"/>
    <p:sldId id="428" r:id="rId64"/>
    <p:sldId id="429" r:id="rId65"/>
    <p:sldId id="430" r:id="rId66"/>
    <p:sldId id="431" r:id="rId67"/>
    <p:sldId id="432" r:id="rId68"/>
  </p:sldIdLst>
  <p:sldSz cx="6858000" cy="5143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VIDIA" initials="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4" autoAdjust="0"/>
    <p:restoredTop sz="71429" autoAdjust="0"/>
  </p:normalViewPr>
  <p:slideViewPr>
    <p:cSldViewPr>
      <p:cViewPr varScale="1">
        <p:scale>
          <a:sx n="169" d="100"/>
          <a:sy n="169" d="100"/>
        </p:scale>
        <p:origin x="1768" y="192"/>
      </p:cViewPr>
      <p:guideLst>
        <p:guide orient="horz" pos="16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7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" Type="http://schemas.openxmlformats.org/officeDocument/2006/relationships/slide" Target="slides/slide2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2B56C-E4C3-477D-9DBB-EDFB8DEA061A}" type="datetimeFigureOut">
              <a:rPr lang="en-US" smtClean="0"/>
              <a:t>1/23/19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2262F-AFE6-4C9E-BD41-86DCF51B3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40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Matrix multiplication, each thread accesses global memory in the for loop.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95EA4-FCD8-418A-ADA4-E83FA320EF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1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1"/>
            <a:ext cx="6858000" cy="5143499"/>
            <a:chOff x="0" y="-1"/>
            <a:chExt cx="10972800" cy="6172199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528" b="9530"/>
            <a:stretch/>
          </p:blipFill>
          <p:spPr>
            <a:xfrm>
              <a:off x="0" y="-1"/>
              <a:ext cx="10972800" cy="6172199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 userDrawn="1"/>
          </p:nvSpPr>
          <p:spPr>
            <a:xfrm>
              <a:off x="0" y="-1"/>
              <a:ext cx="10972800" cy="6172199"/>
            </a:xfrm>
            <a:prstGeom prst="rect">
              <a:avLst/>
            </a:prstGeom>
            <a:solidFill>
              <a:schemeClr val="tx2">
                <a:lumMod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85728" fontAlgn="base">
                <a:spcBef>
                  <a:spcPct val="0"/>
                </a:spcBef>
                <a:spcAft>
                  <a:spcPct val="0"/>
                </a:spcAft>
              </a:pPr>
              <a:endParaRPr lang="en-US" sz="1125">
                <a:solidFill>
                  <a:srgbClr val="FFFFFF"/>
                </a:solidFill>
              </a:endParaRPr>
            </a:p>
          </p:txBody>
        </p:sp>
      </p:grpSp>
      <p:sp>
        <p:nvSpPr>
          <p:cNvPr id="1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7650" y="3998625"/>
            <a:ext cx="5430791" cy="276935"/>
          </a:xfrm>
        </p:spPr>
        <p:txBody>
          <a:bodyPr wrap="square" anchor="t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33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05" name="Title 304"/>
          <p:cNvSpPr>
            <a:spLocks noGrp="1"/>
          </p:cNvSpPr>
          <p:nvPr>
            <p:ph type="title"/>
          </p:nvPr>
        </p:nvSpPr>
        <p:spPr>
          <a:xfrm>
            <a:off x="1121520" y="3560045"/>
            <a:ext cx="5439300" cy="438582"/>
          </a:xfrm>
        </p:spPr>
        <p:txBody>
          <a:bodyPr anchor="b"/>
          <a:lstStyle>
            <a:lvl1pPr marL="0" indent="0" algn="l">
              <a:lnSpc>
                <a:spcPct val="90000"/>
              </a:lnSpc>
              <a:spcBef>
                <a:spcPts val="0"/>
              </a:spcBef>
              <a:defRPr sz="2500" b="0" cap="none" baseline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-1" y="624038"/>
            <a:ext cx="6858001" cy="1488781"/>
            <a:chOff x="0" y="748845"/>
            <a:chExt cx="6356036" cy="1379811"/>
          </a:xfrm>
        </p:grpSpPr>
        <p:pic>
          <p:nvPicPr>
            <p:cNvPr id="18" name="Picture 17"/>
            <p:cNvPicPr>
              <a:picLocks noChangeAspect="1"/>
            </p:cNvPicPr>
            <p:nvPr userDrawn="1"/>
          </p:nvPicPr>
          <p:blipFill rotWithShape="1">
            <a:blip r:embed="rId3"/>
            <a:srcRect l="12327"/>
            <a:stretch/>
          </p:blipFill>
          <p:spPr>
            <a:xfrm>
              <a:off x="0" y="748845"/>
              <a:ext cx="3105001" cy="760384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380" y="937806"/>
              <a:ext cx="2073674" cy="382462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 userDrawn="1"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477"/>
            <a:stretch/>
          </p:blipFill>
          <p:spPr>
            <a:xfrm>
              <a:off x="1039432" y="1561775"/>
              <a:ext cx="5316604" cy="566881"/>
            </a:xfrm>
            <a:prstGeom prst="rect">
              <a:avLst/>
            </a:prstGeom>
          </p:spPr>
        </p:pic>
        <p:grpSp>
          <p:nvGrpSpPr>
            <p:cNvPr id="20" name="Group 19"/>
            <p:cNvGrpSpPr/>
            <p:nvPr userDrawn="1"/>
          </p:nvGrpSpPr>
          <p:grpSpPr>
            <a:xfrm>
              <a:off x="1643784" y="1708498"/>
              <a:ext cx="1170069" cy="272357"/>
              <a:chOff x="4100403" y="1765746"/>
              <a:chExt cx="3118543" cy="725905"/>
            </a:xfrm>
          </p:grpSpPr>
          <p:pic>
            <p:nvPicPr>
              <p:cNvPr id="21" name="Picture 20"/>
              <p:cNvPicPr>
                <a:picLocks noChangeAspect="1"/>
              </p:cNvPicPr>
              <p:nvPr userDrawn="1"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00403" y="1765746"/>
                <a:ext cx="561259" cy="725905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 userDrawn="1"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38124" y="1905033"/>
                <a:ext cx="2380822" cy="58135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333169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77F4EB-457E-C842-B198-7DC9498651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128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3305176"/>
            <a:ext cx="58293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180035"/>
            <a:ext cx="58293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526DB2-3F1F-804D-83AE-47ED229AB9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5093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857250"/>
            <a:ext cx="3028950" cy="382905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857250"/>
            <a:ext cx="3028950" cy="382905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F35B1C-632B-704D-B5A9-838BE12B15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2424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151335"/>
            <a:ext cx="303014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1631156"/>
            <a:ext cx="303014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1151335"/>
            <a:ext cx="303133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1631156"/>
            <a:ext cx="303133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4E4F36-B980-BD45-9C98-B4D77CA978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1901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2AC4B4-E784-3A43-9BEE-ABF590D2DA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5626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A6CCDE-1E55-D643-89D7-46FE1F4149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21175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4787"/>
            <a:ext cx="2256235" cy="8715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204788"/>
            <a:ext cx="3833813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076326"/>
            <a:ext cx="2256235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2F91E1-27EC-5749-B519-1D9D191274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7878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3600450"/>
            <a:ext cx="4114800" cy="425054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459581"/>
            <a:ext cx="41148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4025503"/>
            <a:ext cx="41148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A224A3-3157-114B-90B5-A113182E65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0214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1FA58F-3437-504F-83EF-265A9C77B4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07304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171450"/>
            <a:ext cx="1543050" cy="4514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71450"/>
            <a:ext cx="4514850" cy="4514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B3EA47-46D0-8E44-97EB-D7DFC00DB6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9314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rgbClr val="76B900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78" y="809626"/>
            <a:ext cx="6217920" cy="402391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6793" marR="0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500" dirty="0" smtClean="0"/>
            </a:lvl1pPr>
            <a:lvl2pPr marL="525177" marR="0" indent="-190492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167" dirty="0" smtClean="0"/>
            </a:lvl2pPr>
            <a:lvl3pPr marL="670692" marR="0" indent="-169327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167" dirty="0" smtClean="0"/>
            </a:lvl3pPr>
          </a:lstStyle>
          <a:p>
            <a:pPr marL="236793" marR="0" lvl="0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  <a:p>
            <a:pPr marL="236793" marR="0" lvl="1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Second level</a:t>
            </a:r>
          </a:p>
          <a:p>
            <a:pPr marL="236793" marR="0" lvl="2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9324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rgbClr val="76B900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78" y="809626"/>
            <a:ext cx="6217920" cy="402391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6793" marR="0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500" dirty="0" smtClean="0"/>
            </a:lvl1pPr>
            <a:lvl2pPr marL="525177" marR="0" indent="-190492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167" dirty="0" smtClean="0"/>
            </a:lvl2pPr>
            <a:lvl3pPr marL="670692" marR="0" indent="-169327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167" dirty="0" smtClean="0"/>
            </a:lvl3pPr>
          </a:lstStyle>
          <a:p>
            <a:pPr marL="236793" marR="0" lvl="0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  <a:p>
            <a:pPr marL="236793" marR="0" lvl="1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Second level</a:t>
            </a:r>
          </a:p>
          <a:p>
            <a:pPr marL="236793" marR="0" lvl="2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648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branding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rgbClr val="76B900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78" y="812272"/>
            <a:ext cx="6217920" cy="40212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6793" marR="0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500" dirty="0" smtClean="0"/>
            </a:lvl1pPr>
            <a:lvl2pPr marL="525177" marR="0" indent="-190492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333" dirty="0" smtClean="0"/>
            </a:lvl2pPr>
            <a:lvl3pPr marL="670692" marR="0" indent="-169327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167" dirty="0" smtClean="0"/>
            </a:lvl3pPr>
          </a:lstStyle>
          <a:p>
            <a:pPr marL="236793" marR="0" lvl="0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  <a:p>
            <a:pPr marL="236793" marR="0" lvl="1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Second level</a:t>
            </a:r>
          </a:p>
          <a:p>
            <a:pPr marL="236793" marR="0" lvl="2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Third level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4931172"/>
            <a:ext cx="6858000" cy="2154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85728" fontAlgn="base">
              <a:spcBef>
                <a:spcPct val="0"/>
              </a:spcBef>
              <a:spcAft>
                <a:spcPct val="0"/>
              </a:spcAft>
            </a:pPr>
            <a:endParaRPr lang="en-US" sz="1125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9449" y="5042944"/>
            <a:ext cx="200643" cy="6418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l" defTabSz="285728" fontAlgn="base">
              <a:spcBef>
                <a:spcPct val="0"/>
              </a:spcBef>
              <a:spcAft>
                <a:spcPct val="0"/>
              </a:spcAft>
            </a:pPr>
            <a:fld id="{9EF62655-870B-4C06-BC3D-C67D37BAE36D}" type="slidenum">
              <a:rPr lang="en-US" sz="417" smtClean="0">
                <a:solidFill>
                  <a:srgbClr val="6F6F6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pPr algn="l" defTabSz="285728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417" cap="none" dirty="0">
                <a:solidFill>
                  <a:srgbClr val="6F6F6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474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78" y="809625"/>
            <a:ext cx="6217920" cy="399416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500" dirty="0" smtClean="0"/>
            </a:lvl1pPr>
            <a:lvl2pPr>
              <a:defRPr lang="en-US" sz="1167" dirty="0" smtClean="0"/>
            </a:lvl2pPr>
            <a:lvl3pPr>
              <a:defRPr lang="en-US" sz="1167" dirty="0" smtClean="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28367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35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entered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>
              <a:defRPr lang="en-US" dirty="0">
                <a:solidFill>
                  <a:srgbClr val="76B900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32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" y="0"/>
            <a:ext cx="6851909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5980"/>
            <a:ext cx="6286500" cy="384571"/>
          </a:xfrm>
        </p:spPr>
        <p:txBody>
          <a:bodyPr>
            <a:normAutofit/>
          </a:bodyPr>
          <a:lstStyle>
            <a:lvl1pPr algn="r">
              <a:defRPr sz="1800">
                <a:solidFill>
                  <a:schemeClr val="accent2">
                    <a:lumMod val="75000"/>
                  </a:schemeClr>
                </a:solidFill>
                <a:latin typeface="Akzidenz-Grotesk Extended BQ" pitchFamily="50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0300" y="742950"/>
            <a:ext cx="4229100" cy="3962400"/>
          </a:xfrm>
        </p:spPr>
        <p:txBody>
          <a:bodyPr>
            <a:normAutofit/>
          </a:bodyPr>
          <a:lstStyle>
            <a:lvl1pPr>
              <a:defRPr sz="1350"/>
            </a:lvl1pPr>
            <a:lvl2pPr marL="557213" indent="-214313">
              <a:buFont typeface="Arial" pitchFamily="34" charset="0"/>
              <a:buChar char="•"/>
              <a:defRPr sz="1350">
                <a:latin typeface="AkzidenzGrotesk" pitchFamily="50" charset="0"/>
              </a:defRPr>
            </a:lvl2pPr>
            <a:lvl3pPr>
              <a:defRPr sz="1350">
                <a:latin typeface="AkzidenzGrotesk" pitchFamily="50" charset="0"/>
              </a:defRPr>
            </a:lvl3pPr>
            <a:lvl4pPr marL="1200150" indent="-171450">
              <a:buFont typeface="Arial" pitchFamily="34" charset="0"/>
              <a:buChar char="•"/>
              <a:defRPr sz="1350">
                <a:latin typeface="AkzidenzGrotesk" pitchFamily="50" charset="0"/>
              </a:defRPr>
            </a:lvl4pPr>
            <a:lvl5pPr marL="1543050" indent="-171450">
              <a:buFont typeface="Arial" pitchFamily="34" charset="0"/>
              <a:buChar char="•"/>
              <a:defRPr sz="1350">
                <a:latin typeface="AkzidenzGrotesk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8501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op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649" y="206375"/>
            <a:ext cx="5752703" cy="43858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889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3" descr="full_blue_tt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400300" y="285750"/>
            <a:ext cx="4171950" cy="2057400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00300" y="2457450"/>
            <a:ext cx="4171950" cy="1771650"/>
          </a:xfrm>
        </p:spPr>
        <p:txBody>
          <a:bodyPr/>
          <a:lstStyle>
            <a:lvl1pPr marL="0" indent="0">
              <a:buFont typeface="Wingdings" charset="0"/>
              <a:buNone/>
              <a:defRPr sz="2400">
                <a:solidFill>
                  <a:srgbClr val="F1AB00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0BB7CD7A-4738-C944-85F0-E4B6B1B103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136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image" Target="../media/image16.png"/><Relationship Id="rId2" Type="http://schemas.openxmlformats.org/officeDocument/2006/relationships/slideLayout" Target="../slideLayouts/slideLayout10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image" Target="../media/image14.png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image" Target="../media/image1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9250" y="291626"/>
            <a:ext cx="6185087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2341" y="1110344"/>
            <a:ext cx="6169964" cy="3625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" y="4989837"/>
            <a:ext cx="6859964" cy="158643"/>
            <a:chOff x="0" y="5987804"/>
            <a:chExt cx="8231957" cy="190372"/>
          </a:xfrm>
        </p:grpSpPr>
        <p:sp>
          <p:nvSpPr>
            <p:cNvPr id="36" name="Parallelogram 35"/>
            <p:cNvSpPr/>
            <p:nvPr userDrawn="1"/>
          </p:nvSpPr>
          <p:spPr>
            <a:xfrm>
              <a:off x="7178479" y="6000375"/>
              <a:ext cx="819901" cy="171825"/>
            </a:xfrm>
            <a:prstGeom prst="parallelogram">
              <a:avLst>
                <a:gd name="adj" fmla="val 36300"/>
              </a:avLst>
            </a:prstGeom>
            <a:solidFill>
              <a:srgbClr val="FA63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619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37" name="Parallelogram 36"/>
            <p:cNvSpPr/>
            <p:nvPr userDrawn="1"/>
          </p:nvSpPr>
          <p:spPr>
            <a:xfrm>
              <a:off x="6394206" y="6000375"/>
              <a:ext cx="819901" cy="171825"/>
            </a:xfrm>
            <a:prstGeom prst="parallelogram">
              <a:avLst>
                <a:gd name="adj" fmla="val 36300"/>
              </a:avLst>
            </a:prstGeom>
            <a:solidFill>
              <a:srgbClr val="76B9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619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pic>
          <p:nvPicPr>
            <p:cNvPr id="38" name="Picture 37"/>
            <p:cNvPicPr>
              <a:picLocks noChangeAspect="1"/>
            </p:cNvPicPr>
            <p:nvPr userDrawn="1"/>
          </p:nvPicPr>
          <p:blipFill rotWithShape="1">
            <a:blip r:embed="rId10"/>
            <a:srcRect t="-6317" r="97921" b="17099"/>
            <a:stretch/>
          </p:blipFill>
          <p:spPr>
            <a:xfrm>
              <a:off x="7947899" y="5987804"/>
              <a:ext cx="284058" cy="190372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 userDrawn="1"/>
          </p:nvPicPr>
          <p:blipFill rotWithShape="1">
            <a:blip r:embed="rId11"/>
            <a:srcRect l="52877" t="1978" r="-1" b="17095"/>
            <a:stretch/>
          </p:blipFill>
          <p:spPr>
            <a:xfrm>
              <a:off x="0" y="6002009"/>
              <a:ext cx="6433059" cy="172676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398934" y="5034091"/>
            <a:ext cx="200643" cy="769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l" defTabSz="285728" fontAlgn="base">
              <a:spcBef>
                <a:spcPct val="0"/>
              </a:spcBef>
              <a:spcAft>
                <a:spcPct val="0"/>
              </a:spcAft>
            </a:pPr>
            <a:fld id="{9EF62655-870B-4C06-BC3D-C67D37BAE36D}" type="slidenum">
              <a:rPr lang="en-US" sz="417" smtClean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pPr algn="l" defTabSz="285728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500" cap="none" dirty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-6713" y="4993160"/>
            <a:ext cx="687324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227" y="5032625"/>
            <a:ext cx="412598" cy="76098"/>
          </a:xfrm>
          <a:prstGeom prst="rect">
            <a:avLst/>
          </a:prstGeom>
        </p:spPr>
      </p:pic>
      <p:grpSp>
        <p:nvGrpSpPr>
          <p:cNvPr id="47" name="Group 46"/>
          <p:cNvGrpSpPr/>
          <p:nvPr/>
        </p:nvGrpSpPr>
        <p:grpSpPr>
          <a:xfrm>
            <a:off x="6149909" y="5028452"/>
            <a:ext cx="362782" cy="84445"/>
            <a:chOff x="4100403" y="1765746"/>
            <a:chExt cx="3118543" cy="725905"/>
          </a:xfrm>
        </p:grpSpPr>
        <p:pic>
          <p:nvPicPr>
            <p:cNvPr id="48" name="Picture 47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0403" y="1765746"/>
              <a:ext cx="561259" cy="725905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124" y="1905033"/>
              <a:ext cx="2380822" cy="581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236431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0" cap="none" baseline="0">
          <a:solidFill>
            <a:srgbClr val="333333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5pPr>
      <a:lvl6pPr marL="285728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6pPr>
      <a:lvl7pPr marL="571455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7pPr>
      <a:lvl8pPr marL="857182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8pPr>
      <a:lvl9pPr marL="1142908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9pPr>
    </p:titleStyle>
    <p:bodyStyle>
      <a:lvl1pPr marL="236793" indent="-236793" algn="l" defTabSz="288704" rtl="0" eaLnBrk="1" fontAlgn="base" hangingPunct="1">
        <a:lnSpc>
          <a:spcPct val="90000"/>
        </a:lnSpc>
        <a:spcBef>
          <a:spcPts val="187"/>
        </a:spcBef>
        <a:spcAft>
          <a:spcPts val="187"/>
        </a:spcAft>
        <a:buClr>
          <a:srgbClr val="6F6F6F"/>
        </a:buClr>
        <a:buSzPct val="100000"/>
        <a:buFont typeface="Arial" panose="020B0604020202020204" pitchFamily="34" charset="0"/>
        <a:buChar char="–"/>
        <a:defRPr sz="1500" b="0" baseline="0">
          <a:solidFill>
            <a:srgbClr val="6F6F6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25177" indent="-190492" algn="l" defTabSz="288704" rtl="0" eaLnBrk="1" fontAlgn="base" hangingPunct="1">
        <a:lnSpc>
          <a:spcPct val="90000"/>
        </a:lnSpc>
        <a:spcBef>
          <a:spcPts val="187"/>
        </a:spcBef>
        <a:spcAft>
          <a:spcPts val="187"/>
        </a:spcAft>
        <a:buClr>
          <a:schemeClr val="bg2"/>
        </a:buClr>
        <a:buSzPct val="100000"/>
        <a:buFont typeface="Arial" panose="020B0604020202020204" pitchFamily="34" charset="0"/>
        <a:buChar char="–"/>
        <a:defRPr sz="1167" b="0">
          <a:solidFill>
            <a:schemeClr val="bg2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670692" indent="-169327" algn="l" defTabSz="288704" rtl="0" eaLnBrk="1" fontAlgn="base" hangingPunct="1">
        <a:lnSpc>
          <a:spcPct val="90000"/>
        </a:lnSpc>
        <a:spcBef>
          <a:spcPts val="187"/>
        </a:spcBef>
        <a:spcAft>
          <a:spcPts val="187"/>
        </a:spcAft>
        <a:buClr>
          <a:schemeClr val="bg2"/>
        </a:buClr>
        <a:buSzPct val="100000"/>
        <a:buFont typeface="Arial" panose="020B0604020202020204" pitchFamily="34" charset="0"/>
        <a:buChar char="–"/>
        <a:defRPr sz="1167" b="0">
          <a:solidFill>
            <a:schemeClr val="bg2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109177" indent="-142863" algn="l" rtl="0" eaLnBrk="1" fontAlgn="base" hangingPunct="1">
        <a:spcBef>
          <a:spcPct val="20000"/>
        </a:spcBef>
        <a:spcAft>
          <a:spcPct val="0"/>
        </a:spcAft>
        <a:buChar char="–"/>
        <a:defRPr sz="1250">
          <a:solidFill>
            <a:schemeClr val="bg1"/>
          </a:solidFill>
          <a:latin typeface="+mn-lt"/>
        </a:defRPr>
      </a:lvl4pPr>
      <a:lvl5pPr marL="1323472" indent="-142863" algn="l" rtl="0" eaLnBrk="1" fontAlgn="base" hangingPunct="1">
        <a:spcBef>
          <a:spcPct val="20000"/>
        </a:spcBef>
        <a:spcAft>
          <a:spcPct val="0"/>
        </a:spcAft>
        <a:buChar char="»"/>
        <a:defRPr sz="1250">
          <a:solidFill>
            <a:schemeClr val="bg1"/>
          </a:solidFill>
          <a:latin typeface="+mn-lt"/>
        </a:defRPr>
      </a:lvl5pPr>
      <a:lvl6pPr marL="1609200" indent="-142863" algn="l" rtl="0" eaLnBrk="1" fontAlgn="base" hangingPunct="1">
        <a:spcBef>
          <a:spcPct val="20000"/>
        </a:spcBef>
        <a:spcAft>
          <a:spcPct val="0"/>
        </a:spcAft>
        <a:buChar char="»"/>
        <a:defRPr sz="1250">
          <a:solidFill>
            <a:schemeClr val="bg1"/>
          </a:solidFill>
          <a:latin typeface="+mn-lt"/>
        </a:defRPr>
      </a:lvl6pPr>
      <a:lvl7pPr marL="1894927" indent="-142863" algn="l" rtl="0" eaLnBrk="1" fontAlgn="base" hangingPunct="1">
        <a:spcBef>
          <a:spcPct val="20000"/>
        </a:spcBef>
        <a:spcAft>
          <a:spcPct val="0"/>
        </a:spcAft>
        <a:buChar char="»"/>
        <a:defRPr sz="1250">
          <a:solidFill>
            <a:schemeClr val="bg1"/>
          </a:solidFill>
          <a:latin typeface="+mn-lt"/>
        </a:defRPr>
      </a:lvl7pPr>
      <a:lvl8pPr marL="2180654" indent="-142863" algn="l" rtl="0" eaLnBrk="1" fontAlgn="base" hangingPunct="1">
        <a:spcBef>
          <a:spcPct val="20000"/>
        </a:spcBef>
        <a:spcAft>
          <a:spcPct val="0"/>
        </a:spcAft>
        <a:buChar char="»"/>
        <a:defRPr sz="1250">
          <a:solidFill>
            <a:schemeClr val="bg1"/>
          </a:solidFill>
          <a:latin typeface="+mn-lt"/>
        </a:defRPr>
      </a:lvl8pPr>
      <a:lvl9pPr marL="2466381" indent="-142863" algn="l" rtl="0" eaLnBrk="1" fontAlgn="base" hangingPunct="1">
        <a:spcBef>
          <a:spcPct val="20000"/>
        </a:spcBef>
        <a:spcAft>
          <a:spcPct val="0"/>
        </a:spcAft>
        <a:buChar char="»"/>
        <a:defRPr sz="125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28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55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182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908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36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363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090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817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743450"/>
            <a:ext cx="6858000" cy="400050"/>
          </a:xfrm>
          <a:prstGeom prst="rect">
            <a:avLst/>
          </a:prstGeom>
          <a:solidFill>
            <a:srgbClr val="204DB5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pic>
        <p:nvPicPr>
          <p:cNvPr id="1027" name="Picture 41" descr="small_logo_inside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019" y="0"/>
            <a:ext cx="992981" cy="894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171450"/>
            <a:ext cx="5600700" cy="5715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857250"/>
            <a:ext cx="6172200" cy="38290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4800600"/>
            <a:ext cx="1600200" cy="228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750" dirty="0" smtClean="0">
                <a:solidFill>
                  <a:schemeClr val="bg1"/>
                </a:solidFill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4800600"/>
            <a:ext cx="2171700" cy="228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750" smtClean="0">
                <a:solidFill>
                  <a:schemeClr val="bg1"/>
                </a:solidFill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4800600"/>
            <a:ext cx="1600200" cy="228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750">
                <a:solidFill>
                  <a:schemeClr val="bg1"/>
                </a:solidFill>
              </a:defRPr>
            </a:lvl1pPr>
          </a:lstStyle>
          <a:p>
            <a:fld id="{76878869-5E9A-E643-8F05-4B8AD2B4F4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871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2925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925" b="1">
          <a:solidFill>
            <a:schemeClr val="tx1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925" b="1">
          <a:solidFill>
            <a:schemeClr val="tx1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925" b="1">
          <a:solidFill>
            <a:schemeClr val="tx1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925" b="1">
          <a:solidFill>
            <a:schemeClr val="tx1"/>
          </a:solidFill>
          <a:latin typeface="Arial" charset="0"/>
          <a:ea typeface="ＭＳ Ｐゴシック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925" b="1">
          <a:solidFill>
            <a:schemeClr val="tx1"/>
          </a:solidFill>
          <a:latin typeface="Arial" charset="0"/>
          <a:ea typeface="ＭＳ Ｐゴシック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925" b="1">
          <a:solidFill>
            <a:schemeClr val="tx1"/>
          </a:solidFill>
          <a:latin typeface="Arial" charset="0"/>
          <a:ea typeface="ＭＳ Ｐゴシック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925" b="1">
          <a:solidFill>
            <a:schemeClr val="tx1"/>
          </a:solidFill>
          <a:latin typeface="Arial" charset="0"/>
          <a:ea typeface="ＭＳ Ｐゴシック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925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Blip>
          <a:blip r:embed="rId15"/>
        </a:buBlip>
        <a:defRPr sz="2250">
          <a:solidFill>
            <a:schemeClr val="tx1"/>
          </a:solidFill>
          <a:latin typeface="+mn-lt"/>
          <a:ea typeface="+mn-ea"/>
          <a:cs typeface="+mn-cs"/>
        </a:defRPr>
      </a:lvl1pPr>
      <a:lvl2pPr marL="519113" indent="-260747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Blip>
          <a:blip r:embed="rId16"/>
        </a:buBlip>
        <a:defRPr sz="1950">
          <a:solidFill>
            <a:schemeClr val="tx1"/>
          </a:solidFill>
          <a:latin typeface="+mn-lt"/>
          <a:ea typeface="+mn-ea"/>
        </a:defRPr>
      </a:lvl2pPr>
      <a:lvl3pPr marL="740569" indent="-220266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Blip>
          <a:blip r:embed="rId17"/>
        </a:buBlip>
        <a:defRPr sz="1725">
          <a:solidFill>
            <a:schemeClr val="tx1"/>
          </a:solidFill>
          <a:latin typeface="+mn-lt"/>
          <a:ea typeface="+mn-ea"/>
        </a:defRPr>
      </a:lvl3pPr>
      <a:lvl4pPr marL="960835" indent="-2190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Blip>
          <a:blip r:embed="rId16"/>
        </a:buBlip>
        <a:defRPr sz="1500">
          <a:solidFill>
            <a:schemeClr val="tx1"/>
          </a:solidFill>
          <a:latin typeface="+mn-lt"/>
          <a:ea typeface="+mn-ea"/>
        </a:defRPr>
      </a:lvl4pPr>
      <a:lvl5pPr marL="1198960" indent="-236935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Blip>
          <a:blip r:embed="rId17"/>
        </a:buBlip>
        <a:defRPr sz="1500">
          <a:solidFill>
            <a:schemeClr val="tx1"/>
          </a:solidFill>
          <a:latin typeface="+mn-lt"/>
          <a:ea typeface="+mn-ea"/>
        </a:defRPr>
      </a:lvl5pPr>
      <a:lvl6pPr marL="1541860" indent="-236935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Blip>
          <a:blip r:embed="rId17"/>
        </a:buBlip>
        <a:defRPr sz="1500">
          <a:solidFill>
            <a:schemeClr val="tx1"/>
          </a:solidFill>
          <a:latin typeface="+mn-lt"/>
          <a:ea typeface="+mn-ea"/>
        </a:defRPr>
      </a:lvl6pPr>
      <a:lvl7pPr marL="1884760" indent="-236935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Blip>
          <a:blip r:embed="rId17"/>
        </a:buBlip>
        <a:defRPr sz="1500">
          <a:solidFill>
            <a:schemeClr val="tx1"/>
          </a:solidFill>
          <a:latin typeface="+mn-lt"/>
          <a:ea typeface="+mn-ea"/>
        </a:defRPr>
      </a:lvl7pPr>
      <a:lvl8pPr marL="2227660" indent="-236935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Blip>
          <a:blip r:embed="rId17"/>
        </a:buBlip>
        <a:defRPr sz="1500">
          <a:solidFill>
            <a:schemeClr val="tx1"/>
          </a:solidFill>
          <a:latin typeface="+mn-lt"/>
          <a:ea typeface="+mn-ea"/>
        </a:defRPr>
      </a:lvl8pPr>
      <a:lvl9pPr marL="2570560" indent="-236935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Blip>
          <a:blip r:embed="rId17"/>
        </a:buBlip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0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Matirx</a:t>
            </a:r>
            <a:r>
              <a:rPr lang="en-US" dirty="0"/>
              <a:t> Multiply (Memory and Data Locality)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4793917"/>
            <a:ext cx="3429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cs typeface="Times New Roman" pitchFamily="18" charset="0"/>
              </a:rPr>
              <a:t>Slide credit:  Slides adapted from </a:t>
            </a:r>
          </a:p>
          <a:p>
            <a:r>
              <a:rPr lang="en-US" sz="800" dirty="0">
                <a:solidFill>
                  <a:schemeClr val="bg1"/>
                </a:solidFill>
                <a:cs typeface="Times New Roman" pitchFamily="18" charset="0"/>
              </a:rPr>
              <a:t>© David Kirk/NVIDIA and Wen-</a:t>
            </a:r>
            <a:r>
              <a:rPr lang="en-US" sz="800" dirty="0" err="1">
                <a:solidFill>
                  <a:schemeClr val="bg1"/>
                </a:solidFill>
                <a:cs typeface="Times New Roman" pitchFamily="18" charset="0"/>
              </a:rPr>
              <a:t>mei</a:t>
            </a:r>
            <a:r>
              <a:rPr lang="en-US" sz="800" dirty="0">
                <a:solidFill>
                  <a:schemeClr val="bg1"/>
                </a:solidFill>
                <a:cs typeface="Times New Roman" pitchFamily="18" charset="0"/>
              </a:rPr>
              <a:t> W. </a:t>
            </a:r>
            <a:r>
              <a:rPr lang="en-US" sz="800" dirty="0" err="1">
                <a:solidFill>
                  <a:schemeClr val="bg1"/>
                </a:solidFill>
                <a:cs typeface="Times New Roman" pitchFamily="18" charset="0"/>
              </a:rPr>
              <a:t>Hwu</a:t>
            </a:r>
            <a:r>
              <a:rPr lang="en-US" sz="800" dirty="0">
                <a:solidFill>
                  <a:schemeClr val="bg1"/>
                </a:solidFill>
                <a:cs typeface="Times New Roman" pitchFamily="18" charset="0"/>
              </a:rPr>
              <a:t>, 2007-2016</a:t>
            </a:r>
          </a:p>
        </p:txBody>
      </p:sp>
    </p:spTree>
    <p:extLst>
      <p:ext uri="{BB962C8B-B14F-4D97-AF65-F5344CB8AC3E}">
        <p14:creationId xmlns:p14="http://schemas.microsoft.com/office/powerpoint/2010/main" val="1952326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Tiling/Blocking - Basic Idea</a:t>
            </a:r>
          </a:p>
        </p:txBody>
      </p:sp>
      <p:sp>
        <p:nvSpPr>
          <p:cNvPr id="70" name="Rectangle 3"/>
          <p:cNvSpPr>
            <a:spLocks noChangeArrowheads="1"/>
          </p:cNvSpPr>
          <p:nvPr/>
        </p:nvSpPr>
        <p:spPr bwMode="auto">
          <a:xfrm>
            <a:off x="762000" y="1151704"/>
            <a:ext cx="457200" cy="409074"/>
          </a:xfrm>
          <a:prstGeom prst="rect">
            <a:avLst/>
          </a:prstGeom>
          <a:solidFill>
            <a:srgbClr val="006A9A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71" name="Rectangle 4"/>
          <p:cNvSpPr>
            <a:spLocks noChangeArrowheads="1"/>
          </p:cNvSpPr>
          <p:nvPr/>
        </p:nvSpPr>
        <p:spPr bwMode="auto">
          <a:xfrm>
            <a:off x="1219200" y="1151704"/>
            <a:ext cx="457200" cy="409074"/>
          </a:xfrm>
          <a:prstGeom prst="rect">
            <a:avLst/>
          </a:prstGeom>
          <a:solidFill>
            <a:srgbClr val="006A9A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72" name="Rectangle 5"/>
          <p:cNvSpPr>
            <a:spLocks noChangeArrowheads="1"/>
          </p:cNvSpPr>
          <p:nvPr/>
        </p:nvSpPr>
        <p:spPr bwMode="auto">
          <a:xfrm>
            <a:off x="1676400" y="1151704"/>
            <a:ext cx="457200" cy="409074"/>
          </a:xfrm>
          <a:prstGeom prst="rect">
            <a:avLst/>
          </a:prstGeom>
          <a:solidFill>
            <a:srgbClr val="006A9A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73" name="Rectangle 6"/>
          <p:cNvSpPr>
            <a:spLocks noChangeArrowheads="1"/>
          </p:cNvSpPr>
          <p:nvPr/>
        </p:nvSpPr>
        <p:spPr bwMode="auto">
          <a:xfrm>
            <a:off x="2133600" y="1151704"/>
            <a:ext cx="457200" cy="409074"/>
          </a:xfrm>
          <a:prstGeom prst="rect">
            <a:avLst/>
          </a:prstGeom>
          <a:solidFill>
            <a:srgbClr val="006A9A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74" name="Rectangle 7"/>
          <p:cNvSpPr>
            <a:spLocks noChangeArrowheads="1"/>
          </p:cNvSpPr>
          <p:nvPr/>
        </p:nvSpPr>
        <p:spPr bwMode="auto">
          <a:xfrm>
            <a:off x="2590800" y="1151704"/>
            <a:ext cx="457200" cy="409074"/>
          </a:xfrm>
          <a:prstGeom prst="rect">
            <a:avLst/>
          </a:prstGeom>
          <a:solidFill>
            <a:srgbClr val="006A9A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75" name="Rectangle 8"/>
          <p:cNvSpPr>
            <a:spLocks noChangeArrowheads="1"/>
          </p:cNvSpPr>
          <p:nvPr/>
        </p:nvSpPr>
        <p:spPr bwMode="auto">
          <a:xfrm>
            <a:off x="3048000" y="1151704"/>
            <a:ext cx="457200" cy="409074"/>
          </a:xfrm>
          <a:prstGeom prst="rect">
            <a:avLst/>
          </a:prstGeom>
          <a:solidFill>
            <a:srgbClr val="006A9A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76" name="Rectangle 9"/>
          <p:cNvSpPr>
            <a:spLocks noChangeArrowheads="1"/>
          </p:cNvSpPr>
          <p:nvPr/>
        </p:nvSpPr>
        <p:spPr bwMode="auto">
          <a:xfrm>
            <a:off x="3505200" y="1151704"/>
            <a:ext cx="457200" cy="409074"/>
          </a:xfrm>
          <a:prstGeom prst="rect">
            <a:avLst/>
          </a:prstGeom>
          <a:solidFill>
            <a:srgbClr val="006A9A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77" name="Rectangle 10"/>
          <p:cNvSpPr>
            <a:spLocks noChangeArrowheads="1"/>
          </p:cNvSpPr>
          <p:nvPr/>
        </p:nvSpPr>
        <p:spPr bwMode="auto">
          <a:xfrm>
            <a:off x="3962400" y="1151704"/>
            <a:ext cx="457200" cy="409074"/>
          </a:xfrm>
          <a:prstGeom prst="rect">
            <a:avLst/>
          </a:prstGeom>
          <a:solidFill>
            <a:srgbClr val="006A9A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78" name="Rectangle 11"/>
          <p:cNvSpPr>
            <a:spLocks noChangeArrowheads="1"/>
          </p:cNvSpPr>
          <p:nvPr/>
        </p:nvSpPr>
        <p:spPr bwMode="auto">
          <a:xfrm>
            <a:off x="4419600" y="1151704"/>
            <a:ext cx="457200" cy="409074"/>
          </a:xfrm>
          <a:prstGeom prst="rect">
            <a:avLst/>
          </a:prstGeom>
          <a:solidFill>
            <a:srgbClr val="006A9A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79" name="Rectangle 12"/>
          <p:cNvSpPr>
            <a:spLocks noChangeArrowheads="1"/>
          </p:cNvSpPr>
          <p:nvPr/>
        </p:nvSpPr>
        <p:spPr bwMode="auto">
          <a:xfrm>
            <a:off x="4876800" y="1151704"/>
            <a:ext cx="457200" cy="409074"/>
          </a:xfrm>
          <a:prstGeom prst="rect">
            <a:avLst/>
          </a:prstGeom>
          <a:solidFill>
            <a:srgbClr val="006A9A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80" name="Rectangle 13"/>
          <p:cNvSpPr>
            <a:spLocks noChangeArrowheads="1"/>
          </p:cNvSpPr>
          <p:nvPr/>
        </p:nvSpPr>
        <p:spPr bwMode="auto">
          <a:xfrm>
            <a:off x="5334000" y="1151704"/>
            <a:ext cx="457200" cy="409074"/>
          </a:xfrm>
          <a:prstGeom prst="rect">
            <a:avLst/>
          </a:prstGeom>
          <a:solidFill>
            <a:srgbClr val="006A9A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81" name="Rectangle 14"/>
          <p:cNvSpPr>
            <a:spLocks noChangeArrowheads="1"/>
          </p:cNvSpPr>
          <p:nvPr/>
        </p:nvSpPr>
        <p:spPr bwMode="auto">
          <a:xfrm>
            <a:off x="5791200" y="1151704"/>
            <a:ext cx="457200" cy="409074"/>
          </a:xfrm>
          <a:prstGeom prst="rect">
            <a:avLst/>
          </a:prstGeom>
          <a:solidFill>
            <a:srgbClr val="006A9A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82" name="Oval 22"/>
          <p:cNvSpPr>
            <a:spLocks noChangeArrowheads="1"/>
          </p:cNvSpPr>
          <p:nvPr/>
        </p:nvSpPr>
        <p:spPr bwMode="auto">
          <a:xfrm>
            <a:off x="1219200" y="2254849"/>
            <a:ext cx="1447800" cy="1295400"/>
          </a:xfrm>
          <a:prstGeom prst="ellipse">
            <a:avLst/>
          </a:prstGeom>
          <a:solidFill>
            <a:srgbClr val="00B8FF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"/>
              </a:rPr>
              <a:t>Thread 1</a:t>
            </a:r>
          </a:p>
        </p:txBody>
      </p:sp>
      <p:sp>
        <p:nvSpPr>
          <p:cNvPr id="83" name="Oval 23"/>
          <p:cNvSpPr>
            <a:spLocks noChangeArrowheads="1"/>
          </p:cNvSpPr>
          <p:nvPr/>
        </p:nvSpPr>
        <p:spPr bwMode="auto">
          <a:xfrm>
            <a:off x="3771900" y="2241669"/>
            <a:ext cx="1447800" cy="1295400"/>
          </a:xfrm>
          <a:prstGeom prst="ellipse">
            <a:avLst/>
          </a:prstGeom>
          <a:solidFill>
            <a:srgbClr val="00B8FF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"/>
              </a:rPr>
              <a:t>Thread 2</a:t>
            </a:r>
          </a:p>
        </p:txBody>
      </p:sp>
      <p:sp>
        <p:nvSpPr>
          <p:cNvPr id="84" name="TextBox 72"/>
          <p:cNvSpPr txBox="1">
            <a:spLocks noChangeArrowheads="1"/>
          </p:cNvSpPr>
          <p:nvPr/>
        </p:nvSpPr>
        <p:spPr bwMode="auto">
          <a:xfrm>
            <a:off x="5334000" y="1886887"/>
            <a:ext cx="1524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6000" dirty="0">
                <a:solidFill>
                  <a:srgbClr val="000000"/>
                </a:solidFill>
                <a:ea typeface=""/>
              </a:rPr>
              <a:t>…</a:t>
            </a:r>
          </a:p>
        </p:txBody>
      </p:sp>
      <p:sp>
        <p:nvSpPr>
          <p:cNvPr id="85" name="Rectangle 3"/>
          <p:cNvSpPr>
            <a:spLocks noChangeArrowheads="1"/>
          </p:cNvSpPr>
          <p:nvPr/>
        </p:nvSpPr>
        <p:spPr bwMode="auto">
          <a:xfrm>
            <a:off x="2362200" y="1723204"/>
            <a:ext cx="457200" cy="409074"/>
          </a:xfrm>
          <a:prstGeom prst="rect">
            <a:avLst/>
          </a:prstGeom>
          <a:solidFill>
            <a:srgbClr val="FF00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86" name="Rectangle 4"/>
          <p:cNvSpPr>
            <a:spLocks noChangeArrowheads="1"/>
          </p:cNvSpPr>
          <p:nvPr/>
        </p:nvSpPr>
        <p:spPr bwMode="auto">
          <a:xfrm>
            <a:off x="2819400" y="1723204"/>
            <a:ext cx="457200" cy="409074"/>
          </a:xfrm>
          <a:prstGeom prst="rect">
            <a:avLst/>
          </a:prstGeom>
          <a:solidFill>
            <a:srgbClr val="FF00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87" name="Rectangle 5"/>
          <p:cNvSpPr>
            <a:spLocks noChangeArrowheads="1"/>
          </p:cNvSpPr>
          <p:nvPr/>
        </p:nvSpPr>
        <p:spPr bwMode="auto">
          <a:xfrm>
            <a:off x="3276600" y="1723204"/>
            <a:ext cx="457200" cy="409074"/>
          </a:xfrm>
          <a:prstGeom prst="rect">
            <a:avLst/>
          </a:prstGeom>
          <a:solidFill>
            <a:srgbClr val="FF00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88" name="Rectangle 6"/>
          <p:cNvSpPr>
            <a:spLocks noChangeArrowheads="1"/>
          </p:cNvSpPr>
          <p:nvPr/>
        </p:nvSpPr>
        <p:spPr bwMode="auto">
          <a:xfrm>
            <a:off x="3733800" y="1723204"/>
            <a:ext cx="457200" cy="409074"/>
          </a:xfrm>
          <a:prstGeom prst="rect">
            <a:avLst/>
          </a:prstGeom>
          <a:solidFill>
            <a:srgbClr val="FF00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cxnSp>
        <p:nvCxnSpPr>
          <p:cNvPr id="89" name="Straight Arrow Connector 82"/>
          <p:cNvCxnSpPr>
            <a:cxnSpLocks noChangeShapeType="1"/>
          </p:cNvCxnSpPr>
          <p:nvPr/>
        </p:nvCxnSpPr>
        <p:spPr bwMode="auto">
          <a:xfrm flipH="1">
            <a:off x="2590800" y="1560778"/>
            <a:ext cx="228600" cy="162426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" name="Straight Arrow Connector 84"/>
          <p:cNvCxnSpPr>
            <a:cxnSpLocks noChangeShapeType="1"/>
          </p:cNvCxnSpPr>
          <p:nvPr/>
        </p:nvCxnSpPr>
        <p:spPr bwMode="auto">
          <a:xfrm flipH="1">
            <a:off x="3048000" y="1560778"/>
            <a:ext cx="228600" cy="162426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" name="Straight Arrow Connector 86"/>
          <p:cNvCxnSpPr>
            <a:cxnSpLocks noChangeShapeType="1"/>
          </p:cNvCxnSpPr>
          <p:nvPr/>
        </p:nvCxnSpPr>
        <p:spPr bwMode="auto">
          <a:xfrm flipH="1">
            <a:off x="3505200" y="1560778"/>
            <a:ext cx="228600" cy="162426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" name="Straight Arrow Connector 88"/>
          <p:cNvCxnSpPr>
            <a:cxnSpLocks noChangeShapeType="1"/>
          </p:cNvCxnSpPr>
          <p:nvPr/>
        </p:nvCxnSpPr>
        <p:spPr bwMode="auto">
          <a:xfrm flipH="1">
            <a:off x="3962400" y="1560778"/>
            <a:ext cx="228600" cy="162426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" name="Straight Arrow Connector 90"/>
          <p:cNvCxnSpPr>
            <a:cxnSpLocks noChangeShapeType="1"/>
          </p:cNvCxnSpPr>
          <p:nvPr/>
        </p:nvCxnSpPr>
        <p:spPr bwMode="auto">
          <a:xfrm flipH="1">
            <a:off x="2247900" y="2132278"/>
            <a:ext cx="342900" cy="174082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4" name="Straight Arrow Connector 92"/>
          <p:cNvCxnSpPr>
            <a:cxnSpLocks noChangeShapeType="1"/>
          </p:cNvCxnSpPr>
          <p:nvPr/>
        </p:nvCxnSpPr>
        <p:spPr bwMode="auto">
          <a:xfrm flipH="1">
            <a:off x="2362200" y="2132278"/>
            <a:ext cx="685800" cy="24318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5" name="Straight Arrow Connector 94"/>
          <p:cNvCxnSpPr>
            <a:cxnSpLocks noChangeShapeType="1"/>
          </p:cNvCxnSpPr>
          <p:nvPr/>
        </p:nvCxnSpPr>
        <p:spPr bwMode="auto">
          <a:xfrm flipH="1">
            <a:off x="2454976" y="2132278"/>
            <a:ext cx="1050225" cy="312278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6" name="Straight Arrow Connector 97"/>
          <p:cNvCxnSpPr>
            <a:cxnSpLocks noChangeShapeType="1"/>
          </p:cNvCxnSpPr>
          <p:nvPr/>
        </p:nvCxnSpPr>
        <p:spPr bwMode="auto">
          <a:xfrm flipH="1">
            <a:off x="2590800" y="2132278"/>
            <a:ext cx="1371600" cy="448176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7" name="Straight Arrow Connector 99"/>
          <p:cNvCxnSpPr>
            <a:cxnSpLocks noChangeShapeType="1"/>
          </p:cNvCxnSpPr>
          <p:nvPr/>
        </p:nvCxnSpPr>
        <p:spPr bwMode="auto">
          <a:xfrm>
            <a:off x="2590800" y="2132278"/>
            <a:ext cx="1274762" cy="348164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Arrow Connector 101"/>
          <p:cNvCxnSpPr>
            <a:cxnSpLocks noChangeShapeType="1"/>
          </p:cNvCxnSpPr>
          <p:nvPr/>
        </p:nvCxnSpPr>
        <p:spPr bwMode="auto">
          <a:xfrm>
            <a:off x="3048001" y="2132278"/>
            <a:ext cx="935925" cy="299098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9" name="Straight Arrow Connector 103"/>
          <p:cNvCxnSpPr>
            <a:cxnSpLocks noChangeShapeType="1"/>
          </p:cNvCxnSpPr>
          <p:nvPr/>
        </p:nvCxnSpPr>
        <p:spPr bwMode="auto">
          <a:xfrm>
            <a:off x="3505200" y="2132278"/>
            <a:ext cx="571500" cy="24318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" name="Straight Arrow Connector 105"/>
          <p:cNvCxnSpPr>
            <a:cxnSpLocks noChangeShapeType="1"/>
          </p:cNvCxnSpPr>
          <p:nvPr/>
        </p:nvCxnSpPr>
        <p:spPr bwMode="auto">
          <a:xfrm>
            <a:off x="3962400" y="2132278"/>
            <a:ext cx="228600" cy="174082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1" name="TextBox 100"/>
          <p:cNvSpPr txBox="1"/>
          <p:nvPr/>
        </p:nvSpPr>
        <p:spPr>
          <a:xfrm>
            <a:off x="401022" y="666750"/>
            <a:ext cx="1665841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Palatino" pitchFamily="18" charset="0"/>
                <a:ea typeface=""/>
              </a:rPr>
              <a:t>Global Memory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53820" y="1789379"/>
            <a:ext cx="1794081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Palatino" pitchFamily="18" charset="0"/>
                <a:ea typeface=""/>
              </a:rPr>
              <a:t>On-chip Memory</a:t>
            </a:r>
          </a:p>
        </p:txBody>
      </p:sp>
    </p:spTree>
    <p:extLst>
      <p:ext uri="{BB962C8B-B14F-4D97-AF65-F5344CB8AC3E}">
        <p14:creationId xmlns:p14="http://schemas.microsoft.com/office/powerpoint/2010/main" val="35330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7866"/>
    </mc:Choice>
    <mc:Fallback xmlns="">
      <p:transition advTm="17866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Tiling needs synchronization</a:t>
            </a:r>
          </a:p>
        </p:txBody>
      </p:sp>
      <p:sp>
        <p:nvSpPr>
          <p:cNvPr id="14340" name="Content Placeholder 4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Autofit/>
          </a:bodyPr>
          <a:lstStyle/>
          <a:p>
            <a:r>
              <a:rPr lang="en-US" sz="2000" dirty="0"/>
              <a:t>Good: when threads have similar access timing</a:t>
            </a:r>
          </a:p>
          <a:p>
            <a:endParaRPr lang="en-US" sz="2000" dirty="0"/>
          </a:p>
          <a:p>
            <a:endParaRPr lang="en-US" sz="2000" dirty="0"/>
          </a:p>
          <a:p>
            <a:pPr lvl="2"/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Bad: when threads have very different timing</a:t>
            </a:r>
          </a:p>
        </p:txBody>
      </p:sp>
      <p:sp>
        <p:nvSpPr>
          <p:cNvPr id="14375" name="Slide Number Placeholder 38"/>
          <p:cNvSpPr>
            <a:spLocks noGrp="1"/>
          </p:cNvSpPr>
          <p:nvPr>
            <p:ph type="sldNum" sz="quarter" idx="4294967295"/>
          </p:nvPr>
        </p:nvSpPr>
        <p:spPr>
          <a:xfrm>
            <a:off x="6096000" y="4733925"/>
            <a:ext cx="1905000" cy="3429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fld id="{EA91006B-790F-4686-8567-83F77187AACE}" type="slidenum">
              <a:rPr lang="en-US" sz="1400">
                <a:latin typeface="Times New Roman" pitchFamily="18" charset="0"/>
              </a:rPr>
              <a:pPr eaLnBrk="1" hangingPunct="1"/>
              <a:t>11</a:t>
            </a:fld>
            <a:endParaRPr lang="en-US" sz="1400" dirty="0">
              <a:latin typeface="Times New Roman" pitchFamily="18" charset="0"/>
            </a:endParaRPr>
          </a:p>
        </p:txBody>
      </p:sp>
      <p:sp>
        <p:nvSpPr>
          <p:cNvPr id="105" name="TextBox 8"/>
          <p:cNvSpPr txBox="1">
            <a:spLocks noChangeArrowheads="1"/>
          </p:cNvSpPr>
          <p:nvPr/>
        </p:nvSpPr>
        <p:spPr bwMode="auto">
          <a:xfrm>
            <a:off x="752083" y="1428750"/>
            <a:ext cx="1447800" cy="346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ea typeface=""/>
              </a:rPr>
              <a:t>Thread 1</a:t>
            </a:r>
          </a:p>
        </p:txBody>
      </p:sp>
      <p:sp>
        <p:nvSpPr>
          <p:cNvPr id="106" name="TextBox 9"/>
          <p:cNvSpPr txBox="1">
            <a:spLocks noChangeArrowheads="1"/>
          </p:cNvSpPr>
          <p:nvPr/>
        </p:nvSpPr>
        <p:spPr bwMode="auto">
          <a:xfrm>
            <a:off x="752083" y="2057400"/>
            <a:ext cx="1447800" cy="346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>
                <a:solidFill>
                  <a:srgbClr val="000000"/>
                </a:solidFill>
                <a:ea typeface=""/>
              </a:rPr>
              <a:t>Thread 2</a:t>
            </a:r>
          </a:p>
        </p:txBody>
      </p:sp>
      <p:sp>
        <p:nvSpPr>
          <p:cNvPr id="107" name="TextBox 10"/>
          <p:cNvSpPr txBox="1">
            <a:spLocks noChangeArrowheads="1"/>
          </p:cNvSpPr>
          <p:nvPr/>
        </p:nvSpPr>
        <p:spPr bwMode="auto">
          <a:xfrm>
            <a:off x="1904609" y="1771650"/>
            <a:ext cx="632289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ea typeface=""/>
              </a:rPr>
              <a:t>Time</a:t>
            </a:r>
          </a:p>
        </p:txBody>
      </p:sp>
      <p:sp>
        <p:nvSpPr>
          <p:cNvPr id="108" name="TextBox 18"/>
          <p:cNvSpPr txBox="1">
            <a:spLocks noChangeArrowheads="1"/>
          </p:cNvSpPr>
          <p:nvPr/>
        </p:nvSpPr>
        <p:spPr bwMode="auto">
          <a:xfrm>
            <a:off x="675883" y="3143250"/>
            <a:ext cx="1447800" cy="346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ea typeface=""/>
              </a:rPr>
              <a:t>Thread 1</a:t>
            </a:r>
          </a:p>
        </p:txBody>
      </p:sp>
      <p:sp>
        <p:nvSpPr>
          <p:cNvPr id="109" name="TextBox 19"/>
          <p:cNvSpPr txBox="1">
            <a:spLocks noChangeArrowheads="1"/>
          </p:cNvSpPr>
          <p:nvPr/>
        </p:nvSpPr>
        <p:spPr bwMode="auto">
          <a:xfrm>
            <a:off x="675883" y="3771900"/>
            <a:ext cx="1447800" cy="346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>
                <a:solidFill>
                  <a:srgbClr val="000000"/>
                </a:solidFill>
                <a:ea typeface=""/>
              </a:rPr>
              <a:t>Thread 2</a:t>
            </a:r>
          </a:p>
        </p:txBody>
      </p:sp>
      <p:sp>
        <p:nvSpPr>
          <p:cNvPr id="110" name="TextBox 20"/>
          <p:cNvSpPr txBox="1">
            <a:spLocks noChangeArrowheads="1"/>
          </p:cNvSpPr>
          <p:nvPr/>
        </p:nvSpPr>
        <p:spPr bwMode="auto">
          <a:xfrm>
            <a:off x="1892850" y="3486150"/>
            <a:ext cx="6322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ea typeface=""/>
              </a:rPr>
              <a:t>Time</a:t>
            </a:r>
          </a:p>
        </p:txBody>
      </p:sp>
      <p:sp>
        <p:nvSpPr>
          <p:cNvPr id="111" name="Rectangle 3"/>
          <p:cNvSpPr>
            <a:spLocks noChangeArrowheads="1"/>
          </p:cNvSpPr>
          <p:nvPr/>
        </p:nvSpPr>
        <p:spPr bwMode="auto">
          <a:xfrm>
            <a:off x="2352283" y="2628899"/>
            <a:ext cx="457200" cy="342900"/>
          </a:xfrm>
          <a:prstGeom prst="rect">
            <a:avLst/>
          </a:prstGeom>
          <a:solidFill>
            <a:srgbClr val="0070C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12" name="Rectangle 4"/>
          <p:cNvSpPr>
            <a:spLocks noChangeArrowheads="1"/>
          </p:cNvSpPr>
          <p:nvPr/>
        </p:nvSpPr>
        <p:spPr bwMode="auto">
          <a:xfrm>
            <a:off x="2809483" y="2628899"/>
            <a:ext cx="457200" cy="342900"/>
          </a:xfrm>
          <a:prstGeom prst="rect">
            <a:avLst/>
          </a:prstGeom>
          <a:solidFill>
            <a:srgbClr val="0070C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13" name="Rectangle 5"/>
          <p:cNvSpPr>
            <a:spLocks noChangeArrowheads="1"/>
          </p:cNvSpPr>
          <p:nvPr/>
        </p:nvSpPr>
        <p:spPr bwMode="auto">
          <a:xfrm>
            <a:off x="3266683" y="2628899"/>
            <a:ext cx="457200" cy="342900"/>
          </a:xfrm>
          <a:prstGeom prst="rect">
            <a:avLst/>
          </a:prstGeom>
          <a:solidFill>
            <a:srgbClr val="0070C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14" name="Rectangle 6"/>
          <p:cNvSpPr>
            <a:spLocks noChangeArrowheads="1"/>
          </p:cNvSpPr>
          <p:nvPr/>
        </p:nvSpPr>
        <p:spPr bwMode="auto">
          <a:xfrm>
            <a:off x="3723883" y="2628899"/>
            <a:ext cx="457200" cy="342900"/>
          </a:xfrm>
          <a:prstGeom prst="rect">
            <a:avLst/>
          </a:prstGeom>
          <a:solidFill>
            <a:srgbClr val="0070C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15" name="Rectangle 7"/>
          <p:cNvSpPr>
            <a:spLocks noChangeArrowheads="1"/>
          </p:cNvSpPr>
          <p:nvPr/>
        </p:nvSpPr>
        <p:spPr bwMode="auto">
          <a:xfrm>
            <a:off x="4181083" y="2628899"/>
            <a:ext cx="457200" cy="342900"/>
          </a:xfrm>
          <a:prstGeom prst="rect">
            <a:avLst/>
          </a:prstGeom>
          <a:solidFill>
            <a:srgbClr val="0070C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16" name="Rectangle 8"/>
          <p:cNvSpPr>
            <a:spLocks noChangeArrowheads="1"/>
          </p:cNvSpPr>
          <p:nvPr/>
        </p:nvSpPr>
        <p:spPr bwMode="auto">
          <a:xfrm>
            <a:off x="4638283" y="2628899"/>
            <a:ext cx="457200" cy="342900"/>
          </a:xfrm>
          <a:prstGeom prst="rect">
            <a:avLst/>
          </a:prstGeom>
          <a:solidFill>
            <a:srgbClr val="0070C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17" name="Rectangle 12"/>
          <p:cNvSpPr>
            <a:spLocks noChangeArrowheads="1"/>
          </p:cNvSpPr>
          <p:nvPr/>
        </p:nvSpPr>
        <p:spPr bwMode="auto">
          <a:xfrm>
            <a:off x="5105400" y="2628899"/>
            <a:ext cx="457200" cy="342900"/>
          </a:xfrm>
          <a:prstGeom prst="rect">
            <a:avLst/>
          </a:prstGeom>
          <a:solidFill>
            <a:srgbClr val="0070C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18" name="Rectangle 13"/>
          <p:cNvSpPr>
            <a:spLocks noChangeArrowheads="1"/>
          </p:cNvSpPr>
          <p:nvPr/>
        </p:nvSpPr>
        <p:spPr bwMode="auto">
          <a:xfrm>
            <a:off x="5562600" y="2628899"/>
            <a:ext cx="457200" cy="342900"/>
          </a:xfrm>
          <a:prstGeom prst="rect">
            <a:avLst/>
          </a:prstGeom>
          <a:solidFill>
            <a:srgbClr val="0070C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19" name="Rectangle 14"/>
          <p:cNvSpPr>
            <a:spLocks noChangeArrowheads="1"/>
          </p:cNvSpPr>
          <p:nvPr/>
        </p:nvSpPr>
        <p:spPr bwMode="auto">
          <a:xfrm>
            <a:off x="6019800" y="2628899"/>
            <a:ext cx="457200" cy="342900"/>
          </a:xfrm>
          <a:prstGeom prst="rect">
            <a:avLst/>
          </a:prstGeom>
          <a:solidFill>
            <a:srgbClr val="0070C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cxnSp>
        <p:nvCxnSpPr>
          <p:cNvPr id="120" name="Straight Arrow Connector 44"/>
          <p:cNvCxnSpPr>
            <a:cxnSpLocks noChangeShapeType="1"/>
          </p:cNvCxnSpPr>
          <p:nvPr/>
        </p:nvCxnSpPr>
        <p:spPr bwMode="auto">
          <a:xfrm rot="16200000" flipV="1">
            <a:off x="2266558" y="2314574"/>
            <a:ext cx="400050" cy="22860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1" name="Straight Arrow Connector 46"/>
          <p:cNvCxnSpPr>
            <a:cxnSpLocks noChangeShapeType="1"/>
          </p:cNvCxnSpPr>
          <p:nvPr/>
        </p:nvCxnSpPr>
        <p:spPr bwMode="auto">
          <a:xfrm rot="5400000" flipH="1" flipV="1">
            <a:off x="2257033" y="2076449"/>
            <a:ext cx="1028700" cy="7620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" name="Straight Arrow Connector 48"/>
          <p:cNvCxnSpPr>
            <a:cxnSpLocks noChangeShapeType="1"/>
          </p:cNvCxnSpPr>
          <p:nvPr/>
        </p:nvCxnSpPr>
        <p:spPr bwMode="auto">
          <a:xfrm rot="16200000" flipV="1">
            <a:off x="2761858" y="2352674"/>
            <a:ext cx="400050" cy="15240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" name="Straight Arrow Connector 50"/>
          <p:cNvCxnSpPr>
            <a:cxnSpLocks noChangeShapeType="1"/>
          </p:cNvCxnSpPr>
          <p:nvPr/>
        </p:nvCxnSpPr>
        <p:spPr bwMode="auto">
          <a:xfrm rot="5400000" flipH="1" flipV="1">
            <a:off x="2714233" y="2076449"/>
            <a:ext cx="1028700" cy="7620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4" name="Straight Arrow Connector 54"/>
          <p:cNvCxnSpPr>
            <a:cxnSpLocks noChangeShapeType="1"/>
          </p:cNvCxnSpPr>
          <p:nvPr/>
        </p:nvCxnSpPr>
        <p:spPr bwMode="auto">
          <a:xfrm flipV="1">
            <a:off x="5334000" y="2228849"/>
            <a:ext cx="457200" cy="400051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5" name="Straight Arrow Connector 56"/>
          <p:cNvCxnSpPr>
            <a:cxnSpLocks noChangeShapeType="1"/>
          </p:cNvCxnSpPr>
          <p:nvPr/>
        </p:nvCxnSpPr>
        <p:spPr bwMode="auto">
          <a:xfrm rot="5400000" flipH="1" flipV="1">
            <a:off x="5819775" y="2200274"/>
            <a:ext cx="400050" cy="45720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6" name="Straight Arrow Connector 58"/>
          <p:cNvCxnSpPr>
            <a:cxnSpLocks noChangeShapeType="1"/>
          </p:cNvCxnSpPr>
          <p:nvPr/>
        </p:nvCxnSpPr>
        <p:spPr bwMode="auto">
          <a:xfrm rot="16200000" flipV="1">
            <a:off x="4591050" y="1885949"/>
            <a:ext cx="1028700" cy="45720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7" name="Straight Arrow Connector 60"/>
          <p:cNvCxnSpPr>
            <a:cxnSpLocks noChangeShapeType="1"/>
          </p:cNvCxnSpPr>
          <p:nvPr/>
        </p:nvCxnSpPr>
        <p:spPr bwMode="auto">
          <a:xfrm rot="16200000" flipV="1">
            <a:off x="5048250" y="1885949"/>
            <a:ext cx="1028700" cy="45720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8" name="TextBox 72"/>
          <p:cNvSpPr txBox="1">
            <a:spLocks noChangeArrowheads="1"/>
          </p:cNvSpPr>
          <p:nvPr/>
        </p:nvSpPr>
        <p:spPr bwMode="auto">
          <a:xfrm>
            <a:off x="4104883" y="1828800"/>
            <a:ext cx="1524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6000" dirty="0">
                <a:solidFill>
                  <a:srgbClr val="000000"/>
                </a:solidFill>
                <a:ea typeface=""/>
              </a:rPr>
              <a:t>…</a:t>
            </a:r>
          </a:p>
        </p:txBody>
      </p:sp>
      <p:cxnSp>
        <p:nvCxnSpPr>
          <p:cNvPr id="129" name="Straight Arrow Connector 79"/>
          <p:cNvCxnSpPr>
            <a:cxnSpLocks noChangeShapeType="1"/>
          </p:cNvCxnSpPr>
          <p:nvPr/>
        </p:nvCxnSpPr>
        <p:spPr bwMode="auto">
          <a:xfrm rot="5400000">
            <a:off x="2304658" y="3095624"/>
            <a:ext cx="400050" cy="15240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0" name="Straight Arrow Connector 81"/>
          <p:cNvCxnSpPr>
            <a:cxnSpLocks noChangeShapeType="1"/>
          </p:cNvCxnSpPr>
          <p:nvPr/>
        </p:nvCxnSpPr>
        <p:spPr bwMode="auto">
          <a:xfrm>
            <a:off x="2733283" y="2971800"/>
            <a:ext cx="2667000" cy="973337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1" name="Straight Arrow Connector 83"/>
          <p:cNvCxnSpPr>
            <a:cxnSpLocks noChangeShapeType="1"/>
          </p:cNvCxnSpPr>
          <p:nvPr/>
        </p:nvCxnSpPr>
        <p:spPr bwMode="auto">
          <a:xfrm rot="5400000">
            <a:off x="2799958" y="3133724"/>
            <a:ext cx="400050" cy="7620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2" name="Straight Arrow Connector 85"/>
          <p:cNvCxnSpPr>
            <a:cxnSpLocks noChangeShapeType="1"/>
          </p:cNvCxnSpPr>
          <p:nvPr/>
        </p:nvCxnSpPr>
        <p:spPr bwMode="auto">
          <a:xfrm>
            <a:off x="3190483" y="2971800"/>
            <a:ext cx="2819400" cy="973337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" name="Straight Arrow Connector 132"/>
          <p:cNvCxnSpPr/>
          <p:nvPr/>
        </p:nvCxnSpPr>
        <p:spPr>
          <a:xfrm flipV="1">
            <a:off x="1895083" y="1600200"/>
            <a:ext cx="4343400" cy="1787"/>
          </a:xfrm>
          <a:prstGeom prst="straightConnector1">
            <a:avLst/>
          </a:prstGeom>
          <a:noFill/>
          <a:ln w="57150" cap="flat" cmpd="sng" algn="ctr">
            <a:solidFill>
              <a:srgbClr val="0070C0"/>
            </a:solidFill>
            <a:prstDash val="solid"/>
            <a:tailEnd type="arrow"/>
          </a:ln>
          <a:effectLst/>
        </p:spPr>
      </p:cxnSp>
      <p:cxnSp>
        <p:nvCxnSpPr>
          <p:cNvPr id="134" name="Straight Arrow Connector 133"/>
          <p:cNvCxnSpPr/>
          <p:nvPr/>
        </p:nvCxnSpPr>
        <p:spPr>
          <a:xfrm>
            <a:off x="1895083" y="2202060"/>
            <a:ext cx="4343400" cy="26788"/>
          </a:xfrm>
          <a:prstGeom prst="straightConnector1">
            <a:avLst/>
          </a:prstGeom>
          <a:noFill/>
          <a:ln w="57150" cap="flat" cmpd="sng" algn="ctr">
            <a:solidFill>
              <a:srgbClr val="0070C0"/>
            </a:solidFill>
            <a:prstDash val="solid"/>
            <a:tailEnd type="arrow"/>
          </a:ln>
          <a:effectLst/>
        </p:spPr>
      </p:cxnSp>
      <p:cxnSp>
        <p:nvCxnSpPr>
          <p:cNvPr id="135" name="Straight Arrow Connector 134"/>
          <p:cNvCxnSpPr/>
          <p:nvPr/>
        </p:nvCxnSpPr>
        <p:spPr>
          <a:xfrm>
            <a:off x="1895083" y="3371849"/>
            <a:ext cx="4343400" cy="0"/>
          </a:xfrm>
          <a:prstGeom prst="straightConnector1">
            <a:avLst/>
          </a:prstGeom>
          <a:noFill/>
          <a:ln w="57150" cap="flat" cmpd="sng" algn="ctr">
            <a:solidFill>
              <a:srgbClr val="0070C0"/>
            </a:solidFill>
            <a:prstDash val="solid"/>
            <a:tailEnd type="arrow"/>
          </a:ln>
          <a:effectLst/>
        </p:spPr>
      </p:cxnSp>
      <p:cxnSp>
        <p:nvCxnSpPr>
          <p:cNvPr id="136" name="Straight Arrow Connector 135"/>
          <p:cNvCxnSpPr/>
          <p:nvPr/>
        </p:nvCxnSpPr>
        <p:spPr>
          <a:xfrm flipV="1">
            <a:off x="1876033" y="3945137"/>
            <a:ext cx="4362450" cy="57149"/>
          </a:xfrm>
          <a:prstGeom prst="straightConnector1">
            <a:avLst/>
          </a:prstGeom>
          <a:noFill/>
          <a:ln w="57150" cap="flat" cmpd="sng" algn="ctr">
            <a:solidFill>
              <a:srgbClr val="0070C0"/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87600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6429"/>
    </mc:Choice>
    <mc:Fallback xmlns="">
      <p:transition advTm="106429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Barrier Synchronization for Tiling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1257300" y="1143000"/>
            <a:ext cx="4457700" cy="2724149"/>
            <a:chOff x="685800" y="52849"/>
            <a:chExt cx="7265709" cy="6155397"/>
          </a:xfrm>
        </p:grpSpPr>
        <p:sp>
          <p:nvSpPr>
            <p:cNvPr id="105" name="Right Arrow 104"/>
            <p:cNvSpPr/>
            <p:nvPr/>
          </p:nvSpPr>
          <p:spPr>
            <a:xfrm>
              <a:off x="2414875" y="443681"/>
              <a:ext cx="1295400" cy="381000"/>
            </a:xfrm>
            <a:prstGeom prst="rightArrow">
              <a:avLst/>
            </a:prstGeom>
            <a:noFill/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  <a:cs typeface=""/>
              </a:endParaRPr>
            </a:p>
          </p:txBody>
        </p:sp>
        <p:sp>
          <p:nvSpPr>
            <p:cNvPr id="106" name="Right Arrow 105"/>
            <p:cNvSpPr/>
            <p:nvPr/>
          </p:nvSpPr>
          <p:spPr>
            <a:xfrm>
              <a:off x="2414875" y="977081"/>
              <a:ext cx="2362200" cy="381000"/>
            </a:xfrm>
            <a:prstGeom prst="rightArrow">
              <a:avLst/>
            </a:prstGeom>
            <a:noFill/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  <a:cs typeface=""/>
              </a:endParaRPr>
            </a:p>
          </p:txBody>
        </p:sp>
        <p:sp>
          <p:nvSpPr>
            <p:cNvPr id="107" name="Right Arrow 106"/>
            <p:cNvSpPr/>
            <p:nvPr/>
          </p:nvSpPr>
          <p:spPr>
            <a:xfrm>
              <a:off x="2414875" y="1510481"/>
              <a:ext cx="1905000" cy="381000"/>
            </a:xfrm>
            <a:prstGeom prst="rightArrow">
              <a:avLst/>
            </a:prstGeom>
            <a:noFill/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  <a:cs typeface=""/>
              </a:endParaRPr>
            </a:p>
          </p:txBody>
        </p:sp>
        <p:sp>
          <p:nvSpPr>
            <p:cNvPr id="108" name="Right Arrow 107"/>
            <p:cNvSpPr/>
            <p:nvPr/>
          </p:nvSpPr>
          <p:spPr>
            <a:xfrm>
              <a:off x="2414875" y="2120081"/>
              <a:ext cx="838200" cy="381000"/>
            </a:xfrm>
            <a:prstGeom prst="rightArrow">
              <a:avLst/>
            </a:prstGeom>
            <a:noFill/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  <a:cs typeface=""/>
              </a:endParaRPr>
            </a:p>
          </p:txBody>
        </p:sp>
        <p:sp>
          <p:nvSpPr>
            <p:cNvPr id="109" name="Right Arrow 108"/>
            <p:cNvSpPr/>
            <p:nvPr/>
          </p:nvSpPr>
          <p:spPr>
            <a:xfrm>
              <a:off x="2414875" y="2729681"/>
              <a:ext cx="3276600" cy="381000"/>
            </a:xfrm>
            <a:prstGeom prst="rightArrow">
              <a:avLst/>
            </a:prstGeom>
            <a:noFill/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  <a:cs typeface=""/>
              </a:endParaRPr>
            </a:p>
          </p:txBody>
        </p:sp>
        <p:sp>
          <p:nvSpPr>
            <p:cNvPr id="110" name="Right Arrow 109"/>
            <p:cNvSpPr/>
            <p:nvPr/>
          </p:nvSpPr>
          <p:spPr>
            <a:xfrm>
              <a:off x="2414875" y="4329881"/>
              <a:ext cx="1447800" cy="381000"/>
            </a:xfrm>
            <a:prstGeom prst="rightArrow">
              <a:avLst/>
            </a:prstGeom>
            <a:noFill/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  <a:cs typeface=""/>
              </a:endParaRPr>
            </a:p>
          </p:txBody>
        </p:sp>
        <p:sp>
          <p:nvSpPr>
            <p:cNvPr id="111" name="Right Arrow 110"/>
            <p:cNvSpPr/>
            <p:nvPr/>
          </p:nvSpPr>
          <p:spPr>
            <a:xfrm>
              <a:off x="2397667" y="4951772"/>
              <a:ext cx="4155360" cy="381000"/>
            </a:xfrm>
            <a:prstGeom prst="rightArrow">
              <a:avLst/>
            </a:prstGeom>
            <a:noFill/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  <a:cs typeface=""/>
              </a:endParaRPr>
            </a:p>
          </p:txBody>
        </p:sp>
        <p:sp>
          <p:nvSpPr>
            <p:cNvPr id="112" name="Right Arrow 111"/>
            <p:cNvSpPr/>
            <p:nvPr/>
          </p:nvSpPr>
          <p:spPr>
            <a:xfrm>
              <a:off x="2397667" y="5625281"/>
              <a:ext cx="1295400" cy="381000"/>
            </a:xfrm>
            <a:prstGeom prst="rightArrow">
              <a:avLst/>
            </a:prstGeom>
            <a:noFill/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  <a:cs typeface=""/>
              </a:endParaRPr>
            </a:p>
          </p:txBody>
        </p:sp>
        <p:sp>
          <p:nvSpPr>
            <p:cNvPr id="113" name="Freeform 112"/>
            <p:cNvSpPr/>
            <p:nvPr/>
          </p:nvSpPr>
          <p:spPr>
            <a:xfrm>
              <a:off x="3236200" y="52849"/>
              <a:ext cx="3382139" cy="5827972"/>
            </a:xfrm>
            <a:custGeom>
              <a:avLst/>
              <a:gdLst>
                <a:gd name="connsiteX0" fmla="*/ 609269 w 3382139"/>
                <a:gd name="connsiteY0" fmla="*/ 0 h 5827972"/>
                <a:gd name="connsiteX1" fmla="*/ 476533 w 3382139"/>
                <a:gd name="connsiteY1" fmla="*/ 619432 h 5827972"/>
                <a:gd name="connsiteX2" fmla="*/ 1553165 w 3382139"/>
                <a:gd name="connsiteY2" fmla="*/ 1106129 h 5827972"/>
                <a:gd name="connsiteX3" fmla="*/ 1066469 w 3382139"/>
                <a:gd name="connsiteY3" fmla="*/ 1681316 h 5827972"/>
                <a:gd name="connsiteX4" fmla="*/ 34081 w 3382139"/>
                <a:gd name="connsiteY4" fmla="*/ 2300748 h 5827972"/>
                <a:gd name="connsiteX5" fmla="*/ 2452817 w 3382139"/>
                <a:gd name="connsiteY5" fmla="*/ 2831690 h 5827972"/>
                <a:gd name="connsiteX6" fmla="*/ 668262 w 3382139"/>
                <a:gd name="connsiteY6" fmla="*/ 4483509 h 5827972"/>
                <a:gd name="connsiteX7" fmla="*/ 3381965 w 3382139"/>
                <a:gd name="connsiteY7" fmla="*/ 5088193 h 5827972"/>
                <a:gd name="connsiteX8" fmla="*/ 520778 w 3382139"/>
                <a:gd name="connsiteY8" fmla="*/ 5766619 h 5827972"/>
                <a:gd name="connsiteX9" fmla="*/ 461785 w 3382139"/>
                <a:gd name="connsiteY9" fmla="*/ 5796116 h 5827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82139" h="5827972">
                  <a:moveTo>
                    <a:pt x="609269" y="0"/>
                  </a:moveTo>
                  <a:cubicBezTo>
                    <a:pt x="464243" y="217538"/>
                    <a:pt x="319217" y="435077"/>
                    <a:pt x="476533" y="619432"/>
                  </a:cubicBezTo>
                  <a:cubicBezTo>
                    <a:pt x="633849" y="803787"/>
                    <a:pt x="1454842" y="929148"/>
                    <a:pt x="1553165" y="1106129"/>
                  </a:cubicBezTo>
                  <a:cubicBezTo>
                    <a:pt x="1651488" y="1283110"/>
                    <a:pt x="1319650" y="1482213"/>
                    <a:pt x="1066469" y="1681316"/>
                  </a:cubicBezTo>
                  <a:cubicBezTo>
                    <a:pt x="813288" y="1880419"/>
                    <a:pt x="-196977" y="2109019"/>
                    <a:pt x="34081" y="2300748"/>
                  </a:cubicBezTo>
                  <a:cubicBezTo>
                    <a:pt x="265139" y="2492477"/>
                    <a:pt x="2347120" y="2467896"/>
                    <a:pt x="2452817" y="2831690"/>
                  </a:cubicBezTo>
                  <a:cubicBezTo>
                    <a:pt x="2558514" y="3195484"/>
                    <a:pt x="513404" y="4107425"/>
                    <a:pt x="668262" y="4483509"/>
                  </a:cubicBezTo>
                  <a:cubicBezTo>
                    <a:pt x="823120" y="4859593"/>
                    <a:pt x="3406546" y="4874341"/>
                    <a:pt x="3381965" y="5088193"/>
                  </a:cubicBezTo>
                  <a:cubicBezTo>
                    <a:pt x="3357384" y="5302045"/>
                    <a:pt x="1007475" y="5648632"/>
                    <a:pt x="520778" y="5766619"/>
                  </a:cubicBezTo>
                  <a:cubicBezTo>
                    <a:pt x="34081" y="5884606"/>
                    <a:pt x="461785" y="5796116"/>
                    <a:pt x="461785" y="5796116"/>
                  </a:cubicBezTo>
                </a:path>
              </a:pathLst>
            </a:custGeom>
            <a:noFill/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  <a:cs typeface=""/>
              </a:endParaRPr>
            </a:p>
          </p:txBody>
        </p:sp>
        <p:cxnSp>
          <p:nvCxnSpPr>
            <p:cNvPr id="114" name="Straight Connector 113"/>
            <p:cNvCxnSpPr/>
            <p:nvPr/>
          </p:nvCxnSpPr>
          <p:spPr>
            <a:xfrm>
              <a:off x="6603764" y="152400"/>
              <a:ext cx="0" cy="5853881"/>
            </a:xfrm>
            <a:prstGeom prst="line">
              <a:avLst/>
            </a:prstGeom>
            <a:noFill/>
            <a:ln w="76200" cap="flat" cmpd="sng" algn="ctr">
              <a:solidFill>
                <a:srgbClr val="76B900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115" name="Right Arrow 114"/>
            <p:cNvSpPr/>
            <p:nvPr/>
          </p:nvSpPr>
          <p:spPr>
            <a:xfrm>
              <a:off x="6618339" y="458430"/>
              <a:ext cx="1295400" cy="381000"/>
            </a:xfrm>
            <a:prstGeom prst="rightArrow">
              <a:avLst/>
            </a:prstGeom>
            <a:noFill/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  <a:cs typeface=""/>
              </a:endParaRPr>
            </a:p>
          </p:txBody>
        </p:sp>
        <p:sp>
          <p:nvSpPr>
            <p:cNvPr id="116" name="Right Arrow 115"/>
            <p:cNvSpPr/>
            <p:nvPr/>
          </p:nvSpPr>
          <p:spPr>
            <a:xfrm>
              <a:off x="6618339" y="977081"/>
              <a:ext cx="1295400" cy="381000"/>
            </a:xfrm>
            <a:prstGeom prst="rightArrow">
              <a:avLst/>
            </a:prstGeom>
            <a:noFill/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  <a:cs typeface=""/>
              </a:endParaRPr>
            </a:p>
          </p:txBody>
        </p:sp>
        <p:sp>
          <p:nvSpPr>
            <p:cNvPr id="117" name="Right Arrow 116"/>
            <p:cNvSpPr/>
            <p:nvPr/>
          </p:nvSpPr>
          <p:spPr>
            <a:xfrm>
              <a:off x="6603764" y="1510481"/>
              <a:ext cx="1295400" cy="381000"/>
            </a:xfrm>
            <a:prstGeom prst="rightArrow">
              <a:avLst/>
            </a:prstGeom>
            <a:noFill/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  <a:cs typeface=""/>
              </a:endParaRPr>
            </a:p>
          </p:txBody>
        </p:sp>
        <p:sp>
          <p:nvSpPr>
            <p:cNvPr id="118" name="Right Arrow 117"/>
            <p:cNvSpPr/>
            <p:nvPr/>
          </p:nvSpPr>
          <p:spPr>
            <a:xfrm>
              <a:off x="6618339" y="2120081"/>
              <a:ext cx="1295400" cy="381000"/>
            </a:xfrm>
            <a:prstGeom prst="rightArrow">
              <a:avLst/>
            </a:prstGeom>
            <a:noFill/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  <a:cs typeface=""/>
              </a:endParaRPr>
            </a:p>
          </p:txBody>
        </p:sp>
        <p:sp>
          <p:nvSpPr>
            <p:cNvPr id="119" name="Right Arrow 118"/>
            <p:cNvSpPr/>
            <p:nvPr/>
          </p:nvSpPr>
          <p:spPr>
            <a:xfrm>
              <a:off x="6618339" y="2716776"/>
              <a:ext cx="1295400" cy="381000"/>
            </a:xfrm>
            <a:prstGeom prst="rightArrow">
              <a:avLst/>
            </a:prstGeom>
            <a:noFill/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  <a:cs typeface="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458785" y="2366062"/>
              <a:ext cx="1044318" cy="23602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5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  <a:ea typeface=""/>
                </a:rPr>
                <a:t>…</a:t>
              </a:r>
            </a:p>
          </p:txBody>
        </p:sp>
        <p:sp>
          <p:nvSpPr>
            <p:cNvPr id="121" name="Right Arrow 120"/>
            <p:cNvSpPr/>
            <p:nvPr/>
          </p:nvSpPr>
          <p:spPr>
            <a:xfrm>
              <a:off x="6593932" y="4329881"/>
              <a:ext cx="1295400" cy="381000"/>
            </a:xfrm>
            <a:prstGeom prst="rightArrow">
              <a:avLst/>
            </a:prstGeom>
            <a:noFill/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  <a:cs typeface=""/>
              </a:endParaRPr>
            </a:p>
          </p:txBody>
        </p:sp>
        <p:sp>
          <p:nvSpPr>
            <p:cNvPr id="122" name="Right Arrow 121"/>
            <p:cNvSpPr/>
            <p:nvPr/>
          </p:nvSpPr>
          <p:spPr>
            <a:xfrm>
              <a:off x="6605546" y="4951772"/>
              <a:ext cx="1295400" cy="381000"/>
            </a:xfrm>
            <a:prstGeom prst="rightArrow">
              <a:avLst/>
            </a:prstGeom>
            <a:noFill/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  <a:cs typeface=""/>
              </a:endParaRPr>
            </a:p>
          </p:txBody>
        </p:sp>
        <p:sp>
          <p:nvSpPr>
            <p:cNvPr id="123" name="Right Arrow 122"/>
            <p:cNvSpPr/>
            <p:nvPr/>
          </p:nvSpPr>
          <p:spPr>
            <a:xfrm>
              <a:off x="6656109" y="5625281"/>
              <a:ext cx="1295400" cy="381000"/>
            </a:xfrm>
            <a:prstGeom prst="rightArrow">
              <a:avLst/>
            </a:prstGeom>
            <a:noFill/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  <a:cs typeface="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685800" y="224717"/>
              <a:ext cx="1361030" cy="833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  <a:ea typeface=""/>
                </a:rPr>
                <a:t>Thread 0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685800" y="776847"/>
              <a:ext cx="1361030" cy="833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  <a:ea typeface=""/>
                </a:rPr>
                <a:t>Thread 1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707923" y="1288749"/>
              <a:ext cx="1361030" cy="833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  <a:ea typeface=""/>
                </a:rPr>
                <a:t>Thread 2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20214" y="1850728"/>
              <a:ext cx="1361030" cy="833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  <a:ea typeface=""/>
                </a:rPr>
                <a:t>Thread 3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720214" y="2382536"/>
              <a:ext cx="1361030" cy="833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  <a:ea typeface=""/>
                </a:rPr>
                <a:t>Thread 4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6556170" y="2282451"/>
              <a:ext cx="1044318" cy="23602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5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  <a:ea typeface=""/>
                </a:rPr>
                <a:t>…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737420" y="4120466"/>
              <a:ext cx="1625414" cy="833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  <a:ea typeface=""/>
                </a:rPr>
                <a:t>Thread N-3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737420" y="4796742"/>
              <a:ext cx="1625414" cy="833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  <a:ea typeface=""/>
                </a:rPr>
                <a:t>Thread N-2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742777" y="5375207"/>
              <a:ext cx="1625414" cy="833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  <a:ea typeface=""/>
                </a:rPr>
                <a:t>Thread N-1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4053175" y="152399"/>
              <a:ext cx="1065027" cy="9024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5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  <a:ea typeface=""/>
                </a:rPr>
                <a:t>Time </a:t>
              </a:r>
            </a:p>
          </p:txBody>
        </p:sp>
        <p:cxnSp>
          <p:nvCxnSpPr>
            <p:cNvPr id="134" name="Straight Arrow Connector 133"/>
            <p:cNvCxnSpPr/>
            <p:nvPr/>
          </p:nvCxnSpPr>
          <p:spPr>
            <a:xfrm>
              <a:off x="4858086" y="337066"/>
              <a:ext cx="475914" cy="0"/>
            </a:xfrm>
            <a:prstGeom prst="straightConnector1">
              <a:avLst/>
            </a:prstGeom>
            <a:noFill/>
            <a:ln w="57150" cap="flat" cmpd="sng" algn="ctr">
              <a:solidFill>
                <a:srgbClr val="FFFFFF"/>
              </a:solidFill>
              <a:prstDash val="solid"/>
              <a:tailEnd type="arrow"/>
            </a:ln>
            <a:effectLst/>
          </p:spPr>
        </p:cxnSp>
      </p:grpSp>
      <p:cxnSp>
        <p:nvCxnSpPr>
          <p:cNvPr id="135" name="Straight Arrow Connector 134"/>
          <p:cNvCxnSpPr/>
          <p:nvPr/>
        </p:nvCxnSpPr>
        <p:spPr>
          <a:xfrm>
            <a:off x="3837237" y="1325854"/>
            <a:ext cx="429963" cy="0"/>
          </a:xfrm>
          <a:prstGeom prst="straightConnector1">
            <a:avLst/>
          </a:prstGeom>
          <a:noFill/>
          <a:ln w="50800" cap="flat" cmpd="sng" algn="ctr">
            <a:solidFill>
              <a:srgbClr val="333333"/>
            </a:solidFill>
            <a:prstDash val="soli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07284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9749"/>
    </mc:Choice>
    <mc:Fallback xmlns="">
      <p:transition advTm="49749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Outline of Tiling Technique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Identify a tile of global memory contents that are accessed by multiple threads</a:t>
            </a:r>
          </a:p>
          <a:p>
            <a:r>
              <a:rPr lang="en-US" dirty="0"/>
              <a:t>Load the tile from global memory into on-chip memory</a:t>
            </a:r>
          </a:p>
          <a:p>
            <a:r>
              <a:rPr lang="en-US" dirty="0"/>
              <a:t>Use barrier synchronization to make sure that all threads are ready to start the phase</a:t>
            </a:r>
          </a:p>
          <a:p>
            <a:r>
              <a:rPr lang="en-US" dirty="0"/>
              <a:t>Have the multiple threads to access their data from the on-chip memory</a:t>
            </a:r>
          </a:p>
          <a:p>
            <a:r>
              <a:rPr lang="en-US" dirty="0"/>
              <a:t>Use barrier synchronization to make sure that all threads have completed the current phase</a:t>
            </a:r>
          </a:p>
          <a:p>
            <a:r>
              <a:rPr lang="en-US" dirty="0"/>
              <a:t>Move on to the next tile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096000" y="4686300"/>
            <a:ext cx="1905000" cy="3429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fld id="{12FF247A-3280-4619-877B-3E9C99B72D4A}" type="slidenum">
              <a:rPr lang="en-US" sz="1400">
                <a:latin typeface="Times New Roman" pitchFamily="18" charset="0"/>
              </a:rPr>
              <a:pPr eaLnBrk="1" hangingPunct="1"/>
              <a:t>13</a:t>
            </a:fld>
            <a:endParaRPr 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36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4000"/>
    </mc:Choice>
    <mc:Fallback xmlns="">
      <p:transition advTm="54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Tiled matrix multiplication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01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understand the design of a tiled parallel algorithm for matrix multiplication</a:t>
            </a:r>
          </a:p>
          <a:p>
            <a:pPr lvl="1"/>
            <a:r>
              <a:rPr lang="en-US" dirty="0"/>
              <a:t>Loading a tile</a:t>
            </a:r>
          </a:p>
          <a:p>
            <a:pPr lvl="1"/>
            <a:r>
              <a:rPr lang="en-US" dirty="0"/>
              <a:t>Phased execution</a:t>
            </a:r>
          </a:p>
          <a:p>
            <a:pPr lvl="1"/>
            <a:r>
              <a:rPr lang="en-US" dirty="0"/>
              <a:t>Barrier Synchronization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360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991"/>
    </mc:Choice>
    <mc:Fallback xmlns="">
      <p:transition advTm="3099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293040" y="971550"/>
            <a:ext cx="4667768" cy="4214375"/>
            <a:chOff x="2767909" y="1356276"/>
            <a:chExt cx="6223691" cy="5619167"/>
          </a:xfrm>
        </p:grpSpPr>
        <p:sp>
          <p:nvSpPr>
            <p:cNvPr id="6147" name="Text Box 2"/>
            <p:cNvSpPr txBox="1">
              <a:spLocks noChangeArrowheads="1"/>
            </p:cNvSpPr>
            <p:nvPr/>
          </p:nvSpPr>
          <p:spPr bwMode="auto">
            <a:xfrm>
              <a:off x="3886200" y="3838575"/>
              <a:ext cx="2438400" cy="24860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350" b="1" dirty="0">
                  <a:cs typeface="Arial" charset="0"/>
                </a:rPr>
                <a:t>M</a:t>
              </a:r>
              <a:endParaRPr lang="en-US" sz="1350" dirty="0">
                <a:cs typeface="Arial" charset="0"/>
              </a:endParaRPr>
            </a:p>
          </p:txBody>
        </p:sp>
        <p:sp>
          <p:nvSpPr>
            <p:cNvPr id="6148" name="Text Box 3"/>
            <p:cNvSpPr txBox="1">
              <a:spLocks noChangeArrowheads="1"/>
            </p:cNvSpPr>
            <p:nvPr/>
          </p:nvSpPr>
          <p:spPr bwMode="auto">
            <a:xfrm>
              <a:off x="6400800" y="1356276"/>
              <a:ext cx="2590800" cy="2438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350" b="1" dirty="0">
                  <a:cs typeface="Arial" charset="0"/>
                </a:rPr>
                <a:t>N</a:t>
              </a:r>
              <a:endParaRPr lang="en-US" sz="1350" dirty="0">
                <a:cs typeface="Arial" charset="0"/>
              </a:endParaRPr>
            </a:p>
          </p:txBody>
        </p:sp>
        <p:sp>
          <p:nvSpPr>
            <p:cNvPr id="6149" name="Text Box 4"/>
            <p:cNvSpPr txBox="1">
              <a:spLocks noChangeArrowheads="1"/>
            </p:cNvSpPr>
            <p:nvPr/>
          </p:nvSpPr>
          <p:spPr bwMode="auto">
            <a:xfrm>
              <a:off x="6400800" y="3843338"/>
              <a:ext cx="2590800" cy="248126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350" b="1" dirty="0">
                  <a:cs typeface="Arial" charset="0"/>
                </a:rPr>
                <a:t>P</a:t>
              </a:r>
              <a:endParaRPr lang="en-US" sz="1350" dirty="0">
                <a:cs typeface="Arial" charset="0"/>
              </a:endParaRPr>
            </a:p>
          </p:txBody>
        </p:sp>
        <p:sp>
          <p:nvSpPr>
            <p:cNvPr id="6150" name="Text Box 5"/>
            <p:cNvSpPr txBox="1">
              <a:spLocks noChangeArrowheads="1"/>
            </p:cNvSpPr>
            <p:nvPr/>
          </p:nvSpPr>
          <p:spPr bwMode="auto">
            <a:xfrm>
              <a:off x="7229475" y="4697413"/>
              <a:ext cx="823913" cy="822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sz="1350" dirty="0">
                <a:solidFill>
                  <a:schemeClr val="bg1"/>
                </a:solidFill>
                <a:cs typeface="Arial" charset="0"/>
              </a:endParaRPr>
            </a:p>
          </p:txBody>
        </p:sp>
        <p:sp>
          <p:nvSpPr>
            <p:cNvPr id="6151" name="Line 6"/>
            <p:cNvSpPr>
              <a:spLocks noChangeShapeType="1"/>
            </p:cNvSpPr>
            <p:nvPr/>
          </p:nvSpPr>
          <p:spPr bwMode="auto">
            <a:xfrm>
              <a:off x="7734300" y="3749675"/>
              <a:ext cx="1588" cy="1563688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52" name="Line 7"/>
            <p:cNvSpPr>
              <a:spLocks noChangeShapeType="1"/>
            </p:cNvSpPr>
            <p:nvPr/>
          </p:nvSpPr>
          <p:spPr bwMode="auto">
            <a:xfrm>
              <a:off x="7680325" y="3744913"/>
              <a:ext cx="0" cy="156051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53" name="Line 8"/>
            <p:cNvSpPr>
              <a:spLocks noChangeShapeType="1"/>
            </p:cNvSpPr>
            <p:nvPr/>
          </p:nvSpPr>
          <p:spPr bwMode="auto">
            <a:xfrm>
              <a:off x="8763000" y="3833813"/>
              <a:ext cx="4763" cy="254158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54" name="Line 9"/>
            <p:cNvSpPr>
              <a:spLocks noChangeShapeType="1"/>
            </p:cNvSpPr>
            <p:nvPr/>
          </p:nvSpPr>
          <p:spPr bwMode="auto">
            <a:xfrm rot="-5400000" flipH="1" flipV="1">
              <a:off x="7658100" y="4914900"/>
              <a:ext cx="0" cy="26670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55" name="Line 10"/>
            <p:cNvSpPr>
              <a:spLocks noChangeShapeType="1"/>
            </p:cNvSpPr>
            <p:nvPr/>
          </p:nvSpPr>
          <p:spPr bwMode="auto">
            <a:xfrm>
              <a:off x="8166100" y="4694238"/>
              <a:ext cx="6350" cy="82232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56" name="Line 11"/>
            <p:cNvSpPr>
              <a:spLocks noChangeShapeType="1"/>
            </p:cNvSpPr>
            <p:nvPr/>
          </p:nvSpPr>
          <p:spPr bwMode="auto">
            <a:xfrm rot="-5400000">
              <a:off x="7631907" y="5233193"/>
              <a:ext cx="6350" cy="82391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57" name="Text Box 12"/>
            <p:cNvSpPr txBox="1">
              <a:spLocks noChangeArrowheads="1"/>
            </p:cNvSpPr>
            <p:nvPr/>
          </p:nvSpPr>
          <p:spPr bwMode="auto">
            <a:xfrm>
              <a:off x="7044383" y="5718175"/>
              <a:ext cx="1179812" cy="184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6969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900" b="1" dirty="0">
                  <a:latin typeface="Times New Roman" pitchFamily="18" charset="0"/>
                  <a:cs typeface="Arial" charset="0"/>
                </a:rPr>
                <a:t>BLOCK_WIDTH</a:t>
              </a:r>
            </a:p>
          </p:txBody>
        </p:sp>
        <p:sp>
          <p:nvSpPr>
            <p:cNvPr id="6158" name="Text Box 13"/>
            <p:cNvSpPr txBox="1">
              <a:spLocks noChangeArrowheads="1"/>
            </p:cNvSpPr>
            <p:nvPr/>
          </p:nvSpPr>
          <p:spPr bwMode="auto">
            <a:xfrm>
              <a:off x="7360709" y="6042026"/>
              <a:ext cx="547160" cy="184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6969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900" b="1" dirty="0">
                  <a:latin typeface="Times New Roman" pitchFamily="18" charset="0"/>
                  <a:cs typeface="Arial" charset="0"/>
                </a:rPr>
                <a:t>WIDTH</a:t>
              </a:r>
              <a:endParaRPr lang="en-US" sz="900" dirty="0">
                <a:cs typeface="Arial" charset="0"/>
              </a:endParaRPr>
            </a:p>
          </p:txBody>
        </p:sp>
        <p:sp>
          <p:nvSpPr>
            <p:cNvPr id="6159" name="Text Box 14"/>
            <p:cNvSpPr txBox="1">
              <a:spLocks noChangeArrowheads="1"/>
            </p:cNvSpPr>
            <p:nvPr/>
          </p:nvSpPr>
          <p:spPr bwMode="auto">
            <a:xfrm>
              <a:off x="4812772" y="6042026"/>
              <a:ext cx="547160" cy="184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6969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900" b="1" dirty="0">
                  <a:latin typeface="Times New Roman" pitchFamily="18" charset="0"/>
                  <a:cs typeface="Arial" charset="0"/>
                </a:rPr>
                <a:t>WIDTH</a:t>
              </a:r>
              <a:endParaRPr lang="en-US" sz="900" b="1" dirty="0">
                <a:cs typeface="Arial" charset="0"/>
              </a:endParaRPr>
            </a:p>
          </p:txBody>
        </p:sp>
        <p:sp>
          <p:nvSpPr>
            <p:cNvPr id="6160" name="Text Box 15"/>
            <p:cNvSpPr txBox="1">
              <a:spLocks noChangeArrowheads="1"/>
            </p:cNvSpPr>
            <p:nvPr/>
          </p:nvSpPr>
          <p:spPr bwMode="auto">
            <a:xfrm>
              <a:off x="7680325" y="5313363"/>
              <a:ext cx="55563" cy="53975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6858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sz="900">
                <a:latin typeface="Times New Roman" pitchFamily="18" charset="0"/>
                <a:cs typeface="Arial" charset="0"/>
              </a:endParaRPr>
            </a:p>
            <a:p>
              <a:pPr eaLnBrk="1" hangingPunct="1"/>
              <a:endParaRPr lang="en-US" sz="900">
                <a:latin typeface="Times New Roman" pitchFamily="18" charset="0"/>
                <a:cs typeface="Arial" charset="0"/>
              </a:endParaRPr>
            </a:p>
            <a:p>
              <a:pPr eaLnBrk="1" hangingPunct="1"/>
              <a:endParaRPr lang="en-US" sz="1350">
                <a:cs typeface="Arial" charset="0"/>
              </a:endParaRPr>
            </a:p>
          </p:txBody>
        </p:sp>
        <p:sp>
          <p:nvSpPr>
            <p:cNvPr id="6161" name="Line 16"/>
            <p:cNvSpPr>
              <a:spLocks noChangeShapeType="1"/>
            </p:cNvSpPr>
            <p:nvPr/>
          </p:nvSpPr>
          <p:spPr bwMode="auto">
            <a:xfrm>
              <a:off x="6283325" y="5313363"/>
              <a:ext cx="1379538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62" name="Line 17"/>
            <p:cNvSpPr>
              <a:spLocks noChangeShapeType="1"/>
            </p:cNvSpPr>
            <p:nvPr/>
          </p:nvSpPr>
          <p:spPr bwMode="auto">
            <a:xfrm>
              <a:off x="6283325" y="5367338"/>
              <a:ext cx="1379538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63" name="Line 18"/>
            <p:cNvSpPr>
              <a:spLocks noChangeShapeType="1"/>
            </p:cNvSpPr>
            <p:nvPr/>
          </p:nvSpPr>
          <p:spPr bwMode="auto">
            <a:xfrm rot="-5400000">
              <a:off x="5097463" y="5032375"/>
              <a:ext cx="4762" cy="24272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64" name="Line 19"/>
            <p:cNvSpPr>
              <a:spLocks noChangeShapeType="1"/>
            </p:cNvSpPr>
            <p:nvPr/>
          </p:nvSpPr>
          <p:spPr bwMode="auto">
            <a:xfrm rot="10800000" flipH="1">
              <a:off x="8759825" y="1371600"/>
              <a:ext cx="3175" cy="24130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65" name="Rectangle 20"/>
            <p:cNvSpPr>
              <a:spLocks noChangeArrowheads="1"/>
            </p:cNvSpPr>
            <p:nvPr/>
          </p:nvSpPr>
          <p:spPr bwMode="auto">
            <a:xfrm>
              <a:off x="3933825" y="5711825"/>
              <a:ext cx="182563" cy="182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166" name="Rectangle 21"/>
            <p:cNvSpPr>
              <a:spLocks noChangeArrowheads="1"/>
            </p:cNvSpPr>
            <p:nvPr/>
          </p:nvSpPr>
          <p:spPr bwMode="auto">
            <a:xfrm>
              <a:off x="6221413" y="4703763"/>
              <a:ext cx="182562" cy="182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167" name="Rectangle 22"/>
            <p:cNvSpPr>
              <a:spLocks noChangeArrowheads="1"/>
            </p:cNvSpPr>
            <p:nvPr/>
          </p:nvSpPr>
          <p:spPr bwMode="auto">
            <a:xfrm>
              <a:off x="7989888" y="1911350"/>
              <a:ext cx="182562" cy="182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210" name="Text Box 65"/>
            <p:cNvSpPr txBox="1">
              <a:spLocks noChangeArrowheads="1"/>
            </p:cNvSpPr>
            <p:nvPr/>
          </p:nvSpPr>
          <p:spPr bwMode="auto">
            <a:xfrm rot="16200000">
              <a:off x="7651897" y="4991636"/>
              <a:ext cx="1282404" cy="184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6969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900" b="1" dirty="0">
                  <a:latin typeface="Times New Roman" pitchFamily="18" charset="0"/>
                  <a:cs typeface="Arial" charset="0"/>
                </a:rPr>
                <a:t>BLOCK_WIDTHE</a:t>
              </a:r>
              <a:endParaRPr lang="en-US" sz="900" dirty="0">
                <a:cs typeface="Arial" charset="0"/>
              </a:endParaRPr>
            </a:p>
          </p:txBody>
        </p:sp>
        <p:sp>
          <p:nvSpPr>
            <p:cNvPr id="6212" name="Text Box 67"/>
            <p:cNvSpPr txBox="1">
              <a:spLocks noChangeArrowheads="1"/>
            </p:cNvSpPr>
            <p:nvPr/>
          </p:nvSpPr>
          <p:spPr bwMode="auto">
            <a:xfrm rot="16200000">
              <a:off x="8593884" y="2365641"/>
              <a:ext cx="547160" cy="184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6969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900" b="1" dirty="0">
                  <a:latin typeface="Times New Roman" pitchFamily="18" charset="0"/>
                  <a:cs typeface="Arial" charset="0"/>
                </a:rPr>
                <a:t>WIDTH</a:t>
              </a:r>
              <a:endParaRPr lang="en-US" sz="900" b="1" dirty="0">
                <a:cs typeface="Arial" charset="0"/>
              </a:endParaRPr>
            </a:p>
          </p:txBody>
        </p:sp>
        <p:sp>
          <p:nvSpPr>
            <p:cNvPr id="6215" name="Rectangle 70"/>
            <p:cNvSpPr>
              <a:spLocks noChangeArrowheads="1"/>
            </p:cNvSpPr>
            <p:nvPr/>
          </p:nvSpPr>
          <p:spPr bwMode="auto">
            <a:xfrm rot="-5400000">
              <a:off x="3868738" y="6446838"/>
              <a:ext cx="182562" cy="182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3" name="Text Box 67"/>
            <p:cNvSpPr txBox="1">
              <a:spLocks noChangeArrowheads="1"/>
            </p:cNvSpPr>
            <p:nvPr/>
          </p:nvSpPr>
          <p:spPr bwMode="auto">
            <a:xfrm rot="16200000">
              <a:off x="8589848" y="5058907"/>
              <a:ext cx="547160" cy="184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6969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900" b="1" dirty="0">
                  <a:latin typeface="Times New Roman" pitchFamily="18" charset="0"/>
                  <a:cs typeface="Arial" charset="0"/>
                </a:rPr>
                <a:t>WIDTH</a:t>
              </a:r>
              <a:endParaRPr lang="en-US" sz="900" b="1" dirty="0">
                <a:cs typeface="Arial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767909" y="5131835"/>
              <a:ext cx="666507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Row</a:t>
              </a:r>
            </a:p>
          </p:txBody>
        </p:sp>
        <p:cxnSp>
          <p:nvCxnSpPr>
            <p:cNvPr id="4" name="Straight Arrow Connector 3"/>
            <p:cNvCxnSpPr/>
            <p:nvPr/>
          </p:nvCxnSpPr>
          <p:spPr>
            <a:xfrm>
              <a:off x="3275909" y="5305426"/>
              <a:ext cx="482600" cy="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7424777" y="6575334"/>
              <a:ext cx="577509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Col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7684128" y="6301978"/>
              <a:ext cx="0" cy="28971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13" name="Text Box 68"/>
            <p:cNvSpPr txBox="1">
              <a:spLocks noChangeArrowheads="1"/>
            </p:cNvSpPr>
            <p:nvPr/>
          </p:nvSpPr>
          <p:spPr bwMode="auto">
            <a:xfrm>
              <a:off x="3886200" y="5305424"/>
              <a:ext cx="2400300" cy="635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6858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sz="1350">
                <a:cs typeface="Arial" charset="0"/>
              </a:endParaRPr>
            </a:p>
          </p:txBody>
        </p:sp>
        <p:sp>
          <p:nvSpPr>
            <p:cNvPr id="6214" name="Text Box 69"/>
            <p:cNvSpPr txBox="1">
              <a:spLocks noChangeArrowheads="1"/>
            </p:cNvSpPr>
            <p:nvPr/>
          </p:nvSpPr>
          <p:spPr bwMode="auto">
            <a:xfrm>
              <a:off x="7696200" y="1371600"/>
              <a:ext cx="60959" cy="2438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6858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sz="1350">
                <a:cs typeface="Arial" charset="0"/>
              </a:endParaRPr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53733" y="802869"/>
            <a:ext cx="3438947" cy="4023919"/>
          </a:xfrm>
        </p:spPr>
        <p:txBody>
          <a:bodyPr/>
          <a:lstStyle/>
          <a:p>
            <a:r>
              <a:rPr lang="en-US" sz="1600" dirty="0"/>
              <a:t>Data access pattern</a:t>
            </a:r>
          </a:p>
          <a:p>
            <a:pPr lvl="1"/>
            <a:r>
              <a:rPr lang="en-US" sz="1267" dirty="0"/>
              <a:t>Each thread - a row of M and a column of N</a:t>
            </a:r>
          </a:p>
          <a:p>
            <a:pPr lvl="1"/>
            <a:r>
              <a:rPr lang="en-US" sz="1267" dirty="0"/>
              <a:t>Each thread block – a strip of M and a strip of N</a:t>
            </a:r>
          </a:p>
          <a:p>
            <a:endParaRPr lang="en-US" dirty="0"/>
          </a:p>
        </p:txBody>
      </p:sp>
      <p:sp>
        <p:nvSpPr>
          <p:cNvPr id="36" name="Text Box 5"/>
          <p:cNvSpPr txBox="1">
            <a:spLocks noChangeArrowheads="1"/>
          </p:cNvSpPr>
          <p:nvPr/>
        </p:nvSpPr>
        <p:spPr bwMode="auto">
          <a:xfrm>
            <a:off x="2139556" y="3481535"/>
            <a:ext cx="1812668" cy="616744"/>
          </a:xfrm>
          <a:prstGeom prst="rect">
            <a:avLst/>
          </a:prstGeom>
          <a:noFill/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35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37" name="Text Box 5"/>
          <p:cNvSpPr txBox="1">
            <a:spLocks noChangeArrowheads="1"/>
          </p:cNvSpPr>
          <p:nvPr/>
        </p:nvSpPr>
        <p:spPr bwMode="auto">
          <a:xfrm>
            <a:off x="4643416" y="973240"/>
            <a:ext cx="617935" cy="1827109"/>
          </a:xfrm>
          <a:prstGeom prst="rect">
            <a:avLst/>
          </a:prstGeom>
          <a:noFill/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350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1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641"/>
    </mc:Choice>
    <mc:Fallback xmlns="">
      <p:transition advTm="5064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663965" y="971550"/>
            <a:ext cx="4296843" cy="4002581"/>
            <a:chOff x="3262476" y="1356276"/>
            <a:chExt cx="5729124" cy="5336775"/>
          </a:xfrm>
        </p:grpSpPr>
        <p:sp>
          <p:nvSpPr>
            <p:cNvPr id="6147" name="Text Box 2"/>
            <p:cNvSpPr txBox="1">
              <a:spLocks noChangeArrowheads="1"/>
            </p:cNvSpPr>
            <p:nvPr/>
          </p:nvSpPr>
          <p:spPr bwMode="auto">
            <a:xfrm>
              <a:off x="3886200" y="3838575"/>
              <a:ext cx="2438400" cy="24860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350" b="1" dirty="0">
                  <a:cs typeface="Arial" charset="0"/>
                </a:rPr>
                <a:t>M</a:t>
              </a:r>
              <a:endParaRPr lang="en-US" sz="1350" dirty="0">
                <a:cs typeface="Arial" charset="0"/>
              </a:endParaRPr>
            </a:p>
          </p:txBody>
        </p:sp>
        <p:sp>
          <p:nvSpPr>
            <p:cNvPr id="6148" name="Text Box 3"/>
            <p:cNvSpPr txBox="1">
              <a:spLocks noChangeArrowheads="1"/>
            </p:cNvSpPr>
            <p:nvPr/>
          </p:nvSpPr>
          <p:spPr bwMode="auto">
            <a:xfrm>
              <a:off x="6400800" y="1356276"/>
              <a:ext cx="2590800" cy="2438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350" b="1" dirty="0">
                  <a:cs typeface="Arial" charset="0"/>
                </a:rPr>
                <a:t>N</a:t>
              </a:r>
              <a:endParaRPr lang="en-US" sz="1350" dirty="0">
                <a:cs typeface="Arial" charset="0"/>
              </a:endParaRPr>
            </a:p>
          </p:txBody>
        </p:sp>
        <p:sp>
          <p:nvSpPr>
            <p:cNvPr id="6149" name="Text Box 4"/>
            <p:cNvSpPr txBox="1">
              <a:spLocks noChangeArrowheads="1"/>
            </p:cNvSpPr>
            <p:nvPr/>
          </p:nvSpPr>
          <p:spPr bwMode="auto">
            <a:xfrm>
              <a:off x="6400800" y="3843338"/>
              <a:ext cx="2590800" cy="248126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350" b="1" dirty="0">
                  <a:cs typeface="Arial" charset="0"/>
                </a:rPr>
                <a:t>P</a:t>
              </a:r>
              <a:endParaRPr lang="en-US" sz="1350" dirty="0">
                <a:cs typeface="Arial" charset="0"/>
              </a:endParaRPr>
            </a:p>
          </p:txBody>
        </p:sp>
        <p:sp>
          <p:nvSpPr>
            <p:cNvPr id="6150" name="Text Box 5"/>
            <p:cNvSpPr txBox="1">
              <a:spLocks noChangeArrowheads="1"/>
            </p:cNvSpPr>
            <p:nvPr/>
          </p:nvSpPr>
          <p:spPr bwMode="auto">
            <a:xfrm>
              <a:off x="7229475" y="4697413"/>
              <a:ext cx="823913" cy="822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sz="1350" dirty="0">
                <a:solidFill>
                  <a:schemeClr val="bg1"/>
                </a:solidFill>
                <a:cs typeface="Arial" charset="0"/>
              </a:endParaRPr>
            </a:p>
          </p:txBody>
        </p:sp>
        <p:sp>
          <p:nvSpPr>
            <p:cNvPr id="6151" name="Line 6"/>
            <p:cNvSpPr>
              <a:spLocks noChangeShapeType="1"/>
            </p:cNvSpPr>
            <p:nvPr/>
          </p:nvSpPr>
          <p:spPr bwMode="auto">
            <a:xfrm>
              <a:off x="7734300" y="3749675"/>
              <a:ext cx="1588" cy="1563688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52" name="Line 7"/>
            <p:cNvSpPr>
              <a:spLocks noChangeShapeType="1"/>
            </p:cNvSpPr>
            <p:nvPr/>
          </p:nvSpPr>
          <p:spPr bwMode="auto">
            <a:xfrm>
              <a:off x="7680325" y="3744913"/>
              <a:ext cx="0" cy="156051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53" name="Line 8"/>
            <p:cNvSpPr>
              <a:spLocks noChangeShapeType="1"/>
            </p:cNvSpPr>
            <p:nvPr/>
          </p:nvSpPr>
          <p:spPr bwMode="auto">
            <a:xfrm>
              <a:off x="8763000" y="3833813"/>
              <a:ext cx="4763" cy="254158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54" name="Line 9"/>
            <p:cNvSpPr>
              <a:spLocks noChangeShapeType="1"/>
            </p:cNvSpPr>
            <p:nvPr/>
          </p:nvSpPr>
          <p:spPr bwMode="auto">
            <a:xfrm rot="-5400000" flipH="1" flipV="1">
              <a:off x="7658100" y="4914900"/>
              <a:ext cx="0" cy="26670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55" name="Line 10"/>
            <p:cNvSpPr>
              <a:spLocks noChangeShapeType="1"/>
            </p:cNvSpPr>
            <p:nvPr/>
          </p:nvSpPr>
          <p:spPr bwMode="auto">
            <a:xfrm>
              <a:off x="8166100" y="4694238"/>
              <a:ext cx="6350" cy="82232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56" name="Line 11"/>
            <p:cNvSpPr>
              <a:spLocks noChangeShapeType="1"/>
            </p:cNvSpPr>
            <p:nvPr/>
          </p:nvSpPr>
          <p:spPr bwMode="auto">
            <a:xfrm rot="-5400000">
              <a:off x="7631907" y="5233193"/>
              <a:ext cx="6350" cy="82391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57" name="Text Box 12"/>
            <p:cNvSpPr txBox="1">
              <a:spLocks noChangeArrowheads="1"/>
            </p:cNvSpPr>
            <p:nvPr/>
          </p:nvSpPr>
          <p:spPr bwMode="auto">
            <a:xfrm>
              <a:off x="7044383" y="5718175"/>
              <a:ext cx="1179812" cy="184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6969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900" b="1" dirty="0">
                  <a:latin typeface="Times New Roman" pitchFamily="18" charset="0"/>
                  <a:cs typeface="Arial" charset="0"/>
                </a:rPr>
                <a:t>BLOCK_WIDTH</a:t>
              </a:r>
            </a:p>
          </p:txBody>
        </p:sp>
        <p:sp>
          <p:nvSpPr>
            <p:cNvPr id="6158" name="Text Box 13"/>
            <p:cNvSpPr txBox="1">
              <a:spLocks noChangeArrowheads="1"/>
            </p:cNvSpPr>
            <p:nvPr/>
          </p:nvSpPr>
          <p:spPr bwMode="auto">
            <a:xfrm>
              <a:off x="7360709" y="6042026"/>
              <a:ext cx="547160" cy="184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6969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900" b="1" dirty="0">
                  <a:latin typeface="Times New Roman" pitchFamily="18" charset="0"/>
                  <a:cs typeface="Arial" charset="0"/>
                </a:rPr>
                <a:t>WIDTH</a:t>
              </a:r>
              <a:endParaRPr lang="en-US" sz="900" dirty="0">
                <a:cs typeface="Arial" charset="0"/>
              </a:endParaRPr>
            </a:p>
          </p:txBody>
        </p:sp>
        <p:sp>
          <p:nvSpPr>
            <p:cNvPr id="6159" name="Text Box 14"/>
            <p:cNvSpPr txBox="1">
              <a:spLocks noChangeArrowheads="1"/>
            </p:cNvSpPr>
            <p:nvPr/>
          </p:nvSpPr>
          <p:spPr bwMode="auto">
            <a:xfrm>
              <a:off x="4812772" y="6042026"/>
              <a:ext cx="547160" cy="184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6969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900" b="1" dirty="0">
                  <a:latin typeface="Times New Roman" pitchFamily="18" charset="0"/>
                  <a:cs typeface="Arial" charset="0"/>
                </a:rPr>
                <a:t>WIDTH</a:t>
              </a:r>
              <a:endParaRPr lang="en-US" sz="900" b="1" dirty="0">
                <a:cs typeface="Arial" charset="0"/>
              </a:endParaRPr>
            </a:p>
          </p:txBody>
        </p:sp>
        <p:sp>
          <p:nvSpPr>
            <p:cNvPr id="6160" name="Text Box 15"/>
            <p:cNvSpPr txBox="1">
              <a:spLocks noChangeArrowheads="1"/>
            </p:cNvSpPr>
            <p:nvPr/>
          </p:nvSpPr>
          <p:spPr bwMode="auto">
            <a:xfrm>
              <a:off x="7680325" y="5313363"/>
              <a:ext cx="55563" cy="53975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6858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sz="900">
                <a:latin typeface="Times New Roman" pitchFamily="18" charset="0"/>
                <a:cs typeface="Arial" charset="0"/>
              </a:endParaRPr>
            </a:p>
            <a:p>
              <a:pPr eaLnBrk="1" hangingPunct="1"/>
              <a:endParaRPr lang="en-US" sz="900">
                <a:latin typeface="Times New Roman" pitchFamily="18" charset="0"/>
                <a:cs typeface="Arial" charset="0"/>
              </a:endParaRPr>
            </a:p>
            <a:p>
              <a:pPr eaLnBrk="1" hangingPunct="1"/>
              <a:endParaRPr lang="en-US" sz="1350">
                <a:cs typeface="Arial" charset="0"/>
              </a:endParaRPr>
            </a:p>
          </p:txBody>
        </p:sp>
        <p:sp>
          <p:nvSpPr>
            <p:cNvPr id="6161" name="Line 16"/>
            <p:cNvSpPr>
              <a:spLocks noChangeShapeType="1"/>
            </p:cNvSpPr>
            <p:nvPr/>
          </p:nvSpPr>
          <p:spPr bwMode="auto">
            <a:xfrm>
              <a:off x="6283325" y="5313363"/>
              <a:ext cx="1379538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62" name="Line 17"/>
            <p:cNvSpPr>
              <a:spLocks noChangeShapeType="1"/>
            </p:cNvSpPr>
            <p:nvPr/>
          </p:nvSpPr>
          <p:spPr bwMode="auto">
            <a:xfrm>
              <a:off x="6283325" y="5367338"/>
              <a:ext cx="1379538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63" name="Line 18"/>
            <p:cNvSpPr>
              <a:spLocks noChangeShapeType="1"/>
            </p:cNvSpPr>
            <p:nvPr/>
          </p:nvSpPr>
          <p:spPr bwMode="auto">
            <a:xfrm rot="-5400000">
              <a:off x="5097463" y="5032375"/>
              <a:ext cx="4762" cy="24272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64" name="Line 19"/>
            <p:cNvSpPr>
              <a:spLocks noChangeShapeType="1"/>
            </p:cNvSpPr>
            <p:nvPr/>
          </p:nvSpPr>
          <p:spPr bwMode="auto">
            <a:xfrm rot="10800000" flipH="1">
              <a:off x="8759825" y="1371600"/>
              <a:ext cx="3175" cy="24130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65" name="Rectangle 20"/>
            <p:cNvSpPr>
              <a:spLocks noChangeArrowheads="1"/>
            </p:cNvSpPr>
            <p:nvPr/>
          </p:nvSpPr>
          <p:spPr bwMode="auto">
            <a:xfrm>
              <a:off x="3933825" y="5711825"/>
              <a:ext cx="182563" cy="182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166" name="Rectangle 21"/>
            <p:cNvSpPr>
              <a:spLocks noChangeArrowheads="1"/>
            </p:cNvSpPr>
            <p:nvPr/>
          </p:nvSpPr>
          <p:spPr bwMode="auto">
            <a:xfrm>
              <a:off x="6221413" y="4703763"/>
              <a:ext cx="182562" cy="182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167" name="Rectangle 22"/>
            <p:cNvSpPr>
              <a:spLocks noChangeArrowheads="1"/>
            </p:cNvSpPr>
            <p:nvPr/>
          </p:nvSpPr>
          <p:spPr bwMode="auto">
            <a:xfrm>
              <a:off x="7989888" y="1911350"/>
              <a:ext cx="182562" cy="182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210" name="Text Box 65"/>
            <p:cNvSpPr txBox="1">
              <a:spLocks noChangeArrowheads="1"/>
            </p:cNvSpPr>
            <p:nvPr/>
          </p:nvSpPr>
          <p:spPr bwMode="auto">
            <a:xfrm rot="16200000">
              <a:off x="7651897" y="4991636"/>
              <a:ext cx="1282404" cy="184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6969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900" b="1" dirty="0">
                  <a:latin typeface="Times New Roman" pitchFamily="18" charset="0"/>
                  <a:cs typeface="Arial" charset="0"/>
                </a:rPr>
                <a:t>BLOCK_WIDTHE</a:t>
              </a:r>
              <a:endParaRPr lang="en-US" sz="900" dirty="0">
                <a:cs typeface="Arial" charset="0"/>
              </a:endParaRPr>
            </a:p>
          </p:txBody>
        </p:sp>
        <p:sp>
          <p:nvSpPr>
            <p:cNvPr id="6212" name="Text Box 67"/>
            <p:cNvSpPr txBox="1">
              <a:spLocks noChangeArrowheads="1"/>
            </p:cNvSpPr>
            <p:nvPr/>
          </p:nvSpPr>
          <p:spPr bwMode="auto">
            <a:xfrm rot="16200000">
              <a:off x="8593884" y="2365641"/>
              <a:ext cx="547160" cy="184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6969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900" b="1" dirty="0">
                  <a:latin typeface="Times New Roman" pitchFamily="18" charset="0"/>
                  <a:cs typeface="Arial" charset="0"/>
                </a:rPr>
                <a:t>WIDTH</a:t>
              </a:r>
              <a:endParaRPr lang="en-US" sz="900" b="1" dirty="0">
                <a:cs typeface="Arial" charset="0"/>
              </a:endParaRPr>
            </a:p>
          </p:txBody>
        </p:sp>
        <p:sp>
          <p:nvSpPr>
            <p:cNvPr id="6215" name="Rectangle 70"/>
            <p:cNvSpPr>
              <a:spLocks noChangeArrowheads="1"/>
            </p:cNvSpPr>
            <p:nvPr/>
          </p:nvSpPr>
          <p:spPr bwMode="auto">
            <a:xfrm rot="-5400000">
              <a:off x="3868738" y="6446838"/>
              <a:ext cx="182562" cy="182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3" name="Text Box 67"/>
            <p:cNvSpPr txBox="1">
              <a:spLocks noChangeArrowheads="1"/>
            </p:cNvSpPr>
            <p:nvPr/>
          </p:nvSpPr>
          <p:spPr bwMode="auto">
            <a:xfrm rot="16200000">
              <a:off x="8589848" y="5058907"/>
              <a:ext cx="547160" cy="184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6969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900" b="1" dirty="0">
                  <a:latin typeface="Times New Roman" pitchFamily="18" charset="0"/>
                  <a:cs typeface="Arial" charset="0"/>
                </a:rPr>
                <a:t>WIDTH</a:t>
              </a:r>
              <a:endParaRPr lang="en-US" sz="900" b="1" dirty="0">
                <a:cs typeface="Arial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262476" y="5081587"/>
              <a:ext cx="666507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chemeClr val="bg1"/>
                  </a:solidFill>
                </a:rPr>
                <a:t>Row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91571" y="6292942"/>
              <a:ext cx="577509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chemeClr val="bg1"/>
                  </a:solidFill>
                </a:rPr>
                <a:t>Col</a:t>
              </a:r>
            </a:p>
          </p:txBody>
        </p:sp>
        <p:sp>
          <p:nvSpPr>
            <p:cNvPr id="6213" name="Text Box 68"/>
            <p:cNvSpPr txBox="1">
              <a:spLocks noChangeArrowheads="1"/>
            </p:cNvSpPr>
            <p:nvPr/>
          </p:nvSpPr>
          <p:spPr bwMode="auto">
            <a:xfrm>
              <a:off x="3886200" y="5305424"/>
              <a:ext cx="2400300" cy="635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6858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sz="1350">
                <a:cs typeface="Arial" charset="0"/>
              </a:endParaRPr>
            </a:p>
          </p:txBody>
        </p:sp>
        <p:sp>
          <p:nvSpPr>
            <p:cNvPr id="6214" name="Text Box 69"/>
            <p:cNvSpPr txBox="1">
              <a:spLocks noChangeArrowheads="1"/>
            </p:cNvSpPr>
            <p:nvPr/>
          </p:nvSpPr>
          <p:spPr bwMode="auto">
            <a:xfrm>
              <a:off x="7696200" y="1371600"/>
              <a:ext cx="60959" cy="2438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6858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sz="1350">
                <a:cs typeface="Arial" charset="0"/>
              </a:endParaRPr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Tiled Matrix Multiplication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53733" y="802869"/>
            <a:ext cx="3438947" cy="4023919"/>
          </a:xfrm>
        </p:spPr>
        <p:txBody>
          <a:bodyPr/>
          <a:lstStyle/>
          <a:p>
            <a:r>
              <a:rPr lang="en-US" sz="1600" dirty="0"/>
              <a:t>Break up the execution of each thread into phases </a:t>
            </a:r>
          </a:p>
          <a:p>
            <a:r>
              <a:rPr lang="en-US" sz="1600" dirty="0"/>
              <a:t>so that the data accesses by the thread block in each phase are focused on one tile of M and one tile of N</a:t>
            </a:r>
          </a:p>
          <a:p>
            <a:r>
              <a:rPr lang="en-US" sz="1600" dirty="0"/>
              <a:t>The tile is of BLOCK_SIZE elements in each dimension</a:t>
            </a:r>
          </a:p>
          <a:p>
            <a:endParaRPr lang="en-US" dirty="0"/>
          </a:p>
        </p:txBody>
      </p:sp>
      <p:sp>
        <p:nvSpPr>
          <p:cNvPr id="36" name="Text Box 5"/>
          <p:cNvSpPr txBox="1">
            <a:spLocks noChangeArrowheads="1"/>
          </p:cNvSpPr>
          <p:nvPr/>
        </p:nvSpPr>
        <p:spPr bwMode="auto">
          <a:xfrm>
            <a:off x="2139556" y="3481535"/>
            <a:ext cx="617935" cy="616744"/>
          </a:xfrm>
          <a:prstGeom prst="rect">
            <a:avLst/>
          </a:prstGeom>
          <a:noFill/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35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37" name="Text Box 5"/>
          <p:cNvSpPr txBox="1">
            <a:spLocks noChangeArrowheads="1"/>
          </p:cNvSpPr>
          <p:nvPr/>
        </p:nvSpPr>
        <p:spPr bwMode="auto">
          <a:xfrm>
            <a:off x="4643416" y="973241"/>
            <a:ext cx="617935" cy="616744"/>
          </a:xfrm>
          <a:prstGeom prst="rect">
            <a:avLst/>
          </a:prstGeom>
          <a:noFill/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35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39" name="Text Box 5"/>
          <p:cNvSpPr txBox="1">
            <a:spLocks noChangeArrowheads="1"/>
          </p:cNvSpPr>
          <p:nvPr/>
        </p:nvSpPr>
        <p:spPr bwMode="auto">
          <a:xfrm>
            <a:off x="2756181" y="3478880"/>
            <a:ext cx="617935" cy="616744"/>
          </a:xfrm>
          <a:prstGeom prst="rect">
            <a:avLst/>
          </a:prstGeom>
          <a:noFill/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35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40" name="Text Box 5"/>
          <p:cNvSpPr txBox="1">
            <a:spLocks noChangeArrowheads="1"/>
          </p:cNvSpPr>
          <p:nvPr/>
        </p:nvSpPr>
        <p:spPr bwMode="auto">
          <a:xfrm>
            <a:off x="4643416" y="1584217"/>
            <a:ext cx="617935" cy="616744"/>
          </a:xfrm>
          <a:prstGeom prst="rect">
            <a:avLst/>
          </a:prstGeom>
          <a:noFill/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350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05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7266"/>
    </mc:Choice>
    <mc:Fallback xmlns="">
      <p:transition advTm="67266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Loading a Tile</a:t>
            </a:r>
          </a:p>
        </p:txBody>
      </p:sp>
      <p:sp>
        <p:nvSpPr>
          <p:cNvPr id="19459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threads in a block participate</a:t>
            </a:r>
          </a:p>
          <a:p>
            <a:pPr lvl="1"/>
            <a:r>
              <a:rPr lang="en-US" dirty="0"/>
              <a:t>Each thread loads one M element and one N element in tiled code</a:t>
            </a:r>
          </a:p>
          <a:p>
            <a:pPr lvl="1"/>
            <a:endParaRPr lang="en-US" dirty="0"/>
          </a:p>
        </p:txBody>
      </p:sp>
      <p:sp>
        <p:nvSpPr>
          <p:cNvPr id="19461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5429250" y="4157663"/>
            <a:ext cx="1428750" cy="257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Palatino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Palatino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Palatino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Palatino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Palatino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fld id="{FDD4E6EC-FAD4-4A64-891F-71620CFE6ED8}" type="slidenum">
              <a:rPr lang="en-US" sz="1050">
                <a:latin typeface="Times New Roman" pitchFamily="18" charset="0"/>
              </a:rPr>
              <a:pPr eaLnBrk="1" hangingPunct="1"/>
              <a:t>18</a:t>
            </a:fld>
            <a:endParaRPr lang="en-US" sz="105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06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6349"/>
    </mc:Choice>
    <mc:Fallback xmlns="">
      <p:transition advTm="46349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Phase 0 Load for Block (0,0)</a:t>
            </a:r>
          </a:p>
        </p:txBody>
      </p:sp>
      <p:sp>
        <p:nvSpPr>
          <p:cNvPr id="266" name="Rectangle 2"/>
          <p:cNvSpPr>
            <a:spLocks noChangeArrowheads="1"/>
          </p:cNvSpPr>
          <p:nvPr/>
        </p:nvSpPr>
        <p:spPr bwMode="auto">
          <a:xfrm>
            <a:off x="4305300" y="259938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0,1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67" name="Rectangle 3"/>
          <p:cNvSpPr>
            <a:spLocks noChangeArrowheads="1"/>
          </p:cNvSpPr>
          <p:nvPr/>
        </p:nvSpPr>
        <p:spPr bwMode="auto">
          <a:xfrm>
            <a:off x="3962400" y="259938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0,0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68" name="Rectangle 4"/>
          <p:cNvSpPr>
            <a:spLocks noChangeArrowheads="1"/>
          </p:cNvSpPr>
          <p:nvPr/>
        </p:nvSpPr>
        <p:spPr bwMode="auto">
          <a:xfrm>
            <a:off x="3962400" y="285655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1,0</a:t>
            </a:r>
          </a:p>
        </p:txBody>
      </p:sp>
      <p:sp>
        <p:nvSpPr>
          <p:cNvPr id="269" name="Rectangle 5"/>
          <p:cNvSpPr>
            <a:spLocks noChangeArrowheads="1"/>
          </p:cNvSpPr>
          <p:nvPr/>
        </p:nvSpPr>
        <p:spPr bwMode="auto">
          <a:xfrm>
            <a:off x="3962400" y="311373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70" name="Rectangle 6"/>
          <p:cNvSpPr>
            <a:spLocks noChangeArrowheads="1"/>
          </p:cNvSpPr>
          <p:nvPr/>
        </p:nvSpPr>
        <p:spPr bwMode="auto">
          <a:xfrm>
            <a:off x="39624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71" name="Rectangle 7"/>
          <p:cNvSpPr>
            <a:spLocks noChangeArrowheads="1"/>
          </p:cNvSpPr>
          <p:nvPr/>
        </p:nvSpPr>
        <p:spPr bwMode="auto">
          <a:xfrm>
            <a:off x="4305300" y="285655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72" name="Rectangle 8"/>
          <p:cNvSpPr>
            <a:spLocks noChangeArrowheads="1"/>
          </p:cNvSpPr>
          <p:nvPr/>
        </p:nvSpPr>
        <p:spPr bwMode="auto">
          <a:xfrm>
            <a:off x="4305300" y="311373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73" name="Rectangle 9"/>
          <p:cNvSpPr>
            <a:spLocks noChangeArrowheads="1"/>
          </p:cNvSpPr>
          <p:nvPr/>
        </p:nvSpPr>
        <p:spPr bwMode="auto">
          <a:xfrm>
            <a:off x="43053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74" name="Rectangle 10"/>
          <p:cNvSpPr>
            <a:spLocks noChangeArrowheads="1"/>
          </p:cNvSpPr>
          <p:nvPr/>
        </p:nvSpPr>
        <p:spPr bwMode="auto">
          <a:xfrm>
            <a:off x="4648200" y="259938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0,2</a:t>
            </a:r>
          </a:p>
        </p:txBody>
      </p:sp>
      <p:sp>
        <p:nvSpPr>
          <p:cNvPr id="275" name="Rectangle 11"/>
          <p:cNvSpPr>
            <a:spLocks noChangeArrowheads="1"/>
          </p:cNvSpPr>
          <p:nvPr/>
        </p:nvSpPr>
        <p:spPr bwMode="auto">
          <a:xfrm>
            <a:off x="4648200" y="285655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76" name="Rectangle 12"/>
          <p:cNvSpPr>
            <a:spLocks noChangeArrowheads="1"/>
          </p:cNvSpPr>
          <p:nvPr/>
        </p:nvSpPr>
        <p:spPr bwMode="auto">
          <a:xfrm>
            <a:off x="4991100" y="285655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77" name="Rectangle 13"/>
          <p:cNvSpPr>
            <a:spLocks noChangeArrowheads="1"/>
          </p:cNvSpPr>
          <p:nvPr/>
        </p:nvSpPr>
        <p:spPr bwMode="auto">
          <a:xfrm>
            <a:off x="4991100" y="311373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78" name="Rectangle 14"/>
          <p:cNvSpPr>
            <a:spLocks noChangeArrowheads="1"/>
          </p:cNvSpPr>
          <p:nvPr/>
        </p:nvSpPr>
        <p:spPr bwMode="auto">
          <a:xfrm>
            <a:off x="4991100" y="259938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0,3</a:t>
            </a:r>
          </a:p>
        </p:txBody>
      </p:sp>
      <p:sp>
        <p:nvSpPr>
          <p:cNvPr id="279" name="Rectangle 15"/>
          <p:cNvSpPr>
            <a:spLocks noChangeArrowheads="1"/>
          </p:cNvSpPr>
          <p:nvPr/>
        </p:nvSpPr>
        <p:spPr bwMode="auto">
          <a:xfrm>
            <a:off x="4648200" y="311373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80" name="Rectangle 16"/>
          <p:cNvSpPr>
            <a:spLocks noChangeArrowheads="1"/>
          </p:cNvSpPr>
          <p:nvPr/>
        </p:nvSpPr>
        <p:spPr bwMode="auto">
          <a:xfrm>
            <a:off x="46482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81" name="Rectangle 17"/>
          <p:cNvSpPr>
            <a:spLocks noChangeArrowheads="1"/>
          </p:cNvSpPr>
          <p:nvPr/>
        </p:nvSpPr>
        <p:spPr bwMode="auto">
          <a:xfrm>
            <a:off x="49911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82" name="Rectangle 18"/>
          <p:cNvSpPr>
            <a:spLocks noChangeArrowheads="1"/>
          </p:cNvSpPr>
          <p:nvPr/>
        </p:nvSpPr>
        <p:spPr bwMode="auto">
          <a:xfrm>
            <a:off x="4305300" y="285655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1,1</a:t>
            </a:r>
          </a:p>
        </p:txBody>
      </p:sp>
      <p:sp>
        <p:nvSpPr>
          <p:cNvPr id="283" name="Rectangle 19"/>
          <p:cNvSpPr>
            <a:spLocks noChangeArrowheads="1"/>
          </p:cNvSpPr>
          <p:nvPr/>
        </p:nvSpPr>
        <p:spPr bwMode="auto">
          <a:xfrm>
            <a:off x="3962400" y="311373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2,0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84" name="Rectangle 20"/>
          <p:cNvSpPr>
            <a:spLocks noChangeArrowheads="1"/>
          </p:cNvSpPr>
          <p:nvPr/>
        </p:nvSpPr>
        <p:spPr bwMode="auto">
          <a:xfrm>
            <a:off x="4648200" y="311373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2,2</a:t>
            </a:r>
          </a:p>
        </p:txBody>
      </p:sp>
      <p:sp>
        <p:nvSpPr>
          <p:cNvPr id="285" name="Rectangle 21"/>
          <p:cNvSpPr>
            <a:spLocks noChangeArrowheads="1"/>
          </p:cNvSpPr>
          <p:nvPr/>
        </p:nvSpPr>
        <p:spPr bwMode="auto">
          <a:xfrm>
            <a:off x="4991100" y="311373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2,3</a:t>
            </a:r>
          </a:p>
        </p:txBody>
      </p:sp>
      <p:sp>
        <p:nvSpPr>
          <p:cNvPr id="286" name="Rectangle 22"/>
          <p:cNvSpPr>
            <a:spLocks noChangeArrowheads="1"/>
          </p:cNvSpPr>
          <p:nvPr/>
        </p:nvSpPr>
        <p:spPr bwMode="auto">
          <a:xfrm>
            <a:off x="4305300" y="311373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2,1</a:t>
            </a:r>
          </a:p>
        </p:txBody>
      </p:sp>
      <p:sp>
        <p:nvSpPr>
          <p:cNvPr id="287" name="Rectangle 23"/>
          <p:cNvSpPr>
            <a:spLocks noChangeArrowheads="1"/>
          </p:cNvSpPr>
          <p:nvPr/>
        </p:nvSpPr>
        <p:spPr bwMode="auto">
          <a:xfrm>
            <a:off x="4991100" y="285655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1,3</a:t>
            </a:r>
          </a:p>
        </p:txBody>
      </p:sp>
      <p:sp>
        <p:nvSpPr>
          <p:cNvPr id="288" name="Rectangle 24"/>
          <p:cNvSpPr>
            <a:spLocks noChangeArrowheads="1"/>
          </p:cNvSpPr>
          <p:nvPr/>
        </p:nvSpPr>
        <p:spPr bwMode="auto">
          <a:xfrm>
            <a:off x="4648200" y="285655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1,2</a:t>
            </a:r>
          </a:p>
        </p:txBody>
      </p:sp>
      <p:sp>
        <p:nvSpPr>
          <p:cNvPr id="289" name="Rectangle 25"/>
          <p:cNvSpPr>
            <a:spLocks noChangeArrowheads="1"/>
          </p:cNvSpPr>
          <p:nvPr/>
        </p:nvSpPr>
        <p:spPr bwMode="auto">
          <a:xfrm>
            <a:off x="39624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90" name="Rectangle 26"/>
          <p:cNvSpPr>
            <a:spLocks noChangeArrowheads="1"/>
          </p:cNvSpPr>
          <p:nvPr/>
        </p:nvSpPr>
        <p:spPr bwMode="auto">
          <a:xfrm>
            <a:off x="43053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91" name="Rectangle 27"/>
          <p:cNvSpPr>
            <a:spLocks noChangeArrowheads="1"/>
          </p:cNvSpPr>
          <p:nvPr/>
        </p:nvSpPr>
        <p:spPr bwMode="auto">
          <a:xfrm>
            <a:off x="49911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92" name="Rectangle 28"/>
          <p:cNvSpPr>
            <a:spLocks noChangeArrowheads="1"/>
          </p:cNvSpPr>
          <p:nvPr/>
        </p:nvSpPr>
        <p:spPr bwMode="auto">
          <a:xfrm>
            <a:off x="46482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93" name="Rectangle 29"/>
          <p:cNvSpPr>
            <a:spLocks noChangeArrowheads="1"/>
          </p:cNvSpPr>
          <p:nvPr/>
        </p:nvSpPr>
        <p:spPr bwMode="auto">
          <a:xfrm>
            <a:off x="39624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3,0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94" name="Rectangle 30"/>
          <p:cNvSpPr>
            <a:spLocks noChangeArrowheads="1"/>
          </p:cNvSpPr>
          <p:nvPr/>
        </p:nvSpPr>
        <p:spPr bwMode="auto">
          <a:xfrm>
            <a:off x="46482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3,2</a:t>
            </a:r>
          </a:p>
        </p:txBody>
      </p:sp>
      <p:sp>
        <p:nvSpPr>
          <p:cNvPr id="295" name="Rectangle 31"/>
          <p:cNvSpPr>
            <a:spLocks noChangeArrowheads="1"/>
          </p:cNvSpPr>
          <p:nvPr/>
        </p:nvSpPr>
        <p:spPr bwMode="auto">
          <a:xfrm>
            <a:off x="49911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3,3</a:t>
            </a:r>
          </a:p>
        </p:txBody>
      </p:sp>
      <p:sp>
        <p:nvSpPr>
          <p:cNvPr id="296" name="Rectangle 32"/>
          <p:cNvSpPr>
            <a:spLocks noChangeArrowheads="1"/>
          </p:cNvSpPr>
          <p:nvPr/>
        </p:nvSpPr>
        <p:spPr bwMode="auto">
          <a:xfrm>
            <a:off x="43053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3,1</a:t>
            </a:r>
          </a:p>
        </p:txBody>
      </p:sp>
      <p:sp>
        <p:nvSpPr>
          <p:cNvPr id="297" name="Rectangle 33"/>
          <p:cNvSpPr>
            <a:spLocks noChangeArrowheads="1"/>
          </p:cNvSpPr>
          <p:nvPr/>
        </p:nvSpPr>
        <p:spPr bwMode="auto">
          <a:xfrm>
            <a:off x="3962400" y="2599380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98" name="Rectangle 37"/>
          <p:cNvSpPr>
            <a:spLocks noChangeArrowheads="1"/>
          </p:cNvSpPr>
          <p:nvPr/>
        </p:nvSpPr>
        <p:spPr bwMode="auto">
          <a:xfrm>
            <a:off x="4648200" y="2599380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99" name="Rectangle 39"/>
          <p:cNvSpPr>
            <a:spLocks noChangeArrowheads="1"/>
          </p:cNvSpPr>
          <p:nvPr/>
        </p:nvSpPr>
        <p:spPr bwMode="auto">
          <a:xfrm>
            <a:off x="3962400" y="3113730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00" name="Rectangle 40"/>
          <p:cNvSpPr>
            <a:spLocks noChangeArrowheads="1"/>
          </p:cNvSpPr>
          <p:nvPr/>
        </p:nvSpPr>
        <p:spPr bwMode="auto">
          <a:xfrm>
            <a:off x="4648200" y="3113730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01" name="Rectangle 2"/>
          <p:cNvSpPr>
            <a:spLocks noChangeArrowheads="1"/>
          </p:cNvSpPr>
          <p:nvPr/>
        </p:nvSpPr>
        <p:spPr bwMode="auto">
          <a:xfrm>
            <a:off x="1647825" y="260985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0,1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02" name="Rectangle 3"/>
          <p:cNvSpPr>
            <a:spLocks noChangeArrowheads="1"/>
          </p:cNvSpPr>
          <p:nvPr/>
        </p:nvSpPr>
        <p:spPr bwMode="auto">
          <a:xfrm>
            <a:off x="1304925" y="260985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0,0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03" name="Rectangle 4"/>
          <p:cNvSpPr>
            <a:spLocks noChangeArrowheads="1"/>
          </p:cNvSpPr>
          <p:nvPr/>
        </p:nvSpPr>
        <p:spPr bwMode="auto">
          <a:xfrm>
            <a:off x="1304925" y="286702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1,0</a:t>
            </a:r>
          </a:p>
        </p:txBody>
      </p:sp>
      <p:sp>
        <p:nvSpPr>
          <p:cNvPr id="304" name="Rectangle 5"/>
          <p:cNvSpPr>
            <a:spLocks noChangeArrowheads="1"/>
          </p:cNvSpPr>
          <p:nvPr/>
        </p:nvSpPr>
        <p:spPr bwMode="auto">
          <a:xfrm>
            <a:off x="1304925" y="312420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05" name="Rectangle 6"/>
          <p:cNvSpPr>
            <a:spLocks noChangeArrowheads="1"/>
          </p:cNvSpPr>
          <p:nvPr/>
        </p:nvSpPr>
        <p:spPr bwMode="auto">
          <a:xfrm>
            <a:off x="13049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06" name="Rectangle 7"/>
          <p:cNvSpPr>
            <a:spLocks noChangeArrowheads="1"/>
          </p:cNvSpPr>
          <p:nvPr/>
        </p:nvSpPr>
        <p:spPr bwMode="auto">
          <a:xfrm>
            <a:off x="1647825" y="286702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07" name="Rectangle 8"/>
          <p:cNvSpPr>
            <a:spLocks noChangeArrowheads="1"/>
          </p:cNvSpPr>
          <p:nvPr/>
        </p:nvSpPr>
        <p:spPr bwMode="auto">
          <a:xfrm>
            <a:off x="1647825" y="312420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08" name="Rectangle 9"/>
          <p:cNvSpPr>
            <a:spLocks noChangeArrowheads="1"/>
          </p:cNvSpPr>
          <p:nvPr/>
        </p:nvSpPr>
        <p:spPr bwMode="auto">
          <a:xfrm>
            <a:off x="16478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09" name="Rectangle 10"/>
          <p:cNvSpPr>
            <a:spLocks noChangeArrowheads="1"/>
          </p:cNvSpPr>
          <p:nvPr/>
        </p:nvSpPr>
        <p:spPr bwMode="auto">
          <a:xfrm>
            <a:off x="1990725" y="260985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0,2</a:t>
            </a:r>
          </a:p>
        </p:txBody>
      </p:sp>
      <p:sp>
        <p:nvSpPr>
          <p:cNvPr id="310" name="Rectangle 11"/>
          <p:cNvSpPr>
            <a:spLocks noChangeArrowheads="1"/>
          </p:cNvSpPr>
          <p:nvPr/>
        </p:nvSpPr>
        <p:spPr bwMode="auto">
          <a:xfrm>
            <a:off x="1990725" y="286702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11" name="Rectangle 12"/>
          <p:cNvSpPr>
            <a:spLocks noChangeArrowheads="1"/>
          </p:cNvSpPr>
          <p:nvPr/>
        </p:nvSpPr>
        <p:spPr bwMode="auto">
          <a:xfrm>
            <a:off x="2333625" y="286702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12" name="Rectangle 13"/>
          <p:cNvSpPr>
            <a:spLocks noChangeArrowheads="1"/>
          </p:cNvSpPr>
          <p:nvPr/>
        </p:nvSpPr>
        <p:spPr bwMode="auto">
          <a:xfrm>
            <a:off x="2333625" y="312420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13" name="Rectangle 14"/>
          <p:cNvSpPr>
            <a:spLocks noChangeArrowheads="1"/>
          </p:cNvSpPr>
          <p:nvPr/>
        </p:nvSpPr>
        <p:spPr bwMode="auto">
          <a:xfrm>
            <a:off x="2333625" y="260985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0,3</a:t>
            </a:r>
          </a:p>
        </p:txBody>
      </p:sp>
      <p:sp>
        <p:nvSpPr>
          <p:cNvPr id="314" name="Rectangle 15"/>
          <p:cNvSpPr>
            <a:spLocks noChangeArrowheads="1"/>
          </p:cNvSpPr>
          <p:nvPr/>
        </p:nvSpPr>
        <p:spPr bwMode="auto">
          <a:xfrm>
            <a:off x="1990725" y="312420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15" name="Rectangle 16"/>
          <p:cNvSpPr>
            <a:spLocks noChangeArrowheads="1"/>
          </p:cNvSpPr>
          <p:nvPr/>
        </p:nvSpPr>
        <p:spPr bwMode="auto">
          <a:xfrm>
            <a:off x="19907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16" name="Rectangle 17"/>
          <p:cNvSpPr>
            <a:spLocks noChangeArrowheads="1"/>
          </p:cNvSpPr>
          <p:nvPr/>
        </p:nvSpPr>
        <p:spPr bwMode="auto">
          <a:xfrm>
            <a:off x="23336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17" name="Rectangle 18"/>
          <p:cNvSpPr>
            <a:spLocks noChangeArrowheads="1"/>
          </p:cNvSpPr>
          <p:nvPr/>
        </p:nvSpPr>
        <p:spPr bwMode="auto">
          <a:xfrm>
            <a:off x="1647825" y="286702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1,1</a:t>
            </a:r>
          </a:p>
        </p:txBody>
      </p:sp>
      <p:sp>
        <p:nvSpPr>
          <p:cNvPr id="318" name="Rectangle 19"/>
          <p:cNvSpPr>
            <a:spLocks noChangeArrowheads="1"/>
          </p:cNvSpPr>
          <p:nvPr/>
        </p:nvSpPr>
        <p:spPr bwMode="auto">
          <a:xfrm>
            <a:off x="1304925" y="312420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2,0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19" name="Rectangle 20"/>
          <p:cNvSpPr>
            <a:spLocks noChangeArrowheads="1"/>
          </p:cNvSpPr>
          <p:nvPr/>
        </p:nvSpPr>
        <p:spPr bwMode="auto">
          <a:xfrm>
            <a:off x="1990725" y="312420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2,2</a:t>
            </a:r>
          </a:p>
        </p:txBody>
      </p:sp>
      <p:sp>
        <p:nvSpPr>
          <p:cNvPr id="320" name="Rectangle 21"/>
          <p:cNvSpPr>
            <a:spLocks noChangeArrowheads="1"/>
          </p:cNvSpPr>
          <p:nvPr/>
        </p:nvSpPr>
        <p:spPr bwMode="auto">
          <a:xfrm>
            <a:off x="2333625" y="312420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2,3</a:t>
            </a:r>
          </a:p>
        </p:txBody>
      </p:sp>
      <p:sp>
        <p:nvSpPr>
          <p:cNvPr id="321" name="Rectangle 22"/>
          <p:cNvSpPr>
            <a:spLocks noChangeArrowheads="1"/>
          </p:cNvSpPr>
          <p:nvPr/>
        </p:nvSpPr>
        <p:spPr bwMode="auto">
          <a:xfrm>
            <a:off x="1647825" y="312420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2,1</a:t>
            </a:r>
          </a:p>
        </p:txBody>
      </p:sp>
      <p:sp>
        <p:nvSpPr>
          <p:cNvPr id="322" name="Rectangle 23"/>
          <p:cNvSpPr>
            <a:spLocks noChangeArrowheads="1"/>
          </p:cNvSpPr>
          <p:nvPr/>
        </p:nvSpPr>
        <p:spPr bwMode="auto">
          <a:xfrm>
            <a:off x="2333625" y="286702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1,3</a:t>
            </a:r>
          </a:p>
        </p:txBody>
      </p:sp>
      <p:sp>
        <p:nvSpPr>
          <p:cNvPr id="323" name="Rectangle 24"/>
          <p:cNvSpPr>
            <a:spLocks noChangeArrowheads="1"/>
          </p:cNvSpPr>
          <p:nvPr/>
        </p:nvSpPr>
        <p:spPr bwMode="auto">
          <a:xfrm>
            <a:off x="1990725" y="286702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1,2</a:t>
            </a:r>
          </a:p>
        </p:txBody>
      </p:sp>
      <p:sp>
        <p:nvSpPr>
          <p:cNvPr id="324" name="Rectangle 25"/>
          <p:cNvSpPr>
            <a:spLocks noChangeArrowheads="1"/>
          </p:cNvSpPr>
          <p:nvPr/>
        </p:nvSpPr>
        <p:spPr bwMode="auto">
          <a:xfrm>
            <a:off x="13049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25" name="Rectangle 26"/>
          <p:cNvSpPr>
            <a:spLocks noChangeArrowheads="1"/>
          </p:cNvSpPr>
          <p:nvPr/>
        </p:nvSpPr>
        <p:spPr bwMode="auto">
          <a:xfrm>
            <a:off x="16478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26" name="Rectangle 27"/>
          <p:cNvSpPr>
            <a:spLocks noChangeArrowheads="1"/>
          </p:cNvSpPr>
          <p:nvPr/>
        </p:nvSpPr>
        <p:spPr bwMode="auto">
          <a:xfrm>
            <a:off x="23336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27" name="Rectangle 28"/>
          <p:cNvSpPr>
            <a:spLocks noChangeArrowheads="1"/>
          </p:cNvSpPr>
          <p:nvPr/>
        </p:nvSpPr>
        <p:spPr bwMode="auto">
          <a:xfrm>
            <a:off x="19907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28" name="Rectangle 29"/>
          <p:cNvSpPr>
            <a:spLocks noChangeArrowheads="1"/>
          </p:cNvSpPr>
          <p:nvPr/>
        </p:nvSpPr>
        <p:spPr bwMode="auto">
          <a:xfrm>
            <a:off x="13049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3,0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29" name="Rectangle 30"/>
          <p:cNvSpPr>
            <a:spLocks noChangeArrowheads="1"/>
          </p:cNvSpPr>
          <p:nvPr/>
        </p:nvSpPr>
        <p:spPr bwMode="auto">
          <a:xfrm>
            <a:off x="19907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3,2</a:t>
            </a:r>
          </a:p>
        </p:txBody>
      </p:sp>
      <p:sp>
        <p:nvSpPr>
          <p:cNvPr id="330" name="Rectangle 31"/>
          <p:cNvSpPr>
            <a:spLocks noChangeArrowheads="1"/>
          </p:cNvSpPr>
          <p:nvPr/>
        </p:nvSpPr>
        <p:spPr bwMode="auto">
          <a:xfrm>
            <a:off x="23336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3,3</a:t>
            </a:r>
          </a:p>
        </p:txBody>
      </p:sp>
      <p:sp>
        <p:nvSpPr>
          <p:cNvPr id="331" name="Rectangle 32"/>
          <p:cNvSpPr>
            <a:spLocks noChangeArrowheads="1"/>
          </p:cNvSpPr>
          <p:nvPr/>
        </p:nvSpPr>
        <p:spPr bwMode="auto">
          <a:xfrm>
            <a:off x="16478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3,1</a:t>
            </a:r>
          </a:p>
        </p:txBody>
      </p:sp>
      <p:sp>
        <p:nvSpPr>
          <p:cNvPr id="332" name="Rectangle 33"/>
          <p:cNvSpPr>
            <a:spLocks noChangeArrowheads="1"/>
          </p:cNvSpPr>
          <p:nvPr/>
        </p:nvSpPr>
        <p:spPr bwMode="auto">
          <a:xfrm>
            <a:off x="1304925" y="2609850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33" name="Rectangle 37"/>
          <p:cNvSpPr>
            <a:spLocks noChangeArrowheads="1"/>
          </p:cNvSpPr>
          <p:nvPr/>
        </p:nvSpPr>
        <p:spPr bwMode="auto">
          <a:xfrm>
            <a:off x="1990725" y="2609850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34" name="Rectangle 39"/>
          <p:cNvSpPr>
            <a:spLocks noChangeArrowheads="1"/>
          </p:cNvSpPr>
          <p:nvPr/>
        </p:nvSpPr>
        <p:spPr bwMode="auto">
          <a:xfrm>
            <a:off x="1304925" y="3124200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35" name="Rectangle 40"/>
          <p:cNvSpPr>
            <a:spLocks noChangeArrowheads="1"/>
          </p:cNvSpPr>
          <p:nvPr/>
        </p:nvSpPr>
        <p:spPr bwMode="auto">
          <a:xfrm>
            <a:off x="1990725" y="3124200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36" name="Rectangle 2"/>
          <p:cNvSpPr>
            <a:spLocks noChangeArrowheads="1"/>
          </p:cNvSpPr>
          <p:nvPr/>
        </p:nvSpPr>
        <p:spPr bwMode="auto">
          <a:xfrm>
            <a:off x="1647825" y="136683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0,1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37" name="Rectangle 3"/>
          <p:cNvSpPr>
            <a:spLocks noChangeArrowheads="1"/>
          </p:cNvSpPr>
          <p:nvPr/>
        </p:nvSpPr>
        <p:spPr bwMode="auto">
          <a:xfrm>
            <a:off x="1304925" y="136683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0,0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38" name="Rectangle 4"/>
          <p:cNvSpPr>
            <a:spLocks noChangeArrowheads="1"/>
          </p:cNvSpPr>
          <p:nvPr/>
        </p:nvSpPr>
        <p:spPr bwMode="auto">
          <a:xfrm>
            <a:off x="1304925" y="162401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1,0</a:t>
            </a:r>
          </a:p>
        </p:txBody>
      </p:sp>
      <p:sp>
        <p:nvSpPr>
          <p:cNvPr id="339" name="Rectangle 5"/>
          <p:cNvSpPr>
            <a:spLocks noChangeArrowheads="1"/>
          </p:cNvSpPr>
          <p:nvPr/>
        </p:nvSpPr>
        <p:spPr bwMode="auto">
          <a:xfrm>
            <a:off x="1304925" y="188118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40" name="Rectangle 6"/>
          <p:cNvSpPr>
            <a:spLocks noChangeArrowheads="1"/>
          </p:cNvSpPr>
          <p:nvPr/>
        </p:nvSpPr>
        <p:spPr bwMode="auto">
          <a:xfrm>
            <a:off x="13049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41" name="Rectangle 7"/>
          <p:cNvSpPr>
            <a:spLocks noChangeArrowheads="1"/>
          </p:cNvSpPr>
          <p:nvPr/>
        </p:nvSpPr>
        <p:spPr bwMode="auto">
          <a:xfrm>
            <a:off x="1647825" y="162401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42" name="Rectangle 8"/>
          <p:cNvSpPr>
            <a:spLocks noChangeArrowheads="1"/>
          </p:cNvSpPr>
          <p:nvPr/>
        </p:nvSpPr>
        <p:spPr bwMode="auto">
          <a:xfrm>
            <a:off x="1647825" y="188118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43" name="Rectangle 9"/>
          <p:cNvSpPr>
            <a:spLocks noChangeArrowheads="1"/>
          </p:cNvSpPr>
          <p:nvPr/>
        </p:nvSpPr>
        <p:spPr bwMode="auto">
          <a:xfrm>
            <a:off x="16478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44" name="Rectangle 10"/>
          <p:cNvSpPr>
            <a:spLocks noChangeArrowheads="1"/>
          </p:cNvSpPr>
          <p:nvPr/>
        </p:nvSpPr>
        <p:spPr bwMode="auto">
          <a:xfrm>
            <a:off x="1990725" y="136683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0,2</a:t>
            </a:r>
          </a:p>
        </p:txBody>
      </p:sp>
      <p:sp>
        <p:nvSpPr>
          <p:cNvPr id="345" name="Rectangle 11"/>
          <p:cNvSpPr>
            <a:spLocks noChangeArrowheads="1"/>
          </p:cNvSpPr>
          <p:nvPr/>
        </p:nvSpPr>
        <p:spPr bwMode="auto">
          <a:xfrm>
            <a:off x="1990725" y="162401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46" name="Rectangle 12"/>
          <p:cNvSpPr>
            <a:spLocks noChangeArrowheads="1"/>
          </p:cNvSpPr>
          <p:nvPr/>
        </p:nvSpPr>
        <p:spPr bwMode="auto">
          <a:xfrm>
            <a:off x="2333625" y="162401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47" name="Rectangle 13"/>
          <p:cNvSpPr>
            <a:spLocks noChangeArrowheads="1"/>
          </p:cNvSpPr>
          <p:nvPr/>
        </p:nvSpPr>
        <p:spPr bwMode="auto">
          <a:xfrm>
            <a:off x="2333625" y="188118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48" name="Rectangle 14"/>
          <p:cNvSpPr>
            <a:spLocks noChangeArrowheads="1"/>
          </p:cNvSpPr>
          <p:nvPr/>
        </p:nvSpPr>
        <p:spPr bwMode="auto">
          <a:xfrm>
            <a:off x="2333625" y="136683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0,3</a:t>
            </a:r>
          </a:p>
        </p:txBody>
      </p:sp>
      <p:sp>
        <p:nvSpPr>
          <p:cNvPr id="349" name="Rectangle 15"/>
          <p:cNvSpPr>
            <a:spLocks noChangeArrowheads="1"/>
          </p:cNvSpPr>
          <p:nvPr/>
        </p:nvSpPr>
        <p:spPr bwMode="auto">
          <a:xfrm>
            <a:off x="1990725" y="188118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50" name="Rectangle 16"/>
          <p:cNvSpPr>
            <a:spLocks noChangeArrowheads="1"/>
          </p:cNvSpPr>
          <p:nvPr/>
        </p:nvSpPr>
        <p:spPr bwMode="auto">
          <a:xfrm>
            <a:off x="19907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51" name="Rectangle 17"/>
          <p:cNvSpPr>
            <a:spLocks noChangeArrowheads="1"/>
          </p:cNvSpPr>
          <p:nvPr/>
        </p:nvSpPr>
        <p:spPr bwMode="auto">
          <a:xfrm>
            <a:off x="23336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52" name="Rectangle 18"/>
          <p:cNvSpPr>
            <a:spLocks noChangeArrowheads="1"/>
          </p:cNvSpPr>
          <p:nvPr/>
        </p:nvSpPr>
        <p:spPr bwMode="auto">
          <a:xfrm>
            <a:off x="1647825" y="162401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1,1</a:t>
            </a:r>
          </a:p>
        </p:txBody>
      </p:sp>
      <p:sp>
        <p:nvSpPr>
          <p:cNvPr id="353" name="Rectangle 19"/>
          <p:cNvSpPr>
            <a:spLocks noChangeArrowheads="1"/>
          </p:cNvSpPr>
          <p:nvPr/>
        </p:nvSpPr>
        <p:spPr bwMode="auto">
          <a:xfrm>
            <a:off x="1304925" y="188118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2,0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54" name="Rectangle 20"/>
          <p:cNvSpPr>
            <a:spLocks noChangeArrowheads="1"/>
          </p:cNvSpPr>
          <p:nvPr/>
        </p:nvSpPr>
        <p:spPr bwMode="auto">
          <a:xfrm>
            <a:off x="1990725" y="188118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2,2</a:t>
            </a:r>
          </a:p>
        </p:txBody>
      </p:sp>
      <p:sp>
        <p:nvSpPr>
          <p:cNvPr id="355" name="Rectangle 21"/>
          <p:cNvSpPr>
            <a:spLocks noChangeArrowheads="1"/>
          </p:cNvSpPr>
          <p:nvPr/>
        </p:nvSpPr>
        <p:spPr bwMode="auto">
          <a:xfrm>
            <a:off x="2333625" y="188118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2,3</a:t>
            </a:r>
          </a:p>
        </p:txBody>
      </p:sp>
      <p:sp>
        <p:nvSpPr>
          <p:cNvPr id="356" name="Rectangle 22"/>
          <p:cNvSpPr>
            <a:spLocks noChangeArrowheads="1"/>
          </p:cNvSpPr>
          <p:nvPr/>
        </p:nvSpPr>
        <p:spPr bwMode="auto">
          <a:xfrm>
            <a:off x="1647825" y="188118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2,1</a:t>
            </a:r>
          </a:p>
        </p:txBody>
      </p:sp>
      <p:sp>
        <p:nvSpPr>
          <p:cNvPr id="357" name="Rectangle 23"/>
          <p:cNvSpPr>
            <a:spLocks noChangeArrowheads="1"/>
          </p:cNvSpPr>
          <p:nvPr/>
        </p:nvSpPr>
        <p:spPr bwMode="auto">
          <a:xfrm>
            <a:off x="2333625" y="162401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1,3</a:t>
            </a:r>
          </a:p>
        </p:txBody>
      </p:sp>
      <p:sp>
        <p:nvSpPr>
          <p:cNvPr id="358" name="Rectangle 24"/>
          <p:cNvSpPr>
            <a:spLocks noChangeArrowheads="1"/>
          </p:cNvSpPr>
          <p:nvPr/>
        </p:nvSpPr>
        <p:spPr bwMode="auto">
          <a:xfrm>
            <a:off x="1990725" y="162401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1,2</a:t>
            </a:r>
          </a:p>
        </p:txBody>
      </p:sp>
      <p:sp>
        <p:nvSpPr>
          <p:cNvPr id="359" name="Rectangle 25"/>
          <p:cNvSpPr>
            <a:spLocks noChangeArrowheads="1"/>
          </p:cNvSpPr>
          <p:nvPr/>
        </p:nvSpPr>
        <p:spPr bwMode="auto">
          <a:xfrm>
            <a:off x="13049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60" name="Rectangle 26"/>
          <p:cNvSpPr>
            <a:spLocks noChangeArrowheads="1"/>
          </p:cNvSpPr>
          <p:nvPr/>
        </p:nvSpPr>
        <p:spPr bwMode="auto">
          <a:xfrm>
            <a:off x="16478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61" name="Rectangle 27"/>
          <p:cNvSpPr>
            <a:spLocks noChangeArrowheads="1"/>
          </p:cNvSpPr>
          <p:nvPr/>
        </p:nvSpPr>
        <p:spPr bwMode="auto">
          <a:xfrm>
            <a:off x="23336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62" name="Rectangle 28"/>
          <p:cNvSpPr>
            <a:spLocks noChangeArrowheads="1"/>
          </p:cNvSpPr>
          <p:nvPr/>
        </p:nvSpPr>
        <p:spPr bwMode="auto">
          <a:xfrm>
            <a:off x="19907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63" name="Rectangle 29"/>
          <p:cNvSpPr>
            <a:spLocks noChangeArrowheads="1"/>
          </p:cNvSpPr>
          <p:nvPr/>
        </p:nvSpPr>
        <p:spPr bwMode="auto">
          <a:xfrm>
            <a:off x="13049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3,0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64" name="Rectangle 30"/>
          <p:cNvSpPr>
            <a:spLocks noChangeArrowheads="1"/>
          </p:cNvSpPr>
          <p:nvPr/>
        </p:nvSpPr>
        <p:spPr bwMode="auto">
          <a:xfrm>
            <a:off x="19907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3,2</a:t>
            </a:r>
          </a:p>
        </p:txBody>
      </p:sp>
      <p:sp>
        <p:nvSpPr>
          <p:cNvPr id="365" name="Rectangle 31"/>
          <p:cNvSpPr>
            <a:spLocks noChangeArrowheads="1"/>
          </p:cNvSpPr>
          <p:nvPr/>
        </p:nvSpPr>
        <p:spPr bwMode="auto">
          <a:xfrm>
            <a:off x="23336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3,3</a:t>
            </a:r>
          </a:p>
        </p:txBody>
      </p:sp>
      <p:sp>
        <p:nvSpPr>
          <p:cNvPr id="366" name="Rectangle 32"/>
          <p:cNvSpPr>
            <a:spLocks noChangeArrowheads="1"/>
          </p:cNvSpPr>
          <p:nvPr/>
        </p:nvSpPr>
        <p:spPr bwMode="auto">
          <a:xfrm>
            <a:off x="16478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3,1</a:t>
            </a:r>
          </a:p>
        </p:txBody>
      </p:sp>
      <p:sp>
        <p:nvSpPr>
          <p:cNvPr id="367" name="Rectangle 33"/>
          <p:cNvSpPr>
            <a:spLocks noChangeArrowheads="1"/>
          </p:cNvSpPr>
          <p:nvPr/>
        </p:nvSpPr>
        <p:spPr bwMode="auto">
          <a:xfrm>
            <a:off x="1304925" y="1366838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68" name="Rectangle 37"/>
          <p:cNvSpPr>
            <a:spLocks noChangeArrowheads="1"/>
          </p:cNvSpPr>
          <p:nvPr/>
        </p:nvSpPr>
        <p:spPr bwMode="auto">
          <a:xfrm>
            <a:off x="1990725" y="1366838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69" name="Rectangle 39"/>
          <p:cNvSpPr>
            <a:spLocks noChangeArrowheads="1"/>
          </p:cNvSpPr>
          <p:nvPr/>
        </p:nvSpPr>
        <p:spPr bwMode="auto">
          <a:xfrm>
            <a:off x="1304925" y="1881188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70" name="Rectangle 40"/>
          <p:cNvSpPr>
            <a:spLocks noChangeArrowheads="1"/>
          </p:cNvSpPr>
          <p:nvPr/>
        </p:nvSpPr>
        <p:spPr bwMode="auto">
          <a:xfrm>
            <a:off x="1990725" y="1881188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71" name="Rectangle 2"/>
          <p:cNvSpPr>
            <a:spLocks noChangeArrowheads="1"/>
          </p:cNvSpPr>
          <p:nvPr/>
        </p:nvSpPr>
        <p:spPr bwMode="auto">
          <a:xfrm>
            <a:off x="3276600" y="2622572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0,1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72" name="Rectangle 3"/>
          <p:cNvSpPr>
            <a:spLocks noChangeArrowheads="1"/>
          </p:cNvSpPr>
          <p:nvPr/>
        </p:nvSpPr>
        <p:spPr bwMode="auto">
          <a:xfrm>
            <a:off x="2933700" y="2622572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0,0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73" name="Rectangle 4"/>
          <p:cNvSpPr>
            <a:spLocks noChangeArrowheads="1"/>
          </p:cNvSpPr>
          <p:nvPr/>
        </p:nvSpPr>
        <p:spPr bwMode="auto">
          <a:xfrm>
            <a:off x="2933700" y="2879747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1,0</a:t>
            </a:r>
          </a:p>
        </p:txBody>
      </p:sp>
      <p:sp>
        <p:nvSpPr>
          <p:cNvPr id="374" name="Rectangle 7"/>
          <p:cNvSpPr>
            <a:spLocks noChangeArrowheads="1"/>
          </p:cNvSpPr>
          <p:nvPr/>
        </p:nvSpPr>
        <p:spPr bwMode="auto">
          <a:xfrm>
            <a:off x="3276600" y="2879747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75" name="Rectangle 18"/>
          <p:cNvSpPr>
            <a:spLocks noChangeArrowheads="1"/>
          </p:cNvSpPr>
          <p:nvPr/>
        </p:nvSpPr>
        <p:spPr bwMode="auto">
          <a:xfrm>
            <a:off x="3276600" y="2879747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1,1</a:t>
            </a:r>
          </a:p>
        </p:txBody>
      </p:sp>
      <p:sp>
        <p:nvSpPr>
          <p:cNvPr id="376" name="Rectangle 33"/>
          <p:cNvSpPr>
            <a:spLocks noChangeArrowheads="1"/>
          </p:cNvSpPr>
          <p:nvPr/>
        </p:nvSpPr>
        <p:spPr bwMode="auto">
          <a:xfrm>
            <a:off x="2933700" y="2622572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77" name="Rectangle 2"/>
          <p:cNvSpPr>
            <a:spLocks noChangeArrowheads="1"/>
          </p:cNvSpPr>
          <p:nvPr/>
        </p:nvSpPr>
        <p:spPr bwMode="auto">
          <a:xfrm>
            <a:off x="4305300" y="136683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0,1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78" name="Rectangle 3"/>
          <p:cNvSpPr>
            <a:spLocks noChangeArrowheads="1"/>
          </p:cNvSpPr>
          <p:nvPr/>
        </p:nvSpPr>
        <p:spPr bwMode="auto">
          <a:xfrm>
            <a:off x="3962400" y="136683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0,0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79" name="Rectangle 4"/>
          <p:cNvSpPr>
            <a:spLocks noChangeArrowheads="1"/>
          </p:cNvSpPr>
          <p:nvPr/>
        </p:nvSpPr>
        <p:spPr bwMode="auto">
          <a:xfrm>
            <a:off x="3962400" y="162401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1,0</a:t>
            </a:r>
          </a:p>
        </p:txBody>
      </p:sp>
      <p:sp>
        <p:nvSpPr>
          <p:cNvPr id="380" name="Rectangle 7"/>
          <p:cNvSpPr>
            <a:spLocks noChangeArrowheads="1"/>
          </p:cNvSpPr>
          <p:nvPr/>
        </p:nvSpPr>
        <p:spPr bwMode="auto">
          <a:xfrm>
            <a:off x="4305300" y="162401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81" name="Rectangle 18"/>
          <p:cNvSpPr>
            <a:spLocks noChangeArrowheads="1"/>
          </p:cNvSpPr>
          <p:nvPr/>
        </p:nvSpPr>
        <p:spPr bwMode="auto">
          <a:xfrm>
            <a:off x="4305300" y="162401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1,1</a:t>
            </a:r>
          </a:p>
        </p:txBody>
      </p:sp>
      <p:sp>
        <p:nvSpPr>
          <p:cNvPr id="382" name="Rectangle 33"/>
          <p:cNvSpPr>
            <a:spLocks noChangeArrowheads="1"/>
          </p:cNvSpPr>
          <p:nvPr/>
        </p:nvSpPr>
        <p:spPr bwMode="auto">
          <a:xfrm>
            <a:off x="3962400" y="1366838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cxnSp>
        <p:nvCxnSpPr>
          <p:cNvPr id="383" name="Straight Arrow Connector 382"/>
          <p:cNvCxnSpPr/>
          <p:nvPr/>
        </p:nvCxnSpPr>
        <p:spPr>
          <a:xfrm flipV="1">
            <a:off x="1474215" y="1437851"/>
            <a:ext cx="2686050" cy="3572"/>
          </a:xfrm>
          <a:prstGeom prst="straightConnector1">
            <a:avLst/>
          </a:prstGeom>
          <a:noFill/>
          <a:ln w="28575" cap="flat" cmpd="sng" algn="ctr">
            <a:solidFill>
              <a:srgbClr val="FA6300"/>
            </a:solidFill>
            <a:prstDash val="solid"/>
            <a:tailEnd type="arrow"/>
          </a:ln>
          <a:effectLst/>
        </p:spPr>
      </p:cxnSp>
      <p:cxnSp>
        <p:nvCxnSpPr>
          <p:cNvPr id="384" name="Straight Arrow Connector 383"/>
          <p:cNvCxnSpPr/>
          <p:nvPr/>
        </p:nvCxnSpPr>
        <p:spPr>
          <a:xfrm flipV="1">
            <a:off x="1739610" y="1512610"/>
            <a:ext cx="2686050" cy="5167"/>
          </a:xfrm>
          <a:prstGeom prst="straightConnector1">
            <a:avLst/>
          </a:prstGeom>
          <a:noFill/>
          <a:ln w="28575" cap="flat" cmpd="sng" algn="ctr">
            <a:solidFill>
              <a:srgbClr val="FA6300"/>
            </a:solidFill>
            <a:prstDash val="solid"/>
            <a:tailEnd type="arrow"/>
          </a:ln>
          <a:effectLst/>
        </p:spPr>
      </p:cxnSp>
      <p:cxnSp>
        <p:nvCxnSpPr>
          <p:cNvPr id="385" name="Straight Arrow Connector 384"/>
          <p:cNvCxnSpPr/>
          <p:nvPr/>
        </p:nvCxnSpPr>
        <p:spPr>
          <a:xfrm flipV="1">
            <a:off x="1474215" y="1732751"/>
            <a:ext cx="2686050" cy="3572"/>
          </a:xfrm>
          <a:prstGeom prst="straightConnector1">
            <a:avLst/>
          </a:prstGeom>
          <a:noFill/>
          <a:ln w="28575" cap="flat" cmpd="sng" algn="ctr">
            <a:solidFill>
              <a:srgbClr val="FA6300"/>
            </a:solidFill>
            <a:prstDash val="solid"/>
            <a:tailEnd type="arrow"/>
          </a:ln>
          <a:effectLst/>
        </p:spPr>
      </p:cxnSp>
      <p:cxnSp>
        <p:nvCxnSpPr>
          <p:cNvPr id="386" name="Straight Arrow Connector 385"/>
          <p:cNvCxnSpPr/>
          <p:nvPr/>
        </p:nvCxnSpPr>
        <p:spPr>
          <a:xfrm flipV="1">
            <a:off x="1817115" y="1807555"/>
            <a:ext cx="2686050" cy="4672"/>
          </a:xfrm>
          <a:prstGeom prst="straightConnector1">
            <a:avLst/>
          </a:prstGeom>
          <a:noFill/>
          <a:ln w="28575" cap="flat" cmpd="sng" algn="ctr">
            <a:solidFill>
              <a:srgbClr val="FA6300"/>
            </a:solidFill>
            <a:prstDash val="solid"/>
            <a:tailEnd type="arrow"/>
          </a:ln>
          <a:effectLst/>
        </p:spPr>
      </p:cxnSp>
      <p:cxnSp>
        <p:nvCxnSpPr>
          <p:cNvPr id="387" name="Straight Arrow Connector 386"/>
          <p:cNvCxnSpPr/>
          <p:nvPr/>
        </p:nvCxnSpPr>
        <p:spPr>
          <a:xfrm flipV="1">
            <a:off x="1427419" y="2705761"/>
            <a:ext cx="1714500" cy="10030"/>
          </a:xfrm>
          <a:prstGeom prst="straightConnector1">
            <a:avLst/>
          </a:prstGeom>
          <a:noFill/>
          <a:ln w="28575" cap="flat" cmpd="sng" algn="ctr">
            <a:solidFill>
              <a:srgbClr val="FA6300"/>
            </a:solidFill>
            <a:prstDash val="solid"/>
            <a:tailEnd type="arrow"/>
          </a:ln>
          <a:effectLst/>
        </p:spPr>
      </p:cxnSp>
      <p:cxnSp>
        <p:nvCxnSpPr>
          <p:cNvPr id="388" name="Straight Arrow Connector 387"/>
          <p:cNvCxnSpPr/>
          <p:nvPr/>
        </p:nvCxnSpPr>
        <p:spPr>
          <a:xfrm flipV="1">
            <a:off x="1713169" y="3066837"/>
            <a:ext cx="1703942" cy="994"/>
          </a:xfrm>
          <a:prstGeom prst="straightConnector1">
            <a:avLst/>
          </a:prstGeom>
          <a:noFill/>
          <a:ln w="28575" cap="flat" cmpd="sng" algn="ctr">
            <a:solidFill>
              <a:srgbClr val="FA6300"/>
            </a:solidFill>
            <a:prstDash val="solid"/>
            <a:tailEnd type="arrow"/>
          </a:ln>
          <a:effectLst/>
        </p:spPr>
      </p:cxnSp>
      <p:cxnSp>
        <p:nvCxnSpPr>
          <p:cNvPr id="389" name="Straight Arrow Connector 388"/>
          <p:cNvCxnSpPr/>
          <p:nvPr/>
        </p:nvCxnSpPr>
        <p:spPr>
          <a:xfrm>
            <a:off x="1713169" y="2794908"/>
            <a:ext cx="1703942" cy="1441"/>
          </a:xfrm>
          <a:prstGeom prst="straightConnector1">
            <a:avLst/>
          </a:prstGeom>
          <a:noFill/>
          <a:ln w="28575" cap="flat" cmpd="sng" algn="ctr">
            <a:solidFill>
              <a:srgbClr val="FA6300"/>
            </a:solidFill>
            <a:prstDash val="solid"/>
            <a:tailEnd type="arrow"/>
          </a:ln>
          <a:effectLst/>
        </p:spPr>
      </p:cxnSp>
      <p:cxnSp>
        <p:nvCxnSpPr>
          <p:cNvPr id="390" name="Straight Arrow Connector 389"/>
          <p:cNvCxnSpPr/>
          <p:nvPr/>
        </p:nvCxnSpPr>
        <p:spPr>
          <a:xfrm>
            <a:off x="1427419" y="2972966"/>
            <a:ext cx="1714500" cy="6250"/>
          </a:xfrm>
          <a:prstGeom prst="straightConnector1">
            <a:avLst/>
          </a:prstGeom>
          <a:noFill/>
          <a:ln w="28575" cap="flat" cmpd="sng" algn="ctr">
            <a:solidFill>
              <a:srgbClr val="FA6300"/>
            </a:solidFill>
            <a:prstDash val="solid"/>
            <a:tailEnd type="arrow"/>
          </a:ln>
          <a:effectLst/>
        </p:spPr>
      </p:cxnSp>
      <p:sp>
        <p:nvSpPr>
          <p:cNvPr id="391" name="TextBox 144"/>
          <p:cNvSpPr txBox="1">
            <a:spLocks noChangeArrowheads="1"/>
          </p:cNvSpPr>
          <p:nvPr/>
        </p:nvSpPr>
        <p:spPr bwMode="auto">
          <a:xfrm>
            <a:off x="4701029" y="1455915"/>
            <a:ext cx="118173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 dirty="0">
                <a:solidFill>
                  <a:srgbClr val="000000"/>
                </a:solidFill>
                <a:ea typeface=""/>
              </a:rPr>
              <a:t>Shared Memory</a:t>
            </a:r>
          </a:p>
        </p:txBody>
      </p:sp>
      <p:sp>
        <p:nvSpPr>
          <p:cNvPr id="392" name="TextBox 145"/>
          <p:cNvSpPr txBox="1">
            <a:spLocks noChangeArrowheads="1"/>
          </p:cNvSpPr>
          <p:nvPr/>
        </p:nvSpPr>
        <p:spPr bwMode="auto">
          <a:xfrm>
            <a:off x="2818243" y="2339136"/>
            <a:ext cx="118173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 dirty="0">
                <a:solidFill>
                  <a:srgbClr val="000000"/>
                </a:solidFill>
                <a:ea typeface=""/>
              </a:rPr>
              <a:t>Shared Memory</a:t>
            </a:r>
          </a:p>
        </p:txBody>
      </p:sp>
    </p:spTree>
    <p:extLst>
      <p:ext uri="{BB962C8B-B14F-4D97-AF65-F5344CB8AC3E}">
        <p14:creationId xmlns:p14="http://schemas.microsoft.com/office/powerpoint/2010/main" val="18225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3993"/>
    </mc:Choice>
    <mc:Fallback xmlns="">
      <p:transition advTm="9399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371600" y="819150"/>
            <a:ext cx="4667768" cy="4214375"/>
            <a:chOff x="2767909" y="1356276"/>
            <a:chExt cx="6223691" cy="5619167"/>
          </a:xfrm>
        </p:grpSpPr>
        <p:sp>
          <p:nvSpPr>
            <p:cNvPr id="6147" name="Text Box 2"/>
            <p:cNvSpPr txBox="1">
              <a:spLocks noChangeArrowheads="1"/>
            </p:cNvSpPr>
            <p:nvPr/>
          </p:nvSpPr>
          <p:spPr bwMode="auto">
            <a:xfrm>
              <a:off x="3886200" y="3838575"/>
              <a:ext cx="2438400" cy="24860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350" b="1" dirty="0">
                  <a:cs typeface="Arial" charset="0"/>
                </a:rPr>
                <a:t>M</a:t>
              </a:r>
              <a:endParaRPr lang="en-US" sz="1350" dirty="0">
                <a:cs typeface="Arial" charset="0"/>
              </a:endParaRPr>
            </a:p>
          </p:txBody>
        </p:sp>
        <p:sp>
          <p:nvSpPr>
            <p:cNvPr id="6148" name="Text Box 3"/>
            <p:cNvSpPr txBox="1">
              <a:spLocks noChangeArrowheads="1"/>
            </p:cNvSpPr>
            <p:nvPr/>
          </p:nvSpPr>
          <p:spPr bwMode="auto">
            <a:xfrm>
              <a:off x="6400800" y="1356276"/>
              <a:ext cx="2590800" cy="2438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350" b="1" dirty="0">
                  <a:cs typeface="Arial" charset="0"/>
                </a:rPr>
                <a:t>N</a:t>
              </a:r>
              <a:endParaRPr lang="en-US" sz="1350" dirty="0">
                <a:cs typeface="Arial" charset="0"/>
              </a:endParaRPr>
            </a:p>
          </p:txBody>
        </p:sp>
        <p:sp>
          <p:nvSpPr>
            <p:cNvPr id="6149" name="Text Box 4"/>
            <p:cNvSpPr txBox="1">
              <a:spLocks noChangeArrowheads="1"/>
            </p:cNvSpPr>
            <p:nvPr/>
          </p:nvSpPr>
          <p:spPr bwMode="auto">
            <a:xfrm>
              <a:off x="6400800" y="3843338"/>
              <a:ext cx="2590800" cy="248126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350" b="1" dirty="0">
                  <a:cs typeface="Arial" charset="0"/>
                </a:rPr>
                <a:t>P</a:t>
              </a:r>
              <a:endParaRPr lang="en-US" sz="1350" dirty="0">
                <a:cs typeface="Arial" charset="0"/>
              </a:endParaRPr>
            </a:p>
          </p:txBody>
        </p:sp>
        <p:sp>
          <p:nvSpPr>
            <p:cNvPr id="6150" name="Text Box 5"/>
            <p:cNvSpPr txBox="1">
              <a:spLocks noChangeArrowheads="1"/>
            </p:cNvSpPr>
            <p:nvPr/>
          </p:nvSpPr>
          <p:spPr bwMode="auto">
            <a:xfrm>
              <a:off x="7229475" y="4697413"/>
              <a:ext cx="823913" cy="822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sz="1350" dirty="0">
                <a:solidFill>
                  <a:schemeClr val="bg1"/>
                </a:solidFill>
                <a:cs typeface="Arial" charset="0"/>
              </a:endParaRPr>
            </a:p>
          </p:txBody>
        </p:sp>
        <p:sp>
          <p:nvSpPr>
            <p:cNvPr id="6151" name="Line 6"/>
            <p:cNvSpPr>
              <a:spLocks noChangeShapeType="1"/>
            </p:cNvSpPr>
            <p:nvPr/>
          </p:nvSpPr>
          <p:spPr bwMode="auto">
            <a:xfrm>
              <a:off x="7734300" y="3749675"/>
              <a:ext cx="1588" cy="1563688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52" name="Line 7"/>
            <p:cNvSpPr>
              <a:spLocks noChangeShapeType="1"/>
            </p:cNvSpPr>
            <p:nvPr/>
          </p:nvSpPr>
          <p:spPr bwMode="auto">
            <a:xfrm>
              <a:off x="7680325" y="3744913"/>
              <a:ext cx="0" cy="156051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53" name="Line 8"/>
            <p:cNvSpPr>
              <a:spLocks noChangeShapeType="1"/>
            </p:cNvSpPr>
            <p:nvPr/>
          </p:nvSpPr>
          <p:spPr bwMode="auto">
            <a:xfrm>
              <a:off x="8763000" y="3833813"/>
              <a:ext cx="4763" cy="254158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54" name="Line 9"/>
            <p:cNvSpPr>
              <a:spLocks noChangeShapeType="1"/>
            </p:cNvSpPr>
            <p:nvPr/>
          </p:nvSpPr>
          <p:spPr bwMode="auto">
            <a:xfrm rot="-5400000" flipH="1" flipV="1">
              <a:off x="7658100" y="4914900"/>
              <a:ext cx="0" cy="26670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55" name="Line 10"/>
            <p:cNvSpPr>
              <a:spLocks noChangeShapeType="1"/>
            </p:cNvSpPr>
            <p:nvPr/>
          </p:nvSpPr>
          <p:spPr bwMode="auto">
            <a:xfrm>
              <a:off x="8166100" y="4694238"/>
              <a:ext cx="6350" cy="82232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56" name="Line 11"/>
            <p:cNvSpPr>
              <a:spLocks noChangeShapeType="1"/>
            </p:cNvSpPr>
            <p:nvPr/>
          </p:nvSpPr>
          <p:spPr bwMode="auto">
            <a:xfrm rot="-5400000">
              <a:off x="7631907" y="5233193"/>
              <a:ext cx="6350" cy="82391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57" name="Text Box 12"/>
            <p:cNvSpPr txBox="1">
              <a:spLocks noChangeArrowheads="1"/>
            </p:cNvSpPr>
            <p:nvPr/>
          </p:nvSpPr>
          <p:spPr bwMode="auto">
            <a:xfrm>
              <a:off x="7044383" y="5718175"/>
              <a:ext cx="1179812" cy="184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6969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900" b="1" dirty="0">
                  <a:latin typeface="Times New Roman" pitchFamily="18" charset="0"/>
                  <a:cs typeface="Arial" charset="0"/>
                </a:rPr>
                <a:t>BLOCK_WIDTH</a:t>
              </a:r>
            </a:p>
          </p:txBody>
        </p:sp>
        <p:sp>
          <p:nvSpPr>
            <p:cNvPr id="6158" name="Text Box 13"/>
            <p:cNvSpPr txBox="1">
              <a:spLocks noChangeArrowheads="1"/>
            </p:cNvSpPr>
            <p:nvPr/>
          </p:nvSpPr>
          <p:spPr bwMode="auto">
            <a:xfrm>
              <a:off x="7360709" y="6042026"/>
              <a:ext cx="547160" cy="184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6969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900" b="1" dirty="0">
                  <a:latin typeface="Times New Roman" pitchFamily="18" charset="0"/>
                  <a:cs typeface="Arial" charset="0"/>
                </a:rPr>
                <a:t>WIDTH</a:t>
              </a:r>
              <a:endParaRPr lang="en-US" sz="900" dirty="0">
                <a:cs typeface="Arial" charset="0"/>
              </a:endParaRPr>
            </a:p>
          </p:txBody>
        </p:sp>
        <p:sp>
          <p:nvSpPr>
            <p:cNvPr id="6159" name="Text Box 14"/>
            <p:cNvSpPr txBox="1">
              <a:spLocks noChangeArrowheads="1"/>
            </p:cNvSpPr>
            <p:nvPr/>
          </p:nvSpPr>
          <p:spPr bwMode="auto">
            <a:xfrm>
              <a:off x="4812772" y="6042026"/>
              <a:ext cx="547160" cy="184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6969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900" b="1" dirty="0">
                  <a:latin typeface="Times New Roman" pitchFamily="18" charset="0"/>
                  <a:cs typeface="Arial" charset="0"/>
                </a:rPr>
                <a:t>WIDTH</a:t>
              </a:r>
              <a:endParaRPr lang="en-US" sz="900" b="1" dirty="0">
                <a:cs typeface="Arial" charset="0"/>
              </a:endParaRPr>
            </a:p>
          </p:txBody>
        </p:sp>
        <p:sp>
          <p:nvSpPr>
            <p:cNvPr id="6160" name="Text Box 15"/>
            <p:cNvSpPr txBox="1">
              <a:spLocks noChangeArrowheads="1"/>
            </p:cNvSpPr>
            <p:nvPr/>
          </p:nvSpPr>
          <p:spPr bwMode="auto">
            <a:xfrm>
              <a:off x="7680325" y="5313363"/>
              <a:ext cx="55563" cy="53975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6858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sz="900">
                <a:latin typeface="Times New Roman" pitchFamily="18" charset="0"/>
                <a:cs typeface="Arial" charset="0"/>
              </a:endParaRPr>
            </a:p>
            <a:p>
              <a:pPr eaLnBrk="1" hangingPunct="1"/>
              <a:endParaRPr lang="en-US" sz="900">
                <a:latin typeface="Times New Roman" pitchFamily="18" charset="0"/>
                <a:cs typeface="Arial" charset="0"/>
              </a:endParaRPr>
            </a:p>
            <a:p>
              <a:pPr eaLnBrk="1" hangingPunct="1"/>
              <a:endParaRPr lang="en-US" sz="1350">
                <a:cs typeface="Arial" charset="0"/>
              </a:endParaRPr>
            </a:p>
          </p:txBody>
        </p:sp>
        <p:sp>
          <p:nvSpPr>
            <p:cNvPr id="6161" name="Line 16"/>
            <p:cNvSpPr>
              <a:spLocks noChangeShapeType="1"/>
            </p:cNvSpPr>
            <p:nvPr/>
          </p:nvSpPr>
          <p:spPr bwMode="auto">
            <a:xfrm>
              <a:off x="6283325" y="5313363"/>
              <a:ext cx="1379538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62" name="Line 17"/>
            <p:cNvSpPr>
              <a:spLocks noChangeShapeType="1"/>
            </p:cNvSpPr>
            <p:nvPr/>
          </p:nvSpPr>
          <p:spPr bwMode="auto">
            <a:xfrm>
              <a:off x="6283325" y="5367338"/>
              <a:ext cx="1379538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63" name="Line 18"/>
            <p:cNvSpPr>
              <a:spLocks noChangeShapeType="1"/>
            </p:cNvSpPr>
            <p:nvPr/>
          </p:nvSpPr>
          <p:spPr bwMode="auto">
            <a:xfrm rot="-5400000">
              <a:off x="5097463" y="5032375"/>
              <a:ext cx="4762" cy="24272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64" name="Line 19"/>
            <p:cNvSpPr>
              <a:spLocks noChangeShapeType="1"/>
            </p:cNvSpPr>
            <p:nvPr/>
          </p:nvSpPr>
          <p:spPr bwMode="auto">
            <a:xfrm rot="10800000" flipH="1">
              <a:off x="8759825" y="1371600"/>
              <a:ext cx="3175" cy="24130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65" name="Rectangle 20"/>
            <p:cNvSpPr>
              <a:spLocks noChangeArrowheads="1"/>
            </p:cNvSpPr>
            <p:nvPr/>
          </p:nvSpPr>
          <p:spPr bwMode="auto">
            <a:xfrm>
              <a:off x="3933825" y="5711825"/>
              <a:ext cx="182563" cy="182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166" name="Rectangle 21"/>
            <p:cNvSpPr>
              <a:spLocks noChangeArrowheads="1"/>
            </p:cNvSpPr>
            <p:nvPr/>
          </p:nvSpPr>
          <p:spPr bwMode="auto">
            <a:xfrm>
              <a:off x="6221413" y="4703763"/>
              <a:ext cx="182562" cy="182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167" name="Rectangle 22"/>
            <p:cNvSpPr>
              <a:spLocks noChangeArrowheads="1"/>
            </p:cNvSpPr>
            <p:nvPr/>
          </p:nvSpPr>
          <p:spPr bwMode="auto">
            <a:xfrm>
              <a:off x="7989888" y="1911350"/>
              <a:ext cx="182562" cy="182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210" name="Text Box 65"/>
            <p:cNvSpPr txBox="1">
              <a:spLocks noChangeArrowheads="1"/>
            </p:cNvSpPr>
            <p:nvPr/>
          </p:nvSpPr>
          <p:spPr bwMode="auto">
            <a:xfrm rot="16200000">
              <a:off x="7651897" y="4991636"/>
              <a:ext cx="1282404" cy="184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6969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900" b="1" dirty="0">
                  <a:latin typeface="Times New Roman" pitchFamily="18" charset="0"/>
                  <a:cs typeface="Arial" charset="0"/>
                </a:rPr>
                <a:t>BLOCK_WIDTHE</a:t>
              </a:r>
              <a:endParaRPr lang="en-US" sz="900" dirty="0">
                <a:cs typeface="Arial" charset="0"/>
              </a:endParaRPr>
            </a:p>
          </p:txBody>
        </p:sp>
        <p:sp>
          <p:nvSpPr>
            <p:cNvPr id="6212" name="Text Box 67"/>
            <p:cNvSpPr txBox="1">
              <a:spLocks noChangeArrowheads="1"/>
            </p:cNvSpPr>
            <p:nvPr/>
          </p:nvSpPr>
          <p:spPr bwMode="auto">
            <a:xfrm rot="16200000">
              <a:off x="8593884" y="2365641"/>
              <a:ext cx="547160" cy="184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6969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900" b="1" dirty="0">
                  <a:latin typeface="Times New Roman" pitchFamily="18" charset="0"/>
                  <a:cs typeface="Arial" charset="0"/>
                </a:rPr>
                <a:t>WIDTH</a:t>
              </a:r>
              <a:endParaRPr lang="en-US" sz="900" b="1" dirty="0">
                <a:cs typeface="Arial" charset="0"/>
              </a:endParaRPr>
            </a:p>
          </p:txBody>
        </p:sp>
        <p:sp>
          <p:nvSpPr>
            <p:cNvPr id="6213" name="Text Box 68"/>
            <p:cNvSpPr txBox="1">
              <a:spLocks noChangeArrowheads="1"/>
            </p:cNvSpPr>
            <p:nvPr/>
          </p:nvSpPr>
          <p:spPr bwMode="auto">
            <a:xfrm>
              <a:off x="3886200" y="5257800"/>
              <a:ext cx="2400300" cy="11112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6858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sz="1350">
                <a:cs typeface="Arial" charset="0"/>
              </a:endParaRPr>
            </a:p>
          </p:txBody>
        </p:sp>
        <p:sp>
          <p:nvSpPr>
            <p:cNvPr id="6214" name="Text Box 69"/>
            <p:cNvSpPr txBox="1">
              <a:spLocks noChangeArrowheads="1"/>
            </p:cNvSpPr>
            <p:nvPr/>
          </p:nvSpPr>
          <p:spPr bwMode="auto">
            <a:xfrm>
              <a:off x="7696200" y="1371600"/>
              <a:ext cx="76200" cy="2438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6858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sz="1350">
                <a:cs typeface="Arial" charset="0"/>
              </a:endParaRPr>
            </a:p>
          </p:txBody>
        </p:sp>
        <p:sp>
          <p:nvSpPr>
            <p:cNvPr id="6215" name="Rectangle 70"/>
            <p:cNvSpPr>
              <a:spLocks noChangeArrowheads="1"/>
            </p:cNvSpPr>
            <p:nvPr/>
          </p:nvSpPr>
          <p:spPr bwMode="auto">
            <a:xfrm rot="-5400000">
              <a:off x="3868738" y="6446838"/>
              <a:ext cx="182562" cy="182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3" name="Text Box 67"/>
            <p:cNvSpPr txBox="1">
              <a:spLocks noChangeArrowheads="1"/>
            </p:cNvSpPr>
            <p:nvPr/>
          </p:nvSpPr>
          <p:spPr bwMode="auto">
            <a:xfrm rot="16200000">
              <a:off x="8589848" y="5058907"/>
              <a:ext cx="547160" cy="184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6969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900" b="1" dirty="0">
                  <a:latin typeface="Times New Roman" pitchFamily="18" charset="0"/>
                  <a:cs typeface="Arial" charset="0"/>
                </a:rPr>
                <a:t>WIDTH</a:t>
              </a:r>
              <a:endParaRPr lang="en-US" sz="900" b="1" dirty="0">
                <a:cs typeface="Arial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767909" y="5131835"/>
              <a:ext cx="666507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Row</a:t>
              </a:r>
            </a:p>
          </p:txBody>
        </p:sp>
        <p:cxnSp>
          <p:nvCxnSpPr>
            <p:cNvPr id="4" name="Straight Arrow Connector 3"/>
            <p:cNvCxnSpPr/>
            <p:nvPr/>
          </p:nvCxnSpPr>
          <p:spPr>
            <a:xfrm>
              <a:off x="3275909" y="5305426"/>
              <a:ext cx="482600" cy="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7424777" y="6575334"/>
              <a:ext cx="577509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Col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7684128" y="6301978"/>
              <a:ext cx="0" cy="28971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Matrix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1779686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3237"/>
    </mc:Choice>
    <mc:Fallback xmlns="">
      <p:transition advTm="73237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330517" y="272847"/>
            <a:ext cx="6235065" cy="438582"/>
          </a:xfrm>
        </p:spPr>
        <p:txBody>
          <a:bodyPr>
            <a:noAutofit/>
          </a:bodyPr>
          <a:lstStyle/>
          <a:p>
            <a:r>
              <a:rPr lang="en-US" sz="2000" dirty="0"/>
              <a:t>Phase 0 Use for Block (0,0) (iteration 0)</a:t>
            </a:r>
          </a:p>
        </p:txBody>
      </p:sp>
      <p:sp>
        <p:nvSpPr>
          <p:cNvPr id="266" name="Rectangle 2"/>
          <p:cNvSpPr>
            <a:spLocks noChangeArrowheads="1"/>
          </p:cNvSpPr>
          <p:nvPr/>
        </p:nvSpPr>
        <p:spPr bwMode="auto">
          <a:xfrm>
            <a:off x="4305300" y="259938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0,1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67" name="Rectangle 3"/>
          <p:cNvSpPr>
            <a:spLocks noChangeArrowheads="1"/>
          </p:cNvSpPr>
          <p:nvPr/>
        </p:nvSpPr>
        <p:spPr bwMode="auto">
          <a:xfrm>
            <a:off x="3962400" y="259938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0,0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68" name="Rectangle 4"/>
          <p:cNvSpPr>
            <a:spLocks noChangeArrowheads="1"/>
          </p:cNvSpPr>
          <p:nvPr/>
        </p:nvSpPr>
        <p:spPr bwMode="auto">
          <a:xfrm>
            <a:off x="3962400" y="285655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1,0</a:t>
            </a:r>
          </a:p>
        </p:txBody>
      </p:sp>
      <p:sp>
        <p:nvSpPr>
          <p:cNvPr id="269" name="Rectangle 5"/>
          <p:cNvSpPr>
            <a:spLocks noChangeArrowheads="1"/>
          </p:cNvSpPr>
          <p:nvPr/>
        </p:nvSpPr>
        <p:spPr bwMode="auto">
          <a:xfrm>
            <a:off x="3962400" y="311373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70" name="Rectangle 6"/>
          <p:cNvSpPr>
            <a:spLocks noChangeArrowheads="1"/>
          </p:cNvSpPr>
          <p:nvPr/>
        </p:nvSpPr>
        <p:spPr bwMode="auto">
          <a:xfrm>
            <a:off x="39624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71" name="Rectangle 7"/>
          <p:cNvSpPr>
            <a:spLocks noChangeArrowheads="1"/>
          </p:cNvSpPr>
          <p:nvPr/>
        </p:nvSpPr>
        <p:spPr bwMode="auto">
          <a:xfrm>
            <a:off x="4305300" y="285655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72" name="Rectangle 8"/>
          <p:cNvSpPr>
            <a:spLocks noChangeArrowheads="1"/>
          </p:cNvSpPr>
          <p:nvPr/>
        </p:nvSpPr>
        <p:spPr bwMode="auto">
          <a:xfrm>
            <a:off x="4305300" y="311373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73" name="Rectangle 9"/>
          <p:cNvSpPr>
            <a:spLocks noChangeArrowheads="1"/>
          </p:cNvSpPr>
          <p:nvPr/>
        </p:nvSpPr>
        <p:spPr bwMode="auto">
          <a:xfrm>
            <a:off x="43053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74" name="Rectangle 10"/>
          <p:cNvSpPr>
            <a:spLocks noChangeArrowheads="1"/>
          </p:cNvSpPr>
          <p:nvPr/>
        </p:nvSpPr>
        <p:spPr bwMode="auto">
          <a:xfrm>
            <a:off x="4648200" y="259938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0,2</a:t>
            </a:r>
          </a:p>
        </p:txBody>
      </p:sp>
      <p:sp>
        <p:nvSpPr>
          <p:cNvPr id="275" name="Rectangle 11"/>
          <p:cNvSpPr>
            <a:spLocks noChangeArrowheads="1"/>
          </p:cNvSpPr>
          <p:nvPr/>
        </p:nvSpPr>
        <p:spPr bwMode="auto">
          <a:xfrm>
            <a:off x="4648200" y="285655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76" name="Rectangle 12"/>
          <p:cNvSpPr>
            <a:spLocks noChangeArrowheads="1"/>
          </p:cNvSpPr>
          <p:nvPr/>
        </p:nvSpPr>
        <p:spPr bwMode="auto">
          <a:xfrm>
            <a:off x="4991100" y="285655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77" name="Rectangle 13"/>
          <p:cNvSpPr>
            <a:spLocks noChangeArrowheads="1"/>
          </p:cNvSpPr>
          <p:nvPr/>
        </p:nvSpPr>
        <p:spPr bwMode="auto">
          <a:xfrm>
            <a:off x="4991100" y="311373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78" name="Rectangle 14"/>
          <p:cNvSpPr>
            <a:spLocks noChangeArrowheads="1"/>
          </p:cNvSpPr>
          <p:nvPr/>
        </p:nvSpPr>
        <p:spPr bwMode="auto">
          <a:xfrm>
            <a:off x="4991100" y="259938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0,3</a:t>
            </a:r>
          </a:p>
        </p:txBody>
      </p:sp>
      <p:sp>
        <p:nvSpPr>
          <p:cNvPr id="279" name="Rectangle 15"/>
          <p:cNvSpPr>
            <a:spLocks noChangeArrowheads="1"/>
          </p:cNvSpPr>
          <p:nvPr/>
        </p:nvSpPr>
        <p:spPr bwMode="auto">
          <a:xfrm>
            <a:off x="4648200" y="311373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80" name="Rectangle 16"/>
          <p:cNvSpPr>
            <a:spLocks noChangeArrowheads="1"/>
          </p:cNvSpPr>
          <p:nvPr/>
        </p:nvSpPr>
        <p:spPr bwMode="auto">
          <a:xfrm>
            <a:off x="46482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81" name="Rectangle 17"/>
          <p:cNvSpPr>
            <a:spLocks noChangeArrowheads="1"/>
          </p:cNvSpPr>
          <p:nvPr/>
        </p:nvSpPr>
        <p:spPr bwMode="auto">
          <a:xfrm>
            <a:off x="49911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82" name="Rectangle 18"/>
          <p:cNvSpPr>
            <a:spLocks noChangeArrowheads="1"/>
          </p:cNvSpPr>
          <p:nvPr/>
        </p:nvSpPr>
        <p:spPr bwMode="auto">
          <a:xfrm>
            <a:off x="4305300" y="285655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1,1</a:t>
            </a:r>
          </a:p>
        </p:txBody>
      </p:sp>
      <p:sp>
        <p:nvSpPr>
          <p:cNvPr id="283" name="Rectangle 19"/>
          <p:cNvSpPr>
            <a:spLocks noChangeArrowheads="1"/>
          </p:cNvSpPr>
          <p:nvPr/>
        </p:nvSpPr>
        <p:spPr bwMode="auto">
          <a:xfrm>
            <a:off x="3962400" y="311373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2,0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84" name="Rectangle 20"/>
          <p:cNvSpPr>
            <a:spLocks noChangeArrowheads="1"/>
          </p:cNvSpPr>
          <p:nvPr/>
        </p:nvSpPr>
        <p:spPr bwMode="auto">
          <a:xfrm>
            <a:off x="4648200" y="311373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2,2</a:t>
            </a:r>
          </a:p>
        </p:txBody>
      </p:sp>
      <p:sp>
        <p:nvSpPr>
          <p:cNvPr id="285" name="Rectangle 21"/>
          <p:cNvSpPr>
            <a:spLocks noChangeArrowheads="1"/>
          </p:cNvSpPr>
          <p:nvPr/>
        </p:nvSpPr>
        <p:spPr bwMode="auto">
          <a:xfrm>
            <a:off x="4991100" y="311373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2,3</a:t>
            </a:r>
          </a:p>
        </p:txBody>
      </p:sp>
      <p:sp>
        <p:nvSpPr>
          <p:cNvPr id="286" name="Rectangle 22"/>
          <p:cNvSpPr>
            <a:spLocks noChangeArrowheads="1"/>
          </p:cNvSpPr>
          <p:nvPr/>
        </p:nvSpPr>
        <p:spPr bwMode="auto">
          <a:xfrm>
            <a:off x="4305300" y="311373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2,1</a:t>
            </a:r>
          </a:p>
        </p:txBody>
      </p:sp>
      <p:sp>
        <p:nvSpPr>
          <p:cNvPr id="287" name="Rectangle 23"/>
          <p:cNvSpPr>
            <a:spLocks noChangeArrowheads="1"/>
          </p:cNvSpPr>
          <p:nvPr/>
        </p:nvSpPr>
        <p:spPr bwMode="auto">
          <a:xfrm>
            <a:off x="4991100" y="285655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1,3</a:t>
            </a:r>
          </a:p>
        </p:txBody>
      </p:sp>
      <p:sp>
        <p:nvSpPr>
          <p:cNvPr id="288" name="Rectangle 24"/>
          <p:cNvSpPr>
            <a:spLocks noChangeArrowheads="1"/>
          </p:cNvSpPr>
          <p:nvPr/>
        </p:nvSpPr>
        <p:spPr bwMode="auto">
          <a:xfrm>
            <a:off x="4648200" y="285655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1,2</a:t>
            </a:r>
          </a:p>
        </p:txBody>
      </p:sp>
      <p:sp>
        <p:nvSpPr>
          <p:cNvPr id="289" name="Rectangle 25"/>
          <p:cNvSpPr>
            <a:spLocks noChangeArrowheads="1"/>
          </p:cNvSpPr>
          <p:nvPr/>
        </p:nvSpPr>
        <p:spPr bwMode="auto">
          <a:xfrm>
            <a:off x="39624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90" name="Rectangle 26"/>
          <p:cNvSpPr>
            <a:spLocks noChangeArrowheads="1"/>
          </p:cNvSpPr>
          <p:nvPr/>
        </p:nvSpPr>
        <p:spPr bwMode="auto">
          <a:xfrm>
            <a:off x="43053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91" name="Rectangle 27"/>
          <p:cNvSpPr>
            <a:spLocks noChangeArrowheads="1"/>
          </p:cNvSpPr>
          <p:nvPr/>
        </p:nvSpPr>
        <p:spPr bwMode="auto">
          <a:xfrm>
            <a:off x="49911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92" name="Rectangle 28"/>
          <p:cNvSpPr>
            <a:spLocks noChangeArrowheads="1"/>
          </p:cNvSpPr>
          <p:nvPr/>
        </p:nvSpPr>
        <p:spPr bwMode="auto">
          <a:xfrm>
            <a:off x="46482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93" name="Rectangle 29"/>
          <p:cNvSpPr>
            <a:spLocks noChangeArrowheads="1"/>
          </p:cNvSpPr>
          <p:nvPr/>
        </p:nvSpPr>
        <p:spPr bwMode="auto">
          <a:xfrm>
            <a:off x="39624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3,0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94" name="Rectangle 30"/>
          <p:cNvSpPr>
            <a:spLocks noChangeArrowheads="1"/>
          </p:cNvSpPr>
          <p:nvPr/>
        </p:nvSpPr>
        <p:spPr bwMode="auto">
          <a:xfrm>
            <a:off x="46482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3,2</a:t>
            </a:r>
          </a:p>
        </p:txBody>
      </p:sp>
      <p:sp>
        <p:nvSpPr>
          <p:cNvPr id="295" name="Rectangle 31"/>
          <p:cNvSpPr>
            <a:spLocks noChangeArrowheads="1"/>
          </p:cNvSpPr>
          <p:nvPr/>
        </p:nvSpPr>
        <p:spPr bwMode="auto">
          <a:xfrm>
            <a:off x="49911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3,3</a:t>
            </a:r>
          </a:p>
        </p:txBody>
      </p:sp>
      <p:sp>
        <p:nvSpPr>
          <p:cNvPr id="296" name="Rectangle 32"/>
          <p:cNvSpPr>
            <a:spLocks noChangeArrowheads="1"/>
          </p:cNvSpPr>
          <p:nvPr/>
        </p:nvSpPr>
        <p:spPr bwMode="auto">
          <a:xfrm>
            <a:off x="43053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3,1</a:t>
            </a:r>
          </a:p>
        </p:txBody>
      </p:sp>
      <p:sp>
        <p:nvSpPr>
          <p:cNvPr id="297" name="Rectangle 33"/>
          <p:cNvSpPr>
            <a:spLocks noChangeArrowheads="1"/>
          </p:cNvSpPr>
          <p:nvPr/>
        </p:nvSpPr>
        <p:spPr bwMode="auto">
          <a:xfrm>
            <a:off x="3962400" y="2599380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98" name="Rectangle 37"/>
          <p:cNvSpPr>
            <a:spLocks noChangeArrowheads="1"/>
          </p:cNvSpPr>
          <p:nvPr/>
        </p:nvSpPr>
        <p:spPr bwMode="auto">
          <a:xfrm>
            <a:off x="4648200" y="2599380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99" name="Rectangle 39"/>
          <p:cNvSpPr>
            <a:spLocks noChangeArrowheads="1"/>
          </p:cNvSpPr>
          <p:nvPr/>
        </p:nvSpPr>
        <p:spPr bwMode="auto">
          <a:xfrm>
            <a:off x="3962400" y="3113730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00" name="Rectangle 40"/>
          <p:cNvSpPr>
            <a:spLocks noChangeArrowheads="1"/>
          </p:cNvSpPr>
          <p:nvPr/>
        </p:nvSpPr>
        <p:spPr bwMode="auto">
          <a:xfrm>
            <a:off x="4648200" y="3113730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01" name="Rectangle 2"/>
          <p:cNvSpPr>
            <a:spLocks noChangeArrowheads="1"/>
          </p:cNvSpPr>
          <p:nvPr/>
        </p:nvSpPr>
        <p:spPr bwMode="auto">
          <a:xfrm>
            <a:off x="1647825" y="260985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0,1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02" name="Rectangle 3"/>
          <p:cNvSpPr>
            <a:spLocks noChangeArrowheads="1"/>
          </p:cNvSpPr>
          <p:nvPr/>
        </p:nvSpPr>
        <p:spPr bwMode="auto">
          <a:xfrm>
            <a:off x="1304925" y="260985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0,0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03" name="Rectangle 4"/>
          <p:cNvSpPr>
            <a:spLocks noChangeArrowheads="1"/>
          </p:cNvSpPr>
          <p:nvPr/>
        </p:nvSpPr>
        <p:spPr bwMode="auto">
          <a:xfrm>
            <a:off x="1304925" y="286702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1,0</a:t>
            </a:r>
          </a:p>
        </p:txBody>
      </p:sp>
      <p:sp>
        <p:nvSpPr>
          <p:cNvPr id="304" name="Rectangle 5"/>
          <p:cNvSpPr>
            <a:spLocks noChangeArrowheads="1"/>
          </p:cNvSpPr>
          <p:nvPr/>
        </p:nvSpPr>
        <p:spPr bwMode="auto">
          <a:xfrm>
            <a:off x="1304925" y="312420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05" name="Rectangle 6"/>
          <p:cNvSpPr>
            <a:spLocks noChangeArrowheads="1"/>
          </p:cNvSpPr>
          <p:nvPr/>
        </p:nvSpPr>
        <p:spPr bwMode="auto">
          <a:xfrm>
            <a:off x="13049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06" name="Rectangle 7"/>
          <p:cNvSpPr>
            <a:spLocks noChangeArrowheads="1"/>
          </p:cNvSpPr>
          <p:nvPr/>
        </p:nvSpPr>
        <p:spPr bwMode="auto">
          <a:xfrm>
            <a:off x="1647825" y="286702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07" name="Rectangle 8"/>
          <p:cNvSpPr>
            <a:spLocks noChangeArrowheads="1"/>
          </p:cNvSpPr>
          <p:nvPr/>
        </p:nvSpPr>
        <p:spPr bwMode="auto">
          <a:xfrm>
            <a:off x="1647825" y="312420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08" name="Rectangle 9"/>
          <p:cNvSpPr>
            <a:spLocks noChangeArrowheads="1"/>
          </p:cNvSpPr>
          <p:nvPr/>
        </p:nvSpPr>
        <p:spPr bwMode="auto">
          <a:xfrm>
            <a:off x="16478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09" name="Rectangle 10"/>
          <p:cNvSpPr>
            <a:spLocks noChangeArrowheads="1"/>
          </p:cNvSpPr>
          <p:nvPr/>
        </p:nvSpPr>
        <p:spPr bwMode="auto">
          <a:xfrm>
            <a:off x="1990725" y="260985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0,2</a:t>
            </a:r>
          </a:p>
        </p:txBody>
      </p:sp>
      <p:sp>
        <p:nvSpPr>
          <p:cNvPr id="310" name="Rectangle 11"/>
          <p:cNvSpPr>
            <a:spLocks noChangeArrowheads="1"/>
          </p:cNvSpPr>
          <p:nvPr/>
        </p:nvSpPr>
        <p:spPr bwMode="auto">
          <a:xfrm>
            <a:off x="1990725" y="286702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11" name="Rectangle 12"/>
          <p:cNvSpPr>
            <a:spLocks noChangeArrowheads="1"/>
          </p:cNvSpPr>
          <p:nvPr/>
        </p:nvSpPr>
        <p:spPr bwMode="auto">
          <a:xfrm>
            <a:off x="2333625" y="286702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12" name="Rectangle 13"/>
          <p:cNvSpPr>
            <a:spLocks noChangeArrowheads="1"/>
          </p:cNvSpPr>
          <p:nvPr/>
        </p:nvSpPr>
        <p:spPr bwMode="auto">
          <a:xfrm>
            <a:off x="2333625" y="312420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13" name="Rectangle 14"/>
          <p:cNvSpPr>
            <a:spLocks noChangeArrowheads="1"/>
          </p:cNvSpPr>
          <p:nvPr/>
        </p:nvSpPr>
        <p:spPr bwMode="auto">
          <a:xfrm>
            <a:off x="2333625" y="260985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0,3</a:t>
            </a:r>
          </a:p>
        </p:txBody>
      </p:sp>
      <p:sp>
        <p:nvSpPr>
          <p:cNvPr id="314" name="Rectangle 15"/>
          <p:cNvSpPr>
            <a:spLocks noChangeArrowheads="1"/>
          </p:cNvSpPr>
          <p:nvPr/>
        </p:nvSpPr>
        <p:spPr bwMode="auto">
          <a:xfrm>
            <a:off x="1990725" y="312420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15" name="Rectangle 16"/>
          <p:cNvSpPr>
            <a:spLocks noChangeArrowheads="1"/>
          </p:cNvSpPr>
          <p:nvPr/>
        </p:nvSpPr>
        <p:spPr bwMode="auto">
          <a:xfrm>
            <a:off x="19907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16" name="Rectangle 17"/>
          <p:cNvSpPr>
            <a:spLocks noChangeArrowheads="1"/>
          </p:cNvSpPr>
          <p:nvPr/>
        </p:nvSpPr>
        <p:spPr bwMode="auto">
          <a:xfrm>
            <a:off x="23336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17" name="Rectangle 18"/>
          <p:cNvSpPr>
            <a:spLocks noChangeArrowheads="1"/>
          </p:cNvSpPr>
          <p:nvPr/>
        </p:nvSpPr>
        <p:spPr bwMode="auto">
          <a:xfrm>
            <a:off x="1647825" y="286702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1,1</a:t>
            </a:r>
          </a:p>
        </p:txBody>
      </p:sp>
      <p:sp>
        <p:nvSpPr>
          <p:cNvPr id="318" name="Rectangle 19"/>
          <p:cNvSpPr>
            <a:spLocks noChangeArrowheads="1"/>
          </p:cNvSpPr>
          <p:nvPr/>
        </p:nvSpPr>
        <p:spPr bwMode="auto">
          <a:xfrm>
            <a:off x="1304925" y="312420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2,0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19" name="Rectangle 20"/>
          <p:cNvSpPr>
            <a:spLocks noChangeArrowheads="1"/>
          </p:cNvSpPr>
          <p:nvPr/>
        </p:nvSpPr>
        <p:spPr bwMode="auto">
          <a:xfrm>
            <a:off x="1990725" y="312420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2,2</a:t>
            </a:r>
          </a:p>
        </p:txBody>
      </p:sp>
      <p:sp>
        <p:nvSpPr>
          <p:cNvPr id="320" name="Rectangle 21"/>
          <p:cNvSpPr>
            <a:spLocks noChangeArrowheads="1"/>
          </p:cNvSpPr>
          <p:nvPr/>
        </p:nvSpPr>
        <p:spPr bwMode="auto">
          <a:xfrm>
            <a:off x="2333625" y="312420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2,3</a:t>
            </a:r>
          </a:p>
        </p:txBody>
      </p:sp>
      <p:sp>
        <p:nvSpPr>
          <p:cNvPr id="321" name="Rectangle 22"/>
          <p:cNvSpPr>
            <a:spLocks noChangeArrowheads="1"/>
          </p:cNvSpPr>
          <p:nvPr/>
        </p:nvSpPr>
        <p:spPr bwMode="auto">
          <a:xfrm>
            <a:off x="1647825" y="312420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2,1</a:t>
            </a:r>
          </a:p>
        </p:txBody>
      </p:sp>
      <p:sp>
        <p:nvSpPr>
          <p:cNvPr id="322" name="Rectangle 23"/>
          <p:cNvSpPr>
            <a:spLocks noChangeArrowheads="1"/>
          </p:cNvSpPr>
          <p:nvPr/>
        </p:nvSpPr>
        <p:spPr bwMode="auto">
          <a:xfrm>
            <a:off x="2333625" y="286702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1,3</a:t>
            </a:r>
          </a:p>
        </p:txBody>
      </p:sp>
      <p:sp>
        <p:nvSpPr>
          <p:cNvPr id="323" name="Rectangle 24"/>
          <p:cNvSpPr>
            <a:spLocks noChangeArrowheads="1"/>
          </p:cNvSpPr>
          <p:nvPr/>
        </p:nvSpPr>
        <p:spPr bwMode="auto">
          <a:xfrm>
            <a:off x="1990725" y="286702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1,2</a:t>
            </a:r>
          </a:p>
        </p:txBody>
      </p:sp>
      <p:sp>
        <p:nvSpPr>
          <p:cNvPr id="324" name="Rectangle 25"/>
          <p:cNvSpPr>
            <a:spLocks noChangeArrowheads="1"/>
          </p:cNvSpPr>
          <p:nvPr/>
        </p:nvSpPr>
        <p:spPr bwMode="auto">
          <a:xfrm>
            <a:off x="13049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25" name="Rectangle 26"/>
          <p:cNvSpPr>
            <a:spLocks noChangeArrowheads="1"/>
          </p:cNvSpPr>
          <p:nvPr/>
        </p:nvSpPr>
        <p:spPr bwMode="auto">
          <a:xfrm>
            <a:off x="16478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26" name="Rectangle 27"/>
          <p:cNvSpPr>
            <a:spLocks noChangeArrowheads="1"/>
          </p:cNvSpPr>
          <p:nvPr/>
        </p:nvSpPr>
        <p:spPr bwMode="auto">
          <a:xfrm>
            <a:off x="23336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27" name="Rectangle 28"/>
          <p:cNvSpPr>
            <a:spLocks noChangeArrowheads="1"/>
          </p:cNvSpPr>
          <p:nvPr/>
        </p:nvSpPr>
        <p:spPr bwMode="auto">
          <a:xfrm>
            <a:off x="19907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28" name="Rectangle 29"/>
          <p:cNvSpPr>
            <a:spLocks noChangeArrowheads="1"/>
          </p:cNvSpPr>
          <p:nvPr/>
        </p:nvSpPr>
        <p:spPr bwMode="auto">
          <a:xfrm>
            <a:off x="13049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3,0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29" name="Rectangle 30"/>
          <p:cNvSpPr>
            <a:spLocks noChangeArrowheads="1"/>
          </p:cNvSpPr>
          <p:nvPr/>
        </p:nvSpPr>
        <p:spPr bwMode="auto">
          <a:xfrm>
            <a:off x="19907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3,2</a:t>
            </a:r>
          </a:p>
        </p:txBody>
      </p:sp>
      <p:sp>
        <p:nvSpPr>
          <p:cNvPr id="330" name="Rectangle 31"/>
          <p:cNvSpPr>
            <a:spLocks noChangeArrowheads="1"/>
          </p:cNvSpPr>
          <p:nvPr/>
        </p:nvSpPr>
        <p:spPr bwMode="auto">
          <a:xfrm>
            <a:off x="23336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3,3</a:t>
            </a:r>
          </a:p>
        </p:txBody>
      </p:sp>
      <p:sp>
        <p:nvSpPr>
          <p:cNvPr id="331" name="Rectangle 32"/>
          <p:cNvSpPr>
            <a:spLocks noChangeArrowheads="1"/>
          </p:cNvSpPr>
          <p:nvPr/>
        </p:nvSpPr>
        <p:spPr bwMode="auto">
          <a:xfrm>
            <a:off x="16478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3,1</a:t>
            </a:r>
          </a:p>
        </p:txBody>
      </p:sp>
      <p:sp>
        <p:nvSpPr>
          <p:cNvPr id="332" name="Rectangle 33"/>
          <p:cNvSpPr>
            <a:spLocks noChangeArrowheads="1"/>
          </p:cNvSpPr>
          <p:nvPr/>
        </p:nvSpPr>
        <p:spPr bwMode="auto">
          <a:xfrm>
            <a:off x="1304925" y="2609850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33" name="Rectangle 37"/>
          <p:cNvSpPr>
            <a:spLocks noChangeArrowheads="1"/>
          </p:cNvSpPr>
          <p:nvPr/>
        </p:nvSpPr>
        <p:spPr bwMode="auto">
          <a:xfrm>
            <a:off x="1990725" y="2609850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34" name="Rectangle 39"/>
          <p:cNvSpPr>
            <a:spLocks noChangeArrowheads="1"/>
          </p:cNvSpPr>
          <p:nvPr/>
        </p:nvSpPr>
        <p:spPr bwMode="auto">
          <a:xfrm>
            <a:off x="1304925" y="3124200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35" name="Rectangle 40"/>
          <p:cNvSpPr>
            <a:spLocks noChangeArrowheads="1"/>
          </p:cNvSpPr>
          <p:nvPr/>
        </p:nvSpPr>
        <p:spPr bwMode="auto">
          <a:xfrm>
            <a:off x="1990725" y="3124200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36" name="Rectangle 2"/>
          <p:cNvSpPr>
            <a:spLocks noChangeArrowheads="1"/>
          </p:cNvSpPr>
          <p:nvPr/>
        </p:nvSpPr>
        <p:spPr bwMode="auto">
          <a:xfrm>
            <a:off x="1647825" y="136683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0,1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37" name="Rectangle 3"/>
          <p:cNvSpPr>
            <a:spLocks noChangeArrowheads="1"/>
          </p:cNvSpPr>
          <p:nvPr/>
        </p:nvSpPr>
        <p:spPr bwMode="auto">
          <a:xfrm>
            <a:off x="1304925" y="136683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0,0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38" name="Rectangle 4"/>
          <p:cNvSpPr>
            <a:spLocks noChangeArrowheads="1"/>
          </p:cNvSpPr>
          <p:nvPr/>
        </p:nvSpPr>
        <p:spPr bwMode="auto">
          <a:xfrm>
            <a:off x="1304925" y="162401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1,0</a:t>
            </a:r>
          </a:p>
        </p:txBody>
      </p:sp>
      <p:sp>
        <p:nvSpPr>
          <p:cNvPr id="339" name="Rectangle 5"/>
          <p:cNvSpPr>
            <a:spLocks noChangeArrowheads="1"/>
          </p:cNvSpPr>
          <p:nvPr/>
        </p:nvSpPr>
        <p:spPr bwMode="auto">
          <a:xfrm>
            <a:off x="1304925" y="188118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40" name="Rectangle 6"/>
          <p:cNvSpPr>
            <a:spLocks noChangeArrowheads="1"/>
          </p:cNvSpPr>
          <p:nvPr/>
        </p:nvSpPr>
        <p:spPr bwMode="auto">
          <a:xfrm>
            <a:off x="13049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41" name="Rectangle 7"/>
          <p:cNvSpPr>
            <a:spLocks noChangeArrowheads="1"/>
          </p:cNvSpPr>
          <p:nvPr/>
        </p:nvSpPr>
        <p:spPr bwMode="auto">
          <a:xfrm>
            <a:off x="1647825" y="162401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42" name="Rectangle 8"/>
          <p:cNvSpPr>
            <a:spLocks noChangeArrowheads="1"/>
          </p:cNvSpPr>
          <p:nvPr/>
        </p:nvSpPr>
        <p:spPr bwMode="auto">
          <a:xfrm>
            <a:off x="1647825" y="188118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43" name="Rectangle 9"/>
          <p:cNvSpPr>
            <a:spLocks noChangeArrowheads="1"/>
          </p:cNvSpPr>
          <p:nvPr/>
        </p:nvSpPr>
        <p:spPr bwMode="auto">
          <a:xfrm>
            <a:off x="16478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44" name="Rectangle 10"/>
          <p:cNvSpPr>
            <a:spLocks noChangeArrowheads="1"/>
          </p:cNvSpPr>
          <p:nvPr/>
        </p:nvSpPr>
        <p:spPr bwMode="auto">
          <a:xfrm>
            <a:off x="1990725" y="136683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0,2</a:t>
            </a:r>
          </a:p>
        </p:txBody>
      </p:sp>
      <p:sp>
        <p:nvSpPr>
          <p:cNvPr id="345" name="Rectangle 11"/>
          <p:cNvSpPr>
            <a:spLocks noChangeArrowheads="1"/>
          </p:cNvSpPr>
          <p:nvPr/>
        </p:nvSpPr>
        <p:spPr bwMode="auto">
          <a:xfrm>
            <a:off x="1990725" y="162401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46" name="Rectangle 12"/>
          <p:cNvSpPr>
            <a:spLocks noChangeArrowheads="1"/>
          </p:cNvSpPr>
          <p:nvPr/>
        </p:nvSpPr>
        <p:spPr bwMode="auto">
          <a:xfrm>
            <a:off x="2333625" y="162401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47" name="Rectangle 13"/>
          <p:cNvSpPr>
            <a:spLocks noChangeArrowheads="1"/>
          </p:cNvSpPr>
          <p:nvPr/>
        </p:nvSpPr>
        <p:spPr bwMode="auto">
          <a:xfrm>
            <a:off x="2333625" y="188118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48" name="Rectangle 14"/>
          <p:cNvSpPr>
            <a:spLocks noChangeArrowheads="1"/>
          </p:cNvSpPr>
          <p:nvPr/>
        </p:nvSpPr>
        <p:spPr bwMode="auto">
          <a:xfrm>
            <a:off x="2333625" y="136683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0,3</a:t>
            </a:r>
          </a:p>
        </p:txBody>
      </p:sp>
      <p:sp>
        <p:nvSpPr>
          <p:cNvPr id="349" name="Rectangle 15"/>
          <p:cNvSpPr>
            <a:spLocks noChangeArrowheads="1"/>
          </p:cNvSpPr>
          <p:nvPr/>
        </p:nvSpPr>
        <p:spPr bwMode="auto">
          <a:xfrm>
            <a:off x="1990725" y="188118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50" name="Rectangle 16"/>
          <p:cNvSpPr>
            <a:spLocks noChangeArrowheads="1"/>
          </p:cNvSpPr>
          <p:nvPr/>
        </p:nvSpPr>
        <p:spPr bwMode="auto">
          <a:xfrm>
            <a:off x="19907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51" name="Rectangle 17"/>
          <p:cNvSpPr>
            <a:spLocks noChangeArrowheads="1"/>
          </p:cNvSpPr>
          <p:nvPr/>
        </p:nvSpPr>
        <p:spPr bwMode="auto">
          <a:xfrm>
            <a:off x="23336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52" name="Rectangle 18"/>
          <p:cNvSpPr>
            <a:spLocks noChangeArrowheads="1"/>
          </p:cNvSpPr>
          <p:nvPr/>
        </p:nvSpPr>
        <p:spPr bwMode="auto">
          <a:xfrm>
            <a:off x="1647825" y="162401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1,1</a:t>
            </a:r>
          </a:p>
        </p:txBody>
      </p:sp>
      <p:sp>
        <p:nvSpPr>
          <p:cNvPr id="353" name="Rectangle 19"/>
          <p:cNvSpPr>
            <a:spLocks noChangeArrowheads="1"/>
          </p:cNvSpPr>
          <p:nvPr/>
        </p:nvSpPr>
        <p:spPr bwMode="auto">
          <a:xfrm>
            <a:off x="1304925" y="188118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2,0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54" name="Rectangle 20"/>
          <p:cNvSpPr>
            <a:spLocks noChangeArrowheads="1"/>
          </p:cNvSpPr>
          <p:nvPr/>
        </p:nvSpPr>
        <p:spPr bwMode="auto">
          <a:xfrm>
            <a:off x="1990725" y="188118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2,2</a:t>
            </a:r>
          </a:p>
        </p:txBody>
      </p:sp>
      <p:sp>
        <p:nvSpPr>
          <p:cNvPr id="355" name="Rectangle 21"/>
          <p:cNvSpPr>
            <a:spLocks noChangeArrowheads="1"/>
          </p:cNvSpPr>
          <p:nvPr/>
        </p:nvSpPr>
        <p:spPr bwMode="auto">
          <a:xfrm>
            <a:off x="2333625" y="188118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2,3</a:t>
            </a:r>
          </a:p>
        </p:txBody>
      </p:sp>
      <p:sp>
        <p:nvSpPr>
          <p:cNvPr id="356" name="Rectangle 22"/>
          <p:cNvSpPr>
            <a:spLocks noChangeArrowheads="1"/>
          </p:cNvSpPr>
          <p:nvPr/>
        </p:nvSpPr>
        <p:spPr bwMode="auto">
          <a:xfrm>
            <a:off x="1647825" y="188118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2,1</a:t>
            </a:r>
          </a:p>
        </p:txBody>
      </p:sp>
      <p:sp>
        <p:nvSpPr>
          <p:cNvPr id="357" name="Rectangle 23"/>
          <p:cNvSpPr>
            <a:spLocks noChangeArrowheads="1"/>
          </p:cNvSpPr>
          <p:nvPr/>
        </p:nvSpPr>
        <p:spPr bwMode="auto">
          <a:xfrm>
            <a:off x="2333625" y="162401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1,3</a:t>
            </a:r>
          </a:p>
        </p:txBody>
      </p:sp>
      <p:sp>
        <p:nvSpPr>
          <p:cNvPr id="358" name="Rectangle 24"/>
          <p:cNvSpPr>
            <a:spLocks noChangeArrowheads="1"/>
          </p:cNvSpPr>
          <p:nvPr/>
        </p:nvSpPr>
        <p:spPr bwMode="auto">
          <a:xfrm>
            <a:off x="1990725" y="162401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1,2</a:t>
            </a:r>
          </a:p>
        </p:txBody>
      </p:sp>
      <p:sp>
        <p:nvSpPr>
          <p:cNvPr id="359" name="Rectangle 25"/>
          <p:cNvSpPr>
            <a:spLocks noChangeArrowheads="1"/>
          </p:cNvSpPr>
          <p:nvPr/>
        </p:nvSpPr>
        <p:spPr bwMode="auto">
          <a:xfrm>
            <a:off x="13049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60" name="Rectangle 26"/>
          <p:cNvSpPr>
            <a:spLocks noChangeArrowheads="1"/>
          </p:cNvSpPr>
          <p:nvPr/>
        </p:nvSpPr>
        <p:spPr bwMode="auto">
          <a:xfrm>
            <a:off x="16478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61" name="Rectangle 27"/>
          <p:cNvSpPr>
            <a:spLocks noChangeArrowheads="1"/>
          </p:cNvSpPr>
          <p:nvPr/>
        </p:nvSpPr>
        <p:spPr bwMode="auto">
          <a:xfrm>
            <a:off x="23336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62" name="Rectangle 28"/>
          <p:cNvSpPr>
            <a:spLocks noChangeArrowheads="1"/>
          </p:cNvSpPr>
          <p:nvPr/>
        </p:nvSpPr>
        <p:spPr bwMode="auto">
          <a:xfrm>
            <a:off x="19907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63" name="Rectangle 29"/>
          <p:cNvSpPr>
            <a:spLocks noChangeArrowheads="1"/>
          </p:cNvSpPr>
          <p:nvPr/>
        </p:nvSpPr>
        <p:spPr bwMode="auto">
          <a:xfrm>
            <a:off x="13049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3,0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64" name="Rectangle 30"/>
          <p:cNvSpPr>
            <a:spLocks noChangeArrowheads="1"/>
          </p:cNvSpPr>
          <p:nvPr/>
        </p:nvSpPr>
        <p:spPr bwMode="auto">
          <a:xfrm>
            <a:off x="19907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3,2</a:t>
            </a:r>
          </a:p>
        </p:txBody>
      </p:sp>
      <p:sp>
        <p:nvSpPr>
          <p:cNvPr id="365" name="Rectangle 31"/>
          <p:cNvSpPr>
            <a:spLocks noChangeArrowheads="1"/>
          </p:cNvSpPr>
          <p:nvPr/>
        </p:nvSpPr>
        <p:spPr bwMode="auto">
          <a:xfrm>
            <a:off x="23336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3,3</a:t>
            </a:r>
          </a:p>
        </p:txBody>
      </p:sp>
      <p:sp>
        <p:nvSpPr>
          <p:cNvPr id="366" name="Rectangle 32"/>
          <p:cNvSpPr>
            <a:spLocks noChangeArrowheads="1"/>
          </p:cNvSpPr>
          <p:nvPr/>
        </p:nvSpPr>
        <p:spPr bwMode="auto">
          <a:xfrm>
            <a:off x="16478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3,1</a:t>
            </a:r>
          </a:p>
        </p:txBody>
      </p:sp>
      <p:sp>
        <p:nvSpPr>
          <p:cNvPr id="367" name="Rectangle 33"/>
          <p:cNvSpPr>
            <a:spLocks noChangeArrowheads="1"/>
          </p:cNvSpPr>
          <p:nvPr/>
        </p:nvSpPr>
        <p:spPr bwMode="auto">
          <a:xfrm>
            <a:off x="1304925" y="1366838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68" name="Rectangle 37"/>
          <p:cNvSpPr>
            <a:spLocks noChangeArrowheads="1"/>
          </p:cNvSpPr>
          <p:nvPr/>
        </p:nvSpPr>
        <p:spPr bwMode="auto">
          <a:xfrm>
            <a:off x="1990725" y="1366838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69" name="Rectangle 39"/>
          <p:cNvSpPr>
            <a:spLocks noChangeArrowheads="1"/>
          </p:cNvSpPr>
          <p:nvPr/>
        </p:nvSpPr>
        <p:spPr bwMode="auto">
          <a:xfrm>
            <a:off x="1304925" y="1881188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70" name="Rectangle 40"/>
          <p:cNvSpPr>
            <a:spLocks noChangeArrowheads="1"/>
          </p:cNvSpPr>
          <p:nvPr/>
        </p:nvSpPr>
        <p:spPr bwMode="auto">
          <a:xfrm>
            <a:off x="1990725" y="1881188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71" name="Rectangle 2"/>
          <p:cNvSpPr>
            <a:spLocks noChangeArrowheads="1"/>
          </p:cNvSpPr>
          <p:nvPr/>
        </p:nvSpPr>
        <p:spPr bwMode="auto">
          <a:xfrm>
            <a:off x="3276600" y="2622572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0,1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72" name="Rectangle 3"/>
          <p:cNvSpPr>
            <a:spLocks noChangeArrowheads="1"/>
          </p:cNvSpPr>
          <p:nvPr/>
        </p:nvSpPr>
        <p:spPr bwMode="auto">
          <a:xfrm>
            <a:off x="2933700" y="2622572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0,0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73" name="Rectangle 4"/>
          <p:cNvSpPr>
            <a:spLocks noChangeArrowheads="1"/>
          </p:cNvSpPr>
          <p:nvPr/>
        </p:nvSpPr>
        <p:spPr bwMode="auto">
          <a:xfrm>
            <a:off x="2933700" y="2879747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1,0</a:t>
            </a:r>
          </a:p>
        </p:txBody>
      </p:sp>
      <p:sp>
        <p:nvSpPr>
          <p:cNvPr id="374" name="Rectangle 7"/>
          <p:cNvSpPr>
            <a:spLocks noChangeArrowheads="1"/>
          </p:cNvSpPr>
          <p:nvPr/>
        </p:nvSpPr>
        <p:spPr bwMode="auto">
          <a:xfrm>
            <a:off x="3276600" y="2879747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75" name="Rectangle 18"/>
          <p:cNvSpPr>
            <a:spLocks noChangeArrowheads="1"/>
          </p:cNvSpPr>
          <p:nvPr/>
        </p:nvSpPr>
        <p:spPr bwMode="auto">
          <a:xfrm>
            <a:off x="3276600" y="2879747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1,1</a:t>
            </a:r>
          </a:p>
        </p:txBody>
      </p:sp>
      <p:sp>
        <p:nvSpPr>
          <p:cNvPr id="376" name="Rectangle 33"/>
          <p:cNvSpPr>
            <a:spLocks noChangeArrowheads="1"/>
          </p:cNvSpPr>
          <p:nvPr/>
        </p:nvSpPr>
        <p:spPr bwMode="auto">
          <a:xfrm>
            <a:off x="2933700" y="2622572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77" name="Rectangle 2"/>
          <p:cNvSpPr>
            <a:spLocks noChangeArrowheads="1"/>
          </p:cNvSpPr>
          <p:nvPr/>
        </p:nvSpPr>
        <p:spPr bwMode="auto">
          <a:xfrm>
            <a:off x="4305300" y="136683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0,1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78" name="Rectangle 3"/>
          <p:cNvSpPr>
            <a:spLocks noChangeArrowheads="1"/>
          </p:cNvSpPr>
          <p:nvPr/>
        </p:nvSpPr>
        <p:spPr bwMode="auto">
          <a:xfrm>
            <a:off x="3962400" y="136683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0,0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79" name="Rectangle 4"/>
          <p:cNvSpPr>
            <a:spLocks noChangeArrowheads="1"/>
          </p:cNvSpPr>
          <p:nvPr/>
        </p:nvSpPr>
        <p:spPr bwMode="auto">
          <a:xfrm>
            <a:off x="3962400" y="162401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1,0</a:t>
            </a:r>
          </a:p>
        </p:txBody>
      </p:sp>
      <p:sp>
        <p:nvSpPr>
          <p:cNvPr id="380" name="Rectangle 7"/>
          <p:cNvSpPr>
            <a:spLocks noChangeArrowheads="1"/>
          </p:cNvSpPr>
          <p:nvPr/>
        </p:nvSpPr>
        <p:spPr bwMode="auto">
          <a:xfrm>
            <a:off x="4305300" y="162401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81" name="Rectangle 18"/>
          <p:cNvSpPr>
            <a:spLocks noChangeArrowheads="1"/>
          </p:cNvSpPr>
          <p:nvPr/>
        </p:nvSpPr>
        <p:spPr bwMode="auto">
          <a:xfrm>
            <a:off x="4305300" y="162401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1,1</a:t>
            </a:r>
          </a:p>
        </p:txBody>
      </p:sp>
      <p:sp>
        <p:nvSpPr>
          <p:cNvPr id="382" name="Rectangle 33"/>
          <p:cNvSpPr>
            <a:spLocks noChangeArrowheads="1"/>
          </p:cNvSpPr>
          <p:nvPr/>
        </p:nvSpPr>
        <p:spPr bwMode="auto">
          <a:xfrm>
            <a:off x="3962400" y="1366838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83" name="TextBox 144"/>
          <p:cNvSpPr txBox="1">
            <a:spLocks noChangeArrowheads="1"/>
          </p:cNvSpPr>
          <p:nvPr/>
        </p:nvSpPr>
        <p:spPr bwMode="auto">
          <a:xfrm>
            <a:off x="4701029" y="1455915"/>
            <a:ext cx="118173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 dirty="0">
                <a:solidFill>
                  <a:srgbClr val="000000"/>
                </a:solidFill>
                <a:ea typeface=""/>
              </a:rPr>
              <a:t>Shared Memory</a:t>
            </a:r>
          </a:p>
        </p:txBody>
      </p:sp>
      <p:sp>
        <p:nvSpPr>
          <p:cNvPr id="384" name="TextBox 145"/>
          <p:cNvSpPr txBox="1">
            <a:spLocks noChangeArrowheads="1"/>
          </p:cNvSpPr>
          <p:nvPr/>
        </p:nvSpPr>
        <p:spPr bwMode="auto">
          <a:xfrm>
            <a:off x="2818243" y="2339136"/>
            <a:ext cx="118173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 dirty="0">
                <a:solidFill>
                  <a:srgbClr val="000000"/>
                </a:solidFill>
                <a:ea typeface=""/>
              </a:rPr>
              <a:t>Shared Memory</a:t>
            </a:r>
          </a:p>
        </p:txBody>
      </p:sp>
      <p:cxnSp>
        <p:nvCxnSpPr>
          <p:cNvPr id="385" name="Straight Arrow Connector 384"/>
          <p:cNvCxnSpPr/>
          <p:nvPr/>
        </p:nvCxnSpPr>
        <p:spPr>
          <a:xfrm>
            <a:off x="4048125" y="1483676"/>
            <a:ext cx="0" cy="1314314"/>
          </a:xfrm>
          <a:prstGeom prst="straightConnector1">
            <a:avLst/>
          </a:prstGeom>
          <a:noFill/>
          <a:ln w="28575" cap="flat" cmpd="sng" algn="ctr">
            <a:solidFill>
              <a:srgbClr val="92D050"/>
            </a:solidFill>
            <a:prstDash val="solid"/>
            <a:tailEnd type="triangle"/>
          </a:ln>
          <a:effectLst/>
        </p:spPr>
      </p:cxnSp>
      <p:cxnSp>
        <p:nvCxnSpPr>
          <p:cNvPr id="386" name="Straight Arrow Connector 385"/>
          <p:cNvCxnSpPr/>
          <p:nvPr/>
        </p:nvCxnSpPr>
        <p:spPr>
          <a:xfrm>
            <a:off x="4162425" y="1549468"/>
            <a:ext cx="0" cy="1405068"/>
          </a:xfrm>
          <a:prstGeom prst="straightConnector1">
            <a:avLst/>
          </a:prstGeom>
          <a:noFill/>
          <a:ln w="28575" cap="flat" cmpd="sng" algn="ctr">
            <a:solidFill>
              <a:srgbClr val="92D050"/>
            </a:solidFill>
            <a:prstDash val="solid"/>
            <a:tailEnd type="triangle"/>
          </a:ln>
          <a:effectLst/>
        </p:spPr>
      </p:cxnSp>
      <p:cxnSp>
        <p:nvCxnSpPr>
          <p:cNvPr id="387" name="Straight Arrow Connector 386"/>
          <p:cNvCxnSpPr/>
          <p:nvPr/>
        </p:nvCxnSpPr>
        <p:spPr>
          <a:xfrm>
            <a:off x="4391025" y="1455915"/>
            <a:ext cx="0" cy="1314314"/>
          </a:xfrm>
          <a:prstGeom prst="straightConnector1">
            <a:avLst/>
          </a:prstGeom>
          <a:noFill/>
          <a:ln w="28575" cap="flat" cmpd="sng" algn="ctr">
            <a:solidFill>
              <a:srgbClr val="92D050"/>
            </a:solidFill>
            <a:prstDash val="solid"/>
            <a:tailEnd type="triangle"/>
          </a:ln>
          <a:effectLst/>
        </p:spPr>
      </p:cxnSp>
      <p:cxnSp>
        <p:nvCxnSpPr>
          <p:cNvPr id="388" name="Straight Arrow Connector 387"/>
          <p:cNvCxnSpPr/>
          <p:nvPr/>
        </p:nvCxnSpPr>
        <p:spPr>
          <a:xfrm flipH="1">
            <a:off x="4500824" y="1542241"/>
            <a:ext cx="12526" cy="1466093"/>
          </a:xfrm>
          <a:prstGeom prst="straightConnector1">
            <a:avLst/>
          </a:prstGeom>
          <a:noFill/>
          <a:ln w="28575" cap="flat" cmpd="sng" algn="ctr">
            <a:solidFill>
              <a:srgbClr val="92D050"/>
            </a:solidFill>
            <a:prstDash val="solid"/>
            <a:tailEnd type="triangle"/>
          </a:ln>
          <a:effectLst/>
        </p:spPr>
      </p:cxnSp>
      <p:cxnSp>
        <p:nvCxnSpPr>
          <p:cNvPr id="389" name="Straight Arrow Connector 388"/>
          <p:cNvCxnSpPr/>
          <p:nvPr/>
        </p:nvCxnSpPr>
        <p:spPr>
          <a:xfrm flipV="1">
            <a:off x="3110637" y="2704721"/>
            <a:ext cx="926528" cy="4427"/>
          </a:xfrm>
          <a:prstGeom prst="straightConnector1">
            <a:avLst/>
          </a:prstGeom>
          <a:noFill/>
          <a:ln w="28575" cap="flat" cmpd="sng" algn="ctr">
            <a:solidFill>
              <a:srgbClr val="FA6300"/>
            </a:solidFill>
            <a:prstDash val="solid"/>
            <a:tailEnd type="arrow"/>
          </a:ln>
          <a:effectLst/>
        </p:spPr>
      </p:cxnSp>
      <p:cxnSp>
        <p:nvCxnSpPr>
          <p:cNvPr id="390" name="Straight Arrow Connector 389"/>
          <p:cNvCxnSpPr/>
          <p:nvPr/>
        </p:nvCxnSpPr>
        <p:spPr>
          <a:xfrm flipV="1">
            <a:off x="3174540" y="3027404"/>
            <a:ext cx="1302210" cy="6107"/>
          </a:xfrm>
          <a:prstGeom prst="straightConnector1">
            <a:avLst/>
          </a:prstGeom>
          <a:noFill/>
          <a:ln w="28575" cap="flat" cmpd="sng" algn="ctr">
            <a:solidFill>
              <a:srgbClr val="FA6300"/>
            </a:solidFill>
            <a:prstDash val="solid"/>
            <a:tailEnd type="arrow"/>
          </a:ln>
          <a:effectLst/>
        </p:spPr>
      </p:cxnSp>
      <p:cxnSp>
        <p:nvCxnSpPr>
          <p:cNvPr id="391" name="Straight Arrow Connector 390"/>
          <p:cNvCxnSpPr/>
          <p:nvPr/>
        </p:nvCxnSpPr>
        <p:spPr>
          <a:xfrm flipV="1">
            <a:off x="3190875" y="2769259"/>
            <a:ext cx="1285875" cy="14917"/>
          </a:xfrm>
          <a:prstGeom prst="straightConnector1">
            <a:avLst/>
          </a:prstGeom>
          <a:noFill/>
          <a:ln w="28575" cap="flat" cmpd="sng" algn="ctr">
            <a:solidFill>
              <a:srgbClr val="FA6300"/>
            </a:solidFill>
            <a:prstDash val="solid"/>
            <a:tailEnd type="arrow"/>
          </a:ln>
          <a:effectLst/>
        </p:spPr>
      </p:cxnSp>
      <p:cxnSp>
        <p:nvCxnSpPr>
          <p:cNvPr id="392" name="Straight Arrow Connector 391"/>
          <p:cNvCxnSpPr/>
          <p:nvPr/>
        </p:nvCxnSpPr>
        <p:spPr>
          <a:xfrm>
            <a:off x="3110637" y="2957728"/>
            <a:ext cx="970166" cy="6250"/>
          </a:xfrm>
          <a:prstGeom prst="straightConnector1">
            <a:avLst/>
          </a:prstGeom>
          <a:noFill/>
          <a:ln w="28575" cap="flat" cmpd="sng" algn="ctr">
            <a:solidFill>
              <a:srgbClr val="FA6300"/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01586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5250"/>
    </mc:Choice>
    <mc:Fallback xmlns="">
      <p:transition advTm="5525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330517" y="272847"/>
            <a:ext cx="6235065" cy="438582"/>
          </a:xfrm>
        </p:spPr>
        <p:txBody>
          <a:bodyPr>
            <a:noAutofit/>
          </a:bodyPr>
          <a:lstStyle/>
          <a:p>
            <a:r>
              <a:rPr lang="en-US" sz="2000" dirty="0"/>
              <a:t>Phase 0 Use for Block (0,0) (iteration 1)</a:t>
            </a:r>
          </a:p>
        </p:txBody>
      </p:sp>
      <p:sp>
        <p:nvSpPr>
          <p:cNvPr id="266" name="Rectangle 2"/>
          <p:cNvSpPr>
            <a:spLocks noChangeArrowheads="1"/>
          </p:cNvSpPr>
          <p:nvPr/>
        </p:nvSpPr>
        <p:spPr bwMode="auto">
          <a:xfrm>
            <a:off x="4305300" y="259938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0,1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67" name="Rectangle 3"/>
          <p:cNvSpPr>
            <a:spLocks noChangeArrowheads="1"/>
          </p:cNvSpPr>
          <p:nvPr/>
        </p:nvSpPr>
        <p:spPr bwMode="auto">
          <a:xfrm>
            <a:off x="3962400" y="259938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0,0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68" name="Rectangle 4"/>
          <p:cNvSpPr>
            <a:spLocks noChangeArrowheads="1"/>
          </p:cNvSpPr>
          <p:nvPr/>
        </p:nvSpPr>
        <p:spPr bwMode="auto">
          <a:xfrm>
            <a:off x="3962400" y="285655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1,0</a:t>
            </a:r>
          </a:p>
        </p:txBody>
      </p:sp>
      <p:sp>
        <p:nvSpPr>
          <p:cNvPr id="269" name="Rectangle 5"/>
          <p:cNvSpPr>
            <a:spLocks noChangeArrowheads="1"/>
          </p:cNvSpPr>
          <p:nvPr/>
        </p:nvSpPr>
        <p:spPr bwMode="auto">
          <a:xfrm>
            <a:off x="3962400" y="311373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70" name="Rectangle 6"/>
          <p:cNvSpPr>
            <a:spLocks noChangeArrowheads="1"/>
          </p:cNvSpPr>
          <p:nvPr/>
        </p:nvSpPr>
        <p:spPr bwMode="auto">
          <a:xfrm>
            <a:off x="39624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71" name="Rectangle 7"/>
          <p:cNvSpPr>
            <a:spLocks noChangeArrowheads="1"/>
          </p:cNvSpPr>
          <p:nvPr/>
        </p:nvSpPr>
        <p:spPr bwMode="auto">
          <a:xfrm>
            <a:off x="4305300" y="285655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72" name="Rectangle 8"/>
          <p:cNvSpPr>
            <a:spLocks noChangeArrowheads="1"/>
          </p:cNvSpPr>
          <p:nvPr/>
        </p:nvSpPr>
        <p:spPr bwMode="auto">
          <a:xfrm>
            <a:off x="4305300" y="311373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73" name="Rectangle 9"/>
          <p:cNvSpPr>
            <a:spLocks noChangeArrowheads="1"/>
          </p:cNvSpPr>
          <p:nvPr/>
        </p:nvSpPr>
        <p:spPr bwMode="auto">
          <a:xfrm>
            <a:off x="43053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74" name="Rectangle 10"/>
          <p:cNvSpPr>
            <a:spLocks noChangeArrowheads="1"/>
          </p:cNvSpPr>
          <p:nvPr/>
        </p:nvSpPr>
        <p:spPr bwMode="auto">
          <a:xfrm>
            <a:off x="4648200" y="259938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0,2</a:t>
            </a:r>
          </a:p>
        </p:txBody>
      </p:sp>
      <p:sp>
        <p:nvSpPr>
          <p:cNvPr id="275" name="Rectangle 11"/>
          <p:cNvSpPr>
            <a:spLocks noChangeArrowheads="1"/>
          </p:cNvSpPr>
          <p:nvPr/>
        </p:nvSpPr>
        <p:spPr bwMode="auto">
          <a:xfrm>
            <a:off x="4648200" y="285655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76" name="Rectangle 12"/>
          <p:cNvSpPr>
            <a:spLocks noChangeArrowheads="1"/>
          </p:cNvSpPr>
          <p:nvPr/>
        </p:nvSpPr>
        <p:spPr bwMode="auto">
          <a:xfrm>
            <a:off x="4991100" y="285655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77" name="Rectangle 13"/>
          <p:cNvSpPr>
            <a:spLocks noChangeArrowheads="1"/>
          </p:cNvSpPr>
          <p:nvPr/>
        </p:nvSpPr>
        <p:spPr bwMode="auto">
          <a:xfrm>
            <a:off x="4991100" y="311373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78" name="Rectangle 14"/>
          <p:cNvSpPr>
            <a:spLocks noChangeArrowheads="1"/>
          </p:cNvSpPr>
          <p:nvPr/>
        </p:nvSpPr>
        <p:spPr bwMode="auto">
          <a:xfrm>
            <a:off x="4991100" y="259938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0,3</a:t>
            </a:r>
          </a:p>
        </p:txBody>
      </p:sp>
      <p:sp>
        <p:nvSpPr>
          <p:cNvPr id="279" name="Rectangle 15"/>
          <p:cNvSpPr>
            <a:spLocks noChangeArrowheads="1"/>
          </p:cNvSpPr>
          <p:nvPr/>
        </p:nvSpPr>
        <p:spPr bwMode="auto">
          <a:xfrm>
            <a:off x="4648200" y="311373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80" name="Rectangle 16"/>
          <p:cNvSpPr>
            <a:spLocks noChangeArrowheads="1"/>
          </p:cNvSpPr>
          <p:nvPr/>
        </p:nvSpPr>
        <p:spPr bwMode="auto">
          <a:xfrm>
            <a:off x="46482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81" name="Rectangle 17"/>
          <p:cNvSpPr>
            <a:spLocks noChangeArrowheads="1"/>
          </p:cNvSpPr>
          <p:nvPr/>
        </p:nvSpPr>
        <p:spPr bwMode="auto">
          <a:xfrm>
            <a:off x="49911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82" name="Rectangle 18"/>
          <p:cNvSpPr>
            <a:spLocks noChangeArrowheads="1"/>
          </p:cNvSpPr>
          <p:nvPr/>
        </p:nvSpPr>
        <p:spPr bwMode="auto">
          <a:xfrm>
            <a:off x="4305300" y="285655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1,1</a:t>
            </a:r>
          </a:p>
        </p:txBody>
      </p:sp>
      <p:sp>
        <p:nvSpPr>
          <p:cNvPr id="283" name="Rectangle 19"/>
          <p:cNvSpPr>
            <a:spLocks noChangeArrowheads="1"/>
          </p:cNvSpPr>
          <p:nvPr/>
        </p:nvSpPr>
        <p:spPr bwMode="auto">
          <a:xfrm>
            <a:off x="3962400" y="311373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2,0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84" name="Rectangle 20"/>
          <p:cNvSpPr>
            <a:spLocks noChangeArrowheads="1"/>
          </p:cNvSpPr>
          <p:nvPr/>
        </p:nvSpPr>
        <p:spPr bwMode="auto">
          <a:xfrm>
            <a:off x="4648200" y="311373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2,2</a:t>
            </a:r>
          </a:p>
        </p:txBody>
      </p:sp>
      <p:sp>
        <p:nvSpPr>
          <p:cNvPr id="285" name="Rectangle 21"/>
          <p:cNvSpPr>
            <a:spLocks noChangeArrowheads="1"/>
          </p:cNvSpPr>
          <p:nvPr/>
        </p:nvSpPr>
        <p:spPr bwMode="auto">
          <a:xfrm>
            <a:off x="4991100" y="311373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2,3</a:t>
            </a:r>
          </a:p>
        </p:txBody>
      </p:sp>
      <p:sp>
        <p:nvSpPr>
          <p:cNvPr id="286" name="Rectangle 22"/>
          <p:cNvSpPr>
            <a:spLocks noChangeArrowheads="1"/>
          </p:cNvSpPr>
          <p:nvPr/>
        </p:nvSpPr>
        <p:spPr bwMode="auto">
          <a:xfrm>
            <a:off x="4305300" y="311373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2,1</a:t>
            </a:r>
          </a:p>
        </p:txBody>
      </p:sp>
      <p:sp>
        <p:nvSpPr>
          <p:cNvPr id="287" name="Rectangle 23"/>
          <p:cNvSpPr>
            <a:spLocks noChangeArrowheads="1"/>
          </p:cNvSpPr>
          <p:nvPr/>
        </p:nvSpPr>
        <p:spPr bwMode="auto">
          <a:xfrm>
            <a:off x="4991100" y="285655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1,3</a:t>
            </a:r>
          </a:p>
        </p:txBody>
      </p:sp>
      <p:sp>
        <p:nvSpPr>
          <p:cNvPr id="288" name="Rectangle 24"/>
          <p:cNvSpPr>
            <a:spLocks noChangeArrowheads="1"/>
          </p:cNvSpPr>
          <p:nvPr/>
        </p:nvSpPr>
        <p:spPr bwMode="auto">
          <a:xfrm>
            <a:off x="4648200" y="285655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1,2</a:t>
            </a:r>
          </a:p>
        </p:txBody>
      </p:sp>
      <p:sp>
        <p:nvSpPr>
          <p:cNvPr id="289" name="Rectangle 25"/>
          <p:cNvSpPr>
            <a:spLocks noChangeArrowheads="1"/>
          </p:cNvSpPr>
          <p:nvPr/>
        </p:nvSpPr>
        <p:spPr bwMode="auto">
          <a:xfrm>
            <a:off x="39624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90" name="Rectangle 26"/>
          <p:cNvSpPr>
            <a:spLocks noChangeArrowheads="1"/>
          </p:cNvSpPr>
          <p:nvPr/>
        </p:nvSpPr>
        <p:spPr bwMode="auto">
          <a:xfrm>
            <a:off x="43053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91" name="Rectangle 27"/>
          <p:cNvSpPr>
            <a:spLocks noChangeArrowheads="1"/>
          </p:cNvSpPr>
          <p:nvPr/>
        </p:nvSpPr>
        <p:spPr bwMode="auto">
          <a:xfrm>
            <a:off x="49911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92" name="Rectangle 28"/>
          <p:cNvSpPr>
            <a:spLocks noChangeArrowheads="1"/>
          </p:cNvSpPr>
          <p:nvPr/>
        </p:nvSpPr>
        <p:spPr bwMode="auto">
          <a:xfrm>
            <a:off x="46482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93" name="Rectangle 29"/>
          <p:cNvSpPr>
            <a:spLocks noChangeArrowheads="1"/>
          </p:cNvSpPr>
          <p:nvPr/>
        </p:nvSpPr>
        <p:spPr bwMode="auto">
          <a:xfrm>
            <a:off x="39624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3,0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94" name="Rectangle 30"/>
          <p:cNvSpPr>
            <a:spLocks noChangeArrowheads="1"/>
          </p:cNvSpPr>
          <p:nvPr/>
        </p:nvSpPr>
        <p:spPr bwMode="auto">
          <a:xfrm>
            <a:off x="46482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3,2</a:t>
            </a:r>
          </a:p>
        </p:txBody>
      </p:sp>
      <p:sp>
        <p:nvSpPr>
          <p:cNvPr id="295" name="Rectangle 31"/>
          <p:cNvSpPr>
            <a:spLocks noChangeArrowheads="1"/>
          </p:cNvSpPr>
          <p:nvPr/>
        </p:nvSpPr>
        <p:spPr bwMode="auto">
          <a:xfrm>
            <a:off x="49911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3,3</a:t>
            </a:r>
          </a:p>
        </p:txBody>
      </p:sp>
      <p:sp>
        <p:nvSpPr>
          <p:cNvPr id="296" name="Rectangle 32"/>
          <p:cNvSpPr>
            <a:spLocks noChangeArrowheads="1"/>
          </p:cNvSpPr>
          <p:nvPr/>
        </p:nvSpPr>
        <p:spPr bwMode="auto">
          <a:xfrm>
            <a:off x="43053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3,1</a:t>
            </a:r>
          </a:p>
        </p:txBody>
      </p:sp>
      <p:sp>
        <p:nvSpPr>
          <p:cNvPr id="297" name="Rectangle 33"/>
          <p:cNvSpPr>
            <a:spLocks noChangeArrowheads="1"/>
          </p:cNvSpPr>
          <p:nvPr/>
        </p:nvSpPr>
        <p:spPr bwMode="auto">
          <a:xfrm>
            <a:off x="3962400" y="2599380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98" name="Rectangle 37"/>
          <p:cNvSpPr>
            <a:spLocks noChangeArrowheads="1"/>
          </p:cNvSpPr>
          <p:nvPr/>
        </p:nvSpPr>
        <p:spPr bwMode="auto">
          <a:xfrm>
            <a:off x="4648200" y="2599380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99" name="Rectangle 39"/>
          <p:cNvSpPr>
            <a:spLocks noChangeArrowheads="1"/>
          </p:cNvSpPr>
          <p:nvPr/>
        </p:nvSpPr>
        <p:spPr bwMode="auto">
          <a:xfrm>
            <a:off x="3962400" y="3113730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00" name="Rectangle 40"/>
          <p:cNvSpPr>
            <a:spLocks noChangeArrowheads="1"/>
          </p:cNvSpPr>
          <p:nvPr/>
        </p:nvSpPr>
        <p:spPr bwMode="auto">
          <a:xfrm>
            <a:off x="4648200" y="3113730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01" name="Rectangle 2"/>
          <p:cNvSpPr>
            <a:spLocks noChangeArrowheads="1"/>
          </p:cNvSpPr>
          <p:nvPr/>
        </p:nvSpPr>
        <p:spPr bwMode="auto">
          <a:xfrm>
            <a:off x="1647825" y="260985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0,1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02" name="Rectangle 3"/>
          <p:cNvSpPr>
            <a:spLocks noChangeArrowheads="1"/>
          </p:cNvSpPr>
          <p:nvPr/>
        </p:nvSpPr>
        <p:spPr bwMode="auto">
          <a:xfrm>
            <a:off x="1304925" y="260985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0,0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03" name="Rectangle 4"/>
          <p:cNvSpPr>
            <a:spLocks noChangeArrowheads="1"/>
          </p:cNvSpPr>
          <p:nvPr/>
        </p:nvSpPr>
        <p:spPr bwMode="auto">
          <a:xfrm>
            <a:off x="1304925" y="286702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1,0</a:t>
            </a:r>
          </a:p>
        </p:txBody>
      </p:sp>
      <p:sp>
        <p:nvSpPr>
          <p:cNvPr id="304" name="Rectangle 5"/>
          <p:cNvSpPr>
            <a:spLocks noChangeArrowheads="1"/>
          </p:cNvSpPr>
          <p:nvPr/>
        </p:nvSpPr>
        <p:spPr bwMode="auto">
          <a:xfrm>
            <a:off x="1304925" y="312420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05" name="Rectangle 6"/>
          <p:cNvSpPr>
            <a:spLocks noChangeArrowheads="1"/>
          </p:cNvSpPr>
          <p:nvPr/>
        </p:nvSpPr>
        <p:spPr bwMode="auto">
          <a:xfrm>
            <a:off x="13049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06" name="Rectangle 7"/>
          <p:cNvSpPr>
            <a:spLocks noChangeArrowheads="1"/>
          </p:cNvSpPr>
          <p:nvPr/>
        </p:nvSpPr>
        <p:spPr bwMode="auto">
          <a:xfrm>
            <a:off x="1647825" y="286702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07" name="Rectangle 8"/>
          <p:cNvSpPr>
            <a:spLocks noChangeArrowheads="1"/>
          </p:cNvSpPr>
          <p:nvPr/>
        </p:nvSpPr>
        <p:spPr bwMode="auto">
          <a:xfrm>
            <a:off x="1647825" y="312420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08" name="Rectangle 9"/>
          <p:cNvSpPr>
            <a:spLocks noChangeArrowheads="1"/>
          </p:cNvSpPr>
          <p:nvPr/>
        </p:nvSpPr>
        <p:spPr bwMode="auto">
          <a:xfrm>
            <a:off x="16478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09" name="Rectangle 10"/>
          <p:cNvSpPr>
            <a:spLocks noChangeArrowheads="1"/>
          </p:cNvSpPr>
          <p:nvPr/>
        </p:nvSpPr>
        <p:spPr bwMode="auto">
          <a:xfrm>
            <a:off x="1990725" y="260985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0,2</a:t>
            </a:r>
          </a:p>
        </p:txBody>
      </p:sp>
      <p:sp>
        <p:nvSpPr>
          <p:cNvPr id="310" name="Rectangle 11"/>
          <p:cNvSpPr>
            <a:spLocks noChangeArrowheads="1"/>
          </p:cNvSpPr>
          <p:nvPr/>
        </p:nvSpPr>
        <p:spPr bwMode="auto">
          <a:xfrm>
            <a:off x="1990725" y="286702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11" name="Rectangle 12"/>
          <p:cNvSpPr>
            <a:spLocks noChangeArrowheads="1"/>
          </p:cNvSpPr>
          <p:nvPr/>
        </p:nvSpPr>
        <p:spPr bwMode="auto">
          <a:xfrm>
            <a:off x="2333625" y="286702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12" name="Rectangle 13"/>
          <p:cNvSpPr>
            <a:spLocks noChangeArrowheads="1"/>
          </p:cNvSpPr>
          <p:nvPr/>
        </p:nvSpPr>
        <p:spPr bwMode="auto">
          <a:xfrm>
            <a:off x="2333625" y="312420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13" name="Rectangle 14"/>
          <p:cNvSpPr>
            <a:spLocks noChangeArrowheads="1"/>
          </p:cNvSpPr>
          <p:nvPr/>
        </p:nvSpPr>
        <p:spPr bwMode="auto">
          <a:xfrm>
            <a:off x="2333625" y="260985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0,3</a:t>
            </a:r>
          </a:p>
        </p:txBody>
      </p:sp>
      <p:sp>
        <p:nvSpPr>
          <p:cNvPr id="314" name="Rectangle 15"/>
          <p:cNvSpPr>
            <a:spLocks noChangeArrowheads="1"/>
          </p:cNvSpPr>
          <p:nvPr/>
        </p:nvSpPr>
        <p:spPr bwMode="auto">
          <a:xfrm>
            <a:off x="1990725" y="312420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15" name="Rectangle 16"/>
          <p:cNvSpPr>
            <a:spLocks noChangeArrowheads="1"/>
          </p:cNvSpPr>
          <p:nvPr/>
        </p:nvSpPr>
        <p:spPr bwMode="auto">
          <a:xfrm>
            <a:off x="19907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16" name="Rectangle 17"/>
          <p:cNvSpPr>
            <a:spLocks noChangeArrowheads="1"/>
          </p:cNvSpPr>
          <p:nvPr/>
        </p:nvSpPr>
        <p:spPr bwMode="auto">
          <a:xfrm>
            <a:off x="23336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17" name="Rectangle 18"/>
          <p:cNvSpPr>
            <a:spLocks noChangeArrowheads="1"/>
          </p:cNvSpPr>
          <p:nvPr/>
        </p:nvSpPr>
        <p:spPr bwMode="auto">
          <a:xfrm>
            <a:off x="1647825" y="286702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1,1</a:t>
            </a:r>
          </a:p>
        </p:txBody>
      </p:sp>
      <p:sp>
        <p:nvSpPr>
          <p:cNvPr id="318" name="Rectangle 19"/>
          <p:cNvSpPr>
            <a:spLocks noChangeArrowheads="1"/>
          </p:cNvSpPr>
          <p:nvPr/>
        </p:nvSpPr>
        <p:spPr bwMode="auto">
          <a:xfrm>
            <a:off x="1304925" y="312420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2,0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19" name="Rectangle 20"/>
          <p:cNvSpPr>
            <a:spLocks noChangeArrowheads="1"/>
          </p:cNvSpPr>
          <p:nvPr/>
        </p:nvSpPr>
        <p:spPr bwMode="auto">
          <a:xfrm>
            <a:off x="1990725" y="312420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2,2</a:t>
            </a:r>
          </a:p>
        </p:txBody>
      </p:sp>
      <p:sp>
        <p:nvSpPr>
          <p:cNvPr id="320" name="Rectangle 21"/>
          <p:cNvSpPr>
            <a:spLocks noChangeArrowheads="1"/>
          </p:cNvSpPr>
          <p:nvPr/>
        </p:nvSpPr>
        <p:spPr bwMode="auto">
          <a:xfrm>
            <a:off x="2333625" y="312420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2,3</a:t>
            </a:r>
          </a:p>
        </p:txBody>
      </p:sp>
      <p:sp>
        <p:nvSpPr>
          <p:cNvPr id="321" name="Rectangle 22"/>
          <p:cNvSpPr>
            <a:spLocks noChangeArrowheads="1"/>
          </p:cNvSpPr>
          <p:nvPr/>
        </p:nvSpPr>
        <p:spPr bwMode="auto">
          <a:xfrm>
            <a:off x="1647825" y="312420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2,1</a:t>
            </a:r>
          </a:p>
        </p:txBody>
      </p:sp>
      <p:sp>
        <p:nvSpPr>
          <p:cNvPr id="322" name="Rectangle 23"/>
          <p:cNvSpPr>
            <a:spLocks noChangeArrowheads="1"/>
          </p:cNvSpPr>
          <p:nvPr/>
        </p:nvSpPr>
        <p:spPr bwMode="auto">
          <a:xfrm>
            <a:off x="2333625" y="286702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1,3</a:t>
            </a:r>
          </a:p>
        </p:txBody>
      </p:sp>
      <p:sp>
        <p:nvSpPr>
          <p:cNvPr id="323" name="Rectangle 24"/>
          <p:cNvSpPr>
            <a:spLocks noChangeArrowheads="1"/>
          </p:cNvSpPr>
          <p:nvPr/>
        </p:nvSpPr>
        <p:spPr bwMode="auto">
          <a:xfrm>
            <a:off x="1990725" y="286702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1,2</a:t>
            </a:r>
          </a:p>
        </p:txBody>
      </p:sp>
      <p:sp>
        <p:nvSpPr>
          <p:cNvPr id="324" name="Rectangle 25"/>
          <p:cNvSpPr>
            <a:spLocks noChangeArrowheads="1"/>
          </p:cNvSpPr>
          <p:nvPr/>
        </p:nvSpPr>
        <p:spPr bwMode="auto">
          <a:xfrm>
            <a:off x="13049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25" name="Rectangle 26"/>
          <p:cNvSpPr>
            <a:spLocks noChangeArrowheads="1"/>
          </p:cNvSpPr>
          <p:nvPr/>
        </p:nvSpPr>
        <p:spPr bwMode="auto">
          <a:xfrm>
            <a:off x="16478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26" name="Rectangle 27"/>
          <p:cNvSpPr>
            <a:spLocks noChangeArrowheads="1"/>
          </p:cNvSpPr>
          <p:nvPr/>
        </p:nvSpPr>
        <p:spPr bwMode="auto">
          <a:xfrm>
            <a:off x="23336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27" name="Rectangle 28"/>
          <p:cNvSpPr>
            <a:spLocks noChangeArrowheads="1"/>
          </p:cNvSpPr>
          <p:nvPr/>
        </p:nvSpPr>
        <p:spPr bwMode="auto">
          <a:xfrm>
            <a:off x="19907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28" name="Rectangle 29"/>
          <p:cNvSpPr>
            <a:spLocks noChangeArrowheads="1"/>
          </p:cNvSpPr>
          <p:nvPr/>
        </p:nvSpPr>
        <p:spPr bwMode="auto">
          <a:xfrm>
            <a:off x="13049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3,0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29" name="Rectangle 30"/>
          <p:cNvSpPr>
            <a:spLocks noChangeArrowheads="1"/>
          </p:cNvSpPr>
          <p:nvPr/>
        </p:nvSpPr>
        <p:spPr bwMode="auto">
          <a:xfrm>
            <a:off x="19907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3,2</a:t>
            </a:r>
          </a:p>
        </p:txBody>
      </p:sp>
      <p:sp>
        <p:nvSpPr>
          <p:cNvPr id="330" name="Rectangle 31"/>
          <p:cNvSpPr>
            <a:spLocks noChangeArrowheads="1"/>
          </p:cNvSpPr>
          <p:nvPr/>
        </p:nvSpPr>
        <p:spPr bwMode="auto">
          <a:xfrm>
            <a:off x="23336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3,3</a:t>
            </a:r>
          </a:p>
        </p:txBody>
      </p:sp>
      <p:sp>
        <p:nvSpPr>
          <p:cNvPr id="331" name="Rectangle 32"/>
          <p:cNvSpPr>
            <a:spLocks noChangeArrowheads="1"/>
          </p:cNvSpPr>
          <p:nvPr/>
        </p:nvSpPr>
        <p:spPr bwMode="auto">
          <a:xfrm>
            <a:off x="16478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3,1</a:t>
            </a:r>
          </a:p>
        </p:txBody>
      </p:sp>
      <p:sp>
        <p:nvSpPr>
          <p:cNvPr id="332" name="Rectangle 33"/>
          <p:cNvSpPr>
            <a:spLocks noChangeArrowheads="1"/>
          </p:cNvSpPr>
          <p:nvPr/>
        </p:nvSpPr>
        <p:spPr bwMode="auto">
          <a:xfrm>
            <a:off x="1304925" y="2609850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33" name="Rectangle 37"/>
          <p:cNvSpPr>
            <a:spLocks noChangeArrowheads="1"/>
          </p:cNvSpPr>
          <p:nvPr/>
        </p:nvSpPr>
        <p:spPr bwMode="auto">
          <a:xfrm>
            <a:off x="1990725" y="2609850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34" name="Rectangle 39"/>
          <p:cNvSpPr>
            <a:spLocks noChangeArrowheads="1"/>
          </p:cNvSpPr>
          <p:nvPr/>
        </p:nvSpPr>
        <p:spPr bwMode="auto">
          <a:xfrm>
            <a:off x="1304925" y="3124200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35" name="Rectangle 40"/>
          <p:cNvSpPr>
            <a:spLocks noChangeArrowheads="1"/>
          </p:cNvSpPr>
          <p:nvPr/>
        </p:nvSpPr>
        <p:spPr bwMode="auto">
          <a:xfrm>
            <a:off x="1990725" y="3124200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36" name="Rectangle 2"/>
          <p:cNvSpPr>
            <a:spLocks noChangeArrowheads="1"/>
          </p:cNvSpPr>
          <p:nvPr/>
        </p:nvSpPr>
        <p:spPr bwMode="auto">
          <a:xfrm>
            <a:off x="1647825" y="136683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0,1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37" name="Rectangle 3"/>
          <p:cNvSpPr>
            <a:spLocks noChangeArrowheads="1"/>
          </p:cNvSpPr>
          <p:nvPr/>
        </p:nvSpPr>
        <p:spPr bwMode="auto">
          <a:xfrm>
            <a:off x="1304925" y="136683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0,0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38" name="Rectangle 4"/>
          <p:cNvSpPr>
            <a:spLocks noChangeArrowheads="1"/>
          </p:cNvSpPr>
          <p:nvPr/>
        </p:nvSpPr>
        <p:spPr bwMode="auto">
          <a:xfrm>
            <a:off x="1304925" y="162401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1,0</a:t>
            </a:r>
          </a:p>
        </p:txBody>
      </p:sp>
      <p:sp>
        <p:nvSpPr>
          <p:cNvPr id="339" name="Rectangle 5"/>
          <p:cNvSpPr>
            <a:spLocks noChangeArrowheads="1"/>
          </p:cNvSpPr>
          <p:nvPr/>
        </p:nvSpPr>
        <p:spPr bwMode="auto">
          <a:xfrm>
            <a:off x="1304925" y="188118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40" name="Rectangle 6"/>
          <p:cNvSpPr>
            <a:spLocks noChangeArrowheads="1"/>
          </p:cNvSpPr>
          <p:nvPr/>
        </p:nvSpPr>
        <p:spPr bwMode="auto">
          <a:xfrm>
            <a:off x="13049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41" name="Rectangle 7"/>
          <p:cNvSpPr>
            <a:spLocks noChangeArrowheads="1"/>
          </p:cNvSpPr>
          <p:nvPr/>
        </p:nvSpPr>
        <p:spPr bwMode="auto">
          <a:xfrm>
            <a:off x="1647825" y="162401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42" name="Rectangle 8"/>
          <p:cNvSpPr>
            <a:spLocks noChangeArrowheads="1"/>
          </p:cNvSpPr>
          <p:nvPr/>
        </p:nvSpPr>
        <p:spPr bwMode="auto">
          <a:xfrm>
            <a:off x="1647825" y="188118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43" name="Rectangle 9"/>
          <p:cNvSpPr>
            <a:spLocks noChangeArrowheads="1"/>
          </p:cNvSpPr>
          <p:nvPr/>
        </p:nvSpPr>
        <p:spPr bwMode="auto">
          <a:xfrm>
            <a:off x="16478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44" name="Rectangle 10"/>
          <p:cNvSpPr>
            <a:spLocks noChangeArrowheads="1"/>
          </p:cNvSpPr>
          <p:nvPr/>
        </p:nvSpPr>
        <p:spPr bwMode="auto">
          <a:xfrm>
            <a:off x="1990725" y="136683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0,2</a:t>
            </a:r>
          </a:p>
        </p:txBody>
      </p:sp>
      <p:sp>
        <p:nvSpPr>
          <p:cNvPr id="345" name="Rectangle 11"/>
          <p:cNvSpPr>
            <a:spLocks noChangeArrowheads="1"/>
          </p:cNvSpPr>
          <p:nvPr/>
        </p:nvSpPr>
        <p:spPr bwMode="auto">
          <a:xfrm>
            <a:off x="1990725" y="162401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46" name="Rectangle 12"/>
          <p:cNvSpPr>
            <a:spLocks noChangeArrowheads="1"/>
          </p:cNvSpPr>
          <p:nvPr/>
        </p:nvSpPr>
        <p:spPr bwMode="auto">
          <a:xfrm>
            <a:off x="2333625" y="162401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47" name="Rectangle 13"/>
          <p:cNvSpPr>
            <a:spLocks noChangeArrowheads="1"/>
          </p:cNvSpPr>
          <p:nvPr/>
        </p:nvSpPr>
        <p:spPr bwMode="auto">
          <a:xfrm>
            <a:off x="2333625" y="188118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48" name="Rectangle 14"/>
          <p:cNvSpPr>
            <a:spLocks noChangeArrowheads="1"/>
          </p:cNvSpPr>
          <p:nvPr/>
        </p:nvSpPr>
        <p:spPr bwMode="auto">
          <a:xfrm>
            <a:off x="2333625" y="136683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0,3</a:t>
            </a:r>
          </a:p>
        </p:txBody>
      </p:sp>
      <p:sp>
        <p:nvSpPr>
          <p:cNvPr id="349" name="Rectangle 15"/>
          <p:cNvSpPr>
            <a:spLocks noChangeArrowheads="1"/>
          </p:cNvSpPr>
          <p:nvPr/>
        </p:nvSpPr>
        <p:spPr bwMode="auto">
          <a:xfrm>
            <a:off x="1990725" y="188118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50" name="Rectangle 16"/>
          <p:cNvSpPr>
            <a:spLocks noChangeArrowheads="1"/>
          </p:cNvSpPr>
          <p:nvPr/>
        </p:nvSpPr>
        <p:spPr bwMode="auto">
          <a:xfrm>
            <a:off x="19907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51" name="Rectangle 17"/>
          <p:cNvSpPr>
            <a:spLocks noChangeArrowheads="1"/>
          </p:cNvSpPr>
          <p:nvPr/>
        </p:nvSpPr>
        <p:spPr bwMode="auto">
          <a:xfrm>
            <a:off x="23336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52" name="Rectangle 18"/>
          <p:cNvSpPr>
            <a:spLocks noChangeArrowheads="1"/>
          </p:cNvSpPr>
          <p:nvPr/>
        </p:nvSpPr>
        <p:spPr bwMode="auto">
          <a:xfrm>
            <a:off x="1647825" y="162401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1,1</a:t>
            </a:r>
          </a:p>
        </p:txBody>
      </p:sp>
      <p:sp>
        <p:nvSpPr>
          <p:cNvPr id="353" name="Rectangle 19"/>
          <p:cNvSpPr>
            <a:spLocks noChangeArrowheads="1"/>
          </p:cNvSpPr>
          <p:nvPr/>
        </p:nvSpPr>
        <p:spPr bwMode="auto">
          <a:xfrm>
            <a:off x="1304925" y="188118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2,0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54" name="Rectangle 20"/>
          <p:cNvSpPr>
            <a:spLocks noChangeArrowheads="1"/>
          </p:cNvSpPr>
          <p:nvPr/>
        </p:nvSpPr>
        <p:spPr bwMode="auto">
          <a:xfrm>
            <a:off x="1990725" y="188118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2,2</a:t>
            </a:r>
          </a:p>
        </p:txBody>
      </p:sp>
      <p:sp>
        <p:nvSpPr>
          <p:cNvPr id="355" name="Rectangle 21"/>
          <p:cNvSpPr>
            <a:spLocks noChangeArrowheads="1"/>
          </p:cNvSpPr>
          <p:nvPr/>
        </p:nvSpPr>
        <p:spPr bwMode="auto">
          <a:xfrm>
            <a:off x="2333625" y="188118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2,3</a:t>
            </a:r>
          </a:p>
        </p:txBody>
      </p:sp>
      <p:sp>
        <p:nvSpPr>
          <p:cNvPr id="356" name="Rectangle 22"/>
          <p:cNvSpPr>
            <a:spLocks noChangeArrowheads="1"/>
          </p:cNvSpPr>
          <p:nvPr/>
        </p:nvSpPr>
        <p:spPr bwMode="auto">
          <a:xfrm>
            <a:off x="1647825" y="188118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2,1</a:t>
            </a:r>
          </a:p>
        </p:txBody>
      </p:sp>
      <p:sp>
        <p:nvSpPr>
          <p:cNvPr id="357" name="Rectangle 23"/>
          <p:cNvSpPr>
            <a:spLocks noChangeArrowheads="1"/>
          </p:cNvSpPr>
          <p:nvPr/>
        </p:nvSpPr>
        <p:spPr bwMode="auto">
          <a:xfrm>
            <a:off x="2333625" y="162401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1,3</a:t>
            </a:r>
          </a:p>
        </p:txBody>
      </p:sp>
      <p:sp>
        <p:nvSpPr>
          <p:cNvPr id="358" name="Rectangle 24"/>
          <p:cNvSpPr>
            <a:spLocks noChangeArrowheads="1"/>
          </p:cNvSpPr>
          <p:nvPr/>
        </p:nvSpPr>
        <p:spPr bwMode="auto">
          <a:xfrm>
            <a:off x="1990725" y="162401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1,2</a:t>
            </a:r>
          </a:p>
        </p:txBody>
      </p:sp>
      <p:sp>
        <p:nvSpPr>
          <p:cNvPr id="359" name="Rectangle 25"/>
          <p:cNvSpPr>
            <a:spLocks noChangeArrowheads="1"/>
          </p:cNvSpPr>
          <p:nvPr/>
        </p:nvSpPr>
        <p:spPr bwMode="auto">
          <a:xfrm>
            <a:off x="13049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60" name="Rectangle 26"/>
          <p:cNvSpPr>
            <a:spLocks noChangeArrowheads="1"/>
          </p:cNvSpPr>
          <p:nvPr/>
        </p:nvSpPr>
        <p:spPr bwMode="auto">
          <a:xfrm>
            <a:off x="16478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61" name="Rectangle 27"/>
          <p:cNvSpPr>
            <a:spLocks noChangeArrowheads="1"/>
          </p:cNvSpPr>
          <p:nvPr/>
        </p:nvSpPr>
        <p:spPr bwMode="auto">
          <a:xfrm>
            <a:off x="23336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62" name="Rectangle 28"/>
          <p:cNvSpPr>
            <a:spLocks noChangeArrowheads="1"/>
          </p:cNvSpPr>
          <p:nvPr/>
        </p:nvSpPr>
        <p:spPr bwMode="auto">
          <a:xfrm>
            <a:off x="19907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63" name="Rectangle 29"/>
          <p:cNvSpPr>
            <a:spLocks noChangeArrowheads="1"/>
          </p:cNvSpPr>
          <p:nvPr/>
        </p:nvSpPr>
        <p:spPr bwMode="auto">
          <a:xfrm>
            <a:off x="13049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3,0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64" name="Rectangle 30"/>
          <p:cNvSpPr>
            <a:spLocks noChangeArrowheads="1"/>
          </p:cNvSpPr>
          <p:nvPr/>
        </p:nvSpPr>
        <p:spPr bwMode="auto">
          <a:xfrm>
            <a:off x="19907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3,2</a:t>
            </a:r>
          </a:p>
        </p:txBody>
      </p:sp>
      <p:sp>
        <p:nvSpPr>
          <p:cNvPr id="365" name="Rectangle 31"/>
          <p:cNvSpPr>
            <a:spLocks noChangeArrowheads="1"/>
          </p:cNvSpPr>
          <p:nvPr/>
        </p:nvSpPr>
        <p:spPr bwMode="auto">
          <a:xfrm>
            <a:off x="23336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3,3</a:t>
            </a:r>
          </a:p>
        </p:txBody>
      </p:sp>
      <p:sp>
        <p:nvSpPr>
          <p:cNvPr id="366" name="Rectangle 32"/>
          <p:cNvSpPr>
            <a:spLocks noChangeArrowheads="1"/>
          </p:cNvSpPr>
          <p:nvPr/>
        </p:nvSpPr>
        <p:spPr bwMode="auto">
          <a:xfrm>
            <a:off x="16478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3,1</a:t>
            </a:r>
          </a:p>
        </p:txBody>
      </p:sp>
      <p:sp>
        <p:nvSpPr>
          <p:cNvPr id="367" name="Rectangle 33"/>
          <p:cNvSpPr>
            <a:spLocks noChangeArrowheads="1"/>
          </p:cNvSpPr>
          <p:nvPr/>
        </p:nvSpPr>
        <p:spPr bwMode="auto">
          <a:xfrm>
            <a:off x="1304925" y="1366838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68" name="Rectangle 37"/>
          <p:cNvSpPr>
            <a:spLocks noChangeArrowheads="1"/>
          </p:cNvSpPr>
          <p:nvPr/>
        </p:nvSpPr>
        <p:spPr bwMode="auto">
          <a:xfrm>
            <a:off x="1990725" y="1366838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69" name="Rectangle 39"/>
          <p:cNvSpPr>
            <a:spLocks noChangeArrowheads="1"/>
          </p:cNvSpPr>
          <p:nvPr/>
        </p:nvSpPr>
        <p:spPr bwMode="auto">
          <a:xfrm>
            <a:off x="1304925" y="1881188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70" name="Rectangle 40"/>
          <p:cNvSpPr>
            <a:spLocks noChangeArrowheads="1"/>
          </p:cNvSpPr>
          <p:nvPr/>
        </p:nvSpPr>
        <p:spPr bwMode="auto">
          <a:xfrm>
            <a:off x="1990725" y="1881188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71" name="Rectangle 2"/>
          <p:cNvSpPr>
            <a:spLocks noChangeArrowheads="1"/>
          </p:cNvSpPr>
          <p:nvPr/>
        </p:nvSpPr>
        <p:spPr bwMode="auto">
          <a:xfrm>
            <a:off x="3276600" y="2622572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0,1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72" name="Rectangle 3"/>
          <p:cNvSpPr>
            <a:spLocks noChangeArrowheads="1"/>
          </p:cNvSpPr>
          <p:nvPr/>
        </p:nvSpPr>
        <p:spPr bwMode="auto">
          <a:xfrm>
            <a:off x="2933700" y="2622572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0,0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73" name="Rectangle 4"/>
          <p:cNvSpPr>
            <a:spLocks noChangeArrowheads="1"/>
          </p:cNvSpPr>
          <p:nvPr/>
        </p:nvSpPr>
        <p:spPr bwMode="auto">
          <a:xfrm>
            <a:off x="2933700" y="2879747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1,0</a:t>
            </a:r>
          </a:p>
        </p:txBody>
      </p:sp>
      <p:sp>
        <p:nvSpPr>
          <p:cNvPr id="374" name="Rectangle 7"/>
          <p:cNvSpPr>
            <a:spLocks noChangeArrowheads="1"/>
          </p:cNvSpPr>
          <p:nvPr/>
        </p:nvSpPr>
        <p:spPr bwMode="auto">
          <a:xfrm>
            <a:off x="3276600" y="2879747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75" name="Rectangle 18"/>
          <p:cNvSpPr>
            <a:spLocks noChangeArrowheads="1"/>
          </p:cNvSpPr>
          <p:nvPr/>
        </p:nvSpPr>
        <p:spPr bwMode="auto">
          <a:xfrm>
            <a:off x="3276600" y="2879747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1,1</a:t>
            </a:r>
          </a:p>
        </p:txBody>
      </p:sp>
      <p:sp>
        <p:nvSpPr>
          <p:cNvPr id="376" name="Rectangle 33"/>
          <p:cNvSpPr>
            <a:spLocks noChangeArrowheads="1"/>
          </p:cNvSpPr>
          <p:nvPr/>
        </p:nvSpPr>
        <p:spPr bwMode="auto">
          <a:xfrm>
            <a:off x="2933700" y="2622572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77" name="Rectangle 2"/>
          <p:cNvSpPr>
            <a:spLocks noChangeArrowheads="1"/>
          </p:cNvSpPr>
          <p:nvPr/>
        </p:nvSpPr>
        <p:spPr bwMode="auto">
          <a:xfrm>
            <a:off x="4305300" y="136683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0,1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78" name="Rectangle 3"/>
          <p:cNvSpPr>
            <a:spLocks noChangeArrowheads="1"/>
          </p:cNvSpPr>
          <p:nvPr/>
        </p:nvSpPr>
        <p:spPr bwMode="auto">
          <a:xfrm>
            <a:off x="3962400" y="136683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0,0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79" name="Rectangle 4"/>
          <p:cNvSpPr>
            <a:spLocks noChangeArrowheads="1"/>
          </p:cNvSpPr>
          <p:nvPr/>
        </p:nvSpPr>
        <p:spPr bwMode="auto">
          <a:xfrm>
            <a:off x="3962400" y="162401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1,0</a:t>
            </a:r>
          </a:p>
        </p:txBody>
      </p:sp>
      <p:sp>
        <p:nvSpPr>
          <p:cNvPr id="380" name="Rectangle 7"/>
          <p:cNvSpPr>
            <a:spLocks noChangeArrowheads="1"/>
          </p:cNvSpPr>
          <p:nvPr/>
        </p:nvSpPr>
        <p:spPr bwMode="auto">
          <a:xfrm>
            <a:off x="4305300" y="162401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81" name="Rectangle 18"/>
          <p:cNvSpPr>
            <a:spLocks noChangeArrowheads="1"/>
          </p:cNvSpPr>
          <p:nvPr/>
        </p:nvSpPr>
        <p:spPr bwMode="auto">
          <a:xfrm>
            <a:off x="4305300" y="162401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1,1</a:t>
            </a:r>
          </a:p>
        </p:txBody>
      </p:sp>
      <p:sp>
        <p:nvSpPr>
          <p:cNvPr id="382" name="Rectangle 33"/>
          <p:cNvSpPr>
            <a:spLocks noChangeArrowheads="1"/>
          </p:cNvSpPr>
          <p:nvPr/>
        </p:nvSpPr>
        <p:spPr bwMode="auto">
          <a:xfrm>
            <a:off x="3962400" y="1366838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83" name="TextBox 144"/>
          <p:cNvSpPr txBox="1">
            <a:spLocks noChangeArrowheads="1"/>
          </p:cNvSpPr>
          <p:nvPr/>
        </p:nvSpPr>
        <p:spPr bwMode="auto">
          <a:xfrm>
            <a:off x="4701029" y="1455915"/>
            <a:ext cx="118173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 dirty="0">
                <a:solidFill>
                  <a:srgbClr val="000000"/>
                </a:solidFill>
                <a:ea typeface=""/>
              </a:rPr>
              <a:t>Shared Memory</a:t>
            </a:r>
          </a:p>
        </p:txBody>
      </p:sp>
      <p:sp>
        <p:nvSpPr>
          <p:cNvPr id="384" name="TextBox 145"/>
          <p:cNvSpPr txBox="1">
            <a:spLocks noChangeArrowheads="1"/>
          </p:cNvSpPr>
          <p:nvPr/>
        </p:nvSpPr>
        <p:spPr bwMode="auto">
          <a:xfrm>
            <a:off x="2818243" y="2339136"/>
            <a:ext cx="118173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 dirty="0">
                <a:solidFill>
                  <a:srgbClr val="000000"/>
                </a:solidFill>
                <a:ea typeface=""/>
              </a:rPr>
              <a:t>Shared Memory</a:t>
            </a:r>
          </a:p>
        </p:txBody>
      </p:sp>
      <p:cxnSp>
        <p:nvCxnSpPr>
          <p:cNvPr id="385" name="Straight Arrow Connector 384"/>
          <p:cNvCxnSpPr/>
          <p:nvPr/>
        </p:nvCxnSpPr>
        <p:spPr>
          <a:xfrm>
            <a:off x="4034314" y="1709830"/>
            <a:ext cx="0" cy="994890"/>
          </a:xfrm>
          <a:prstGeom prst="straightConnector1">
            <a:avLst/>
          </a:prstGeom>
          <a:noFill/>
          <a:ln w="28575" cap="flat" cmpd="sng" algn="ctr">
            <a:solidFill>
              <a:srgbClr val="92D050"/>
            </a:solidFill>
            <a:prstDash val="solid"/>
            <a:tailEnd type="triangle"/>
          </a:ln>
          <a:effectLst/>
        </p:spPr>
      </p:cxnSp>
      <p:cxnSp>
        <p:nvCxnSpPr>
          <p:cNvPr id="386" name="Straight Arrow Connector 385"/>
          <p:cNvCxnSpPr/>
          <p:nvPr/>
        </p:nvCxnSpPr>
        <p:spPr>
          <a:xfrm>
            <a:off x="4159574" y="1814839"/>
            <a:ext cx="0" cy="1139697"/>
          </a:xfrm>
          <a:prstGeom prst="straightConnector1">
            <a:avLst/>
          </a:prstGeom>
          <a:noFill/>
          <a:ln w="28575" cap="flat" cmpd="sng" algn="ctr">
            <a:solidFill>
              <a:srgbClr val="92D050"/>
            </a:solidFill>
            <a:prstDash val="solid"/>
            <a:tailEnd type="triangle"/>
          </a:ln>
          <a:effectLst/>
        </p:spPr>
      </p:cxnSp>
      <p:cxnSp>
        <p:nvCxnSpPr>
          <p:cNvPr id="387" name="Straight Arrow Connector 386"/>
          <p:cNvCxnSpPr/>
          <p:nvPr/>
        </p:nvCxnSpPr>
        <p:spPr>
          <a:xfrm>
            <a:off x="4388174" y="1709830"/>
            <a:ext cx="0" cy="1060399"/>
          </a:xfrm>
          <a:prstGeom prst="straightConnector1">
            <a:avLst/>
          </a:prstGeom>
          <a:noFill/>
          <a:ln w="28575" cap="flat" cmpd="sng" algn="ctr">
            <a:solidFill>
              <a:srgbClr val="92D050"/>
            </a:solidFill>
            <a:prstDash val="solid"/>
            <a:tailEnd type="triangle"/>
          </a:ln>
          <a:effectLst/>
        </p:spPr>
      </p:cxnSp>
      <p:cxnSp>
        <p:nvCxnSpPr>
          <p:cNvPr id="388" name="Straight Arrow Connector 387"/>
          <p:cNvCxnSpPr/>
          <p:nvPr/>
        </p:nvCxnSpPr>
        <p:spPr>
          <a:xfrm flipH="1">
            <a:off x="4525763" y="1834047"/>
            <a:ext cx="1" cy="1149138"/>
          </a:xfrm>
          <a:prstGeom prst="straightConnector1">
            <a:avLst/>
          </a:prstGeom>
          <a:noFill/>
          <a:ln w="28575" cap="flat" cmpd="sng" algn="ctr">
            <a:solidFill>
              <a:srgbClr val="92D050"/>
            </a:solidFill>
            <a:prstDash val="solid"/>
            <a:tailEnd type="triangle"/>
          </a:ln>
          <a:effectLst/>
        </p:spPr>
      </p:cxnSp>
      <p:cxnSp>
        <p:nvCxnSpPr>
          <p:cNvPr id="389" name="Straight Arrow Connector 388"/>
          <p:cNvCxnSpPr/>
          <p:nvPr/>
        </p:nvCxnSpPr>
        <p:spPr>
          <a:xfrm>
            <a:off x="3463216" y="2704720"/>
            <a:ext cx="571098" cy="1"/>
          </a:xfrm>
          <a:prstGeom prst="straightConnector1">
            <a:avLst/>
          </a:prstGeom>
          <a:noFill/>
          <a:ln w="28575" cap="flat" cmpd="sng" algn="ctr">
            <a:solidFill>
              <a:srgbClr val="FA6300"/>
            </a:solidFill>
            <a:prstDash val="solid"/>
            <a:tailEnd type="arrow"/>
          </a:ln>
          <a:effectLst/>
        </p:spPr>
      </p:cxnSp>
      <p:cxnSp>
        <p:nvCxnSpPr>
          <p:cNvPr id="390" name="Straight Arrow Connector 389"/>
          <p:cNvCxnSpPr/>
          <p:nvPr/>
        </p:nvCxnSpPr>
        <p:spPr>
          <a:xfrm>
            <a:off x="3527367" y="3016686"/>
            <a:ext cx="942975" cy="12417"/>
          </a:xfrm>
          <a:prstGeom prst="straightConnector1">
            <a:avLst/>
          </a:prstGeom>
          <a:noFill/>
          <a:ln w="28575" cap="flat" cmpd="sng" algn="ctr">
            <a:solidFill>
              <a:srgbClr val="FA6300"/>
            </a:solidFill>
            <a:prstDash val="solid"/>
            <a:tailEnd type="arrow"/>
          </a:ln>
          <a:effectLst/>
        </p:spPr>
      </p:cxnSp>
      <p:cxnSp>
        <p:nvCxnSpPr>
          <p:cNvPr id="391" name="Straight Arrow Connector 390"/>
          <p:cNvCxnSpPr/>
          <p:nvPr/>
        </p:nvCxnSpPr>
        <p:spPr>
          <a:xfrm flipV="1">
            <a:off x="3530924" y="2769260"/>
            <a:ext cx="942975" cy="969"/>
          </a:xfrm>
          <a:prstGeom prst="straightConnector1">
            <a:avLst/>
          </a:prstGeom>
          <a:noFill/>
          <a:ln w="28575" cap="flat" cmpd="sng" algn="ctr">
            <a:solidFill>
              <a:srgbClr val="FA6300"/>
            </a:solidFill>
            <a:prstDash val="solid"/>
            <a:tailEnd type="arrow"/>
          </a:ln>
          <a:effectLst/>
        </p:spPr>
      </p:cxnSp>
      <p:cxnSp>
        <p:nvCxnSpPr>
          <p:cNvPr id="392" name="Straight Arrow Connector 391"/>
          <p:cNvCxnSpPr/>
          <p:nvPr/>
        </p:nvCxnSpPr>
        <p:spPr>
          <a:xfrm>
            <a:off x="3463216" y="2954536"/>
            <a:ext cx="614736" cy="9442"/>
          </a:xfrm>
          <a:prstGeom prst="straightConnector1">
            <a:avLst/>
          </a:prstGeom>
          <a:noFill/>
          <a:ln w="28575" cap="flat" cmpd="sng" algn="ctr">
            <a:solidFill>
              <a:srgbClr val="FA6300"/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021293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947"/>
    </mc:Choice>
    <mc:Fallback xmlns="">
      <p:transition advTm="40947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Phase 1 Load for Block (0,0)</a:t>
            </a:r>
          </a:p>
        </p:txBody>
      </p:sp>
      <p:sp>
        <p:nvSpPr>
          <p:cNvPr id="266" name="Rectangle 2"/>
          <p:cNvSpPr>
            <a:spLocks noChangeArrowheads="1"/>
          </p:cNvSpPr>
          <p:nvPr/>
        </p:nvSpPr>
        <p:spPr bwMode="auto">
          <a:xfrm>
            <a:off x="4305300" y="259938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0,1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67" name="Rectangle 3"/>
          <p:cNvSpPr>
            <a:spLocks noChangeArrowheads="1"/>
          </p:cNvSpPr>
          <p:nvPr/>
        </p:nvSpPr>
        <p:spPr bwMode="auto">
          <a:xfrm>
            <a:off x="3962400" y="259938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0,0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68" name="Rectangle 4"/>
          <p:cNvSpPr>
            <a:spLocks noChangeArrowheads="1"/>
          </p:cNvSpPr>
          <p:nvPr/>
        </p:nvSpPr>
        <p:spPr bwMode="auto">
          <a:xfrm>
            <a:off x="3962400" y="285655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1,0</a:t>
            </a:r>
          </a:p>
        </p:txBody>
      </p:sp>
      <p:sp>
        <p:nvSpPr>
          <p:cNvPr id="269" name="Rectangle 5"/>
          <p:cNvSpPr>
            <a:spLocks noChangeArrowheads="1"/>
          </p:cNvSpPr>
          <p:nvPr/>
        </p:nvSpPr>
        <p:spPr bwMode="auto">
          <a:xfrm>
            <a:off x="3962400" y="311373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70" name="Rectangle 6"/>
          <p:cNvSpPr>
            <a:spLocks noChangeArrowheads="1"/>
          </p:cNvSpPr>
          <p:nvPr/>
        </p:nvSpPr>
        <p:spPr bwMode="auto">
          <a:xfrm>
            <a:off x="39624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71" name="Rectangle 7"/>
          <p:cNvSpPr>
            <a:spLocks noChangeArrowheads="1"/>
          </p:cNvSpPr>
          <p:nvPr/>
        </p:nvSpPr>
        <p:spPr bwMode="auto">
          <a:xfrm>
            <a:off x="4305300" y="285655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72" name="Rectangle 8"/>
          <p:cNvSpPr>
            <a:spLocks noChangeArrowheads="1"/>
          </p:cNvSpPr>
          <p:nvPr/>
        </p:nvSpPr>
        <p:spPr bwMode="auto">
          <a:xfrm>
            <a:off x="4305300" y="311373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73" name="Rectangle 9"/>
          <p:cNvSpPr>
            <a:spLocks noChangeArrowheads="1"/>
          </p:cNvSpPr>
          <p:nvPr/>
        </p:nvSpPr>
        <p:spPr bwMode="auto">
          <a:xfrm>
            <a:off x="43053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74" name="Rectangle 10"/>
          <p:cNvSpPr>
            <a:spLocks noChangeArrowheads="1"/>
          </p:cNvSpPr>
          <p:nvPr/>
        </p:nvSpPr>
        <p:spPr bwMode="auto">
          <a:xfrm>
            <a:off x="4648200" y="259938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0,2</a:t>
            </a:r>
          </a:p>
        </p:txBody>
      </p:sp>
      <p:sp>
        <p:nvSpPr>
          <p:cNvPr id="275" name="Rectangle 11"/>
          <p:cNvSpPr>
            <a:spLocks noChangeArrowheads="1"/>
          </p:cNvSpPr>
          <p:nvPr/>
        </p:nvSpPr>
        <p:spPr bwMode="auto">
          <a:xfrm>
            <a:off x="4648200" y="285655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76" name="Rectangle 12"/>
          <p:cNvSpPr>
            <a:spLocks noChangeArrowheads="1"/>
          </p:cNvSpPr>
          <p:nvPr/>
        </p:nvSpPr>
        <p:spPr bwMode="auto">
          <a:xfrm>
            <a:off x="4991100" y="285655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77" name="Rectangle 13"/>
          <p:cNvSpPr>
            <a:spLocks noChangeArrowheads="1"/>
          </p:cNvSpPr>
          <p:nvPr/>
        </p:nvSpPr>
        <p:spPr bwMode="auto">
          <a:xfrm>
            <a:off x="4991100" y="311373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78" name="Rectangle 14"/>
          <p:cNvSpPr>
            <a:spLocks noChangeArrowheads="1"/>
          </p:cNvSpPr>
          <p:nvPr/>
        </p:nvSpPr>
        <p:spPr bwMode="auto">
          <a:xfrm>
            <a:off x="4991100" y="259938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0,3</a:t>
            </a:r>
          </a:p>
        </p:txBody>
      </p:sp>
      <p:sp>
        <p:nvSpPr>
          <p:cNvPr id="279" name="Rectangle 15"/>
          <p:cNvSpPr>
            <a:spLocks noChangeArrowheads="1"/>
          </p:cNvSpPr>
          <p:nvPr/>
        </p:nvSpPr>
        <p:spPr bwMode="auto">
          <a:xfrm>
            <a:off x="4648200" y="311373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80" name="Rectangle 16"/>
          <p:cNvSpPr>
            <a:spLocks noChangeArrowheads="1"/>
          </p:cNvSpPr>
          <p:nvPr/>
        </p:nvSpPr>
        <p:spPr bwMode="auto">
          <a:xfrm>
            <a:off x="46482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81" name="Rectangle 17"/>
          <p:cNvSpPr>
            <a:spLocks noChangeArrowheads="1"/>
          </p:cNvSpPr>
          <p:nvPr/>
        </p:nvSpPr>
        <p:spPr bwMode="auto">
          <a:xfrm>
            <a:off x="49911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82" name="Rectangle 18"/>
          <p:cNvSpPr>
            <a:spLocks noChangeArrowheads="1"/>
          </p:cNvSpPr>
          <p:nvPr/>
        </p:nvSpPr>
        <p:spPr bwMode="auto">
          <a:xfrm>
            <a:off x="4305300" y="285655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1,1</a:t>
            </a:r>
          </a:p>
        </p:txBody>
      </p:sp>
      <p:sp>
        <p:nvSpPr>
          <p:cNvPr id="283" name="Rectangle 19"/>
          <p:cNvSpPr>
            <a:spLocks noChangeArrowheads="1"/>
          </p:cNvSpPr>
          <p:nvPr/>
        </p:nvSpPr>
        <p:spPr bwMode="auto">
          <a:xfrm>
            <a:off x="3962400" y="311373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2,0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84" name="Rectangle 20"/>
          <p:cNvSpPr>
            <a:spLocks noChangeArrowheads="1"/>
          </p:cNvSpPr>
          <p:nvPr/>
        </p:nvSpPr>
        <p:spPr bwMode="auto">
          <a:xfrm>
            <a:off x="4648200" y="311373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2,2</a:t>
            </a:r>
          </a:p>
        </p:txBody>
      </p:sp>
      <p:sp>
        <p:nvSpPr>
          <p:cNvPr id="285" name="Rectangle 21"/>
          <p:cNvSpPr>
            <a:spLocks noChangeArrowheads="1"/>
          </p:cNvSpPr>
          <p:nvPr/>
        </p:nvSpPr>
        <p:spPr bwMode="auto">
          <a:xfrm>
            <a:off x="4991100" y="311373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2,3</a:t>
            </a:r>
          </a:p>
        </p:txBody>
      </p:sp>
      <p:sp>
        <p:nvSpPr>
          <p:cNvPr id="286" name="Rectangle 22"/>
          <p:cNvSpPr>
            <a:spLocks noChangeArrowheads="1"/>
          </p:cNvSpPr>
          <p:nvPr/>
        </p:nvSpPr>
        <p:spPr bwMode="auto">
          <a:xfrm>
            <a:off x="4305300" y="311373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2,1</a:t>
            </a:r>
          </a:p>
        </p:txBody>
      </p:sp>
      <p:sp>
        <p:nvSpPr>
          <p:cNvPr id="287" name="Rectangle 23"/>
          <p:cNvSpPr>
            <a:spLocks noChangeArrowheads="1"/>
          </p:cNvSpPr>
          <p:nvPr/>
        </p:nvSpPr>
        <p:spPr bwMode="auto">
          <a:xfrm>
            <a:off x="4991100" y="285655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1,3</a:t>
            </a:r>
          </a:p>
        </p:txBody>
      </p:sp>
      <p:sp>
        <p:nvSpPr>
          <p:cNvPr id="288" name="Rectangle 24"/>
          <p:cNvSpPr>
            <a:spLocks noChangeArrowheads="1"/>
          </p:cNvSpPr>
          <p:nvPr/>
        </p:nvSpPr>
        <p:spPr bwMode="auto">
          <a:xfrm>
            <a:off x="4648200" y="285655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1,2</a:t>
            </a:r>
          </a:p>
        </p:txBody>
      </p:sp>
      <p:sp>
        <p:nvSpPr>
          <p:cNvPr id="289" name="Rectangle 25"/>
          <p:cNvSpPr>
            <a:spLocks noChangeArrowheads="1"/>
          </p:cNvSpPr>
          <p:nvPr/>
        </p:nvSpPr>
        <p:spPr bwMode="auto">
          <a:xfrm>
            <a:off x="39624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90" name="Rectangle 26"/>
          <p:cNvSpPr>
            <a:spLocks noChangeArrowheads="1"/>
          </p:cNvSpPr>
          <p:nvPr/>
        </p:nvSpPr>
        <p:spPr bwMode="auto">
          <a:xfrm>
            <a:off x="43053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91" name="Rectangle 27"/>
          <p:cNvSpPr>
            <a:spLocks noChangeArrowheads="1"/>
          </p:cNvSpPr>
          <p:nvPr/>
        </p:nvSpPr>
        <p:spPr bwMode="auto">
          <a:xfrm>
            <a:off x="49911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92" name="Rectangle 28"/>
          <p:cNvSpPr>
            <a:spLocks noChangeArrowheads="1"/>
          </p:cNvSpPr>
          <p:nvPr/>
        </p:nvSpPr>
        <p:spPr bwMode="auto">
          <a:xfrm>
            <a:off x="46482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93" name="Rectangle 29"/>
          <p:cNvSpPr>
            <a:spLocks noChangeArrowheads="1"/>
          </p:cNvSpPr>
          <p:nvPr/>
        </p:nvSpPr>
        <p:spPr bwMode="auto">
          <a:xfrm>
            <a:off x="39624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3,0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94" name="Rectangle 30"/>
          <p:cNvSpPr>
            <a:spLocks noChangeArrowheads="1"/>
          </p:cNvSpPr>
          <p:nvPr/>
        </p:nvSpPr>
        <p:spPr bwMode="auto">
          <a:xfrm>
            <a:off x="46482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3,2</a:t>
            </a:r>
          </a:p>
        </p:txBody>
      </p:sp>
      <p:sp>
        <p:nvSpPr>
          <p:cNvPr id="295" name="Rectangle 31"/>
          <p:cNvSpPr>
            <a:spLocks noChangeArrowheads="1"/>
          </p:cNvSpPr>
          <p:nvPr/>
        </p:nvSpPr>
        <p:spPr bwMode="auto">
          <a:xfrm>
            <a:off x="49911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3,3</a:t>
            </a:r>
          </a:p>
        </p:txBody>
      </p:sp>
      <p:sp>
        <p:nvSpPr>
          <p:cNvPr id="296" name="Rectangle 32"/>
          <p:cNvSpPr>
            <a:spLocks noChangeArrowheads="1"/>
          </p:cNvSpPr>
          <p:nvPr/>
        </p:nvSpPr>
        <p:spPr bwMode="auto">
          <a:xfrm>
            <a:off x="43053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3,1</a:t>
            </a:r>
          </a:p>
        </p:txBody>
      </p:sp>
      <p:sp>
        <p:nvSpPr>
          <p:cNvPr id="297" name="Rectangle 33"/>
          <p:cNvSpPr>
            <a:spLocks noChangeArrowheads="1"/>
          </p:cNvSpPr>
          <p:nvPr/>
        </p:nvSpPr>
        <p:spPr bwMode="auto">
          <a:xfrm>
            <a:off x="3962400" y="2599380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98" name="Rectangle 37"/>
          <p:cNvSpPr>
            <a:spLocks noChangeArrowheads="1"/>
          </p:cNvSpPr>
          <p:nvPr/>
        </p:nvSpPr>
        <p:spPr bwMode="auto">
          <a:xfrm>
            <a:off x="4648200" y="2599380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99" name="Rectangle 39"/>
          <p:cNvSpPr>
            <a:spLocks noChangeArrowheads="1"/>
          </p:cNvSpPr>
          <p:nvPr/>
        </p:nvSpPr>
        <p:spPr bwMode="auto">
          <a:xfrm>
            <a:off x="3962400" y="3113730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00" name="Rectangle 40"/>
          <p:cNvSpPr>
            <a:spLocks noChangeArrowheads="1"/>
          </p:cNvSpPr>
          <p:nvPr/>
        </p:nvSpPr>
        <p:spPr bwMode="auto">
          <a:xfrm>
            <a:off x="4648200" y="3113730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01" name="Rectangle 2"/>
          <p:cNvSpPr>
            <a:spLocks noChangeArrowheads="1"/>
          </p:cNvSpPr>
          <p:nvPr/>
        </p:nvSpPr>
        <p:spPr bwMode="auto">
          <a:xfrm>
            <a:off x="1647825" y="260985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0,1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02" name="Rectangle 3"/>
          <p:cNvSpPr>
            <a:spLocks noChangeArrowheads="1"/>
          </p:cNvSpPr>
          <p:nvPr/>
        </p:nvSpPr>
        <p:spPr bwMode="auto">
          <a:xfrm>
            <a:off x="1304925" y="260985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0,0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03" name="Rectangle 4"/>
          <p:cNvSpPr>
            <a:spLocks noChangeArrowheads="1"/>
          </p:cNvSpPr>
          <p:nvPr/>
        </p:nvSpPr>
        <p:spPr bwMode="auto">
          <a:xfrm>
            <a:off x="1304925" y="286702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1,0</a:t>
            </a:r>
          </a:p>
        </p:txBody>
      </p:sp>
      <p:sp>
        <p:nvSpPr>
          <p:cNvPr id="304" name="Rectangle 5"/>
          <p:cNvSpPr>
            <a:spLocks noChangeArrowheads="1"/>
          </p:cNvSpPr>
          <p:nvPr/>
        </p:nvSpPr>
        <p:spPr bwMode="auto">
          <a:xfrm>
            <a:off x="1304925" y="312420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05" name="Rectangle 6"/>
          <p:cNvSpPr>
            <a:spLocks noChangeArrowheads="1"/>
          </p:cNvSpPr>
          <p:nvPr/>
        </p:nvSpPr>
        <p:spPr bwMode="auto">
          <a:xfrm>
            <a:off x="13049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06" name="Rectangle 7"/>
          <p:cNvSpPr>
            <a:spLocks noChangeArrowheads="1"/>
          </p:cNvSpPr>
          <p:nvPr/>
        </p:nvSpPr>
        <p:spPr bwMode="auto">
          <a:xfrm>
            <a:off x="1647825" y="286702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07" name="Rectangle 8"/>
          <p:cNvSpPr>
            <a:spLocks noChangeArrowheads="1"/>
          </p:cNvSpPr>
          <p:nvPr/>
        </p:nvSpPr>
        <p:spPr bwMode="auto">
          <a:xfrm>
            <a:off x="1647825" y="312420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08" name="Rectangle 9"/>
          <p:cNvSpPr>
            <a:spLocks noChangeArrowheads="1"/>
          </p:cNvSpPr>
          <p:nvPr/>
        </p:nvSpPr>
        <p:spPr bwMode="auto">
          <a:xfrm>
            <a:off x="16478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09" name="Rectangle 10"/>
          <p:cNvSpPr>
            <a:spLocks noChangeArrowheads="1"/>
          </p:cNvSpPr>
          <p:nvPr/>
        </p:nvSpPr>
        <p:spPr bwMode="auto">
          <a:xfrm>
            <a:off x="1990725" y="260985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0,2</a:t>
            </a:r>
          </a:p>
        </p:txBody>
      </p:sp>
      <p:sp>
        <p:nvSpPr>
          <p:cNvPr id="310" name="Rectangle 11"/>
          <p:cNvSpPr>
            <a:spLocks noChangeArrowheads="1"/>
          </p:cNvSpPr>
          <p:nvPr/>
        </p:nvSpPr>
        <p:spPr bwMode="auto">
          <a:xfrm>
            <a:off x="1990725" y="286702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11" name="Rectangle 12"/>
          <p:cNvSpPr>
            <a:spLocks noChangeArrowheads="1"/>
          </p:cNvSpPr>
          <p:nvPr/>
        </p:nvSpPr>
        <p:spPr bwMode="auto">
          <a:xfrm>
            <a:off x="2333625" y="286702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12" name="Rectangle 13"/>
          <p:cNvSpPr>
            <a:spLocks noChangeArrowheads="1"/>
          </p:cNvSpPr>
          <p:nvPr/>
        </p:nvSpPr>
        <p:spPr bwMode="auto">
          <a:xfrm>
            <a:off x="2333625" y="312420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13" name="Rectangle 14"/>
          <p:cNvSpPr>
            <a:spLocks noChangeArrowheads="1"/>
          </p:cNvSpPr>
          <p:nvPr/>
        </p:nvSpPr>
        <p:spPr bwMode="auto">
          <a:xfrm>
            <a:off x="2333625" y="260985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0,3</a:t>
            </a:r>
          </a:p>
        </p:txBody>
      </p:sp>
      <p:sp>
        <p:nvSpPr>
          <p:cNvPr id="314" name="Rectangle 15"/>
          <p:cNvSpPr>
            <a:spLocks noChangeArrowheads="1"/>
          </p:cNvSpPr>
          <p:nvPr/>
        </p:nvSpPr>
        <p:spPr bwMode="auto">
          <a:xfrm>
            <a:off x="1990725" y="312420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15" name="Rectangle 16"/>
          <p:cNvSpPr>
            <a:spLocks noChangeArrowheads="1"/>
          </p:cNvSpPr>
          <p:nvPr/>
        </p:nvSpPr>
        <p:spPr bwMode="auto">
          <a:xfrm>
            <a:off x="19907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16" name="Rectangle 17"/>
          <p:cNvSpPr>
            <a:spLocks noChangeArrowheads="1"/>
          </p:cNvSpPr>
          <p:nvPr/>
        </p:nvSpPr>
        <p:spPr bwMode="auto">
          <a:xfrm>
            <a:off x="23336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17" name="Rectangle 18"/>
          <p:cNvSpPr>
            <a:spLocks noChangeArrowheads="1"/>
          </p:cNvSpPr>
          <p:nvPr/>
        </p:nvSpPr>
        <p:spPr bwMode="auto">
          <a:xfrm>
            <a:off x="1647825" y="286702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1,1</a:t>
            </a:r>
          </a:p>
        </p:txBody>
      </p:sp>
      <p:sp>
        <p:nvSpPr>
          <p:cNvPr id="318" name="Rectangle 19"/>
          <p:cNvSpPr>
            <a:spLocks noChangeArrowheads="1"/>
          </p:cNvSpPr>
          <p:nvPr/>
        </p:nvSpPr>
        <p:spPr bwMode="auto">
          <a:xfrm>
            <a:off x="1304925" y="312420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2,0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19" name="Rectangle 20"/>
          <p:cNvSpPr>
            <a:spLocks noChangeArrowheads="1"/>
          </p:cNvSpPr>
          <p:nvPr/>
        </p:nvSpPr>
        <p:spPr bwMode="auto">
          <a:xfrm>
            <a:off x="1990725" y="312420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2,2</a:t>
            </a:r>
          </a:p>
        </p:txBody>
      </p:sp>
      <p:sp>
        <p:nvSpPr>
          <p:cNvPr id="320" name="Rectangle 21"/>
          <p:cNvSpPr>
            <a:spLocks noChangeArrowheads="1"/>
          </p:cNvSpPr>
          <p:nvPr/>
        </p:nvSpPr>
        <p:spPr bwMode="auto">
          <a:xfrm>
            <a:off x="2333625" y="312420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2,3</a:t>
            </a:r>
          </a:p>
        </p:txBody>
      </p:sp>
      <p:sp>
        <p:nvSpPr>
          <p:cNvPr id="321" name="Rectangle 22"/>
          <p:cNvSpPr>
            <a:spLocks noChangeArrowheads="1"/>
          </p:cNvSpPr>
          <p:nvPr/>
        </p:nvSpPr>
        <p:spPr bwMode="auto">
          <a:xfrm>
            <a:off x="1647825" y="312420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2,1</a:t>
            </a:r>
          </a:p>
        </p:txBody>
      </p:sp>
      <p:sp>
        <p:nvSpPr>
          <p:cNvPr id="322" name="Rectangle 23"/>
          <p:cNvSpPr>
            <a:spLocks noChangeArrowheads="1"/>
          </p:cNvSpPr>
          <p:nvPr/>
        </p:nvSpPr>
        <p:spPr bwMode="auto">
          <a:xfrm>
            <a:off x="2333625" y="286702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1,3</a:t>
            </a:r>
          </a:p>
        </p:txBody>
      </p:sp>
      <p:sp>
        <p:nvSpPr>
          <p:cNvPr id="323" name="Rectangle 24"/>
          <p:cNvSpPr>
            <a:spLocks noChangeArrowheads="1"/>
          </p:cNvSpPr>
          <p:nvPr/>
        </p:nvSpPr>
        <p:spPr bwMode="auto">
          <a:xfrm>
            <a:off x="1990725" y="286702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1,2</a:t>
            </a:r>
          </a:p>
        </p:txBody>
      </p:sp>
      <p:sp>
        <p:nvSpPr>
          <p:cNvPr id="324" name="Rectangle 25"/>
          <p:cNvSpPr>
            <a:spLocks noChangeArrowheads="1"/>
          </p:cNvSpPr>
          <p:nvPr/>
        </p:nvSpPr>
        <p:spPr bwMode="auto">
          <a:xfrm>
            <a:off x="13049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25" name="Rectangle 26"/>
          <p:cNvSpPr>
            <a:spLocks noChangeArrowheads="1"/>
          </p:cNvSpPr>
          <p:nvPr/>
        </p:nvSpPr>
        <p:spPr bwMode="auto">
          <a:xfrm>
            <a:off x="16478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26" name="Rectangle 27"/>
          <p:cNvSpPr>
            <a:spLocks noChangeArrowheads="1"/>
          </p:cNvSpPr>
          <p:nvPr/>
        </p:nvSpPr>
        <p:spPr bwMode="auto">
          <a:xfrm>
            <a:off x="23336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27" name="Rectangle 28"/>
          <p:cNvSpPr>
            <a:spLocks noChangeArrowheads="1"/>
          </p:cNvSpPr>
          <p:nvPr/>
        </p:nvSpPr>
        <p:spPr bwMode="auto">
          <a:xfrm>
            <a:off x="19907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28" name="Rectangle 29"/>
          <p:cNvSpPr>
            <a:spLocks noChangeArrowheads="1"/>
          </p:cNvSpPr>
          <p:nvPr/>
        </p:nvSpPr>
        <p:spPr bwMode="auto">
          <a:xfrm>
            <a:off x="13049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3,0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29" name="Rectangle 30"/>
          <p:cNvSpPr>
            <a:spLocks noChangeArrowheads="1"/>
          </p:cNvSpPr>
          <p:nvPr/>
        </p:nvSpPr>
        <p:spPr bwMode="auto">
          <a:xfrm>
            <a:off x="19907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3,2</a:t>
            </a:r>
          </a:p>
        </p:txBody>
      </p:sp>
      <p:sp>
        <p:nvSpPr>
          <p:cNvPr id="330" name="Rectangle 31"/>
          <p:cNvSpPr>
            <a:spLocks noChangeArrowheads="1"/>
          </p:cNvSpPr>
          <p:nvPr/>
        </p:nvSpPr>
        <p:spPr bwMode="auto">
          <a:xfrm>
            <a:off x="23336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3,3</a:t>
            </a:r>
          </a:p>
        </p:txBody>
      </p:sp>
      <p:sp>
        <p:nvSpPr>
          <p:cNvPr id="331" name="Rectangle 32"/>
          <p:cNvSpPr>
            <a:spLocks noChangeArrowheads="1"/>
          </p:cNvSpPr>
          <p:nvPr/>
        </p:nvSpPr>
        <p:spPr bwMode="auto">
          <a:xfrm>
            <a:off x="16478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3,1</a:t>
            </a:r>
          </a:p>
        </p:txBody>
      </p:sp>
      <p:sp>
        <p:nvSpPr>
          <p:cNvPr id="332" name="Rectangle 33"/>
          <p:cNvSpPr>
            <a:spLocks noChangeArrowheads="1"/>
          </p:cNvSpPr>
          <p:nvPr/>
        </p:nvSpPr>
        <p:spPr bwMode="auto">
          <a:xfrm>
            <a:off x="1304925" y="2609850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33" name="Rectangle 37"/>
          <p:cNvSpPr>
            <a:spLocks noChangeArrowheads="1"/>
          </p:cNvSpPr>
          <p:nvPr/>
        </p:nvSpPr>
        <p:spPr bwMode="auto">
          <a:xfrm>
            <a:off x="1990725" y="2609850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34" name="Rectangle 39"/>
          <p:cNvSpPr>
            <a:spLocks noChangeArrowheads="1"/>
          </p:cNvSpPr>
          <p:nvPr/>
        </p:nvSpPr>
        <p:spPr bwMode="auto">
          <a:xfrm>
            <a:off x="1304925" y="3124200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35" name="Rectangle 40"/>
          <p:cNvSpPr>
            <a:spLocks noChangeArrowheads="1"/>
          </p:cNvSpPr>
          <p:nvPr/>
        </p:nvSpPr>
        <p:spPr bwMode="auto">
          <a:xfrm>
            <a:off x="1990725" y="3124200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36" name="Rectangle 2"/>
          <p:cNvSpPr>
            <a:spLocks noChangeArrowheads="1"/>
          </p:cNvSpPr>
          <p:nvPr/>
        </p:nvSpPr>
        <p:spPr bwMode="auto">
          <a:xfrm>
            <a:off x="1647825" y="136683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0,1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37" name="Rectangle 3"/>
          <p:cNvSpPr>
            <a:spLocks noChangeArrowheads="1"/>
          </p:cNvSpPr>
          <p:nvPr/>
        </p:nvSpPr>
        <p:spPr bwMode="auto">
          <a:xfrm>
            <a:off x="1304925" y="136683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0,0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38" name="Rectangle 4"/>
          <p:cNvSpPr>
            <a:spLocks noChangeArrowheads="1"/>
          </p:cNvSpPr>
          <p:nvPr/>
        </p:nvSpPr>
        <p:spPr bwMode="auto">
          <a:xfrm>
            <a:off x="1304925" y="162401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1,0</a:t>
            </a:r>
          </a:p>
        </p:txBody>
      </p:sp>
      <p:sp>
        <p:nvSpPr>
          <p:cNvPr id="339" name="Rectangle 5"/>
          <p:cNvSpPr>
            <a:spLocks noChangeArrowheads="1"/>
          </p:cNvSpPr>
          <p:nvPr/>
        </p:nvSpPr>
        <p:spPr bwMode="auto">
          <a:xfrm>
            <a:off x="1304925" y="188118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40" name="Rectangle 6"/>
          <p:cNvSpPr>
            <a:spLocks noChangeArrowheads="1"/>
          </p:cNvSpPr>
          <p:nvPr/>
        </p:nvSpPr>
        <p:spPr bwMode="auto">
          <a:xfrm>
            <a:off x="13049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41" name="Rectangle 7"/>
          <p:cNvSpPr>
            <a:spLocks noChangeArrowheads="1"/>
          </p:cNvSpPr>
          <p:nvPr/>
        </p:nvSpPr>
        <p:spPr bwMode="auto">
          <a:xfrm>
            <a:off x="1647825" y="162401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42" name="Rectangle 8"/>
          <p:cNvSpPr>
            <a:spLocks noChangeArrowheads="1"/>
          </p:cNvSpPr>
          <p:nvPr/>
        </p:nvSpPr>
        <p:spPr bwMode="auto">
          <a:xfrm>
            <a:off x="1647825" y="188118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43" name="Rectangle 9"/>
          <p:cNvSpPr>
            <a:spLocks noChangeArrowheads="1"/>
          </p:cNvSpPr>
          <p:nvPr/>
        </p:nvSpPr>
        <p:spPr bwMode="auto">
          <a:xfrm>
            <a:off x="16478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44" name="Rectangle 10"/>
          <p:cNvSpPr>
            <a:spLocks noChangeArrowheads="1"/>
          </p:cNvSpPr>
          <p:nvPr/>
        </p:nvSpPr>
        <p:spPr bwMode="auto">
          <a:xfrm>
            <a:off x="1990725" y="136683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0,2</a:t>
            </a:r>
          </a:p>
        </p:txBody>
      </p:sp>
      <p:sp>
        <p:nvSpPr>
          <p:cNvPr id="345" name="Rectangle 11"/>
          <p:cNvSpPr>
            <a:spLocks noChangeArrowheads="1"/>
          </p:cNvSpPr>
          <p:nvPr/>
        </p:nvSpPr>
        <p:spPr bwMode="auto">
          <a:xfrm>
            <a:off x="1990725" y="162401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46" name="Rectangle 12"/>
          <p:cNvSpPr>
            <a:spLocks noChangeArrowheads="1"/>
          </p:cNvSpPr>
          <p:nvPr/>
        </p:nvSpPr>
        <p:spPr bwMode="auto">
          <a:xfrm>
            <a:off x="2333625" y="162401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47" name="Rectangle 13"/>
          <p:cNvSpPr>
            <a:spLocks noChangeArrowheads="1"/>
          </p:cNvSpPr>
          <p:nvPr/>
        </p:nvSpPr>
        <p:spPr bwMode="auto">
          <a:xfrm>
            <a:off x="2333625" y="188118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48" name="Rectangle 14"/>
          <p:cNvSpPr>
            <a:spLocks noChangeArrowheads="1"/>
          </p:cNvSpPr>
          <p:nvPr/>
        </p:nvSpPr>
        <p:spPr bwMode="auto">
          <a:xfrm>
            <a:off x="2333625" y="136683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0,3</a:t>
            </a:r>
          </a:p>
        </p:txBody>
      </p:sp>
      <p:sp>
        <p:nvSpPr>
          <p:cNvPr id="349" name="Rectangle 15"/>
          <p:cNvSpPr>
            <a:spLocks noChangeArrowheads="1"/>
          </p:cNvSpPr>
          <p:nvPr/>
        </p:nvSpPr>
        <p:spPr bwMode="auto">
          <a:xfrm>
            <a:off x="1990725" y="188118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50" name="Rectangle 16"/>
          <p:cNvSpPr>
            <a:spLocks noChangeArrowheads="1"/>
          </p:cNvSpPr>
          <p:nvPr/>
        </p:nvSpPr>
        <p:spPr bwMode="auto">
          <a:xfrm>
            <a:off x="19907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51" name="Rectangle 17"/>
          <p:cNvSpPr>
            <a:spLocks noChangeArrowheads="1"/>
          </p:cNvSpPr>
          <p:nvPr/>
        </p:nvSpPr>
        <p:spPr bwMode="auto">
          <a:xfrm>
            <a:off x="23336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52" name="Rectangle 18"/>
          <p:cNvSpPr>
            <a:spLocks noChangeArrowheads="1"/>
          </p:cNvSpPr>
          <p:nvPr/>
        </p:nvSpPr>
        <p:spPr bwMode="auto">
          <a:xfrm>
            <a:off x="1647825" y="162401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1,1</a:t>
            </a:r>
          </a:p>
        </p:txBody>
      </p:sp>
      <p:sp>
        <p:nvSpPr>
          <p:cNvPr id="353" name="Rectangle 19"/>
          <p:cNvSpPr>
            <a:spLocks noChangeArrowheads="1"/>
          </p:cNvSpPr>
          <p:nvPr/>
        </p:nvSpPr>
        <p:spPr bwMode="auto">
          <a:xfrm>
            <a:off x="1304925" y="188118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2,0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54" name="Rectangle 20"/>
          <p:cNvSpPr>
            <a:spLocks noChangeArrowheads="1"/>
          </p:cNvSpPr>
          <p:nvPr/>
        </p:nvSpPr>
        <p:spPr bwMode="auto">
          <a:xfrm>
            <a:off x="1990725" y="188118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2,2</a:t>
            </a:r>
          </a:p>
        </p:txBody>
      </p:sp>
      <p:sp>
        <p:nvSpPr>
          <p:cNvPr id="355" name="Rectangle 21"/>
          <p:cNvSpPr>
            <a:spLocks noChangeArrowheads="1"/>
          </p:cNvSpPr>
          <p:nvPr/>
        </p:nvSpPr>
        <p:spPr bwMode="auto">
          <a:xfrm>
            <a:off x="2333625" y="188118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2,3</a:t>
            </a:r>
          </a:p>
        </p:txBody>
      </p:sp>
      <p:sp>
        <p:nvSpPr>
          <p:cNvPr id="356" name="Rectangle 22"/>
          <p:cNvSpPr>
            <a:spLocks noChangeArrowheads="1"/>
          </p:cNvSpPr>
          <p:nvPr/>
        </p:nvSpPr>
        <p:spPr bwMode="auto">
          <a:xfrm>
            <a:off x="1647825" y="188118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2,1</a:t>
            </a:r>
          </a:p>
        </p:txBody>
      </p:sp>
      <p:sp>
        <p:nvSpPr>
          <p:cNvPr id="357" name="Rectangle 23"/>
          <p:cNvSpPr>
            <a:spLocks noChangeArrowheads="1"/>
          </p:cNvSpPr>
          <p:nvPr/>
        </p:nvSpPr>
        <p:spPr bwMode="auto">
          <a:xfrm>
            <a:off x="2333625" y="162401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1,3</a:t>
            </a:r>
          </a:p>
        </p:txBody>
      </p:sp>
      <p:sp>
        <p:nvSpPr>
          <p:cNvPr id="358" name="Rectangle 24"/>
          <p:cNvSpPr>
            <a:spLocks noChangeArrowheads="1"/>
          </p:cNvSpPr>
          <p:nvPr/>
        </p:nvSpPr>
        <p:spPr bwMode="auto">
          <a:xfrm>
            <a:off x="1990725" y="162401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1,2</a:t>
            </a:r>
          </a:p>
        </p:txBody>
      </p:sp>
      <p:sp>
        <p:nvSpPr>
          <p:cNvPr id="359" name="Rectangle 25"/>
          <p:cNvSpPr>
            <a:spLocks noChangeArrowheads="1"/>
          </p:cNvSpPr>
          <p:nvPr/>
        </p:nvSpPr>
        <p:spPr bwMode="auto">
          <a:xfrm>
            <a:off x="13049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60" name="Rectangle 26"/>
          <p:cNvSpPr>
            <a:spLocks noChangeArrowheads="1"/>
          </p:cNvSpPr>
          <p:nvPr/>
        </p:nvSpPr>
        <p:spPr bwMode="auto">
          <a:xfrm>
            <a:off x="16478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61" name="Rectangle 27"/>
          <p:cNvSpPr>
            <a:spLocks noChangeArrowheads="1"/>
          </p:cNvSpPr>
          <p:nvPr/>
        </p:nvSpPr>
        <p:spPr bwMode="auto">
          <a:xfrm>
            <a:off x="23336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62" name="Rectangle 28"/>
          <p:cNvSpPr>
            <a:spLocks noChangeArrowheads="1"/>
          </p:cNvSpPr>
          <p:nvPr/>
        </p:nvSpPr>
        <p:spPr bwMode="auto">
          <a:xfrm>
            <a:off x="19907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63" name="Rectangle 29"/>
          <p:cNvSpPr>
            <a:spLocks noChangeArrowheads="1"/>
          </p:cNvSpPr>
          <p:nvPr/>
        </p:nvSpPr>
        <p:spPr bwMode="auto">
          <a:xfrm>
            <a:off x="13049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3,0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64" name="Rectangle 30"/>
          <p:cNvSpPr>
            <a:spLocks noChangeArrowheads="1"/>
          </p:cNvSpPr>
          <p:nvPr/>
        </p:nvSpPr>
        <p:spPr bwMode="auto">
          <a:xfrm>
            <a:off x="19907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3,2</a:t>
            </a:r>
          </a:p>
        </p:txBody>
      </p:sp>
      <p:sp>
        <p:nvSpPr>
          <p:cNvPr id="365" name="Rectangle 31"/>
          <p:cNvSpPr>
            <a:spLocks noChangeArrowheads="1"/>
          </p:cNvSpPr>
          <p:nvPr/>
        </p:nvSpPr>
        <p:spPr bwMode="auto">
          <a:xfrm>
            <a:off x="23336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3,3</a:t>
            </a:r>
          </a:p>
        </p:txBody>
      </p:sp>
      <p:sp>
        <p:nvSpPr>
          <p:cNvPr id="366" name="Rectangle 32"/>
          <p:cNvSpPr>
            <a:spLocks noChangeArrowheads="1"/>
          </p:cNvSpPr>
          <p:nvPr/>
        </p:nvSpPr>
        <p:spPr bwMode="auto">
          <a:xfrm>
            <a:off x="16478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3,1</a:t>
            </a:r>
          </a:p>
        </p:txBody>
      </p:sp>
      <p:sp>
        <p:nvSpPr>
          <p:cNvPr id="367" name="Rectangle 33"/>
          <p:cNvSpPr>
            <a:spLocks noChangeArrowheads="1"/>
          </p:cNvSpPr>
          <p:nvPr/>
        </p:nvSpPr>
        <p:spPr bwMode="auto">
          <a:xfrm>
            <a:off x="1304925" y="1366838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68" name="Rectangle 37"/>
          <p:cNvSpPr>
            <a:spLocks noChangeArrowheads="1"/>
          </p:cNvSpPr>
          <p:nvPr/>
        </p:nvSpPr>
        <p:spPr bwMode="auto">
          <a:xfrm>
            <a:off x="1990725" y="1366838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69" name="Rectangle 39"/>
          <p:cNvSpPr>
            <a:spLocks noChangeArrowheads="1"/>
          </p:cNvSpPr>
          <p:nvPr/>
        </p:nvSpPr>
        <p:spPr bwMode="auto">
          <a:xfrm>
            <a:off x="1304925" y="1881188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70" name="Rectangle 40"/>
          <p:cNvSpPr>
            <a:spLocks noChangeArrowheads="1"/>
          </p:cNvSpPr>
          <p:nvPr/>
        </p:nvSpPr>
        <p:spPr bwMode="auto">
          <a:xfrm>
            <a:off x="1990725" y="1881188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71" name="Rectangle 2"/>
          <p:cNvSpPr>
            <a:spLocks noChangeArrowheads="1"/>
          </p:cNvSpPr>
          <p:nvPr/>
        </p:nvSpPr>
        <p:spPr bwMode="auto">
          <a:xfrm>
            <a:off x="3276600" y="2622572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0,3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72" name="Rectangle 3"/>
          <p:cNvSpPr>
            <a:spLocks noChangeArrowheads="1"/>
          </p:cNvSpPr>
          <p:nvPr/>
        </p:nvSpPr>
        <p:spPr bwMode="auto">
          <a:xfrm>
            <a:off x="2933700" y="2622572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0,2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73" name="Rectangle 4"/>
          <p:cNvSpPr>
            <a:spLocks noChangeArrowheads="1"/>
          </p:cNvSpPr>
          <p:nvPr/>
        </p:nvSpPr>
        <p:spPr bwMode="auto">
          <a:xfrm>
            <a:off x="2933700" y="2879747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1,2</a:t>
            </a:r>
          </a:p>
        </p:txBody>
      </p:sp>
      <p:sp>
        <p:nvSpPr>
          <p:cNvPr id="374" name="Rectangle 7"/>
          <p:cNvSpPr>
            <a:spLocks noChangeArrowheads="1"/>
          </p:cNvSpPr>
          <p:nvPr/>
        </p:nvSpPr>
        <p:spPr bwMode="auto">
          <a:xfrm>
            <a:off x="3276600" y="2879747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75" name="Rectangle 18"/>
          <p:cNvSpPr>
            <a:spLocks noChangeArrowheads="1"/>
          </p:cNvSpPr>
          <p:nvPr/>
        </p:nvSpPr>
        <p:spPr bwMode="auto">
          <a:xfrm>
            <a:off x="3276600" y="2879747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1,3</a:t>
            </a:r>
          </a:p>
        </p:txBody>
      </p:sp>
      <p:sp>
        <p:nvSpPr>
          <p:cNvPr id="376" name="Rectangle 33"/>
          <p:cNvSpPr>
            <a:spLocks noChangeArrowheads="1"/>
          </p:cNvSpPr>
          <p:nvPr/>
        </p:nvSpPr>
        <p:spPr bwMode="auto">
          <a:xfrm>
            <a:off x="2933700" y="2622572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77" name="Rectangle 2"/>
          <p:cNvSpPr>
            <a:spLocks noChangeArrowheads="1"/>
          </p:cNvSpPr>
          <p:nvPr/>
        </p:nvSpPr>
        <p:spPr bwMode="auto">
          <a:xfrm>
            <a:off x="4273924" y="188942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2,1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78" name="Rectangle 3"/>
          <p:cNvSpPr>
            <a:spLocks noChangeArrowheads="1"/>
          </p:cNvSpPr>
          <p:nvPr/>
        </p:nvSpPr>
        <p:spPr bwMode="auto">
          <a:xfrm>
            <a:off x="3931024" y="188942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2,0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79" name="Rectangle 4"/>
          <p:cNvSpPr>
            <a:spLocks noChangeArrowheads="1"/>
          </p:cNvSpPr>
          <p:nvPr/>
        </p:nvSpPr>
        <p:spPr bwMode="auto">
          <a:xfrm>
            <a:off x="3931024" y="214659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3,0</a:t>
            </a:r>
          </a:p>
        </p:txBody>
      </p:sp>
      <p:sp>
        <p:nvSpPr>
          <p:cNvPr id="380" name="Rectangle 7"/>
          <p:cNvSpPr>
            <a:spLocks noChangeArrowheads="1"/>
          </p:cNvSpPr>
          <p:nvPr/>
        </p:nvSpPr>
        <p:spPr bwMode="auto">
          <a:xfrm>
            <a:off x="4273924" y="214659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81" name="Rectangle 18"/>
          <p:cNvSpPr>
            <a:spLocks noChangeArrowheads="1"/>
          </p:cNvSpPr>
          <p:nvPr/>
        </p:nvSpPr>
        <p:spPr bwMode="auto">
          <a:xfrm>
            <a:off x="4273924" y="214659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3,1</a:t>
            </a:r>
          </a:p>
        </p:txBody>
      </p:sp>
      <p:sp>
        <p:nvSpPr>
          <p:cNvPr id="382" name="Rectangle 33"/>
          <p:cNvSpPr>
            <a:spLocks noChangeArrowheads="1"/>
          </p:cNvSpPr>
          <p:nvPr/>
        </p:nvSpPr>
        <p:spPr bwMode="auto">
          <a:xfrm>
            <a:off x="3931024" y="1889423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83" name="TextBox 144"/>
          <p:cNvSpPr txBox="1">
            <a:spLocks noChangeArrowheads="1"/>
          </p:cNvSpPr>
          <p:nvPr/>
        </p:nvSpPr>
        <p:spPr bwMode="auto">
          <a:xfrm>
            <a:off x="4669653" y="1978500"/>
            <a:ext cx="118173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 dirty="0">
                <a:solidFill>
                  <a:srgbClr val="000000"/>
                </a:solidFill>
                <a:ea typeface=""/>
              </a:rPr>
              <a:t>Shared Memory</a:t>
            </a:r>
          </a:p>
        </p:txBody>
      </p:sp>
      <p:sp>
        <p:nvSpPr>
          <p:cNvPr id="384" name="TextBox 145"/>
          <p:cNvSpPr txBox="1">
            <a:spLocks noChangeArrowheads="1"/>
          </p:cNvSpPr>
          <p:nvPr/>
        </p:nvSpPr>
        <p:spPr bwMode="auto">
          <a:xfrm>
            <a:off x="2818243" y="2339136"/>
            <a:ext cx="118173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 dirty="0">
                <a:solidFill>
                  <a:srgbClr val="000000"/>
                </a:solidFill>
                <a:ea typeface=""/>
              </a:rPr>
              <a:t>Shared Memory</a:t>
            </a:r>
          </a:p>
        </p:txBody>
      </p:sp>
      <p:cxnSp>
        <p:nvCxnSpPr>
          <p:cNvPr id="385" name="Straight Arrow Connector 384"/>
          <p:cNvCxnSpPr/>
          <p:nvPr/>
        </p:nvCxnSpPr>
        <p:spPr>
          <a:xfrm flipV="1">
            <a:off x="1809302" y="2335465"/>
            <a:ext cx="2686050" cy="3572"/>
          </a:xfrm>
          <a:prstGeom prst="straightConnector1">
            <a:avLst/>
          </a:prstGeom>
          <a:noFill/>
          <a:ln w="28575" cap="flat" cmpd="sng" algn="ctr">
            <a:solidFill>
              <a:srgbClr val="FA6300"/>
            </a:solidFill>
            <a:prstDash val="solid"/>
            <a:tailEnd type="arrow"/>
          </a:ln>
          <a:effectLst/>
        </p:spPr>
      </p:cxnSp>
      <p:cxnSp>
        <p:nvCxnSpPr>
          <p:cNvPr id="386" name="Straight Arrow Connector 385"/>
          <p:cNvCxnSpPr/>
          <p:nvPr/>
        </p:nvCxnSpPr>
        <p:spPr>
          <a:xfrm flipV="1">
            <a:off x="1809302" y="2081959"/>
            <a:ext cx="2686050" cy="5167"/>
          </a:xfrm>
          <a:prstGeom prst="straightConnector1">
            <a:avLst/>
          </a:prstGeom>
          <a:noFill/>
          <a:ln w="28575" cap="flat" cmpd="sng" algn="ctr">
            <a:solidFill>
              <a:srgbClr val="FA6300"/>
            </a:solidFill>
            <a:prstDash val="solid"/>
            <a:tailEnd type="arrow"/>
          </a:ln>
          <a:effectLst/>
        </p:spPr>
      </p:cxnSp>
      <p:cxnSp>
        <p:nvCxnSpPr>
          <p:cNvPr id="387" name="Straight Arrow Connector 386"/>
          <p:cNvCxnSpPr/>
          <p:nvPr/>
        </p:nvCxnSpPr>
        <p:spPr>
          <a:xfrm flipV="1">
            <a:off x="1506407" y="1985615"/>
            <a:ext cx="2686050" cy="3572"/>
          </a:xfrm>
          <a:prstGeom prst="straightConnector1">
            <a:avLst/>
          </a:prstGeom>
          <a:noFill/>
          <a:ln w="28575" cap="flat" cmpd="sng" algn="ctr">
            <a:solidFill>
              <a:srgbClr val="FA6300"/>
            </a:solidFill>
            <a:prstDash val="solid"/>
            <a:tailEnd type="arrow"/>
          </a:ln>
          <a:effectLst/>
        </p:spPr>
      </p:cxnSp>
      <p:cxnSp>
        <p:nvCxnSpPr>
          <p:cNvPr id="388" name="Straight Arrow Connector 387"/>
          <p:cNvCxnSpPr/>
          <p:nvPr/>
        </p:nvCxnSpPr>
        <p:spPr>
          <a:xfrm flipV="1">
            <a:off x="1526285" y="2228995"/>
            <a:ext cx="2686050" cy="4672"/>
          </a:xfrm>
          <a:prstGeom prst="straightConnector1">
            <a:avLst/>
          </a:prstGeom>
          <a:noFill/>
          <a:ln w="28575" cap="flat" cmpd="sng" algn="ctr">
            <a:solidFill>
              <a:srgbClr val="FA6300"/>
            </a:solidFill>
            <a:prstDash val="solid"/>
            <a:tailEnd type="arrow"/>
          </a:ln>
          <a:effectLst/>
        </p:spPr>
      </p:cxnSp>
      <p:cxnSp>
        <p:nvCxnSpPr>
          <p:cNvPr id="389" name="Straight Arrow Connector 388"/>
          <p:cNvCxnSpPr/>
          <p:nvPr/>
        </p:nvCxnSpPr>
        <p:spPr>
          <a:xfrm flipV="1">
            <a:off x="2162176" y="2710039"/>
            <a:ext cx="985961" cy="111"/>
          </a:xfrm>
          <a:prstGeom prst="straightConnector1">
            <a:avLst/>
          </a:prstGeom>
          <a:noFill/>
          <a:ln w="28575" cap="flat" cmpd="sng" algn="ctr">
            <a:solidFill>
              <a:srgbClr val="FA6300"/>
            </a:solidFill>
            <a:prstDash val="solid"/>
            <a:tailEnd type="arrow"/>
          </a:ln>
          <a:effectLst/>
        </p:spPr>
      </p:cxnSp>
      <p:cxnSp>
        <p:nvCxnSpPr>
          <p:cNvPr id="390" name="Straight Arrow Connector 389"/>
          <p:cNvCxnSpPr/>
          <p:nvPr/>
        </p:nvCxnSpPr>
        <p:spPr>
          <a:xfrm flipV="1">
            <a:off x="2449786" y="3028229"/>
            <a:ext cx="912539" cy="14788"/>
          </a:xfrm>
          <a:prstGeom prst="straightConnector1">
            <a:avLst/>
          </a:prstGeom>
          <a:noFill/>
          <a:ln w="28575" cap="flat" cmpd="sng" algn="ctr">
            <a:solidFill>
              <a:srgbClr val="FA6300"/>
            </a:solidFill>
            <a:prstDash val="solid"/>
            <a:tailEnd type="arrow"/>
          </a:ln>
          <a:effectLst/>
        </p:spPr>
      </p:cxnSp>
      <p:cxnSp>
        <p:nvCxnSpPr>
          <p:cNvPr id="391" name="Straight Arrow Connector 390"/>
          <p:cNvCxnSpPr/>
          <p:nvPr/>
        </p:nvCxnSpPr>
        <p:spPr>
          <a:xfrm>
            <a:off x="2429908" y="2784778"/>
            <a:ext cx="932417" cy="6239"/>
          </a:xfrm>
          <a:prstGeom prst="straightConnector1">
            <a:avLst/>
          </a:prstGeom>
          <a:noFill/>
          <a:ln w="28575" cap="flat" cmpd="sng" algn="ctr">
            <a:solidFill>
              <a:srgbClr val="FA6300"/>
            </a:solidFill>
            <a:prstDash val="solid"/>
            <a:tailEnd type="arrow"/>
          </a:ln>
          <a:effectLst/>
        </p:spPr>
      </p:cxnSp>
      <p:cxnSp>
        <p:nvCxnSpPr>
          <p:cNvPr id="392" name="Straight Arrow Connector 391"/>
          <p:cNvCxnSpPr/>
          <p:nvPr/>
        </p:nvCxnSpPr>
        <p:spPr>
          <a:xfrm>
            <a:off x="2167019" y="2966091"/>
            <a:ext cx="981118" cy="1124"/>
          </a:xfrm>
          <a:prstGeom prst="straightConnector1">
            <a:avLst/>
          </a:prstGeom>
          <a:noFill/>
          <a:ln w="28575" cap="flat" cmpd="sng" algn="ctr">
            <a:solidFill>
              <a:srgbClr val="FA6300"/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83357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1457"/>
    </mc:Choice>
    <mc:Fallback xmlns="">
      <p:transition advTm="61457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Phase 1 Use for Block (0,0) (iteration 0)</a:t>
            </a:r>
          </a:p>
        </p:txBody>
      </p:sp>
      <p:sp>
        <p:nvSpPr>
          <p:cNvPr id="266" name="Rectangle 2"/>
          <p:cNvSpPr>
            <a:spLocks noChangeArrowheads="1"/>
          </p:cNvSpPr>
          <p:nvPr/>
        </p:nvSpPr>
        <p:spPr bwMode="auto">
          <a:xfrm>
            <a:off x="4305300" y="259938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0,1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67" name="Rectangle 3"/>
          <p:cNvSpPr>
            <a:spLocks noChangeArrowheads="1"/>
          </p:cNvSpPr>
          <p:nvPr/>
        </p:nvSpPr>
        <p:spPr bwMode="auto">
          <a:xfrm>
            <a:off x="3962400" y="259938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0,0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68" name="Rectangle 4"/>
          <p:cNvSpPr>
            <a:spLocks noChangeArrowheads="1"/>
          </p:cNvSpPr>
          <p:nvPr/>
        </p:nvSpPr>
        <p:spPr bwMode="auto">
          <a:xfrm>
            <a:off x="3962400" y="285655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1,0</a:t>
            </a:r>
          </a:p>
        </p:txBody>
      </p:sp>
      <p:sp>
        <p:nvSpPr>
          <p:cNvPr id="269" name="Rectangle 5"/>
          <p:cNvSpPr>
            <a:spLocks noChangeArrowheads="1"/>
          </p:cNvSpPr>
          <p:nvPr/>
        </p:nvSpPr>
        <p:spPr bwMode="auto">
          <a:xfrm>
            <a:off x="3962400" y="311373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70" name="Rectangle 6"/>
          <p:cNvSpPr>
            <a:spLocks noChangeArrowheads="1"/>
          </p:cNvSpPr>
          <p:nvPr/>
        </p:nvSpPr>
        <p:spPr bwMode="auto">
          <a:xfrm>
            <a:off x="39624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71" name="Rectangle 7"/>
          <p:cNvSpPr>
            <a:spLocks noChangeArrowheads="1"/>
          </p:cNvSpPr>
          <p:nvPr/>
        </p:nvSpPr>
        <p:spPr bwMode="auto">
          <a:xfrm>
            <a:off x="4305300" y="285655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72" name="Rectangle 8"/>
          <p:cNvSpPr>
            <a:spLocks noChangeArrowheads="1"/>
          </p:cNvSpPr>
          <p:nvPr/>
        </p:nvSpPr>
        <p:spPr bwMode="auto">
          <a:xfrm>
            <a:off x="4305300" y="311373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73" name="Rectangle 9"/>
          <p:cNvSpPr>
            <a:spLocks noChangeArrowheads="1"/>
          </p:cNvSpPr>
          <p:nvPr/>
        </p:nvSpPr>
        <p:spPr bwMode="auto">
          <a:xfrm>
            <a:off x="43053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74" name="Rectangle 10"/>
          <p:cNvSpPr>
            <a:spLocks noChangeArrowheads="1"/>
          </p:cNvSpPr>
          <p:nvPr/>
        </p:nvSpPr>
        <p:spPr bwMode="auto">
          <a:xfrm>
            <a:off x="4648200" y="259938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0,2</a:t>
            </a:r>
          </a:p>
        </p:txBody>
      </p:sp>
      <p:sp>
        <p:nvSpPr>
          <p:cNvPr id="275" name="Rectangle 11"/>
          <p:cNvSpPr>
            <a:spLocks noChangeArrowheads="1"/>
          </p:cNvSpPr>
          <p:nvPr/>
        </p:nvSpPr>
        <p:spPr bwMode="auto">
          <a:xfrm>
            <a:off x="4648200" y="285655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76" name="Rectangle 12"/>
          <p:cNvSpPr>
            <a:spLocks noChangeArrowheads="1"/>
          </p:cNvSpPr>
          <p:nvPr/>
        </p:nvSpPr>
        <p:spPr bwMode="auto">
          <a:xfrm>
            <a:off x="4991100" y="285655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77" name="Rectangle 13"/>
          <p:cNvSpPr>
            <a:spLocks noChangeArrowheads="1"/>
          </p:cNvSpPr>
          <p:nvPr/>
        </p:nvSpPr>
        <p:spPr bwMode="auto">
          <a:xfrm>
            <a:off x="4991100" y="311373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78" name="Rectangle 14"/>
          <p:cNvSpPr>
            <a:spLocks noChangeArrowheads="1"/>
          </p:cNvSpPr>
          <p:nvPr/>
        </p:nvSpPr>
        <p:spPr bwMode="auto">
          <a:xfrm>
            <a:off x="4991100" y="259938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0,3</a:t>
            </a:r>
          </a:p>
        </p:txBody>
      </p:sp>
      <p:sp>
        <p:nvSpPr>
          <p:cNvPr id="279" name="Rectangle 15"/>
          <p:cNvSpPr>
            <a:spLocks noChangeArrowheads="1"/>
          </p:cNvSpPr>
          <p:nvPr/>
        </p:nvSpPr>
        <p:spPr bwMode="auto">
          <a:xfrm>
            <a:off x="4648200" y="311373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80" name="Rectangle 16"/>
          <p:cNvSpPr>
            <a:spLocks noChangeArrowheads="1"/>
          </p:cNvSpPr>
          <p:nvPr/>
        </p:nvSpPr>
        <p:spPr bwMode="auto">
          <a:xfrm>
            <a:off x="46482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81" name="Rectangle 17"/>
          <p:cNvSpPr>
            <a:spLocks noChangeArrowheads="1"/>
          </p:cNvSpPr>
          <p:nvPr/>
        </p:nvSpPr>
        <p:spPr bwMode="auto">
          <a:xfrm>
            <a:off x="49911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82" name="Rectangle 18"/>
          <p:cNvSpPr>
            <a:spLocks noChangeArrowheads="1"/>
          </p:cNvSpPr>
          <p:nvPr/>
        </p:nvSpPr>
        <p:spPr bwMode="auto">
          <a:xfrm>
            <a:off x="4305300" y="285655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1,1</a:t>
            </a:r>
          </a:p>
        </p:txBody>
      </p:sp>
      <p:sp>
        <p:nvSpPr>
          <p:cNvPr id="283" name="Rectangle 19"/>
          <p:cNvSpPr>
            <a:spLocks noChangeArrowheads="1"/>
          </p:cNvSpPr>
          <p:nvPr/>
        </p:nvSpPr>
        <p:spPr bwMode="auto">
          <a:xfrm>
            <a:off x="3962400" y="311373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2,0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84" name="Rectangle 20"/>
          <p:cNvSpPr>
            <a:spLocks noChangeArrowheads="1"/>
          </p:cNvSpPr>
          <p:nvPr/>
        </p:nvSpPr>
        <p:spPr bwMode="auto">
          <a:xfrm>
            <a:off x="4648200" y="311373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2,2</a:t>
            </a:r>
          </a:p>
        </p:txBody>
      </p:sp>
      <p:sp>
        <p:nvSpPr>
          <p:cNvPr id="285" name="Rectangle 21"/>
          <p:cNvSpPr>
            <a:spLocks noChangeArrowheads="1"/>
          </p:cNvSpPr>
          <p:nvPr/>
        </p:nvSpPr>
        <p:spPr bwMode="auto">
          <a:xfrm>
            <a:off x="4991100" y="311373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2,3</a:t>
            </a:r>
          </a:p>
        </p:txBody>
      </p:sp>
      <p:sp>
        <p:nvSpPr>
          <p:cNvPr id="286" name="Rectangle 22"/>
          <p:cNvSpPr>
            <a:spLocks noChangeArrowheads="1"/>
          </p:cNvSpPr>
          <p:nvPr/>
        </p:nvSpPr>
        <p:spPr bwMode="auto">
          <a:xfrm>
            <a:off x="4305300" y="311373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2,1</a:t>
            </a:r>
          </a:p>
        </p:txBody>
      </p:sp>
      <p:sp>
        <p:nvSpPr>
          <p:cNvPr id="287" name="Rectangle 23"/>
          <p:cNvSpPr>
            <a:spLocks noChangeArrowheads="1"/>
          </p:cNvSpPr>
          <p:nvPr/>
        </p:nvSpPr>
        <p:spPr bwMode="auto">
          <a:xfrm>
            <a:off x="4991100" y="285655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1,3</a:t>
            </a:r>
          </a:p>
        </p:txBody>
      </p:sp>
      <p:sp>
        <p:nvSpPr>
          <p:cNvPr id="288" name="Rectangle 24"/>
          <p:cNvSpPr>
            <a:spLocks noChangeArrowheads="1"/>
          </p:cNvSpPr>
          <p:nvPr/>
        </p:nvSpPr>
        <p:spPr bwMode="auto">
          <a:xfrm>
            <a:off x="4648200" y="285655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1,2</a:t>
            </a:r>
          </a:p>
        </p:txBody>
      </p:sp>
      <p:sp>
        <p:nvSpPr>
          <p:cNvPr id="289" name="Rectangle 25"/>
          <p:cNvSpPr>
            <a:spLocks noChangeArrowheads="1"/>
          </p:cNvSpPr>
          <p:nvPr/>
        </p:nvSpPr>
        <p:spPr bwMode="auto">
          <a:xfrm>
            <a:off x="39624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90" name="Rectangle 26"/>
          <p:cNvSpPr>
            <a:spLocks noChangeArrowheads="1"/>
          </p:cNvSpPr>
          <p:nvPr/>
        </p:nvSpPr>
        <p:spPr bwMode="auto">
          <a:xfrm>
            <a:off x="43053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91" name="Rectangle 27"/>
          <p:cNvSpPr>
            <a:spLocks noChangeArrowheads="1"/>
          </p:cNvSpPr>
          <p:nvPr/>
        </p:nvSpPr>
        <p:spPr bwMode="auto">
          <a:xfrm>
            <a:off x="49911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92" name="Rectangle 28"/>
          <p:cNvSpPr>
            <a:spLocks noChangeArrowheads="1"/>
          </p:cNvSpPr>
          <p:nvPr/>
        </p:nvSpPr>
        <p:spPr bwMode="auto">
          <a:xfrm>
            <a:off x="46482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93" name="Rectangle 29"/>
          <p:cNvSpPr>
            <a:spLocks noChangeArrowheads="1"/>
          </p:cNvSpPr>
          <p:nvPr/>
        </p:nvSpPr>
        <p:spPr bwMode="auto">
          <a:xfrm>
            <a:off x="39624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3,0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94" name="Rectangle 30"/>
          <p:cNvSpPr>
            <a:spLocks noChangeArrowheads="1"/>
          </p:cNvSpPr>
          <p:nvPr/>
        </p:nvSpPr>
        <p:spPr bwMode="auto">
          <a:xfrm>
            <a:off x="46482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3,2</a:t>
            </a:r>
          </a:p>
        </p:txBody>
      </p:sp>
      <p:sp>
        <p:nvSpPr>
          <p:cNvPr id="295" name="Rectangle 31"/>
          <p:cNvSpPr>
            <a:spLocks noChangeArrowheads="1"/>
          </p:cNvSpPr>
          <p:nvPr/>
        </p:nvSpPr>
        <p:spPr bwMode="auto">
          <a:xfrm>
            <a:off x="49911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3,3</a:t>
            </a:r>
          </a:p>
        </p:txBody>
      </p:sp>
      <p:sp>
        <p:nvSpPr>
          <p:cNvPr id="296" name="Rectangle 32"/>
          <p:cNvSpPr>
            <a:spLocks noChangeArrowheads="1"/>
          </p:cNvSpPr>
          <p:nvPr/>
        </p:nvSpPr>
        <p:spPr bwMode="auto">
          <a:xfrm>
            <a:off x="43053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3,1</a:t>
            </a:r>
          </a:p>
        </p:txBody>
      </p:sp>
      <p:sp>
        <p:nvSpPr>
          <p:cNvPr id="297" name="Rectangle 33"/>
          <p:cNvSpPr>
            <a:spLocks noChangeArrowheads="1"/>
          </p:cNvSpPr>
          <p:nvPr/>
        </p:nvSpPr>
        <p:spPr bwMode="auto">
          <a:xfrm>
            <a:off x="3962400" y="2599380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98" name="Rectangle 37"/>
          <p:cNvSpPr>
            <a:spLocks noChangeArrowheads="1"/>
          </p:cNvSpPr>
          <p:nvPr/>
        </p:nvSpPr>
        <p:spPr bwMode="auto">
          <a:xfrm>
            <a:off x="4648200" y="2599380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99" name="Rectangle 39"/>
          <p:cNvSpPr>
            <a:spLocks noChangeArrowheads="1"/>
          </p:cNvSpPr>
          <p:nvPr/>
        </p:nvSpPr>
        <p:spPr bwMode="auto">
          <a:xfrm>
            <a:off x="3962400" y="3113730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00" name="Rectangle 40"/>
          <p:cNvSpPr>
            <a:spLocks noChangeArrowheads="1"/>
          </p:cNvSpPr>
          <p:nvPr/>
        </p:nvSpPr>
        <p:spPr bwMode="auto">
          <a:xfrm>
            <a:off x="4648200" y="3113730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01" name="Rectangle 2"/>
          <p:cNvSpPr>
            <a:spLocks noChangeArrowheads="1"/>
          </p:cNvSpPr>
          <p:nvPr/>
        </p:nvSpPr>
        <p:spPr bwMode="auto">
          <a:xfrm>
            <a:off x="1647825" y="260985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0,1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02" name="Rectangle 3"/>
          <p:cNvSpPr>
            <a:spLocks noChangeArrowheads="1"/>
          </p:cNvSpPr>
          <p:nvPr/>
        </p:nvSpPr>
        <p:spPr bwMode="auto">
          <a:xfrm>
            <a:off x="1304925" y="260985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0,0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03" name="Rectangle 4"/>
          <p:cNvSpPr>
            <a:spLocks noChangeArrowheads="1"/>
          </p:cNvSpPr>
          <p:nvPr/>
        </p:nvSpPr>
        <p:spPr bwMode="auto">
          <a:xfrm>
            <a:off x="1304925" y="286702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1,0</a:t>
            </a:r>
          </a:p>
        </p:txBody>
      </p:sp>
      <p:sp>
        <p:nvSpPr>
          <p:cNvPr id="304" name="Rectangle 5"/>
          <p:cNvSpPr>
            <a:spLocks noChangeArrowheads="1"/>
          </p:cNvSpPr>
          <p:nvPr/>
        </p:nvSpPr>
        <p:spPr bwMode="auto">
          <a:xfrm>
            <a:off x="1304925" y="312420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05" name="Rectangle 6"/>
          <p:cNvSpPr>
            <a:spLocks noChangeArrowheads="1"/>
          </p:cNvSpPr>
          <p:nvPr/>
        </p:nvSpPr>
        <p:spPr bwMode="auto">
          <a:xfrm>
            <a:off x="13049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06" name="Rectangle 7"/>
          <p:cNvSpPr>
            <a:spLocks noChangeArrowheads="1"/>
          </p:cNvSpPr>
          <p:nvPr/>
        </p:nvSpPr>
        <p:spPr bwMode="auto">
          <a:xfrm>
            <a:off x="1647825" y="286702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07" name="Rectangle 8"/>
          <p:cNvSpPr>
            <a:spLocks noChangeArrowheads="1"/>
          </p:cNvSpPr>
          <p:nvPr/>
        </p:nvSpPr>
        <p:spPr bwMode="auto">
          <a:xfrm>
            <a:off x="1647825" y="312420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08" name="Rectangle 9"/>
          <p:cNvSpPr>
            <a:spLocks noChangeArrowheads="1"/>
          </p:cNvSpPr>
          <p:nvPr/>
        </p:nvSpPr>
        <p:spPr bwMode="auto">
          <a:xfrm>
            <a:off x="16478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09" name="Rectangle 10"/>
          <p:cNvSpPr>
            <a:spLocks noChangeArrowheads="1"/>
          </p:cNvSpPr>
          <p:nvPr/>
        </p:nvSpPr>
        <p:spPr bwMode="auto">
          <a:xfrm>
            <a:off x="1990725" y="260985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0,2</a:t>
            </a:r>
          </a:p>
        </p:txBody>
      </p:sp>
      <p:sp>
        <p:nvSpPr>
          <p:cNvPr id="310" name="Rectangle 11"/>
          <p:cNvSpPr>
            <a:spLocks noChangeArrowheads="1"/>
          </p:cNvSpPr>
          <p:nvPr/>
        </p:nvSpPr>
        <p:spPr bwMode="auto">
          <a:xfrm>
            <a:off x="1990725" y="286702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11" name="Rectangle 12"/>
          <p:cNvSpPr>
            <a:spLocks noChangeArrowheads="1"/>
          </p:cNvSpPr>
          <p:nvPr/>
        </p:nvSpPr>
        <p:spPr bwMode="auto">
          <a:xfrm>
            <a:off x="2333625" y="286702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12" name="Rectangle 13"/>
          <p:cNvSpPr>
            <a:spLocks noChangeArrowheads="1"/>
          </p:cNvSpPr>
          <p:nvPr/>
        </p:nvSpPr>
        <p:spPr bwMode="auto">
          <a:xfrm>
            <a:off x="2333625" y="312420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13" name="Rectangle 14"/>
          <p:cNvSpPr>
            <a:spLocks noChangeArrowheads="1"/>
          </p:cNvSpPr>
          <p:nvPr/>
        </p:nvSpPr>
        <p:spPr bwMode="auto">
          <a:xfrm>
            <a:off x="2333625" y="260985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0,3</a:t>
            </a:r>
          </a:p>
        </p:txBody>
      </p:sp>
      <p:sp>
        <p:nvSpPr>
          <p:cNvPr id="314" name="Rectangle 15"/>
          <p:cNvSpPr>
            <a:spLocks noChangeArrowheads="1"/>
          </p:cNvSpPr>
          <p:nvPr/>
        </p:nvSpPr>
        <p:spPr bwMode="auto">
          <a:xfrm>
            <a:off x="1990725" y="312420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15" name="Rectangle 16"/>
          <p:cNvSpPr>
            <a:spLocks noChangeArrowheads="1"/>
          </p:cNvSpPr>
          <p:nvPr/>
        </p:nvSpPr>
        <p:spPr bwMode="auto">
          <a:xfrm>
            <a:off x="19907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16" name="Rectangle 17"/>
          <p:cNvSpPr>
            <a:spLocks noChangeArrowheads="1"/>
          </p:cNvSpPr>
          <p:nvPr/>
        </p:nvSpPr>
        <p:spPr bwMode="auto">
          <a:xfrm>
            <a:off x="23336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17" name="Rectangle 18"/>
          <p:cNvSpPr>
            <a:spLocks noChangeArrowheads="1"/>
          </p:cNvSpPr>
          <p:nvPr/>
        </p:nvSpPr>
        <p:spPr bwMode="auto">
          <a:xfrm>
            <a:off x="1647825" y="286702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1,1</a:t>
            </a:r>
          </a:p>
        </p:txBody>
      </p:sp>
      <p:sp>
        <p:nvSpPr>
          <p:cNvPr id="318" name="Rectangle 19"/>
          <p:cNvSpPr>
            <a:spLocks noChangeArrowheads="1"/>
          </p:cNvSpPr>
          <p:nvPr/>
        </p:nvSpPr>
        <p:spPr bwMode="auto">
          <a:xfrm>
            <a:off x="1304925" y="312420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2,0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19" name="Rectangle 20"/>
          <p:cNvSpPr>
            <a:spLocks noChangeArrowheads="1"/>
          </p:cNvSpPr>
          <p:nvPr/>
        </p:nvSpPr>
        <p:spPr bwMode="auto">
          <a:xfrm>
            <a:off x="1990725" y="312420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2,2</a:t>
            </a:r>
          </a:p>
        </p:txBody>
      </p:sp>
      <p:sp>
        <p:nvSpPr>
          <p:cNvPr id="320" name="Rectangle 21"/>
          <p:cNvSpPr>
            <a:spLocks noChangeArrowheads="1"/>
          </p:cNvSpPr>
          <p:nvPr/>
        </p:nvSpPr>
        <p:spPr bwMode="auto">
          <a:xfrm>
            <a:off x="2333625" y="312420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2,3</a:t>
            </a:r>
          </a:p>
        </p:txBody>
      </p:sp>
      <p:sp>
        <p:nvSpPr>
          <p:cNvPr id="321" name="Rectangle 22"/>
          <p:cNvSpPr>
            <a:spLocks noChangeArrowheads="1"/>
          </p:cNvSpPr>
          <p:nvPr/>
        </p:nvSpPr>
        <p:spPr bwMode="auto">
          <a:xfrm>
            <a:off x="1647825" y="312420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2,1</a:t>
            </a:r>
          </a:p>
        </p:txBody>
      </p:sp>
      <p:sp>
        <p:nvSpPr>
          <p:cNvPr id="322" name="Rectangle 23"/>
          <p:cNvSpPr>
            <a:spLocks noChangeArrowheads="1"/>
          </p:cNvSpPr>
          <p:nvPr/>
        </p:nvSpPr>
        <p:spPr bwMode="auto">
          <a:xfrm>
            <a:off x="2333625" y="286702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1,3</a:t>
            </a:r>
          </a:p>
        </p:txBody>
      </p:sp>
      <p:sp>
        <p:nvSpPr>
          <p:cNvPr id="323" name="Rectangle 24"/>
          <p:cNvSpPr>
            <a:spLocks noChangeArrowheads="1"/>
          </p:cNvSpPr>
          <p:nvPr/>
        </p:nvSpPr>
        <p:spPr bwMode="auto">
          <a:xfrm>
            <a:off x="1990725" y="286702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1,2</a:t>
            </a:r>
          </a:p>
        </p:txBody>
      </p:sp>
      <p:sp>
        <p:nvSpPr>
          <p:cNvPr id="324" name="Rectangle 25"/>
          <p:cNvSpPr>
            <a:spLocks noChangeArrowheads="1"/>
          </p:cNvSpPr>
          <p:nvPr/>
        </p:nvSpPr>
        <p:spPr bwMode="auto">
          <a:xfrm>
            <a:off x="13049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25" name="Rectangle 26"/>
          <p:cNvSpPr>
            <a:spLocks noChangeArrowheads="1"/>
          </p:cNvSpPr>
          <p:nvPr/>
        </p:nvSpPr>
        <p:spPr bwMode="auto">
          <a:xfrm>
            <a:off x="16478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26" name="Rectangle 27"/>
          <p:cNvSpPr>
            <a:spLocks noChangeArrowheads="1"/>
          </p:cNvSpPr>
          <p:nvPr/>
        </p:nvSpPr>
        <p:spPr bwMode="auto">
          <a:xfrm>
            <a:off x="23336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27" name="Rectangle 28"/>
          <p:cNvSpPr>
            <a:spLocks noChangeArrowheads="1"/>
          </p:cNvSpPr>
          <p:nvPr/>
        </p:nvSpPr>
        <p:spPr bwMode="auto">
          <a:xfrm>
            <a:off x="19907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28" name="Rectangle 29"/>
          <p:cNvSpPr>
            <a:spLocks noChangeArrowheads="1"/>
          </p:cNvSpPr>
          <p:nvPr/>
        </p:nvSpPr>
        <p:spPr bwMode="auto">
          <a:xfrm>
            <a:off x="13049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3,0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29" name="Rectangle 30"/>
          <p:cNvSpPr>
            <a:spLocks noChangeArrowheads="1"/>
          </p:cNvSpPr>
          <p:nvPr/>
        </p:nvSpPr>
        <p:spPr bwMode="auto">
          <a:xfrm>
            <a:off x="19907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3,2</a:t>
            </a:r>
          </a:p>
        </p:txBody>
      </p:sp>
      <p:sp>
        <p:nvSpPr>
          <p:cNvPr id="330" name="Rectangle 31"/>
          <p:cNvSpPr>
            <a:spLocks noChangeArrowheads="1"/>
          </p:cNvSpPr>
          <p:nvPr/>
        </p:nvSpPr>
        <p:spPr bwMode="auto">
          <a:xfrm>
            <a:off x="23336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3,3</a:t>
            </a:r>
          </a:p>
        </p:txBody>
      </p:sp>
      <p:sp>
        <p:nvSpPr>
          <p:cNvPr id="331" name="Rectangle 32"/>
          <p:cNvSpPr>
            <a:spLocks noChangeArrowheads="1"/>
          </p:cNvSpPr>
          <p:nvPr/>
        </p:nvSpPr>
        <p:spPr bwMode="auto">
          <a:xfrm>
            <a:off x="16478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3,1</a:t>
            </a:r>
          </a:p>
        </p:txBody>
      </p:sp>
      <p:sp>
        <p:nvSpPr>
          <p:cNvPr id="332" name="Rectangle 33"/>
          <p:cNvSpPr>
            <a:spLocks noChangeArrowheads="1"/>
          </p:cNvSpPr>
          <p:nvPr/>
        </p:nvSpPr>
        <p:spPr bwMode="auto">
          <a:xfrm>
            <a:off x="1304925" y="2609850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33" name="Rectangle 37"/>
          <p:cNvSpPr>
            <a:spLocks noChangeArrowheads="1"/>
          </p:cNvSpPr>
          <p:nvPr/>
        </p:nvSpPr>
        <p:spPr bwMode="auto">
          <a:xfrm>
            <a:off x="1990725" y="2609850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34" name="Rectangle 39"/>
          <p:cNvSpPr>
            <a:spLocks noChangeArrowheads="1"/>
          </p:cNvSpPr>
          <p:nvPr/>
        </p:nvSpPr>
        <p:spPr bwMode="auto">
          <a:xfrm>
            <a:off x="1304925" y="3124200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35" name="Rectangle 40"/>
          <p:cNvSpPr>
            <a:spLocks noChangeArrowheads="1"/>
          </p:cNvSpPr>
          <p:nvPr/>
        </p:nvSpPr>
        <p:spPr bwMode="auto">
          <a:xfrm>
            <a:off x="1990725" y="3124200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36" name="Rectangle 2"/>
          <p:cNvSpPr>
            <a:spLocks noChangeArrowheads="1"/>
          </p:cNvSpPr>
          <p:nvPr/>
        </p:nvSpPr>
        <p:spPr bwMode="auto">
          <a:xfrm>
            <a:off x="1647825" y="136683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0,1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37" name="Rectangle 3"/>
          <p:cNvSpPr>
            <a:spLocks noChangeArrowheads="1"/>
          </p:cNvSpPr>
          <p:nvPr/>
        </p:nvSpPr>
        <p:spPr bwMode="auto">
          <a:xfrm>
            <a:off x="1304925" y="136683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0,0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38" name="Rectangle 4"/>
          <p:cNvSpPr>
            <a:spLocks noChangeArrowheads="1"/>
          </p:cNvSpPr>
          <p:nvPr/>
        </p:nvSpPr>
        <p:spPr bwMode="auto">
          <a:xfrm>
            <a:off x="1304925" y="162401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1,0</a:t>
            </a:r>
          </a:p>
        </p:txBody>
      </p:sp>
      <p:sp>
        <p:nvSpPr>
          <p:cNvPr id="339" name="Rectangle 5"/>
          <p:cNvSpPr>
            <a:spLocks noChangeArrowheads="1"/>
          </p:cNvSpPr>
          <p:nvPr/>
        </p:nvSpPr>
        <p:spPr bwMode="auto">
          <a:xfrm>
            <a:off x="1304925" y="188118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40" name="Rectangle 6"/>
          <p:cNvSpPr>
            <a:spLocks noChangeArrowheads="1"/>
          </p:cNvSpPr>
          <p:nvPr/>
        </p:nvSpPr>
        <p:spPr bwMode="auto">
          <a:xfrm>
            <a:off x="13049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41" name="Rectangle 7"/>
          <p:cNvSpPr>
            <a:spLocks noChangeArrowheads="1"/>
          </p:cNvSpPr>
          <p:nvPr/>
        </p:nvSpPr>
        <p:spPr bwMode="auto">
          <a:xfrm>
            <a:off x="1647825" y="162401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42" name="Rectangle 8"/>
          <p:cNvSpPr>
            <a:spLocks noChangeArrowheads="1"/>
          </p:cNvSpPr>
          <p:nvPr/>
        </p:nvSpPr>
        <p:spPr bwMode="auto">
          <a:xfrm>
            <a:off x="1647825" y="188118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43" name="Rectangle 9"/>
          <p:cNvSpPr>
            <a:spLocks noChangeArrowheads="1"/>
          </p:cNvSpPr>
          <p:nvPr/>
        </p:nvSpPr>
        <p:spPr bwMode="auto">
          <a:xfrm>
            <a:off x="16478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44" name="Rectangle 10"/>
          <p:cNvSpPr>
            <a:spLocks noChangeArrowheads="1"/>
          </p:cNvSpPr>
          <p:nvPr/>
        </p:nvSpPr>
        <p:spPr bwMode="auto">
          <a:xfrm>
            <a:off x="1990725" y="136683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0,2</a:t>
            </a:r>
          </a:p>
        </p:txBody>
      </p:sp>
      <p:sp>
        <p:nvSpPr>
          <p:cNvPr id="345" name="Rectangle 11"/>
          <p:cNvSpPr>
            <a:spLocks noChangeArrowheads="1"/>
          </p:cNvSpPr>
          <p:nvPr/>
        </p:nvSpPr>
        <p:spPr bwMode="auto">
          <a:xfrm>
            <a:off x="1990725" y="162401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46" name="Rectangle 12"/>
          <p:cNvSpPr>
            <a:spLocks noChangeArrowheads="1"/>
          </p:cNvSpPr>
          <p:nvPr/>
        </p:nvSpPr>
        <p:spPr bwMode="auto">
          <a:xfrm>
            <a:off x="2333625" y="162401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47" name="Rectangle 13"/>
          <p:cNvSpPr>
            <a:spLocks noChangeArrowheads="1"/>
          </p:cNvSpPr>
          <p:nvPr/>
        </p:nvSpPr>
        <p:spPr bwMode="auto">
          <a:xfrm>
            <a:off x="2333625" y="188118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48" name="Rectangle 14"/>
          <p:cNvSpPr>
            <a:spLocks noChangeArrowheads="1"/>
          </p:cNvSpPr>
          <p:nvPr/>
        </p:nvSpPr>
        <p:spPr bwMode="auto">
          <a:xfrm>
            <a:off x="2333625" y="136683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0,3</a:t>
            </a:r>
          </a:p>
        </p:txBody>
      </p:sp>
      <p:sp>
        <p:nvSpPr>
          <p:cNvPr id="349" name="Rectangle 15"/>
          <p:cNvSpPr>
            <a:spLocks noChangeArrowheads="1"/>
          </p:cNvSpPr>
          <p:nvPr/>
        </p:nvSpPr>
        <p:spPr bwMode="auto">
          <a:xfrm>
            <a:off x="1990725" y="188118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50" name="Rectangle 16"/>
          <p:cNvSpPr>
            <a:spLocks noChangeArrowheads="1"/>
          </p:cNvSpPr>
          <p:nvPr/>
        </p:nvSpPr>
        <p:spPr bwMode="auto">
          <a:xfrm>
            <a:off x="19907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51" name="Rectangle 17"/>
          <p:cNvSpPr>
            <a:spLocks noChangeArrowheads="1"/>
          </p:cNvSpPr>
          <p:nvPr/>
        </p:nvSpPr>
        <p:spPr bwMode="auto">
          <a:xfrm>
            <a:off x="23336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52" name="Rectangle 18"/>
          <p:cNvSpPr>
            <a:spLocks noChangeArrowheads="1"/>
          </p:cNvSpPr>
          <p:nvPr/>
        </p:nvSpPr>
        <p:spPr bwMode="auto">
          <a:xfrm>
            <a:off x="1647825" y="162401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1,1</a:t>
            </a:r>
          </a:p>
        </p:txBody>
      </p:sp>
      <p:sp>
        <p:nvSpPr>
          <p:cNvPr id="353" name="Rectangle 19"/>
          <p:cNvSpPr>
            <a:spLocks noChangeArrowheads="1"/>
          </p:cNvSpPr>
          <p:nvPr/>
        </p:nvSpPr>
        <p:spPr bwMode="auto">
          <a:xfrm>
            <a:off x="1304925" y="188118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2,0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54" name="Rectangle 20"/>
          <p:cNvSpPr>
            <a:spLocks noChangeArrowheads="1"/>
          </p:cNvSpPr>
          <p:nvPr/>
        </p:nvSpPr>
        <p:spPr bwMode="auto">
          <a:xfrm>
            <a:off x="1990725" y="188118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2,2</a:t>
            </a:r>
          </a:p>
        </p:txBody>
      </p:sp>
      <p:sp>
        <p:nvSpPr>
          <p:cNvPr id="355" name="Rectangle 21"/>
          <p:cNvSpPr>
            <a:spLocks noChangeArrowheads="1"/>
          </p:cNvSpPr>
          <p:nvPr/>
        </p:nvSpPr>
        <p:spPr bwMode="auto">
          <a:xfrm>
            <a:off x="2333625" y="188118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2,3</a:t>
            </a:r>
          </a:p>
        </p:txBody>
      </p:sp>
      <p:sp>
        <p:nvSpPr>
          <p:cNvPr id="356" name="Rectangle 22"/>
          <p:cNvSpPr>
            <a:spLocks noChangeArrowheads="1"/>
          </p:cNvSpPr>
          <p:nvPr/>
        </p:nvSpPr>
        <p:spPr bwMode="auto">
          <a:xfrm>
            <a:off x="1647825" y="188118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2,1</a:t>
            </a:r>
          </a:p>
        </p:txBody>
      </p:sp>
      <p:sp>
        <p:nvSpPr>
          <p:cNvPr id="357" name="Rectangle 23"/>
          <p:cNvSpPr>
            <a:spLocks noChangeArrowheads="1"/>
          </p:cNvSpPr>
          <p:nvPr/>
        </p:nvSpPr>
        <p:spPr bwMode="auto">
          <a:xfrm>
            <a:off x="2333625" y="162401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1,3</a:t>
            </a:r>
          </a:p>
        </p:txBody>
      </p:sp>
      <p:sp>
        <p:nvSpPr>
          <p:cNvPr id="358" name="Rectangle 24"/>
          <p:cNvSpPr>
            <a:spLocks noChangeArrowheads="1"/>
          </p:cNvSpPr>
          <p:nvPr/>
        </p:nvSpPr>
        <p:spPr bwMode="auto">
          <a:xfrm>
            <a:off x="1990725" y="162401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1,2</a:t>
            </a:r>
          </a:p>
        </p:txBody>
      </p:sp>
      <p:sp>
        <p:nvSpPr>
          <p:cNvPr id="359" name="Rectangle 25"/>
          <p:cNvSpPr>
            <a:spLocks noChangeArrowheads="1"/>
          </p:cNvSpPr>
          <p:nvPr/>
        </p:nvSpPr>
        <p:spPr bwMode="auto">
          <a:xfrm>
            <a:off x="13049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60" name="Rectangle 26"/>
          <p:cNvSpPr>
            <a:spLocks noChangeArrowheads="1"/>
          </p:cNvSpPr>
          <p:nvPr/>
        </p:nvSpPr>
        <p:spPr bwMode="auto">
          <a:xfrm>
            <a:off x="16478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61" name="Rectangle 27"/>
          <p:cNvSpPr>
            <a:spLocks noChangeArrowheads="1"/>
          </p:cNvSpPr>
          <p:nvPr/>
        </p:nvSpPr>
        <p:spPr bwMode="auto">
          <a:xfrm>
            <a:off x="23336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62" name="Rectangle 28"/>
          <p:cNvSpPr>
            <a:spLocks noChangeArrowheads="1"/>
          </p:cNvSpPr>
          <p:nvPr/>
        </p:nvSpPr>
        <p:spPr bwMode="auto">
          <a:xfrm>
            <a:off x="19907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63" name="Rectangle 29"/>
          <p:cNvSpPr>
            <a:spLocks noChangeArrowheads="1"/>
          </p:cNvSpPr>
          <p:nvPr/>
        </p:nvSpPr>
        <p:spPr bwMode="auto">
          <a:xfrm>
            <a:off x="13049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3,0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64" name="Rectangle 30"/>
          <p:cNvSpPr>
            <a:spLocks noChangeArrowheads="1"/>
          </p:cNvSpPr>
          <p:nvPr/>
        </p:nvSpPr>
        <p:spPr bwMode="auto">
          <a:xfrm>
            <a:off x="19907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3,2</a:t>
            </a:r>
          </a:p>
        </p:txBody>
      </p:sp>
      <p:sp>
        <p:nvSpPr>
          <p:cNvPr id="365" name="Rectangle 31"/>
          <p:cNvSpPr>
            <a:spLocks noChangeArrowheads="1"/>
          </p:cNvSpPr>
          <p:nvPr/>
        </p:nvSpPr>
        <p:spPr bwMode="auto">
          <a:xfrm>
            <a:off x="23336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3,3</a:t>
            </a:r>
          </a:p>
        </p:txBody>
      </p:sp>
      <p:sp>
        <p:nvSpPr>
          <p:cNvPr id="366" name="Rectangle 32"/>
          <p:cNvSpPr>
            <a:spLocks noChangeArrowheads="1"/>
          </p:cNvSpPr>
          <p:nvPr/>
        </p:nvSpPr>
        <p:spPr bwMode="auto">
          <a:xfrm>
            <a:off x="16478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3,1</a:t>
            </a:r>
          </a:p>
        </p:txBody>
      </p:sp>
      <p:sp>
        <p:nvSpPr>
          <p:cNvPr id="367" name="Rectangle 33"/>
          <p:cNvSpPr>
            <a:spLocks noChangeArrowheads="1"/>
          </p:cNvSpPr>
          <p:nvPr/>
        </p:nvSpPr>
        <p:spPr bwMode="auto">
          <a:xfrm>
            <a:off x="1304925" y="1366838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68" name="Rectangle 37"/>
          <p:cNvSpPr>
            <a:spLocks noChangeArrowheads="1"/>
          </p:cNvSpPr>
          <p:nvPr/>
        </p:nvSpPr>
        <p:spPr bwMode="auto">
          <a:xfrm>
            <a:off x="1990725" y="1366838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69" name="Rectangle 39"/>
          <p:cNvSpPr>
            <a:spLocks noChangeArrowheads="1"/>
          </p:cNvSpPr>
          <p:nvPr/>
        </p:nvSpPr>
        <p:spPr bwMode="auto">
          <a:xfrm>
            <a:off x="1304925" y="1881188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70" name="Rectangle 40"/>
          <p:cNvSpPr>
            <a:spLocks noChangeArrowheads="1"/>
          </p:cNvSpPr>
          <p:nvPr/>
        </p:nvSpPr>
        <p:spPr bwMode="auto">
          <a:xfrm>
            <a:off x="1990725" y="1881188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71" name="Rectangle 2"/>
          <p:cNvSpPr>
            <a:spLocks noChangeArrowheads="1"/>
          </p:cNvSpPr>
          <p:nvPr/>
        </p:nvSpPr>
        <p:spPr bwMode="auto">
          <a:xfrm>
            <a:off x="3276600" y="2622572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0,3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72" name="Rectangle 3"/>
          <p:cNvSpPr>
            <a:spLocks noChangeArrowheads="1"/>
          </p:cNvSpPr>
          <p:nvPr/>
        </p:nvSpPr>
        <p:spPr bwMode="auto">
          <a:xfrm>
            <a:off x="2933700" y="2622572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0,2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73" name="Rectangle 4"/>
          <p:cNvSpPr>
            <a:spLocks noChangeArrowheads="1"/>
          </p:cNvSpPr>
          <p:nvPr/>
        </p:nvSpPr>
        <p:spPr bwMode="auto">
          <a:xfrm>
            <a:off x="2933700" y="2879747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1,2</a:t>
            </a:r>
          </a:p>
        </p:txBody>
      </p:sp>
      <p:sp>
        <p:nvSpPr>
          <p:cNvPr id="374" name="Rectangle 7"/>
          <p:cNvSpPr>
            <a:spLocks noChangeArrowheads="1"/>
          </p:cNvSpPr>
          <p:nvPr/>
        </p:nvSpPr>
        <p:spPr bwMode="auto">
          <a:xfrm>
            <a:off x="3276600" y="2879747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75" name="Rectangle 18"/>
          <p:cNvSpPr>
            <a:spLocks noChangeArrowheads="1"/>
          </p:cNvSpPr>
          <p:nvPr/>
        </p:nvSpPr>
        <p:spPr bwMode="auto">
          <a:xfrm>
            <a:off x="3276600" y="2879747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1,3</a:t>
            </a:r>
          </a:p>
        </p:txBody>
      </p:sp>
      <p:sp>
        <p:nvSpPr>
          <p:cNvPr id="376" name="Rectangle 33"/>
          <p:cNvSpPr>
            <a:spLocks noChangeArrowheads="1"/>
          </p:cNvSpPr>
          <p:nvPr/>
        </p:nvSpPr>
        <p:spPr bwMode="auto">
          <a:xfrm>
            <a:off x="2933700" y="2622572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77" name="Rectangle 2"/>
          <p:cNvSpPr>
            <a:spLocks noChangeArrowheads="1"/>
          </p:cNvSpPr>
          <p:nvPr/>
        </p:nvSpPr>
        <p:spPr bwMode="auto">
          <a:xfrm>
            <a:off x="4273924" y="188942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2,1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78" name="Rectangle 3"/>
          <p:cNvSpPr>
            <a:spLocks noChangeArrowheads="1"/>
          </p:cNvSpPr>
          <p:nvPr/>
        </p:nvSpPr>
        <p:spPr bwMode="auto">
          <a:xfrm>
            <a:off x="3931024" y="188942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2,0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79" name="Rectangle 4"/>
          <p:cNvSpPr>
            <a:spLocks noChangeArrowheads="1"/>
          </p:cNvSpPr>
          <p:nvPr/>
        </p:nvSpPr>
        <p:spPr bwMode="auto">
          <a:xfrm>
            <a:off x="3931024" y="214659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3,0</a:t>
            </a:r>
          </a:p>
        </p:txBody>
      </p:sp>
      <p:sp>
        <p:nvSpPr>
          <p:cNvPr id="380" name="Rectangle 7"/>
          <p:cNvSpPr>
            <a:spLocks noChangeArrowheads="1"/>
          </p:cNvSpPr>
          <p:nvPr/>
        </p:nvSpPr>
        <p:spPr bwMode="auto">
          <a:xfrm>
            <a:off x="4273924" y="214659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81" name="Rectangle 18"/>
          <p:cNvSpPr>
            <a:spLocks noChangeArrowheads="1"/>
          </p:cNvSpPr>
          <p:nvPr/>
        </p:nvSpPr>
        <p:spPr bwMode="auto">
          <a:xfrm>
            <a:off x="4273924" y="214659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3,1</a:t>
            </a:r>
          </a:p>
        </p:txBody>
      </p:sp>
      <p:sp>
        <p:nvSpPr>
          <p:cNvPr id="382" name="Rectangle 33"/>
          <p:cNvSpPr>
            <a:spLocks noChangeArrowheads="1"/>
          </p:cNvSpPr>
          <p:nvPr/>
        </p:nvSpPr>
        <p:spPr bwMode="auto">
          <a:xfrm>
            <a:off x="3931024" y="1889423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83" name="TextBox 144"/>
          <p:cNvSpPr txBox="1">
            <a:spLocks noChangeArrowheads="1"/>
          </p:cNvSpPr>
          <p:nvPr/>
        </p:nvSpPr>
        <p:spPr bwMode="auto">
          <a:xfrm>
            <a:off x="4669653" y="1978500"/>
            <a:ext cx="118173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 dirty="0">
                <a:solidFill>
                  <a:srgbClr val="000000"/>
                </a:solidFill>
                <a:ea typeface=""/>
              </a:rPr>
              <a:t>Shared Memory</a:t>
            </a:r>
          </a:p>
        </p:txBody>
      </p:sp>
      <p:sp>
        <p:nvSpPr>
          <p:cNvPr id="384" name="TextBox 145"/>
          <p:cNvSpPr txBox="1">
            <a:spLocks noChangeArrowheads="1"/>
          </p:cNvSpPr>
          <p:nvPr/>
        </p:nvSpPr>
        <p:spPr bwMode="auto">
          <a:xfrm>
            <a:off x="2818243" y="2339136"/>
            <a:ext cx="118173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 dirty="0">
                <a:solidFill>
                  <a:srgbClr val="000000"/>
                </a:solidFill>
                <a:ea typeface=""/>
              </a:rPr>
              <a:t>Shared Memory</a:t>
            </a:r>
          </a:p>
        </p:txBody>
      </p:sp>
      <p:cxnSp>
        <p:nvCxnSpPr>
          <p:cNvPr id="385" name="Straight Arrow Connector 384"/>
          <p:cNvCxnSpPr/>
          <p:nvPr/>
        </p:nvCxnSpPr>
        <p:spPr>
          <a:xfrm>
            <a:off x="4030490" y="2043439"/>
            <a:ext cx="10961" cy="754551"/>
          </a:xfrm>
          <a:prstGeom prst="straightConnector1">
            <a:avLst/>
          </a:prstGeom>
          <a:noFill/>
          <a:ln w="28575" cap="flat" cmpd="sng" algn="ctr">
            <a:solidFill>
              <a:srgbClr val="92D050"/>
            </a:solidFill>
            <a:prstDash val="solid"/>
            <a:tailEnd type="triangle"/>
          </a:ln>
          <a:effectLst/>
        </p:spPr>
      </p:cxnSp>
      <p:cxnSp>
        <p:nvCxnSpPr>
          <p:cNvPr id="386" name="Straight Arrow Connector 385"/>
          <p:cNvCxnSpPr/>
          <p:nvPr/>
        </p:nvCxnSpPr>
        <p:spPr>
          <a:xfrm>
            <a:off x="4155751" y="1970264"/>
            <a:ext cx="0" cy="984272"/>
          </a:xfrm>
          <a:prstGeom prst="straightConnector1">
            <a:avLst/>
          </a:prstGeom>
          <a:noFill/>
          <a:ln w="28575" cap="flat" cmpd="sng" algn="ctr">
            <a:solidFill>
              <a:srgbClr val="92D050"/>
            </a:solidFill>
            <a:prstDash val="solid"/>
            <a:tailEnd type="triangle"/>
          </a:ln>
          <a:effectLst/>
        </p:spPr>
      </p:cxnSp>
      <p:cxnSp>
        <p:nvCxnSpPr>
          <p:cNvPr id="387" name="Straight Arrow Connector 386"/>
          <p:cNvCxnSpPr/>
          <p:nvPr/>
        </p:nvCxnSpPr>
        <p:spPr>
          <a:xfrm>
            <a:off x="4384351" y="2043439"/>
            <a:ext cx="0" cy="726790"/>
          </a:xfrm>
          <a:prstGeom prst="straightConnector1">
            <a:avLst/>
          </a:prstGeom>
          <a:noFill/>
          <a:ln w="28575" cap="flat" cmpd="sng" algn="ctr">
            <a:solidFill>
              <a:srgbClr val="92D050"/>
            </a:solidFill>
            <a:prstDash val="solid"/>
            <a:tailEnd type="triangle"/>
          </a:ln>
          <a:effectLst/>
        </p:spPr>
      </p:cxnSp>
      <p:cxnSp>
        <p:nvCxnSpPr>
          <p:cNvPr id="388" name="Straight Arrow Connector 387"/>
          <p:cNvCxnSpPr/>
          <p:nvPr/>
        </p:nvCxnSpPr>
        <p:spPr>
          <a:xfrm>
            <a:off x="4470076" y="2043439"/>
            <a:ext cx="0" cy="911097"/>
          </a:xfrm>
          <a:prstGeom prst="straightConnector1">
            <a:avLst/>
          </a:prstGeom>
          <a:noFill/>
          <a:ln w="28575" cap="flat" cmpd="sng" algn="ctr">
            <a:solidFill>
              <a:srgbClr val="92D050"/>
            </a:solidFill>
            <a:prstDash val="solid"/>
            <a:tailEnd type="triangle"/>
          </a:ln>
          <a:effectLst/>
        </p:spPr>
      </p:cxnSp>
      <p:cxnSp>
        <p:nvCxnSpPr>
          <p:cNvPr id="389" name="Straight Arrow Connector 388"/>
          <p:cNvCxnSpPr/>
          <p:nvPr/>
        </p:nvCxnSpPr>
        <p:spPr>
          <a:xfrm flipV="1">
            <a:off x="3103963" y="2704721"/>
            <a:ext cx="926528" cy="4427"/>
          </a:xfrm>
          <a:prstGeom prst="straightConnector1">
            <a:avLst/>
          </a:prstGeom>
          <a:noFill/>
          <a:ln w="28575" cap="flat" cmpd="sng" algn="ctr">
            <a:solidFill>
              <a:srgbClr val="FA6300"/>
            </a:solidFill>
            <a:prstDash val="solid"/>
            <a:tailEnd type="arrow"/>
          </a:ln>
          <a:effectLst/>
        </p:spPr>
      </p:cxnSp>
      <p:cxnSp>
        <p:nvCxnSpPr>
          <p:cNvPr id="390" name="Straight Arrow Connector 389"/>
          <p:cNvCxnSpPr/>
          <p:nvPr/>
        </p:nvCxnSpPr>
        <p:spPr>
          <a:xfrm flipV="1">
            <a:off x="3167866" y="3027404"/>
            <a:ext cx="1302210" cy="6107"/>
          </a:xfrm>
          <a:prstGeom prst="straightConnector1">
            <a:avLst/>
          </a:prstGeom>
          <a:noFill/>
          <a:ln w="28575" cap="flat" cmpd="sng" algn="ctr">
            <a:solidFill>
              <a:srgbClr val="FA6300"/>
            </a:solidFill>
            <a:prstDash val="solid"/>
            <a:tailEnd type="arrow"/>
          </a:ln>
          <a:effectLst/>
        </p:spPr>
      </p:cxnSp>
      <p:cxnSp>
        <p:nvCxnSpPr>
          <p:cNvPr id="391" name="Straight Arrow Connector 390"/>
          <p:cNvCxnSpPr/>
          <p:nvPr/>
        </p:nvCxnSpPr>
        <p:spPr>
          <a:xfrm flipV="1">
            <a:off x="3184201" y="2769259"/>
            <a:ext cx="1285875" cy="14917"/>
          </a:xfrm>
          <a:prstGeom prst="straightConnector1">
            <a:avLst/>
          </a:prstGeom>
          <a:noFill/>
          <a:ln w="28575" cap="flat" cmpd="sng" algn="ctr">
            <a:solidFill>
              <a:srgbClr val="FA6300"/>
            </a:solidFill>
            <a:prstDash val="solid"/>
            <a:tailEnd type="arrow"/>
          </a:ln>
          <a:effectLst/>
        </p:spPr>
      </p:cxnSp>
      <p:cxnSp>
        <p:nvCxnSpPr>
          <p:cNvPr id="392" name="Straight Arrow Connector 391"/>
          <p:cNvCxnSpPr/>
          <p:nvPr/>
        </p:nvCxnSpPr>
        <p:spPr>
          <a:xfrm>
            <a:off x="3103963" y="2957728"/>
            <a:ext cx="970166" cy="6250"/>
          </a:xfrm>
          <a:prstGeom prst="straightConnector1">
            <a:avLst/>
          </a:prstGeom>
          <a:noFill/>
          <a:ln w="28575" cap="flat" cmpd="sng" algn="ctr">
            <a:solidFill>
              <a:srgbClr val="FA6300"/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80840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2894"/>
    </mc:Choice>
    <mc:Fallback xmlns="">
      <p:transition advTm="32894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Phase 1 Use for Block (0,0) (iteration 1)</a:t>
            </a:r>
          </a:p>
        </p:txBody>
      </p:sp>
      <p:sp>
        <p:nvSpPr>
          <p:cNvPr id="266" name="Rectangle 2"/>
          <p:cNvSpPr>
            <a:spLocks noChangeArrowheads="1"/>
          </p:cNvSpPr>
          <p:nvPr/>
        </p:nvSpPr>
        <p:spPr bwMode="auto">
          <a:xfrm>
            <a:off x="4305300" y="259938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0,1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67" name="Rectangle 3"/>
          <p:cNvSpPr>
            <a:spLocks noChangeArrowheads="1"/>
          </p:cNvSpPr>
          <p:nvPr/>
        </p:nvSpPr>
        <p:spPr bwMode="auto">
          <a:xfrm>
            <a:off x="3962400" y="259938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0,0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68" name="Rectangle 4"/>
          <p:cNvSpPr>
            <a:spLocks noChangeArrowheads="1"/>
          </p:cNvSpPr>
          <p:nvPr/>
        </p:nvSpPr>
        <p:spPr bwMode="auto">
          <a:xfrm>
            <a:off x="3962400" y="285655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1,0</a:t>
            </a:r>
          </a:p>
        </p:txBody>
      </p:sp>
      <p:sp>
        <p:nvSpPr>
          <p:cNvPr id="269" name="Rectangle 5"/>
          <p:cNvSpPr>
            <a:spLocks noChangeArrowheads="1"/>
          </p:cNvSpPr>
          <p:nvPr/>
        </p:nvSpPr>
        <p:spPr bwMode="auto">
          <a:xfrm>
            <a:off x="3962400" y="311373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70" name="Rectangle 6"/>
          <p:cNvSpPr>
            <a:spLocks noChangeArrowheads="1"/>
          </p:cNvSpPr>
          <p:nvPr/>
        </p:nvSpPr>
        <p:spPr bwMode="auto">
          <a:xfrm>
            <a:off x="39624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71" name="Rectangle 7"/>
          <p:cNvSpPr>
            <a:spLocks noChangeArrowheads="1"/>
          </p:cNvSpPr>
          <p:nvPr/>
        </p:nvSpPr>
        <p:spPr bwMode="auto">
          <a:xfrm>
            <a:off x="4305300" y="285655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72" name="Rectangle 8"/>
          <p:cNvSpPr>
            <a:spLocks noChangeArrowheads="1"/>
          </p:cNvSpPr>
          <p:nvPr/>
        </p:nvSpPr>
        <p:spPr bwMode="auto">
          <a:xfrm>
            <a:off x="4305300" y="311373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73" name="Rectangle 9"/>
          <p:cNvSpPr>
            <a:spLocks noChangeArrowheads="1"/>
          </p:cNvSpPr>
          <p:nvPr/>
        </p:nvSpPr>
        <p:spPr bwMode="auto">
          <a:xfrm>
            <a:off x="43053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74" name="Rectangle 10"/>
          <p:cNvSpPr>
            <a:spLocks noChangeArrowheads="1"/>
          </p:cNvSpPr>
          <p:nvPr/>
        </p:nvSpPr>
        <p:spPr bwMode="auto">
          <a:xfrm>
            <a:off x="4648200" y="259938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0,2</a:t>
            </a:r>
          </a:p>
        </p:txBody>
      </p:sp>
      <p:sp>
        <p:nvSpPr>
          <p:cNvPr id="275" name="Rectangle 11"/>
          <p:cNvSpPr>
            <a:spLocks noChangeArrowheads="1"/>
          </p:cNvSpPr>
          <p:nvPr/>
        </p:nvSpPr>
        <p:spPr bwMode="auto">
          <a:xfrm>
            <a:off x="4648200" y="285655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76" name="Rectangle 12"/>
          <p:cNvSpPr>
            <a:spLocks noChangeArrowheads="1"/>
          </p:cNvSpPr>
          <p:nvPr/>
        </p:nvSpPr>
        <p:spPr bwMode="auto">
          <a:xfrm>
            <a:off x="4991100" y="285655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77" name="Rectangle 13"/>
          <p:cNvSpPr>
            <a:spLocks noChangeArrowheads="1"/>
          </p:cNvSpPr>
          <p:nvPr/>
        </p:nvSpPr>
        <p:spPr bwMode="auto">
          <a:xfrm>
            <a:off x="4991100" y="311373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78" name="Rectangle 14"/>
          <p:cNvSpPr>
            <a:spLocks noChangeArrowheads="1"/>
          </p:cNvSpPr>
          <p:nvPr/>
        </p:nvSpPr>
        <p:spPr bwMode="auto">
          <a:xfrm>
            <a:off x="4991100" y="259938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0,3</a:t>
            </a:r>
          </a:p>
        </p:txBody>
      </p:sp>
      <p:sp>
        <p:nvSpPr>
          <p:cNvPr id="279" name="Rectangle 15"/>
          <p:cNvSpPr>
            <a:spLocks noChangeArrowheads="1"/>
          </p:cNvSpPr>
          <p:nvPr/>
        </p:nvSpPr>
        <p:spPr bwMode="auto">
          <a:xfrm>
            <a:off x="4648200" y="311373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80" name="Rectangle 16"/>
          <p:cNvSpPr>
            <a:spLocks noChangeArrowheads="1"/>
          </p:cNvSpPr>
          <p:nvPr/>
        </p:nvSpPr>
        <p:spPr bwMode="auto">
          <a:xfrm>
            <a:off x="46482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81" name="Rectangle 17"/>
          <p:cNvSpPr>
            <a:spLocks noChangeArrowheads="1"/>
          </p:cNvSpPr>
          <p:nvPr/>
        </p:nvSpPr>
        <p:spPr bwMode="auto">
          <a:xfrm>
            <a:off x="49911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82" name="Rectangle 18"/>
          <p:cNvSpPr>
            <a:spLocks noChangeArrowheads="1"/>
          </p:cNvSpPr>
          <p:nvPr/>
        </p:nvSpPr>
        <p:spPr bwMode="auto">
          <a:xfrm>
            <a:off x="4305300" y="285655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1,1</a:t>
            </a:r>
          </a:p>
        </p:txBody>
      </p:sp>
      <p:sp>
        <p:nvSpPr>
          <p:cNvPr id="283" name="Rectangle 19"/>
          <p:cNvSpPr>
            <a:spLocks noChangeArrowheads="1"/>
          </p:cNvSpPr>
          <p:nvPr/>
        </p:nvSpPr>
        <p:spPr bwMode="auto">
          <a:xfrm>
            <a:off x="3962400" y="311373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2,0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84" name="Rectangle 20"/>
          <p:cNvSpPr>
            <a:spLocks noChangeArrowheads="1"/>
          </p:cNvSpPr>
          <p:nvPr/>
        </p:nvSpPr>
        <p:spPr bwMode="auto">
          <a:xfrm>
            <a:off x="4648200" y="311373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2,2</a:t>
            </a:r>
          </a:p>
        </p:txBody>
      </p:sp>
      <p:sp>
        <p:nvSpPr>
          <p:cNvPr id="285" name="Rectangle 21"/>
          <p:cNvSpPr>
            <a:spLocks noChangeArrowheads="1"/>
          </p:cNvSpPr>
          <p:nvPr/>
        </p:nvSpPr>
        <p:spPr bwMode="auto">
          <a:xfrm>
            <a:off x="4991100" y="311373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2,3</a:t>
            </a:r>
          </a:p>
        </p:txBody>
      </p:sp>
      <p:sp>
        <p:nvSpPr>
          <p:cNvPr id="286" name="Rectangle 22"/>
          <p:cNvSpPr>
            <a:spLocks noChangeArrowheads="1"/>
          </p:cNvSpPr>
          <p:nvPr/>
        </p:nvSpPr>
        <p:spPr bwMode="auto">
          <a:xfrm>
            <a:off x="4305300" y="311373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2,1</a:t>
            </a:r>
          </a:p>
        </p:txBody>
      </p:sp>
      <p:sp>
        <p:nvSpPr>
          <p:cNvPr id="287" name="Rectangle 23"/>
          <p:cNvSpPr>
            <a:spLocks noChangeArrowheads="1"/>
          </p:cNvSpPr>
          <p:nvPr/>
        </p:nvSpPr>
        <p:spPr bwMode="auto">
          <a:xfrm>
            <a:off x="4991100" y="285655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1,3</a:t>
            </a:r>
          </a:p>
        </p:txBody>
      </p:sp>
      <p:sp>
        <p:nvSpPr>
          <p:cNvPr id="288" name="Rectangle 24"/>
          <p:cNvSpPr>
            <a:spLocks noChangeArrowheads="1"/>
          </p:cNvSpPr>
          <p:nvPr/>
        </p:nvSpPr>
        <p:spPr bwMode="auto">
          <a:xfrm>
            <a:off x="4648200" y="285655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1,2</a:t>
            </a:r>
          </a:p>
        </p:txBody>
      </p:sp>
      <p:sp>
        <p:nvSpPr>
          <p:cNvPr id="289" name="Rectangle 25"/>
          <p:cNvSpPr>
            <a:spLocks noChangeArrowheads="1"/>
          </p:cNvSpPr>
          <p:nvPr/>
        </p:nvSpPr>
        <p:spPr bwMode="auto">
          <a:xfrm>
            <a:off x="39624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90" name="Rectangle 26"/>
          <p:cNvSpPr>
            <a:spLocks noChangeArrowheads="1"/>
          </p:cNvSpPr>
          <p:nvPr/>
        </p:nvSpPr>
        <p:spPr bwMode="auto">
          <a:xfrm>
            <a:off x="43053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91" name="Rectangle 27"/>
          <p:cNvSpPr>
            <a:spLocks noChangeArrowheads="1"/>
          </p:cNvSpPr>
          <p:nvPr/>
        </p:nvSpPr>
        <p:spPr bwMode="auto">
          <a:xfrm>
            <a:off x="49911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92" name="Rectangle 28"/>
          <p:cNvSpPr>
            <a:spLocks noChangeArrowheads="1"/>
          </p:cNvSpPr>
          <p:nvPr/>
        </p:nvSpPr>
        <p:spPr bwMode="auto">
          <a:xfrm>
            <a:off x="46482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93" name="Rectangle 29"/>
          <p:cNvSpPr>
            <a:spLocks noChangeArrowheads="1"/>
          </p:cNvSpPr>
          <p:nvPr/>
        </p:nvSpPr>
        <p:spPr bwMode="auto">
          <a:xfrm>
            <a:off x="39624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3,0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94" name="Rectangle 30"/>
          <p:cNvSpPr>
            <a:spLocks noChangeArrowheads="1"/>
          </p:cNvSpPr>
          <p:nvPr/>
        </p:nvSpPr>
        <p:spPr bwMode="auto">
          <a:xfrm>
            <a:off x="46482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3,2</a:t>
            </a:r>
          </a:p>
        </p:txBody>
      </p:sp>
      <p:sp>
        <p:nvSpPr>
          <p:cNvPr id="295" name="Rectangle 31"/>
          <p:cNvSpPr>
            <a:spLocks noChangeArrowheads="1"/>
          </p:cNvSpPr>
          <p:nvPr/>
        </p:nvSpPr>
        <p:spPr bwMode="auto">
          <a:xfrm>
            <a:off x="49911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3,3</a:t>
            </a:r>
          </a:p>
        </p:txBody>
      </p:sp>
      <p:sp>
        <p:nvSpPr>
          <p:cNvPr id="296" name="Rectangle 32"/>
          <p:cNvSpPr>
            <a:spLocks noChangeArrowheads="1"/>
          </p:cNvSpPr>
          <p:nvPr/>
        </p:nvSpPr>
        <p:spPr bwMode="auto">
          <a:xfrm>
            <a:off x="43053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3,1</a:t>
            </a:r>
          </a:p>
        </p:txBody>
      </p:sp>
      <p:sp>
        <p:nvSpPr>
          <p:cNvPr id="297" name="Rectangle 33"/>
          <p:cNvSpPr>
            <a:spLocks noChangeArrowheads="1"/>
          </p:cNvSpPr>
          <p:nvPr/>
        </p:nvSpPr>
        <p:spPr bwMode="auto">
          <a:xfrm>
            <a:off x="3962400" y="2599380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98" name="Rectangle 37"/>
          <p:cNvSpPr>
            <a:spLocks noChangeArrowheads="1"/>
          </p:cNvSpPr>
          <p:nvPr/>
        </p:nvSpPr>
        <p:spPr bwMode="auto">
          <a:xfrm>
            <a:off x="4648200" y="2599380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99" name="Rectangle 39"/>
          <p:cNvSpPr>
            <a:spLocks noChangeArrowheads="1"/>
          </p:cNvSpPr>
          <p:nvPr/>
        </p:nvSpPr>
        <p:spPr bwMode="auto">
          <a:xfrm>
            <a:off x="3962400" y="3113730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00" name="Rectangle 40"/>
          <p:cNvSpPr>
            <a:spLocks noChangeArrowheads="1"/>
          </p:cNvSpPr>
          <p:nvPr/>
        </p:nvSpPr>
        <p:spPr bwMode="auto">
          <a:xfrm>
            <a:off x="4648200" y="3113730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01" name="Rectangle 2"/>
          <p:cNvSpPr>
            <a:spLocks noChangeArrowheads="1"/>
          </p:cNvSpPr>
          <p:nvPr/>
        </p:nvSpPr>
        <p:spPr bwMode="auto">
          <a:xfrm>
            <a:off x="1647825" y="260985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0,1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02" name="Rectangle 3"/>
          <p:cNvSpPr>
            <a:spLocks noChangeArrowheads="1"/>
          </p:cNvSpPr>
          <p:nvPr/>
        </p:nvSpPr>
        <p:spPr bwMode="auto">
          <a:xfrm>
            <a:off x="1304925" y="260985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0,0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03" name="Rectangle 4"/>
          <p:cNvSpPr>
            <a:spLocks noChangeArrowheads="1"/>
          </p:cNvSpPr>
          <p:nvPr/>
        </p:nvSpPr>
        <p:spPr bwMode="auto">
          <a:xfrm>
            <a:off x="1304925" y="286702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1,0</a:t>
            </a:r>
          </a:p>
        </p:txBody>
      </p:sp>
      <p:sp>
        <p:nvSpPr>
          <p:cNvPr id="304" name="Rectangle 5"/>
          <p:cNvSpPr>
            <a:spLocks noChangeArrowheads="1"/>
          </p:cNvSpPr>
          <p:nvPr/>
        </p:nvSpPr>
        <p:spPr bwMode="auto">
          <a:xfrm>
            <a:off x="1304925" y="312420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05" name="Rectangle 6"/>
          <p:cNvSpPr>
            <a:spLocks noChangeArrowheads="1"/>
          </p:cNvSpPr>
          <p:nvPr/>
        </p:nvSpPr>
        <p:spPr bwMode="auto">
          <a:xfrm>
            <a:off x="13049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06" name="Rectangle 7"/>
          <p:cNvSpPr>
            <a:spLocks noChangeArrowheads="1"/>
          </p:cNvSpPr>
          <p:nvPr/>
        </p:nvSpPr>
        <p:spPr bwMode="auto">
          <a:xfrm>
            <a:off x="1647825" y="286702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07" name="Rectangle 8"/>
          <p:cNvSpPr>
            <a:spLocks noChangeArrowheads="1"/>
          </p:cNvSpPr>
          <p:nvPr/>
        </p:nvSpPr>
        <p:spPr bwMode="auto">
          <a:xfrm>
            <a:off x="1647825" y="312420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08" name="Rectangle 9"/>
          <p:cNvSpPr>
            <a:spLocks noChangeArrowheads="1"/>
          </p:cNvSpPr>
          <p:nvPr/>
        </p:nvSpPr>
        <p:spPr bwMode="auto">
          <a:xfrm>
            <a:off x="16478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09" name="Rectangle 10"/>
          <p:cNvSpPr>
            <a:spLocks noChangeArrowheads="1"/>
          </p:cNvSpPr>
          <p:nvPr/>
        </p:nvSpPr>
        <p:spPr bwMode="auto">
          <a:xfrm>
            <a:off x="1990725" y="260985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0,2</a:t>
            </a:r>
          </a:p>
        </p:txBody>
      </p:sp>
      <p:sp>
        <p:nvSpPr>
          <p:cNvPr id="310" name="Rectangle 11"/>
          <p:cNvSpPr>
            <a:spLocks noChangeArrowheads="1"/>
          </p:cNvSpPr>
          <p:nvPr/>
        </p:nvSpPr>
        <p:spPr bwMode="auto">
          <a:xfrm>
            <a:off x="1990725" y="286702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11" name="Rectangle 12"/>
          <p:cNvSpPr>
            <a:spLocks noChangeArrowheads="1"/>
          </p:cNvSpPr>
          <p:nvPr/>
        </p:nvSpPr>
        <p:spPr bwMode="auto">
          <a:xfrm>
            <a:off x="2333625" y="286702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12" name="Rectangle 13"/>
          <p:cNvSpPr>
            <a:spLocks noChangeArrowheads="1"/>
          </p:cNvSpPr>
          <p:nvPr/>
        </p:nvSpPr>
        <p:spPr bwMode="auto">
          <a:xfrm>
            <a:off x="2333625" y="312420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13" name="Rectangle 14"/>
          <p:cNvSpPr>
            <a:spLocks noChangeArrowheads="1"/>
          </p:cNvSpPr>
          <p:nvPr/>
        </p:nvSpPr>
        <p:spPr bwMode="auto">
          <a:xfrm>
            <a:off x="2333625" y="260985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0,3</a:t>
            </a:r>
          </a:p>
        </p:txBody>
      </p:sp>
      <p:sp>
        <p:nvSpPr>
          <p:cNvPr id="314" name="Rectangle 15"/>
          <p:cNvSpPr>
            <a:spLocks noChangeArrowheads="1"/>
          </p:cNvSpPr>
          <p:nvPr/>
        </p:nvSpPr>
        <p:spPr bwMode="auto">
          <a:xfrm>
            <a:off x="1990725" y="312420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15" name="Rectangle 16"/>
          <p:cNvSpPr>
            <a:spLocks noChangeArrowheads="1"/>
          </p:cNvSpPr>
          <p:nvPr/>
        </p:nvSpPr>
        <p:spPr bwMode="auto">
          <a:xfrm>
            <a:off x="19907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16" name="Rectangle 17"/>
          <p:cNvSpPr>
            <a:spLocks noChangeArrowheads="1"/>
          </p:cNvSpPr>
          <p:nvPr/>
        </p:nvSpPr>
        <p:spPr bwMode="auto">
          <a:xfrm>
            <a:off x="23336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17" name="Rectangle 18"/>
          <p:cNvSpPr>
            <a:spLocks noChangeArrowheads="1"/>
          </p:cNvSpPr>
          <p:nvPr/>
        </p:nvSpPr>
        <p:spPr bwMode="auto">
          <a:xfrm>
            <a:off x="1647825" y="286702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1,1</a:t>
            </a:r>
          </a:p>
        </p:txBody>
      </p:sp>
      <p:sp>
        <p:nvSpPr>
          <p:cNvPr id="318" name="Rectangle 19"/>
          <p:cNvSpPr>
            <a:spLocks noChangeArrowheads="1"/>
          </p:cNvSpPr>
          <p:nvPr/>
        </p:nvSpPr>
        <p:spPr bwMode="auto">
          <a:xfrm>
            <a:off x="1304925" y="312420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2,0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19" name="Rectangle 20"/>
          <p:cNvSpPr>
            <a:spLocks noChangeArrowheads="1"/>
          </p:cNvSpPr>
          <p:nvPr/>
        </p:nvSpPr>
        <p:spPr bwMode="auto">
          <a:xfrm>
            <a:off x="1990725" y="312420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2,2</a:t>
            </a:r>
          </a:p>
        </p:txBody>
      </p:sp>
      <p:sp>
        <p:nvSpPr>
          <p:cNvPr id="320" name="Rectangle 21"/>
          <p:cNvSpPr>
            <a:spLocks noChangeArrowheads="1"/>
          </p:cNvSpPr>
          <p:nvPr/>
        </p:nvSpPr>
        <p:spPr bwMode="auto">
          <a:xfrm>
            <a:off x="2333625" y="312420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2,3</a:t>
            </a:r>
          </a:p>
        </p:txBody>
      </p:sp>
      <p:sp>
        <p:nvSpPr>
          <p:cNvPr id="321" name="Rectangle 22"/>
          <p:cNvSpPr>
            <a:spLocks noChangeArrowheads="1"/>
          </p:cNvSpPr>
          <p:nvPr/>
        </p:nvSpPr>
        <p:spPr bwMode="auto">
          <a:xfrm>
            <a:off x="1647825" y="312420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2,1</a:t>
            </a:r>
          </a:p>
        </p:txBody>
      </p:sp>
      <p:sp>
        <p:nvSpPr>
          <p:cNvPr id="322" name="Rectangle 23"/>
          <p:cNvSpPr>
            <a:spLocks noChangeArrowheads="1"/>
          </p:cNvSpPr>
          <p:nvPr/>
        </p:nvSpPr>
        <p:spPr bwMode="auto">
          <a:xfrm>
            <a:off x="2333625" y="286702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1,3</a:t>
            </a:r>
          </a:p>
        </p:txBody>
      </p:sp>
      <p:sp>
        <p:nvSpPr>
          <p:cNvPr id="323" name="Rectangle 24"/>
          <p:cNvSpPr>
            <a:spLocks noChangeArrowheads="1"/>
          </p:cNvSpPr>
          <p:nvPr/>
        </p:nvSpPr>
        <p:spPr bwMode="auto">
          <a:xfrm>
            <a:off x="1990725" y="286702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1,2</a:t>
            </a:r>
          </a:p>
        </p:txBody>
      </p:sp>
      <p:sp>
        <p:nvSpPr>
          <p:cNvPr id="324" name="Rectangle 25"/>
          <p:cNvSpPr>
            <a:spLocks noChangeArrowheads="1"/>
          </p:cNvSpPr>
          <p:nvPr/>
        </p:nvSpPr>
        <p:spPr bwMode="auto">
          <a:xfrm>
            <a:off x="13049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25" name="Rectangle 26"/>
          <p:cNvSpPr>
            <a:spLocks noChangeArrowheads="1"/>
          </p:cNvSpPr>
          <p:nvPr/>
        </p:nvSpPr>
        <p:spPr bwMode="auto">
          <a:xfrm>
            <a:off x="16478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26" name="Rectangle 27"/>
          <p:cNvSpPr>
            <a:spLocks noChangeArrowheads="1"/>
          </p:cNvSpPr>
          <p:nvPr/>
        </p:nvSpPr>
        <p:spPr bwMode="auto">
          <a:xfrm>
            <a:off x="23336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27" name="Rectangle 28"/>
          <p:cNvSpPr>
            <a:spLocks noChangeArrowheads="1"/>
          </p:cNvSpPr>
          <p:nvPr/>
        </p:nvSpPr>
        <p:spPr bwMode="auto">
          <a:xfrm>
            <a:off x="19907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28" name="Rectangle 29"/>
          <p:cNvSpPr>
            <a:spLocks noChangeArrowheads="1"/>
          </p:cNvSpPr>
          <p:nvPr/>
        </p:nvSpPr>
        <p:spPr bwMode="auto">
          <a:xfrm>
            <a:off x="13049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3,0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29" name="Rectangle 30"/>
          <p:cNvSpPr>
            <a:spLocks noChangeArrowheads="1"/>
          </p:cNvSpPr>
          <p:nvPr/>
        </p:nvSpPr>
        <p:spPr bwMode="auto">
          <a:xfrm>
            <a:off x="19907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3,2</a:t>
            </a:r>
          </a:p>
        </p:txBody>
      </p:sp>
      <p:sp>
        <p:nvSpPr>
          <p:cNvPr id="330" name="Rectangle 31"/>
          <p:cNvSpPr>
            <a:spLocks noChangeArrowheads="1"/>
          </p:cNvSpPr>
          <p:nvPr/>
        </p:nvSpPr>
        <p:spPr bwMode="auto">
          <a:xfrm>
            <a:off x="23336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3,3</a:t>
            </a:r>
          </a:p>
        </p:txBody>
      </p:sp>
      <p:sp>
        <p:nvSpPr>
          <p:cNvPr id="331" name="Rectangle 32"/>
          <p:cNvSpPr>
            <a:spLocks noChangeArrowheads="1"/>
          </p:cNvSpPr>
          <p:nvPr/>
        </p:nvSpPr>
        <p:spPr bwMode="auto">
          <a:xfrm>
            <a:off x="16478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3,1</a:t>
            </a:r>
          </a:p>
        </p:txBody>
      </p:sp>
      <p:sp>
        <p:nvSpPr>
          <p:cNvPr id="332" name="Rectangle 33"/>
          <p:cNvSpPr>
            <a:spLocks noChangeArrowheads="1"/>
          </p:cNvSpPr>
          <p:nvPr/>
        </p:nvSpPr>
        <p:spPr bwMode="auto">
          <a:xfrm>
            <a:off x="1304925" y="2609850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33" name="Rectangle 37"/>
          <p:cNvSpPr>
            <a:spLocks noChangeArrowheads="1"/>
          </p:cNvSpPr>
          <p:nvPr/>
        </p:nvSpPr>
        <p:spPr bwMode="auto">
          <a:xfrm>
            <a:off x="1990725" y="2609850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34" name="Rectangle 39"/>
          <p:cNvSpPr>
            <a:spLocks noChangeArrowheads="1"/>
          </p:cNvSpPr>
          <p:nvPr/>
        </p:nvSpPr>
        <p:spPr bwMode="auto">
          <a:xfrm>
            <a:off x="1304925" y="3124200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35" name="Rectangle 40"/>
          <p:cNvSpPr>
            <a:spLocks noChangeArrowheads="1"/>
          </p:cNvSpPr>
          <p:nvPr/>
        </p:nvSpPr>
        <p:spPr bwMode="auto">
          <a:xfrm>
            <a:off x="1990725" y="3124200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36" name="Rectangle 2"/>
          <p:cNvSpPr>
            <a:spLocks noChangeArrowheads="1"/>
          </p:cNvSpPr>
          <p:nvPr/>
        </p:nvSpPr>
        <p:spPr bwMode="auto">
          <a:xfrm>
            <a:off x="1647825" y="136683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0,1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37" name="Rectangle 3"/>
          <p:cNvSpPr>
            <a:spLocks noChangeArrowheads="1"/>
          </p:cNvSpPr>
          <p:nvPr/>
        </p:nvSpPr>
        <p:spPr bwMode="auto">
          <a:xfrm>
            <a:off x="1304925" y="136683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0,0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38" name="Rectangle 4"/>
          <p:cNvSpPr>
            <a:spLocks noChangeArrowheads="1"/>
          </p:cNvSpPr>
          <p:nvPr/>
        </p:nvSpPr>
        <p:spPr bwMode="auto">
          <a:xfrm>
            <a:off x="1304925" y="162401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1,0</a:t>
            </a:r>
          </a:p>
        </p:txBody>
      </p:sp>
      <p:sp>
        <p:nvSpPr>
          <p:cNvPr id="339" name="Rectangle 5"/>
          <p:cNvSpPr>
            <a:spLocks noChangeArrowheads="1"/>
          </p:cNvSpPr>
          <p:nvPr/>
        </p:nvSpPr>
        <p:spPr bwMode="auto">
          <a:xfrm>
            <a:off x="1304925" y="188118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40" name="Rectangle 6"/>
          <p:cNvSpPr>
            <a:spLocks noChangeArrowheads="1"/>
          </p:cNvSpPr>
          <p:nvPr/>
        </p:nvSpPr>
        <p:spPr bwMode="auto">
          <a:xfrm>
            <a:off x="13049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41" name="Rectangle 7"/>
          <p:cNvSpPr>
            <a:spLocks noChangeArrowheads="1"/>
          </p:cNvSpPr>
          <p:nvPr/>
        </p:nvSpPr>
        <p:spPr bwMode="auto">
          <a:xfrm>
            <a:off x="1647825" y="162401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42" name="Rectangle 8"/>
          <p:cNvSpPr>
            <a:spLocks noChangeArrowheads="1"/>
          </p:cNvSpPr>
          <p:nvPr/>
        </p:nvSpPr>
        <p:spPr bwMode="auto">
          <a:xfrm>
            <a:off x="1647825" y="188118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43" name="Rectangle 9"/>
          <p:cNvSpPr>
            <a:spLocks noChangeArrowheads="1"/>
          </p:cNvSpPr>
          <p:nvPr/>
        </p:nvSpPr>
        <p:spPr bwMode="auto">
          <a:xfrm>
            <a:off x="16478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44" name="Rectangle 10"/>
          <p:cNvSpPr>
            <a:spLocks noChangeArrowheads="1"/>
          </p:cNvSpPr>
          <p:nvPr/>
        </p:nvSpPr>
        <p:spPr bwMode="auto">
          <a:xfrm>
            <a:off x="1990725" y="136683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0,2</a:t>
            </a:r>
          </a:p>
        </p:txBody>
      </p:sp>
      <p:sp>
        <p:nvSpPr>
          <p:cNvPr id="345" name="Rectangle 11"/>
          <p:cNvSpPr>
            <a:spLocks noChangeArrowheads="1"/>
          </p:cNvSpPr>
          <p:nvPr/>
        </p:nvSpPr>
        <p:spPr bwMode="auto">
          <a:xfrm>
            <a:off x="1990725" y="162401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46" name="Rectangle 12"/>
          <p:cNvSpPr>
            <a:spLocks noChangeArrowheads="1"/>
          </p:cNvSpPr>
          <p:nvPr/>
        </p:nvSpPr>
        <p:spPr bwMode="auto">
          <a:xfrm>
            <a:off x="2333625" y="162401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47" name="Rectangle 13"/>
          <p:cNvSpPr>
            <a:spLocks noChangeArrowheads="1"/>
          </p:cNvSpPr>
          <p:nvPr/>
        </p:nvSpPr>
        <p:spPr bwMode="auto">
          <a:xfrm>
            <a:off x="2333625" y="188118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48" name="Rectangle 14"/>
          <p:cNvSpPr>
            <a:spLocks noChangeArrowheads="1"/>
          </p:cNvSpPr>
          <p:nvPr/>
        </p:nvSpPr>
        <p:spPr bwMode="auto">
          <a:xfrm>
            <a:off x="2333625" y="136683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0,3</a:t>
            </a:r>
          </a:p>
        </p:txBody>
      </p:sp>
      <p:sp>
        <p:nvSpPr>
          <p:cNvPr id="349" name="Rectangle 15"/>
          <p:cNvSpPr>
            <a:spLocks noChangeArrowheads="1"/>
          </p:cNvSpPr>
          <p:nvPr/>
        </p:nvSpPr>
        <p:spPr bwMode="auto">
          <a:xfrm>
            <a:off x="1990725" y="188118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50" name="Rectangle 16"/>
          <p:cNvSpPr>
            <a:spLocks noChangeArrowheads="1"/>
          </p:cNvSpPr>
          <p:nvPr/>
        </p:nvSpPr>
        <p:spPr bwMode="auto">
          <a:xfrm>
            <a:off x="19907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51" name="Rectangle 17"/>
          <p:cNvSpPr>
            <a:spLocks noChangeArrowheads="1"/>
          </p:cNvSpPr>
          <p:nvPr/>
        </p:nvSpPr>
        <p:spPr bwMode="auto">
          <a:xfrm>
            <a:off x="23336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52" name="Rectangle 18"/>
          <p:cNvSpPr>
            <a:spLocks noChangeArrowheads="1"/>
          </p:cNvSpPr>
          <p:nvPr/>
        </p:nvSpPr>
        <p:spPr bwMode="auto">
          <a:xfrm>
            <a:off x="1647825" y="162401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1,1</a:t>
            </a:r>
          </a:p>
        </p:txBody>
      </p:sp>
      <p:sp>
        <p:nvSpPr>
          <p:cNvPr id="353" name="Rectangle 19"/>
          <p:cNvSpPr>
            <a:spLocks noChangeArrowheads="1"/>
          </p:cNvSpPr>
          <p:nvPr/>
        </p:nvSpPr>
        <p:spPr bwMode="auto">
          <a:xfrm>
            <a:off x="1304925" y="188118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2,0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54" name="Rectangle 20"/>
          <p:cNvSpPr>
            <a:spLocks noChangeArrowheads="1"/>
          </p:cNvSpPr>
          <p:nvPr/>
        </p:nvSpPr>
        <p:spPr bwMode="auto">
          <a:xfrm>
            <a:off x="1990725" y="188118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2,2</a:t>
            </a:r>
          </a:p>
        </p:txBody>
      </p:sp>
      <p:sp>
        <p:nvSpPr>
          <p:cNvPr id="355" name="Rectangle 21"/>
          <p:cNvSpPr>
            <a:spLocks noChangeArrowheads="1"/>
          </p:cNvSpPr>
          <p:nvPr/>
        </p:nvSpPr>
        <p:spPr bwMode="auto">
          <a:xfrm>
            <a:off x="2333625" y="188118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2,3</a:t>
            </a:r>
          </a:p>
        </p:txBody>
      </p:sp>
      <p:sp>
        <p:nvSpPr>
          <p:cNvPr id="356" name="Rectangle 22"/>
          <p:cNvSpPr>
            <a:spLocks noChangeArrowheads="1"/>
          </p:cNvSpPr>
          <p:nvPr/>
        </p:nvSpPr>
        <p:spPr bwMode="auto">
          <a:xfrm>
            <a:off x="1647825" y="188118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2,1</a:t>
            </a:r>
          </a:p>
        </p:txBody>
      </p:sp>
      <p:sp>
        <p:nvSpPr>
          <p:cNvPr id="357" name="Rectangle 23"/>
          <p:cNvSpPr>
            <a:spLocks noChangeArrowheads="1"/>
          </p:cNvSpPr>
          <p:nvPr/>
        </p:nvSpPr>
        <p:spPr bwMode="auto">
          <a:xfrm>
            <a:off x="2333625" y="162401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1,3</a:t>
            </a:r>
          </a:p>
        </p:txBody>
      </p:sp>
      <p:sp>
        <p:nvSpPr>
          <p:cNvPr id="358" name="Rectangle 24"/>
          <p:cNvSpPr>
            <a:spLocks noChangeArrowheads="1"/>
          </p:cNvSpPr>
          <p:nvPr/>
        </p:nvSpPr>
        <p:spPr bwMode="auto">
          <a:xfrm>
            <a:off x="1990725" y="162401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1,2</a:t>
            </a:r>
          </a:p>
        </p:txBody>
      </p:sp>
      <p:sp>
        <p:nvSpPr>
          <p:cNvPr id="359" name="Rectangle 25"/>
          <p:cNvSpPr>
            <a:spLocks noChangeArrowheads="1"/>
          </p:cNvSpPr>
          <p:nvPr/>
        </p:nvSpPr>
        <p:spPr bwMode="auto">
          <a:xfrm>
            <a:off x="13049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60" name="Rectangle 26"/>
          <p:cNvSpPr>
            <a:spLocks noChangeArrowheads="1"/>
          </p:cNvSpPr>
          <p:nvPr/>
        </p:nvSpPr>
        <p:spPr bwMode="auto">
          <a:xfrm>
            <a:off x="16478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61" name="Rectangle 27"/>
          <p:cNvSpPr>
            <a:spLocks noChangeArrowheads="1"/>
          </p:cNvSpPr>
          <p:nvPr/>
        </p:nvSpPr>
        <p:spPr bwMode="auto">
          <a:xfrm>
            <a:off x="23336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62" name="Rectangle 28"/>
          <p:cNvSpPr>
            <a:spLocks noChangeArrowheads="1"/>
          </p:cNvSpPr>
          <p:nvPr/>
        </p:nvSpPr>
        <p:spPr bwMode="auto">
          <a:xfrm>
            <a:off x="19907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63" name="Rectangle 29"/>
          <p:cNvSpPr>
            <a:spLocks noChangeArrowheads="1"/>
          </p:cNvSpPr>
          <p:nvPr/>
        </p:nvSpPr>
        <p:spPr bwMode="auto">
          <a:xfrm>
            <a:off x="13049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3,0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64" name="Rectangle 30"/>
          <p:cNvSpPr>
            <a:spLocks noChangeArrowheads="1"/>
          </p:cNvSpPr>
          <p:nvPr/>
        </p:nvSpPr>
        <p:spPr bwMode="auto">
          <a:xfrm>
            <a:off x="19907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3,2</a:t>
            </a:r>
          </a:p>
        </p:txBody>
      </p:sp>
      <p:sp>
        <p:nvSpPr>
          <p:cNvPr id="365" name="Rectangle 31"/>
          <p:cNvSpPr>
            <a:spLocks noChangeArrowheads="1"/>
          </p:cNvSpPr>
          <p:nvPr/>
        </p:nvSpPr>
        <p:spPr bwMode="auto">
          <a:xfrm>
            <a:off x="23336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3,3</a:t>
            </a:r>
          </a:p>
        </p:txBody>
      </p:sp>
      <p:sp>
        <p:nvSpPr>
          <p:cNvPr id="366" name="Rectangle 32"/>
          <p:cNvSpPr>
            <a:spLocks noChangeArrowheads="1"/>
          </p:cNvSpPr>
          <p:nvPr/>
        </p:nvSpPr>
        <p:spPr bwMode="auto">
          <a:xfrm>
            <a:off x="16478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3,1</a:t>
            </a:r>
          </a:p>
        </p:txBody>
      </p:sp>
      <p:sp>
        <p:nvSpPr>
          <p:cNvPr id="367" name="Rectangle 33"/>
          <p:cNvSpPr>
            <a:spLocks noChangeArrowheads="1"/>
          </p:cNvSpPr>
          <p:nvPr/>
        </p:nvSpPr>
        <p:spPr bwMode="auto">
          <a:xfrm>
            <a:off x="1304925" y="1366838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68" name="Rectangle 37"/>
          <p:cNvSpPr>
            <a:spLocks noChangeArrowheads="1"/>
          </p:cNvSpPr>
          <p:nvPr/>
        </p:nvSpPr>
        <p:spPr bwMode="auto">
          <a:xfrm>
            <a:off x="1990725" y="1366838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69" name="Rectangle 39"/>
          <p:cNvSpPr>
            <a:spLocks noChangeArrowheads="1"/>
          </p:cNvSpPr>
          <p:nvPr/>
        </p:nvSpPr>
        <p:spPr bwMode="auto">
          <a:xfrm>
            <a:off x="1304925" y="1881188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70" name="Rectangle 40"/>
          <p:cNvSpPr>
            <a:spLocks noChangeArrowheads="1"/>
          </p:cNvSpPr>
          <p:nvPr/>
        </p:nvSpPr>
        <p:spPr bwMode="auto">
          <a:xfrm>
            <a:off x="1990725" y="1881188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71" name="Rectangle 2"/>
          <p:cNvSpPr>
            <a:spLocks noChangeArrowheads="1"/>
          </p:cNvSpPr>
          <p:nvPr/>
        </p:nvSpPr>
        <p:spPr bwMode="auto">
          <a:xfrm>
            <a:off x="3276600" y="2622572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0,3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72" name="Rectangle 3"/>
          <p:cNvSpPr>
            <a:spLocks noChangeArrowheads="1"/>
          </p:cNvSpPr>
          <p:nvPr/>
        </p:nvSpPr>
        <p:spPr bwMode="auto">
          <a:xfrm>
            <a:off x="2933700" y="2622572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0,2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73" name="Rectangle 4"/>
          <p:cNvSpPr>
            <a:spLocks noChangeArrowheads="1"/>
          </p:cNvSpPr>
          <p:nvPr/>
        </p:nvSpPr>
        <p:spPr bwMode="auto">
          <a:xfrm>
            <a:off x="2933700" y="2879747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1,2</a:t>
            </a:r>
          </a:p>
        </p:txBody>
      </p:sp>
      <p:sp>
        <p:nvSpPr>
          <p:cNvPr id="374" name="Rectangle 7"/>
          <p:cNvSpPr>
            <a:spLocks noChangeArrowheads="1"/>
          </p:cNvSpPr>
          <p:nvPr/>
        </p:nvSpPr>
        <p:spPr bwMode="auto">
          <a:xfrm>
            <a:off x="3276600" y="2879747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75" name="Rectangle 18"/>
          <p:cNvSpPr>
            <a:spLocks noChangeArrowheads="1"/>
          </p:cNvSpPr>
          <p:nvPr/>
        </p:nvSpPr>
        <p:spPr bwMode="auto">
          <a:xfrm>
            <a:off x="3276600" y="2879747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1,3</a:t>
            </a:r>
          </a:p>
        </p:txBody>
      </p:sp>
      <p:sp>
        <p:nvSpPr>
          <p:cNvPr id="376" name="Rectangle 33"/>
          <p:cNvSpPr>
            <a:spLocks noChangeArrowheads="1"/>
          </p:cNvSpPr>
          <p:nvPr/>
        </p:nvSpPr>
        <p:spPr bwMode="auto">
          <a:xfrm>
            <a:off x="2933700" y="2622572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77" name="Rectangle 2"/>
          <p:cNvSpPr>
            <a:spLocks noChangeArrowheads="1"/>
          </p:cNvSpPr>
          <p:nvPr/>
        </p:nvSpPr>
        <p:spPr bwMode="auto">
          <a:xfrm>
            <a:off x="4273924" y="188942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2,1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78" name="Rectangle 3"/>
          <p:cNvSpPr>
            <a:spLocks noChangeArrowheads="1"/>
          </p:cNvSpPr>
          <p:nvPr/>
        </p:nvSpPr>
        <p:spPr bwMode="auto">
          <a:xfrm>
            <a:off x="3931024" y="188942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2,0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79" name="Rectangle 4"/>
          <p:cNvSpPr>
            <a:spLocks noChangeArrowheads="1"/>
          </p:cNvSpPr>
          <p:nvPr/>
        </p:nvSpPr>
        <p:spPr bwMode="auto">
          <a:xfrm>
            <a:off x="3931024" y="214659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3,0</a:t>
            </a:r>
          </a:p>
        </p:txBody>
      </p:sp>
      <p:sp>
        <p:nvSpPr>
          <p:cNvPr id="380" name="Rectangle 7"/>
          <p:cNvSpPr>
            <a:spLocks noChangeArrowheads="1"/>
          </p:cNvSpPr>
          <p:nvPr/>
        </p:nvSpPr>
        <p:spPr bwMode="auto">
          <a:xfrm>
            <a:off x="4273924" y="214659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81" name="Rectangle 18"/>
          <p:cNvSpPr>
            <a:spLocks noChangeArrowheads="1"/>
          </p:cNvSpPr>
          <p:nvPr/>
        </p:nvSpPr>
        <p:spPr bwMode="auto">
          <a:xfrm>
            <a:off x="4273924" y="214659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3,1</a:t>
            </a:r>
          </a:p>
        </p:txBody>
      </p:sp>
      <p:sp>
        <p:nvSpPr>
          <p:cNvPr id="382" name="Rectangle 33"/>
          <p:cNvSpPr>
            <a:spLocks noChangeArrowheads="1"/>
          </p:cNvSpPr>
          <p:nvPr/>
        </p:nvSpPr>
        <p:spPr bwMode="auto">
          <a:xfrm>
            <a:off x="3931024" y="1889423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83" name="TextBox 144"/>
          <p:cNvSpPr txBox="1">
            <a:spLocks noChangeArrowheads="1"/>
          </p:cNvSpPr>
          <p:nvPr/>
        </p:nvSpPr>
        <p:spPr bwMode="auto">
          <a:xfrm>
            <a:off x="4669653" y="1978500"/>
            <a:ext cx="118173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 dirty="0">
                <a:solidFill>
                  <a:srgbClr val="000000"/>
                </a:solidFill>
                <a:ea typeface=""/>
              </a:rPr>
              <a:t>Shared Memory</a:t>
            </a:r>
          </a:p>
        </p:txBody>
      </p:sp>
      <p:sp>
        <p:nvSpPr>
          <p:cNvPr id="384" name="TextBox 145"/>
          <p:cNvSpPr txBox="1">
            <a:spLocks noChangeArrowheads="1"/>
          </p:cNvSpPr>
          <p:nvPr/>
        </p:nvSpPr>
        <p:spPr bwMode="auto">
          <a:xfrm>
            <a:off x="2818243" y="2339136"/>
            <a:ext cx="118173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 dirty="0">
                <a:solidFill>
                  <a:srgbClr val="000000"/>
                </a:solidFill>
                <a:ea typeface=""/>
              </a:rPr>
              <a:t>Shared Memory</a:t>
            </a:r>
          </a:p>
        </p:txBody>
      </p:sp>
      <p:cxnSp>
        <p:nvCxnSpPr>
          <p:cNvPr id="385" name="Straight Arrow Connector 384"/>
          <p:cNvCxnSpPr/>
          <p:nvPr/>
        </p:nvCxnSpPr>
        <p:spPr>
          <a:xfrm>
            <a:off x="4041025" y="2186960"/>
            <a:ext cx="0" cy="611030"/>
          </a:xfrm>
          <a:prstGeom prst="straightConnector1">
            <a:avLst/>
          </a:prstGeom>
          <a:noFill/>
          <a:ln w="28575" cap="flat" cmpd="sng" algn="ctr">
            <a:solidFill>
              <a:srgbClr val="92D050"/>
            </a:solidFill>
            <a:prstDash val="solid"/>
            <a:tailEnd type="triangle"/>
          </a:ln>
          <a:effectLst/>
        </p:spPr>
      </p:cxnSp>
      <p:cxnSp>
        <p:nvCxnSpPr>
          <p:cNvPr id="386" name="Straight Arrow Connector 385"/>
          <p:cNvCxnSpPr/>
          <p:nvPr/>
        </p:nvCxnSpPr>
        <p:spPr>
          <a:xfrm>
            <a:off x="4155325" y="2224180"/>
            <a:ext cx="0" cy="747288"/>
          </a:xfrm>
          <a:prstGeom prst="straightConnector1">
            <a:avLst/>
          </a:prstGeom>
          <a:noFill/>
          <a:ln w="28575" cap="flat" cmpd="sng" algn="ctr">
            <a:solidFill>
              <a:srgbClr val="92D050"/>
            </a:solidFill>
            <a:prstDash val="solid"/>
            <a:tailEnd type="triangle"/>
          </a:ln>
          <a:effectLst/>
        </p:spPr>
      </p:cxnSp>
      <p:cxnSp>
        <p:nvCxnSpPr>
          <p:cNvPr id="387" name="Straight Arrow Connector 386"/>
          <p:cNvCxnSpPr/>
          <p:nvPr/>
        </p:nvCxnSpPr>
        <p:spPr>
          <a:xfrm>
            <a:off x="4383925" y="2224180"/>
            <a:ext cx="0" cy="546049"/>
          </a:xfrm>
          <a:prstGeom prst="straightConnector1">
            <a:avLst/>
          </a:prstGeom>
          <a:noFill/>
          <a:ln w="28575" cap="flat" cmpd="sng" algn="ctr">
            <a:solidFill>
              <a:srgbClr val="92D050"/>
            </a:solidFill>
            <a:prstDash val="solid"/>
            <a:tailEnd type="triangle"/>
          </a:ln>
          <a:effectLst/>
        </p:spPr>
      </p:cxnSp>
      <p:cxnSp>
        <p:nvCxnSpPr>
          <p:cNvPr id="388" name="Straight Arrow Connector 387"/>
          <p:cNvCxnSpPr/>
          <p:nvPr/>
        </p:nvCxnSpPr>
        <p:spPr>
          <a:xfrm>
            <a:off x="4469650" y="2224180"/>
            <a:ext cx="0" cy="730356"/>
          </a:xfrm>
          <a:prstGeom prst="straightConnector1">
            <a:avLst/>
          </a:prstGeom>
          <a:noFill/>
          <a:ln w="28575" cap="flat" cmpd="sng" algn="ctr">
            <a:solidFill>
              <a:srgbClr val="92D050"/>
            </a:solidFill>
            <a:prstDash val="solid"/>
            <a:tailEnd type="triangle"/>
          </a:ln>
          <a:effectLst/>
        </p:spPr>
      </p:cxnSp>
      <p:cxnSp>
        <p:nvCxnSpPr>
          <p:cNvPr id="389" name="Straight Arrow Connector 388"/>
          <p:cNvCxnSpPr/>
          <p:nvPr/>
        </p:nvCxnSpPr>
        <p:spPr>
          <a:xfrm flipV="1">
            <a:off x="3500711" y="2727332"/>
            <a:ext cx="496334" cy="1272"/>
          </a:xfrm>
          <a:prstGeom prst="straightConnector1">
            <a:avLst/>
          </a:prstGeom>
          <a:noFill/>
          <a:ln w="28575" cap="flat" cmpd="sng" algn="ctr">
            <a:solidFill>
              <a:srgbClr val="FA6300"/>
            </a:solidFill>
            <a:prstDash val="solid"/>
            <a:tailEnd type="arrow"/>
          </a:ln>
          <a:effectLst/>
        </p:spPr>
      </p:cxnSp>
      <p:cxnSp>
        <p:nvCxnSpPr>
          <p:cNvPr id="390" name="Straight Arrow Connector 389"/>
          <p:cNvCxnSpPr/>
          <p:nvPr/>
        </p:nvCxnSpPr>
        <p:spPr>
          <a:xfrm>
            <a:off x="3526675" y="3041415"/>
            <a:ext cx="857250" cy="2645"/>
          </a:xfrm>
          <a:prstGeom prst="straightConnector1">
            <a:avLst/>
          </a:prstGeom>
          <a:noFill/>
          <a:ln w="28575" cap="flat" cmpd="sng" algn="ctr">
            <a:solidFill>
              <a:srgbClr val="FA6300"/>
            </a:solidFill>
            <a:prstDash val="solid"/>
            <a:tailEnd type="arrow"/>
          </a:ln>
          <a:effectLst/>
        </p:spPr>
      </p:cxnSp>
      <p:cxnSp>
        <p:nvCxnSpPr>
          <p:cNvPr id="391" name="Straight Arrow Connector 390"/>
          <p:cNvCxnSpPr/>
          <p:nvPr/>
        </p:nvCxnSpPr>
        <p:spPr>
          <a:xfrm>
            <a:off x="3525182" y="2814422"/>
            <a:ext cx="858743" cy="1781"/>
          </a:xfrm>
          <a:prstGeom prst="straightConnector1">
            <a:avLst/>
          </a:prstGeom>
          <a:noFill/>
          <a:ln w="28575" cap="flat" cmpd="sng" algn="ctr">
            <a:solidFill>
              <a:srgbClr val="FA6300"/>
            </a:solidFill>
            <a:prstDash val="solid"/>
            <a:tailEnd type="arrow"/>
          </a:ln>
          <a:effectLst/>
        </p:spPr>
      </p:cxnSp>
      <p:cxnSp>
        <p:nvCxnSpPr>
          <p:cNvPr id="392" name="Straight Arrow Connector 391"/>
          <p:cNvCxnSpPr/>
          <p:nvPr/>
        </p:nvCxnSpPr>
        <p:spPr>
          <a:xfrm>
            <a:off x="3493939" y="2961316"/>
            <a:ext cx="579764" cy="2662"/>
          </a:xfrm>
          <a:prstGeom prst="straightConnector1">
            <a:avLst/>
          </a:prstGeom>
          <a:noFill/>
          <a:ln w="28575" cap="flat" cmpd="sng" algn="ctr">
            <a:solidFill>
              <a:srgbClr val="FA6300"/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52451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2644"/>
    </mc:Choice>
    <mc:Fallback xmlns="">
      <p:transition advTm="32644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61665"/>
          </a:xfrm>
        </p:spPr>
        <p:txBody>
          <a:bodyPr/>
          <a:lstStyle/>
          <a:p>
            <a:r>
              <a:rPr lang="en-US" sz="2400" dirty="0"/>
              <a:t>Execution Phases of Toy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20C33-39E5-4703-BED4-A9BF1E0F7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24">
            <a:extLst>
              <a:ext uri="{FF2B5EF4-FFF2-40B4-BE49-F238E27FC236}">
                <a16:creationId xmlns:a16="http://schemas.microsoft.com/office/drawing/2014/main" id="{6FC830EF-02F2-482C-97CD-5D071E30B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3757" y="895350"/>
            <a:ext cx="5851525" cy="3660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7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5635"/>
    </mc:Choice>
    <mc:Fallback xmlns="">
      <p:transition advTm="35635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00110"/>
          </a:xfrm>
        </p:spPr>
        <p:txBody>
          <a:bodyPr/>
          <a:lstStyle/>
          <a:p>
            <a:r>
              <a:rPr lang="en-US" sz="2000" dirty="0"/>
              <a:t>Execution Phases of Toy Example (cont.)</a:t>
            </a:r>
          </a:p>
        </p:txBody>
      </p:sp>
      <p:sp>
        <p:nvSpPr>
          <p:cNvPr id="3" name="Oval 2"/>
          <p:cNvSpPr/>
          <p:nvPr/>
        </p:nvSpPr>
        <p:spPr>
          <a:xfrm>
            <a:off x="2590800" y="1543092"/>
            <a:ext cx="4572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90800" y="2218624"/>
            <a:ext cx="4572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4400550"/>
            <a:ext cx="6629400" cy="3139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Shared memory allows each value to be accessed by multiple threads </a:t>
            </a:r>
          </a:p>
        </p:txBody>
      </p:sp>
      <p:pic>
        <p:nvPicPr>
          <p:cNvPr id="12" name="Content Placeholder 2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757" y="895350"/>
            <a:ext cx="5851525" cy="366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68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9724"/>
    </mc:Choice>
    <mc:Fallback xmlns="">
      <p:transition advTm="79724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Barrier Synchronization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Synchronize all threads in a block</a:t>
            </a:r>
          </a:p>
          <a:p>
            <a:pPr lvl="1"/>
            <a:r>
              <a:rPr lang="en-US" dirty="0"/>
              <a:t>__</a:t>
            </a:r>
            <a:r>
              <a:rPr lang="en-US" dirty="0" err="1"/>
              <a:t>syncthreads</a:t>
            </a:r>
            <a:r>
              <a:rPr lang="en-US" dirty="0"/>
              <a:t>()</a:t>
            </a:r>
          </a:p>
          <a:p>
            <a:pPr lvl="1"/>
            <a:endParaRPr lang="en-US" dirty="0"/>
          </a:p>
          <a:p>
            <a:r>
              <a:rPr lang="en-US" dirty="0"/>
              <a:t>All threads in the same block must reach the __syncthreads() before any of the them can move on</a:t>
            </a:r>
          </a:p>
          <a:p>
            <a:endParaRPr lang="en-US" dirty="0"/>
          </a:p>
          <a:p>
            <a:r>
              <a:rPr lang="en-US" dirty="0"/>
              <a:t>Best used to coordinate the phased execution tiled algorithms</a:t>
            </a:r>
          </a:p>
          <a:p>
            <a:pPr lvl="1"/>
            <a:r>
              <a:rPr lang="en-US" dirty="0"/>
              <a:t>To ensure that all elements of a tile are loaded at the beginning of a phase</a:t>
            </a:r>
          </a:p>
          <a:p>
            <a:pPr lvl="1"/>
            <a:r>
              <a:rPr lang="en-US" dirty="0"/>
              <a:t>To ensure that all elements of a tile are consumed at the end of a phase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73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6781"/>
    </mc:Choice>
    <mc:Fallback xmlns="">
      <p:transition advTm="8678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Tiled matrix multiplication kernel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024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learn to write a tiled matrix-multiplication kernel</a:t>
            </a:r>
          </a:p>
          <a:p>
            <a:pPr lvl="1"/>
            <a:r>
              <a:rPr lang="en-US" dirty="0"/>
              <a:t>Loading and using tiles for matrix multiplication</a:t>
            </a:r>
          </a:p>
          <a:p>
            <a:pPr lvl="1"/>
            <a:r>
              <a:rPr lang="en-US" dirty="0"/>
              <a:t>Barrier synchronization, shared memory</a:t>
            </a:r>
          </a:p>
          <a:p>
            <a:pPr lvl="1"/>
            <a:r>
              <a:rPr lang="en-US" dirty="0"/>
              <a:t>Resource Considerations</a:t>
            </a:r>
          </a:p>
          <a:p>
            <a:pPr lvl="1"/>
            <a:r>
              <a:rPr lang="en-US" dirty="0"/>
              <a:t>Assume that Width is a multiple of tile size for simplicity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632939" y="4171951"/>
            <a:ext cx="27122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latin typeface="Times New Roman" pitchFamily="18" charset="0"/>
              </a:rPr>
              <a:t>2</a:t>
            </a:r>
          </a:p>
          <a:p>
            <a:endParaRPr lang="en-US" sz="135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3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7196"/>
    </mc:Choice>
    <mc:Fallback xmlns="">
      <p:transition advTm="5719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Basic Matrix Multiplication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00" y="895350"/>
            <a:ext cx="6858000" cy="3162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05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__global__ void 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MatrixMulKernel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(float* M, float* N, float* P, 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Width)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05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Calculate the row index of the P element and M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Row = 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blockIdx.y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blockDim.y+threadIdx.y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05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Calculate the column index of P and 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 = 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blockIdx.x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blockDim.x+threadIdx.x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05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((Row &lt; Width) &amp;&amp; (Col &lt; Width))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float 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Pvalue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each thread computes one element of the block sub-matrix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0; k &lt; Width; ++k)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Pvalue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M[Row*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Width+k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]*N[k*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Width+Col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P[Row*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Width+Col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Pvalue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1352550"/>
            <a:ext cx="57150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5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6621"/>
    </mc:Choice>
    <mc:Fallback xmlns="">
      <p:transition advTm="6662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644258" y="973241"/>
            <a:ext cx="4296843" cy="4002581"/>
            <a:chOff x="3262476" y="1356276"/>
            <a:chExt cx="5729124" cy="5336775"/>
          </a:xfrm>
        </p:grpSpPr>
        <p:sp>
          <p:nvSpPr>
            <p:cNvPr id="6147" name="Text Box 2"/>
            <p:cNvSpPr txBox="1">
              <a:spLocks noChangeArrowheads="1"/>
            </p:cNvSpPr>
            <p:nvPr/>
          </p:nvSpPr>
          <p:spPr bwMode="auto">
            <a:xfrm>
              <a:off x="3886200" y="3838575"/>
              <a:ext cx="2438400" cy="24860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350" b="1" dirty="0">
                  <a:cs typeface="Arial" charset="0"/>
                </a:rPr>
                <a:t>M</a:t>
              </a:r>
              <a:endParaRPr lang="en-US" sz="1350" dirty="0">
                <a:cs typeface="Arial" charset="0"/>
              </a:endParaRPr>
            </a:p>
          </p:txBody>
        </p:sp>
        <p:sp>
          <p:nvSpPr>
            <p:cNvPr id="6148" name="Text Box 3"/>
            <p:cNvSpPr txBox="1">
              <a:spLocks noChangeArrowheads="1"/>
            </p:cNvSpPr>
            <p:nvPr/>
          </p:nvSpPr>
          <p:spPr bwMode="auto">
            <a:xfrm>
              <a:off x="6400800" y="1356276"/>
              <a:ext cx="2590800" cy="2438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350" b="1" dirty="0">
                  <a:cs typeface="Arial" charset="0"/>
                </a:rPr>
                <a:t>N</a:t>
              </a:r>
              <a:endParaRPr lang="en-US" sz="1350" dirty="0">
                <a:cs typeface="Arial" charset="0"/>
              </a:endParaRPr>
            </a:p>
          </p:txBody>
        </p:sp>
        <p:sp>
          <p:nvSpPr>
            <p:cNvPr id="6149" name="Text Box 4"/>
            <p:cNvSpPr txBox="1">
              <a:spLocks noChangeArrowheads="1"/>
            </p:cNvSpPr>
            <p:nvPr/>
          </p:nvSpPr>
          <p:spPr bwMode="auto">
            <a:xfrm>
              <a:off x="6400800" y="3843338"/>
              <a:ext cx="2590800" cy="248126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350" b="1" dirty="0">
                  <a:cs typeface="Arial" charset="0"/>
                </a:rPr>
                <a:t>P</a:t>
              </a:r>
              <a:endParaRPr lang="en-US" sz="1350" dirty="0">
                <a:cs typeface="Arial" charset="0"/>
              </a:endParaRPr>
            </a:p>
          </p:txBody>
        </p:sp>
        <p:sp>
          <p:nvSpPr>
            <p:cNvPr id="6150" name="Text Box 5"/>
            <p:cNvSpPr txBox="1">
              <a:spLocks noChangeArrowheads="1"/>
            </p:cNvSpPr>
            <p:nvPr/>
          </p:nvSpPr>
          <p:spPr bwMode="auto">
            <a:xfrm>
              <a:off x="7229475" y="4697413"/>
              <a:ext cx="823913" cy="822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sz="1350" dirty="0">
                <a:solidFill>
                  <a:schemeClr val="bg1"/>
                </a:solidFill>
                <a:cs typeface="Arial" charset="0"/>
              </a:endParaRPr>
            </a:p>
          </p:txBody>
        </p:sp>
        <p:sp>
          <p:nvSpPr>
            <p:cNvPr id="6151" name="Line 6"/>
            <p:cNvSpPr>
              <a:spLocks noChangeShapeType="1"/>
            </p:cNvSpPr>
            <p:nvPr/>
          </p:nvSpPr>
          <p:spPr bwMode="auto">
            <a:xfrm>
              <a:off x="7734300" y="3749675"/>
              <a:ext cx="1588" cy="1563688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52" name="Line 7"/>
            <p:cNvSpPr>
              <a:spLocks noChangeShapeType="1"/>
            </p:cNvSpPr>
            <p:nvPr/>
          </p:nvSpPr>
          <p:spPr bwMode="auto">
            <a:xfrm>
              <a:off x="7680325" y="3744913"/>
              <a:ext cx="0" cy="156051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53" name="Line 8"/>
            <p:cNvSpPr>
              <a:spLocks noChangeShapeType="1"/>
            </p:cNvSpPr>
            <p:nvPr/>
          </p:nvSpPr>
          <p:spPr bwMode="auto">
            <a:xfrm>
              <a:off x="8763000" y="3833813"/>
              <a:ext cx="4763" cy="254158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54" name="Line 9"/>
            <p:cNvSpPr>
              <a:spLocks noChangeShapeType="1"/>
            </p:cNvSpPr>
            <p:nvPr/>
          </p:nvSpPr>
          <p:spPr bwMode="auto">
            <a:xfrm rot="-5400000" flipH="1" flipV="1">
              <a:off x="7658100" y="4914900"/>
              <a:ext cx="0" cy="26670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55" name="Line 10"/>
            <p:cNvSpPr>
              <a:spLocks noChangeShapeType="1"/>
            </p:cNvSpPr>
            <p:nvPr/>
          </p:nvSpPr>
          <p:spPr bwMode="auto">
            <a:xfrm>
              <a:off x="8166100" y="4694238"/>
              <a:ext cx="6350" cy="82232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56" name="Line 11"/>
            <p:cNvSpPr>
              <a:spLocks noChangeShapeType="1"/>
            </p:cNvSpPr>
            <p:nvPr/>
          </p:nvSpPr>
          <p:spPr bwMode="auto">
            <a:xfrm rot="-5400000">
              <a:off x="7631907" y="5233193"/>
              <a:ext cx="6350" cy="82391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57" name="Text Box 12"/>
            <p:cNvSpPr txBox="1">
              <a:spLocks noChangeArrowheads="1"/>
            </p:cNvSpPr>
            <p:nvPr/>
          </p:nvSpPr>
          <p:spPr bwMode="auto">
            <a:xfrm>
              <a:off x="7138428" y="5718175"/>
              <a:ext cx="991724" cy="184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6969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900" b="1" dirty="0">
                  <a:latin typeface="Times New Roman" pitchFamily="18" charset="0"/>
                  <a:cs typeface="Arial" charset="0"/>
                </a:rPr>
                <a:t>TILE_WIDTH</a:t>
              </a:r>
            </a:p>
          </p:txBody>
        </p:sp>
        <p:sp>
          <p:nvSpPr>
            <p:cNvPr id="6158" name="Text Box 13"/>
            <p:cNvSpPr txBox="1">
              <a:spLocks noChangeArrowheads="1"/>
            </p:cNvSpPr>
            <p:nvPr/>
          </p:nvSpPr>
          <p:spPr bwMode="auto">
            <a:xfrm>
              <a:off x="7360709" y="6042026"/>
              <a:ext cx="547160" cy="184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6969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900" b="1" dirty="0">
                  <a:latin typeface="Times New Roman" pitchFamily="18" charset="0"/>
                  <a:cs typeface="Arial" charset="0"/>
                </a:rPr>
                <a:t>WIDTH</a:t>
              </a:r>
              <a:endParaRPr lang="en-US" sz="900" dirty="0">
                <a:cs typeface="Arial" charset="0"/>
              </a:endParaRPr>
            </a:p>
          </p:txBody>
        </p:sp>
        <p:sp>
          <p:nvSpPr>
            <p:cNvPr id="6159" name="Text Box 14"/>
            <p:cNvSpPr txBox="1">
              <a:spLocks noChangeArrowheads="1"/>
            </p:cNvSpPr>
            <p:nvPr/>
          </p:nvSpPr>
          <p:spPr bwMode="auto">
            <a:xfrm>
              <a:off x="4812772" y="6042026"/>
              <a:ext cx="547160" cy="184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6969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900" b="1" dirty="0">
                  <a:latin typeface="Times New Roman" pitchFamily="18" charset="0"/>
                  <a:cs typeface="Arial" charset="0"/>
                </a:rPr>
                <a:t>WIDTH</a:t>
              </a:r>
              <a:endParaRPr lang="en-US" sz="900" b="1" dirty="0">
                <a:cs typeface="Arial" charset="0"/>
              </a:endParaRPr>
            </a:p>
          </p:txBody>
        </p:sp>
        <p:sp>
          <p:nvSpPr>
            <p:cNvPr id="6160" name="Text Box 15"/>
            <p:cNvSpPr txBox="1">
              <a:spLocks noChangeArrowheads="1"/>
            </p:cNvSpPr>
            <p:nvPr/>
          </p:nvSpPr>
          <p:spPr bwMode="auto">
            <a:xfrm>
              <a:off x="7680325" y="5313363"/>
              <a:ext cx="55563" cy="53975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6858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sz="900">
                <a:latin typeface="Times New Roman" pitchFamily="18" charset="0"/>
                <a:cs typeface="Arial" charset="0"/>
              </a:endParaRPr>
            </a:p>
            <a:p>
              <a:pPr eaLnBrk="1" hangingPunct="1"/>
              <a:endParaRPr lang="en-US" sz="900">
                <a:latin typeface="Times New Roman" pitchFamily="18" charset="0"/>
                <a:cs typeface="Arial" charset="0"/>
              </a:endParaRPr>
            </a:p>
            <a:p>
              <a:pPr eaLnBrk="1" hangingPunct="1"/>
              <a:endParaRPr lang="en-US" sz="1350">
                <a:cs typeface="Arial" charset="0"/>
              </a:endParaRPr>
            </a:p>
          </p:txBody>
        </p:sp>
        <p:sp>
          <p:nvSpPr>
            <p:cNvPr id="6161" name="Line 16"/>
            <p:cNvSpPr>
              <a:spLocks noChangeShapeType="1"/>
            </p:cNvSpPr>
            <p:nvPr/>
          </p:nvSpPr>
          <p:spPr bwMode="auto">
            <a:xfrm>
              <a:off x="6283325" y="5313363"/>
              <a:ext cx="1379538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62" name="Line 17"/>
            <p:cNvSpPr>
              <a:spLocks noChangeShapeType="1"/>
            </p:cNvSpPr>
            <p:nvPr/>
          </p:nvSpPr>
          <p:spPr bwMode="auto">
            <a:xfrm>
              <a:off x="6283325" y="5367338"/>
              <a:ext cx="1379538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63" name="Line 18"/>
            <p:cNvSpPr>
              <a:spLocks noChangeShapeType="1"/>
            </p:cNvSpPr>
            <p:nvPr/>
          </p:nvSpPr>
          <p:spPr bwMode="auto">
            <a:xfrm rot="-5400000">
              <a:off x="5097463" y="5032375"/>
              <a:ext cx="4762" cy="24272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64" name="Line 19"/>
            <p:cNvSpPr>
              <a:spLocks noChangeShapeType="1"/>
            </p:cNvSpPr>
            <p:nvPr/>
          </p:nvSpPr>
          <p:spPr bwMode="auto">
            <a:xfrm rot="10800000" flipH="1">
              <a:off x="8759825" y="1371600"/>
              <a:ext cx="3175" cy="24130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65" name="Rectangle 20"/>
            <p:cNvSpPr>
              <a:spLocks noChangeArrowheads="1"/>
            </p:cNvSpPr>
            <p:nvPr/>
          </p:nvSpPr>
          <p:spPr bwMode="auto">
            <a:xfrm>
              <a:off x="3933825" y="5711825"/>
              <a:ext cx="182563" cy="182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166" name="Rectangle 21"/>
            <p:cNvSpPr>
              <a:spLocks noChangeArrowheads="1"/>
            </p:cNvSpPr>
            <p:nvPr/>
          </p:nvSpPr>
          <p:spPr bwMode="auto">
            <a:xfrm>
              <a:off x="6221413" y="4703763"/>
              <a:ext cx="182562" cy="182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167" name="Rectangle 22"/>
            <p:cNvSpPr>
              <a:spLocks noChangeArrowheads="1"/>
            </p:cNvSpPr>
            <p:nvPr/>
          </p:nvSpPr>
          <p:spPr bwMode="auto">
            <a:xfrm>
              <a:off x="7989888" y="1911350"/>
              <a:ext cx="182562" cy="182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210" name="Text Box 65"/>
            <p:cNvSpPr txBox="1">
              <a:spLocks noChangeArrowheads="1"/>
            </p:cNvSpPr>
            <p:nvPr/>
          </p:nvSpPr>
          <p:spPr bwMode="auto">
            <a:xfrm rot="16200000">
              <a:off x="7797236" y="4991636"/>
              <a:ext cx="991724" cy="184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6969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900" b="1" dirty="0">
                  <a:latin typeface="Times New Roman" pitchFamily="18" charset="0"/>
                  <a:cs typeface="Arial" charset="0"/>
                </a:rPr>
                <a:t>TILE_WIDTH</a:t>
              </a:r>
              <a:endParaRPr lang="en-US" sz="900" dirty="0">
                <a:cs typeface="Arial" charset="0"/>
              </a:endParaRPr>
            </a:p>
          </p:txBody>
        </p:sp>
        <p:sp>
          <p:nvSpPr>
            <p:cNvPr id="6212" name="Text Box 67"/>
            <p:cNvSpPr txBox="1">
              <a:spLocks noChangeArrowheads="1"/>
            </p:cNvSpPr>
            <p:nvPr/>
          </p:nvSpPr>
          <p:spPr bwMode="auto">
            <a:xfrm rot="16200000">
              <a:off x="8593884" y="2365641"/>
              <a:ext cx="547160" cy="184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6969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900" b="1" dirty="0">
                  <a:latin typeface="Times New Roman" pitchFamily="18" charset="0"/>
                  <a:cs typeface="Arial" charset="0"/>
                </a:rPr>
                <a:t>WIDTH</a:t>
              </a:r>
              <a:endParaRPr lang="en-US" sz="900" b="1" dirty="0">
                <a:cs typeface="Arial" charset="0"/>
              </a:endParaRPr>
            </a:p>
          </p:txBody>
        </p:sp>
        <p:sp>
          <p:nvSpPr>
            <p:cNvPr id="6215" name="Rectangle 70"/>
            <p:cNvSpPr>
              <a:spLocks noChangeArrowheads="1"/>
            </p:cNvSpPr>
            <p:nvPr/>
          </p:nvSpPr>
          <p:spPr bwMode="auto">
            <a:xfrm rot="-5400000">
              <a:off x="3868738" y="6446838"/>
              <a:ext cx="182562" cy="182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3" name="Text Box 67"/>
            <p:cNvSpPr txBox="1">
              <a:spLocks noChangeArrowheads="1"/>
            </p:cNvSpPr>
            <p:nvPr/>
          </p:nvSpPr>
          <p:spPr bwMode="auto">
            <a:xfrm rot="16200000">
              <a:off x="8589848" y="5058907"/>
              <a:ext cx="547160" cy="184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6969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900" b="1" dirty="0">
                  <a:latin typeface="Times New Roman" pitchFamily="18" charset="0"/>
                  <a:cs typeface="Arial" charset="0"/>
                </a:rPr>
                <a:t>WIDTH</a:t>
              </a:r>
              <a:endParaRPr lang="en-US" sz="900" b="1" dirty="0">
                <a:cs typeface="Arial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262476" y="5081587"/>
              <a:ext cx="666507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chemeClr val="bg1"/>
                  </a:solidFill>
                </a:rPr>
                <a:t>Row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91571" y="6292942"/>
              <a:ext cx="577509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chemeClr val="bg1"/>
                  </a:solidFill>
                </a:rPr>
                <a:t>Col</a:t>
              </a:r>
            </a:p>
          </p:txBody>
        </p:sp>
        <p:sp>
          <p:nvSpPr>
            <p:cNvPr id="6213" name="Text Box 68"/>
            <p:cNvSpPr txBox="1">
              <a:spLocks noChangeArrowheads="1"/>
            </p:cNvSpPr>
            <p:nvPr/>
          </p:nvSpPr>
          <p:spPr bwMode="auto">
            <a:xfrm>
              <a:off x="3886200" y="5305424"/>
              <a:ext cx="2400300" cy="635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6858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sz="1350">
                <a:cs typeface="Arial" charset="0"/>
              </a:endParaRPr>
            </a:p>
          </p:txBody>
        </p:sp>
        <p:sp>
          <p:nvSpPr>
            <p:cNvPr id="6214" name="Text Box 69"/>
            <p:cNvSpPr txBox="1">
              <a:spLocks noChangeArrowheads="1"/>
            </p:cNvSpPr>
            <p:nvPr/>
          </p:nvSpPr>
          <p:spPr bwMode="auto">
            <a:xfrm>
              <a:off x="7696200" y="1371600"/>
              <a:ext cx="60959" cy="2438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6858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sz="1350">
                <a:cs typeface="Arial" charset="0"/>
              </a:endParaRPr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61665"/>
          </a:xfrm>
        </p:spPr>
        <p:txBody>
          <a:bodyPr/>
          <a:lstStyle/>
          <a:p>
            <a:r>
              <a:rPr lang="en-US" sz="2400" dirty="0"/>
              <a:t>Loading Input Tile 0 of M (Phase 0)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53733" y="802869"/>
            <a:ext cx="3438947" cy="4023919"/>
          </a:xfrm>
        </p:spPr>
        <p:txBody>
          <a:bodyPr/>
          <a:lstStyle/>
          <a:p>
            <a:r>
              <a:rPr lang="en-US" sz="1600" dirty="0"/>
              <a:t>Have each thread load an M element and an N element at the same relative position as its P element.</a:t>
            </a:r>
          </a:p>
          <a:p>
            <a:endParaRPr lang="en-US" dirty="0"/>
          </a:p>
        </p:txBody>
      </p:sp>
      <p:sp>
        <p:nvSpPr>
          <p:cNvPr id="36" name="Text Box 5"/>
          <p:cNvSpPr txBox="1">
            <a:spLocks noChangeArrowheads="1"/>
          </p:cNvSpPr>
          <p:nvPr/>
        </p:nvSpPr>
        <p:spPr bwMode="auto">
          <a:xfrm>
            <a:off x="2139556" y="3481535"/>
            <a:ext cx="617935" cy="616744"/>
          </a:xfrm>
          <a:prstGeom prst="rect">
            <a:avLst/>
          </a:prstGeom>
          <a:noFill/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35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37" name="Text Box 5"/>
          <p:cNvSpPr txBox="1">
            <a:spLocks noChangeArrowheads="1"/>
          </p:cNvSpPr>
          <p:nvPr/>
        </p:nvSpPr>
        <p:spPr bwMode="auto">
          <a:xfrm>
            <a:off x="4643416" y="973241"/>
            <a:ext cx="617935" cy="616744"/>
          </a:xfrm>
          <a:prstGeom prst="rect">
            <a:avLst/>
          </a:prstGeom>
          <a:noFill/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35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41" name="Text Box 15"/>
          <p:cNvSpPr txBox="1">
            <a:spLocks noChangeArrowheads="1"/>
          </p:cNvSpPr>
          <p:nvPr/>
        </p:nvSpPr>
        <p:spPr bwMode="auto">
          <a:xfrm>
            <a:off x="2507340" y="3923240"/>
            <a:ext cx="41672" cy="40481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6858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900">
              <a:latin typeface="Times New Roman" pitchFamily="18" charset="0"/>
              <a:cs typeface="Arial" charset="0"/>
            </a:endParaRPr>
          </a:p>
          <a:p>
            <a:pPr eaLnBrk="1" hangingPunct="1"/>
            <a:endParaRPr lang="en-US" sz="900">
              <a:latin typeface="Times New Roman" pitchFamily="18" charset="0"/>
              <a:cs typeface="Arial" charset="0"/>
            </a:endParaRPr>
          </a:p>
          <a:p>
            <a:pPr eaLnBrk="1" hangingPunct="1"/>
            <a:endParaRPr lang="en-US" sz="1350">
              <a:cs typeface="Arial" charset="0"/>
            </a:endParaRPr>
          </a:p>
        </p:txBody>
      </p:sp>
      <p:sp>
        <p:nvSpPr>
          <p:cNvPr id="42" name="Text Box 15"/>
          <p:cNvSpPr txBox="1">
            <a:spLocks noChangeArrowheads="1"/>
          </p:cNvSpPr>
          <p:nvPr/>
        </p:nvSpPr>
        <p:spPr bwMode="auto">
          <a:xfrm>
            <a:off x="4987693" y="1401792"/>
            <a:ext cx="41672" cy="40481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6858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900">
              <a:latin typeface="Times New Roman" pitchFamily="18" charset="0"/>
              <a:cs typeface="Arial" charset="0"/>
            </a:endParaRPr>
          </a:p>
          <a:p>
            <a:pPr eaLnBrk="1" hangingPunct="1"/>
            <a:endParaRPr lang="en-US" sz="900">
              <a:latin typeface="Times New Roman" pitchFamily="18" charset="0"/>
              <a:cs typeface="Arial" charset="0"/>
            </a:endParaRPr>
          </a:p>
          <a:p>
            <a:pPr eaLnBrk="1" hangingPunct="1"/>
            <a:endParaRPr lang="en-US" sz="1350">
              <a:cs typeface="Arial" charset="0"/>
            </a:endParaRPr>
          </a:p>
        </p:txBody>
      </p:sp>
      <p:sp>
        <p:nvSpPr>
          <p:cNvPr id="43" name="TextBox 2"/>
          <p:cNvSpPr txBox="1">
            <a:spLocks noChangeArrowheads="1"/>
          </p:cNvSpPr>
          <p:nvPr/>
        </p:nvSpPr>
        <p:spPr bwMode="auto">
          <a:xfrm>
            <a:off x="484881" y="1782060"/>
            <a:ext cx="2853224" cy="1083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marL="400050" lvl="0" indent="-400050" eaLnBrk="1" hangingPunct="1">
              <a:lnSpc>
                <a:spcPct val="80000"/>
              </a:lnSpc>
            </a:pP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  <a:ea typeface=""/>
                <a:cs typeface="Arial" panose="020B0604020202020204" pitchFamily="34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ea typeface=""/>
                <a:cs typeface="Arial" panose="020B0604020202020204" pitchFamily="34" charset="0"/>
              </a:rPr>
              <a:t> Row = by *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  <a:ea typeface=""/>
                <a:cs typeface="Arial" panose="020B0604020202020204" pitchFamily="34" charset="0"/>
              </a:rPr>
              <a:t>blockDim.y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ea typeface=""/>
                <a:cs typeface="Arial" panose="020B0604020202020204" pitchFamily="34" charset="0"/>
              </a:rPr>
              <a:t> + ty;</a:t>
            </a:r>
          </a:p>
          <a:p>
            <a:pPr marL="400050" lvl="0" indent="-400050" eaLnBrk="1" hangingPunct="1">
              <a:lnSpc>
                <a:spcPct val="80000"/>
              </a:lnSpc>
            </a:pP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  <a:ea typeface=""/>
                <a:cs typeface="Arial" panose="020B0604020202020204" pitchFamily="34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ea typeface=""/>
                <a:cs typeface="Arial" panose="020B0604020202020204" pitchFamily="34" charset="0"/>
              </a:rPr>
              <a:t> Col =  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  <a:ea typeface=""/>
                <a:cs typeface="Arial" panose="020B0604020202020204" pitchFamily="34" charset="0"/>
              </a:rPr>
              <a:t>bx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ea typeface=""/>
                <a:cs typeface="Arial" panose="020B0604020202020204" pitchFamily="34" charset="0"/>
              </a:rPr>
              <a:t> *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  <a:ea typeface=""/>
                <a:cs typeface="Arial" panose="020B0604020202020204" pitchFamily="34" charset="0"/>
              </a:rPr>
              <a:t>blockDim.x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ea typeface=""/>
                <a:cs typeface="Arial" panose="020B0604020202020204" pitchFamily="34" charset="0"/>
              </a:rPr>
              <a:t> +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  <a:ea typeface=""/>
                <a:cs typeface="Arial" panose="020B0604020202020204" pitchFamily="34" charset="0"/>
              </a:rPr>
              <a:t>tx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ea typeface=""/>
                <a:cs typeface="Arial" panose="020B0604020202020204" pitchFamily="34" charset="0"/>
              </a:rPr>
              <a:t>;</a:t>
            </a:r>
          </a:p>
          <a:p>
            <a:pPr lvl="0" eaLnBrk="1" hangingPunct="1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ea typeface=""/>
                <a:cs typeface="Arial" panose="020B0604020202020204" pitchFamily="34" charset="0"/>
              </a:rPr>
              <a:t>2D indexing for accessing Tile 0:</a:t>
            </a:r>
          </a:p>
          <a:p>
            <a:pPr lvl="0" eaLnBrk="1" hangingPunct="1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ea typeface=""/>
                <a:cs typeface="Arial" panose="020B0604020202020204" pitchFamily="34" charset="0"/>
              </a:rPr>
              <a:t>	M[Row][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  <a:ea typeface=""/>
                <a:cs typeface="Arial" panose="020B0604020202020204" pitchFamily="34" charset="0"/>
              </a:rPr>
              <a:t>tx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ea typeface=""/>
                <a:cs typeface="Arial" panose="020B0604020202020204" pitchFamily="34" charset="0"/>
              </a:rPr>
              <a:t>]</a:t>
            </a:r>
          </a:p>
          <a:p>
            <a:pPr lvl="0" eaLnBrk="1" hangingPunct="1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ea typeface=""/>
                <a:cs typeface="Arial" panose="020B0604020202020204" pitchFamily="34" charset="0"/>
              </a:rPr>
              <a:t>	N[ty][Col]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95400" y="2419350"/>
            <a:ext cx="121194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54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20830"/>
    </mc:Choice>
    <mc:Fallback xmlns="">
      <p:transition advTm="12083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663965" y="971550"/>
            <a:ext cx="4296843" cy="4002581"/>
            <a:chOff x="3262476" y="1356276"/>
            <a:chExt cx="5729124" cy="5336775"/>
          </a:xfrm>
        </p:grpSpPr>
        <p:sp>
          <p:nvSpPr>
            <p:cNvPr id="6147" name="Text Box 2"/>
            <p:cNvSpPr txBox="1">
              <a:spLocks noChangeArrowheads="1"/>
            </p:cNvSpPr>
            <p:nvPr/>
          </p:nvSpPr>
          <p:spPr bwMode="auto">
            <a:xfrm>
              <a:off x="3886200" y="3838575"/>
              <a:ext cx="2438400" cy="24860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350" b="1" dirty="0">
                  <a:cs typeface="Arial" charset="0"/>
                </a:rPr>
                <a:t>M</a:t>
              </a:r>
              <a:endParaRPr lang="en-US" sz="1350" dirty="0">
                <a:cs typeface="Arial" charset="0"/>
              </a:endParaRPr>
            </a:p>
          </p:txBody>
        </p:sp>
        <p:sp>
          <p:nvSpPr>
            <p:cNvPr id="6148" name="Text Box 3"/>
            <p:cNvSpPr txBox="1">
              <a:spLocks noChangeArrowheads="1"/>
            </p:cNvSpPr>
            <p:nvPr/>
          </p:nvSpPr>
          <p:spPr bwMode="auto">
            <a:xfrm>
              <a:off x="6400800" y="1356276"/>
              <a:ext cx="2590800" cy="2438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350" b="1" dirty="0">
                  <a:cs typeface="Arial" charset="0"/>
                </a:rPr>
                <a:t>N</a:t>
              </a:r>
              <a:endParaRPr lang="en-US" sz="1350" dirty="0">
                <a:cs typeface="Arial" charset="0"/>
              </a:endParaRPr>
            </a:p>
          </p:txBody>
        </p:sp>
        <p:sp>
          <p:nvSpPr>
            <p:cNvPr id="6149" name="Text Box 4"/>
            <p:cNvSpPr txBox="1">
              <a:spLocks noChangeArrowheads="1"/>
            </p:cNvSpPr>
            <p:nvPr/>
          </p:nvSpPr>
          <p:spPr bwMode="auto">
            <a:xfrm>
              <a:off x="6400800" y="3843338"/>
              <a:ext cx="2590800" cy="248126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350" b="1" dirty="0">
                  <a:cs typeface="Arial" charset="0"/>
                </a:rPr>
                <a:t>P</a:t>
              </a:r>
              <a:endParaRPr lang="en-US" sz="1350" dirty="0">
                <a:cs typeface="Arial" charset="0"/>
              </a:endParaRPr>
            </a:p>
          </p:txBody>
        </p:sp>
        <p:sp>
          <p:nvSpPr>
            <p:cNvPr id="6150" name="Text Box 5"/>
            <p:cNvSpPr txBox="1">
              <a:spLocks noChangeArrowheads="1"/>
            </p:cNvSpPr>
            <p:nvPr/>
          </p:nvSpPr>
          <p:spPr bwMode="auto">
            <a:xfrm>
              <a:off x="7229475" y="4697413"/>
              <a:ext cx="823913" cy="822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sz="1350" dirty="0">
                <a:solidFill>
                  <a:schemeClr val="bg1"/>
                </a:solidFill>
                <a:cs typeface="Arial" charset="0"/>
              </a:endParaRPr>
            </a:p>
          </p:txBody>
        </p:sp>
        <p:sp>
          <p:nvSpPr>
            <p:cNvPr id="6151" name="Line 6"/>
            <p:cNvSpPr>
              <a:spLocks noChangeShapeType="1"/>
            </p:cNvSpPr>
            <p:nvPr/>
          </p:nvSpPr>
          <p:spPr bwMode="auto">
            <a:xfrm>
              <a:off x="7734300" y="3749675"/>
              <a:ext cx="1588" cy="1563688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52" name="Line 7"/>
            <p:cNvSpPr>
              <a:spLocks noChangeShapeType="1"/>
            </p:cNvSpPr>
            <p:nvPr/>
          </p:nvSpPr>
          <p:spPr bwMode="auto">
            <a:xfrm>
              <a:off x="7680325" y="3744913"/>
              <a:ext cx="0" cy="156051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53" name="Line 8"/>
            <p:cNvSpPr>
              <a:spLocks noChangeShapeType="1"/>
            </p:cNvSpPr>
            <p:nvPr/>
          </p:nvSpPr>
          <p:spPr bwMode="auto">
            <a:xfrm>
              <a:off x="8763000" y="3833813"/>
              <a:ext cx="4763" cy="254158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54" name="Line 9"/>
            <p:cNvSpPr>
              <a:spLocks noChangeShapeType="1"/>
            </p:cNvSpPr>
            <p:nvPr/>
          </p:nvSpPr>
          <p:spPr bwMode="auto">
            <a:xfrm rot="-5400000" flipH="1" flipV="1">
              <a:off x="7658100" y="4914900"/>
              <a:ext cx="0" cy="26670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55" name="Line 10"/>
            <p:cNvSpPr>
              <a:spLocks noChangeShapeType="1"/>
            </p:cNvSpPr>
            <p:nvPr/>
          </p:nvSpPr>
          <p:spPr bwMode="auto">
            <a:xfrm>
              <a:off x="8166100" y="4694238"/>
              <a:ext cx="6350" cy="82232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56" name="Line 11"/>
            <p:cNvSpPr>
              <a:spLocks noChangeShapeType="1"/>
            </p:cNvSpPr>
            <p:nvPr/>
          </p:nvSpPr>
          <p:spPr bwMode="auto">
            <a:xfrm rot="-5400000">
              <a:off x="7631907" y="5233193"/>
              <a:ext cx="6350" cy="82391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57" name="Text Box 12"/>
            <p:cNvSpPr txBox="1">
              <a:spLocks noChangeArrowheads="1"/>
            </p:cNvSpPr>
            <p:nvPr/>
          </p:nvSpPr>
          <p:spPr bwMode="auto">
            <a:xfrm>
              <a:off x="7044383" y="5718175"/>
              <a:ext cx="1179812" cy="184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6969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900" b="1" dirty="0">
                  <a:latin typeface="Times New Roman" pitchFamily="18" charset="0"/>
                  <a:cs typeface="Arial" charset="0"/>
                </a:rPr>
                <a:t>BLOCK_WIDTH</a:t>
              </a:r>
            </a:p>
          </p:txBody>
        </p:sp>
        <p:sp>
          <p:nvSpPr>
            <p:cNvPr id="6158" name="Text Box 13"/>
            <p:cNvSpPr txBox="1">
              <a:spLocks noChangeArrowheads="1"/>
            </p:cNvSpPr>
            <p:nvPr/>
          </p:nvSpPr>
          <p:spPr bwMode="auto">
            <a:xfrm>
              <a:off x="7360709" y="6042026"/>
              <a:ext cx="547160" cy="184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6969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900" b="1" dirty="0">
                  <a:latin typeface="Times New Roman" pitchFamily="18" charset="0"/>
                  <a:cs typeface="Arial" charset="0"/>
                </a:rPr>
                <a:t>WIDTH</a:t>
              </a:r>
              <a:endParaRPr lang="en-US" sz="900" dirty="0">
                <a:cs typeface="Arial" charset="0"/>
              </a:endParaRPr>
            </a:p>
          </p:txBody>
        </p:sp>
        <p:sp>
          <p:nvSpPr>
            <p:cNvPr id="6159" name="Text Box 14"/>
            <p:cNvSpPr txBox="1">
              <a:spLocks noChangeArrowheads="1"/>
            </p:cNvSpPr>
            <p:nvPr/>
          </p:nvSpPr>
          <p:spPr bwMode="auto">
            <a:xfrm>
              <a:off x="4812772" y="6042026"/>
              <a:ext cx="547160" cy="184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6969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900" b="1" dirty="0">
                  <a:latin typeface="Times New Roman" pitchFamily="18" charset="0"/>
                  <a:cs typeface="Arial" charset="0"/>
                </a:rPr>
                <a:t>WIDTH</a:t>
              </a:r>
              <a:endParaRPr lang="en-US" sz="900" b="1" dirty="0">
                <a:cs typeface="Arial" charset="0"/>
              </a:endParaRPr>
            </a:p>
          </p:txBody>
        </p:sp>
        <p:sp>
          <p:nvSpPr>
            <p:cNvPr id="6160" name="Text Box 15"/>
            <p:cNvSpPr txBox="1">
              <a:spLocks noChangeArrowheads="1"/>
            </p:cNvSpPr>
            <p:nvPr/>
          </p:nvSpPr>
          <p:spPr bwMode="auto">
            <a:xfrm>
              <a:off x="7680325" y="5313363"/>
              <a:ext cx="55563" cy="53975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6858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sz="900">
                <a:latin typeface="Times New Roman" pitchFamily="18" charset="0"/>
                <a:cs typeface="Arial" charset="0"/>
              </a:endParaRPr>
            </a:p>
            <a:p>
              <a:pPr eaLnBrk="1" hangingPunct="1"/>
              <a:endParaRPr lang="en-US" sz="900">
                <a:latin typeface="Times New Roman" pitchFamily="18" charset="0"/>
                <a:cs typeface="Arial" charset="0"/>
              </a:endParaRPr>
            </a:p>
            <a:p>
              <a:pPr eaLnBrk="1" hangingPunct="1"/>
              <a:endParaRPr lang="en-US" sz="1350">
                <a:cs typeface="Arial" charset="0"/>
              </a:endParaRPr>
            </a:p>
          </p:txBody>
        </p:sp>
        <p:sp>
          <p:nvSpPr>
            <p:cNvPr id="6161" name="Line 16"/>
            <p:cNvSpPr>
              <a:spLocks noChangeShapeType="1"/>
            </p:cNvSpPr>
            <p:nvPr/>
          </p:nvSpPr>
          <p:spPr bwMode="auto">
            <a:xfrm>
              <a:off x="6283325" y="5313363"/>
              <a:ext cx="1379538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62" name="Line 17"/>
            <p:cNvSpPr>
              <a:spLocks noChangeShapeType="1"/>
            </p:cNvSpPr>
            <p:nvPr/>
          </p:nvSpPr>
          <p:spPr bwMode="auto">
            <a:xfrm>
              <a:off x="6283325" y="5367338"/>
              <a:ext cx="1379538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63" name="Line 18"/>
            <p:cNvSpPr>
              <a:spLocks noChangeShapeType="1"/>
            </p:cNvSpPr>
            <p:nvPr/>
          </p:nvSpPr>
          <p:spPr bwMode="auto">
            <a:xfrm rot="-5400000">
              <a:off x="5097463" y="5032375"/>
              <a:ext cx="4762" cy="24272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64" name="Line 19"/>
            <p:cNvSpPr>
              <a:spLocks noChangeShapeType="1"/>
            </p:cNvSpPr>
            <p:nvPr/>
          </p:nvSpPr>
          <p:spPr bwMode="auto">
            <a:xfrm rot="10800000" flipH="1">
              <a:off x="8759825" y="1371600"/>
              <a:ext cx="3175" cy="24130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65" name="Rectangle 20"/>
            <p:cNvSpPr>
              <a:spLocks noChangeArrowheads="1"/>
            </p:cNvSpPr>
            <p:nvPr/>
          </p:nvSpPr>
          <p:spPr bwMode="auto">
            <a:xfrm>
              <a:off x="3933825" y="5711825"/>
              <a:ext cx="182563" cy="182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166" name="Rectangle 21"/>
            <p:cNvSpPr>
              <a:spLocks noChangeArrowheads="1"/>
            </p:cNvSpPr>
            <p:nvPr/>
          </p:nvSpPr>
          <p:spPr bwMode="auto">
            <a:xfrm>
              <a:off x="6221413" y="4703763"/>
              <a:ext cx="182562" cy="182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167" name="Rectangle 22"/>
            <p:cNvSpPr>
              <a:spLocks noChangeArrowheads="1"/>
            </p:cNvSpPr>
            <p:nvPr/>
          </p:nvSpPr>
          <p:spPr bwMode="auto">
            <a:xfrm>
              <a:off x="7989888" y="1911350"/>
              <a:ext cx="182562" cy="182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210" name="Text Box 65"/>
            <p:cNvSpPr txBox="1">
              <a:spLocks noChangeArrowheads="1"/>
            </p:cNvSpPr>
            <p:nvPr/>
          </p:nvSpPr>
          <p:spPr bwMode="auto">
            <a:xfrm rot="16200000">
              <a:off x="7703193" y="4991636"/>
              <a:ext cx="1179811" cy="184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6969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900" b="1" dirty="0">
                  <a:latin typeface="Times New Roman" pitchFamily="18" charset="0"/>
                  <a:cs typeface="Arial" charset="0"/>
                </a:rPr>
                <a:t>BLOCK_WIDTH</a:t>
              </a:r>
              <a:endParaRPr lang="en-US" sz="900" dirty="0">
                <a:cs typeface="Arial" charset="0"/>
              </a:endParaRPr>
            </a:p>
          </p:txBody>
        </p:sp>
        <p:sp>
          <p:nvSpPr>
            <p:cNvPr id="6212" name="Text Box 67"/>
            <p:cNvSpPr txBox="1">
              <a:spLocks noChangeArrowheads="1"/>
            </p:cNvSpPr>
            <p:nvPr/>
          </p:nvSpPr>
          <p:spPr bwMode="auto">
            <a:xfrm rot="16200000">
              <a:off x="8593884" y="2365641"/>
              <a:ext cx="547160" cy="184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6969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900" b="1" dirty="0">
                  <a:latin typeface="Times New Roman" pitchFamily="18" charset="0"/>
                  <a:cs typeface="Arial" charset="0"/>
                </a:rPr>
                <a:t>WIDTH</a:t>
              </a:r>
              <a:endParaRPr lang="en-US" sz="900" b="1" dirty="0">
                <a:cs typeface="Arial" charset="0"/>
              </a:endParaRPr>
            </a:p>
          </p:txBody>
        </p:sp>
        <p:sp>
          <p:nvSpPr>
            <p:cNvPr id="6215" name="Rectangle 70"/>
            <p:cNvSpPr>
              <a:spLocks noChangeArrowheads="1"/>
            </p:cNvSpPr>
            <p:nvPr/>
          </p:nvSpPr>
          <p:spPr bwMode="auto">
            <a:xfrm rot="-5400000">
              <a:off x="3868738" y="6446838"/>
              <a:ext cx="182562" cy="182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3" name="Text Box 67"/>
            <p:cNvSpPr txBox="1">
              <a:spLocks noChangeArrowheads="1"/>
            </p:cNvSpPr>
            <p:nvPr/>
          </p:nvSpPr>
          <p:spPr bwMode="auto">
            <a:xfrm rot="16200000">
              <a:off x="8589848" y="5058907"/>
              <a:ext cx="547160" cy="184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6969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900" b="1" dirty="0">
                  <a:latin typeface="Times New Roman" pitchFamily="18" charset="0"/>
                  <a:cs typeface="Arial" charset="0"/>
                </a:rPr>
                <a:t>WIDTH</a:t>
              </a:r>
              <a:endParaRPr lang="en-US" sz="900" b="1" dirty="0">
                <a:cs typeface="Arial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262476" y="5081587"/>
              <a:ext cx="666507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chemeClr val="bg1"/>
                  </a:solidFill>
                </a:rPr>
                <a:t>Row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91571" y="6292942"/>
              <a:ext cx="577509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chemeClr val="bg1"/>
                  </a:solidFill>
                </a:rPr>
                <a:t>Col</a:t>
              </a:r>
            </a:p>
          </p:txBody>
        </p:sp>
        <p:sp>
          <p:nvSpPr>
            <p:cNvPr id="6213" name="Text Box 68"/>
            <p:cNvSpPr txBox="1">
              <a:spLocks noChangeArrowheads="1"/>
            </p:cNvSpPr>
            <p:nvPr/>
          </p:nvSpPr>
          <p:spPr bwMode="auto">
            <a:xfrm>
              <a:off x="3886200" y="5305424"/>
              <a:ext cx="2400300" cy="635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6858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sz="1350">
                <a:cs typeface="Arial" charset="0"/>
              </a:endParaRPr>
            </a:p>
          </p:txBody>
        </p:sp>
        <p:sp>
          <p:nvSpPr>
            <p:cNvPr id="6214" name="Text Box 69"/>
            <p:cNvSpPr txBox="1">
              <a:spLocks noChangeArrowheads="1"/>
            </p:cNvSpPr>
            <p:nvPr/>
          </p:nvSpPr>
          <p:spPr bwMode="auto">
            <a:xfrm>
              <a:off x="7696200" y="1371600"/>
              <a:ext cx="60959" cy="2438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6858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sz="1350">
                <a:cs typeface="Arial" charset="0"/>
              </a:endParaRPr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61665"/>
          </a:xfrm>
        </p:spPr>
        <p:txBody>
          <a:bodyPr/>
          <a:lstStyle/>
          <a:p>
            <a:r>
              <a:rPr lang="en-US" sz="2400" dirty="0"/>
              <a:t>Loading Input Tile 0 of N (Phase 0)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53733" y="802869"/>
            <a:ext cx="3438947" cy="4023919"/>
          </a:xfrm>
        </p:spPr>
        <p:txBody>
          <a:bodyPr/>
          <a:lstStyle/>
          <a:p>
            <a:r>
              <a:rPr lang="en-US" sz="1600" dirty="0"/>
              <a:t>Have each thread load an M element and an N element at the same relative position as its P element.</a:t>
            </a:r>
          </a:p>
          <a:p>
            <a:endParaRPr lang="en-US" dirty="0"/>
          </a:p>
        </p:txBody>
      </p:sp>
      <p:sp>
        <p:nvSpPr>
          <p:cNvPr id="36" name="Text Box 5"/>
          <p:cNvSpPr txBox="1">
            <a:spLocks noChangeArrowheads="1"/>
          </p:cNvSpPr>
          <p:nvPr/>
        </p:nvSpPr>
        <p:spPr bwMode="auto">
          <a:xfrm>
            <a:off x="2139556" y="3481535"/>
            <a:ext cx="617935" cy="616744"/>
          </a:xfrm>
          <a:prstGeom prst="rect">
            <a:avLst/>
          </a:prstGeom>
          <a:noFill/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35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37" name="Text Box 5"/>
          <p:cNvSpPr txBox="1">
            <a:spLocks noChangeArrowheads="1"/>
          </p:cNvSpPr>
          <p:nvPr/>
        </p:nvSpPr>
        <p:spPr bwMode="auto">
          <a:xfrm>
            <a:off x="4643416" y="973241"/>
            <a:ext cx="617935" cy="616744"/>
          </a:xfrm>
          <a:prstGeom prst="rect">
            <a:avLst/>
          </a:prstGeom>
          <a:noFill/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35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41" name="Text Box 15"/>
          <p:cNvSpPr txBox="1">
            <a:spLocks noChangeArrowheads="1"/>
          </p:cNvSpPr>
          <p:nvPr/>
        </p:nvSpPr>
        <p:spPr bwMode="auto">
          <a:xfrm>
            <a:off x="2507340" y="3923240"/>
            <a:ext cx="41672" cy="40481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6858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900">
              <a:latin typeface="Times New Roman" pitchFamily="18" charset="0"/>
              <a:cs typeface="Arial" charset="0"/>
            </a:endParaRPr>
          </a:p>
          <a:p>
            <a:pPr eaLnBrk="1" hangingPunct="1"/>
            <a:endParaRPr lang="en-US" sz="900">
              <a:latin typeface="Times New Roman" pitchFamily="18" charset="0"/>
              <a:cs typeface="Arial" charset="0"/>
            </a:endParaRPr>
          </a:p>
          <a:p>
            <a:pPr eaLnBrk="1" hangingPunct="1"/>
            <a:endParaRPr lang="en-US" sz="1350">
              <a:cs typeface="Arial" charset="0"/>
            </a:endParaRPr>
          </a:p>
        </p:txBody>
      </p:sp>
      <p:sp>
        <p:nvSpPr>
          <p:cNvPr id="42" name="Text Box 15"/>
          <p:cNvSpPr txBox="1">
            <a:spLocks noChangeArrowheads="1"/>
          </p:cNvSpPr>
          <p:nvPr/>
        </p:nvSpPr>
        <p:spPr bwMode="auto">
          <a:xfrm>
            <a:off x="4987693" y="1401792"/>
            <a:ext cx="41672" cy="40481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6858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900">
              <a:latin typeface="Times New Roman" pitchFamily="18" charset="0"/>
              <a:cs typeface="Arial" charset="0"/>
            </a:endParaRPr>
          </a:p>
          <a:p>
            <a:pPr eaLnBrk="1" hangingPunct="1"/>
            <a:endParaRPr lang="en-US" sz="900">
              <a:latin typeface="Times New Roman" pitchFamily="18" charset="0"/>
              <a:cs typeface="Arial" charset="0"/>
            </a:endParaRPr>
          </a:p>
          <a:p>
            <a:pPr eaLnBrk="1" hangingPunct="1"/>
            <a:endParaRPr lang="en-US" sz="1350">
              <a:cs typeface="Arial" charset="0"/>
            </a:endParaRPr>
          </a:p>
        </p:txBody>
      </p:sp>
      <p:sp>
        <p:nvSpPr>
          <p:cNvPr id="43" name="TextBox 2"/>
          <p:cNvSpPr txBox="1">
            <a:spLocks noChangeArrowheads="1"/>
          </p:cNvSpPr>
          <p:nvPr/>
        </p:nvSpPr>
        <p:spPr bwMode="auto">
          <a:xfrm>
            <a:off x="484881" y="1782060"/>
            <a:ext cx="2853224" cy="1083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marL="400050" indent="-400050">
              <a:lnSpc>
                <a:spcPct val="80000"/>
              </a:lnSpc>
              <a:buNone/>
            </a:pP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Row = by *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blockDim.y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+ ty;</a:t>
            </a:r>
          </a:p>
          <a:p>
            <a:pPr marL="400050" indent="-400050">
              <a:lnSpc>
                <a:spcPct val="80000"/>
              </a:lnSpc>
              <a:buNone/>
            </a:pP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Col =  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bx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*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blockDim.x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+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tx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;</a:t>
            </a:r>
          </a:p>
          <a:p>
            <a:pPr eaLnBrk="1" hangingPunct="1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2D indexing for accessing Tile 0:</a:t>
            </a:r>
          </a:p>
          <a:p>
            <a:pPr eaLnBrk="1" hangingPunct="1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	M[Row][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tx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]</a:t>
            </a:r>
          </a:p>
          <a:p>
            <a:pPr eaLnBrk="1" hangingPunct="1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	N[ty][Col]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300201" y="2626105"/>
            <a:ext cx="1211940" cy="1857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46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5417"/>
    </mc:Choice>
    <mc:Fallback xmlns="">
      <p:transition advTm="75417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663965" y="971550"/>
            <a:ext cx="4296843" cy="4002581"/>
            <a:chOff x="3262476" y="1356276"/>
            <a:chExt cx="5729124" cy="5336775"/>
          </a:xfrm>
        </p:grpSpPr>
        <p:sp>
          <p:nvSpPr>
            <p:cNvPr id="6147" name="Text Box 2"/>
            <p:cNvSpPr txBox="1">
              <a:spLocks noChangeArrowheads="1"/>
            </p:cNvSpPr>
            <p:nvPr/>
          </p:nvSpPr>
          <p:spPr bwMode="auto">
            <a:xfrm>
              <a:off x="3886200" y="3838575"/>
              <a:ext cx="2438400" cy="24860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350" b="1" dirty="0">
                  <a:cs typeface="Arial" charset="0"/>
                </a:rPr>
                <a:t>M</a:t>
              </a:r>
              <a:endParaRPr lang="en-US" sz="1350" dirty="0">
                <a:cs typeface="Arial" charset="0"/>
              </a:endParaRPr>
            </a:p>
          </p:txBody>
        </p:sp>
        <p:sp>
          <p:nvSpPr>
            <p:cNvPr id="6148" name="Text Box 3"/>
            <p:cNvSpPr txBox="1">
              <a:spLocks noChangeArrowheads="1"/>
            </p:cNvSpPr>
            <p:nvPr/>
          </p:nvSpPr>
          <p:spPr bwMode="auto">
            <a:xfrm>
              <a:off x="6400800" y="1356276"/>
              <a:ext cx="2590800" cy="2438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350" b="1" dirty="0">
                  <a:cs typeface="Arial" charset="0"/>
                </a:rPr>
                <a:t>N</a:t>
              </a:r>
              <a:endParaRPr lang="en-US" sz="1350" dirty="0">
                <a:cs typeface="Arial" charset="0"/>
              </a:endParaRPr>
            </a:p>
          </p:txBody>
        </p:sp>
        <p:sp>
          <p:nvSpPr>
            <p:cNvPr id="6149" name="Text Box 4"/>
            <p:cNvSpPr txBox="1">
              <a:spLocks noChangeArrowheads="1"/>
            </p:cNvSpPr>
            <p:nvPr/>
          </p:nvSpPr>
          <p:spPr bwMode="auto">
            <a:xfrm>
              <a:off x="6400800" y="3843338"/>
              <a:ext cx="2590800" cy="248126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350" b="1" dirty="0">
                  <a:cs typeface="Arial" charset="0"/>
                </a:rPr>
                <a:t>P</a:t>
              </a:r>
              <a:endParaRPr lang="en-US" sz="1350" dirty="0">
                <a:cs typeface="Arial" charset="0"/>
              </a:endParaRPr>
            </a:p>
          </p:txBody>
        </p:sp>
        <p:sp>
          <p:nvSpPr>
            <p:cNvPr id="6150" name="Text Box 5"/>
            <p:cNvSpPr txBox="1">
              <a:spLocks noChangeArrowheads="1"/>
            </p:cNvSpPr>
            <p:nvPr/>
          </p:nvSpPr>
          <p:spPr bwMode="auto">
            <a:xfrm>
              <a:off x="7229475" y="4697413"/>
              <a:ext cx="823913" cy="822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sz="1350" dirty="0">
                <a:solidFill>
                  <a:schemeClr val="bg1"/>
                </a:solidFill>
                <a:cs typeface="Arial" charset="0"/>
              </a:endParaRPr>
            </a:p>
          </p:txBody>
        </p:sp>
        <p:sp>
          <p:nvSpPr>
            <p:cNvPr id="6151" name="Line 6"/>
            <p:cNvSpPr>
              <a:spLocks noChangeShapeType="1"/>
            </p:cNvSpPr>
            <p:nvPr/>
          </p:nvSpPr>
          <p:spPr bwMode="auto">
            <a:xfrm>
              <a:off x="7734300" y="3749675"/>
              <a:ext cx="1588" cy="1563688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52" name="Line 7"/>
            <p:cNvSpPr>
              <a:spLocks noChangeShapeType="1"/>
            </p:cNvSpPr>
            <p:nvPr/>
          </p:nvSpPr>
          <p:spPr bwMode="auto">
            <a:xfrm>
              <a:off x="7680325" y="3744913"/>
              <a:ext cx="0" cy="156051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53" name="Line 8"/>
            <p:cNvSpPr>
              <a:spLocks noChangeShapeType="1"/>
            </p:cNvSpPr>
            <p:nvPr/>
          </p:nvSpPr>
          <p:spPr bwMode="auto">
            <a:xfrm>
              <a:off x="8763000" y="3833813"/>
              <a:ext cx="4763" cy="254158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54" name="Line 9"/>
            <p:cNvSpPr>
              <a:spLocks noChangeShapeType="1"/>
            </p:cNvSpPr>
            <p:nvPr/>
          </p:nvSpPr>
          <p:spPr bwMode="auto">
            <a:xfrm rot="-5400000" flipH="1" flipV="1">
              <a:off x="7658100" y="4914900"/>
              <a:ext cx="0" cy="26670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55" name="Line 10"/>
            <p:cNvSpPr>
              <a:spLocks noChangeShapeType="1"/>
            </p:cNvSpPr>
            <p:nvPr/>
          </p:nvSpPr>
          <p:spPr bwMode="auto">
            <a:xfrm>
              <a:off x="8166100" y="4694238"/>
              <a:ext cx="6350" cy="82232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56" name="Line 11"/>
            <p:cNvSpPr>
              <a:spLocks noChangeShapeType="1"/>
            </p:cNvSpPr>
            <p:nvPr/>
          </p:nvSpPr>
          <p:spPr bwMode="auto">
            <a:xfrm rot="-5400000">
              <a:off x="7631907" y="5233193"/>
              <a:ext cx="6350" cy="82391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57" name="Text Box 12"/>
            <p:cNvSpPr txBox="1">
              <a:spLocks noChangeArrowheads="1"/>
            </p:cNvSpPr>
            <p:nvPr/>
          </p:nvSpPr>
          <p:spPr bwMode="auto">
            <a:xfrm>
              <a:off x="7044383" y="5718175"/>
              <a:ext cx="1179812" cy="184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6969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900" b="1" dirty="0">
                  <a:latin typeface="Times New Roman" pitchFamily="18" charset="0"/>
                  <a:cs typeface="Arial" charset="0"/>
                </a:rPr>
                <a:t>BLOCK_WIDTH</a:t>
              </a:r>
            </a:p>
          </p:txBody>
        </p:sp>
        <p:sp>
          <p:nvSpPr>
            <p:cNvPr id="6158" name="Text Box 13"/>
            <p:cNvSpPr txBox="1">
              <a:spLocks noChangeArrowheads="1"/>
            </p:cNvSpPr>
            <p:nvPr/>
          </p:nvSpPr>
          <p:spPr bwMode="auto">
            <a:xfrm>
              <a:off x="7360709" y="6042026"/>
              <a:ext cx="547160" cy="184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6969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900" b="1" dirty="0">
                  <a:latin typeface="Times New Roman" pitchFamily="18" charset="0"/>
                  <a:cs typeface="Arial" charset="0"/>
                </a:rPr>
                <a:t>WIDTH</a:t>
              </a:r>
              <a:endParaRPr lang="en-US" sz="900" dirty="0">
                <a:cs typeface="Arial" charset="0"/>
              </a:endParaRPr>
            </a:p>
          </p:txBody>
        </p:sp>
        <p:sp>
          <p:nvSpPr>
            <p:cNvPr id="6159" name="Text Box 14"/>
            <p:cNvSpPr txBox="1">
              <a:spLocks noChangeArrowheads="1"/>
            </p:cNvSpPr>
            <p:nvPr/>
          </p:nvSpPr>
          <p:spPr bwMode="auto">
            <a:xfrm>
              <a:off x="4812772" y="6042026"/>
              <a:ext cx="547160" cy="184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6969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900" b="1" dirty="0">
                  <a:latin typeface="Times New Roman" pitchFamily="18" charset="0"/>
                  <a:cs typeface="Arial" charset="0"/>
                </a:rPr>
                <a:t>WIDTH</a:t>
              </a:r>
              <a:endParaRPr lang="en-US" sz="900" b="1" dirty="0">
                <a:cs typeface="Arial" charset="0"/>
              </a:endParaRPr>
            </a:p>
          </p:txBody>
        </p:sp>
        <p:sp>
          <p:nvSpPr>
            <p:cNvPr id="6160" name="Text Box 15"/>
            <p:cNvSpPr txBox="1">
              <a:spLocks noChangeArrowheads="1"/>
            </p:cNvSpPr>
            <p:nvPr/>
          </p:nvSpPr>
          <p:spPr bwMode="auto">
            <a:xfrm>
              <a:off x="7680325" y="5313363"/>
              <a:ext cx="55563" cy="53975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6858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sz="900">
                <a:latin typeface="Times New Roman" pitchFamily="18" charset="0"/>
                <a:cs typeface="Arial" charset="0"/>
              </a:endParaRPr>
            </a:p>
            <a:p>
              <a:pPr eaLnBrk="1" hangingPunct="1"/>
              <a:endParaRPr lang="en-US" sz="900">
                <a:latin typeface="Times New Roman" pitchFamily="18" charset="0"/>
                <a:cs typeface="Arial" charset="0"/>
              </a:endParaRPr>
            </a:p>
            <a:p>
              <a:pPr eaLnBrk="1" hangingPunct="1"/>
              <a:endParaRPr lang="en-US" sz="1350">
                <a:cs typeface="Arial" charset="0"/>
              </a:endParaRPr>
            </a:p>
          </p:txBody>
        </p:sp>
        <p:sp>
          <p:nvSpPr>
            <p:cNvPr id="6161" name="Line 16"/>
            <p:cNvSpPr>
              <a:spLocks noChangeShapeType="1"/>
            </p:cNvSpPr>
            <p:nvPr/>
          </p:nvSpPr>
          <p:spPr bwMode="auto">
            <a:xfrm>
              <a:off x="6283325" y="5313363"/>
              <a:ext cx="1379538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62" name="Line 17"/>
            <p:cNvSpPr>
              <a:spLocks noChangeShapeType="1"/>
            </p:cNvSpPr>
            <p:nvPr/>
          </p:nvSpPr>
          <p:spPr bwMode="auto">
            <a:xfrm>
              <a:off x="6283325" y="5367338"/>
              <a:ext cx="1379538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63" name="Line 18"/>
            <p:cNvSpPr>
              <a:spLocks noChangeShapeType="1"/>
            </p:cNvSpPr>
            <p:nvPr/>
          </p:nvSpPr>
          <p:spPr bwMode="auto">
            <a:xfrm rot="-5400000">
              <a:off x="5097463" y="5032375"/>
              <a:ext cx="4762" cy="24272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64" name="Line 19"/>
            <p:cNvSpPr>
              <a:spLocks noChangeShapeType="1"/>
            </p:cNvSpPr>
            <p:nvPr/>
          </p:nvSpPr>
          <p:spPr bwMode="auto">
            <a:xfrm rot="10800000" flipH="1">
              <a:off x="8759825" y="1371600"/>
              <a:ext cx="3175" cy="24130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65" name="Rectangle 20"/>
            <p:cNvSpPr>
              <a:spLocks noChangeArrowheads="1"/>
            </p:cNvSpPr>
            <p:nvPr/>
          </p:nvSpPr>
          <p:spPr bwMode="auto">
            <a:xfrm>
              <a:off x="3933825" y="5711825"/>
              <a:ext cx="182563" cy="182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166" name="Rectangle 21"/>
            <p:cNvSpPr>
              <a:spLocks noChangeArrowheads="1"/>
            </p:cNvSpPr>
            <p:nvPr/>
          </p:nvSpPr>
          <p:spPr bwMode="auto">
            <a:xfrm>
              <a:off x="6221413" y="4703763"/>
              <a:ext cx="182562" cy="182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167" name="Rectangle 22"/>
            <p:cNvSpPr>
              <a:spLocks noChangeArrowheads="1"/>
            </p:cNvSpPr>
            <p:nvPr/>
          </p:nvSpPr>
          <p:spPr bwMode="auto">
            <a:xfrm>
              <a:off x="7989888" y="1911350"/>
              <a:ext cx="182562" cy="182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210" name="Text Box 65"/>
            <p:cNvSpPr txBox="1">
              <a:spLocks noChangeArrowheads="1"/>
            </p:cNvSpPr>
            <p:nvPr/>
          </p:nvSpPr>
          <p:spPr bwMode="auto">
            <a:xfrm rot="16200000">
              <a:off x="7703193" y="4991636"/>
              <a:ext cx="1179811" cy="184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6969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900" b="1" dirty="0">
                  <a:latin typeface="Times New Roman" pitchFamily="18" charset="0"/>
                  <a:cs typeface="Arial" charset="0"/>
                </a:rPr>
                <a:t>BLOCK_WIDTH</a:t>
              </a:r>
              <a:endParaRPr lang="en-US" sz="900" dirty="0">
                <a:cs typeface="Arial" charset="0"/>
              </a:endParaRPr>
            </a:p>
          </p:txBody>
        </p:sp>
        <p:sp>
          <p:nvSpPr>
            <p:cNvPr id="6212" name="Text Box 67"/>
            <p:cNvSpPr txBox="1">
              <a:spLocks noChangeArrowheads="1"/>
            </p:cNvSpPr>
            <p:nvPr/>
          </p:nvSpPr>
          <p:spPr bwMode="auto">
            <a:xfrm rot="16200000">
              <a:off x="8593884" y="2365641"/>
              <a:ext cx="547160" cy="184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6969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900" b="1" dirty="0">
                  <a:latin typeface="Times New Roman" pitchFamily="18" charset="0"/>
                  <a:cs typeface="Arial" charset="0"/>
                </a:rPr>
                <a:t>WIDTH</a:t>
              </a:r>
              <a:endParaRPr lang="en-US" sz="900" b="1" dirty="0">
                <a:cs typeface="Arial" charset="0"/>
              </a:endParaRPr>
            </a:p>
          </p:txBody>
        </p:sp>
        <p:sp>
          <p:nvSpPr>
            <p:cNvPr id="6215" name="Rectangle 70"/>
            <p:cNvSpPr>
              <a:spLocks noChangeArrowheads="1"/>
            </p:cNvSpPr>
            <p:nvPr/>
          </p:nvSpPr>
          <p:spPr bwMode="auto">
            <a:xfrm rot="-5400000">
              <a:off x="3868738" y="6446838"/>
              <a:ext cx="182562" cy="182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3" name="Text Box 67"/>
            <p:cNvSpPr txBox="1">
              <a:spLocks noChangeArrowheads="1"/>
            </p:cNvSpPr>
            <p:nvPr/>
          </p:nvSpPr>
          <p:spPr bwMode="auto">
            <a:xfrm rot="16200000">
              <a:off x="8589848" y="5058907"/>
              <a:ext cx="547160" cy="184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6969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900" b="1" dirty="0">
                  <a:latin typeface="Times New Roman" pitchFamily="18" charset="0"/>
                  <a:cs typeface="Arial" charset="0"/>
                </a:rPr>
                <a:t>WIDTH</a:t>
              </a:r>
              <a:endParaRPr lang="en-US" sz="900" b="1" dirty="0">
                <a:cs typeface="Arial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262476" y="5081587"/>
              <a:ext cx="666507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chemeClr val="bg1"/>
                  </a:solidFill>
                </a:rPr>
                <a:t>Row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91571" y="6292942"/>
              <a:ext cx="577509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chemeClr val="bg1"/>
                  </a:solidFill>
                </a:rPr>
                <a:t>Col</a:t>
              </a:r>
            </a:p>
          </p:txBody>
        </p:sp>
        <p:sp>
          <p:nvSpPr>
            <p:cNvPr id="6213" name="Text Box 68"/>
            <p:cNvSpPr txBox="1">
              <a:spLocks noChangeArrowheads="1"/>
            </p:cNvSpPr>
            <p:nvPr/>
          </p:nvSpPr>
          <p:spPr bwMode="auto">
            <a:xfrm>
              <a:off x="3886200" y="5305424"/>
              <a:ext cx="2400300" cy="635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6858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sz="1350">
                <a:cs typeface="Arial" charset="0"/>
              </a:endParaRPr>
            </a:p>
          </p:txBody>
        </p:sp>
        <p:sp>
          <p:nvSpPr>
            <p:cNvPr id="6214" name="Text Box 69"/>
            <p:cNvSpPr txBox="1">
              <a:spLocks noChangeArrowheads="1"/>
            </p:cNvSpPr>
            <p:nvPr/>
          </p:nvSpPr>
          <p:spPr bwMode="auto">
            <a:xfrm>
              <a:off x="7696200" y="1371600"/>
              <a:ext cx="60959" cy="2438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6858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sz="1350">
                <a:cs typeface="Arial" charset="0"/>
              </a:endParaRPr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61665"/>
          </a:xfrm>
        </p:spPr>
        <p:txBody>
          <a:bodyPr/>
          <a:lstStyle/>
          <a:p>
            <a:r>
              <a:rPr lang="en-US" sz="2400" dirty="0"/>
              <a:t>Loading Input Tile 1 of M (Phase 1)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53733" y="802869"/>
            <a:ext cx="3438947" cy="402391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6" name="Text Box 5"/>
          <p:cNvSpPr txBox="1">
            <a:spLocks noChangeArrowheads="1"/>
          </p:cNvSpPr>
          <p:nvPr/>
        </p:nvSpPr>
        <p:spPr bwMode="auto">
          <a:xfrm>
            <a:off x="2134635" y="3481535"/>
            <a:ext cx="617935" cy="616744"/>
          </a:xfrm>
          <a:prstGeom prst="rect">
            <a:avLst/>
          </a:prstGeom>
          <a:noFill/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35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37" name="Text Box 5"/>
          <p:cNvSpPr txBox="1">
            <a:spLocks noChangeArrowheads="1"/>
          </p:cNvSpPr>
          <p:nvPr/>
        </p:nvSpPr>
        <p:spPr bwMode="auto">
          <a:xfrm>
            <a:off x="4643416" y="973241"/>
            <a:ext cx="617935" cy="616744"/>
          </a:xfrm>
          <a:prstGeom prst="rect">
            <a:avLst/>
          </a:prstGeom>
          <a:noFill/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35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41" name="Text Box 15"/>
          <p:cNvSpPr txBox="1">
            <a:spLocks noChangeArrowheads="1"/>
          </p:cNvSpPr>
          <p:nvPr/>
        </p:nvSpPr>
        <p:spPr bwMode="auto">
          <a:xfrm>
            <a:off x="3159617" y="3939365"/>
            <a:ext cx="41672" cy="40481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6858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900">
              <a:latin typeface="Times New Roman" pitchFamily="18" charset="0"/>
              <a:cs typeface="Arial" charset="0"/>
            </a:endParaRPr>
          </a:p>
          <a:p>
            <a:pPr eaLnBrk="1" hangingPunct="1"/>
            <a:endParaRPr lang="en-US" sz="900">
              <a:latin typeface="Times New Roman" pitchFamily="18" charset="0"/>
              <a:cs typeface="Arial" charset="0"/>
            </a:endParaRPr>
          </a:p>
          <a:p>
            <a:pPr eaLnBrk="1" hangingPunct="1"/>
            <a:endParaRPr lang="en-US" sz="1350">
              <a:cs typeface="Arial" charset="0"/>
            </a:endParaRPr>
          </a:p>
        </p:txBody>
      </p:sp>
      <p:sp>
        <p:nvSpPr>
          <p:cNvPr id="42" name="Text Box 15"/>
          <p:cNvSpPr txBox="1">
            <a:spLocks noChangeArrowheads="1"/>
          </p:cNvSpPr>
          <p:nvPr/>
        </p:nvSpPr>
        <p:spPr bwMode="auto">
          <a:xfrm>
            <a:off x="4993305" y="2052102"/>
            <a:ext cx="41672" cy="40481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6858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900">
              <a:latin typeface="Times New Roman" pitchFamily="18" charset="0"/>
              <a:cs typeface="Arial" charset="0"/>
            </a:endParaRPr>
          </a:p>
          <a:p>
            <a:pPr eaLnBrk="1" hangingPunct="1"/>
            <a:endParaRPr lang="en-US" sz="900">
              <a:latin typeface="Times New Roman" pitchFamily="18" charset="0"/>
              <a:cs typeface="Arial" charset="0"/>
            </a:endParaRPr>
          </a:p>
          <a:p>
            <a:pPr eaLnBrk="1" hangingPunct="1"/>
            <a:endParaRPr lang="en-US" sz="1350">
              <a:cs typeface="Arial" charset="0"/>
            </a:endParaRPr>
          </a:p>
        </p:txBody>
      </p:sp>
      <p:sp>
        <p:nvSpPr>
          <p:cNvPr id="43" name="TextBox 2"/>
          <p:cNvSpPr txBox="1">
            <a:spLocks noChangeArrowheads="1"/>
          </p:cNvSpPr>
          <p:nvPr/>
        </p:nvSpPr>
        <p:spPr bwMode="auto">
          <a:xfrm>
            <a:off x="467963" y="1531959"/>
            <a:ext cx="3187155" cy="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marL="400050" indent="-400050">
              <a:lnSpc>
                <a:spcPct val="80000"/>
              </a:lnSpc>
              <a:buNone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2D indexing for accessing Tile 1:</a:t>
            </a:r>
          </a:p>
          <a:p>
            <a:pPr eaLnBrk="1" hangingPunct="1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	M[Row][1*TILE_WIDTH +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tx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]</a:t>
            </a:r>
          </a:p>
          <a:p>
            <a:pPr eaLnBrk="1" hangingPunct="1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	N[1*TILE*WIDTH + ty][Col]</a:t>
            </a:r>
          </a:p>
        </p:txBody>
      </p:sp>
      <p:sp>
        <p:nvSpPr>
          <p:cNvPr id="40" name="Text Box 5"/>
          <p:cNvSpPr txBox="1">
            <a:spLocks noChangeArrowheads="1"/>
          </p:cNvSpPr>
          <p:nvPr/>
        </p:nvSpPr>
        <p:spPr bwMode="auto">
          <a:xfrm>
            <a:off x="2755447" y="3481535"/>
            <a:ext cx="617935" cy="616744"/>
          </a:xfrm>
          <a:prstGeom prst="rect">
            <a:avLst/>
          </a:prstGeom>
          <a:noFill/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35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44" name="Text Box 5"/>
          <p:cNvSpPr txBox="1">
            <a:spLocks noChangeArrowheads="1"/>
          </p:cNvSpPr>
          <p:nvPr/>
        </p:nvSpPr>
        <p:spPr bwMode="auto">
          <a:xfrm>
            <a:off x="4643415" y="1589071"/>
            <a:ext cx="617935" cy="616744"/>
          </a:xfrm>
          <a:prstGeom prst="rect">
            <a:avLst/>
          </a:prstGeom>
          <a:noFill/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35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71600" y="1733550"/>
            <a:ext cx="2209800" cy="2694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35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0285"/>
    </mc:Choice>
    <mc:Fallback xmlns="">
      <p:transition advTm="60285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663965" y="971550"/>
            <a:ext cx="4296843" cy="4002581"/>
            <a:chOff x="3262476" y="1356276"/>
            <a:chExt cx="5729124" cy="5336775"/>
          </a:xfrm>
        </p:grpSpPr>
        <p:sp>
          <p:nvSpPr>
            <p:cNvPr id="6147" name="Text Box 2"/>
            <p:cNvSpPr txBox="1">
              <a:spLocks noChangeArrowheads="1"/>
            </p:cNvSpPr>
            <p:nvPr/>
          </p:nvSpPr>
          <p:spPr bwMode="auto">
            <a:xfrm>
              <a:off x="3886200" y="3838575"/>
              <a:ext cx="2438400" cy="24860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350" b="1" dirty="0">
                  <a:cs typeface="Arial" charset="0"/>
                </a:rPr>
                <a:t>M</a:t>
              </a:r>
              <a:endParaRPr lang="en-US" sz="1350" dirty="0">
                <a:cs typeface="Arial" charset="0"/>
              </a:endParaRPr>
            </a:p>
          </p:txBody>
        </p:sp>
        <p:sp>
          <p:nvSpPr>
            <p:cNvPr id="6148" name="Text Box 3"/>
            <p:cNvSpPr txBox="1">
              <a:spLocks noChangeArrowheads="1"/>
            </p:cNvSpPr>
            <p:nvPr/>
          </p:nvSpPr>
          <p:spPr bwMode="auto">
            <a:xfrm>
              <a:off x="6400800" y="1356276"/>
              <a:ext cx="2590800" cy="2438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350" b="1" dirty="0">
                  <a:cs typeface="Arial" charset="0"/>
                </a:rPr>
                <a:t>N</a:t>
              </a:r>
              <a:endParaRPr lang="en-US" sz="1350" dirty="0">
                <a:cs typeface="Arial" charset="0"/>
              </a:endParaRPr>
            </a:p>
          </p:txBody>
        </p:sp>
        <p:sp>
          <p:nvSpPr>
            <p:cNvPr id="6149" name="Text Box 4"/>
            <p:cNvSpPr txBox="1">
              <a:spLocks noChangeArrowheads="1"/>
            </p:cNvSpPr>
            <p:nvPr/>
          </p:nvSpPr>
          <p:spPr bwMode="auto">
            <a:xfrm>
              <a:off x="6400800" y="3843338"/>
              <a:ext cx="2590800" cy="248126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350" b="1" dirty="0">
                  <a:cs typeface="Arial" charset="0"/>
                </a:rPr>
                <a:t>P</a:t>
              </a:r>
              <a:endParaRPr lang="en-US" sz="1350" dirty="0">
                <a:cs typeface="Arial" charset="0"/>
              </a:endParaRPr>
            </a:p>
          </p:txBody>
        </p:sp>
        <p:sp>
          <p:nvSpPr>
            <p:cNvPr id="6150" name="Text Box 5"/>
            <p:cNvSpPr txBox="1">
              <a:spLocks noChangeArrowheads="1"/>
            </p:cNvSpPr>
            <p:nvPr/>
          </p:nvSpPr>
          <p:spPr bwMode="auto">
            <a:xfrm>
              <a:off x="7229475" y="4697413"/>
              <a:ext cx="823913" cy="822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sz="1350" dirty="0">
                <a:solidFill>
                  <a:schemeClr val="bg1"/>
                </a:solidFill>
                <a:cs typeface="Arial" charset="0"/>
              </a:endParaRPr>
            </a:p>
          </p:txBody>
        </p:sp>
        <p:sp>
          <p:nvSpPr>
            <p:cNvPr id="6151" name="Line 6"/>
            <p:cNvSpPr>
              <a:spLocks noChangeShapeType="1"/>
            </p:cNvSpPr>
            <p:nvPr/>
          </p:nvSpPr>
          <p:spPr bwMode="auto">
            <a:xfrm>
              <a:off x="7734300" y="3749675"/>
              <a:ext cx="1588" cy="1563688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52" name="Line 7"/>
            <p:cNvSpPr>
              <a:spLocks noChangeShapeType="1"/>
            </p:cNvSpPr>
            <p:nvPr/>
          </p:nvSpPr>
          <p:spPr bwMode="auto">
            <a:xfrm>
              <a:off x="7680325" y="3744913"/>
              <a:ext cx="0" cy="156051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53" name="Line 8"/>
            <p:cNvSpPr>
              <a:spLocks noChangeShapeType="1"/>
            </p:cNvSpPr>
            <p:nvPr/>
          </p:nvSpPr>
          <p:spPr bwMode="auto">
            <a:xfrm>
              <a:off x="8763000" y="3833813"/>
              <a:ext cx="4763" cy="254158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54" name="Line 9"/>
            <p:cNvSpPr>
              <a:spLocks noChangeShapeType="1"/>
            </p:cNvSpPr>
            <p:nvPr/>
          </p:nvSpPr>
          <p:spPr bwMode="auto">
            <a:xfrm rot="-5400000" flipH="1" flipV="1">
              <a:off x="7658100" y="4914900"/>
              <a:ext cx="0" cy="26670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55" name="Line 10"/>
            <p:cNvSpPr>
              <a:spLocks noChangeShapeType="1"/>
            </p:cNvSpPr>
            <p:nvPr/>
          </p:nvSpPr>
          <p:spPr bwMode="auto">
            <a:xfrm>
              <a:off x="8166100" y="4694238"/>
              <a:ext cx="6350" cy="82232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56" name="Line 11"/>
            <p:cNvSpPr>
              <a:spLocks noChangeShapeType="1"/>
            </p:cNvSpPr>
            <p:nvPr/>
          </p:nvSpPr>
          <p:spPr bwMode="auto">
            <a:xfrm rot="-5400000">
              <a:off x="7631907" y="5233193"/>
              <a:ext cx="6350" cy="82391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57" name="Text Box 12"/>
            <p:cNvSpPr txBox="1">
              <a:spLocks noChangeArrowheads="1"/>
            </p:cNvSpPr>
            <p:nvPr/>
          </p:nvSpPr>
          <p:spPr bwMode="auto">
            <a:xfrm>
              <a:off x="7044383" y="5718175"/>
              <a:ext cx="1179812" cy="184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6969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900" b="1" dirty="0">
                  <a:latin typeface="Times New Roman" pitchFamily="18" charset="0"/>
                  <a:cs typeface="Arial" charset="0"/>
                </a:rPr>
                <a:t>BLOCK_WIDTH</a:t>
              </a:r>
            </a:p>
          </p:txBody>
        </p:sp>
        <p:sp>
          <p:nvSpPr>
            <p:cNvPr id="6158" name="Text Box 13"/>
            <p:cNvSpPr txBox="1">
              <a:spLocks noChangeArrowheads="1"/>
            </p:cNvSpPr>
            <p:nvPr/>
          </p:nvSpPr>
          <p:spPr bwMode="auto">
            <a:xfrm>
              <a:off x="7360709" y="6042026"/>
              <a:ext cx="547160" cy="184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6969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900" b="1" dirty="0">
                  <a:latin typeface="Times New Roman" pitchFamily="18" charset="0"/>
                  <a:cs typeface="Arial" charset="0"/>
                </a:rPr>
                <a:t>WIDTH</a:t>
              </a:r>
              <a:endParaRPr lang="en-US" sz="900" dirty="0">
                <a:cs typeface="Arial" charset="0"/>
              </a:endParaRPr>
            </a:p>
          </p:txBody>
        </p:sp>
        <p:sp>
          <p:nvSpPr>
            <p:cNvPr id="6159" name="Text Box 14"/>
            <p:cNvSpPr txBox="1">
              <a:spLocks noChangeArrowheads="1"/>
            </p:cNvSpPr>
            <p:nvPr/>
          </p:nvSpPr>
          <p:spPr bwMode="auto">
            <a:xfrm>
              <a:off x="4812772" y="6042026"/>
              <a:ext cx="547160" cy="184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6969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900" b="1" dirty="0">
                  <a:latin typeface="Times New Roman" pitchFamily="18" charset="0"/>
                  <a:cs typeface="Arial" charset="0"/>
                </a:rPr>
                <a:t>WIDTH</a:t>
              </a:r>
              <a:endParaRPr lang="en-US" sz="900" b="1" dirty="0">
                <a:cs typeface="Arial" charset="0"/>
              </a:endParaRPr>
            </a:p>
          </p:txBody>
        </p:sp>
        <p:sp>
          <p:nvSpPr>
            <p:cNvPr id="6160" name="Text Box 15"/>
            <p:cNvSpPr txBox="1">
              <a:spLocks noChangeArrowheads="1"/>
            </p:cNvSpPr>
            <p:nvPr/>
          </p:nvSpPr>
          <p:spPr bwMode="auto">
            <a:xfrm>
              <a:off x="7680325" y="5313363"/>
              <a:ext cx="55563" cy="53975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6858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sz="900">
                <a:latin typeface="Times New Roman" pitchFamily="18" charset="0"/>
                <a:cs typeface="Arial" charset="0"/>
              </a:endParaRPr>
            </a:p>
            <a:p>
              <a:pPr eaLnBrk="1" hangingPunct="1"/>
              <a:endParaRPr lang="en-US" sz="900">
                <a:latin typeface="Times New Roman" pitchFamily="18" charset="0"/>
                <a:cs typeface="Arial" charset="0"/>
              </a:endParaRPr>
            </a:p>
            <a:p>
              <a:pPr eaLnBrk="1" hangingPunct="1"/>
              <a:endParaRPr lang="en-US" sz="1350">
                <a:cs typeface="Arial" charset="0"/>
              </a:endParaRPr>
            </a:p>
          </p:txBody>
        </p:sp>
        <p:sp>
          <p:nvSpPr>
            <p:cNvPr id="6161" name="Line 16"/>
            <p:cNvSpPr>
              <a:spLocks noChangeShapeType="1"/>
            </p:cNvSpPr>
            <p:nvPr/>
          </p:nvSpPr>
          <p:spPr bwMode="auto">
            <a:xfrm>
              <a:off x="6283325" y="5313363"/>
              <a:ext cx="1379538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62" name="Line 17"/>
            <p:cNvSpPr>
              <a:spLocks noChangeShapeType="1"/>
            </p:cNvSpPr>
            <p:nvPr/>
          </p:nvSpPr>
          <p:spPr bwMode="auto">
            <a:xfrm>
              <a:off x="6283325" y="5367338"/>
              <a:ext cx="1379538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63" name="Line 18"/>
            <p:cNvSpPr>
              <a:spLocks noChangeShapeType="1"/>
            </p:cNvSpPr>
            <p:nvPr/>
          </p:nvSpPr>
          <p:spPr bwMode="auto">
            <a:xfrm rot="-5400000">
              <a:off x="5097463" y="5032375"/>
              <a:ext cx="4762" cy="24272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64" name="Line 19"/>
            <p:cNvSpPr>
              <a:spLocks noChangeShapeType="1"/>
            </p:cNvSpPr>
            <p:nvPr/>
          </p:nvSpPr>
          <p:spPr bwMode="auto">
            <a:xfrm rot="10800000" flipH="1">
              <a:off x="8759825" y="1371600"/>
              <a:ext cx="3175" cy="24130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65" name="Rectangle 20"/>
            <p:cNvSpPr>
              <a:spLocks noChangeArrowheads="1"/>
            </p:cNvSpPr>
            <p:nvPr/>
          </p:nvSpPr>
          <p:spPr bwMode="auto">
            <a:xfrm>
              <a:off x="3933825" y="5711825"/>
              <a:ext cx="182563" cy="182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166" name="Rectangle 21"/>
            <p:cNvSpPr>
              <a:spLocks noChangeArrowheads="1"/>
            </p:cNvSpPr>
            <p:nvPr/>
          </p:nvSpPr>
          <p:spPr bwMode="auto">
            <a:xfrm>
              <a:off x="6221413" y="4703763"/>
              <a:ext cx="182562" cy="182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167" name="Rectangle 22"/>
            <p:cNvSpPr>
              <a:spLocks noChangeArrowheads="1"/>
            </p:cNvSpPr>
            <p:nvPr/>
          </p:nvSpPr>
          <p:spPr bwMode="auto">
            <a:xfrm>
              <a:off x="7989888" y="1911350"/>
              <a:ext cx="182562" cy="182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210" name="Text Box 65"/>
            <p:cNvSpPr txBox="1">
              <a:spLocks noChangeArrowheads="1"/>
            </p:cNvSpPr>
            <p:nvPr/>
          </p:nvSpPr>
          <p:spPr bwMode="auto">
            <a:xfrm rot="16200000">
              <a:off x="7703193" y="4991636"/>
              <a:ext cx="1179811" cy="184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6969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900" b="1" dirty="0">
                  <a:latin typeface="Times New Roman" pitchFamily="18" charset="0"/>
                  <a:cs typeface="Arial" charset="0"/>
                </a:rPr>
                <a:t>BLOCK_WIDTH</a:t>
              </a:r>
              <a:endParaRPr lang="en-US" sz="900" dirty="0">
                <a:cs typeface="Arial" charset="0"/>
              </a:endParaRPr>
            </a:p>
          </p:txBody>
        </p:sp>
        <p:sp>
          <p:nvSpPr>
            <p:cNvPr id="6212" name="Text Box 67"/>
            <p:cNvSpPr txBox="1">
              <a:spLocks noChangeArrowheads="1"/>
            </p:cNvSpPr>
            <p:nvPr/>
          </p:nvSpPr>
          <p:spPr bwMode="auto">
            <a:xfrm rot="16200000">
              <a:off x="8593884" y="2365641"/>
              <a:ext cx="547160" cy="184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6969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900" b="1" dirty="0">
                  <a:latin typeface="Times New Roman" pitchFamily="18" charset="0"/>
                  <a:cs typeface="Arial" charset="0"/>
                </a:rPr>
                <a:t>WIDTH</a:t>
              </a:r>
              <a:endParaRPr lang="en-US" sz="900" b="1" dirty="0">
                <a:cs typeface="Arial" charset="0"/>
              </a:endParaRPr>
            </a:p>
          </p:txBody>
        </p:sp>
        <p:sp>
          <p:nvSpPr>
            <p:cNvPr id="6215" name="Rectangle 70"/>
            <p:cNvSpPr>
              <a:spLocks noChangeArrowheads="1"/>
            </p:cNvSpPr>
            <p:nvPr/>
          </p:nvSpPr>
          <p:spPr bwMode="auto">
            <a:xfrm rot="-5400000">
              <a:off x="3868738" y="6446838"/>
              <a:ext cx="182562" cy="182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3" name="Text Box 67"/>
            <p:cNvSpPr txBox="1">
              <a:spLocks noChangeArrowheads="1"/>
            </p:cNvSpPr>
            <p:nvPr/>
          </p:nvSpPr>
          <p:spPr bwMode="auto">
            <a:xfrm rot="16200000">
              <a:off x="8589848" y="5058907"/>
              <a:ext cx="547160" cy="184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6969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900" b="1" dirty="0">
                  <a:latin typeface="Times New Roman" pitchFamily="18" charset="0"/>
                  <a:cs typeface="Arial" charset="0"/>
                </a:rPr>
                <a:t>WIDTH</a:t>
              </a:r>
              <a:endParaRPr lang="en-US" sz="900" b="1" dirty="0">
                <a:cs typeface="Arial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262476" y="5081587"/>
              <a:ext cx="666507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chemeClr val="bg1"/>
                  </a:solidFill>
                </a:rPr>
                <a:t>Row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91571" y="6292942"/>
              <a:ext cx="577509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chemeClr val="bg1"/>
                  </a:solidFill>
                </a:rPr>
                <a:t>Col</a:t>
              </a:r>
            </a:p>
          </p:txBody>
        </p:sp>
        <p:sp>
          <p:nvSpPr>
            <p:cNvPr id="6213" name="Text Box 68"/>
            <p:cNvSpPr txBox="1">
              <a:spLocks noChangeArrowheads="1"/>
            </p:cNvSpPr>
            <p:nvPr/>
          </p:nvSpPr>
          <p:spPr bwMode="auto">
            <a:xfrm>
              <a:off x="3886200" y="5305424"/>
              <a:ext cx="2400300" cy="635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6858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sz="1350">
                <a:cs typeface="Arial" charset="0"/>
              </a:endParaRPr>
            </a:p>
          </p:txBody>
        </p:sp>
        <p:sp>
          <p:nvSpPr>
            <p:cNvPr id="6214" name="Text Box 69"/>
            <p:cNvSpPr txBox="1">
              <a:spLocks noChangeArrowheads="1"/>
            </p:cNvSpPr>
            <p:nvPr/>
          </p:nvSpPr>
          <p:spPr bwMode="auto">
            <a:xfrm>
              <a:off x="7696200" y="1371600"/>
              <a:ext cx="60959" cy="2438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6858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sz="1350">
                <a:cs typeface="Arial" charset="0"/>
              </a:endParaRPr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61665"/>
          </a:xfrm>
        </p:spPr>
        <p:txBody>
          <a:bodyPr/>
          <a:lstStyle/>
          <a:p>
            <a:r>
              <a:rPr lang="en-US" sz="2400" dirty="0"/>
              <a:t>Loading Input Tile 1 of N (Phase 1)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53733" y="802869"/>
            <a:ext cx="3438947" cy="402391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6" name="Text Box 5"/>
          <p:cNvSpPr txBox="1">
            <a:spLocks noChangeArrowheads="1"/>
          </p:cNvSpPr>
          <p:nvPr/>
        </p:nvSpPr>
        <p:spPr bwMode="auto">
          <a:xfrm>
            <a:off x="2134635" y="3481535"/>
            <a:ext cx="617935" cy="616744"/>
          </a:xfrm>
          <a:prstGeom prst="rect">
            <a:avLst/>
          </a:prstGeom>
          <a:noFill/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35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37" name="Text Box 5"/>
          <p:cNvSpPr txBox="1">
            <a:spLocks noChangeArrowheads="1"/>
          </p:cNvSpPr>
          <p:nvPr/>
        </p:nvSpPr>
        <p:spPr bwMode="auto">
          <a:xfrm>
            <a:off x="4643416" y="973241"/>
            <a:ext cx="617935" cy="616744"/>
          </a:xfrm>
          <a:prstGeom prst="rect">
            <a:avLst/>
          </a:prstGeom>
          <a:noFill/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35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41" name="Text Box 15"/>
          <p:cNvSpPr txBox="1">
            <a:spLocks noChangeArrowheads="1"/>
          </p:cNvSpPr>
          <p:nvPr/>
        </p:nvSpPr>
        <p:spPr bwMode="auto">
          <a:xfrm>
            <a:off x="3159617" y="3939365"/>
            <a:ext cx="41672" cy="40481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6858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900">
              <a:latin typeface="Times New Roman" pitchFamily="18" charset="0"/>
              <a:cs typeface="Arial" charset="0"/>
            </a:endParaRPr>
          </a:p>
          <a:p>
            <a:pPr eaLnBrk="1" hangingPunct="1"/>
            <a:endParaRPr lang="en-US" sz="900">
              <a:latin typeface="Times New Roman" pitchFamily="18" charset="0"/>
              <a:cs typeface="Arial" charset="0"/>
            </a:endParaRPr>
          </a:p>
          <a:p>
            <a:pPr eaLnBrk="1" hangingPunct="1"/>
            <a:endParaRPr lang="en-US" sz="1350">
              <a:cs typeface="Arial" charset="0"/>
            </a:endParaRPr>
          </a:p>
        </p:txBody>
      </p:sp>
      <p:sp>
        <p:nvSpPr>
          <p:cNvPr id="42" name="Text Box 15"/>
          <p:cNvSpPr txBox="1">
            <a:spLocks noChangeArrowheads="1"/>
          </p:cNvSpPr>
          <p:nvPr/>
        </p:nvSpPr>
        <p:spPr bwMode="auto">
          <a:xfrm>
            <a:off x="4993305" y="2052102"/>
            <a:ext cx="41672" cy="40481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6858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900">
              <a:latin typeface="Times New Roman" pitchFamily="18" charset="0"/>
              <a:cs typeface="Arial" charset="0"/>
            </a:endParaRPr>
          </a:p>
          <a:p>
            <a:pPr eaLnBrk="1" hangingPunct="1"/>
            <a:endParaRPr lang="en-US" sz="900">
              <a:latin typeface="Times New Roman" pitchFamily="18" charset="0"/>
              <a:cs typeface="Arial" charset="0"/>
            </a:endParaRPr>
          </a:p>
          <a:p>
            <a:pPr eaLnBrk="1" hangingPunct="1"/>
            <a:endParaRPr lang="en-US" sz="1350">
              <a:cs typeface="Arial" charset="0"/>
            </a:endParaRPr>
          </a:p>
        </p:txBody>
      </p:sp>
      <p:sp>
        <p:nvSpPr>
          <p:cNvPr id="43" name="TextBox 2"/>
          <p:cNvSpPr txBox="1">
            <a:spLocks noChangeArrowheads="1"/>
          </p:cNvSpPr>
          <p:nvPr/>
        </p:nvSpPr>
        <p:spPr bwMode="auto">
          <a:xfrm>
            <a:off x="467963" y="1531959"/>
            <a:ext cx="3187155" cy="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marL="400050" indent="-400050">
              <a:lnSpc>
                <a:spcPct val="80000"/>
              </a:lnSpc>
              <a:buNone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2D indexing for accessing Tile 1:</a:t>
            </a:r>
          </a:p>
          <a:p>
            <a:pPr eaLnBrk="1" hangingPunct="1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	M[Row][1*TILE_WIDTH +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tx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]</a:t>
            </a:r>
          </a:p>
          <a:p>
            <a:pPr eaLnBrk="1" hangingPunct="1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	N[1*TILE*WIDTH + ty][Col]</a:t>
            </a:r>
          </a:p>
        </p:txBody>
      </p:sp>
      <p:sp>
        <p:nvSpPr>
          <p:cNvPr id="40" name="Text Box 5"/>
          <p:cNvSpPr txBox="1">
            <a:spLocks noChangeArrowheads="1"/>
          </p:cNvSpPr>
          <p:nvPr/>
        </p:nvSpPr>
        <p:spPr bwMode="auto">
          <a:xfrm>
            <a:off x="2755447" y="3481535"/>
            <a:ext cx="617935" cy="616744"/>
          </a:xfrm>
          <a:prstGeom prst="rect">
            <a:avLst/>
          </a:prstGeom>
          <a:noFill/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35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44" name="Text Box 5"/>
          <p:cNvSpPr txBox="1">
            <a:spLocks noChangeArrowheads="1"/>
          </p:cNvSpPr>
          <p:nvPr/>
        </p:nvSpPr>
        <p:spPr bwMode="auto">
          <a:xfrm>
            <a:off x="4643415" y="1589071"/>
            <a:ext cx="617935" cy="616744"/>
          </a:xfrm>
          <a:prstGeom prst="rect">
            <a:avLst/>
          </a:prstGeom>
          <a:noFill/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35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11745" y="1931637"/>
            <a:ext cx="2209800" cy="2694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9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624"/>
    </mc:Choice>
    <mc:Fallback xmlns="">
      <p:transition advTm="70624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2"/>
          <p:cNvSpPr txBox="1">
            <a:spLocks noChangeArrowheads="1"/>
          </p:cNvSpPr>
          <p:nvPr/>
        </p:nvSpPr>
        <p:spPr bwMode="auto">
          <a:xfrm>
            <a:off x="400050" y="1107355"/>
            <a:ext cx="4629150" cy="189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sz="1500" dirty="0">
              <a:solidFill>
                <a:schemeClr val="tx1"/>
              </a:solidFill>
            </a:endParaRPr>
          </a:p>
          <a:p>
            <a:pPr eaLnBrk="1" hangingPunct="1"/>
            <a:endParaRPr lang="en-US" sz="1500" dirty="0">
              <a:solidFill>
                <a:schemeClr val="tx1"/>
              </a:solidFill>
            </a:endParaRPr>
          </a:p>
          <a:p>
            <a:pPr eaLnBrk="1" hangingPunct="1"/>
            <a:r>
              <a:rPr lang="en-US" sz="1500" dirty="0">
                <a:solidFill>
                  <a:schemeClr val="tx1"/>
                </a:solidFill>
              </a:rPr>
              <a:t>	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M[Row][p*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TILE_WIDTH+tx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eaLnBrk="1" hangingPunct="1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M[Row*Width + p*TILE_WIDTH +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tx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eaLnBrk="1" hangingPunct="1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N[p*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TILE_WIDTH+ty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][Col]</a:t>
            </a:r>
          </a:p>
          <a:p>
            <a:pPr eaLnBrk="1" hangingPunct="1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N[(p*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TILE_WIDTH+ty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)*Width + Col]</a:t>
            </a:r>
          </a:p>
          <a:p>
            <a:pPr eaLnBrk="1" hangingPunct="1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where p is the sequence number of the current phase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000" dirty="0"/>
              <a:t>M and N are dynamically allocated - use 1D indexing</a:t>
            </a:r>
          </a:p>
        </p:txBody>
      </p:sp>
      <p:sp>
        <p:nvSpPr>
          <p:cNvPr id="3" name="Right Arrow 2"/>
          <p:cNvSpPr/>
          <p:nvPr/>
        </p:nvSpPr>
        <p:spPr>
          <a:xfrm>
            <a:off x="901460" y="1868983"/>
            <a:ext cx="171450" cy="1223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63" name="Right Arrow 62"/>
          <p:cNvSpPr/>
          <p:nvPr/>
        </p:nvSpPr>
        <p:spPr>
          <a:xfrm>
            <a:off x="901460" y="2400300"/>
            <a:ext cx="171450" cy="1223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58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29038"/>
    </mc:Choice>
    <mc:Fallback xmlns="">
      <p:transition advTm="129038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Tiled Matrix Multiplication Kernel</a:t>
            </a:r>
          </a:p>
        </p:txBody>
      </p:sp>
      <p:sp>
        <p:nvSpPr>
          <p:cNvPr id="48132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Autofit/>
          </a:bodyPr>
          <a:lstStyle/>
          <a:p>
            <a:pPr marL="400050" indent="-400050">
              <a:lnSpc>
                <a:spcPct val="80000"/>
              </a:lnSpc>
              <a:buNone/>
            </a:pPr>
            <a:r>
              <a:rPr lang="en-US" sz="870" dirty="0"/>
              <a:t>__global__ void </a:t>
            </a:r>
            <a:r>
              <a:rPr lang="en-US" sz="870" dirty="0" err="1"/>
              <a:t>MatrixMulKernel</a:t>
            </a:r>
            <a:r>
              <a:rPr lang="en-US" sz="870" dirty="0"/>
              <a:t>(float* M, float* N, float* P, </a:t>
            </a:r>
            <a:r>
              <a:rPr lang="en-US" sz="870" dirty="0" err="1"/>
              <a:t>Int</a:t>
            </a:r>
            <a:r>
              <a:rPr lang="en-US" sz="870" dirty="0"/>
              <a:t> Width)</a:t>
            </a:r>
          </a:p>
          <a:p>
            <a:pPr marL="400050" indent="-400050">
              <a:lnSpc>
                <a:spcPct val="80000"/>
              </a:lnSpc>
              <a:buNone/>
            </a:pPr>
            <a:r>
              <a:rPr lang="en-US" sz="870" dirty="0"/>
              <a:t>{</a:t>
            </a:r>
            <a:endParaRPr lang="en-US" sz="870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400050" indent="-400050">
              <a:lnSpc>
                <a:spcPct val="80000"/>
              </a:lnSpc>
              <a:buNone/>
            </a:pPr>
            <a:r>
              <a:rPr lang="en-US" sz="870" dirty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870" dirty="0">
                <a:solidFill>
                  <a:schemeClr val="accent2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__shared__</a:t>
            </a:r>
            <a:r>
              <a:rPr lang="en-US" sz="870" dirty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87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float </a:t>
            </a:r>
            <a:r>
              <a:rPr lang="en-US" sz="87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ds_M</a:t>
            </a:r>
            <a:r>
              <a:rPr lang="en-US" sz="87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[TILE_WIDTH][TILE_WIDTH];</a:t>
            </a:r>
          </a:p>
          <a:p>
            <a:pPr marL="400050" indent="-400050">
              <a:lnSpc>
                <a:spcPct val="80000"/>
              </a:lnSpc>
              <a:buNone/>
            </a:pPr>
            <a:r>
              <a:rPr lang="en-US" sz="870" dirty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870" dirty="0">
                <a:solidFill>
                  <a:schemeClr val="accent2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__shared__</a:t>
            </a:r>
            <a:r>
              <a:rPr lang="en-US" sz="870" dirty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87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float </a:t>
            </a:r>
            <a:r>
              <a:rPr lang="en-US" sz="87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ds_N</a:t>
            </a:r>
            <a:r>
              <a:rPr lang="en-US" sz="87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[TILE_WIDTH][TILE_WIDTH];</a:t>
            </a:r>
          </a:p>
          <a:p>
            <a:pPr marL="400050" indent="-400050">
              <a:lnSpc>
                <a:spcPct val="80000"/>
              </a:lnSpc>
              <a:buNone/>
            </a:pPr>
            <a:endParaRPr lang="en-US" sz="870" dirty="0">
              <a:latin typeface="Courier New" pitchFamily="49" charset="0"/>
            </a:endParaRPr>
          </a:p>
          <a:p>
            <a:pPr marL="400050" indent="-400050">
              <a:lnSpc>
                <a:spcPct val="80000"/>
              </a:lnSpc>
              <a:buNone/>
            </a:pPr>
            <a:r>
              <a:rPr lang="en-US" sz="870" dirty="0">
                <a:latin typeface="Courier New" pitchFamily="49" charset="0"/>
              </a:rPr>
              <a:t>  </a:t>
            </a:r>
            <a:r>
              <a:rPr lang="en-US" sz="870" dirty="0" err="1">
                <a:latin typeface="Courier New" pitchFamily="49" charset="0"/>
              </a:rPr>
              <a:t>int</a:t>
            </a:r>
            <a:r>
              <a:rPr lang="en-US" sz="870" dirty="0">
                <a:latin typeface="Courier New" pitchFamily="49" charset="0"/>
              </a:rPr>
              <a:t> </a:t>
            </a:r>
            <a:r>
              <a:rPr lang="en-US" sz="870" dirty="0" err="1">
                <a:latin typeface="Courier New" pitchFamily="49" charset="0"/>
              </a:rPr>
              <a:t>bx</a:t>
            </a:r>
            <a:r>
              <a:rPr lang="en-US" sz="870" dirty="0">
                <a:latin typeface="Courier New" pitchFamily="49" charset="0"/>
              </a:rPr>
              <a:t> = </a:t>
            </a:r>
            <a:r>
              <a:rPr lang="en-US" sz="870" dirty="0" err="1">
                <a:latin typeface="Courier New" pitchFamily="49" charset="0"/>
              </a:rPr>
              <a:t>blockIdx.x</a:t>
            </a:r>
            <a:r>
              <a:rPr lang="en-US" sz="870" dirty="0">
                <a:latin typeface="Courier New" pitchFamily="49" charset="0"/>
              </a:rPr>
              <a:t>;  </a:t>
            </a:r>
            <a:r>
              <a:rPr lang="en-US" sz="870" dirty="0" err="1">
                <a:latin typeface="Courier New" pitchFamily="49" charset="0"/>
              </a:rPr>
              <a:t>int</a:t>
            </a:r>
            <a:r>
              <a:rPr lang="en-US" sz="870" dirty="0">
                <a:latin typeface="Courier New" pitchFamily="49" charset="0"/>
              </a:rPr>
              <a:t> by = </a:t>
            </a:r>
            <a:r>
              <a:rPr lang="en-US" sz="870" dirty="0" err="1">
                <a:latin typeface="Courier New" pitchFamily="49" charset="0"/>
              </a:rPr>
              <a:t>blockIdx.y</a:t>
            </a:r>
            <a:r>
              <a:rPr lang="en-US" sz="870" dirty="0">
                <a:latin typeface="Courier New" pitchFamily="49" charset="0"/>
              </a:rPr>
              <a:t>;</a:t>
            </a:r>
          </a:p>
          <a:p>
            <a:pPr marL="400050" indent="-400050">
              <a:lnSpc>
                <a:spcPct val="80000"/>
              </a:lnSpc>
              <a:buNone/>
            </a:pPr>
            <a:r>
              <a:rPr lang="en-US" sz="870" dirty="0">
                <a:latin typeface="Courier New" pitchFamily="49" charset="0"/>
              </a:rPr>
              <a:t>  </a:t>
            </a:r>
            <a:r>
              <a:rPr lang="en-US" sz="870" dirty="0" err="1">
                <a:latin typeface="Courier New" pitchFamily="49" charset="0"/>
              </a:rPr>
              <a:t>int</a:t>
            </a:r>
            <a:r>
              <a:rPr lang="en-US" sz="870" dirty="0">
                <a:latin typeface="Courier New" pitchFamily="49" charset="0"/>
              </a:rPr>
              <a:t> </a:t>
            </a:r>
            <a:r>
              <a:rPr lang="en-US" sz="870" dirty="0" err="1">
                <a:latin typeface="Courier New" pitchFamily="49" charset="0"/>
              </a:rPr>
              <a:t>tx</a:t>
            </a:r>
            <a:r>
              <a:rPr lang="en-US" sz="870" dirty="0">
                <a:latin typeface="Courier New" pitchFamily="49" charset="0"/>
              </a:rPr>
              <a:t> = </a:t>
            </a:r>
            <a:r>
              <a:rPr lang="en-US" sz="870" dirty="0" err="1">
                <a:latin typeface="Courier New" pitchFamily="49" charset="0"/>
              </a:rPr>
              <a:t>threadIdx.x</a:t>
            </a:r>
            <a:r>
              <a:rPr lang="en-US" sz="870" dirty="0">
                <a:latin typeface="Courier New" pitchFamily="49" charset="0"/>
              </a:rPr>
              <a:t>; </a:t>
            </a:r>
            <a:r>
              <a:rPr lang="en-US" sz="870" dirty="0" err="1">
                <a:latin typeface="Courier New" pitchFamily="49" charset="0"/>
              </a:rPr>
              <a:t>int</a:t>
            </a:r>
            <a:r>
              <a:rPr lang="en-US" sz="870" dirty="0">
                <a:latin typeface="Courier New" pitchFamily="49" charset="0"/>
              </a:rPr>
              <a:t> ty = </a:t>
            </a:r>
            <a:r>
              <a:rPr lang="en-US" sz="870" dirty="0" err="1">
                <a:latin typeface="Courier New" pitchFamily="49" charset="0"/>
              </a:rPr>
              <a:t>threadIdx.y</a:t>
            </a:r>
            <a:r>
              <a:rPr lang="en-US" sz="870" dirty="0">
                <a:latin typeface="Courier New" pitchFamily="49" charset="0"/>
              </a:rPr>
              <a:t>;</a:t>
            </a:r>
          </a:p>
          <a:p>
            <a:pPr marL="400050" indent="-400050">
              <a:lnSpc>
                <a:spcPct val="80000"/>
              </a:lnSpc>
              <a:buNone/>
            </a:pPr>
            <a:endParaRPr lang="en-US" sz="870" dirty="0">
              <a:latin typeface="Courier New" pitchFamily="49" charset="0"/>
              <a:cs typeface="Times New Roman" pitchFamily="18" charset="0"/>
            </a:endParaRPr>
          </a:p>
          <a:p>
            <a:pPr marL="400050" indent="-400050">
              <a:lnSpc>
                <a:spcPct val="80000"/>
              </a:lnSpc>
              <a:buNone/>
            </a:pPr>
            <a:r>
              <a:rPr lang="en-US" sz="870" dirty="0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870" dirty="0" err="1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870" dirty="0">
                <a:latin typeface="Courier New" pitchFamily="49" charset="0"/>
                <a:cs typeface="Times New Roman" pitchFamily="18" charset="0"/>
              </a:rPr>
              <a:t> Row = by * </a:t>
            </a:r>
            <a:r>
              <a:rPr lang="en-US" sz="870" dirty="0" err="1">
                <a:latin typeface="Courier New" pitchFamily="49" charset="0"/>
                <a:cs typeface="Times New Roman" pitchFamily="18" charset="0"/>
              </a:rPr>
              <a:t>blockDim.y</a:t>
            </a:r>
            <a:r>
              <a:rPr lang="en-US" sz="870" dirty="0">
                <a:latin typeface="Courier New" pitchFamily="49" charset="0"/>
                <a:cs typeface="Times New Roman" pitchFamily="18" charset="0"/>
              </a:rPr>
              <a:t> + ty;</a:t>
            </a:r>
          </a:p>
          <a:p>
            <a:pPr marL="400050" indent="-400050">
              <a:lnSpc>
                <a:spcPct val="80000"/>
              </a:lnSpc>
              <a:buNone/>
            </a:pPr>
            <a:r>
              <a:rPr lang="en-US" sz="870" dirty="0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870" dirty="0" err="1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870" dirty="0">
                <a:latin typeface="Courier New" pitchFamily="49" charset="0"/>
                <a:cs typeface="Times New Roman" pitchFamily="18" charset="0"/>
              </a:rPr>
              <a:t> Col = </a:t>
            </a:r>
            <a:r>
              <a:rPr lang="en-US" sz="870" dirty="0" err="1">
                <a:latin typeface="Courier New" pitchFamily="49" charset="0"/>
                <a:cs typeface="Times New Roman" pitchFamily="18" charset="0"/>
              </a:rPr>
              <a:t>bx</a:t>
            </a:r>
            <a:r>
              <a:rPr lang="en-US" sz="870" dirty="0">
                <a:latin typeface="Courier New" pitchFamily="49" charset="0"/>
                <a:cs typeface="Times New Roman" pitchFamily="18" charset="0"/>
              </a:rPr>
              <a:t> * </a:t>
            </a:r>
            <a:r>
              <a:rPr lang="en-US" sz="870" dirty="0" err="1">
                <a:latin typeface="Courier New" pitchFamily="49" charset="0"/>
                <a:cs typeface="Times New Roman" pitchFamily="18" charset="0"/>
              </a:rPr>
              <a:t>blockDim.x</a:t>
            </a:r>
            <a:r>
              <a:rPr lang="en-US" sz="870" dirty="0">
                <a:latin typeface="Courier New" pitchFamily="49" charset="0"/>
                <a:cs typeface="Times New Roman" pitchFamily="18" charset="0"/>
              </a:rPr>
              <a:t> + </a:t>
            </a:r>
            <a:r>
              <a:rPr lang="en-US" sz="870" dirty="0" err="1">
                <a:latin typeface="Courier New" pitchFamily="49" charset="0"/>
                <a:cs typeface="Times New Roman" pitchFamily="18" charset="0"/>
              </a:rPr>
              <a:t>tx</a:t>
            </a:r>
            <a:r>
              <a:rPr lang="en-US" sz="870" dirty="0">
                <a:latin typeface="Courier New" pitchFamily="49" charset="0"/>
                <a:cs typeface="Times New Roman" pitchFamily="18" charset="0"/>
              </a:rPr>
              <a:t>;</a:t>
            </a:r>
            <a:endParaRPr lang="en-US" sz="870" dirty="0">
              <a:latin typeface="Courier New" pitchFamily="49" charset="0"/>
            </a:endParaRPr>
          </a:p>
          <a:p>
            <a:pPr marL="400050" indent="-400050">
              <a:lnSpc>
                <a:spcPct val="80000"/>
              </a:lnSpc>
              <a:buNone/>
            </a:pPr>
            <a:r>
              <a:rPr lang="en-US" sz="870" dirty="0">
                <a:latin typeface="Courier New" pitchFamily="49" charset="0"/>
                <a:cs typeface="Times New Roman" pitchFamily="18" charset="0"/>
              </a:rPr>
              <a:t>  float </a:t>
            </a:r>
            <a:r>
              <a:rPr lang="en-US" sz="870" dirty="0" err="1">
                <a:latin typeface="Courier New" pitchFamily="49" charset="0"/>
              </a:rPr>
              <a:t>Pvalue</a:t>
            </a:r>
            <a:r>
              <a:rPr lang="en-US" sz="870" dirty="0">
                <a:latin typeface="Courier New" pitchFamily="49" charset="0"/>
              </a:rPr>
              <a:t> = 0;</a:t>
            </a:r>
          </a:p>
          <a:p>
            <a:pPr marL="400050" indent="-400050">
              <a:lnSpc>
                <a:spcPct val="80000"/>
              </a:lnSpc>
              <a:buNone/>
            </a:pPr>
            <a:endParaRPr lang="en-US" sz="870" dirty="0">
              <a:latin typeface="Courier New" pitchFamily="49" charset="0"/>
            </a:endParaRPr>
          </a:p>
          <a:p>
            <a:pPr marL="400050" indent="-400050">
              <a:lnSpc>
                <a:spcPct val="80000"/>
              </a:lnSpc>
              <a:buNone/>
            </a:pPr>
            <a:r>
              <a:rPr lang="en-US" sz="870" dirty="0">
                <a:latin typeface="Courier New" pitchFamily="49" charset="0"/>
              </a:rPr>
              <a:t> // Loop over the M and N tiles required to compute the P element</a:t>
            </a:r>
          </a:p>
          <a:p>
            <a:pPr marL="400050" indent="-400050">
              <a:lnSpc>
                <a:spcPct val="80000"/>
              </a:lnSpc>
              <a:buNone/>
            </a:pPr>
            <a:r>
              <a:rPr lang="en-US" sz="870" dirty="0">
                <a:latin typeface="Courier New" pitchFamily="49" charset="0"/>
              </a:rPr>
              <a:t> for (</a:t>
            </a:r>
            <a:r>
              <a:rPr lang="en-US" sz="870" dirty="0" err="1">
                <a:latin typeface="Courier New" pitchFamily="49" charset="0"/>
              </a:rPr>
              <a:t>int</a:t>
            </a:r>
            <a:r>
              <a:rPr lang="en-US" sz="870" dirty="0">
                <a:latin typeface="Courier New" pitchFamily="49" charset="0"/>
              </a:rPr>
              <a:t> p = 0; p &lt; n/TILE_WIDTH; ++p) {</a:t>
            </a:r>
          </a:p>
          <a:p>
            <a:pPr marL="400050" indent="-400050">
              <a:lnSpc>
                <a:spcPct val="80000"/>
              </a:lnSpc>
              <a:buNone/>
            </a:pPr>
            <a:r>
              <a:rPr lang="en-US" sz="870" dirty="0">
                <a:latin typeface="Courier New" pitchFamily="49" charset="0"/>
              </a:rPr>
              <a:t>    // Collaborative loading of M and N tiles into shared memory</a:t>
            </a:r>
          </a:p>
          <a:p>
            <a:pPr marL="400050" indent="-400050">
              <a:lnSpc>
                <a:spcPct val="80000"/>
              </a:lnSpc>
              <a:buNone/>
            </a:pPr>
            <a:r>
              <a:rPr lang="en-US" sz="870" dirty="0">
                <a:latin typeface="Courier New" pitchFamily="49" charset="0"/>
              </a:rPr>
              <a:t>    </a:t>
            </a:r>
            <a:r>
              <a:rPr lang="en-US" sz="870" dirty="0" err="1">
                <a:latin typeface="Courier New" pitchFamily="49" charset="0"/>
              </a:rPr>
              <a:t>ds_M</a:t>
            </a:r>
            <a:r>
              <a:rPr lang="en-US" sz="870" dirty="0">
                <a:latin typeface="Courier New" pitchFamily="49" charset="0"/>
              </a:rPr>
              <a:t>[ty][</a:t>
            </a:r>
            <a:r>
              <a:rPr lang="en-US" sz="870" dirty="0" err="1">
                <a:latin typeface="Courier New" pitchFamily="49" charset="0"/>
              </a:rPr>
              <a:t>tx</a:t>
            </a:r>
            <a:r>
              <a:rPr lang="en-US" sz="870" dirty="0">
                <a:latin typeface="Courier New" pitchFamily="49" charset="0"/>
              </a:rPr>
              <a:t>] = M[Row*Width + p*</a:t>
            </a:r>
            <a:r>
              <a:rPr lang="en-US" sz="870" dirty="0" err="1">
                <a:latin typeface="Courier New" pitchFamily="49" charset="0"/>
              </a:rPr>
              <a:t>TILE_WIDTH+tx</a:t>
            </a:r>
            <a:r>
              <a:rPr lang="en-US" sz="870" dirty="0">
                <a:latin typeface="Courier New" pitchFamily="49" charset="0"/>
              </a:rPr>
              <a:t>];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870" dirty="0">
                <a:latin typeface="Courier New" pitchFamily="49" charset="0"/>
              </a:rPr>
              <a:t>    </a:t>
            </a:r>
            <a:r>
              <a:rPr lang="en-US" sz="870" dirty="0" err="1">
                <a:latin typeface="Courier New" pitchFamily="49" charset="0"/>
              </a:rPr>
              <a:t>ds_N</a:t>
            </a:r>
            <a:r>
              <a:rPr lang="en-US" sz="870" dirty="0">
                <a:latin typeface="Courier New" pitchFamily="49" charset="0"/>
              </a:rPr>
              <a:t>[ty][</a:t>
            </a:r>
            <a:r>
              <a:rPr lang="en-US" sz="870" dirty="0" err="1">
                <a:latin typeface="Courier New" pitchFamily="49" charset="0"/>
              </a:rPr>
              <a:t>tx</a:t>
            </a:r>
            <a:r>
              <a:rPr lang="en-US" sz="870" dirty="0">
                <a:latin typeface="Courier New" pitchFamily="49" charset="0"/>
              </a:rPr>
              <a:t>] = N[(t*</a:t>
            </a:r>
            <a:r>
              <a:rPr lang="en-US" sz="870" dirty="0" err="1">
                <a:latin typeface="Courier New" pitchFamily="49" charset="0"/>
              </a:rPr>
              <a:t>TILE_WIDTH+ty</a:t>
            </a:r>
            <a:r>
              <a:rPr lang="en-US" sz="870" dirty="0">
                <a:latin typeface="Courier New" pitchFamily="49" charset="0"/>
              </a:rPr>
              <a:t>)*Width + Col];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870" dirty="0">
                <a:latin typeface="Courier New" pitchFamily="49" charset="0"/>
              </a:rPr>
              <a:t>    __</a:t>
            </a:r>
            <a:r>
              <a:rPr lang="en-US" sz="870" dirty="0" err="1">
                <a:latin typeface="Courier New" pitchFamily="49" charset="0"/>
              </a:rPr>
              <a:t>syncthreads</a:t>
            </a:r>
            <a:r>
              <a:rPr lang="en-US" sz="870" dirty="0">
                <a:latin typeface="Courier New" pitchFamily="49" charset="0"/>
              </a:rPr>
              <a:t>();</a:t>
            </a:r>
          </a:p>
          <a:p>
            <a:pPr marL="0" indent="0">
              <a:lnSpc>
                <a:spcPct val="80000"/>
              </a:lnSpc>
              <a:buNone/>
            </a:pPr>
            <a:endParaRPr lang="en-US" sz="870" dirty="0">
              <a:latin typeface="Courier New" pitchFamily="49" charset="0"/>
            </a:endParaRPr>
          </a:p>
          <a:p>
            <a:pPr marL="400050" indent="-400050">
              <a:lnSpc>
                <a:spcPct val="80000"/>
              </a:lnSpc>
              <a:buNone/>
            </a:pPr>
            <a:r>
              <a:rPr lang="en-US" sz="870" dirty="0">
                <a:latin typeface="Courier New" pitchFamily="49" charset="0"/>
              </a:rPr>
              <a:t>    for (</a:t>
            </a:r>
            <a:r>
              <a:rPr lang="en-US" sz="870" dirty="0" err="1">
                <a:latin typeface="Courier New" pitchFamily="49" charset="0"/>
              </a:rPr>
              <a:t>int</a:t>
            </a:r>
            <a:r>
              <a:rPr lang="en-US" sz="870" dirty="0">
                <a:latin typeface="Courier New" pitchFamily="49" charset="0"/>
              </a:rPr>
              <a:t> i = 0; i &lt; TILE_WIDTH; ++i)</a:t>
            </a:r>
            <a:r>
              <a:rPr lang="en-US" sz="870" dirty="0" err="1">
                <a:latin typeface="Courier New" pitchFamily="49" charset="0"/>
              </a:rPr>
              <a:t>Pvalue</a:t>
            </a:r>
            <a:r>
              <a:rPr lang="en-US" sz="870" dirty="0">
                <a:latin typeface="Courier New" pitchFamily="49" charset="0"/>
              </a:rPr>
              <a:t> += </a:t>
            </a:r>
            <a:r>
              <a:rPr lang="en-US" sz="870" dirty="0" err="1">
                <a:latin typeface="Courier New" pitchFamily="49" charset="0"/>
              </a:rPr>
              <a:t>ds_M</a:t>
            </a:r>
            <a:r>
              <a:rPr lang="en-US" sz="870" dirty="0">
                <a:latin typeface="Courier New" pitchFamily="49" charset="0"/>
              </a:rPr>
              <a:t>[ty][i] * </a:t>
            </a:r>
            <a:r>
              <a:rPr lang="en-US" sz="870" dirty="0" err="1">
                <a:latin typeface="Courier New" pitchFamily="49" charset="0"/>
              </a:rPr>
              <a:t>ds_N</a:t>
            </a:r>
            <a:r>
              <a:rPr lang="en-US" sz="870" dirty="0">
                <a:latin typeface="Courier New" pitchFamily="49" charset="0"/>
              </a:rPr>
              <a:t>[i][</a:t>
            </a:r>
            <a:r>
              <a:rPr lang="en-US" sz="870" dirty="0" err="1">
                <a:latin typeface="Courier New" pitchFamily="49" charset="0"/>
              </a:rPr>
              <a:t>tx</a:t>
            </a:r>
            <a:r>
              <a:rPr lang="en-US" sz="870" dirty="0">
                <a:latin typeface="Courier New" pitchFamily="49" charset="0"/>
              </a:rPr>
              <a:t>];</a:t>
            </a:r>
          </a:p>
          <a:p>
            <a:pPr marL="400050" indent="-400050">
              <a:lnSpc>
                <a:spcPct val="80000"/>
              </a:lnSpc>
              <a:buNone/>
            </a:pPr>
            <a:r>
              <a:rPr lang="en-US" sz="870" dirty="0">
                <a:latin typeface="Courier New" pitchFamily="49" charset="0"/>
              </a:rPr>
              <a:t>    __</a:t>
            </a:r>
            <a:r>
              <a:rPr lang="en-US" sz="870" dirty="0" err="1">
                <a:latin typeface="Courier New" pitchFamily="49" charset="0"/>
              </a:rPr>
              <a:t>synchthreads</a:t>
            </a:r>
            <a:r>
              <a:rPr lang="en-US" sz="870" dirty="0">
                <a:latin typeface="Courier New" pitchFamily="49" charset="0"/>
              </a:rPr>
              <a:t>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870" dirty="0">
                <a:latin typeface="Courier New" pitchFamily="49" charset="0"/>
              </a:rPr>
              <a:t>  }	</a:t>
            </a:r>
          </a:p>
          <a:p>
            <a:pPr marL="400050" indent="-400050">
              <a:lnSpc>
                <a:spcPct val="80000"/>
              </a:lnSpc>
              <a:buNone/>
            </a:pPr>
            <a:r>
              <a:rPr lang="en-US" sz="870" dirty="0">
                <a:latin typeface="Courier New" pitchFamily="49" charset="0"/>
              </a:rPr>
              <a:t>  P[Row*</a:t>
            </a:r>
            <a:r>
              <a:rPr lang="en-US" sz="870" dirty="0" err="1">
                <a:latin typeface="Courier New" pitchFamily="49" charset="0"/>
              </a:rPr>
              <a:t>Width+Col</a:t>
            </a:r>
            <a:r>
              <a:rPr lang="en-US" sz="870" dirty="0">
                <a:latin typeface="Courier New" pitchFamily="49" charset="0"/>
              </a:rPr>
              <a:t>] = </a:t>
            </a:r>
            <a:r>
              <a:rPr lang="en-US" sz="870" dirty="0" err="1">
                <a:latin typeface="Courier New" pitchFamily="49" charset="0"/>
              </a:rPr>
              <a:t>Pvalue</a:t>
            </a:r>
            <a:r>
              <a:rPr lang="en-US" sz="870" dirty="0">
                <a:latin typeface="Courier New" pitchFamily="49" charset="0"/>
              </a:rPr>
              <a:t>;</a:t>
            </a:r>
          </a:p>
          <a:p>
            <a:pPr marL="400050" indent="-400050">
              <a:lnSpc>
                <a:spcPct val="80000"/>
              </a:lnSpc>
              <a:buNone/>
            </a:pPr>
            <a:r>
              <a:rPr lang="en-US" sz="870" dirty="0">
                <a:latin typeface="Courier New" pitchFamily="49" charset="0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319878" y="1123950"/>
            <a:ext cx="4861722" cy="152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1000"/>
    </mc:Choice>
    <mc:Fallback xmlns="">
      <p:transition advTm="41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Tiled Matrix Multiplication Kernel</a:t>
            </a:r>
          </a:p>
        </p:txBody>
      </p:sp>
      <p:sp>
        <p:nvSpPr>
          <p:cNvPr id="48132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Autofit/>
          </a:bodyPr>
          <a:lstStyle/>
          <a:p>
            <a:pPr marL="400050" indent="-400050">
              <a:lnSpc>
                <a:spcPct val="80000"/>
              </a:lnSpc>
              <a:buNone/>
            </a:pPr>
            <a:r>
              <a:rPr lang="en-US" sz="870" dirty="0"/>
              <a:t>__global__ void </a:t>
            </a:r>
            <a:r>
              <a:rPr lang="en-US" sz="870" dirty="0" err="1"/>
              <a:t>MatrixMulKernel</a:t>
            </a:r>
            <a:r>
              <a:rPr lang="en-US" sz="870" dirty="0"/>
              <a:t>(float* M, float* N, float* P, </a:t>
            </a:r>
            <a:r>
              <a:rPr lang="en-US" sz="870" dirty="0" err="1"/>
              <a:t>Int</a:t>
            </a:r>
            <a:r>
              <a:rPr lang="en-US" sz="870" dirty="0"/>
              <a:t> Width)</a:t>
            </a:r>
          </a:p>
          <a:p>
            <a:pPr marL="400050" indent="-400050">
              <a:lnSpc>
                <a:spcPct val="80000"/>
              </a:lnSpc>
              <a:buNone/>
            </a:pPr>
            <a:r>
              <a:rPr lang="en-US" sz="870" dirty="0"/>
              <a:t>{</a:t>
            </a:r>
            <a:endParaRPr lang="en-US" sz="870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400050" indent="-400050">
              <a:lnSpc>
                <a:spcPct val="80000"/>
              </a:lnSpc>
              <a:buNone/>
            </a:pPr>
            <a:r>
              <a:rPr lang="en-US" sz="870" dirty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870" dirty="0">
                <a:solidFill>
                  <a:schemeClr val="accent2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__shared__</a:t>
            </a:r>
            <a:r>
              <a:rPr lang="en-US" sz="870" dirty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87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float </a:t>
            </a:r>
            <a:r>
              <a:rPr lang="en-US" sz="87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ds_M</a:t>
            </a:r>
            <a:r>
              <a:rPr lang="en-US" sz="87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[TILE_WIDTH][TILE_WIDTH];</a:t>
            </a:r>
          </a:p>
          <a:p>
            <a:pPr marL="400050" indent="-400050">
              <a:lnSpc>
                <a:spcPct val="80000"/>
              </a:lnSpc>
              <a:buNone/>
            </a:pPr>
            <a:r>
              <a:rPr lang="en-US" sz="870" dirty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870" dirty="0">
                <a:solidFill>
                  <a:schemeClr val="accent2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__shared__</a:t>
            </a:r>
            <a:r>
              <a:rPr lang="en-US" sz="870" dirty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87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float </a:t>
            </a:r>
            <a:r>
              <a:rPr lang="en-US" sz="87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ds_N</a:t>
            </a:r>
            <a:r>
              <a:rPr lang="en-US" sz="87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[TILE_WIDTH][TILE_WIDTH];</a:t>
            </a:r>
          </a:p>
          <a:p>
            <a:pPr marL="400050" indent="-400050">
              <a:lnSpc>
                <a:spcPct val="80000"/>
              </a:lnSpc>
              <a:buNone/>
            </a:pPr>
            <a:endParaRPr lang="en-US" sz="870" dirty="0">
              <a:latin typeface="Courier New" pitchFamily="49" charset="0"/>
            </a:endParaRPr>
          </a:p>
          <a:p>
            <a:pPr marL="400050" indent="-400050">
              <a:lnSpc>
                <a:spcPct val="80000"/>
              </a:lnSpc>
              <a:buNone/>
            </a:pPr>
            <a:r>
              <a:rPr lang="en-US" sz="870" dirty="0">
                <a:latin typeface="Courier New" pitchFamily="49" charset="0"/>
              </a:rPr>
              <a:t>  </a:t>
            </a:r>
            <a:r>
              <a:rPr lang="en-US" sz="870" dirty="0" err="1">
                <a:latin typeface="Courier New" pitchFamily="49" charset="0"/>
              </a:rPr>
              <a:t>int</a:t>
            </a:r>
            <a:r>
              <a:rPr lang="en-US" sz="870" dirty="0">
                <a:latin typeface="Courier New" pitchFamily="49" charset="0"/>
              </a:rPr>
              <a:t> </a:t>
            </a:r>
            <a:r>
              <a:rPr lang="en-US" sz="870" dirty="0" err="1">
                <a:latin typeface="Courier New" pitchFamily="49" charset="0"/>
              </a:rPr>
              <a:t>bx</a:t>
            </a:r>
            <a:r>
              <a:rPr lang="en-US" sz="870" dirty="0">
                <a:latin typeface="Courier New" pitchFamily="49" charset="0"/>
              </a:rPr>
              <a:t> = </a:t>
            </a:r>
            <a:r>
              <a:rPr lang="en-US" sz="870" dirty="0" err="1">
                <a:latin typeface="Courier New" pitchFamily="49" charset="0"/>
              </a:rPr>
              <a:t>blockIdx.x</a:t>
            </a:r>
            <a:r>
              <a:rPr lang="en-US" sz="870" dirty="0">
                <a:latin typeface="Courier New" pitchFamily="49" charset="0"/>
              </a:rPr>
              <a:t>;  </a:t>
            </a:r>
            <a:r>
              <a:rPr lang="en-US" sz="870" dirty="0" err="1">
                <a:latin typeface="Courier New" pitchFamily="49" charset="0"/>
              </a:rPr>
              <a:t>int</a:t>
            </a:r>
            <a:r>
              <a:rPr lang="en-US" sz="870" dirty="0">
                <a:latin typeface="Courier New" pitchFamily="49" charset="0"/>
              </a:rPr>
              <a:t> by = </a:t>
            </a:r>
            <a:r>
              <a:rPr lang="en-US" sz="870" dirty="0" err="1">
                <a:latin typeface="Courier New" pitchFamily="49" charset="0"/>
              </a:rPr>
              <a:t>blockIdx.y</a:t>
            </a:r>
            <a:r>
              <a:rPr lang="en-US" sz="870" dirty="0">
                <a:latin typeface="Courier New" pitchFamily="49" charset="0"/>
              </a:rPr>
              <a:t>;</a:t>
            </a:r>
          </a:p>
          <a:p>
            <a:pPr marL="400050" indent="-400050">
              <a:lnSpc>
                <a:spcPct val="80000"/>
              </a:lnSpc>
              <a:buNone/>
            </a:pPr>
            <a:r>
              <a:rPr lang="en-US" sz="870" dirty="0">
                <a:latin typeface="Courier New" pitchFamily="49" charset="0"/>
              </a:rPr>
              <a:t>  </a:t>
            </a:r>
            <a:r>
              <a:rPr lang="en-US" sz="870" dirty="0" err="1">
                <a:latin typeface="Courier New" pitchFamily="49" charset="0"/>
              </a:rPr>
              <a:t>int</a:t>
            </a:r>
            <a:r>
              <a:rPr lang="en-US" sz="870" dirty="0">
                <a:latin typeface="Courier New" pitchFamily="49" charset="0"/>
              </a:rPr>
              <a:t> </a:t>
            </a:r>
            <a:r>
              <a:rPr lang="en-US" sz="870" dirty="0" err="1">
                <a:latin typeface="Courier New" pitchFamily="49" charset="0"/>
              </a:rPr>
              <a:t>tx</a:t>
            </a:r>
            <a:r>
              <a:rPr lang="en-US" sz="870" dirty="0">
                <a:latin typeface="Courier New" pitchFamily="49" charset="0"/>
              </a:rPr>
              <a:t> = </a:t>
            </a:r>
            <a:r>
              <a:rPr lang="en-US" sz="870" dirty="0" err="1">
                <a:latin typeface="Courier New" pitchFamily="49" charset="0"/>
              </a:rPr>
              <a:t>threadIdx.x</a:t>
            </a:r>
            <a:r>
              <a:rPr lang="en-US" sz="870" dirty="0">
                <a:latin typeface="Courier New" pitchFamily="49" charset="0"/>
              </a:rPr>
              <a:t>; </a:t>
            </a:r>
            <a:r>
              <a:rPr lang="en-US" sz="870" dirty="0" err="1">
                <a:latin typeface="Courier New" pitchFamily="49" charset="0"/>
              </a:rPr>
              <a:t>int</a:t>
            </a:r>
            <a:r>
              <a:rPr lang="en-US" sz="870" dirty="0">
                <a:latin typeface="Courier New" pitchFamily="49" charset="0"/>
              </a:rPr>
              <a:t> ty = </a:t>
            </a:r>
            <a:r>
              <a:rPr lang="en-US" sz="870" dirty="0" err="1">
                <a:latin typeface="Courier New" pitchFamily="49" charset="0"/>
              </a:rPr>
              <a:t>threadIdx.y</a:t>
            </a:r>
            <a:r>
              <a:rPr lang="en-US" sz="870" dirty="0">
                <a:latin typeface="Courier New" pitchFamily="49" charset="0"/>
              </a:rPr>
              <a:t>;</a:t>
            </a:r>
          </a:p>
          <a:p>
            <a:pPr marL="400050" indent="-400050">
              <a:lnSpc>
                <a:spcPct val="80000"/>
              </a:lnSpc>
              <a:buNone/>
            </a:pPr>
            <a:endParaRPr lang="en-US" sz="870" dirty="0">
              <a:latin typeface="Courier New" pitchFamily="49" charset="0"/>
              <a:cs typeface="Times New Roman" pitchFamily="18" charset="0"/>
            </a:endParaRPr>
          </a:p>
          <a:p>
            <a:pPr marL="400050" indent="-400050">
              <a:lnSpc>
                <a:spcPct val="80000"/>
              </a:lnSpc>
              <a:buNone/>
            </a:pPr>
            <a:r>
              <a:rPr lang="en-US" sz="870" dirty="0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870" dirty="0" err="1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870" dirty="0">
                <a:latin typeface="Courier New" pitchFamily="49" charset="0"/>
                <a:cs typeface="Times New Roman" pitchFamily="18" charset="0"/>
              </a:rPr>
              <a:t> Row = by * </a:t>
            </a:r>
            <a:r>
              <a:rPr lang="en-US" sz="870" dirty="0" err="1">
                <a:latin typeface="Courier New" pitchFamily="49" charset="0"/>
                <a:cs typeface="Times New Roman" pitchFamily="18" charset="0"/>
              </a:rPr>
              <a:t>blockDim.y</a:t>
            </a:r>
            <a:r>
              <a:rPr lang="en-US" sz="870" dirty="0">
                <a:latin typeface="Courier New" pitchFamily="49" charset="0"/>
                <a:cs typeface="Times New Roman" pitchFamily="18" charset="0"/>
              </a:rPr>
              <a:t> + ty;</a:t>
            </a:r>
          </a:p>
          <a:p>
            <a:pPr marL="400050" indent="-400050">
              <a:lnSpc>
                <a:spcPct val="80000"/>
              </a:lnSpc>
              <a:buNone/>
            </a:pPr>
            <a:r>
              <a:rPr lang="en-US" sz="870" dirty="0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870" dirty="0" err="1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870" dirty="0">
                <a:latin typeface="Courier New" pitchFamily="49" charset="0"/>
                <a:cs typeface="Times New Roman" pitchFamily="18" charset="0"/>
              </a:rPr>
              <a:t> Col = </a:t>
            </a:r>
            <a:r>
              <a:rPr lang="en-US" sz="870" dirty="0" err="1">
                <a:latin typeface="Courier New" pitchFamily="49" charset="0"/>
                <a:cs typeface="Times New Roman" pitchFamily="18" charset="0"/>
              </a:rPr>
              <a:t>bx</a:t>
            </a:r>
            <a:r>
              <a:rPr lang="en-US" sz="870" dirty="0">
                <a:latin typeface="Courier New" pitchFamily="49" charset="0"/>
                <a:cs typeface="Times New Roman" pitchFamily="18" charset="0"/>
              </a:rPr>
              <a:t> * </a:t>
            </a:r>
            <a:r>
              <a:rPr lang="en-US" sz="870" dirty="0" err="1">
                <a:latin typeface="Courier New" pitchFamily="49" charset="0"/>
                <a:cs typeface="Times New Roman" pitchFamily="18" charset="0"/>
              </a:rPr>
              <a:t>blockDim.x</a:t>
            </a:r>
            <a:r>
              <a:rPr lang="en-US" sz="870" dirty="0">
                <a:latin typeface="Courier New" pitchFamily="49" charset="0"/>
                <a:cs typeface="Times New Roman" pitchFamily="18" charset="0"/>
              </a:rPr>
              <a:t> + </a:t>
            </a:r>
            <a:r>
              <a:rPr lang="en-US" sz="870" dirty="0" err="1">
                <a:latin typeface="Courier New" pitchFamily="49" charset="0"/>
                <a:cs typeface="Times New Roman" pitchFamily="18" charset="0"/>
              </a:rPr>
              <a:t>tx</a:t>
            </a:r>
            <a:r>
              <a:rPr lang="en-US" sz="870" dirty="0">
                <a:latin typeface="Courier New" pitchFamily="49" charset="0"/>
                <a:cs typeface="Times New Roman" pitchFamily="18" charset="0"/>
              </a:rPr>
              <a:t>;</a:t>
            </a:r>
            <a:endParaRPr lang="en-US" sz="870" dirty="0">
              <a:latin typeface="Courier New" pitchFamily="49" charset="0"/>
            </a:endParaRPr>
          </a:p>
          <a:p>
            <a:pPr marL="400050" indent="-400050">
              <a:lnSpc>
                <a:spcPct val="80000"/>
              </a:lnSpc>
              <a:buNone/>
            </a:pPr>
            <a:r>
              <a:rPr lang="en-US" sz="870" dirty="0">
                <a:latin typeface="Courier New" pitchFamily="49" charset="0"/>
                <a:cs typeface="Times New Roman" pitchFamily="18" charset="0"/>
              </a:rPr>
              <a:t>  float </a:t>
            </a:r>
            <a:r>
              <a:rPr lang="en-US" sz="870" dirty="0" err="1">
                <a:latin typeface="Courier New" pitchFamily="49" charset="0"/>
              </a:rPr>
              <a:t>Pvalue</a:t>
            </a:r>
            <a:r>
              <a:rPr lang="en-US" sz="870" dirty="0">
                <a:latin typeface="Courier New" pitchFamily="49" charset="0"/>
              </a:rPr>
              <a:t> = 0;</a:t>
            </a:r>
          </a:p>
          <a:p>
            <a:pPr marL="400050" indent="-400050">
              <a:lnSpc>
                <a:spcPct val="80000"/>
              </a:lnSpc>
              <a:buNone/>
            </a:pPr>
            <a:endParaRPr lang="en-US" sz="870" dirty="0">
              <a:latin typeface="Courier New" pitchFamily="49" charset="0"/>
            </a:endParaRPr>
          </a:p>
          <a:p>
            <a:pPr marL="400050" indent="-400050">
              <a:lnSpc>
                <a:spcPct val="80000"/>
              </a:lnSpc>
              <a:buNone/>
            </a:pPr>
            <a:r>
              <a:rPr lang="en-US" sz="870" dirty="0">
                <a:latin typeface="Courier New" pitchFamily="49" charset="0"/>
              </a:rPr>
              <a:t> // Loop over the M and N tiles required to compute the P element</a:t>
            </a:r>
          </a:p>
          <a:p>
            <a:pPr marL="400050" indent="-400050">
              <a:lnSpc>
                <a:spcPct val="80000"/>
              </a:lnSpc>
              <a:buNone/>
            </a:pPr>
            <a:r>
              <a:rPr lang="en-US" sz="870" dirty="0">
                <a:latin typeface="Courier New" pitchFamily="49" charset="0"/>
              </a:rPr>
              <a:t> for (</a:t>
            </a:r>
            <a:r>
              <a:rPr lang="en-US" sz="870" dirty="0" err="1">
                <a:latin typeface="Courier New" pitchFamily="49" charset="0"/>
              </a:rPr>
              <a:t>int</a:t>
            </a:r>
            <a:r>
              <a:rPr lang="en-US" sz="870" dirty="0">
                <a:latin typeface="Courier New" pitchFamily="49" charset="0"/>
              </a:rPr>
              <a:t> p = 0; p &lt; n/TILE_WIDTH; ++p) {</a:t>
            </a:r>
          </a:p>
          <a:p>
            <a:pPr marL="400050" indent="-400050">
              <a:lnSpc>
                <a:spcPct val="80000"/>
              </a:lnSpc>
              <a:buNone/>
            </a:pPr>
            <a:r>
              <a:rPr lang="en-US" sz="870" dirty="0">
                <a:latin typeface="Courier New" pitchFamily="49" charset="0"/>
              </a:rPr>
              <a:t>    // Collaborative loading of M and N tiles into shared memory</a:t>
            </a:r>
          </a:p>
          <a:p>
            <a:pPr marL="400050" indent="-400050">
              <a:lnSpc>
                <a:spcPct val="80000"/>
              </a:lnSpc>
              <a:buNone/>
            </a:pPr>
            <a:r>
              <a:rPr lang="en-US" sz="870" dirty="0">
                <a:latin typeface="Courier New" pitchFamily="49" charset="0"/>
              </a:rPr>
              <a:t>    </a:t>
            </a:r>
            <a:r>
              <a:rPr lang="en-US" sz="870" dirty="0" err="1">
                <a:latin typeface="Courier New" pitchFamily="49" charset="0"/>
              </a:rPr>
              <a:t>ds_M</a:t>
            </a:r>
            <a:r>
              <a:rPr lang="en-US" sz="870" dirty="0">
                <a:latin typeface="Courier New" pitchFamily="49" charset="0"/>
              </a:rPr>
              <a:t>[ty][</a:t>
            </a:r>
            <a:r>
              <a:rPr lang="en-US" sz="870" dirty="0" err="1">
                <a:latin typeface="Courier New" pitchFamily="49" charset="0"/>
              </a:rPr>
              <a:t>tx</a:t>
            </a:r>
            <a:r>
              <a:rPr lang="en-US" sz="870" dirty="0">
                <a:latin typeface="Courier New" pitchFamily="49" charset="0"/>
              </a:rPr>
              <a:t>] = M[Row*Width + p*</a:t>
            </a:r>
            <a:r>
              <a:rPr lang="en-US" sz="870" dirty="0" err="1">
                <a:latin typeface="Courier New" pitchFamily="49" charset="0"/>
              </a:rPr>
              <a:t>TILE_WIDTH+tx</a:t>
            </a:r>
            <a:r>
              <a:rPr lang="en-US" sz="870" dirty="0">
                <a:latin typeface="Courier New" pitchFamily="49" charset="0"/>
              </a:rPr>
              <a:t>];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870" dirty="0">
                <a:latin typeface="Courier New" pitchFamily="49" charset="0"/>
              </a:rPr>
              <a:t>    </a:t>
            </a:r>
            <a:r>
              <a:rPr lang="en-US" sz="870" dirty="0" err="1">
                <a:latin typeface="Courier New" pitchFamily="49" charset="0"/>
              </a:rPr>
              <a:t>ds_N</a:t>
            </a:r>
            <a:r>
              <a:rPr lang="en-US" sz="870" dirty="0">
                <a:latin typeface="Courier New" pitchFamily="49" charset="0"/>
              </a:rPr>
              <a:t>[ty][</a:t>
            </a:r>
            <a:r>
              <a:rPr lang="en-US" sz="870" dirty="0" err="1">
                <a:latin typeface="Courier New" pitchFamily="49" charset="0"/>
              </a:rPr>
              <a:t>tx</a:t>
            </a:r>
            <a:r>
              <a:rPr lang="en-US" sz="870" dirty="0">
                <a:latin typeface="Courier New" pitchFamily="49" charset="0"/>
              </a:rPr>
              <a:t>] = N[(t*</a:t>
            </a:r>
            <a:r>
              <a:rPr lang="en-US" sz="870" dirty="0" err="1">
                <a:latin typeface="Courier New" pitchFamily="49" charset="0"/>
              </a:rPr>
              <a:t>TILE_WIDTH+ty</a:t>
            </a:r>
            <a:r>
              <a:rPr lang="en-US" sz="870" dirty="0">
                <a:latin typeface="Courier New" pitchFamily="49" charset="0"/>
              </a:rPr>
              <a:t>)*Width + Col];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870" dirty="0">
                <a:latin typeface="Courier New" pitchFamily="49" charset="0"/>
              </a:rPr>
              <a:t>    __</a:t>
            </a:r>
            <a:r>
              <a:rPr lang="en-US" sz="870" dirty="0" err="1">
                <a:latin typeface="Courier New" pitchFamily="49" charset="0"/>
              </a:rPr>
              <a:t>syncthreads</a:t>
            </a:r>
            <a:r>
              <a:rPr lang="en-US" sz="870" dirty="0">
                <a:latin typeface="Courier New" pitchFamily="49" charset="0"/>
              </a:rPr>
              <a:t>();</a:t>
            </a:r>
          </a:p>
          <a:p>
            <a:pPr marL="0" indent="0">
              <a:lnSpc>
                <a:spcPct val="80000"/>
              </a:lnSpc>
              <a:buNone/>
            </a:pPr>
            <a:endParaRPr lang="en-US" sz="870" dirty="0">
              <a:latin typeface="Courier New" pitchFamily="49" charset="0"/>
            </a:endParaRPr>
          </a:p>
          <a:p>
            <a:pPr marL="400050" indent="-400050">
              <a:lnSpc>
                <a:spcPct val="80000"/>
              </a:lnSpc>
              <a:buNone/>
            </a:pPr>
            <a:r>
              <a:rPr lang="en-US" sz="870" dirty="0">
                <a:latin typeface="Courier New" pitchFamily="49" charset="0"/>
              </a:rPr>
              <a:t>    for (</a:t>
            </a:r>
            <a:r>
              <a:rPr lang="en-US" sz="870" dirty="0" err="1">
                <a:latin typeface="Courier New" pitchFamily="49" charset="0"/>
              </a:rPr>
              <a:t>int</a:t>
            </a:r>
            <a:r>
              <a:rPr lang="en-US" sz="870" dirty="0">
                <a:latin typeface="Courier New" pitchFamily="49" charset="0"/>
              </a:rPr>
              <a:t> i = 0; i &lt; TILE_WIDTH; ++i)</a:t>
            </a:r>
            <a:r>
              <a:rPr lang="en-US" sz="870" dirty="0" err="1">
                <a:latin typeface="Courier New" pitchFamily="49" charset="0"/>
              </a:rPr>
              <a:t>Pvalue</a:t>
            </a:r>
            <a:r>
              <a:rPr lang="en-US" sz="870" dirty="0">
                <a:latin typeface="Courier New" pitchFamily="49" charset="0"/>
              </a:rPr>
              <a:t> += </a:t>
            </a:r>
            <a:r>
              <a:rPr lang="en-US" sz="870" dirty="0" err="1">
                <a:latin typeface="Courier New" pitchFamily="49" charset="0"/>
              </a:rPr>
              <a:t>ds_M</a:t>
            </a:r>
            <a:r>
              <a:rPr lang="en-US" sz="870" dirty="0">
                <a:latin typeface="Courier New" pitchFamily="49" charset="0"/>
              </a:rPr>
              <a:t>[ty][i] * </a:t>
            </a:r>
            <a:r>
              <a:rPr lang="en-US" sz="870" dirty="0" err="1">
                <a:latin typeface="Courier New" pitchFamily="49" charset="0"/>
              </a:rPr>
              <a:t>ds_N</a:t>
            </a:r>
            <a:r>
              <a:rPr lang="en-US" sz="870" dirty="0">
                <a:latin typeface="Courier New" pitchFamily="49" charset="0"/>
              </a:rPr>
              <a:t>[i][</a:t>
            </a:r>
            <a:r>
              <a:rPr lang="en-US" sz="870" dirty="0" err="1">
                <a:latin typeface="Courier New" pitchFamily="49" charset="0"/>
              </a:rPr>
              <a:t>tx</a:t>
            </a:r>
            <a:r>
              <a:rPr lang="en-US" sz="870" dirty="0">
                <a:latin typeface="Courier New" pitchFamily="49" charset="0"/>
              </a:rPr>
              <a:t>];</a:t>
            </a:r>
          </a:p>
          <a:p>
            <a:pPr marL="400050" indent="-400050">
              <a:lnSpc>
                <a:spcPct val="80000"/>
              </a:lnSpc>
              <a:buNone/>
            </a:pPr>
            <a:r>
              <a:rPr lang="en-US" sz="870" dirty="0">
                <a:latin typeface="Courier New" pitchFamily="49" charset="0"/>
              </a:rPr>
              <a:t>    __</a:t>
            </a:r>
            <a:r>
              <a:rPr lang="en-US" sz="870" dirty="0" err="1">
                <a:latin typeface="Courier New" pitchFamily="49" charset="0"/>
              </a:rPr>
              <a:t>synchthreads</a:t>
            </a:r>
            <a:r>
              <a:rPr lang="en-US" sz="870" dirty="0">
                <a:latin typeface="Courier New" pitchFamily="49" charset="0"/>
              </a:rPr>
              <a:t>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870" dirty="0">
                <a:latin typeface="Courier New" pitchFamily="49" charset="0"/>
              </a:rPr>
              <a:t>  }	</a:t>
            </a:r>
          </a:p>
          <a:p>
            <a:pPr marL="400050" indent="-400050">
              <a:lnSpc>
                <a:spcPct val="80000"/>
              </a:lnSpc>
              <a:buNone/>
            </a:pPr>
            <a:r>
              <a:rPr lang="en-US" sz="870" dirty="0">
                <a:latin typeface="Courier New" pitchFamily="49" charset="0"/>
              </a:rPr>
              <a:t>  P[Row*</a:t>
            </a:r>
            <a:r>
              <a:rPr lang="en-US" sz="870" dirty="0" err="1">
                <a:latin typeface="Courier New" pitchFamily="49" charset="0"/>
              </a:rPr>
              <a:t>Width+Col</a:t>
            </a:r>
            <a:r>
              <a:rPr lang="en-US" sz="870" dirty="0">
                <a:latin typeface="Courier New" pitchFamily="49" charset="0"/>
              </a:rPr>
              <a:t>] = </a:t>
            </a:r>
            <a:r>
              <a:rPr lang="en-US" sz="870" dirty="0" err="1">
                <a:latin typeface="Courier New" pitchFamily="49" charset="0"/>
              </a:rPr>
              <a:t>Pvalue</a:t>
            </a:r>
            <a:r>
              <a:rPr lang="en-US" sz="870" dirty="0">
                <a:latin typeface="Courier New" pitchFamily="49" charset="0"/>
              </a:rPr>
              <a:t>;</a:t>
            </a:r>
          </a:p>
          <a:p>
            <a:pPr marL="400050" indent="-400050">
              <a:lnSpc>
                <a:spcPct val="80000"/>
              </a:lnSpc>
              <a:buNone/>
            </a:pPr>
            <a:r>
              <a:rPr lang="en-US" sz="870" dirty="0">
                <a:latin typeface="Courier New" pitchFamily="49" charset="0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381000" y="2571750"/>
            <a:ext cx="4876800" cy="1143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1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45"/>
    </mc:Choice>
    <mc:Fallback xmlns="">
      <p:transition advTm="99345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Tiled Matrix Multiplication Kernel</a:t>
            </a:r>
          </a:p>
        </p:txBody>
      </p:sp>
      <p:sp>
        <p:nvSpPr>
          <p:cNvPr id="48132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Autofit/>
          </a:bodyPr>
          <a:lstStyle/>
          <a:p>
            <a:pPr marL="400050" indent="-400050">
              <a:lnSpc>
                <a:spcPct val="80000"/>
              </a:lnSpc>
              <a:buNone/>
            </a:pPr>
            <a:r>
              <a:rPr lang="en-US" sz="870" dirty="0"/>
              <a:t>__global__ void </a:t>
            </a:r>
            <a:r>
              <a:rPr lang="en-US" sz="870" dirty="0" err="1"/>
              <a:t>MatrixMulKernel</a:t>
            </a:r>
            <a:r>
              <a:rPr lang="en-US" sz="870" dirty="0"/>
              <a:t>(float* M, float* N, float* P, </a:t>
            </a:r>
            <a:r>
              <a:rPr lang="en-US" sz="870" dirty="0" err="1"/>
              <a:t>Int</a:t>
            </a:r>
            <a:r>
              <a:rPr lang="en-US" sz="870" dirty="0"/>
              <a:t> Width)</a:t>
            </a:r>
          </a:p>
          <a:p>
            <a:pPr marL="400050" indent="-400050">
              <a:lnSpc>
                <a:spcPct val="80000"/>
              </a:lnSpc>
              <a:buNone/>
            </a:pPr>
            <a:r>
              <a:rPr lang="en-US" sz="870" dirty="0"/>
              <a:t>{</a:t>
            </a:r>
            <a:endParaRPr lang="en-US" sz="870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400050" indent="-400050">
              <a:lnSpc>
                <a:spcPct val="80000"/>
              </a:lnSpc>
              <a:buNone/>
            </a:pPr>
            <a:r>
              <a:rPr lang="en-US" sz="870" dirty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870" dirty="0">
                <a:solidFill>
                  <a:schemeClr val="accent2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__shared__</a:t>
            </a:r>
            <a:r>
              <a:rPr lang="en-US" sz="870" dirty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87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float </a:t>
            </a:r>
            <a:r>
              <a:rPr lang="en-US" sz="87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ds_M</a:t>
            </a:r>
            <a:r>
              <a:rPr lang="en-US" sz="87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[TILE_WIDTH][TILE_WIDTH];</a:t>
            </a:r>
          </a:p>
          <a:p>
            <a:pPr marL="400050" indent="-400050">
              <a:lnSpc>
                <a:spcPct val="80000"/>
              </a:lnSpc>
              <a:buNone/>
            </a:pPr>
            <a:r>
              <a:rPr lang="en-US" sz="870" dirty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870" dirty="0">
                <a:solidFill>
                  <a:schemeClr val="accent2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__shared__</a:t>
            </a:r>
            <a:r>
              <a:rPr lang="en-US" sz="870" dirty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87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float </a:t>
            </a:r>
            <a:r>
              <a:rPr lang="en-US" sz="87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ds_N</a:t>
            </a:r>
            <a:r>
              <a:rPr lang="en-US" sz="87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[TILE_WIDTH][TILE_WIDTH];</a:t>
            </a:r>
          </a:p>
          <a:p>
            <a:pPr marL="400050" indent="-400050">
              <a:lnSpc>
                <a:spcPct val="80000"/>
              </a:lnSpc>
              <a:buNone/>
            </a:pPr>
            <a:endParaRPr lang="en-US" sz="870" dirty="0">
              <a:latin typeface="Courier New" pitchFamily="49" charset="0"/>
            </a:endParaRPr>
          </a:p>
          <a:p>
            <a:pPr marL="400050" indent="-400050">
              <a:lnSpc>
                <a:spcPct val="80000"/>
              </a:lnSpc>
              <a:buNone/>
            </a:pPr>
            <a:r>
              <a:rPr lang="en-US" sz="870" dirty="0">
                <a:latin typeface="Courier New" pitchFamily="49" charset="0"/>
              </a:rPr>
              <a:t>  </a:t>
            </a:r>
            <a:r>
              <a:rPr lang="en-US" sz="870" dirty="0" err="1">
                <a:latin typeface="Courier New" pitchFamily="49" charset="0"/>
              </a:rPr>
              <a:t>int</a:t>
            </a:r>
            <a:r>
              <a:rPr lang="en-US" sz="870" dirty="0">
                <a:latin typeface="Courier New" pitchFamily="49" charset="0"/>
              </a:rPr>
              <a:t> </a:t>
            </a:r>
            <a:r>
              <a:rPr lang="en-US" sz="870" dirty="0" err="1">
                <a:latin typeface="Courier New" pitchFamily="49" charset="0"/>
              </a:rPr>
              <a:t>bx</a:t>
            </a:r>
            <a:r>
              <a:rPr lang="en-US" sz="870" dirty="0">
                <a:latin typeface="Courier New" pitchFamily="49" charset="0"/>
              </a:rPr>
              <a:t> = </a:t>
            </a:r>
            <a:r>
              <a:rPr lang="en-US" sz="870" dirty="0" err="1">
                <a:latin typeface="Courier New" pitchFamily="49" charset="0"/>
              </a:rPr>
              <a:t>blockIdx.x</a:t>
            </a:r>
            <a:r>
              <a:rPr lang="en-US" sz="870" dirty="0">
                <a:latin typeface="Courier New" pitchFamily="49" charset="0"/>
              </a:rPr>
              <a:t>;  </a:t>
            </a:r>
            <a:r>
              <a:rPr lang="en-US" sz="870" dirty="0" err="1">
                <a:latin typeface="Courier New" pitchFamily="49" charset="0"/>
              </a:rPr>
              <a:t>int</a:t>
            </a:r>
            <a:r>
              <a:rPr lang="en-US" sz="870" dirty="0">
                <a:latin typeface="Courier New" pitchFamily="49" charset="0"/>
              </a:rPr>
              <a:t> by = </a:t>
            </a:r>
            <a:r>
              <a:rPr lang="en-US" sz="870" dirty="0" err="1">
                <a:latin typeface="Courier New" pitchFamily="49" charset="0"/>
              </a:rPr>
              <a:t>blockIdx.y</a:t>
            </a:r>
            <a:r>
              <a:rPr lang="en-US" sz="870" dirty="0">
                <a:latin typeface="Courier New" pitchFamily="49" charset="0"/>
              </a:rPr>
              <a:t>;</a:t>
            </a:r>
          </a:p>
          <a:p>
            <a:pPr marL="400050" indent="-400050">
              <a:lnSpc>
                <a:spcPct val="80000"/>
              </a:lnSpc>
              <a:buNone/>
            </a:pPr>
            <a:r>
              <a:rPr lang="en-US" sz="870" dirty="0">
                <a:latin typeface="Courier New" pitchFamily="49" charset="0"/>
              </a:rPr>
              <a:t>  </a:t>
            </a:r>
            <a:r>
              <a:rPr lang="en-US" sz="870" dirty="0" err="1">
                <a:latin typeface="Courier New" pitchFamily="49" charset="0"/>
              </a:rPr>
              <a:t>int</a:t>
            </a:r>
            <a:r>
              <a:rPr lang="en-US" sz="870" dirty="0">
                <a:latin typeface="Courier New" pitchFamily="49" charset="0"/>
              </a:rPr>
              <a:t> </a:t>
            </a:r>
            <a:r>
              <a:rPr lang="en-US" sz="870" dirty="0" err="1">
                <a:latin typeface="Courier New" pitchFamily="49" charset="0"/>
              </a:rPr>
              <a:t>tx</a:t>
            </a:r>
            <a:r>
              <a:rPr lang="en-US" sz="870" dirty="0">
                <a:latin typeface="Courier New" pitchFamily="49" charset="0"/>
              </a:rPr>
              <a:t> = </a:t>
            </a:r>
            <a:r>
              <a:rPr lang="en-US" sz="870" dirty="0" err="1">
                <a:latin typeface="Courier New" pitchFamily="49" charset="0"/>
              </a:rPr>
              <a:t>threadIdx.x</a:t>
            </a:r>
            <a:r>
              <a:rPr lang="en-US" sz="870" dirty="0">
                <a:latin typeface="Courier New" pitchFamily="49" charset="0"/>
              </a:rPr>
              <a:t>; </a:t>
            </a:r>
            <a:r>
              <a:rPr lang="en-US" sz="870" dirty="0" err="1">
                <a:latin typeface="Courier New" pitchFamily="49" charset="0"/>
              </a:rPr>
              <a:t>int</a:t>
            </a:r>
            <a:r>
              <a:rPr lang="en-US" sz="870" dirty="0">
                <a:latin typeface="Courier New" pitchFamily="49" charset="0"/>
              </a:rPr>
              <a:t> ty = </a:t>
            </a:r>
            <a:r>
              <a:rPr lang="en-US" sz="870" dirty="0" err="1">
                <a:latin typeface="Courier New" pitchFamily="49" charset="0"/>
              </a:rPr>
              <a:t>threadIdx.y</a:t>
            </a:r>
            <a:r>
              <a:rPr lang="en-US" sz="870" dirty="0">
                <a:latin typeface="Courier New" pitchFamily="49" charset="0"/>
              </a:rPr>
              <a:t>;</a:t>
            </a:r>
          </a:p>
          <a:p>
            <a:pPr marL="400050" indent="-400050">
              <a:lnSpc>
                <a:spcPct val="80000"/>
              </a:lnSpc>
              <a:buNone/>
            </a:pPr>
            <a:endParaRPr lang="en-US" sz="870" dirty="0">
              <a:latin typeface="Courier New" pitchFamily="49" charset="0"/>
              <a:cs typeface="Times New Roman" pitchFamily="18" charset="0"/>
            </a:endParaRPr>
          </a:p>
          <a:p>
            <a:pPr marL="400050" indent="-400050">
              <a:lnSpc>
                <a:spcPct val="80000"/>
              </a:lnSpc>
              <a:buNone/>
            </a:pPr>
            <a:r>
              <a:rPr lang="en-US" sz="870" dirty="0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870" dirty="0" err="1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870" dirty="0">
                <a:latin typeface="Courier New" pitchFamily="49" charset="0"/>
                <a:cs typeface="Times New Roman" pitchFamily="18" charset="0"/>
              </a:rPr>
              <a:t> Row = by * </a:t>
            </a:r>
            <a:r>
              <a:rPr lang="en-US" sz="870" dirty="0" err="1">
                <a:latin typeface="Courier New" pitchFamily="49" charset="0"/>
                <a:cs typeface="Times New Roman" pitchFamily="18" charset="0"/>
              </a:rPr>
              <a:t>blockDim.y</a:t>
            </a:r>
            <a:r>
              <a:rPr lang="en-US" sz="870" dirty="0">
                <a:latin typeface="Courier New" pitchFamily="49" charset="0"/>
                <a:cs typeface="Times New Roman" pitchFamily="18" charset="0"/>
              </a:rPr>
              <a:t> + ty;</a:t>
            </a:r>
          </a:p>
          <a:p>
            <a:pPr marL="400050" indent="-400050">
              <a:lnSpc>
                <a:spcPct val="80000"/>
              </a:lnSpc>
              <a:buNone/>
            </a:pPr>
            <a:r>
              <a:rPr lang="en-US" sz="870" dirty="0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870" dirty="0" err="1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870" dirty="0">
                <a:latin typeface="Courier New" pitchFamily="49" charset="0"/>
                <a:cs typeface="Times New Roman" pitchFamily="18" charset="0"/>
              </a:rPr>
              <a:t> Col = </a:t>
            </a:r>
            <a:r>
              <a:rPr lang="en-US" sz="870" dirty="0" err="1">
                <a:latin typeface="Courier New" pitchFamily="49" charset="0"/>
                <a:cs typeface="Times New Roman" pitchFamily="18" charset="0"/>
              </a:rPr>
              <a:t>bx</a:t>
            </a:r>
            <a:r>
              <a:rPr lang="en-US" sz="870" dirty="0">
                <a:latin typeface="Courier New" pitchFamily="49" charset="0"/>
                <a:cs typeface="Times New Roman" pitchFamily="18" charset="0"/>
              </a:rPr>
              <a:t> * </a:t>
            </a:r>
            <a:r>
              <a:rPr lang="en-US" sz="870" dirty="0" err="1">
                <a:latin typeface="Courier New" pitchFamily="49" charset="0"/>
                <a:cs typeface="Times New Roman" pitchFamily="18" charset="0"/>
              </a:rPr>
              <a:t>blockDim.x</a:t>
            </a:r>
            <a:r>
              <a:rPr lang="en-US" sz="870" dirty="0">
                <a:latin typeface="Courier New" pitchFamily="49" charset="0"/>
                <a:cs typeface="Times New Roman" pitchFamily="18" charset="0"/>
              </a:rPr>
              <a:t> + </a:t>
            </a:r>
            <a:r>
              <a:rPr lang="en-US" sz="870" dirty="0" err="1">
                <a:latin typeface="Courier New" pitchFamily="49" charset="0"/>
                <a:cs typeface="Times New Roman" pitchFamily="18" charset="0"/>
              </a:rPr>
              <a:t>tx</a:t>
            </a:r>
            <a:r>
              <a:rPr lang="en-US" sz="870" dirty="0">
                <a:latin typeface="Courier New" pitchFamily="49" charset="0"/>
                <a:cs typeface="Times New Roman" pitchFamily="18" charset="0"/>
              </a:rPr>
              <a:t>;</a:t>
            </a:r>
            <a:endParaRPr lang="en-US" sz="870" dirty="0">
              <a:latin typeface="Courier New" pitchFamily="49" charset="0"/>
            </a:endParaRPr>
          </a:p>
          <a:p>
            <a:pPr marL="400050" indent="-400050">
              <a:lnSpc>
                <a:spcPct val="80000"/>
              </a:lnSpc>
              <a:buNone/>
            </a:pPr>
            <a:r>
              <a:rPr lang="en-US" sz="870" dirty="0">
                <a:latin typeface="Courier New" pitchFamily="49" charset="0"/>
                <a:cs typeface="Times New Roman" pitchFamily="18" charset="0"/>
              </a:rPr>
              <a:t>  float </a:t>
            </a:r>
            <a:r>
              <a:rPr lang="en-US" sz="870" dirty="0" err="1">
                <a:latin typeface="Courier New" pitchFamily="49" charset="0"/>
              </a:rPr>
              <a:t>Pvalue</a:t>
            </a:r>
            <a:r>
              <a:rPr lang="en-US" sz="870" dirty="0">
                <a:latin typeface="Courier New" pitchFamily="49" charset="0"/>
              </a:rPr>
              <a:t> = 0;</a:t>
            </a:r>
          </a:p>
          <a:p>
            <a:pPr marL="400050" indent="-400050">
              <a:lnSpc>
                <a:spcPct val="80000"/>
              </a:lnSpc>
              <a:buNone/>
            </a:pPr>
            <a:endParaRPr lang="en-US" sz="870" dirty="0">
              <a:latin typeface="Courier New" pitchFamily="49" charset="0"/>
            </a:endParaRPr>
          </a:p>
          <a:p>
            <a:pPr marL="400050" indent="-400050">
              <a:lnSpc>
                <a:spcPct val="80000"/>
              </a:lnSpc>
              <a:buNone/>
            </a:pPr>
            <a:r>
              <a:rPr lang="en-US" sz="870" dirty="0">
                <a:latin typeface="Courier New" pitchFamily="49" charset="0"/>
              </a:rPr>
              <a:t> // Loop over the M and N tiles required to compute the P element</a:t>
            </a:r>
          </a:p>
          <a:p>
            <a:pPr marL="400050" indent="-400050">
              <a:lnSpc>
                <a:spcPct val="80000"/>
              </a:lnSpc>
              <a:buNone/>
            </a:pPr>
            <a:r>
              <a:rPr lang="en-US" sz="870" dirty="0">
                <a:latin typeface="Courier New" pitchFamily="49" charset="0"/>
              </a:rPr>
              <a:t> for (</a:t>
            </a:r>
            <a:r>
              <a:rPr lang="en-US" sz="870" dirty="0" err="1">
                <a:latin typeface="Courier New" pitchFamily="49" charset="0"/>
              </a:rPr>
              <a:t>int</a:t>
            </a:r>
            <a:r>
              <a:rPr lang="en-US" sz="870" dirty="0">
                <a:latin typeface="Courier New" pitchFamily="49" charset="0"/>
              </a:rPr>
              <a:t> p = 0; p &lt; n/TILE_WIDTH; ++p) {</a:t>
            </a:r>
          </a:p>
          <a:p>
            <a:pPr marL="400050" indent="-400050">
              <a:lnSpc>
                <a:spcPct val="80000"/>
              </a:lnSpc>
              <a:buNone/>
            </a:pPr>
            <a:r>
              <a:rPr lang="en-US" sz="870" dirty="0">
                <a:latin typeface="Courier New" pitchFamily="49" charset="0"/>
              </a:rPr>
              <a:t>    // Collaborative loading of M and N tiles into shared memory</a:t>
            </a:r>
          </a:p>
          <a:p>
            <a:pPr marL="400050" indent="-400050">
              <a:lnSpc>
                <a:spcPct val="80000"/>
              </a:lnSpc>
              <a:buNone/>
            </a:pPr>
            <a:r>
              <a:rPr lang="en-US" sz="870" dirty="0">
                <a:latin typeface="Courier New" pitchFamily="49" charset="0"/>
              </a:rPr>
              <a:t>    </a:t>
            </a:r>
            <a:r>
              <a:rPr lang="en-US" sz="870" dirty="0" err="1">
                <a:latin typeface="Courier New" pitchFamily="49" charset="0"/>
              </a:rPr>
              <a:t>ds_M</a:t>
            </a:r>
            <a:r>
              <a:rPr lang="en-US" sz="870" dirty="0">
                <a:latin typeface="Courier New" pitchFamily="49" charset="0"/>
              </a:rPr>
              <a:t>[ty][</a:t>
            </a:r>
            <a:r>
              <a:rPr lang="en-US" sz="870" dirty="0" err="1">
                <a:latin typeface="Courier New" pitchFamily="49" charset="0"/>
              </a:rPr>
              <a:t>tx</a:t>
            </a:r>
            <a:r>
              <a:rPr lang="en-US" sz="870" dirty="0">
                <a:latin typeface="Courier New" pitchFamily="49" charset="0"/>
              </a:rPr>
              <a:t>] = M[Row*Width + p*</a:t>
            </a:r>
            <a:r>
              <a:rPr lang="en-US" sz="870" dirty="0" err="1">
                <a:latin typeface="Courier New" pitchFamily="49" charset="0"/>
              </a:rPr>
              <a:t>TILE_WIDTH+tx</a:t>
            </a:r>
            <a:r>
              <a:rPr lang="en-US" sz="870" dirty="0">
                <a:latin typeface="Courier New" pitchFamily="49" charset="0"/>
              </a:rPr>
              <a:t>];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870" dirty="0">
                <a:latin typeface="Courier New" pitchFamily="49" charset="0"/>
              </a:rPr>
              <a:t>    </a:t>
            </a:r>
            <a:r>
              <a:rPr lang="en-US" sz="870" dirty="0" err="1">
                <a:latin typeface="Courier New" pitchFamily="49" charset="0"/>
              </a:rPr>
              <a:t>ds_N</a:t>
            </a:r>
            <a:r>
              <a:rPr lang="en-US" sz="870" dirty="0">
                <a:latin typeface="Courier New" pitchFamily="49" charset="0"/>
              </a:rPr>
              <a:t>[ty][</a:t>
            </a:r>
            <a:r>
              <a:rPr lang="en-US" sz="870" dirty="0" err="1">
                <a:latin typeface="Courier New" pitchFamily="49" charset="0"/>
              </a:rPr>
              <a:t>tx</a:t>
            </a:r>
            <a:r>
              <a:rPr lang="en-US" sz="870" dirty="0">
                <a:latin typeface="Courier New" pitchFamily="49" charset="0"/>
              </a:rPr>
              <a:t>] = N[(t*</a:t>
            </a:r>
            <a:r>
              <a:rPr lang="en-US" sz="870" dirty="0" err="1">
                <a:latin typeface="Courier New" pitchFamily="49" charset="0"/>
              </a:rPr>
              <a:t>TILE_WIDTH+ty</a:t>
            </a:r>
            <a:r>
              <a:rPr lang="en-US" sz="870" dirty="0">
                <a:latin typeface="Courier New" pitchFamily="49" charset="0"/>
              </a:rPr>
              <a:t>)*Width + Col];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870" dirty="0">
                <a:latin typeface="Courier New" pitchFamily="49" charset="0"/>
              </a:rPr>
              <a:t>    __</a:t>
            </a:r>
            <a:r>
              <a:rPr lang="en-US" sz="870" dirty="0" err="1">
                <a:latin typeface="Courier New" pitchFamily="49" charset="0"/>
              </a:rPr>
              <a:t>syncthreads</a:t>
            </a:r>
            <a:r>
              <a:rPr lang="en-US" sz="870" dirty="0">
                <a:latin typeface="Courier New" pitchFamily="49" charset="0"/>
              </a:rPr>
              <a:t>();</a:t>
            </a:r>
          </a:p>
          <a:p>
            <a:pPr marL="0" indent="0">
              <a:lnSpc>
                <a:spcPct val="80000"/>
              </a:lnSpc>
              <a:buNone/>
            </a:pPr>
            <a:endParaRPr lang="en-US" sz="870" dirty="0">
              <a:latin typeface="Courier New" pitchFamily="49" charset="0"/>
            </a:endParaRPr>
          </a:p>
          <a:p>
            <a:pPr marL="400050" indent="-400050">
              <a:lnSpc>
                <a:spcPct val="80000"/>
              </a:lnSpc>
              <a:buNone/>
            </a:pPr>
            <a:r>
              <a:rPr lang="en-US" sz="870" dirty="0">
                <a:latin typeface="Courier New" pitchFamily="49" charset="0"/>
              </a:rPr>
              <a:t>    for (</a:t>
            </a:r>
            <a:r>
              <a:rPr lang="en-US" sz="870" dirty="0" err="1">
                <a:latin typeface="Courier New" pitchFamily="49" charset="0"/>
              </a:rPr>
              <a:t>int</a:t>
            </a:r>
            <a:r>
              <a:rPr lang="en-US" sz="870" dirty="0">
                <a:latin typeface="Courier New" pitchFamily="49" charset="0"/>
              </a:rPr>
              <a:t> i = 0; i &lt; TILE_WIDTH; ++i)</a:t>
            </a:r>
            <a:r>
              <a:rPr lang="en-US" sz="870" dirty="0" err="1">
                <a:latin typeface="Courier New" pitchFamily="49" charset="0"/>
              </a:rPr>
              <a:t>Pvalue</a:t>
            </a:r>
            <a:r>
              <a:rPr lang="en-US" sz="870" dirty="0">
                <a:latin typeface="Courier New" pitchFamily="49" charset="0"/>
              </a:rPr>
              <a:t> += </a:t>
            </a:r>
            <a:r>
              <a:rPr lang="en-US" sz="870" dirty="0" err="1">
                <a:latin typeface="Courier New" pitchFamily="49" charset="0"/>
              </a:rPr>
              <a:t>ds_M</a:t>
            </a:r>
            <a:r>
              <a:rPr lang="en-US" sz="870" dirty="0">
                <a:latin typeface="Courier New" pitchFamily="49" charset="0"/>
              </a:rPr>
              <a:t>[ty][i] * </a:t>
            </a:r>
            <a:r>
              <a:rPr lang="en-US" sz="870" dirty="0" err="1">
                <a:latin typeface="Courier New" pitchFamily="49" charset="0"/>
              </a:rPr>
              <a:t>ds_N</a:t>
            </a:r>
            <a:r>
              <a:rPr lang="en-US" sz="870" dirty="0">
                <a:latin typeface="Courier New" pitchFamily="49" charset="0"/>
              </a:rPr>
              <a:t>[i][</a:t>
            </a:r>
            <a:r>
              <a:rPr lang="en-US" sz="870" dirty="0" err="1">
                <a:latin typeface="Courier New" pitchFamily="49" charset="0"/>
              </a:rPr>
              <a:t>tx</a:t>
            </a:r>
            <a:r>
              <a:rPr lang="en-US" sz="870" dirty="0">
                <a:latin typeface="Courier New" pitchFamily="49" charset="0"/>
              </a:rPr>
              <a:t>];</a:t>
            </a:r>
          </a:p>
          <a:p>
            <a:pPr marL="400050" indent="-400050">
              <a:lnSpc>
                <a:spcPct val="80000"/>
              </a:lnSpc>
              <a:buNone/>
            </a:pPr>
            <a:r>
              <a:rPr lang="en-US" sz="870" dirty="0">
                <a:latin typeface="Courier New" pitchFamily="49" charset="0"/>
              </a:rPr>
              <a:t>    __</a:t>
            </a:r>
            <a:r>
              <a:rPr lang="en-US" sz="870" dirty="0" err="1">
                <a:latin typeface="Courier New" pitchFamily="49" charset="0"/>
              </a:rPr>
              <a:t>synchthreads</a:t>
            </a:r>
            <a:r>
              <a:rPr lang="en-US" sz="870" dirty="0">
                <a:latin typeface="Courier New" pitchFamily="49" charset="0"/>
              </a:rPr>
              <a:t>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870" dirty="0">
                <a:latin typeface="Courier New" pitchFamily="49" charset="0"/>
              </a:rPr>
              <a:t>  }	</a:t>
            </a:r>
          </a:p>
          <a:p>
            <a:pPr marL="400050" indent="-400050">
              <a:lnSpc>
                <a:spcPct val="80000"/>
              </a:lnSpc>
              <a:buNone/>
            </a:pPr>
            <a:r>
              <a:rPr lang="en-US" sz="870" dirty="0">
                <a:latin typeface="Courier New" pitchFamily="49" charset="0"/>
              </a:rPr>
              <a:t>  P[Row*</a:t>
            </a:r>
            <a:r>
              <a:rPr lang="en-US" sz="870" dirty="0" err="1">
                <a:latin typeface="Courier New" pitchFamily="49" charset="0"/>
              </a:rPr>
              <a:t>Width+Col</a:t>
            </a:r>
            <a:r>
              <a:rPr lang="en-US" sz="870" dirty="0">
                <a:latin typeface="Courier New" pitchFamily="49" charset="0"/>
              </a:rPr>
              <a:t>] = </a:t>
            </a:r>
            <a:r>
              <a:rPr lang="en-US" sz="870" dirty="0" err="1">
                <a:latin typeface="Courier New" pitchFamily="49" charset="0"/>
              </a:rPr>
              <a:t>Pvalue</a:t>
            </a:r>
            <a:r>
              <a:rPr lang="en-US" sz="870" dirty="0">
                <a:latin typeface="Courier New" pitchFamily="49" charset="0"/>
              </a:rPr>
              <a:t>;</a:t>
            </a:r>
          </a:p>
          <a:p>
            <a:pPr marL="400050" indent="-400050">
              <a:lnSpc>
                <a:spcPct val="80000"/>
              </a:lnSpc>
              <a:buNone/>
            </a:pPr>
            <a:r>
              <a:rPr lang="en-US" sz="870" dirty="0">
                <a:latin typeface="Courier New" pitchFamily="49" charset="0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3714750"/>
            <a:ext cx="5181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40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22587"/>
    </mc:Choice>
    <mc:Fallback xmlns="">
      <p:transition advTm="122587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sz="2000" dirty="0"/>
              <a:t>Tile (Thread Block) Size Considerations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Each </a:t>
            </a:r>
            <a:r>
              <a:rPr lang="en-US" sz="1600" dirty="0">
                <a:solidFill>
                  <a:schemeClr val="accent2"/>
                </a:solidFill>
              </a:rPr>
              <a:t>thread block</a:t>
            </a:r>
            <a:r>
              <a:rPr lang="en-US" sz="1600" dirty="0"/>
              <a:t> should have many threads</a:t>
            </a:r>
          </a:p>
          <a:p>
            <a:pPr lvl="1"/>
            <a:r>
              <a:rPr lang="en-US" sz="1267" dirty="0"/>
              <a:t>TILE_WIDTH of 16 gives 16*16 = 256 threads</a:t>
            </a:r>
          </a:p>
          <a:p>
            <a:pPr lvl="1" eaLnBrk="1" hangingPunct="1"/>
            <a:r>
              <a:rPr lang="en-US" sz="1267" dirty="0"/>
              <a:t>TILE_WIDTH of 32 gives 32*32 = 1024 threads</a:t>
            </a:r>
          </a:p>
          <a:p>
            <a:pPr lvl="1" eaLnBrk="1" hangingPunct="1">
              <a:buFontTx/>
              <a:buNone/>
            </a:pPr>
            <a:endParaRPr lang="en-US" sz="1600" dirty="0"/>
          </a:p>
          <a:p>
            <a:pPr eaLnBrk="1" hangingPunct="1"/>
            <a:r>
              <a:rPr lang="en-US" sz="1600" dirty="0"/>
              <a:t>For 16, in each phase, each block performs 2*256 = 512 float loads from global memory for 256 * (2*16) = 8,192 </a:t>
            </a:r>
            <a:r>
              <a:rPr lang="en-US" sz="1600" dirty="0" err="1"/>
              <a:t>mul</a:t>
            </a:r>
            <a:r>
              <a:rPr lang="en-US" sz="1600" dirty="0"/>
              <a:t>/add operations. (16 floating-point operations for each memory load)</a:t>
            </a:r>
          </a:p>
          <a:p>
            <a:pPr eaLnBrk="1" hangingPunct="1"/>
            <a:endParaRPr lang="en-US" sz="1600" dirty="0"/>
          </a:p>
          <a:p>
            <a:r>
              <a:rPr lang="en-US" sz="1600" dirty="0"/>
              <a:t>For 32, in each phase, each block performs 2*1024 = 2048 float loads from global memory for 1024 * (2*32) = 65,536 </a:t>
            </a:r>
            <a:r>
              <a:rPr lang="en-US" sz="1600" dirty="0" err="1"/>
              <a:t>mul</a:t>
            </a:r>
            <a:r>
              <a:rPr lang="en-US" sz="1600" dirty="0"/>
              <a:t>/add operations. (32 floating-point operation for each memory load)</a:t>
            </a:r>
          </a:p>
        </p:txBody>
      </p:sp>
      <p:sp>
        <p:nvSpPr>
          <p:cNvPr id="2969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5429250" y="4157663"/>
            <a:ext cx="1428750" cy="257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Palatino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Palatino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Palatino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Palatino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Palatino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fld id="{728829EF-1137-4B12-994F-1E44DB3F90D8}" type="slidenum">
              <a:rPr lang="en-US" sz="1050">
                <a:latin typeface="Times New Roman" pitchFamily="18" charset="0"/>
              </a:rPr>
              <a:pPr eaLnBrk="1" hangingPunct="1"/>
              <a:t>38</a:t>
            </a:fld>
            <a:endParaRPr lang="en-US" sz="105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203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14650"/>
    </mc:Choice>
    <mc:Fallback xmlns="">
      <p:transition advTm="21465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altLang="zh-TW" dirty="0">
                <a:ea typeface="PMingLiU" pitchFamily="18" charset="-120"/>
              </a:rPr>
              <a:t>Shared Memory and Threading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zh-TW" sz="1500" dirty="0">
                <a:ea typeface="PMingLiU" pitchFamily="18" charset="-120"/>
              </a:rPr>
              <a:t>For an SM with 16KB shared memory</a:t>
            </a:r>
          </a:p>
          <a:p>
            <a:pPr lvl="1" eaLnBrk="1" hangingPunct="1"/>
            <a:r>
              <a:rPr lang="en-US" altLang="zh-TW" sz="1200" dirty="0"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rPr>
              <a:t>Shared memory size is implementation dependent!</a:t>
            </a:r>
          </a:p>
          <a:p>
            <a:pPr lvl="1" eaLnBrk="1" hangingPunct="1"/>
            <a:r>
              <a:rPr lang="en-US" altLang="zh-TW" sz="1200" dirty="0"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rPr>
              <a:t>For TILE_WIDTH = 16, each thread block uses 2*256*4B = 2KB of shared memory. </a:t>
            </a:r>
          </a:p>
          <a:p>
            <a:pPr lvl="1" eaLnBrk="1" hangingPunct="1"/>
            <a:r>
              <a:rPr lang="en-US" altLang="zh-TW" sz="1200" dirty="0"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rPr>
              <a:t>For 16KB shared memory, one can potentially have up to 8 thread blocks executing</a:t>
            </a:r>
          </a:p>
          <a:p>
            <a:pPr lvl="2" eaLnBrk="1" hangingPunct="1"/>
            <a:r>
              <a:rPr lang="en-US" altLang="zh-TW" sz="1050" dirty="0"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rPr>
              <a:t>This allows up to 8*512 = 4,096 pending loads. (2 per thread, 256 threads per block)</a:t>
            </a:r>
          </a:p>
          <a:p>
            <a:pPr lvl="1"/>
            <a:r>
              <a:rPr lang="en-US" altLang="zh-TW" sz="1200" dirty="0">
                <a:ea typeface="PMingLiU" pitchFamily="18" charset="-120"/>
              </a:rPr>
              <a:t>The next TILE_WIDTH 32 would lead to 2*32*32*4 Byte= 8K Byte shared memory usage per thread block, allowing 2 thread blocks active at the same time </a:t>
            </a:r>
          </a:p>
          <a:p>
            <a:pPr lvl="2"/>
            <a:r>
              <a:rPr lang="en-US" altLang="zh-TW" sz="1200" dirty="0">
                <a:ea typeface="PMingLiU" pitchFamily="18" charset="-120"/>
              </a:rPr>
              <a:t>However, in a GPU where the thread count is limited to 1536 threads per SM, the number of blocks per SM </a:t>
            </a:r>
            <a:r>
              <a:rPr lang="en-US" altLang="zh-TW" sz="1200">
                <a:ea typeface="PMingLiU" pitchFamily="18" charset="-120"/>
              </a:rPr>
              <a:t>is reduced to one</a:t>
            </a:r>
            <a:r>
              <a:rPr lang="en-US" altLang="zh-TW" sz="1200" dirty="0">
                <a:ea typeface="PMingLiU" pitchFamily="18" charset="-120"/>
              </a:rPr>
              <a:t>!</a:t>
            </a:r>
          </a:p>
          <a:p>
            <a:r>
              <a:rPr lang="en-US" altLang="zh-TW" dirty="0">
                <a:ea typeface="PMingLiU" pitchFamily="18" charset="-120"/>
              </a:rPr>
              <a:t>Each __</a:t>
            </a:r>
            <a:r>
              <a:rPr lang="en-US" altLang="zh-TW" dirty="0" err="1">
                <a:ea typeface="PMingLiU" pitchFamily="18" charset="-120"/>
              </a:rPr>
              <a:t>syncthread</a:t>
            </a:r>
            <a:r>
              <a:rPr lang="en-US" altLang="zh-TW" dirty="0">
                <a:ea typeface="PMingLiU" pitchFamily="18" charset="-120"/>
              </a:rPr>
              <a:t>() can reduce the number of active threads for a block</a:t>
            </a:r>
          </a:p>
          <a:p>
            <a:pPr lvl="1"/>
            <a:r>
              <a:rPr lang="en-US" altLang="zh-TW" dirty="0">
                <a:ea typeface="PMingLiU" pitchFamily="18" charset="-120"/>
              </a:rPr>
              <a:t>More thread blocks can be advantageous</a:t>
            </a:r>
          </a:p>
          <a:p>
            <a:pPr lvl="1"/>
            <a:endParaRPr lang="en-US" altLang="zh-TW" sz="1050" dirty="0">
              <a:latin typeface="Arial" panose="020B0604020202020204" pitchFamily="34" charset="0"/>
              <a:ea typeface="PMingLiU" pitchFamily="18" charset="-120"/>
              <a:cs typeface="Arial" panose="020B0604020202020204" pitchFamily="34" charset="0"/>
            </a:endParaRPr>
          </a:p>
        </p:txBody>
      </p:sp>
      <p:sp>
        <p:nvSpPr>
          <p:cNvPr id="30722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5429250" y="4157663"/>
            <a:ext cx="1428750" cy="257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Palatino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Palatino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Palatino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Palatino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Palatino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fld id="{EFBEC2B4-03D6-47B5-8FFD-A2A834A1724F}" type="slidenum">
              <a:rPr lang="en-US" sz="1050">
                <a:latin typeface="Times New Roman" pitchFamily="18" charset="0"/>
              </a:rPr>
              <a:pPr eaLnBrk="1" hangingPunct="1"/>
              <a:t>39</a:t>
            </a:fld>
            <a:endParaRPr lang="en-US" sz="105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705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37622"/>
    </mc:Choice>
    <mc:Fallback xmlns="">
      <p:transition advTm="23762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Matrix Multiplication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00" y="895350"/>
            <a:ext cx="6705600" cy="3162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05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__global__ void 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MatrixMulKernel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(float* M, float* N, float* P, 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Width)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05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Calculate the row index of the P element and M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Row = 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blockIdx.y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blockDim.y+threadIdx.y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05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Calculate the column index of P and 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 = 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blockIdx.x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blockDim.x+threadIdx.x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05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((Row &lt; Width) &amp;&amp; (Col &lt; Width))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float 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Pvalue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each thread computes one element of the block sub-matrix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0; k &lt; Width; ++k)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Pvalue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M[Row*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Width+k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]*N[k*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Width+Col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P[Row*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Width+Col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Pvalue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71450" y="2343150"/>
            <a:ext cx="5715000" cy="1371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7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509"/>
    </mc:Choice>
    <mc:Fallback xmlns="">
      <p:transition advTm="68509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arbitrary matrix sizes in tiled algorithms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41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To learn to handle arbitrary matrix sizes in tiled matrix multiplication</a:t>
            </a:r>
          </a:p>
          <a:p>
            <a:pPr lvl="1"/>
            <a:r>
              <a:rPr lang="en-US" sz="1200" dirty="0"/>
              <a:t>Boundary condition checking</a:t>
            </a:r>
          </a:p>
          <a:p>
            <a:pPr lvl="1"/>
            <a:r>
              <a:rPr lang="en-US" sz="1200" dirty="0"/>
              <a:t>Regularizing tile contents</a:t>
            </a:r>
          </a:p>
          <a:p>
            <a:pPr lvl="1"/>
            <a:r>
              <a:rPr lang="en-US" sz="1200" dirty="0"/>
              <a:t>Rectangular matrices</a:t>
            </a:r>
          </a:p>
        </p:txBody>
      </p:sp>
    </p:spTree>
    <p:extLst>
      <p:ext uri="{BB962C8B-B14F-4D97-AF65-F5344CB8AC3E}">
        <p14:creationId xmlns:p14="http://schemas.microsoft.com/office/powerpoint/2010/main" val="154504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9052"/>
    </mc:Choice>
    <mc:Fallback xmlns="">
      <p:transition advTm="29052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Handling Matrix of Arbitrary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tiled matrix multiplication kernel we presented so far can handle only square matrices whose dimensions (Width) are multiples of the tile width (TILE_WIDTH)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However, real applications need to handle arbitrary sized matrices.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One could pad (add elements to) the rows and columns into multiples of the tile size, but would have significant space and data transfer time overhead.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We will take a different approach.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4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804"/>
    </mc:Choice>
    <mc:Fallback xmlns="">
      <p:transition advTm="1804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dirty="0"/>
              <a:t>Phase 1 Loads for Block (0,0) for a 3x3 Example </a:t>
            </a:r>
          </a:p>
        </p:txBody>
      </p:sp>
      <p:sp>
        <p:nvSpPr>
          <p:cNvPr id="269" name="Rectangle 2"/>
          <p:cNvSpPr>
            <a:spLocks noChangeArrowheads="1"/>
          </p:cNvSpPr>
          <p:nvPr/>
        </p:nvSpPr>
        <p:spPr bwMode="auto">
          <a:xfrm>
            <a:off x="4305300" y="259938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0,1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70" name="Rectangle 3"/>
          <p:cNvSpPr>
            <a:spLocks noChangeArrowheads="1"/>
          </p:cNvSpPr>
          <p:nvPr/>
        </p:nvSpPr>
        <p:spPr bwMode="auto">
          <a:xfrm>
            <a:off x="3962400" y="259938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0,0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71" name="Rectangle 4"/>
          <p:cNvSpPr>
            <a:spLocks noChangeArrowheads="1"/>
          </p:cNvSpPr>
          <p:nvPr/>
        </p:nvSpPr>
        <p:spPr bwMode="auto">
          <a:xfrm>
            <a:off x="3962400" y="285655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1,0</a:t>
            </a:r>
          </a:p>
        </p:txBody>
      </p:sp>
      <p:sp>
        <p:nvSpPr>
          <p:cNvPr id="272" name="Rectangle 5"/>
          <p:cNvSpPr>
            <a:spLocks noChangeArrowheads="1"/>
          </p:cNvSpPr>
          <p:nvPr/>
        </p:nvSpPr>
        <p:spPr bwMode="auto">
          <a:xfrm>
            <a:off x="3962400" y="311373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73" name="Rectangle 6"/>
          <p:cNvSpPr>
            <a:spLocks noChangeArrowheads="1"/>
          </p:cNvSpPr>
          <p:nvPr/>
        </p:nvSpPr>
        <p:spPr bwMode="auto">
          <a:xfrm>
            <a:off x="39624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74" name="Rectangle 7"/>
          <p:cNvSpPr>
            <a:spLocks noChangeArrowheads="1"/>
          </p:cNvSpPr>
          <p:nvPr/>
        </p:nvSpPr>
        <p:spPr bwMode="auto">
          <a:xfrm>
            <a:off x="4305300" y="285655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75" name="Rectangle 8"/>
          <p:cNvSpPr>
            <a:spLocks noChangeArrowheads="1"/>
          </p:cNvSpPr>
          <p:nvPr/>
        </p:nvSpPr>
        <p:spPr bwMode="auto">
          <a:xfrm>
            <a:off x="4305300" y="311373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76" name="Rectangle 9"/>
          <p:cNvSpPr>
            <a:spLocks noChangeArrowheads="1"/>
          </p:cNvSpPr>
          <p:nvPr/>
        </p:nvSpPr>
        <p:spPr bwMode="auto">
          <a:xfrm>
            <a:off x="43053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77" name="Rectangle 10"/>
          <p:cNvSpPr>
            <a:spLocks noChangeArrowheads="1"/>
          </p:cNvSpPr>
          <p:nvPr/>
        </p:nvSpPr>
        <p:spPr bwMode="auto">
          <a:xfrm>
            <a:off x="4648200" y="259938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0,2</a:t>
            </a:r>
          </a:p>
        </p:txBody>
      </p:sp>
      <p:sp>
        <p:nvSpPr>
          <p:cNvPr id="278" name="Rectangle 11"/>
          <p:cNvSpPr>
            <a:spLocks noChangeArrowheads="1"/>
          </p:cNvSpPr>
          <p:nvPr/>
        </p:nvSpPr>
        <p:spPr bwMode="auto">
          <a:xfrm>
            <a:off x="4648200" y="285655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79" name="Rectangle 12"/>
          <p:cNvSpPr>
            <a:spLocks noChangeArrowheads="1"/>
          </p:cNvSpPr>
          <p:nvPr/>
        </p:nvSpPr>
        <p:spPr bwMode="auto">
          <a:xfrm>
            <a:off x="4991100" y="285655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80" name="Rectangle 13"/>
          <p:cNvSpPr>
            <a:spLocks noChangeArrowheads="1"/>
          </p:cNvSpPr>
          <p:nvPr/>
        </p:nvSpPr>
        <p:spPr bwMode="auto">
          <a:xfrm>
            <a:off x="4991100" y="311373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81" name="Rectangle 14"/>
          <p:cNvSpPr>
            <a:spLocks noChangeArrowheads="1"/>
          </p:cNvSpPr>
          <p:nvPr/>
        </p:nvSpPr>
        <p:spPr bwMode="auto">
          <a:xfrm>
            <a:off x="4991100" y="259938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82" name="Rectangle 15"/>
          <p:cNvSpPr>
            <a:spLocks noChangeArrowheads="1"/>
          </p:cNvSpPr>
          <p:nvPr/>
        </p:nvSpPr>
        <p:spPr bwMode="auto">
          <a:xfrm>
            <a:off x="4648200" y="311373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83" name="Rectangle 16"/>
          <p:cNvSpPr>
            <a:spLocks noChangeArrowheads="1"/>
          </p:cNvSpPr>
          <p:nvPr/>
        </p:nvSpPr>
        <p:spPr bwMode="auto">
          <a:xfrm>
            <a:off x="46482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84" name="Rectangle 17"/>
          <p:cNvSpPr>
            <a:spLocks noChangeArrowheads="1"/>
          </p:cNvSpPr>
          <p:nvPr/>
        </p:nvSpPr>
        <p:spPr bwMode="auto">
          <a:xfrm>
            <a:off x="49911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85" name="Rectangle 18"/>
          <p:cNvSpPr>
            <a:spLocks noChangeArrowheads="1"/>
          </p:cNvSpPr>
          <p:nvPr/>
        </p:nvSpPr>
        <p:spPr bwMode="auto">
          <a:xfrm>
            <a:off x="4305300" y="285655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1,1</a:t>
            </a:r>
          </a:p>
        </p:txBody>
      </p:sp>
      <p:sp>
        <p:nvSpPr>
          <p:cNvPr id="286" name="Rectangle 19"/>
          <p:cNvSpPr>
            <a:spLocks noChangeArrowheads="1"/>
          </p:cNvSpPr>
          <p:nvPr/>
        </p:nvSpPr>
        <p:spPr bwMode="auto">
          <a:xfrm>
            <a:off x="3962400" y="311373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2,0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87" name="Rectangle 20"/>
          <p:cNvSpPr>
            <a:spLocks noChangeArrowheads="1"/>
          </p:cNvSpPr>
          <p:nvPr/>
        </p:nvSpPr>
        <p:spPr bwMode="auto">
          <a:xfrm>
            <a:off x="4648200" y="311373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2,2</a:t>
            </a:r>
          </a:p>
        </p:txBody>
      </p:sp>
      <p:sp>
        <p:nvSpPr>
          <p:cNvPr id="288" name="Rectangle 21"/>
          <p:cNvSpPr>
            <a:spLocks noChangeArrowheads="1"/>
          </p:cNvSpPr>
          <p:nvPr/>
        </p:nvSpPr>
        <p:spPr bwMode="auto">
          <a:xfrm>
            <a:off x="4991100" y="311373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89" name="Rectangle 22"/>
          <p:cNvSpPr>
            <a:spLocks noChangeArrowheads="1"/>
          </p:cNvSpPr>
          <p:nvPr/>
        </p:nvSpPr>
        <p:spPr bwMode="auto">
          <a:xfrm>
            <a:off x="4305300" y="311373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2,1</a:t>
            </a:r>
          </a:p>
        </p:txBody>
      </p:sp>
      <p:sp>
        <p:nvSpPr>
          <p:cNvPr id="290" name="Rectangle 23"/>
          <p:cNvSpPr>
            <a:spLocks noChangeArrowheads="1"/>
          </p:cNvSpPr>
          <p:nvPr/>
        </p:nvSpPr>
        <p:spPr bwMode="auto">
          <a:xfrm>
            <a:off x="4991100" y="285655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91" name="Rectangle 24"/>
          <p:cNvSpPr>
            <a:spLocks noChangeArrowheads="1"/>
          </p:cNvSpPr>
          <p:nvPr/>
        </p:nvSpPr>
        <p:spPr bwMode="auto">
          <a:xfrm>
            <a:off x="4648200" y="285655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1,2</a:t>
            </a:r>
          </a:p>
        </p:txBody>
      </p:sp>
      <p:sp>
        <p:nvSpPr>
          <p:cNvPr id="292" name="Rectangle 25"/>
          <p:cNvSpPr>
            <a:spLocks noChangeArrowheads="1"/>
          </p:cNvSpPr>
          <p:nvPr/>
        </p:nvSpPr>
        <p:spPr bwMode="auto">
          <a:xfrm>
            <a:off x="39624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93" name="Rectangle 26"/>
          <p:cNvSpPr>
            <a:spLocks noChangeArrowheads="1"/>
          </p:cNvSpPr>
          <p:nvPr/>
        </p:nvSpPr>
        <p:spPr bwMode="auto">
          <a:xfrm>
            <a:off x="43053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94" name="Rectangle 27"/>
          <p:cNvSpPr>
            <a:spLocks noChangeArrowheads="1"/>
          </p:cNvSpPr>
          <p:nvPr/>
        </p:nvSpPr>
        <p:spPr bwMode="auto">
          <a:xfrm>
            <a:off x="49911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95" name="Rectangle 28"/>
          <p:cNvSpPr>
            <a:spLocks noChangeArrowheads="1"/>
          </p:cNvSpPr>
          <p:nvPr/>
        </p:nvSpPr>
        <p:spPr bwMode="auto">
          <a:xfrm>
            <a:off x="46482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96" name="Rectangle 29"/>
          <p:cNvSpPr>
            <a:spLocks noChangeArrowheads="1"/>
          </p:cNvSpPr>
          <p:nvPr/>
        </p:nvSpPr>
        <p:spPr bwMode="auto">
          <a:xfrm>
            <a:off x="39624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97" name="Rectangle 30"/>
          <p:cNvSpPr>
            <a:spLocks noChangeArrowheads="1"/>
          </p:cNvSpPr>
          <p:nvPr/>
        </p:nvSpPr>
        <p:spPr bwMode="auto">
          <a:xfrm>
            <a:off x="46482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98" name="Rectangle 31"/>
          <p:cNvSpPr>
            <a:spLocks noChangeArrowheads="1"/>
          </p:cNvSpPr>
          <p:nvPr/>
        </p:nvSpPr>
        <p:spPr bwMode="auto">
          <a:xfrm>
            <a:off x="49911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99" name="Rectangle 32"/>
          <p:cNvSpPr>
            <a:spLocks noChangeArrowheads="1"/>
          </p:cNvSpPr>
          <p:nvPr/>
        </p:nvSpPr>
        <p:spPr bwMode="auto">
          <a:xfrm>
            <a:off x="43053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00" name="Rectangle 33"/>
          <p:cNvSpPr>
            <a:spLocks noChangeArrowheads="1"/>
          </p:cNvSpPr>
          <p:nvPr/>
        </p:nvSpPr>
        <p:spPr bwMode="auto">
          <a:xfrm>
            <a:off x="3962400" y="2599380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01" name="Rectangle 37"/>
          <p:cNvSpPr>
            <a:spLocks noChangeArrowheads="1"/>
          </p:cNvSpPr>
          <p:nvPr/>
        </p:nvSpPr>
        <p:spPr bwMode="auto">
          <a:xfrm>
            <a:off x="4648200" y="2599380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02" name="Rectangle 39"/>
          <p:cNvSpPr>
            <a:spLocks noChangeArrowheads="1"/>
          </p:cNvSpPr>
          <p:nvPr/>
        </p:nvSpPr>
        <p:spPr bwMode="auto">
          <a:xfrm>
            <a:off x="3962400" y="3113730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03" name="Rectangle 40"/>
          <p:cNvSpPr>
            <a:spLocks noChangeArrowheads="1"/>
          </p:cNvSpPr>
          <p:nvPr/>
        </p:nvSpPr>
        <p:spPr bwMode="auto">
          <a:xfrm>
            <a:off x="4648200" y="3113730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04" name="Rectangle 2"/>
          <p:cNvSpPr>
            <a:spLocks noChangeArrowheads="1"/>
          </p:cNvSpPr>
          <p:nvPr/>
        </p:nvSpPr>
        <p:spPr bwMode="auto">
          <a:xfrm>
            <a:off x="1647825" y="260985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0,1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05" name="Rectangle 3"/>
          <p:cNvSpPr>
            <a:spLocks noChangeArrowheads="1"/>
          </p:cNvSpPr>
          <p:nvPr/>
        </p:nvSpPr>
        <p:spPr bwMode="auto">
          <a:xfrm>
            <a:off x="1304925" y="260985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0,0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06" name="Rectangle 4"/>
          <p:cNvSpPr>
            <a:spLocks noChangeArrowheads="1"/>
          </p:cNvSpPr>
          <p:nvPr/>
        </p:nvSpPr>
        <p:spPr bwMode="auto">
          <a:xfrm>
            <a:off x="1304925" y="286702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1,0</a:t>
            </a:r>
          </a:p>
        </p:txBody>
      </p:sp>
      <p:sp>
        <p:nvSpPr>
          <p:cNvPr id="307" name="Rectangle 5"/>
          <p:cNvSpPr>
            <a:spLocks noChangeArrowheads="1"/>
          </p:cNvSpPr>
          <p:nvPr/>
        </p:nvSpPr>
        <p:spPr bwMode="auto">
          <a:xfrm>
            <a:off x="1304925" y="312420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08" name="Rectangle 6"/>
          <p:cNvSpPr>
            <a:spLocks noChangeArrowheads="1"/>
          </p:cNvSpPr>
          <p:nvPr/>
        </p:nvSpPr>
        <p:spPr bwMode="auto">
          <a:xfrm>
            <a:off x="13049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09" name="Rectangle 7"/>
          <p:cNvSpPr>
            <a:spLocks noChangeArrowheads="1"/>
          </p:cNvSpPr>
          <p:nvPr/>
        </p:nvSpPr>
        <p:spPr bwMode="auto">
          <a:xfrm>
            <a:off x="1647825" y="286702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10" name="Rectangle 8"/>
          <p:cNvSpPr>
            <a:spLocks noChangeArrowheads="1"/>
          </p:cNvSpPr>
          <p:nvPr/>
        </p:nvSpPr>
        <p:spPr bwMode="auto">
          <a:xfrm>
            <a:off x="1647825" y="312420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11" name="Rectangle 9"/>
          <p:cNvSpPr>
            <a:spLocks noChangeArrowheads="1"/>
          </p:cNvSpPr>
          <p:nvPr/>
        </p:nvSpPr>
        <p:spPr bwMode="auto">
          <a:xfrm>
            <a:off x="16478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12" name="Rectangle 10"/>
          <p:cNvSpPr>
            <a:spLocks noChangeArrowheads="1"/>
          </p:cNvSpPr>
          <p:nvPr/>
        </p:nvSpPr>
        <p:spPr bwMode="auto">
          <a:xfrm>
            <a:off x="1990725" y="260985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0,2</a:t>
            </a:r>
          </a:p>
        </p:txBody>
      </p:sp>
      <p:sp>
        <p:nvSpPr>
          <p:cNvPr id="313" name="Rectangle 11"/>
          <p:cNvSpPr>
            <a:spLocks noChangeArrowheads="1"/>
          </p:cNvSpPr>
          <p:nvPr/>
        </p:nvSpPr>
        <p:spPr bwMode="auto">
          <a:xfrm>
            <a:off x="1990725" y="286702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14" name="Rectangle 12"/>
          <p:cNvSpPr>
            <a:spLocks noChangeArrowheads="1"/>
          </p:cNvSpPr>
          <p:nvPr/>
        </p:nvSpPr>
        <p:spPr bwMode="auto">
          <a:xfrm>
            <a:off x="2333625" y="286702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15" name="Rectangle 13"/>
          <p:cNvSpPr>
            <a:spLocks noChangeArrowheads="1"/>
          </p:cNvSpPr>
          <p:nvPr/>
        </p:nvSpPr>
        <p:spPr bwMode="auto">
          <a:xfrm>
            <a:off x="2333625" y="312420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16" name="Rectangle 14"/>
          <p:cNvSpPr>
            <a:spLocks noChangeArrowheads="1"/>
          </p:cNvSpPr>
          <p:nvPr/>
        </p:nvSpPr>
        <p:spPr bwMode="auto">
          <a:xfrm>
            <a:off x="2333625" y="260985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17" name="Rectangle 15"/>
          <p:cNvSpPr>
            <a:spLocks noChangeArrowheads="1"/>
          </p:cNvSpPr>
          <p:nvPr/>
        </p:nvSpPr>
        <p:spPr bwMode="auto">
          <a:xfrm>
            <a:off x="1990725" y="312420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18" name="Rectangle 16"/>
          <p:cNvSpPr>
            <a:spLocks noChangeArrowheads="1"/>
          </p:cNvSpPr>
          <p:nvPr/>
        </p:nvSpPr>
        <p:spPr bwMode="auto">
          <a:xfrm>
            <a:off x="19907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19" name="Rectangle 17"/>
          <p:cNvSpPr>
            <a:spLocks noChangeArrowheads="1"/>
          </p:cNvSpPr>
          <p:nvPr/>
        </p:nvSpPr>
        <p:spPr bwMode="auto">
          <a:xfrm>
            <a:off x="23336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20" name="Rectangle 18"/>
          <p:cNvSpPr>
            <a:spLocks noChangeArrowheads="1"/>
          </p:cNvSpPr>
          <p:nvPr/>
        </p:nvSpPr>
        <p:spPr bwMode="auto">
          <a:xfrm>
            <a:off x="1647825" y="286702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1,1</a:t>
            </a:r>
          </a:p>
        </p:txBody>
      </p:sp>
      <p:sp>
        <p:nvSpPr>
          <p:cNvPr id="321" name="Rectangle 19"/>
          <p:cNvSpPr>
            <a:spLocks noChangeArrowheads="1"/>
          </p:cNvSpPr>
          <p:nvPr/>
        </p:nvSpPr>
        <p:spPr bwMode="auto">
          <a:xfrm>
            <a:off x="1304925" y="312420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2,0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22" name="Rectangle 20"/>
          <p:cNvSpPr>
            <a:spLocks noChangeArrowheads="1"/>
          </p:cNvSpPr>
          <p:nvPr/>
        </p:nvSpPr>
        <p:spPr bwMode="auto">
          <a:xfrm>
            <a:off x="1990725" y="312420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2,2</a:t>
            </a:r>
          </a:p>
        </p:txBody>
      </p:sp>
      <p:sp>
        <p:nvSpPr>
          <p:cNvPr id="323" name="Rectangle 21"/>
          <p:cNvSpPr>
            <a:spLocks noChangeArrowheads="1"/>
          </p:cNvSpPr>
          <p:nvPr/>
        </p:nvSpPr>
        <p:spPr bwMode="auto">
          <a:xfrm>
            <a:off x="2333625" y="312420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24" name="Rectangle 22"/>
          <p:cNvSpPr>
            <a:spLocks noChangeArrowheads="1"/>
          </p:cNvSpPr>
          <p:nvPr/>
        </p:nvSpPr>
        <p:spPr bwMode="auto">
          <a:xfrm>
            <a:off x="1647825" y="312420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2,1</a:t>
            </a:r>
          </a:p>
        </p:txBody>
      </p:sp>
      <p:sp>
        <p:nvSpPr>
          <p:cNvPr id="325" name="Rectangle 23"/>
          <p:cNvSpPr>
            <a:spLocks noChangeArrowheads="1"/>
          </p:cNvSpPr>
          <p:nvPr/>
        </p:nvSpPr>
        <p:spPr bwMode="auto">
          <a:xfrm>
            <a:off x="2333625" y="286702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26" name="Rectangle 24"/>
          <p:cNvSpPr>
            <a:spLocks noChangeArrowheads="1"/>
          </p:cNvSpPr>
          <p:nvPr/>
        </p:nvSpPr>
        <p:spPr bwMode="auto">
          <a:xfrm>
            <a:off x="1990725" y="286702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1,2</a:t>
            </a:r>
          </a:p>
        </p:txBody>
      </p:sp>
      <p:sp>
        <p:nvSpPr>
          <p:cNvPr id="327" name="Rectangle 25"/>
          <p:cNvSpPr>
            <a:spLocks noChangeArrowheads="1"/>
          </p:cNvSpPr>
          <p:nvPr/>
        </p:nvSpPr>
        <p:spPr bwMode="auto">
          <a:xfrm>
            <a:off x="13049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28" name="Rectangle 26"/>
          <p:cNvSpPr>
            <a:spLocks noChangeArrowheads="1"/>
          </p:cNvSpPr>
          <p:nvPr/>
        </p:nvSpPr>
        <p:spPr bwMode="auto">
          <a:xfrm>
            <a:off x="16478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29" name="Rectangle 27"/>
          <p:cNvSpPr>
            <a:spLocks noChangeArrowheads="1"/>
          </p:cNvSpPr>
          <p:nvPr/>
        </p:nvSpPr>
        <p:spPr bwMode="auto">
          <a:xfrm>
            <a:off x="23336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30" name="Rectangle 28"/>
          <p:cNvSpPr>
            <a:spLocks noChangeArrowheads="1"/>
          </p:cNvSpPr>
          <p:nvPr/>
        </p:nvSpPr>
        <p:spPr bwMode="auto">
          <a:xfrm>
            <a:off x="19907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31" name="Rectangle 29"/>
          <p:cNvSpPr>
            <a:spLocks noChangeArrowheads="1"/>
          </p:cNvSpPr>
          <p:nvPr/>
        </p:nvSpPr>
        <p:spPr bwMode="auto">
          <a:xfrm>
            <a:off x="13049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32" name="Rectangle 30"/>
          <p:cNvSpPr>
            <a:spLocks noChangeArrowheads="1"/>
          </p:cNvSpPr>
          <p:nvPr/>
        </p:nvSpPr>
        <p:spPr bwMode="auto">
          <a:xfrm>
            <a:off x="19907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33" name="Rectangle 31"/>
          <p:cNvSpPr>
            <a:spLocks noChangeArrowheads="1"/>
          </p:cNvSpPr>
          <p:nvPr/>
        </p:nvSpPr>
        <p:spPr bwMode="auto">
          <a:xfrm>
            <a:off x="23336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34" name="Rectangle 32"/>
          <p:cNvSpPr>
            <a:spLocks noChangeArrowheads="1"/>
          </p:cNvSpPr>
          <p:nvPr/>
        </p:nvSpPr>
        <p:spPr bwMode="auto">
          <a:xfrm>
            <a:off x="16478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35" name="Rectangle 33"/>
          <p:cNvSpPr>
            <a:spLocks noChangeArrowheads="1"/>
          </p:cNvSpPr>
          <p:nvPr/>
        </p:nvSpPr>
        <p:spPr bwMode="auto">
          <a:xfrm>
            <a:off x="1304925" y="2609850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36" name="Rectangle 37"/>
          <p:cNvSpPr>
            <a:spLocks noChangeArrowheads="1"/>
          </p:cNvSpPr>
          <p:nvPr/>
        </p:nvSpPr>
        <p:spPr bwMode="auto">
          <a:xfrm>
            <a:off x="1990725" y="2609850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37" name="Rectangle 39"/>
          <p:cNvSpPr>
            <a:spLocks noChangeArrowheads="1"/>
          </p:cNvSpPr>
          <p:nvPr/>
        </p:nvSpPr>
        <p:spPr bwMode="auto">
          <a:xfrm>
            <a:off x="1304925" y="3124200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38" name="Rectangle 40"/>
          <p:cNvSpPr>
            <a:spLocks noChangeArrowheads="1"/>
          </p:cNvSpPr>
          <p:nvPr/>
        </p:nvSpPr>
        <p:spPr bwMode="auto">
          <a:xfrm>
            <a:off x="1990725" y="3124200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39" name="Rectangle 2"/>
          <p:cNvSpPr>
            <a:spLocks noChangeArrowheads="1"/>
          </p:cNvSpPr>
          <p:nvPr/>
        </p:nvSpPr>
        <p:spPr bwMode="auto">
          <a:xfrm>
            <a:off x="1647825" y="136683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0,1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40" name="Rectangle 3"/>
          <p:cNvSpPr>
            <a:spLocks noChangeArrowheads="1"/>
          </p:cNvSpPr>
          <p:nvPr/>
        </p:nvSpPr>
        <p:spPr bwMode="auto">
          <a:xfrm>
            <a:off x="1304925" y="136683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0,0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41" name="Rectangle 4"/>
          <p:cNvSpPr>
            <a:spLocks noChangeArrowheads="1"/>
          </p:cNvSpPr>
          <p:nvPr/>
        </p:nvSpPr>
        <p:spPr bwMode="auto">
          <a:xfrm>
            <a:off x="1304925" y="162401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1,0</a:t>
            </a:r>
          </a:p>
        </p:txBody>
      </p:sp>
      <p:sp>
        <p:nvSpPr>
          <p:cNvPr id="342" name="Rectangle 5"/>
          <p:cNvSpPr>
            <a:spLocks noChangeArrowheads="1"/>
          </p:cNvSpPr>
          <p:nvPr/>
        </p:nvSpPr>
        <p:spPr bwMode="auto">
          <a:xfrm>
            <a:off x="1304925" y="188118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43" name="Rectangle 6"/>
          <p:cNvSpPr>
            <a:spLocks noChangeArrowheads="1"/>
          </p:cNvSpPr>
          <p:nvPr/>
        </p:nvSpPr>
        <p:spPr bwMode="auto">
          <a:xfrm>
            <a:off x="13049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44" name="Rectangle 7"/>
          <p:cNvSpPr>
            <a:spLocks noChangeArrowheads="1"/>
          </p:cNvSpPr>
          <p:nvPr/>
        </p:nvSpPr>
        <p:spPr bwMode="auto">
          <a:xfrm>
            <a:off x="1647825" y="162401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45" name="Rectangle 8"/>
          <p:cNvSpPr>
            <a:spLocks noChangeArrowheads="1"/>
          </p:cNvSpPr>
          <p:nvPr/>
        </p:nvSpPr>
        <p:spPr bwMode="auto">
          <a:xfrm>
            <a:off x="1647825" y="188118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46" name="Rectangle 9"/>
          <p:cNvSpPr>
            <a:spLocks noChangeArrowheads="1"/>
          </p:cNvSpPr>
          <p:nvPr/>
        </p:nvSpPr>
        <p:spPr bwMode="auto">
          <a:xfrm>
            <a:off x="16478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47" name="Rectangle 10"/>
          <p:cNvSpPr>
            <a:spLocks noChangeArrowheads="1"/>
          </p:cNvSpPr>
          <p:nvPr/>
        </p:nvSpPr>
        <p:spPr bwMode="auto">
          <a:xfrm>
            <a:off x="1990725" y="136683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0,2</a:t>
            </a:r>
          </a:p>
        </p:txBody>
      </p:sp>
      <p:sp>
        <p:nvSpPr>
          <p:cNvPr id="348" name="Rectangle 11"/>
          <p:cNvSpPr>
            <a:spLocks noChangeArrowheads="1"/>
          </p:cNvSpPr>
          <p:nvPr/>
        </p:nvSpPr>
        <p:spPr bwMode="auto">
          <a:xfrm>
            <a:off x="1990725" y="162401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49" name="Rectangle 12"/>
          <p:cNvSpPr>
            <a:spLocks noChangeArrowheads="1"/>
          </p:cNvSpPr>
          <p:nvPr/>
        </p:nvSpPr>
        <p:spPr bwMode="auto">
          <a:xfrm>
            <a:off x="2333625" y="162401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50" name="Rectangle 13"/>
          <p:cNvSpPr>
            <a:spLocks noChangeArrowheads="1"/>
          </p:cNvSpPr>
          <p:nvPr/>
        </p:nvSpPr>
        <p:spPr bwMode="auto">
          <a:xfrm>
            <a:off x="2333625" y="188118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51" name="Rectangle 14"/>
          <p:cNvSpPr>
            <a:spLocks noChangeArrowheads="1"/>
          </p:cNvSpPr>
          <p:nvPr/>
        </p:nvSpPr>
        <p:spPr bwMode="auto">
          <a:xfrm>
            <a:off x="2333625" y="136683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52" name="Rectangle 15"/>
          <p:cNvSpPr>
            <a:spLocks noChangeArrowheads="1"/>
          </p:cNvSpPr>
          <p:nvPr/>
        </p:nvSpPr>
        <p:spPr bwMode="auto">
          <a:xfrm>
            <a:off x="1990725" y="188118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53" name="Rectangle 16"/>
          <p:cNvSpPr>
            <a:spLocks noChangeArrowheads="1"/>
          </p:cNvSpPr>
          <p:nvPr/>
        </p:nvSpPr>
        <p:spPr bwMode="auto">
          <a:xfrm>
            <a:off x="19907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54" name="Rectangle 17"/>
          <p:cNvSpPr>
            <a:spLocks noChangeArrowheads="1"/>
          </p:cNvSpPr>
          <p:nvPr/>
        </p:nvSpPr>
        <p:spPr bwMode="auto">
          <a:xfrm>
            <a:off x="23336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55" name="Rectangle 18"/>
          <p:cNvSpPr>
            <a:spLocks noChangeArrowheads="1"/>
          </p:cNvSpPr>
          <p:nvPr/>
        </p:nvSpPr>
        <p:spPr bwMode="auto">
          <a:xfrm>
            <a:off x="1647825" y="162401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1,1</a:t>
            </a:r>
          </a:p>
        </p:txBody>
      </p:sp>
      <p:sp>
        <p:nvSpPr>
          <p:cNvPr id="356" name="Rectangle 19"/>
          <p:cNvSpPr>
            <a:spLocks noChangeArrowheads="1"/>
          </p:cNvSpPr>
          <p:nvPr/>
        </p:nvSpPr>
        <p:spPr bwMode="auto">
          <a:xfrm>
            <a:off x="1304925" y="188118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2,0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57" name="Rectangle 20"/>
          <p:cNvSpPr>
            <a:spLocks noChangeArrowheads="1"/>
          </p:cNvSpPr>
          <p:nvPr/>
        </p:nvSpPr>
        <p:spPr bwMode="auto">
          <a:xfrm>
            <a:off x="1990725" y="188118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2,2</a:t>
            </a:r>
          </a:p>
        </p:txBody>
      </p:sp>
      <p:sp>
        <p:nvSpPr>
          <p:cNvPr id="358" name="Rectangle 21"/>
          <p:cNvSpPr>
            <a:spLocks noChangeArrowheads="1"/>
          </p:cNvSpPr>
          <p:nvPr/>
        </p:nvSpPr>
        <p:spPr bwMode="auto">
          <a:xfrm>
            <a:off x="2333625" y="188118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59" name="Rectangle 22"/>
          <p:cNvSpPr>
            <a:spLocks noChangeArrowheads="1"/>
          </p:cNvSpPr>
          <p:nvPr/>
        </p:nvSpPr>
        <p:spPr bwMode="auto">
          <a:xfrm>
            <a:off x="1647825" y="188118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2,1</a:t>
            </a:r>
          </a:p>
        </p:txBody>
      </p:sp>
      <p:sp>
        <p:nvSpPr>
          <p:cNvPr id="360" name="Rectangle 23"/>
          <p:cNvSpPr>
            <a:spLocks noChangeArrowheads="1"/>
          </p:cNvSpPr>
          <p:nvPr/>
        </p:nvSpPr>
        <p:spPr bwMode="auto">
          <a:xfrm>
            <a:off x="2333625" y="162401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61" name="Rectangle 24"/>
          <p:cNvSpPr>
            <a:spLocks noChangeArrowheads="1"/>
          </p:cNvSpPr>
          <p:nvPr/>
        </p:nvSpPr>
        <p:spPr bwMode="auto">
          <a:xfrm>
            <a:off x="1990725" y="162401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1,2</a:t>
            </a:r>
          </a:p>
        </p:txBody>
      </p:sp>
      <p:sp>
        <p:nvSpPr>
          <p:cNvPr id="362" name="Rectangle 25"/>
          <p:cNvSpPr>
            <a:spLocks noChangeArrowheads="1"/>
          </p:cNvSpPr>
          <p:nvPr/>
        </p:nvSpPr>
        <p:spPr bwMode="auto">
          <a:xfrm>
            <a:off x="13049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63" name="Rectangle 26"/>
          <p:cNvSpPr>
            <a:spLocks noChangeArrowheads="1"/>
          </p:cNvSpPr>
          <p:nvPr/>
        </p:nvSpPr>
        <p:spPr bwMode="auto">
          <a:xfrm>
            <a:off x="16478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64" name="Rectangle 27"/>
          <p:cNvSpPr>
            <a:spLocks noChangeArrowheads="1"/>
          </p:cNvSpPr>
          <p:nvPr/>
        </p:nvSpPr>
        <p:spPr bwMode="auto">
          <a:xfrm>
            <a:off x="23336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65" name="Rectangle 28"/>
          <p:cNvSpPr>
            <a:spLocks noChangeArrowheads="1"/>
          </p:cNvSpPr>
          <p:nvPr/>
        </p:nvSpPr>
        <p:spPr bwMode="auto">
          <a:xfrm>
            <a:off x="19907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66" name="Rectangle 29"/>
          <p:cNvSpPr>
            <a:spLocks noChangeArrowheads="1"/>
          </p:cNvSpPr>
          <p:nvPr/>
        </p:nvSpPr>
        <p:spPr bwMode="auto">
          <a:xfrm>
            <a:off x="13049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67" name="Rectangle 30"/>
          <p:cNvSpPr>
            <a:spLocks noChangeArrowheads="1"/>
          </p:cNvSpPr>
          <p:nvPr/>
        </p:nvSpPr>
        <p:spPr bwMode="auto">
          <a:xfrm>
            <a:off x="19907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68" name="Rectangle 31"/>
          <p:cNvSpPr>
            <a:spLocks noChangeArrowheads="1"/>
          </p:cNvSpPr>
          <p:nvPr/>
        </p:nvSpPr>
        <p:spPr bwMode="auto">
          <a:xfrm>
            <a:off x="23336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69" name="Rectangle 32"/>
          <p:cNvSpPr>
            <a:spLocks noChangeArrowheads="1"/>
          </p:cNvSpPr>
          <p:nvPr/>
        </p:nvSpPr>
        <p:spPr bwMode="auto">
          <a:xfrm>
            <a:off x="16478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70" name="Rectangle 33"/>
          <p:cNvSpPr>
            <a:spLocks noChangeArrowheads="1"/>
          </p:cNvSpPr>
          <p:nvPr/>
        </p:nvSpPr>
        <p:spPr bwMode="auto">
          <a:xfrm>
            <a:off x="1304925" y="1366838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71" name="Rectangle 37"/>
          <p:cNvSpPr>
            <a:spLocks noChangeArrowheads="1"/>
          </p:cNvSpPr>
          <p:nvPr/>
        </p:nvSpPr>
        <p:spPr bwMode="auto">
          <a:xfrm>
            <a:off x="1990725" y="1366838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72" name="Rectangle 39"/>
          <p:cNvSpPr>
            <a:spLocks noChangeArrowheads="1"/>
          </p:cNvSpPr>
          <p:nvPr/>
        </p:nvSpPr>
        <p:spPr bwMode="auto">
          <a:xfrm>
            <a:off x="1304925" y="1881188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73" name="Rectangle 40"/>
          <p:cNvSpPr>
            <a:spLocks noChangeArrowheads="1"/>
          </p:cNvSpPr>
          <p:nvPr/>
        </p:nvSpPr>
        <p:spPr bwMode="auto">
          <a:xfrm>
            <a:off x="1990725" y="1881188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74" name="Rectangle 2"/>
          <p:cNvSpPr>
            <a:spLocks noChangeArrowheads="1"/>
          </p:cNvSpPr>
          <p:nvPr/>
        </p:nvSpPr>
        <p:spPr bwMode="auto">
          <a:xfrm>
            <a:off x="3251860" y="2609292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75" name="Rectangle 3"/>
          <p:cNvSpPr>
            <a:spLocks noChangeArrowheads="1"/>
          </p:cNvSpPr>
          <p:nvPr/>
        </p:nvSpPr>
        <p:spPr bwMode="auto">
          <a:xfrm>
            <a:off x="2908960" y="26200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0,2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76" name="Rectangle 4"/>
          <p:cNvSpPr>
            <a:spLocks noChangeArrowheads="1"/>
          </p:cNvSpPr>
          <p:nvPr/>
        </p:nvSpPr>
        <p:spPr bwMode="auto">
          <a:xfrm>
            <a:off x="2908960" y="2866467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1,2</a:t>
            </a:r>
          </a:p>
        </p:txBody>
      </p:sp>
      <p:sp>
        <p:nvSpPr>
          <p:cNvPr id="377" name="Rectangle 7"/>
          <p:cNvSpPr>
            <a:spLocks noChangeArrowheads="1"/>
          </p:cNvSpPr>
          <p:nvPr/>
        </p:nvSpPr>
        <p:spPr bwMode="auto">
          <a:xfrm>
            <a:off x="3251860" y="2866467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78" name="Rectangle 18"/>
          <p:cNvSpPr>
            <a:spLocks noChangeArrowheads="1"/>
          </p:cNvSpPr>
          <p:nvPr/>
        </p:nvSpPr>
        <p:spPr bwMode="auto">
          <a:xfrm>
            <a:off x="3251860" y="2866467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79" name="Rectangle 33"/>
          <p:cNvSpPr>
            <a:spLocks noChangeArrowheads="1"/>
          </p:cNvSpPr>
          <p:nvPr/>
        </p:nvSpPr>
        <p:spPr bwMode="auto">
          <a:xfrm>
            <a:off x="2908960" y="2609292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80" name="Rectangle 2"/>
          <p:cNvSpPr>
            <a:spLocks noChangeArrowheads="1"/>
          </p:cNvSpPr>
          <p:nvPr/>
        </p:nvSpPr>
        <p:spPr bwMode="auto">
          <a:xfrm>
            <a:off x="4292237" y="1880769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2,1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81" name="Rectangle 3"/>
          <p:cNvSpPr>
            <a:spLocks noChangeArrowheads="1"/>
          </p:cNvSpPr>
          <p:nvPr/>
        </p:nvSpPr>
        <p:spPr bwMode="auto">
          <a:xfrm>
            <a:off x="3949337" y="1880769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2,0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82" name="Rectangle 4"/>
          <p:cNvSpPr>
            <a:spLocks noChangeArrowheads="1"/>
          </p:cNvSpPr>
          <p:nvPr/>
        </p:nvSpPr>
        <p:spPr bwMode="auto">
          <a:xfrm>
            <a:off x="3949337" y="2137944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83" name="Rectangle 7"/>
          <p:cNvSpPr>
            <a:spLocks noChangeArrowheads="1"/>
          </p:cNvSpPr>
          <p:nvPr/>
        </p:nvSpPr>
        <p:spPr bwMode="auto">
          <a:xfrm>
            <a:off x="4292237" y="2137944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84" name="Rectangle 18"/>
          <p:cNvSpPr>
            <a:spLocks noChangeArrowheads="1"/>
          </p:cNvSpPr>
          <p:nvPr/>
        </p:nvSpPr>
        <p:spPr bwMode="auto">
          <a:xfrm>
            <a:off x="4292237" y="2137944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85" name="Rectangle 33"/>
          <p:cNvSpPr>
            <a:spLocks noChangeArrowheads="1"/>
          </p:cNvSpPr>
          <p:nvPr/>
        </p:nvSpPr>
        <p:spPr bwMode="auto">
          <a:xfrm>
            <a:off x="3949337" y="1880769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86" name="TextBox 144"/>
          <p:cNvSpPr txBox="1">
            <a:spLocks noChangeArrowheads="1"/>
          </p:cNvSpPr>
          <p:nvPr/>
        </p:nvSpPr>
        <p:spPr bwMode="auto">
          <a:xfrm>
            <a:off x="4687966" y="1969846"/>
            <a:ext cx="118173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 dirty="0">
                <a:solidFill>
                  <a:srgbClr val="000000"/>
                </a:solidFill>
                <a:ea typeface=""/>
              </a:rPr>
              <a:t>Shared Memory</a:t>
            </a:r>
          </a:p>
        </p:txBody>
      </p:sp>
      <p:sp>
        <p:nvSpPr>
          <p:cNvPr id="387" name="TextBox 145"/>
          <p:cNvSpPr txBox="1">
            <a:spLocks noChangeArrowheads="1"/>
          </p:cNvSpPr>
          <p:nvPr/>
        </p:nvSpPr>
        <p:spPr bwMode="auto">
          <a:xfrm>
            <a:off x="2691311" y="2322381"/>
            <a:ext cx="118173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 dirty="0">
                <a:solidFill>
                  <a:srgbClr val="000000"/>
                </a:solidFill>
                <a:ea typeface=""/>
              </a:rPr>
              <a:t>Shared Memory</a:t>
            </a:r>
          </a:p>
        </p:txBody>
      </p:sp>
      <p:cxnSp>
        <p:nvCxnSpPr>
          <p:cNvPr id="388" name="Straight Arrow Connector 387"/>
          <p:cNvCxnSpPr/>
          <p:nvPr/>
        </p:nvCxnSpPr>
        <p:spPr>
          <a:xfrm flipV="1">
            <a:off x="1856253" y="2306045"/>
            <a:ext cx="2686050" cy="3572"/>
          </a:xfrm>
          <a:prstGeom prst="straightConnector1">
            <a:avLst/>
          </a:prstGeom>
          <a:noFill/>
          <a:ln w="28575" cap="flat" cmpd="sng" algn="ctr">
            <a:solidFill>
              <a:srgbClr val="FA6300"/>
            </a:solidFill>
            <a:prstDash val="solid"/>
            <a:tailEnd type="arrow"/>
          </a:ln>
          <a:effectLst/>
        </p:spPr>
      </p:cxnSp>
      <p:cxnSp>
        <p:nvCxnSpPr>
          <p:cNvPr id="389" name="Straight Arrow Connector 388"/>
          <p:cNvCxnSpPr/>
          <p:nvPr/>
        </p:nvCxnSpPr>
        <p:spPr>
          <a:xfrm flipV="1">
            <a:off x="1856253" y="2064404"/>
            <a:ext cx="2686050" cy="5167"/>
          </a:xfrm>
          <a:prstGeom prst="straightConnector1">
            <a:avLst/>
          </a:prstGeom>
          <a:noFill/>
          <a:ln w="28575" cap="flat" cmpd="sng" algn="ctr">
            <a:solidFill>
              <a:srgbClr val="FA6300"/>
            </a:solidFill>
            <a:prstDash val="solid"/>
            <a:tailEnd type="arrow"/>
          </a:ln>
          <a:effectLst/>
        </p:spPr>
      </p:cxnSp>
      <p:cxnSp>
        <p:nvCxnSpPr>
          <p:cNvPr id="390" name="Straight Arrow Connector 389"/>
          <p:cNvCxnSpPr/>
          <p:nvPr/>
        </p:nvCxnSpPr>
        <p:spPr>
          <a:xfrm flipV="1">
            <a:off x="1553358" y="1968060"/>
            <a:ext cx="2686050" cy="3572"/>
          </a:xfrm>
          <a:prstGeom prst="straightConnector1">
            <a:avLst/>
          </a:prstGeom>
          <a:noFill/>
          <a:ln w="28575" cap="flat" cmpd="sng" algn="ctr">
            <a:solidFill>
              <a:srgbClr val="FA6300"/>
            </a:solidFill>
            <a:prstDash val="solid"/>
            <a:tailEnd type="arrow"/>
          </a:ln>
          <a:effectLst/>
        </p:spPr>
      </p:cxnSp>
      <p:cxnSp>
        <p:nvCxnSpPr>
          <p:cNvPr id="391" name="Straight Arrow Connector 390"/>
          <p:cNvCxnSpPr/>
          <p:nvPr/>
        </p:nvCxnSpPr>
        <p:spPr>
          <a:xfrm flipV="1">
            <a:off x="1553358" y="2220144"/>
            <a:ext cx="2686050" cy="4672"/>
          </a:xfrm>
          <a:prstGeom prst="straightConnector1">
            <a:avLst/>
          </a:prstGeom>
          <a:noFill/>
          <a:ln w="28575" cap="flat" cmpd="sng" algn="ctr">
            <a:solidFill>
              <a:srgbClr val="FA6300"/>
            </a:solidFill>
            <a:prstDash val="solid"/>
            <a:tailEnd type="arrow"/>
          </a:ln>
          <a:effectLst/>
        </p:spPr>
      </p:cxnSp>
      <p:sp>
        <p:nvSpPr>
          <p:cNvPr id="392" name="Rectangle 391"/>
          <p:cNvSpPr/>
          <p:nvPr/>
        </p:nvSpPr>
        <p:spPr>
          <a:xfrm>
            <a:off x="2676525" y="1048362"/>
            <a:ext cx="3429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Trebuchet MS"/>
                <a:ea typeface=""/>
              </a:rPr>
              <a:t>Threads (1,0) and (1,1) need special treatment in loading N tile </a:t>
            </a:r>
          </a:p>
        </p:txBody>
      </p:sp>
      <p:sp>
        <p:nvSpPr>
          <p:cNvPr id="393" name="TextBox 392"/>
          <p:cNvSpPr txBox="1"/>
          <p:nvPr/>
        </p:nvSpPr>
        <p:spPr>
          <a:xfrm>
            <a:off x="2655156" y="3723095"/>
            <a:ext cx="298364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Trebuchet MS"/>
                <a:ea typeface=""/>
              </a:rPr>
              <a:t>Threads (0,1) and (1,1) need special treatment in loading M tile</a:t>
            </a:r>
          </a:p>
        </p:txBody>
      </p:sp>
      <p:cxnSp>
        <p:nvCxnSpPr>
          <p:cNvPr id="394" name="Straight Arrow Connector 393"/>
          <p:cNvCxnSpPr/>
          <p:nvPr/>
        </p:nvCxnSpPr>
        <p:spPr>
          <a:xfrm>
            <a:off x="2133543" y="2696953"/>
            <a:ext cx="975500" cy="3992"/>
          </a:xfrm>
          <a:prstGeom prst="straightConnector1">
            <a:avLst/>
          </a:prstGeom>
          <a:noFill/>
          <a:ln w="28575" cap="flat" cmpd="sng" algn="ctr">
            <a:solidFill>
              <a:srgbClr val="FA6300"/>
            </a:solidFill>
            <a:prstDash val="solid"/>
            <a:tailEnd type="arrow"/>
          </a:ln>
          <a:effectLst/>
        </p:spPr>
      </p:cxnSp>
      <p:cxnSp>
        <p:nvCxnSpPr>
          <p:cNvPr id="395" name="Straight Arrow Connector 394"/>
          <p:cNvCxnSpPr/>
          <p:nvPr/>
        </p:nvCxnSpPr>
        <p:spPr>
          <a:xfrm>
            <a:off x="2483019" y="3045018"/>
            <a:ext cx="984403" cy="0"/>
          </a:xfrm>
          <a:prstGeom prst="straightConnector1">
            <a:avLst/>
          </a:prstGeom>
          <a:noFill/>
          <a:ln w="28575" cap="flat" cmpd="sng" algn="ctr">
            <a:solidFill>
              <a:srgbClr val="FA6300"/>
            </a:solidFill>
            <a:prstDash val="solid"/>
            <a:tailEnd type="arrow"/>
          </a:ln>
          <a:effectLst/>
        </p:spPr>
      </p:cxnSp>
      <p:cxnSp>
        <p:nvCxnSpPr>
          <p:cNvPr id="396" name="Straight Arrow Connector 395"/>
          <p:cNvCxnSpPr/>
          <p:nvPr/>
        </p:nvCxnSpPr>
        <p:spPr>
          <a:xfrm flipV="1">
            <a:off x="2483019" y="2774694"/>
            <a:ext cx="984403" cy="10034"/>
          </a:xfrm>
          <a:prstGeom prst="straightConnector1">
            <a:avLst/>
          </a:prstGeom>
          <a:noFill/>
          <a:ln w="28575" cap="flat" cmpd="sng" algn="ctr">
            <a:solidFill>
              <a:srgbClr val="FA6300"/>
            </a:solidFill>
            <a:prstDash val="solid"/>
            <a:tailEnd type="arrow"/>
          </a:ln>
          <a:effectLst/>
        </p:spPr>
      </p:cxnSp>
      <p:cxnSp>
        <p:nvCxnSpPr>
          <p:cNvPr id="397" name="Straight Arrow Connector 396"/>
          <p:cNvCxnSpPr/>
          <p:nvPr/>
        </p:nvCxnSpPr>
        <p:spPr>
          <a:xfrm>
            <a:off x="2184481" y="2956980"/>
            <a:ext cx="1062733" cy="3493"/>
          </a:xfrm>
          <a:prstGeom prst="straightConnector1">
            <a:avLst/>
          </a:prstGeom>
          <a:noFill/>
          <a:ln w="28575" cap="flat" cmpd="sng" algn="ctr">
            <a:solidFill>
              <a:srgbClr val="FA6300"/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26089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68619"/>
    </mc:Choice>
    <mc:Fallback xmlns="">
      <p:transition advTm="168619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Phase 1 Use for Block (0,0) (iteration 0)</a:t>
            </a:r>
          </a:p>
        </p:txBody>
      </p:sp>
      <p:sp>
        <p:nvSpPr>
          <p:cNvPr id="266" name="Rectangle 2"/>
          <p:cNvSpPr>
            <a:spLocks noChangeArrowheads="1"/>
          </p:cNvSpPr>
          <p:nvPr/>
        </p:nvSpPr>
        <p:spPr bwMode="auto">
          <a:xfrm>
            <a:off x="4305300" y="259938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0,1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67" name="Rectangle 3"/>
          <p:cNvSpPr>
            <a:spLocks noChangeArrowheads="1"/>
          </p:cNvSpPr>
          <p:nvPr/>
        </p:nvSpPr>
        <p:spPr bwMode="auto">
          <a:xfrm>
            <a:off x="3962400" y="259938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0,0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68" name="Rectangle 4"/>
          <p:cNvSpPr>
            <a:spLocks noChangeArrowheads="1"/>
          </p:cNvSpPr>
          <p:nvPr/>
        </p:nvSpPr>
        <p:spPr bwMode="auto">
          <a:xfrm>
            <a:off x="3962400" y="285655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1,0</a:t>
            </a:r>
          </a:p>
        </p:txBody>
      </p:sp>
      <p:sp>
        <p:nvSpPr>
          <p:cNvPr id="269" name="Rectangle 5"/>
          <p:cNvSpPr>
            <a:spLocks noChangeArrowheads="1"/>
          </p:cNvSpPr>
          <p:nvPr/>
        </p:nvSpPr>
        <p:spPr bwMode="auto">
          <a:xfrm>
            <a:off x="3962400" y="311373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70" name="Rectangle 6"/>
          <p:cNvSpPr>
            <a:spLocks noChangeArrowheads="1"/>
          </p:cNvSpPr>
          <p:nvPr/>
        </p:nvSpPr>
        <p:spPr bwMode="auto">
          <a:xfrm>
            <a:off x="39624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71" name="Rectangle 7"/>
          <p:cNvSpPr>
            <a:spLocks noChangeArrowheads="1"/>
          </p:cNvSpPr>
          <p:nvPr/>
        </p:nvSpPr>
        <p:spPr bwMode="auto">
          <a:xfrm>
            <a:off x="4305300" y="285655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72" name="Rectangle 8"/>
          <p:cNvSpPr>
            <a:spLocks noChangeArrowheads="1"/>
          </p:cNvSpPr>
          <p:nvPr/>
        </p:nvSpPr>
        <p:spPr bwMode="auto">
          <a:xfrm>
            <a:off x="4305300" y="311373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73" name="Rectangle 9"/>
          <p:cNvSpPr>
            <a:spLocks noChangeArrowheads="1"/>
          </p:cNvSpPr>
          <p:nvPr/>
        </p:nvSpPr>
        <p:spPr bwMode="auto">
          <a:xfrm>
            <a:off x="43053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74" name="Rectangle 10"/>
          <p:cNvSpPr>
            <a:spLocks noChangeArrowheads="1"/>
          </p:cNvSpPr>
          <p:nvPr/>
        </p:nvSpPr>
        <p:spPr bwMode="auto">
          <a:xfrm>
            <a:off x="4648200" y="259938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0,2</a:t>
            </a:r>
          </a:p>
        </p:txBody>
      </p:sp>
      <p:sp>
        <p:nvSpPr>
          <p:cNvPr id="275" name="Rectangle 11"/>
          <p:cNvSpPr>
            <a:spLocks noChangeArrowheads="1"/>
          </p:cNvSpPr>
          <p:nvPr/>
        </p:nvSpPr>
        <p:spPr bwMode="auto">
          <a:xfrm>
            <a:off x="4648200" y="285655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76" name="Rectangle 12"/>
          <p:cNvSpPr>
            <a:spLocks noChangeArrowheads="1"/>
          </p:cNvSpPr>
          <p:nvPr/>
        </p:nvSpPr>
        <p:spPr bwMode="auto">
          <a:xfrm>
            <a:off x="4991100" y="285655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77" name="Rectangle 13"/>
          <p:cNvSpPr>
            <a:spLocks noChangeArrowheads="1"/>
          </p:cNvSpPr>
          <p:nvPr/>
        </p:nvSpPr>
        <p:spPr bwMode="auto">
          <a:xfrm>
            <a:off x="4991100" y="311373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78" name="Rectangle 14"/>
          <p:cNvSpPr>
            <a:spLocks noChangeArrowheads="1"/>
          </p:cNvSpPr>
          <p:nvPr/>
        </p:nvSpPr>
        <p:spPr bwMode="auto">
          <a:xfrm>
            <a:off x="4991100" y="259938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79" name="Rectangle 15"/>
          <p:cNvSpPr>
            <a:spLocks noChangeArrowheads="1"/>
          </p:cNvSpPr>
          <p:nvPr/>
        </p:nvSpPr>
        <p:spPr bwMode="auto">
          <a:xfrm>
            <a:off x="4648200" y="311373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80" name="Rectangle 16"/>
          <p:cNvSpPr>
            <a:spLocks noChangeArrowheads="1"/>
          </p:cNvSpPr>
          <p:nvPr/>
        </p:nvSpPr>
        <p:spPr bwMode="auto">
          <a:xfrm>
            <a:off x="46482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81" name="Rectangle 17"/>
          <p:cNvSpPr>
            <a:spLocks noChangeArrowheads="1"/>
          </p:cNvSpPr>
          <p:nvPr/>
        </p:nvSpPr>
        <p:spPr bwMode="auto">
          <a:xfrm>
            <a:off x="49911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82" name="Rectangle 18"/>
          <p:cNvSpPr>
            <a:spLocks noChangeArrowheads="1"/>
          </p:cNvSpPr>
          <p:nvPr/>
        </p:nvSpPr>
        <p:spPr bwMode="auto">
          <a:xfrm>
            <a:off x="4305300" y="285655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1,1</a:t>
            </a:r>
          </a:p>
        </p:txBody>
      </p:sp>
      <p:sp>
        <p:nvSpPr>
          <p:cNvPr id="283" name="Rectangle 19"/>
          <p:cNvSpPr>
            <a:spLocks noChangeArrowheads="1"/>
          </p:cNvSpPr>
          <p:nvPr/>
        </p:nvSpPr>
        <p:spPr bwMode="auto">
          <a:xfrm>
            <a:off x="3962400" y="311373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2,0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84" name="Rectangle 20"/>
          <p:cNvSpPr>
            <a:spLocks noChangeArrowheads="1"/>
          </p:cNvSpPr>
          <p:nvPr/>
        </p:nvSpPr>
        <p:spPr bwMode="auto">
          <a:xfrm>
            <a:off x="4648200" y="311373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2,2</a:t>
            </a:r>
          </a:p>
        </p:txBody>
      </p:sp>
      <p:sp>
        <p:nvSpPr>
          <p:cNvPr id="285" name="Rectangle 21"/>
          <p:cNvSpPr>
            <a:spLocks noChangeArrowheads="1"/>
          </p:cNvSpPr>
          <p:nvPr/>
        </p:nvSpPr>
        <p:spPr bwMode="auto">
          <a:xfrm>
            <a:off x="4991100" y="311373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86" name="Rectangle 22"/>
          <p:cNvSpPr>
            <a:spLocks noChangeArrowheads="1"/>
          </p:cNvSpPr>
          <p:nvPr/>
        </p:nvSpPr>
        <p:spPr bwMode="auto">
          <a:xfrm>
            <a:off x="4305300" y="311373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2,1</a:t>
            </a:r>
          </a:p>
        </p:txBody>
      </p:sp>
      <p:sp>
        <p:nvSpPr>
          <p:cNvPr id="287" name="Rectangle 23"/>
          <p:cNvSpPr>
            <a:spLocks noChangeArrowheads="1"/>
          </p:cNvSpPr>
          <p:nvPr/>
        </p:nvSpPr>
        <p:spPr bwMode="auto">
          <a:xfrm>
            <a:off x="4991100" y="285655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88" name="Rectangle 24"/>
          <p:cNvSpPr>
            <a:spLocks noChangeArrowheads="1"/>
          </p:cNvSpPr>
          <p:nvPr/>
        </p:nvSpPr>
        <p:spPr bwMode="auto">
          <a:xfrm>
            <a:off x="4648200" y="285655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1,2</a:t>
            </a:r>
          </a:p>
        </p:txBody>
      </p:sp>
      <p:sp>
        <p:nvSpPr>
          <p:cNvPr id="289" name="Rectangle 25"/>
          <p:cNvSpPr>
            <a:spLocks noChangeArrowheads="1"/>
          </p:cNvSpPr>
          <p:nvPr/>
        </p:nvSpPr>
        <p:spPr bwMode="auto">
          <a:xfrm>
            <a:off x="39624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90" name="Rectangle 26"/>
          <p:cNvSpPr>
            <a:spLocks noChangeArrowheads="1"/>
          </p:cNvSpPr>
          <p:nvPr/>
        </p:nvSpPr>
        <p:spPr bwMode="auto">
          <a:xfrm>
            <a:off x="43053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91" name="Rectangle 27"/>
          <p:cNvSpPr>
            <a:spLocks noChangeArrowheads="1"/>
          </p:cNvSpPr>
          <p:nvPr/>
        </p:nvSpPr>
        <p:spPr bwMode="auto">
          <a:xfrm>
            <a:off x="49911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92" name="Rectangle 28"/>
          <p:cNvSpPr>
            <a:spLocks noChangeArrowheads="1"/>
          </p:cNvSpPr>
          <p:nvPr/>
        </p:nvSpPr>
        <p:spPr bwMode="auto">
          <a:xfrm>
            <a:off x="46482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93" name="Rectangle 29"/>
          <p:cNvSpPr>
            <a:spLocks noChangeArrowheads="1"/>
          </p:cNvSpPr>
          <p:nvPr/>
        </p:nvSpPr>
        <p:spPr bwMode="auto">
          <a:xfrm>
            <a:off x="39624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94" name="Rectangle 30"/>
          <p:cNvSpPr>
            <a:spLocks noChangeArrowheads="1"/>
          </p:cNvSpPr>
          <p:nvPr/>
        </p:nvSpPr>
        <p:spPr bwMode="auto">
          <a:xfrm>
            <a:off x="46482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95" name="Rectangle 31"/>
          <p:cNvSpPr>
            <a:spLocks noChangeArrowheads="1"/>
          </p:cNvSpPr>
          <p:nvPr/>
        </p:nvSpPr>
        <p:spPr bwMode="auto">
          <a:xfrm>
            <a:off x="49911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96" name="Rectangle 32"/>
          <p:cNvSpPr>
            <a:spLocks noChangeArrowheads="1"/>
          </p:cNvSpPr>
          <p:nvPr/>
        </p:nvSpPr>
        <p:spPr bwMode="auto">
          <a:xfrm>
            <a:off x="43053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97" name="Rectangle 33"/>
          <p:cNvSpPr>
            <a:spLocks noChangeArrowheads="1"/>
          </p:cNvSpPr>
          <p:nvPr/>
        </p:nvSpPr>
        <p:spPr bwMode="auto">
          <a:xfrm>
            <a:off x="3962400" y="2599380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98" name="Rectangle 37"/>
          <p:cNvSpPr>
            <a:spLocks noChangeArrowheads="1"/>
          </p:cNvSpPr>
          <p:nvPr/>
        </p:nvSpPr>
        <p:spPr bwMode="auto">
          <a:xfrm>
            <a:off x="4648200" y="2599380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99" name="Rectangle 39"/>
          <p:cNvSpPr>
            <a:spLocks noChangeArrowheads="1"/>
          </p:cNvSpPr>
          <p:nvPr/>
        </p:nvSpPr>
        <p:spPr bwMode="auto">
          <a:xfrm>
            <a:off x="3962400" y="3113730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00" name="Rectangle 40"/>
          <p:cNvSpPr>
            <a:spLocks noChangeArrowheads="1"/>
          </p:cNvSpPr>
          <p:nvPr/>
        </p:nvSpPr>
        <p:spPr bwMode="auto">
          <a:xfrm>
            <a:off x="4648200" y="3113730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01" name="Rectangle 2"/>
          <p:cNvSpPr>
            <a:spLocks noChangeArrowheads="1"/>
          </p:cNvSpPr>
          <p:nvPr/>
        </p:nvSpPr>
        <p:spPr bwMode="auto">
          <a:xfrm>
            <a:off x="1647825" y="260985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0,1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02" name="Rectangle 3"/>
          <p:cNvSpPr>
            <a:spLocks noChangeArrowheads="1"/>
          </p:cNvSpPr>
          <p:nvPr/>
        </p:nvSpPr>
        <p:spPr bwMode="auto">
          <a:xfrm>
            <a:off x="1304925" y="260985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0,0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03" name="Rectangle 4"/>
          <p:cNvSpPr>
            <a:spLocks noChangeArrowheads="1"/>
          </p:cNvSpPr>
          <p:nvPr/>
        </p:nvSpPr>
        <p:spPr bwMode="auto">
          <a:xfrm>
            <a:off x="1304925" y="286702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1,0</a:t>
            </a:r>
          </a:p>
        </p:txBody>
      </p:sp>
      <p:sp>
        <p:nvSpPr>
          <p:cNvPr id="304" name="Rectangle 5"/>
          <p:cNvSpPr>
            <a:spLocks noChangeArrowheads="1"/>
          </p:cNvSpPr>
          <p:nvPr/>
        </p:nvSpPr>
        <p:spPr bwMode="auto">
          <a:xfrm>
            <a:off x="1304925" y="312420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05" name="Rectangle 6"/>
          <p:cNvSpPr>
            <a:spLocks noChangeArrowheads="1"/>
          </p:cNvSpPr>
          <p:nvPr/>
        </p:nvSpPr>
        <p:spPr bwMode="auto">
          <a:xfrm>
            <a:off x="13049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06" name="Rectangle 7"/>
          <p:cNvSpPr>
            <a:spLocks noChangeArrowheads="1"/>
          </p:cNvSpPr>
          <p:nvPr/>
        </p:nvSpPr>
        <p:spPr bwMode="auto">
          <a:xfrm>
            <a:off x="1647825" y="286702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07" name="Rectangle 8"/>
          <p:cNvSpPr>
            <a:spLocks noChangeArrowheads="1"/>
          </p:cNvSpPr>
          <p:nvPr/>
        </p:nvSpPr>
        <p:spPr bwMode="auto">
          <a:xfrm>
            <a:off x="1647825" y="312420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08" name="Rectangle 9"/>
          <p:cNvSpPr>
            <a:spLocks noChangeArrowheads="1"/>
          </p:cNvSpPr>
          <p:nvPr/>
        </p:nvSpPr>
        <p:spPr bwMode="auto">
          <a:xfrm>
            <a:off x="16478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09" name="Rectangle 10"/>
          <p:cNvSpPr>
            <a:spLocks noChangeArrowheads="1"/>
          </p:cNvSpPr>
          <p:nvPr/>
        </p:nvSpPr>
        <p:spPr bwMode="auto">
          <a:xfrm>
            <a:off x="1990725" y="260985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0,2</a:t>
            </a:r>
          </a:p>
        </p:txBody>
      </p:sp>
      <p:sp>
        <p:nvSpPr>
          <p:cNvPr id="310" name="Rectangle 11"/>
          <p:cNvSpPr>
            <a:spLocks noChangeArrowheads="1"/>
          </p:cNvSpPr>
          <p:nvPr/>
        </p:nvSpPr>
        <p:spPr bwMode="auto">
          <a:xfrm>
            <a:off x="1990725" y="286702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11" name="Rectangle 12"/>
          <p:cNvSpPr>
            <a:spLocks noChangeArrowheads="1"/>
          </p:cNvSpPr>
          <p:nvPr/>
        </p:nvSpPr>
        <p:spPr bwMode="auto">
          <a:xfrm>
            <a:off x="2333625" y="286702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12" name="Rectangle 13"/>
          <p:cNvSpPr>
            <a:spLocks noChangeArrowheads="1"/>
          </p:cNvSpPr>
          <p:nvPr/>
        </p:nvSpPr>
        <p:spPr bwMode="auto">
          <a:xfrm>
            <a:off x="2333625" y="312420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13" name="Rectangle 14"/>
          <p:cNvSpPr>
            <a:spLocks noChangeArrowheads="1"/>
          </p:cNvSpPr>
          <p:nvPr/>
        </p:nvSpPr>
        <p:spPr bwMode="auto">
          <a:xfrm>
            <a:off x="2333625" y="260985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14" name="Rectangle 15"/>
          <p:cNvSpPr>
            <a:spLocks noChangeArrowheads="1"/>
          </p:cNvSpPr>
          <p:nvPr/>
        </p:nvSpPr>
        <p:spPr bwMode="auto">
          <a:xfrm>
            <a:off x="1990725" y="312420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15" name="Rectangle 16"/>
          <p:cNvSpPr>
            <a:spLocks noChangeArrowheads="1"/>
          </p:cNvSpPr>
          <p:nvPr/>
        </p:nvSpPr>
        <p:spPr bwMode="auto">
          <a:xfrm>
            <a:off x="19907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16" name="Rectangle 17"/>
          <p:cNvSpPr>
            <a:spLocks noChangeArrowheads="1"/>
          </p:cNvSpPr>
          <p:nvPr/>
        </p:nvSpPr>
        <p:spPr bwMode="auto">
          <a:xfrm>
            <a:off x="23336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17" name="Rectangle 18"/>
          <p:cNvSpPr>
            <a:spLocks noChangeArrowheads="1"/>
          </p:cNvSpPr>
          <p:nvPr/>
        </p:nvSpPr>
        <p:spPr bwMode="auto">
          <a:xfrm>
            <a:off x="1647825" y="286702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1,1</a:t>
            </a:r>
          </a:p>
        </p:txBody>
      </p:sp>
      <p:sp>
        <p:nvSpPr>
          <p:cNvPr id="318" name="Rectangle 19"/>
          <p:cNvSpPr>
            <a:spLocks noChangeArrowheads="1"/>
          </p:cNvSpPr>
          <p:nvPr/>
        </p:nvSpPr>
        <p:spPr bwMode="auto">
          <a:xfrm>
            <a:off x="1304925" y="312420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2,0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19" name="Rectangle 20"/>
          <p:cNvSpPr>
            <a:spLocks noChangeArrowheads="1"/>
          </p:cNvSpPr>
          <p:nvPr/>
        </p:nvSpPr>
        <p:spPr bwMode="auto">
          <a:xfrm>
            <a:off x="1990725" y="312420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2,2</a:t>
            </a:r>
          </a:p>
        </p:txBody>
      </p:sp>
      <p:sp>
        <p:nvSpPr>
          <p:cNvPr id="320" name="Rectangle 21"/>
          <p:cNvSpPr>
            <a:spLocks noChangeArrowheads="1"/>
          </p:cNvSpPr>
          <p:nvPr/>
        </p:nvSpPr>
        <p:spPr bwMode="auto">
          <a:xfrm>
            <a:off x="2333625" y="312420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21" name="Rectangle 22"/>
          <p:cNvSpPr>
            <a:spLocks noChangeArrowheads="1"/>
          </p:cNvSpPr>
          <p:nvPr/>
        </p:nvSpPr>
        <p:spPr bwMode="auto">
          <a:xfrm>
            <a:off x="1647825" y="312420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2,1</a:t>
            </a:r>
          </a:p>
        </p:txBody>
      </p:sp>
      <p:sp>
        <p:nvSpPr>
          <p:cNvPr id="322" name="Rectangle 23"/>
          <p:cNvSpPr>
            <a:spLocks noChangeArrowheads="1"/>
          </p:cNvSpPr>
          <p:nvPr/>
        </p:nvSpPr>
        <p:spPr bwMode="auto">
          <a:xfrm>
            <a:off x="2333625" y="286702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23" name="Rectangle 24"/>
          <p:cNvSpPr>
            <a:spLocks noChangeArrowheads="1"/>
          </p:cNvSpPr>
          <p:nvPr/>
        </p:nvSpPr>
        <p:spPr bwMode="auto">
          <a:xfrm>
            <a:off x="1990725" y="286702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1,2</a:t>
            </a:r>
          </a:p>
        </p:txBody>
      </p:sp>
      <p:sp>
        <p:nvSpPr>
          <p:cNvPr id="324" name="Rectangle 25"/>
          <p:cNvSpPr>
            <a:spLocks noChangeArrowheads="1"/>
          </p:cNvSpPr>
          <p:nvPr/>
        </p:nvSpPr>
        <p:spPr bwMode="auto">
          <a:xfrm>
            <a:off x="13049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25" name="Rectangle 26"/>
          <p:cNvSpPr>
            <a:spLocks noChangeArrowheads="1"/>
          </p:cNvSpPr>
          <p:nvPr/>
        </p:nvSpPr>
        <p:spPr bwMode="auto">
          <a:xfrm>
            <a:off x="16478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26" name="Rectangle 27"/>
          <p:cNvSpPr>
            <a:spLocks noChangeArrowheads="1"/>
          </p:cNvSpPr>
          <p:nvPr/>
        </p:nvSpPr>
        <p:spPr bwMode="auto">
          <a:xfrm>
            <a:off x="23336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27" name="Rectangle 28"/>
          <p:cNvSpPr>
            <a:spLocks noChangeArrowheads="1"/>
          </p:cNvSpPr>
          <p:nvPr/>
        </p:nvSpPr>
        <p:spPr bwMode="auto">
          <a:xfrm>
            <a:off x="19907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28" name="Rectangle 29"/>
          <p:cNvSpPr>
            <a:spLocks noChangeArrowheads="1"/>
          </p:cNvSpPr>
          <p:nvPr/>
        </p:nvSpPr>
        <p:spPr bwMode="auto">
          <a:xfrm>
            <a:off x="13049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29" name="Rectangle 30"/>
          <p:cNvSpPr>
            <a:spLocks noChangeArrowheads="1"/>
          </p:cNvSpPr>
          <p:nvPr/>
        </p:nvSpPr>
        <p:spPr bwMode="auto">
          <a:xfrm>
            <a:off x="19907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30" name="Rectangle 31"/>
          <p:cNvSpPr>
            <a:spLocks noChangeArrowheads="1"/>
          </p:cNvSpPr>
          <p:nvPr/>
        </p:nvSpPr>
        <p:spPr bwMode="auto">
          <a:xfrm>
            <a:off x="23336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31" name="Rectangle 32"/>
          <p:cNvSpPr>
            <a:spLocks noChangeArrowheads="1"/>
          </p:cNvSpPr>
          <p:nvPr/>
        </p:nvSpPr>
        <p:spPr bwMode="auto">
          <a:xfrm>
            <a:off x="16478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32" name="Rectangle 33"/>
          <p:cNvSpPr>
            <a:spLocks noChangeArrowheads="1"/>
          </p:cNvSpPr>
          <p:nvPr/>
        </p:nvSpPr>
        <p:spPr bwMode="auto">
          <a:xfrm>
            <a:off x="1304925" y="2609850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33" name="Rectangle 37"/>
          <p:cNvSpPr>
            <a:spLocks noChangeArrowheads="1"/>
          </p:cNvSpPr>
          <p:nvPr/>
        </p:nvSpPr>
        <p:spPr bwMode="auto">
          <a:xfrm>
            <a:off x="1990725" y="2609850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34" name="Rectangle 39"/>
          <p:cNvSpPr>
            <a:spLocks noChangeArrowheads="1"/>
          </p:cNvSpPr>
          <p:nvPr/>
        </p:nvSpPr>
        <p:spPr bwMode="auto">
          <a:xfrm>
            <a:off x="1304925" y="3124200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35" name="Rectangle 40"/>
          <p:cNvSpPr>
            <a:spLocks noChangeArrowheads="1"/>
          </p:cNvSpPr>
          <p:nvPr/>
        </p:nvSpPr>
        <p:spPr bwMode="auto">
          <a:xfrm>
            <a:off x="1990725" y="3124200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36" name="Rectangle 2"/>
          <p:cNvSpPr>
            <a:spLocks noChangeArrowheads="1"/>
          </p:cNvSpPr>
          <p:nvPr/>
        </p:nvSpPr>
        <p:spPr bwMode="auto">
          <a:xfrm>
            <a:off x="1647825" y="136683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0,1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37" name="Rectangle 3"/>
          <p:cNvSpPr>
            <a:spLocks noChangeArrowheads="1"/>
          </p:cNvSpPr>
          <p:nvPr/>
        </p:nvSpPr>
        <p:spPr bwMode="auto">
          <a:xfrm>
            <a:off x="1304925" y="136683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0,0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38" name="Rectangle 4"/>
          <p:cNvSpPr>
            <a:spLocks noChangeArrowheads="1"/>
          </p:cNvSpPr>
          <p:nvPr/>
        </p:nvSpPr>
        <p:spPr bwMode="auto">
          <a:xfrm>
            <a:off x="1304925" y="162401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1,0</a:t>
            </a:r>
          </a:p>
        </p:txBody>
      </p:sp>
      <p:sp>
        <p:nvSpPr>
          <p:cNvPr id="339" name="Rectangle 5"/>
          <p:cNvSpPr>
            <a:spLocks noChangeArrowheads="1"/>
          </p:cNvSpPr>
          <p:nvPr/>
        </p:nvSpPr>
        <p:spPr bwMode="auto">
          <a:xfrm>
            <a:off x="1304925" y="188118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40" name="Rectangle 6"/>
          <p:cNvSpPr>
            <a:spLocks noChangeArrowheads="1"/>
          </p:cNvSpPr>
          <p:nvPr/>
        </p:nvSpPr>
        <p:spPr bwMode="auto">
          <a:xfrm>
            <a:off x="13049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41" name="Rectangle 7"/>
          <p:cNvSpPr>
            <a:spLocks noChangeArrowheads="1"/>
          </p:cNvSpPr>
          <p:nvPr/>
        </p:nvSpPr>
        <p:spPr bwMode="auto">
          <a:xfrm>
            <a:off x="1647825" y="162401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42" name="Rectangle 8"/>
          <p:cNvSpPr>
            <a:spLocks noChangeArrowheads="1"/>
          </p:cNvSpPr>
          <p:nvPr/>
        </p:nvSpPr>
        <p:spPr bwMode="auto">
          <a:xfrm>
            <a:off x="1647825" y="188118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43" name="Rectangle 9"/>
          <p:cNvSpPr>
            <a:spLocks noChangeArrowheads="1"/>
          </p:cNvSpPr>
          <p:nvPr/>
        </p:nvSpPr>
        <p:spPr bwMode="auto">
          <a:xfrm>
            <a:off x="16478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44" name="Rectangle 10"/>
          <p:cNvSpPr>
            <a:spLocks noChangeArrowheads="1"/>
          </p:cNvSpPr>
          <p:nvPr/>
        </p:nvSpPr>
        <p:spPr bwMode="auto">
          <a:xfrm>
            <a:off x="1990725" y="136683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0,2</a:t>
            </a:r>
          </a:p>
        </p:txBody>
      </p:sp>
      <p:sp>
        <p:nvSpPr>
          <p:cNvPr id="345" name="Rectangle 11"/>
          <p:cNvSpPr>
            <a:spLocks noChangeArrowheads="1"/>
          </p:cNvSpPr>
          <p:nvPr/>
        </p:nvSpPr>
        <p:spPr bwMode="auto">
          <a:xfrm>
            <a:off x="1990725" y="162401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46" name="Rectangle 12"/>
          <p:cNvSpPr>
            <a:spLocks noChangeArrowheads="1"/>
          </p:cNvSpPr>
          <p:nvPr/>
        </p:nvSpPr>
        <p:spPr bwMode="auto">
          <a:xfrm>
            <a:off x="2333625" y="162401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47" name="Rectangle 13"/>
          <p:cNvSpPr>
            <a:spLocks noChangeArrowheads="1"/>
          </p:cNvSpPr>
          <p:nvPr/>
        </p:nvSpPr>
        <p:spPr bwMode="auto">
          <a:xfrm>
            <a:off x="2333625" y="188118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48" name="Rectangle 14"/>
          <p:cNvSpPr>
            <a:spLocks noChangeArrowheads="1"/>
          </p:cNvSpPr>
          <p:nvPr/>
        </p:nvSpPr>
        <p:spPr bwMode="auto">
          <a:xfrm>
            <a:off x="2333625" y="136683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49" name="Rectangle 15"/>
          <p:cNvSpPr>
            <a:spLocks noChangeArrowheads="1"/>
          </p:cNvSpPr>
          <p:nvPr/>
        </p:nvSpPr>
        <p:spPr bwMode="auto">
          <a:xfrm>
            <a:off x="1990725" y="188118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50" name="Rectangle 16"/>
          <p:cNvSpPr>
            <a:spLocks noChangeArrowheads="1"/>
          </p:cNvSpPr>
          <p:nvPr/>
        </p:nvSpPr>
        <p:spPr bwMode="auto">
          <a:xfrm>
            <a:off x="19907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51" name="Rectangle 17"/>
          <p:cNvSpPr>
            <a:spLocks noChangeArrowheads="1"/>
          </p:cNvSpPr>
          <p:nvPr/>
        </p:nvSpPr>
        <p:spPr bwMode="auto">
          <a:xfrm>
            <a:off x="23336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52" name="Rectangle 18"/>
          <p:cNvSpPr>
            <a:spLocks noChangeArrowheads="1"/>
          </p:cNvSpPr>
          <p:nvPr/>
        </p:nvSpPr>
        <p:spPr bwMode="auto">
          <a:xfrm>
            <a:off x="1647825" y="162401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1,1</a:t>
            </a:r>
          </a:p>
        </p:txBody>
      </p:sp>
      <p:sp>
        <p:nvSpPr>
          <p:cNvPr id="353" name="Rectangle 19"/>
          <p:cNvSpPr>
            <a:spLocks noChangeArrowheads="1"/>
          </p:cNvSpPr>
          <p:nvPr/>
        </p:nvSpPr>
        <p:spPr bwMode="auto">
          <a:xfrm>
            <a:off x="1304925" y="188118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2,0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54" name="Rectangle 20"/>
          <p:cNvSpPr>
            <a:spLocks noChangeArrowheads="1"/>
          </p:cNvSpPr>
          <p:nvPr/>
        </p:nvSpPr>
        <p:spPr bwMode="auto">
          <a:xfrm>
            <a:off x="1990725" y="188118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2,2</a:t>
            </a:r>
          </a:p>
        </p:txBody>
      </p:sp>
      <p:sp>
        <p:nvSpPr>
          <p:cNvPr id="355" name="Rectangle 21"/>
          <p:cNvSpPr>
            <a:spLocks noChangeArrowheads="1"/>
          </p:cNvSpPr>
          <p:nvPr/>
        </p:nvSpPr>
        <p:spPr bwMode="auto">
          <a:xfrm>
            <a:off x="2333625" y="188118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56" name="Rectangle 22"/>
          <p:cNvSpPr>
            <a:spLocks noChangeArrowheads="1"/>
          </p:cNvSpPr>
          <p:nvPr/>
        </p:nvSpPr>
        <p:spPr bwMode="auto">
          <a:xfrm>
            <a:off x="1647825" y="188118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2,1</a:t>
            </a:r>
          </a:p>
        </p:txBody>
      </p:sp>
      <p:sp>
        <p:nvSpPr>
          <p:cNvPr id="357" name="Rectangle 23"/>
          <p:cNvSpPr>
            <a:spLocks noChangeArrowheads="1"/>
          </p:cNvSpPr>
          <p:nvPr/>
        </p:nvSpPr>
        <p:spPr bwMode="auto">
          <a:xfrm>
            <a:off x="2333625" y="162401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58" name="Rectangle 24"/>
          <p:cNvSpPr>
            <a:spLocks noChangeArrowheads="1"/>
          </p:cNvSpPr>
          <p:nvPr/>
        </p:nvSpPr>
        <p:spPr bwMode="auto">
          <a:xfrm>
            <a:off x="1990725" y="162401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1,2</a:t>
            </a:r>
          </a:p>
        </p:txBody>
      </p:sp>
      <p:sp>
        <p:nvSpPr>
          <p:cNvPr id="359" name="Rectangle 25"/>
          <p:cNvSpPr>
            <a:spLocks noChangeArrowheads="1"/>
          </p:cNvSpPr>
          <p:nvPr/>
        </p:nvSpPr>
        <p:spPr bwMode="auto">
          <a:xfrm>
            <a:off x="13049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60" name="Rectangle 26"/>
          <p:cNvSpPr>
            <a:spLocks noChangeArrowheads="1"/>
          </p:cNvSpPr>
          <p:nvPr/>
        </p:nvSpPr>
        <p:spPr bwMode="auto">
          <a:xfrm>
            <a:off x="16478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61" name="Rectangle 27"/>
          <p:cNvSpPr>
            <a:spLocks noChangeArrowheads="1"/>
          </p:cNvSpPr>
          <p:nvPr/>
        </p:nvSpPr>
        <p:spPr bwMode="auto">
          <a:xfrm>
            <a:off x="23336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62" name="Rectangle 28"/>
          <p:cNvSpPr>
            <a:spLocks noChangeArrowheads="1"/>
          </p:cNvSpPr>
          <p:nvPr/>
        </p:nvSpPr>
        <p:spPr bwMode="auto">
          <a:xfrm>
            <a:off x="19907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63" name="Rectangle 29"/>
          <p:cNvSpPr>
            <a:spLocks noChangeArrowheads="1"/>
          </p:cNvSpPr>
          <p:nvPr/>
        </p:nvSpPr>
        <p:spPr bwMode="auto">
          <a:xfrm>
            <a:off x="13049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64" name="Rectangle 30"/>
          <p:cNvSpPr>
            <a:spLocks noChangeArrowheads="1"/>
          </p:cNvSpPr>
          <p:nvPr/>
        </p:nvSpPr>
        <p:spPr bwMode="auto">
          <a:xfrm>
            <a:off x="19907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65" name="Rectangle 31"/>
          <p:cNvSpPr>
            <a:spLocks noChangeArrowheads="1"/>
          </p:cNvSpPr>
          <p:nvPr/>
        </p:nvSpPr>
        <p:spPr bwMode="auto">
          <a:xfrm>
            <a:off x="23336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66" name="Rectangle 32"/>
          <p:cNvSpPr>
            <a:spLocks noChangeArrowheads="1"/>
          </p:cNvSpPr>
          <p:nvPr/>
        </p:nvSpPr>
        <p:spPr bwMode="auto">
          <a:xfrm>
            <a:off x="16478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67" name="Rectangle 33"/>
          <p:cNvSpPr>
            <a:spLocks noChangeArrowheads="1"/>
          </p:cNvSpPr>
          <p:nvPr/>
        </p:nvSpPr>
        <p:spPr bwMode="auto">
          <a:xfrm>
            <a:off x="1304925" y="1366838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68" name="Rectangle 37"/>
          <p:cNvSpPr>
            <a:spLocks noChangeArrowheads="1"/>
          </p:cNvSpPr>
          <p:nvPr/>
        </p:nvSpPr>
        <p:spPr bwMode="auto">
          <a:xfrm>
            <a:off x="1990725" y="1366838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69" name="Rectangle 39"/>
          <p:cNvSpPr>
            <a:spLocks noChangeArrowheads="1"/>
          </p:cNvSpPr>
          <p:nvPr/>
        </p:nvSpPr>
        <p:spPr bwMode="auto">
          <a:xfrm>
            <a:off x="1304925" y="1881188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70" name="Rectangle 40"/>
          <p:cNvSpPr>
            <a:spLocks noChangeArrowheads="1"/>
          </p:cNvSpPr>
          <p:nvPr/>
        </p:nvSpPr>
        <p:spPr bwMode="auto">
          <a:xfrm>
            <a:off x="1990725" y="1881188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71" name="Rectangle 2"/>
          <p:cNvSpPr>
            <a:spLocks noChangeArrowheads="1"/>
          </p:cNvSpPr>
          <p:nvPr/>
        </p:nvSpPr>
        <p:spPr bwMode="auto">
          <a:xfrm>
            <a:off x="3276600" y="2622572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72" name="Rectangle 3"/>
          <p:cNvSpPr>
            <a:spLocks noChangeArrowheads="1"/>
          </p:cNvSpPr>
          <p:nvPr/>
        </p:nvSpPr>
        <p:spPr bwMode="auto">
          <a:xfrm>
            <a:off x="2933700" y="2622572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0,2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73" name="Rectangle 4"/>
          <p:cNvSpPr>
            <a:spLocks noChangeArrowheads="1"/>
          </p:cNvSpPr>
          <p:nvPr/>
        </p:nvSpPr>
        <p:spPr bwMode="auto">
          <a:xfrm>
            <a:off x="2933700" y="2879747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1,2</a:t>
            </a:r>
          </a:p>
        </p:txBody>
      </p:sp>
      <p:sp>
        <p:nvSpPr>
          <p:cNvPr id="374" name="Rectangle 7"/>
          <p:cNvSpPr>
            <a:spLocks noChangeArrowheads="1"/>
          </p:cNvSpPr>
          <p:nvPr/>
        </p:nvSpPr>
        <p:spPr bwMode="auto">
          <a:xfrm>
            <a:off x="3276600" y="2879747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75" name="Rectangle 18"/>
          <p:cNvSpPr>
            <a:spLocks noChangeArrowheads="1"/>
          </p:cNvSpPr>
          <p:nvPr/>
        </p:nvSpPr>
        <p:spPr bwMode="auto">
          <a:xfrm>
            <a:off x="3276600" y="2879747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76" name="Rectangle 33"/>
          <p:cNvSpPr>
            <a:spLocks noChangeArrowheads="1"/>
          </p:cNvSpPr>
          <p:nvPr/>
        </p:nvSpPr>
        <p:spPr bwMode="auto">
          <a:xfrm>
            <a:off x="2933700" y="2622572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77" name="Rectangle 2"/>
          <p:cNvSpPr>
            <a:spLocks noChangeArrowheads="1"/>
          </p:cNvSpPr>
          <p:nvPr/>
        </p:nvSpPr>
        <p:spPr bwMode="auto">
          <a:xfrm>
            <a:off x="4273924" y="188942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2,1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78" name="Rectangle 3"/>
          <p:cNvSpPr>
            <a:spLocks noChangeArrowheads="1"/>
          </p:cNvSpPr>
          <p:nvPr/>
        </p:nvSpPr>
        <p:spPr bwMode="auto">
          <a:xfrm>
            <a:off x="3931024" y="188942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2,0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79" name="Rectangle 4"/>
          <p:cNvSpPr>
            <a:spLocks noChangeArrowheads="1"/>
          </p:cNvSpPr>
          <p:nvPr/>
        </p:nvSpPr>
        <p:spPr bwMode="auto">
          <a:xfrm>
            <a:off x="3931024" y="214659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80" name="Rectangle 7"/>
          <p:cNvSpPr>
            <a:spLocks noChangeArrowheads="1"/>
          </p:cNvSpPr>
          <p:nvPr/>
        </p:nvSpPr>
        <p:spPr bwMode="auto">
          <a:xfrm>
            <a:off x="4273924" y="214659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81" name="Rectangle 18"/>
          <p:cNvSpPr>
            <a:spLocks noChangeArrowheads="1"/>
          </p:cNvSpPr>
          <p:nvPr/>
        </p:nvSpPr>
        <p:spPr bwMode="auto">
          <a:xfrm>
            <a:off x="4273924" y="214659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82" name="Rectangle 33"/>
          <p:cNvSpPr>
            <a:spLocks noChangeArrowheads="1"/>
          </p:cNvSpPr>
          <p:nvPr/>
        </p:nvSpPr>
        <p:spPr bwMode="auto">
          <a:xfrm>
            <a:off x="3931024" y="1889423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83" name="TextBox 144"/>
          <p:cNvSpPr txBox="1">
            <a:spLocks noChangeArrowheads="1"/>
          </p:cNvSpPr>
          <p:nvPr/>
        </p:nvSpPr>
        <p:spPr bwMode="auto">
          <a:xfrm>
            <a:off x="4669653" y="1978500"/>
            <a:ext cx="118173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 dirty="0">
                <a:solidFill>
                  <a:srgbClr val="000000"/>
                </a:solidFill>
                <a:ea typeface=""/>
              </a:rPr>
              <a:t>Shared Memory</a:t>
            </a:r>
          </a:p>
        </p:txBody>
      </p:sp>
      <p:sp>
        <p:nvSpPr>
          <p:cNvPr id="384" name="TextBox 145"/>
          <p:cNvSpPr txBox="1">
            <a:spLocks noChangeArrowheads="1"/>
          </p:cNvSpPr>
          <p:nvPr/>
        </p:nvSpPr>
        <p:spPr bwMode="auto">
          <a:xfrm>
            <a:off x="2818243" y="2339136"/>
            <a:ext cx="118173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 dirty="0">
                <a:solidFill>
                  <a:srgbClr val="000000"/>
                </a:solidFill>
                <a:ea typeface=""/>
              </a:rPr>
              <a:t>Shared Memory</a:t>
            </a:r>
          </a:p>
        </p:txBody>
      </p:sp>
      <p:cxnSp>
        <p:nvCxnSpPr>
          <p:cNvPr id="385" name="Straight Arrow Connector 384"/>
          <p:cNvCxnSpPr/>
          <p:nvPr/>
        </p:nvCxnSpPr>
        <p:spPr>
          <a:xfrm flipV="1">
            <a:off x="3070518" y="2728320"/>
            <a:ext cx="926528" cy="4427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tailEnd type="arrow"/>
          </a:ln>
          <a:effectLst/>
        </p:spPr>
      </p:cxnSp>
      <p:cxnSp>
        <p:nvCxnSpPr>
          <p:cNvPr id="386" name="Straight Arrow Connector 385"/>
          <p:cNvCxnSpPr/>
          <p:nvPr/>
        </p:nvCxnSpPr>
        <p:spPr>
          <a:xfrm flipV="1">
            <a:off x="3134421" y="3051003"/>
            <a:ext cx="1302210" cy="6107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tailEnd type="arrow"/>
          </a:ln>
          <a:effectLst/>
        </p:spPr>
      </p:cxnSp>
      <p:cxnSp>
        <p:nvCxnSpPr>
          <p:cNvPr id="387" name="Straight Arrow Connector 386"/>
          <p:cNvCxnSpPr/>
          <p:nvPr/>
        </p:nvCxnSpPr>
        <p:spPr>
          <a:xfrm flipV="1">
            <a:off x="3150756" y="2792858"/>
            <a:ext cx="1285875" cy="14917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tailEnd type="arrow"/>
          </a:ln>
          <a:effectLst/>
        </p:spPr>
      </p:cxnSp>
      <p:cxnSp>
        <p:nvCxnSpPr>
          <p:cNvPr id="388" name="Straight Arrow Connector 387"/>
          <p:cNvCxnSpPr/>
          <p:nvPr/>
        </p:nvCxnSpPr>
        <p:spPr>
          <a:xfrm>
            <a:off x="3070518" y="2981327"/>
            <a:ext cx="970166" cy="6250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tailEnd type="arrow"/>
          </a:ln>
          <a:effectLst/>
        </p:spPr>
      </p:cxnSp>
      <p:cxnSp>
        <p:nvCxnSpPr>
          <p:cNvPr id="389" name="Straight Arrow Connector 388"/>
          <p:cNvCxnSpPr/>
          <p:nvPr/>
        </p:nvCxnSpPr>
        <p:spPr>
          <a:xfrm>
            <a:off x="4059680" y="2029411"/>
            <a:ext cx="10961" cy="754551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390" name="Straight Arrow Connector 389"/>
          <p:cNvCxnSpPr/>
          <p:nvPr/>
        </p:nvCxnSpPr>
        <p:spPr>
          <a:xfrm>
            <a:off x="4184941" y="1956236"/>
            <a:ext cx="0" cy="984272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391" name="Straight Arrow Connector 390"/>
          <p:cNvCxnSpPr/>
          <p:nvPr/>
        </p:nvCxnSpPr>
        <p:spPr>
          <a:xfrm>
            <a:off x="4413541" y="2029411"/>
            <a:ext cx="0" cy="726790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392" name="Straight Arrow Connector 391"/>
          <p:cNvCxnSpPr/>
          <p:nvPr/>
        </p:nvCxnSpPr>
        <p:spPr>
          <a:xfrm>
            <a:off x="4499266" y="2029411"/>
            <a:ext cx="0" cy="911097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57778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8236"/>
    </mc:Choice>
    <mc:Fallback xmlns="">
      <p:transition advTm="28236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Phase 1 Use for Block (0,0) (iteration 1)</a:t>
            </a:r>
          </a:p>
        </p:txBody>
      </p:sp>
      <p:sp>
        <p:nvSpPr>
          <p:cNvPr id="269" name="Rectangle 2"/>
          <p:cNvSpPr>
            <a:spLocks noChangeArrowheads="1"/>
          </p:cNvSpPr>
          <p:nvPr/>
        </p:nvSpPr>
        <p:spPr bwMode="auto">
          <a:xfrm>
            <a:off x="4305300" y="259938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0,1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70" name="Rectangle 3"/>
          <p:cNvSpPr>
            <a:spLocks noChangeArrowheads="1"/>
          </p:cNvSpPr>
          <p:nvPr/>
        </p:nvSpPr>
        <p:spPr bwMode="auto">
          <a:xfrm>
            <a:off x="3962400" y="259938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0,0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71" name="Rectangle 4"/>
          <p:cNvSpPr>
            <a:spLocks noChangeArrowheads="1"/>
          </p:cNvSpPr>
          <p:nvPr/>
        </p:nvSpPr>
        <p:spPr bwMode="auto">
          <a:xfrm>
            <a:off x="3962400" y="285655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1,0</a:t>
            </a:r>
          </a:p>
        </p:txBody>
      </p:sp>
      <p:sp>
        <p:nvSpPr>
          <p:cNvPr id="272" name="Rectangle 5"/>
          <p:cNvSpPr>
            <a:spLocks noChangeArrowheads="1"/>
          </p:cNvSpPr>
          <p:nvPr/>
        </p:nvSpPr>
        <p:spPr bwMode="auto">
          <a:xfrm>
            <a:off x="3962400" y="311373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73" name="Rectangle 6"/>
          <p:cNvSpPr>
            <a:spLocks noChangeArrowheads="1"/>
          </p:cNvSpPr>
          <p:nvPr/>
        </p:nvSpPr>
        <p:spPr bwMode="auto">
          <a:xfrm>
            <a:off x="39624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74" name="Rectangle 7"/>
          <p:cNvSpPr>
            <a:spLocks noChangeArrowheads="1"/>
          </p:cNvSpPr>
          <p:nvPr/>
        </p:nvSpPr>
        <p:spPr bwMode="auto">
          <a:xfrm>
            <a:off x="4305300" y="285655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75" name="Rectangle 8"/>
          <p:cNvSpPr>
            <a:spLocks noChangeArrowheads="1"/>
          </p:cNvSpPr>
          <p:nvPr/>
        </p:nvSpPr>
        <p:spPr bwMode="auto">
          <a:xfrm>
            <a:off x="4305300" y="311373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76" name="Rectangle 9"/>
          <p:cNvSpPr>
            <a:spLocks noChangeArrowheads="1"/>
          </p:cNvSpPr>
          <p:nvPr/>
        </p:nvSpPr>
        <p:spPr bwMode="auto">
          <a:xfrm>
            <a:off x="43053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77" name="Rectangle 10"/>
          <p:cNvSpPr>
            <a:spLocks noChangeArrowheads="1"/>
          </p:cNvSpPr>
          <p:nvPr/>
        </p:nvSpPr>
        <p:spPr bwMode="auto">
          <a:xfrm>
            <a:off x="4648200" y="259938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0,2</a:t>
            </a:r>
          </a:p>
        </p:txBody>
      </p:sp>
      <p:sp>
        <p:nvSpPr>
          <p:cNvPr id="278" name="Rectangle 11"/>
          <p:cNvSpPr>
            <a:spLocks noChangeArrowheads="1"/>
          </p:cNvSpPr>
          <p:nvPr/>
        </p:nvSpPr>
        <p:spPr bwMode="auto">
          <a:xfrm>
            <a:off x="4648200" y="285655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79" name="Rectangle 12"/>
          <p:cNvSpPr>
            <a:spLocks noChangeArrowheads="1"/>
          </p:cNvSpPr>
          <p:nvPr/>
        </p:nvSpPr>
        <p:spPr bwMode="auto">
          <a:xfrm>
            <a:off x="4991100" y="285655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80" name="Rectangle 13"/>
          <p:cNvSpPr>
            <a:spLocks noChangeArrowheads="1"/>
          </p:cNvSpPr>
          <p:nvPr/>
        </p:nvSpPr>
        <p:spPr bwMode="auto">
          <a:xfrm>
            <a:off x="4991100" y="311373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81" name="Rectangle 14"/>
          <p:cNvSpPr>
            <a:spLocks noChangeArrowheads="1"/>
          </p:cNvSpPr>
          <p:nvPr/>
        </p:nvSpPr>
        <p:spPr bwMode="auto">
          <a:xfrm>
            <a:off x="4991100" y="259938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82" name="Rectangle 15"/>
          <p:cNvSpPr>
            <a:spLocks noChangeArrowheads="1"/>
          </p:cNvSpPr>
          <p:nvPr/>
        </p:nvSpPr>
        <p:spPr bwMode="auto">
          <a:xfrm>
            <a:off x="4648200" y="311373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83" name="Rectangle 16"/>
          <p:cNvSpPr>
            <a:spLocks noChangeArrowheads="1"/>
          </p:cNvSpPr>
          <p:nvPr/>
        </p:nvSpPr>
        <p:spPr bwMode="auto">
          <a:xfrm>
            <a:off x="46482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84" name="Rectangle 17"/>
          <p:cNvSpPr>
            <a:spLocks noChangeArrowheads="1"/>
          </p:cNvSpPr>
          <p:nvPr/>
        </p:nvSpPr>
        <p:spPr bwMode="auto">
          <a:xfrm>
            <a:off x="49911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85" name="Rectangle 18"/>
          <p:cNvSpPr>
            <a:spLocks noChangeArrowheads="1"/>
          </p:cNvSpPr>
          <p:nvPr/>
        </p:nvSpPr>
        <p:spPr bwMode="auto">
          <a:xfrm>
            <a:off x="4305300" y="285655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1,1</a:t>
            </a:r>
          </a:p>
        </p:txBody>
      </p:sp>
      <p:sp>
        <p:nvSpPr>
          <p:cNvPr id="286" name="Rectangle 19"/>
          <p:cNvSpPr>
            <a:spLocks noChangeArrowheads="1"/>
          </p:cNvSpPr>
          <p:nvPr/>
        </p:nvSpPr>
        <p:spPr bwMode="auto">
          <a:xfrm>
            <a:off x="3962400" y="311373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2,0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87" name="Rectangle 20"/>
          <p:cNvSpPr>
            <a:spLocks noChangeArrowheads="1"/>
          </p:cNvSpPr>
          <p:nvPr/>
        </p:nvSpPr>
        <p:spPr bwMode="auto">
          <a:xfrm>
            <a:off x="4648200" y="311373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2,2</a:t>
            </a:r>
          </a:p>
        </p:txBody>
      </p:sp>
      <p:sp>
        <p:nvSpPr>
          <p:cNvPr id="288" name="Rectangle 21"/>
          <p:cNvSpPr>
            <a:spLocks noChangeArrowheads="1"/>
          </p:cNvSpPr>
          <p:nvPr/>
        </p:nvSpPr>
        <p:spPr bwMode="auto">
          <a:xfrm>
            <a:off x="4991100" y="311373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89" name="Rectangle 22"/>
          <p:cNvSpPr>
            <a:spLocks noChangeArrowheads="1"/>
          </p:cNvSpPr>
          <p:nvPr/>
        </p:nvSpPr>
        <p:spPr bwMode="auto">
          <a:xfrm>
            <a:off x="4305300" y="311373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2,1</a:t>
            </a:r>
          </a:p>
        </p:txBody>
      </p:sp>
      <p:sp>
        <p:nvSpPr>
          <p:cNvPr id="290" name="Rectangle 23"/>
          <p:cNvSpPr>
            <a:spLocks noChangeArrowheads="1"/>
          </p:cNvSpPr>
          <p:nvPr/>
        </p:nvSpPr>
        <p:spPr bwMode="auto">
          <a:xfrm>
            <a:off x="4991100" y="285655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91" name="Rectangle 24"/>
          <p:cNvSpPr>
            <a:spLocks noChangeArrowheads="1"/>
          </p:cNvSpPr>
          <p:nvPr/>
        </p:nvSpPr>
        <p:spPr bwMode="auto">
          <a:xfrm>
            <a:off x="4648200" y="285655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1,2</a:t>
            </a:r>
          </a:p>
        </p:txBody>
      </p:sp>
      <p:sp>
        <p:nvSpPr>
          <p:cNvPr id="292" name="Rectangle 25"/>
          <p:cNvSpPr>
            <a:spLocks noChangeArrowheads="1"/>
          </p:cNvSpPr>
          <p:nvPr/>
        </p:nvSpPr>
        <p:spPr bwMode="auto">
          <a:xfrm>
            <a:off x="39624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93" name="Rectangle 26"/>
          <p:cNvSpPr>
            <a:spLocks noChangeArrowheads="1"/>
          </p:cNvSpPr>
          <p:nvPr/>
        </p:nvSpPr>
        <p:spPr bwMode="auto">
          <a:xfrm>
            <a:off x="43053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94" name="Rectangle 27"/>
          <p:cNvSpPr>
            <a:spLocks noChangeArrowheads="1"/>
          </p:cNvSpPr>
          <p:nvPr/>
        </p:nvSpPr>
        <p:spPr bwMode="auto">
          <a:xfrm>
            <a:off x="49911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95" name="Rectangle 28"/>
          <p:cNvSpPr>
            <a:spLocks noChangeArrowheads="1"/>
          </p:cNvSpPr>
          <p:nvPr/>
        </p:nvSpPr>
        <p:spPr bwMode="auto">
          <a:xfrm>
            <a:off x="46482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96" name="Rectangle 29"/>
          <p:cNvSpPr>
            <a:spLocks noChangeArrowheads="1"/>
          </p:cNvSpPr>
          <p:nvPr/>
        </p:nvSpPr>
        <p:spPr bwMode="auto">
          <a:xfrm>
            <a:off x="39624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97" name="Rectangle 30"/>
          <p:cNvSpPr>
            <a:spLocks noChangeArrowheads="1"/>
          </p:cNvSpPr>
          <p:nvPr/>
        </p:nvSpPr>
        <p:spPr bwMode="auto">
          <a:xfrm>
            <a:off x="46482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98" name="Rectangle 31"/>
          <p:cNvSpPr>
            <a:spLocks noChangeArrowheads="1"/>
          </p:cNvSpPr>
          <p:nvPr/>
        </p:nvSpPr>
        <p:spPr bwMode="auto">
          <a:xfrm>
            <a:off x="49911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99" name="Rectangle 32"/>
          <p:cNvSpPr>
            <a:spLocks noChangeArrowheads="1"/>
          </p:cNvSpPr>
          <p:nvPr/>
        </p:nvSpPr>
        <p:spPr bwMode="auto">
          <a:xfrm>
            <a:off x="43053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00" name="Rectangle 33"/>
          <p:cNvSpPr>
            <a:spLocks noChangeArrowheads="1"/>
          </p:cNvSpPr>
          <p:nvPr/>
        </p:nvSpPr>
        <p:spPr bwMode="auto">
          <a:xfrm>
            <a:off x="3962400" y="2599380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01" name="Rectangle 37"/>
          <p:cNvSpPr>
            <a:spLocks noChangeArrowheads="1"/>
          </p:cNvSpPr>
          <p:nvPr/>
        </p:nvSpPr>
        <p:spPr bwMode="auto">
          <a:xfrm>
            <a:off x="4648200" y="2599380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02" name="Rectangle 39"/>
          <p:cNvSpPr>
            <a:spLocks noChangeArrowheads="1"/>
          </p:cNvSpPr>
          <p:nvPr/>
        </p:nvSpPr>
        <p:spPr bwMode="auto">
          <a:xfrm>
            <a:off x="3962400" y="3113730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03" name="Rectangle 40"/>
          <p:cNvSpPr>
            <a:spLocks noChangeArrowheads="1"/>
          </p:cNvSpPr>
          <p:nvPr/>
        </p:nvSpPr>
        <p:spPr bwMode="auto">
          <a:xfrm>
            <a:off x="4648200" y="3113730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04" name="Rectangle 2"/>
          <p:cNvSpPr>
            <a:spLocks noChangeArrowheads="1"/>
          </p:cNvSpPr>
          <p:nvPr/>
        </p:nvSpPr>
        <p:spPr bwMode="auto">
          <a:xfrm>
            <a:off x="1647825" y="260985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0,1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05" name="Rectangle 3"/>
          <p:cNvSpPr>
            <a:spLocks noChangeArrowheads="1"/>
          </p:cNvSpPr>
          <p:nvPr/>
        </p:nvSpPr>
        <p:spPr bwMode="auto">
          <a:xfrm>
            <a:off x="1304925" y="260985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0,0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06" name="Rectangle 4"/>
          <p:cNvSpPr>
            <a:spLocks noChangeArrowheads="1"/>
          </p:cNvSpPr>
          <p:nvPr/>
        </p:nvSpPr>
        <p:spPr bwMode="auto">
          <a:xfrm>
            <a:off x="1304925" y="286702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1,0</a:t>
            </a:r>
          </a:p>
        </p:txBody>
      </p:sp>
      <p:sp>
        <p:nvSpPr>
          <p:cNvPr id="307" name="Rectangle 5"/>
          <p:cNvSpPr>
            <a:spLocks noChangeArrowheads="1"/>
          </p:cNvSpPr>
          <p:nvPr/>
        </p:nvSpPr>
        <p:spPr bwMode="auto">
          <a:xfrm>
            <a:off x="1304925" y="312420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08" name="Rectangle 6"/>
          <p:cNvSpPr>
            <a:spLocks noChangeArrowheads="1"/>
          </p:cNvSpPr>
          <p:nvPr/>
        </p:nvSpPr>
        <p:spPr bwMode="auto">
          <a:xfrm>
            <a:off x="13049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09" name="Rectangle 7"/>
          <p:cNvSpPr>
            <a:spLocks noChangeArrowheads="1"/>
          </p:cNvSpPr>
          <p:nvPr/>
        </p:nvSpPr>
        <p:spPr bwMode="auto">
          <a:xfrm>
            <a:off x="1647825" y="286702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10" name="Rectangle 8"/>
          <p:cNvSpPr>
            <a:spLocks noChangeArrowheads="1"/>
          </p:cNvSpPr>
          <p:nvPr/>
        </p:nvSpPr>
        <p:spPr bwMode="auto">
          <a:xfrm>
            <a:off x="1647825" y="312420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11" name="Rectangle 9"/>
          <p:cNvSpPr>
            <a:spLocks noChangeArrowheads="1"/>
          </p:cNvSpPr>
          <p:nvPr/>
        </p:nvSpPr>
        <p:spPr bwMode="auto">
          <a:xfrm>
            <a:off x="16478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12" name="Rectangle 10"/>
          <p:cNvSpPr>
            <a:spLocks noChangeArrowheads="1"/>
          </p:cNvSpPr>
          <p:nvPr/>
        </p:nvSpPr>
        <p:spPr bwMode="auto">
          <a:xfrm>
            <a:off x="1990725" y="260985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0,2</a:t>
            </a:r>
          </a:p>
        </p:txBody>
      </p:sp>
      <p:sp>
        <p:nvSpPr>
          <p:cNvPr id="313" name="Rectangle 11"/>
          <p:cNvSpPr>
            <a:spLocks noChangeArrowheads="1"/>
          </p:cNvSpPr>
          <p:nvPr/>
        </p:nvSpPr>
        <p:spPr bwMode="auto">
          <a:xfrm>
            <a:off x="1990725" y="286702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14" name="Rectangle 12"/>
          <p:cNvSpPr>
            <a:spLocks noChangeArrowheads="1"/>
          </p:cNvSpPr>
          <p:nvPr/>
        </p:nvSpPr>
        <p:spPr bwMode="auto">
          <a:xfrm>
            <a:off x="2333625" y="286702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15" name="Rectangle 13"/>
          <p:cNvSpPr>
            <a:spLocks noChangeArrowheads="1"/>
          </p:cNvSpPr>
          <p:nvPr/>
        </p:nvSpPr>
        <p:spPr bwMode="auto">
          <a:xfrm>
            <a:off x="2333625" y="312420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16" name="Rectangle 14"/>
          <p:cNvSpPr>
            <a:spLocks noChangeArrowheads="1"/>
          </p:cNvSpPr>
          <p:nvPr/>
        </p:nvSpPr>
        <p:spPr bwMode="auto">
          <a:xfrm>
            <a:off x="2333625" y="260985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17" name="Rectangle 15"/>
          <p:cNvSpPr>
            <a:spLocks noChangeArrowheads="1"/>
          </p:cNvSpPr>
          <p:nvPr/>
        </p:nvSpPr>
        <p:spPr bwMode="auto">
          <a:xfrm>
            <a:off x="1990725" y="312420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18" name="Rectangle 16"/>
          <p:cNvSpPr>
            <a:spLocks noChangeArrowheads="1"/>
          </p:cNvSpPr>
          <p:nvPr/>
        </p:nvSpPr>
        <p:spPr bwMode="auto">
          <a:xfrm>
            <a:off x="19907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19" name="Rectangle 17"/>
          <p:cNvSpPr>
            <a:spLocks noChangeArrowheads="1"/>
          </p:cNvSpPr>
          <p:nvPr/>
        </p:nvSpPr>
        <p:spPr bwMode="auto">
          <a:xfrm>
            <a:off x="23336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20" name="Rectangle 18"/>
          <p:cNvSpPr>
            <a:spLocks noChangeArrowheads="1"/>
          </p:cNvSpPr>
          <p:nvPr/>
        </p:nvSpPr>
        <p:spPr bwMode="auto">
          <a:xfrm>
            <a:off x="1647825" y="286702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1,1</a:t>
            </a:r>
          </a:p>
        </p:txBody>
      </p:sp>
      <p:sp>
        <p:nvSpPr>
          <p:cNvPr id="321" name="Rectangle 19"/>
          <p:cNvSpPr>
            <a:spLocks noChangeArrowheads="1"/>
          </p:cNvSpPr>
          <p:nvPr/>
        </p:nvSpPr>
        <p:spPr bwMode="auto">
          <a:xfrm>
            <a:off x="1304925" y="312420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2,0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22" name="Rectangle 20"/>
          <p:cNvSpPr>
            <a:spLocks noChangeArrowheads="1"/>
          </p:cNvSpPr>
          <p:nvPr/>
        </p:nvSpPr>
        <p:spPr bwMode="auto">
          <a:xfrm>
            <a:off x="1990725" y="312420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2,2</a:t>
            </a:r>
          </a:p>
        </p:txBody>
      </p:sp>
      <p:sp>
        <p:nvSpPr>
          <p:cNvPr id="323" name="Rectangle 21"/>
          <p:cNvSpPr>
            <a:spLocks noChangeArrowheads="1"/>
          </p:cNvSpPr>
          <p:nvPr/>
        </p:nvSpPr>
        <p:spPr bwMode="auto">
          <a:xfrm>
            <a:off x="2333625" y="312420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24" name="Rectangle 22"/>
          <p:cNvSpPr>
            <a:spLocks noChangeArrowheads="1"/>
          </p:cNvSpPr>
          <p:nvPr/>
        </p:nvSpPr>
        <p:spPr bwMode="auto">
          <a:xfrm>
            <a:off x="1647825" y="312420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2,1</a:t>
            </a:r>
          </a:p>
        </p:txBody>
      </p:sp>
      <p:sp>
        <p:nvSpPr>
          <p:cNvPr id="325" name="Rectangle 23"/>
          <p:cNvSpPr>
            <a:spLocks noChangeArrowheads="1"/>
          </p:cNvSpPr>
          <p:nvPr/>
        </p:nvSpPr>
        <p:spPr bwMode="auto">
          <a:xfrm>
            <a:off x="2333625" y="286702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26" name="Rectangle 24"/>
          <p:cNvSpPr>
            <a:spLocks noChangeArrowheads="1"/>
          </p:cNvSpPr>
          <p:nvPr/>
        </p:nvSpPr>
        <p:spPr bwMode="auto">
          <a:xfrm>
            <a:off x="1990725" y="286702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1,2</a:t>
            </a:r>
          </a:p>
        </p:txBody>
      </p:sp>
      <p:sp>
        <p:nvSpPr>
          <p:cNvPr id="327" name="Rectangle 25"/>
          <p:cNvSpPr>
            <a:spLocks noChangeArrowheads="1"/>
          </p:cNvSpPr>
          <p:nvPr/>
        </p:nvSpPr>
        <p:spPr bwMode="auto">
          <a:xfrm>
            <a:off x="13049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28" name="Rectangle 26"/>
          <p:cNvSpPr>
            <a:spLocks noChangeArrowheads="1"/>
          </p:cNvSpPr>
          <p:nvPr/>
        </p:nvSpPr>
        <p:spPr bwMode="auto">
          <a:xfrm>
            <a:off x="16478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29" name="Rectangle 27"/>
          <p:cNvSpPr>
            <a:spLocks noChangeArrowheads="1"/>
          </p:cNvSpPr>
          <p:nvPr/>
        </p:nvSpPr>
        <p:spPr bwMode="auto">
          <a:xfrm>
            <a:off x="23336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30" name="Rectangle 28"/>
          <p:cNvSpPr>
            <a:spLocks noChangeArrowheads="1"/>
          </p:cNvSpPr>
          <p:nvPr/>
        </p:nvSpPr>
        <p:spPr bwMode="auto">
          <a:xfrm>
            <a:off x="19907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31" name="Rectangle 29"/>
          <p:cNvSpPr>
            <a:spLocks noChangeArrowheads="1"/>
          </p:cNvSpPr>
          <p:nvPr/>
        </p:nvSpPr>
        <p:spPr bwMode="auto">
          <a:xfrm>
            <a:off x="13049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32" name="Rectangle 30"/>
          <p:cNvSpPr>
            <a:spLocks noChangeArrowheads="1"/>
          </p:cNvSpPr>
          <p:nvPr/>
        </p:nvSpPr>
        <p:spPr bwMode="auto">
          <a:xfrm>
            <a:off x="19907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33" name="Rectangle 31"/>
          <p:cNvSpPr>
            <a:spLocks noChangeArrowheads="1"/>
          </p:cNvSpPr>
          <p:nvPr/>
        </p:nvSpPr>
        <p:spPr bwMode="auto">
          <a:xfrm>
            <a:off x="23336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34" name="Rectangle 32"/>
          <p:cNvSpPr>
            <a:spLocks noChangeArrowheads="1"/>
          </p:cNvSpPr>
          <p:nvPr/>
        </p:nvSpPr>
        <p:spPr bwMode="auto">
          <a:xfrm>
            <a:off x="16478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35" name="Rectangle 33"/>
          <p:cNvSpPr>
            <a:spLocks noChangeArrowheads="1"/>
          </p:cNvSpPr>
          <p:nvPr/>
        </p:nvSpPr>
        <p:spPr bwMode="auto">
          <a:xfrm>
            <a:off x="1304925" y="2609850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36" name="Rectangle 37"/>
          <p:cNvSpPr>
            <a:spLocks noChangeArrowheads="1"/>
          </p:cNvSpPr>
          <p:nvPr/>
        </p:nvSpPr>
        <p:spPr bwMode="auto">
          <a:xfrm>
            <a:off x="1990725" y="2609850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37" name="Rectangle 39"/>
          <p:cNvSpPr>
            <a:spLocks noChangeArrowheads="1"/>
          </p:cNvSpPr>
          <p:nvPr/>
        </p:nvSpPr>
        <p:spPr bwMode="auto">
          <a:xfrm>
            <a:off x="1304925" y="3124200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38" name="Rectangle 40"/>
          <p:cNvSpPr>
            <a:spLocks noChangeArrowheads="1"/>
          </p:cNvSpPr>
          <p:nvPr/>
        </p:nvSpPr>
        <p:spPr bwMode="auto">
          <a:xfrm>
            <a:off x="1990725" y="3124200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39" name="Rectangle 2"/>
          <p:cNvSpPr>
            <a:spLocks noChangeArrowheads="1"/>
          </p:cNvSpPr>
          <p:nvPr/>
        </p:nvSpPr>
        <p:spPr bwMode="auto">
          <a:xfrm>
            <a:off x="1647825" y="136683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0,1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40" name="Rectangle 3"/>
          <p:cNvSpPr>
            <a:spLocks noChangeArrowheads="1"/>
          </p:cNvSpPr>
          <p:nvPr/>
        </p:nvSpPr>
        <p:spPr bwMode="auto">
          <a:xfrm>
            <a:off x="1304925" y="136683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0,0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41" name="Rectangle 4"/>
          <p:cNvSpPr>
            <a:spLocks noChangeArrowheads="1"/>
          </p:cNvSpPr>
          <p:nvPr/>
        </p:nvSpPr>
        <p:spPr bwMode="auto">
          <a:xfrm>
            <a:off x="1304925" y="162401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1,0</a:t>
            </a:r>
          </a:p>
        </p:txBody>
      </p:sp>
      <p:sp>
        <p:nvSpPr>
          <p:cNvPr id="342" name="Rectangle 5"/>
          <p:cNvSpPr>
            <a:spLocks noChangeArrowheads="1"/>
          </p:cNvSpPr>
          <p:nvPr/>
        </p:nvSpPr>
        <p:spPr bwMode="auto">
          <a:xfrm>
            <a:off x="1304925" y="188118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43" name="Rectangle 6"/>
          <p:cNvSpPr>
            <a:spLocks noChangeArrowheads="1"/>
          </p:cNvSpPr>
          <p:nvPr/>
        </p:nvSpPr>
        <p:spPr bwMode="auto">
          <a:xfrm>
            <a:off x="13049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44" name="Rectangle 7"/>
          <p:cNvSpPr>
            <a:spLocks noChangeArrowheads="1"/>
          </p:cNvSpPr>
          <p:nvPr/>
        </p:nvSpPr>
        <p:spPr bwMode="auto">
          <a:xfrm>
            <a:off x="1647825" y="162401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45" name="Rectangle 8"/>
          <p:cNvSpPr>
            <a:spLocks noChangeArrowheads="1"/>
          </p:cNvSpPr>
          <p:nvPr/>
        </p:nvSpPr>
        <p:spPr bwMode="auto">
          <a:xfrm>
            <a:off x="1647825" y="188118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46" name="Rectangle 9"/>
          <p:cNvSpPr>
            <a:spLocks noChangeArrowheads="1"/>
          </p:cNvSpPr>
          <p:nvPr/>
        </p:nvSpPr>
        <p:spPr bwMode="auto">
          <a:xfrm>
            <a:off x="16478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47" name="Rectangle 10"/>
          <p:cNvSpPr>
            <a:spLocks noChangeArrowheads="1"/>
          </p:cNvSpPr>
          <p:nvPr/>
        </p:nvSpPr>
        <p:spPr bwMode="auto">
          <a:xfrm>
            <a:off x="1990725" y="136683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0,2</a:t>
            </a:r>
          </a:p>
        </p:txBody>
      </p:sp>
      <p:sp>
        <p:nvSpPr>
          <p:cNvPr id="348" name="Rectangle 11"/>
          <p:cNvSpPr>
            <a:spLocks noChangeArrowheads="1"/>
          </p:cNvSpPr>
          <p:nvPr/>
        </p:nvSpPr>
        <p:spPr bwMode="auto">
          <a:xfrm>
            <a:off x="1990725" y="162401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49" name="Rectangle 12"/>
          <p:cNvSpPr>
            <a:spLocks noChangeArrowheads="1"/>
          </p:cNvSpPr>
          <p:nvPr/>
        </p:nvSpPr>
        <p:spPr bwMode="auto">
          <a:xfrm>
            <a:off x="2333625" y="162401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50" name="Rectangle 13"/>
          <p:cNvSpPr>
            <a:spLocks noChangeArrowheads="1"/>
          </p:cNvSpPr>
          <p:nvPr/>
        </p:nvSpPr>
        <p:spPr bwMode="auto">
          <a:xfrm>
            <a:off x="2333625" y="188118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51" name="Rectangle 14"/>
          <p:cNvSpPr>
            <a:spLocks noChangeArrowheads="1"/>
          </p:cNvSpPr>
          <p:nvPr/>
        </p:nvSpPr>
        <p:spPr bwMode="auto">
          <a:xfrm>
            <a:off x="2333625" y="136683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52" name="Rectangle 15"/>
          <p:cNvSpPr>
            <a:spLocks noChangeArrowheads="1"/>
          </p:cNvSpPr>
          <p:nvPr/>
        </p:nvSpPr>
        <p:spPr bwMode="auto">
          <a:xfrm>
            <a:off x="1990725" y="188118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53" name="Rectangle 16"/>
          <p:cNvSpPr>
            <a:spLocks noChangeArrowheads="1"/>
          </p:cNvSpPr>
          <p:nvPr/>
        </p:nvSpPr>
        <p:spPr bwMode="auto">
          <a:xfrm>
            <a:off x="19907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54" name="Rectangle 17"/>
          <p:cNvSpPr>
            <a:spLocks noChangeArrowheads="1"/>
          </p:cNvSpPr>
          <p:nvPr/>
        </p:nvSpPr>
        <p:spPr bwMode="auto">
          <a:xfrm>
            <a:off x="23336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55" name="Rectangle 18"/>
          <p:cNvSpPr>
            <a:spLocks noChangeArrowheads="1"/>
          </p:cNvSpPr>
          <p:nvPr/>
        </p:nvSpPr>
        <p:spPr bwMode="auto">
          <a:xfrm>
            <a:off x="1647825" y="162401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1,1</a:t>
            </a:r>
          </a:p>
        </p:txBody>
      </p:sp>
      <p:sp>
        <p:nvSpPr>
          <p:cNvPr id="356" name="Rectangle 19"/>
          <p:cNvSpPr>
            <a:spLocks noChangeArrowheads="1"/>
          </p:cNvSpPr>
          <p:nvPr/>
        </p:nvSpPr>
        <p:spPr bwMode="auto">
          <a:xfrm>
            <a:off x="1304925" y="188118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2,0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57" name="Rectangle 20"/>
          <p:cNvSpPr>
            <a:spLocks noChangeArrowheads="1"/>
          </p:cNvSpPr>
          <p:nvPr/>
        </p:nvSpPr>
        <p:spPr bwMode="auto">
          <a:xfrm>
            <a:off x="1990725" y="188118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2,2</a:t>
            </a:r>
          </a:p>
        </p:txBody>
      </p:sp>
      <p:sp>
        <p:nvSpPr>
          <p:cNvPr id="358" name="Rectangle 21"/>
          <p:cNvSpPr>
            <a:spLocks noChangeArrowheads="1"/>
          </p:cNvSpPr>
          <p:nvPr/>
        </p:nvSpPr>
        <p:spPr bwMode="auto">
          <a:xfrm>
            <a:off x="2333625" y="188118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59" name="Rectangle 22"/>
          <p:cNvSpPr>
            <a:spLocks noChangeArrowheads="1"/>
          </p:cNvSpPr>
          <p:nvPr/>
        </p:nvSpPr>
        <p:spPr bwMode="auto">
          <a:xfrm>
            <a:off x="1647825" y="188118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2,1</a:t>
            </a:r>
          </a:p>
        </p:txBody>
      </p:sp>
      <p:sp>
        <p:nvSpPr>
          <p:cNvPr id="360" name="Rectangle 23"/>
          <p:cNvSpPr>
            <a:spLocks noChangeArrowheads="1"/>
          </p:cNvSpPr>
          <p:nvPr/>
        </p:nvSpPr>
        <p:spPr bwMode="auto">
          <a:xfrm>
            <a:off x="2333625" y="162401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61" name="Rectangle 24"/>
          <p:cNvSpPr>
            <a:spLocks noChangeArrowheads="1"/>
          </p:cNvSpPr>
          <p:nvPr/>
        </p:nvSpPr>
        <p:spPr bwMode="auto">
          <a:xfrm>
            <a:off x="1990725" y="162401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1,2</a:t>
            </a:r>
          </a:p>
        </p:txBody>
      </p:sp>
      <p:sp>
        <p:nvSpPr>
          <p:cNvPr id="362" name="Rectangle 25"/>
          <p:cNvSpPr>
            <a:spLocks noChangeArrowheads="1"/>
          </p:cNvSpPr>
          <p:nvPr/>
        </p:nvSpPr>
        <p:spPr bwMode="auto">
          <a:xfrm>
            <a:off x="13049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63" name="Rectangle 26"/>
          <p:cNvSpPr>
            <a:spLocks noChangeArrowheads="1"/>
          </p:cNvSpPr>
          <p:nvPr/>
        </p:nvSpPr>
        <p:spPr bwMode="auto">
          <a:xfrm>
            <a:off x="16478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64" name="Rectangle 27"/>
          <p:cNvSpPr>
            <a:spLocks noChangeArrowheads="1"/>
          </p:cNvSpPr>
          <p:nvPr/>
        </p:nvSpPr>
        <p:spPr bwMode="auto">
          <a:xfrm>
            <a:off x="23336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65" name="Rectangle 28"/>
          <p:cNvSpPr>
            <a:spLocks noChangeArrowheads="1"/>
          </p:cNvSpPr>
          <p:nvPr/>
        </p:nvSpPr>
        <p:spPr bwMode="auto">
          <a:xfrm>
            <a:off x="19907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66" name="Rectangle 29"/>
          <p:cNvSpPr>
            <a:spLocks noChangeArrowheads="1"/>
          </p:cNvSpPr>
          <p:nvPr/>
        </p:nvSpPr>
        <p:spPr bwMode="auto">
          <a:xfrm>
            <a:off x="13049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67" name="Rectangle 30"/>
          <p:cNvSpPr>
            <a:spLocks noChangeArrowheads="1"/>
          </p:cNvSpPr>
          <p:nvPr/>
        </p:nvSpPr>
        <p:spPr bwMode="auto">
          <a:xfrm>
            <a:off x="19907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68" name="Rectangle 31"/>
          <p:cNvSpPr>
            <a:spLocks noChangeArrowheads="1"/>
          </p:cNvSpPr>
          <p:nvPr/>
        </p:nvSpPr>
        <p:spPr bwMode="auto">
          <a:xfrm>
            <a:off x="23336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69" name="Rectangle 32"/>
          <p:cNvSpPr>
            <a:spLocks noChangeArrowheads="1"/>
          </p:cNvSpPr>
          <p:nvPr/>
        </p:nvSpPr>
        <p:spPr bwMode="auto">
          <a:xfrm>
            <a:off x="16478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70" name="Rectangle 33"/>
          <p:cNvSpPr>
            <a:spLocks noChangeArrowheads="1"/>
          </p:cNvSpPr>
          <p:nvPr/>
        </p:nvSpPr>
        <p:spPr bwMode="auto">
          <a:xfrm>
            <a:off x="1304925" y="1366838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71" name="Rectangle 37"/>
          <p:cNvSpPr>
            <a:spLocks noChangeArrowheads="1"/>
          </p:cNvSpPr>
          <p:nvPr/>
        </p:nvSpPr>
        <p:spPr bwMode="auto">
          <a:xfrm>
            <a:off x="1990725" y="1366838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72" name="Rectangle 39"/>
          <p:cNvSpPr>
            <a:spLocks noChangeArrowheads="1"/>
          </p:cNvSpPr>
          <p:nvPr/>
        </p:nvSpPr>
        <p:spPr bwMode="auto">
          <a:xfrm>
            <a:off x="1304925" y="1881188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73" name="Rectangle 40"/>
          <p:cNvSpPr>
            <a:spLocks noChangeArrowheads="1"/>
          </p:cNvSpPr>
          <p:nvPr/>
        </p:nvSpPr>
        <p:spPr bwMode="auto">
          <a:xfrm>
            <a:off x="1990725" y="1881188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74" name="Rectangle 2"/>
          <p:cNvSpPr>
            <a:spLocks noChangeArrowheads="1"/>
          </p:cNvSpPr>
          <p:nvPr/>
        </p:nvSpPr>
        <p:spPr bwMode="auto">
          <a:xfrm>
            <a:off x="3276600" y="2622572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75" name="Rectangle 3"/>
          <p:cNvSpPr>
            <a:spLocks noChangeArrowheads="1"/>
          </p:cNvSpPr>
          <p:nvPr/>
        </p:nvSpPr>
        <p:spPr bwMode="auto">
          <a:xfrm>
            <a:off x="2933700" y="2622572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0,2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76" name="Rectangle 4"/>
          <p:cNvSpPr>
            <a:spLocks noChangeArrowheads="1"/>
          </p:cNvSpPr>
          <p:nvPr/>
        </p:nvSpPr>
        <p:spPr bwMode="auto">
          <a:xfrm>
            <a:off x="2933700" y="2879747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1,2</a:t>
            </a:r>
          </a:p>
        </p:txBody>
      </p:sp>
      <p:sp>
        <p:nvSpPr>
          <p:cNvPr id="377" name="Rectangle 7"/>
          <p:cNvSpPr>
            <a:spLocks noChangeArrowheads="1"/>
          </p:cNvSpPr>
          <p:nvPr/>
        </p:nvSpPr>
        <p:spPr bwMode="auto">
          <a:xfrm>
            <a:off x="3276600" y="2879747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78" name="Rectangle 18"/>
          <p:cNvSpPr>
            <a:spLocks noChangeArrowheads="1"/>
          </p:cNvSpPr>
          <p:nvPr/>
        </p:nvSpPr>
        <p:spPr bwMode="auto">
          <a:xfrm>
            <a:off x="3276600" y="2879747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79" name="Rectangle 33"/>
          <p:cNvSpPr>
            <a:spLocks noChangeArrowheads="1"/>
          </p:cNvSpPr>
          <p:nvPr/>
        </p:nvSpPr>
        <p:spPr bwMode="auto">
          <a:xfrm>
            <a:off x="2933700" y="2622572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80" name="Rectangle 2"/>
          <p:cNvSpPr>
            <a:spLocks noChangeArrowheads="1"/>
          </p:cNvSpPr>
          <p:nvPr/>
        </p:nvSpPr>
        <p:spPr bwMode="auto">
          <a:xfrm>
            <a:off x="4305300" y="188118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2,1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81" name="Rectangle 3"/>
          <p:cNvSpPr>
            <a:spLocks noChangeArrowheads="1"/>
          </p:cNvSpPr>
          <p:nvPr/>
        </p:nvSpPr>
        <p:spPr bwMode="auto">
          <a:xfrm>
            <a:off x="3962400" y="188118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2,0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82" name="Rectangle 4"/>
          <p:cNvSpPr>
            <a:spLocks noChangeArrowheads="1"/>
          </p:cNvSpPr>
          <p:nvPr/>
        </p:nvSpPr>
        <p:spPr bwMode="auto">
          <a:xfrm>
            <a:off x="3962400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83" name="Rectangle 7"/>
          <p:cNvSpPr>
            <a:spLocks noChangeArrowheads="1"/>
          </p:cNvSpPr>
          <p:nvPr/>
        </p:nvSpPr>
        <p:spPr bwMode="auto">
          <a:xfrm>
            <a:off x="4305300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84" name="Rectangle 18"/>
          <p:cNvSpPr>
            <a:spLocks noChangeArrowheads="1"/>
          </p:cNvSpPr>
          <p:nvPr/>
        </p:nvSpPr>
        <p:spPr bwMode="auto">
          <a:xfrm>
            <a:off x="4305300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85" name="Rectangle 33"/>
          <p:cNvSpPr>
            <a:spLocks noChangeArrowheads="1"/>
          </p:cNvSpPr>
          <p:nvPr/>
        </p:nvSpPr>
        <p:spPr bwMode="auto">
          <a:xfrm>
            <a:off x="3962400" y="1881188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86" name="TextBox 144"/>
          <p:cNvSpPr txBox="1">
            <a:spLocks noChangeArrowheads="1"/>
          </p:cNvSpPr>
          <p:nvPr/>
        </p:nvSpPr>
        <p:spPr bwMode="auto">
          <a:xfrm>
            <a:off x="4669653" y="1978500"/>
            <a:ext cx="118173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 dirty="0">
                <a:solidFill>
                  <a:srgbClr val="000000"/>
                </a:solidFill>
                <a:ea typeface=""/>
              </a:rPr>
              <a:t>Shared Memory</a:t>
            </a:r>
          </a:p>
        </p:txBody>
      </p:sp>
      <p:sp>
        <p:nvSpPr>
          <p:cNvPr id="387" name="TextBox 145"/>
          <p:cNvSpPr txBox="1">
            <a:spLocks noChangeArrowheads="1"/>
          </p:cNvSpPr>
          <p:nvPr/>
        </p:nvSpPr>
        <p:spPr bwMode="auto">
          <a:xfrm>
            <a:off x="2818243" y="2339136"/>
            <a:ext cx="118173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 dirty="0">
                <a:solidFill>
                  <a:srgbClr val="000000"/>
                </a:solidFill>
                <a:ea typeface=""/>
              </a:rPr>
              <a:t>Shared Memory</a:t>
            </a:r>
          </a:p>
        </p:txBody>
      </p:sp>
      <p:sp>
        <p:nvSpPr>
          <p:cNvPr id="388" name="TextBox 387"/>
          <p:cNvSpPr txBox="1"/>
          <p:nvPr/>
        </p:nvSpPr>
        <p:spPr>
          <a:xfrm>
            <a:off x="2655156" y="3723095"/>
            <a:ext cx="2983644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Trebuchet MS"/>
                <a:ea typeface=""/>
              </a:rPr>
              <a:t>All Threads need special treatment. None of them should introduce invalidate contributions to their P elements.</a:t>
            </a:r>
          </a:p>
        </p:txBody>
      </p:sp>
      <p:cxnSp>
        <p:nvCxnSpPr>
          <p:cNvPr id="389" name="Straight Arrow Connector 388"/>
          <p:cNvCxnSpPr/>
          <p:nvPr/>
        </p:nvCxnSpPr>
        <p:spPr>
          <a:xfrm>
            <a:off x="4107438" y="2219724"/>
            <a:ext cx="7362" cy="504426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390" name="Straight Arrow Connector 389"/>
          <p:cNvCxnSpPr/>
          <p:nvPr/>
        </p:nvCxnSpPr>
        <p:spPr>
          <a:xfrm>
            <a:off x="4191000" y="2255499"/>
            <a:ext cx="0" cy="726212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391" name="Straight Arrow Connector 390"/>
          <p:cNvCxnSpPr/>
          <p:nvPr/>
        </p:nvCxnSpPr>
        <p:spPr>
          <a:xfrm>
            <a:off x="4419600" y="2250998"/>
            <a:ext cx="0" cy="473152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392" name="Straight Arrow Connector 391"/>
          <p:cNvCxnSpPr/>
          <p:nvPr/>
        </p:nvCxnSpPr>
        <p:spPr>
          <a:xfrm>
            <a:off x="4495800" y="2275323"/>
            <a:ext cx="0" cy="730356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393" name="Straight Arrow Connector 392"/>
          <p:cNvCxnSpPr/>
          <p:nvPr/>
        </p:nvCxnSpPr>
        <p:spPr>
          <a:xfrm flipV="1">
            <a:off x="3523732" y="2712201"/>
            <a:ext cx="496334" cy="1272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tailEnd type="arrow"/>
          </a:ln>
          <a:effectLst/>
        </p:spPr>
      </p:cxnSp>
      <p:cxnSp>
        <p:nvCxnSpPr>
          <p:cNvPr id="394" name="Straight Arrow Connector 393"/>
          <p:cNvCxnSpPr/>
          <p:nvPr/>
        </p:nvCxnSpPr>
        <p:spPr>
          <a:xfrm>
            <a:off x="3549696" y="3026284"/>
            <a:ext cx="857250" cy="2645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tailEnd type="arrow"/>
          </a:ln>
          <a:effectLst/>
        </p:spPr>
      </p:cxnSp>
      <p:cxnSp>
        <p:nvCxnSpPr>
          <p:cNvPr id="395" name="Straight Arrow Connector 394"/>
          <p:cNvCxnSpPr/>
          <p:nvPr/>
        </p:nvCxnSpPr>
        <p:spPr>
          <a:xfrm>
            <a:off x="3548203" y="2799291"/>
            <a:ext cx="858743" cy="1781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tailEnd type="arrow"/>
          </a:ln>
          <a:effectLst/>
        </p:spPr>
      </p:cxnSp>
      <p:cxnSp>
        <p:nvCxnSpPr>
          <p:cNvPr id="396" name="Straight Arrow Connector 395"/>
          <p:cNvCxnSpPr/>
          <p:nvPr/>
        </p:nvCxnSpPr>
        <p:spPr>
          <a:xfrm>
            <a:off x="3516960" y="2946185"/>
            <a:ext cx="579764" cy="2662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63801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6358"/>
    </mc:Choice>
    <mc:Fallback xmlns="">
      <p:transition advTm="26358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dirty="0"/>
              <a:t>Phase 0 Loads for Block (1,1) for a 3x3 Example </a:t>
            </a:r>
          </a:p>
        </p:txBody>
      </p:sp>
      <p:sp>
        <p:nvSpPr>
          <p:cNvPr id="3" name="Rectangle 2"/>
          <p:cNvSpPr/>
          <p:nvPr/>
        </p:nvSpPr>
        <p:spPr>
          <a:xfrm>
            <a:off x="2697576" y="734580"/>
            <a:ext cx="3429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Threads (0,1) and (1,1) need special treatment in loading N tile </a:t>
            </a:r>
          </a:p>
        </p:txBody>
      </p:sp>
      <p:sp>
        <p:nvSpPr>
          <p:cNvPr id="269" name="Rectangle 2"/>
          <p:cNvSpPr>
            <a:spLocks noChangeArrowheads="1"/>
          </p:cNvSpPr>
          <p:nvPr/>
        </p:nvSpPr>
        <p:spPr bwMode="auto">
          <a:xfrm>
            <a:off x="4305300" y="259938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0,1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70" name="Rectangle 3"/>
          <p:cNvSpPr>
            <a:spLocks noChangeArrowheads="1"/>
          </p:cNvSpPr>
          <p:nvPr/>
        </p:nvSpPr>
        <p:spPr bwMode="auto">
          <a:xfrm>
            <a:off x="3962400" y="259938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0,0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71" name="Rectangle 4"/>
          <p:cNvSpPr>
            <a:spLocks noChangeArrowheads="1"/>
          </p:cNvSpPr>
          <p:nvPr/>
        </p:nvSpPr>
        <p:spPr bwMode="auto">
          <a:xfrm>
            <a:off x="3962400" y="285655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1,0</a:t>
            </a:r>
          </a:p>
        </p:txBody>
      </p:sp>
      <p:sp>
        <p:nvSpPr>
          <p:cNvPr id="272" name="Rectangle 5"/>
          <p:cNvSpPr>
            <a:spLocks noChangeArrowheads="1"/>
          </p:cNvSpPr>
          <p:nvPr/>
        </p:nvSpPr>
        <p:spPr bwMode="auto">
          <a:xfrm>
            <a:off x="3962400" y="311373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73" name="Rectangle 6"/>
          <p:cNvSpPr>
            <a:spLocks noChangeArrowheads="1"/>
          </p:cNvSpPr>
          <p:nvPr/>
        </p:nvSpPr>
        <p:spPr bwMode="auto">
          <a:xfrm>
            <a:off x="39624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74" name="Rectangle 7"/>
          <p:cNvSpPr>
            <a:spLocks noChangeArrowheads="1"/>
          </p:cNvSpPr>
          <p:nvPr/>
        </p:nvSpPr>
        <p:spPr bwMode="auto">
          <a:xfrm>
            <a:off x="4305300" y="285655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75" name="Rectangle 8"/>
          <p:cNvSpPr>
            <a:spLocks noChangeArrowheads="1"/>
          </p:cNvSpPr>
          <p:nvPr/>
        </p:nvSpPr>
        <p:spPr bwMode="auto">
          <a:xfrm>
            <a:off x="4305300" y="311373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76" name="Rectangle 9"/>
          <p:cNvSpPr>
            <a:spLocks noChangeArrowheads="1"/>
          </p:cNvSpPr>
          <p:nvPr/>
        </p:nvSpPr>
        <p:spPr bwMode="auto">
          <a:xfrm>
            <a:off x="43053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77" name="Rectangle 10"/>
          <p:cNvSpPr>
            <a:spLocks noChangeArrowheads="1"/>
          </p:cNvSpPr>
          <p:nvPr/>
        </p:nvSpPr>
        <p:spPr bwMode="auto">
          <a:xfrm>
            <a:off x="4648200" y="259938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0,2</a:t>
            </a:r>
          </a:p>
        </p:txBody>
      </p:sp>
      <p:sp>
        <p:nvSpPr>
          <p:cNvPr id="278" name="Rectangle 11"/>
          <p:cNvSpPr>
            <a:spLocks noChangeArrowheads="1"/>
          </p:cNvSpPr>
          <p:nvPr/>
        </p:nvSpPr>
        <p:spPr bwMode="auto">
          <a:xfrm>
            <a:off x="4648200" y="285655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79" name="Rectangle 12"/>
          <p:cNvSpPr>
            <a:spLocks noChangeArrowheads="1"/>
          </p:cNvSpPr>
          <p:nvPr/>
        </p:nvSpPr>
        <p:spPr bwMode="auto">
          <a:xfrm>
            <a:off x="4991100" y="285655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80" name="Rectangle 13"/>
          <p:cNvSpPr>
            <a:spLocks noChangeArrowheads="1"/>
          </p:cNvSpPr>
          <p:nvPr/>
        </p:nvSpPr>
        <p:spPr bwMode="auto">
          <a:xfrm>
            <a:off x="4991100" y="311373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81" name="Rectangle 14"/>
          <p:cNvSpPr>
            <a:spLocks noChangeArrowheads="1"/>
          </p:cNvSpPr>
          <p:nvPr/>
        </p:nvSpPr>
        <p:spPr bwMode="auto">
          <a:xfrm>
            <a:off x="4991100" y="259938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82" name="Rectangle 15"/>
          <p:cNvSpPr>
            <a:spLocks noChangeArrowheads="1"/>
          </p:cNvSpPr>
          <p:nvPr/>
        </p:nvSpPr>
        <p:spPr bwMode="auto">
          <a:xfrm>
            <a:off x="4648200" y="311373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83" name="Rectangle 16"/>
          <p:cNvSpPr>
            <a:spLocks noChangeArrowheads="1"/>
          </p:cNvSpPr>
          <p:nvPr/>
        </p:nvSpPr>
        <p:spPr bwMode="auto">
          <a:xfrm>
            <a:off x="46482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84" name="Rectangle 17"/>
          <p:cNvSpPr>
            <a:spLocks noChangeArrowheads="1"/>
          </p:cNvSpPr>
          <p:nvPr/>
        </p:nvSpPr>
        <p:spPr bwMode="auto">
          <a:xfrm>
            <a:off x="49911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85" name="Rectangle 18"/>
          <p:cNvSpPr>
            <a:spLocks noChangeArrowheads="1"/>
          </p:cNvSpPr>
          <p:nvPr/>
        </p:nvSpPr>
        <p:spPr bwMode="auto">
          <a:xfrm>
            <a:off x="4305300" y="285655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1,1</a:t>
            </a:r>
          </a:p>
        </p:txBody>
      </p:sp>
      <p:sp>
        <p:nvSpPr>
          <p:cNvPr id="286" name="Rectangle 19"/>
          <p:cNvSpPr>
            <a:spLocks noChangeArrowheads="1"/>
          </p:cNvSpPr>
          <p:nvPr/>
        </p:nvSpPr>
        <p:spPr bwMode="auto">
          <a:xfrm>
            <a:off x="3962400" y="311373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2,0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87" name="Rectangle 20"/>
          <p:cNvSpPr>
            <a:spLocks noChangeArrowheads="1"/>
          </p:cNvSpPr>
          <p:nvPr/>
        </p:nvSpPr>
        <p:spPr bwMode="auto">
          <a:xfrm>
            <a:off x="4648200" y="311373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2,2</a:t>
            </a:r>
          </a:p>
        </p:txBody>
      </p:sp>
      <p:sp>
        <p:nvSpPr>
          <p:cNvPr id="288" name="Rectangle 21"/>
          <p:cNvSpPr>
            <a:spLocks noChangeArrowheads="1"/>
          </p:cNvSpPr>
          <p:nvPr/>
        </p:nvSpPr>
        <p:spPr bwMode="auto">
          <a:xfrm>
            <a:off x="4991100" y="311373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89" name="Rectangle 22"/>
          <p:cNvSpPr>
            <a:spLocks noChangeArrowheads="1"/>
          </p:cNvSpPr>
          <p:nvPr/>
        </p:nvSpPr>
        <p:spPr bwMode="auto">
          <a:xfrm>
            <a:off x="4305300" y="311373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2,1</a:t>
            </a:r>
          </a:p>
        </p:txBody>
      </p:sp>
      <p:sp>
        <p:nvSpPr>
          <p:cNvPr id="290" name="Rectangle 23"/>
          <p:cNvSpPr>
            <a:spLocks noChangeArrowheads="1"/>
          </p:cNvSpPr>
          <p:nvPr/>
        </p:nvSpPr>
        <p:spPr bwMode="auto">
          <a:xfrm>
            <a:off x="4991100" y="285655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91" name="Rectangle 24"/>
          <p:cNvSpPr>
            <a:spLocks noChangeArrowheads="1"/>
          </p:cNvSpPr>
          <p:nvPr/>
        </p:nvSpPr>
        <p:spPr bwMode="auto">
          <a:xfrm>
            <a:off x="4648200" y="285655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1,2</a:t>
            </a:r>
          </a:p>
        </p:txBody>
      </p:sp>
      <p:sp>
        <p:nvSpPr>
          <p:cNvPr id="292" name="Rectangle 25"/>
          <p:cNvSpPr>
            <a:spLocks noChangeArrowheads="1"/>
          </p:cNvSpPr>
          <p:nvPr/>
        </p:nvSpPr>
        <p:spPr bwMode="auto">
          <a:xfrm>
            <a:off x="39624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93" name="Rectangle 26"/>
          <p:cNvSpPr>
            <a:spLocks noChangeArrowheads="1"/>
          </p:cNvSpPr>
          <p:nvPr/>
        </p:nvSpPr>
        <p:spPr bwMode="auto">
          <a:xfrm>
            <a:off x="43053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94" name="Rectangle 27"/>
          <p:cNvSpPr>
            <a:spLocks noChangeArrowheads="1"/>
          </p:cNvSpPr>
          <p:nvPr/>
        </p:nvSpPr>
        <p:spPr bwMode="auto">
          <a:xfrm>
            <a:off x="49911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95" name="Rectangle 28"/>
          <p:cNvSpPr>
            <a:spLocks noChangeArrowheads="1"/>
          </p:cNvSpPr>
          <p:nvPr/>
        </p:nvSpPr>
        <p:spPr bwMode="auto">
          <a:xfrm>
            <a:off x="46482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96" name="Rectangle 29"/>
          <p:cNvSpPr>
            <a:spLocks noChangeArrowheads="1"/>
          </p:cNvSpPr>
          <p:nvPr/>
        </p:nvSpPr>
        <p:spPr bwMode="auto">
          <a:xfrm>
            <a:off x="39624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97" name="Rectangle 30"/>
          <p:cNvSpPr>
            <a:spLocks noChangeArrowheads="1"/>
          </p:cNvSpPr>
          <p:nvPr/>
        </p:nvSpPr>
        <p:spPr bwMode="auto">
          <a:xfrm>
            <a:off x="46482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98" name="Rectangle 31"/>
          <p:cNvSpPr>
            <a:spLocks noChangeArrowheads="1"/>
          </p:cNvSpPr>
          <p:nvPr/>
        </p:nvSpPr>
        <p:spPr bwMode="auto">
          <a:xfrm>
            <a:off x="49911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99" name="Rectangle 32"/>
          <p:cNvSpPr>
            <a:spLocks noChangeArrowheads="1"/>
          </p:cNvSpPr>
          <p:nvPr/>
        </p:nvSpPr>
        <p:spPr bwMode="auto">
          <a:xfrm>
            <a:off x="43053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00" name="Rectangle 33"/>
          <p:cNvSpPr>
            <a:spLocks noChangeArrowheads="1"/>
          </p:cNvSpPr>
          <p:nvPr/>
        </p:nvSpPr>
        <p:spPr bwMode="auto">
          <a:xfrm>
            <a:off x="3962400" y="2599380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01" name="Rectangle 37"/>
          <p:cNvSpPr>
            <a:spLocks noChangeArrowheads="1"/>
          </p:cNvSpPr>
          <p:nvPr/>
        </p:nvSpPr>
        <p:spPr bwMode="auto">
          <a:xfrm>
            <a:off x="4648200" y="2599380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02" name="Rectangle 39"/>
          <p:cNvSpPr>
            <a:spLocks noChangeArrowheads="1"/>
          </p:cNvSpPr>
          <p:nvPr/>
        </p:nvSpPr>
        <p:spPr bwMode="auto">
          <a:xfrm>
            <a:off x="3962400" y="3113730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03" name="Rectangle 40"/>
          <p:cNvSpPr>
            <a:spLocks noChangeArrowheads="1"/>
          </p:cNvSpPr>
          <p:nvPr/>
        </p:nvSpPr>
        <p:spPr bwMode="auto">
          <a:xfrm>
            <a:off x="4648200" y="3113730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04" name="Rectangle 2"/>
          <p:cNvSpPr>
            <a:spLocks noChangeArrowheads="1"/>
          </p:cNvSpPr>
          <p:nvPr/>
        </p:nvSpPr>
        <p:spPr bwMode="auto">
          <a:xfrm>
            <a:off x="1647825" y="260985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0,1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05" name="Rectangle 3"/>
          <p:cNvSpPr>
            <a:spLocks noChangeArrowheads="1"/>
          </p:cNvSpPr>
          <p:nvPr/>
        </p:nvSpPr>
        <p:spPr bwMode="auto">
          <a:xfrm>
            <a:off x="1304925" y="260985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0,0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06" name="Rectangle 4"/>
          <p:cNvSpPr>
            <a:spLocks noChangeArrowheads="1"/>
          </p:cNvSpPr>
          <p:nvPr/>
        </p:nvSpPr>
        <p:spPr bwMode="auto">
          <a:xfrm>
            <a:off x="1304925" y="286702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1,0</a:t>
            </a:r>
          </a:p>
        </p:txBody>
      </p:sp>
      <p:sp>
        <p:nvSpPr>
          <p:cNvPr id="307" name="Rectangle 5"/>
          <p:cNvSpPr>
            <a:spLocks noChangeArrowheads="1"/>
          </p:cNvSpPr>
          <p:nvPr/>
        </p:nvSpPr>
        <p:spPr bwMode="auto">
          <a:xfrm>
            <a:off x="1304925" y="312420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08" name="Rectangle 6"/>
          <p:cNvSpPr>
            <a:spLocks noChangeArrowheads="1"/>
          </p:cNvSpPr>
          <p:nvPr/>
        </p:nvSpPr>
        <p:spPr bwMode="auto">
          <a:xfrm>
            <a:off x="13049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09" name="Rectangle 7"/>
          <p:cNvSpPr>
            <a:spLocks noChangeArrowheads="1"/>
          </p:cNvSpPr>
          <p:nvPr/>
        </p:nvSpPr>
        <p:spPr bwMode="auto">
          <a:xfrm>
            <a:off x="1647825" y="286702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10" name="Rectangle 8"/>
          <p:cNvSpPr>
            <a:spLocks noChangeArrowheads="1"/>
          </p:cNvSpPr>
          <p:nvPr/>
        </p:nvSpPr>
        <p:spPr bwMode="auto">
          <a:xfrm>
            <a:off x="1647825" y="312420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11" name="Rectangle 9"/>
          <p:cNvSpPr>
            <a:spLocks noChangeArrowheads="1"/>
          </p:cNvSpPr>
          <p:nvPr/>
        </p:nvSpPr>
        <p:spPr bwMode="auto">
          <a:xfrm>
            <a:off x="16478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12" name="Rectangle 10"/>
          <p:cNvSpPr>
            <a:spLocks noChangeArrowheads="1"/>
          </p:cNvSpPr>
          <p:nvPr/>
        </p:nvSpPr>
        <p:spPr bwMode="auto">
          <a:xfrm>
            <a:off x="1990725" y="260985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0,2</a:t>
            </a:r>
          </a:p>
        </p:txBody>
      </p:sp>
      <p:sp>
        <p:nvSpPr>
          <p:cNvPr id="313" name="Rectangle 11"/>
          <p:cNvSpPr>
            <a:spLocks noChangeArrowheads="1"/>
          </p:cNvSpPr>
          <p:nvPr/>
        </p:nvSpPr>
        <p:spPr bwMode="auto">
          <a:xfrm>
            <a:off x="1990725" y="286702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14" name="Rectangle 12"/>
          <p:cNvSpPr>
            <a:spLocks noChangeArrowheads="1"/>
          </p:cNvSpPr>
          <p:nvPr/>
        </p:nvSpPr>
        <p:spPr bwMode="auto">
          <a:xfrm>
            <a:off x="2333625" y="286702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15" name="Rectangle 13"/>
          <p:cNvSpPr>
            <a:spLocks noChangeArrowheads="1"/>
          </p:cNvSpPr>
          <p:nvPr/>
        </p:nvSpPr>
        <p:spPr bwMode="auto">
          <a:xfrm>
            <a:off x="2333625" y="312420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16" name="Rectangle 14"/>
          <p:cNvSpPr>
            <a:spLocks noChangeArrowheads="1"/>
          </p:cNvSpPr>
          <p:nvPr/>
        </p:nvSpPr>
        <p:spPr bwMode="auto">
          <a:xfrm>
            <a:off x="2333625" y="260985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17" name="Rectangle 15"/>
          <p:cNvSpPr>
            <a:spLocks noChangeArrowheads="1"/>
          </p:cNvSpPr>
          <p:nvPr/>
        </p:nvSpPr>
        <p:spPr bwMode="auto">
          <a:xfrm>
            <a:off x="1990725" y="312420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18" name="Rectangle 16"/>
          <p:cNvSpPr>
            <a:spLocks noChangeArrowheads="1"/>
          </p:cNvSpPr>
          <p:nvPr/>
        </p:nvSpPr>
        <p:spPr bwMode="auto">
          <a:xfrm>
            <a:off x="19907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19" name="Rectangle 17"/>
          <p:cNvSpPr>
            <a:spLocks noChangeArrowheads="1"/>
          </p:cNvSpPr>
          <p:nvPr/>
        </p:nvSpPr>
        <p:spPr bwMode="auto">
          <a:xfrm>
            <a:off x="23336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20" name="Rectangle 18"/>
          <p:cNvSpPr>
            <a:spLocks noChangeArrowheads="1"/>
          </p:cNvSpPr>
          <p:nvPr/>
        </p:nvSpPr>
        <p:spPr bwMode="auto">
          <a:xfrm>
            <a:off x="1647825" y="286702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1,1</a:t>
            </a:r>
          </a:p>
        </p:txBody>
      </p:sp>
      <p:sp>
        <p:nvSpPr>
          <p:cNvPr id="321" name="Rectangle 19"/>
          <p:cNvSpPr>
            <a:spLocks noChangeArrowheads="1"/>
          </p:cNvSpPr>
          <p:nvPr/>
        </p:nvSpPr>
        <p:spPr bwMode="auto">
          <a:xfrm>
            <a:off x="1304925" y="312420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2,0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22" name="Rectangle 20"/>
          <p:cNvSpPr>
            <a:spLocks noChangeArrowheads="1"/>
          </p:cNvSpPr>
          <p:nvPr/>
        </p:nvSpPr>
        <p:spPr bwMode="auto">
          <a:xfrm>
            <a:off x="1990725" y="312420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2,2</a:t>
            </a:r>
          </a:p>
        </p:txBody>
      </p:sp>
      <p:sp>
        <p:nvSpPr>
          <p:cNvPr id="323" name="Rectangle 21"/>
          <p:cNvSpPr>
            <a:spLocks noChangeArrowheads="1"/>
          </p:cNvSpPr>
          <p:nvPr/>
        </p:nvSpPr>
        <p:spPr bwMode="auto">
          <a:xfrm>
            <a:off x="2333625" y="312420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24" name="Rectangle 22"/>
          <p:cNvSpPr>
            <a:spLocks noChangeArrowheads="1"/>
          </p:cNvSpPr>
          <p:nvPr/>
        </p:nvSpPr>
        <p:spPr bwMode="auto">
          <a:xfrm>
            <a:off x="1647825" y="312420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2,1</a:t>
            </a:r>
          </a:p>
        </p:txBody>
      </p:sp>
      <p:sp>
        <p:nvSpPr>
          <p:cNvPr id="325" name="Rectangle 23"/>
          <p:cNvSpPr>
            <a:spLocks noChangeArrowheads="1"/>
          </p:cNvSpPr>
          <p:nvPr/>
        </p:nvSpPr>
        <p:spPr bwMode="auto">
          <a:xfrm>
            <a:off x="2333625" y="286702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26" name="Rectangle 24"/>
          <p:cNvSpPr>
            <a:spLocks noChangeArrowheads="1"/>
          </p:cNvSpPr>
          <p:nvPr/>
        </p:nvSpPr>
        <p:spPr bwMode="auto">
          <a:xfrm>
            <a:off x="1990725" y="286702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1,2</a:t>
            </a:r>
          </a:p>
        </p:txBody>
      </p:sp>
      <p:sp>
        <p:nvSpPr>
          <p:cNvPr id="327" name="Rectangle 25"/>
          <p:cNvSpPr>
            <a:spLocks noChangeArrowheads="1"/>
          </p:cNvSpPr>
          <p:nvPr/>
        </p:nvSpPr>
        <p:spPr bwMode="auto">
          <a:xfrm>
            <a:off x="13049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28" name="Rectangle 26"/>
          <p:cNvSpPr>
            <a:spLocks noChangeArrowheads="1"/>
          </p:cNvSpPr>
          <p:nvPr/>
        </p:nvSpPr>
        <p:spPr bwMode="auto">
          <a:xfrm>
            <a:off x="16478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29" name="Rectangle 27"/>
          <p:cNvSpPr>
            <a:spLocks noChangeArrowheads="1"/>
          </p:cNvSpPr>
          <p:nvPr/>
        </p:nvSpPr>
        <p:spPr bwMode="auto">
          <a:xfrm>
            <a:off x="23336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30" name="Rectangle 28"/>
          <p:cNvSpPr>
            <a:spLocks noChangeArrowheads="1"/>
          </p:cNvSpPr>
          <p:nvPr/>
        </p:nvSpPr>
        <p:spPr bwMode="auto">
          <a:xfrm>
            <a:off x="19907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31" name="Rectangle 29"/>
          <p:cNvSpPr>
            <a:spLocks noChangeArrowheads="1"/>
          </p:cNvSpPr>
          <p:nvPr/>
        </p:nvSpPr>
        <p:spPr bwMode="auto">
          <a:xfrm>
            <a:off x="13049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32" name="Rectangle 30"/>
          <p:cNvSpPr>
            <a:spLocks noChangeArrowheads="1"/>
          </p:cNvSpPr>
          <p:nvPr/>
        </p:nvSpPr>
        <p:spPr bwMode="auto">
          <a:xfrm>
            <a:off x="19907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33" name="Rectangle 31"/>
          <p:cNvSpPr>
            <a:spLocks noChangeArrowheads="1"/>
          </p:cNvSpPr>
          <p:nvPr/>
        </p:nvSpPr>
        <p:spPr bwMode="auto">
          <a:xfrm>
            <a:off x="23336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34" name="Rectangle 32"/>
          <p:cNvSpPr>
            <a:spLocks noChangeArrowheads="1"/>
          </p:cNvSpPr>
          <p:nvPr/>
        </p:nvSpPr>
        <p:spPr bwMode="auto">
          <a:xfrm>
            <a:off x="16478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35" name="Rectangle 33"/>
          <p:cNvSpPr>
            <a:spLocks noChangeArrowheads="1"/>
          </p:cNvSpPr>
          <p:nvPr/>
        </p:nvSpPr>
        <p:spPr bwMode="auto">
          <a:xfrm>
            <a:off x="1304925" y="2609850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36" name="Rectangle 37"/>
          <p:cNvSpPr>
            <a:spLocks noChangeArrowheads="1"/>
          </p:cNvSpPr>
          <p:nvPr/>
        </p:nvSpPr>
        <p:spPr bwMode="auto">
          <a:xfrm>
            <a:off x="1990725" y="2609850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37" name="Rectangle 39"/>
          <p:cNvSpPr>
            <a:spLocks noChangeArrowheads="1"/>
          </p:cNvSpPr>
          <p:nvPr/>
        </p:nvSpPr>
        <p:spPr bwMode="auto">
          <a:xfrm>
            <a:off x="1304925" y="3124200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38" name="Rectangle 40"/>
          <p:cNvSpPr>
            <a:spLocks noChangeArrowheads="1"/>
          </p:cNvSpPr>
          <p:nvPr/>
        </p:nvSpPr>
        <p:spPr bwMode="auto">
          <a:xfrm>
            <a:off x="1990725" y="3124200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39" name="Rectangle 2"/>
          <p:cNvSpPr>
            <a:spLocks noChangeArrowheads="1"/>
          </p:cNvSpPr>
          <p:nvPr/>
        </p:nvSpPr>
        <p:spPr bwMode="auto">
          <a:xfrm>
            <a:off x="1647825" y="136683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0,1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40" name="Rectangle 3"/>
          <p:cNvSpPr>
            <a:spLocks noChangeArrowheads="1"/>
          </p:cNvSpPr>
          <p:nvPr/>
        </p:nvSpPr>
        <p:spPr bwMode="auto">
          <a:xfrm>
            <a:off x="1304925" y="136683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0,0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41" name="Rectangle 4"/>
          <p:cNvSpPr>
            <a:spLocks noChangeArrowheads="1"/>
          </p:cNvSpPr>
          <p:nvPr/>
        </p:nvSpPr>
        <p:spPr bwMode="auto">
          <a:xfrm>
            <a:off x="1304925" y="162401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1,0</a:t>
            </a:r>
          </a:p>
        </p:txBody>
      </p:sp>
      <p:sp>
        <p:nvSpPr>
          <p:cNvPr id="342" name="Rectangle 5"/>
          <p:cNvSpPr>
            <a:spLocks noChangeArrowheads="1"/>
          </p:cNvSpPr>
          <p:nvPr/>
        </p:nvSpPr>
        <p:spPr bwMode="auto">
          <a:xfrm>
            <a:off x="1304925" y="188118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43" name="Rectangle 6"/>
          <p:cNvSpPr>
            <a:spLocks noChangeArrowheads="1"/>
          </p:cNvSpPr>
          <p:nvPr/>
        </p:nvSpPr>
        <p:spPr bwMode="auto">
          <a:xfrm>
            <a:off x="13049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44" name="Rectangle 7"/>
          <p:cNvSpPr>
            <a:spLocks noChangeArrowheads="1"/>
          </p:cNvSpPr>
          <p:nvPr/>
        </p:nvSpPr>
        <p:spPr bwMode="auto">
          <a:xfrm>
            <a:off x="1647825" y="162401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45" name="Rectangle 8"/>
          <p:cNvSpPr>
            <a:spLocks noChangeArrowheads="1"/>
          </p:cNvSpPr>
          <p:nvPr/>
        </p:nvSpPr>
        <p:spPr bwMode="auto">
          <a:xfrm>
            <a:off x="1647825" y="188118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46" name="Rectangle 9"/>
          <p:cNvSpPr>
            <a:spLocks noChangeArrowheads="1"/>
          </p:cNvSpPr>
          <p:nvPr/>
        </p:nvSpPr>
        <p:spPr bwMode="auto">
          <a:xfrm>
            <a:off x="16478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47" name="Rectangle 10"/>
          <p:cNvSpPr>
            <a:spLocks noChangeArrowheads="1"/>
          </p:cNvSpPr>
          <p:nvPr/>
        </p:nvSpPr>
        <p:spPr bwMode="auto">
          <a:xfrm>
            <a:off x="1990725" y="136683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0,2</a:t>
            </a:r>
          </a:p>
        </p:txBody>
      </p:sp>
      <p:sp>
        <p:nvSpPr>
          <p:cNvPr id="348" name="Rectangle 11"/>
          <p:cNvSpPr>
            <a:spLocks noChangeArrowheads="1"/>
          </p:cNvSpPr>
          <p:nvPr/>
        </p:nvSpPr>
        <p:spPr bwMode="auto">
          <a:xfrm>
            <a:off x="1990725" y="162401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49" name="Rectangle 12"/>
          <p:cNvSpPr>
            <a:spLocks noChangeArrowheads="1"/>
          </p:cNvSpPr>
          <p:nvPr/>
        </p:nvSpPr>
        <p:spPr bwMode="auto">
          <a:xfrm>
            <a:off x="2333625" y="162401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50" name="Rectangle 13"/>
          <p:cNvSpPr>
            <a:spLocks noChangeArrowheads="1"/>
          </p:cNvSpPr>
          <p:nvPr/>
        </p:nvSpPr>
        <p:spPr bwMode="auto">
          <a:xfrm>
            <a:off x="2333625" y="188118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51" name="Rectangle 14"/>
          <p:cNvSpPr>
            <a:spLocks noChangeArrowheads="1"/>
          </p:cNvSpPr>
          <p:nvPr/>
        </p:nvSpPr>
        <p:spPr bwMode="auto">
          <a:xfrm>
            <a:off x="2333625" y="136683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52" name="Rectangle 15"/>
          <p:cNvSpPr>
            <a:spLocks noChangeArrowheads="1"/>
          </p:cNvSpPr>
          <p:nvPr/>
        </p:nvSpPr>
        <p:spPr bwMode="auto">
          <a:xfrm>
            <a:off x="1990725" y="188118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53" name="Rectangle 16"/>
          <p:cNvSpPr>
            <a:spLocks noChangeArrowheads="1"/>
          </p:cNvSpPr>
          <p:nvPr/>
        </p:nvSpPr>
        <p:spPr bwMode="auto">
          <a:xfrm>
            <a:off x="19907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54" name="Rectangle 17"/>
          <p:cNvSpPr>
            <a:spLocks noChangeArrowheads="1"/>
          </p:cNvSpPr>
          <p:nvPr/>
        </p:nvSpPr>
        <p:spPr bwMode="auto">
          <a:xfrm>
            <a:off x="23336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55" name="Rectangle 18"/>
          <p:cNvSpPr>
            <a:spLocks noChangeArrowheads="1"/>
          </p:cNvSpPr>
          <p:nvPr/>
        </p:nvSpPr>
        <p:spPr bwMode="auto">
          <a:xfrm>
            <a:off x="1647825" y="162401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1,1</a:t>
            </a:r>
          </a:p>
        </p:txBody>
      </p:sp>
      <p:sp>
        <p:nvSpPr>
          <p:cNvPr id="356" name="Rectangle 19"/>
          <p:cNvSpPr>
            <a:spLocks noChangeArrowheads="1"/>
          </p:cNvSpPr>
          <p:nvPr/>
        </p:nvSpPr>
        <p:spPr bwMode="auto">
          <a:xfrm>
            <a:off x="1304925" y="188118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2,0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57" name="Rectangle 20"/>
          <p:cNvSpPr>
            <a:spLocks noChangeArrowheads="1"/>
          </p:cNvSpPr>
          <p:nvPr/>
        </p:nvSpPr>
        <p:spPr bwMode="auto">
          <a:xfrm>
            <a:off x="1990725" y="188118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2,2</a:t>
            </a:r>
          </a:p>
        </p:txBody>
      </p:sp>
      <p:sp>
        <p:nvSpPr>
          <p:cNvPr id="358" name="Rectangle 21"/>
          <p:cNvSpPr>
            <a:spLocks noChangeArrowheads="1"/>
          </p:cNvSpPr>
          <p:nvPr/>
        </p:nvSpPr>
        <p:spPr bwMode="auto">
          <a:xfrm>
            <a:off x="2333625" y="188118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59" name="Rectangle 22"/>
          <p:cNvSpPr>
            <a:spLocks noChangeArrowheads="1"/>
          </p:cNvSpPr>
          <p:nvPr/>
        </p:nvSpPr>
        <p:spPr bwMode="auto">
          <a:xfrm>
            <a:off x="1647825" y="188118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2,1</a:t>
            </a:r>
          </a:p>
        </p:txBody>
      </p:sp>
      <p:sp>
        <p:nvSpPr>
          <p:cNvPr id="360" name="Rectangle 23"/>
          <p:cNvSpPr>
            <a:spLocks noChangeArrowheads="1"/>
          </p:cNvSpPr>
          <p:nvPr/>
        </p:nvSpPr>
        <p:spPr bwMode="auto">
          <a:xfrm>
            <a:off x="2333625" y="162401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61" name="Rectangle 24"/>
          <p:cNvSpPr>
            <a:spLocks noChangeArrowheads="1"/>
          </p:cNvSpPr>
          <p:nvPr/>
        </p:nvSpPr>
        <p:spPr bwMode="auto">
          <a:xfrm>
            <a:off x="1990725" y="162401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1,2</a:t>
            </a:r>
          </a:p>
        </p:txBody>
      </p:sp>
      <p:sp>
        <p:nvSpPr>
          <p:cNvPr id="362" name="Rectangle 25"/>
          <p:cNvSpPr>
            <a:spLocks noChangeArrowheads="1"/>
          </p:cNvSpPr>
          <p:nvPr/>
        </p:nvSpPr>
        <p:spPr bwMode="auto">
          <a:xfrm>
            <a:off x="13049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63" name="Rectangle 26"/>
          <p:cNvSpPr>
            <a:spLocks noChangeArrowheads="1"/>
          </p:cNvSpPr>
          <p:nvPr/>
        </p:nvSpPr>
        <p:spPr bwMode="auto">
          <a:xfrm>
            <a:off x="16478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64" name="Rectangle 27"/>
          <p:cNvSpPr>
            <a:spLocks noChangeArrowheads="1"/>
          </p:cNvSpPr>
          <p:nvPr/>
        </p:nvSpPr>
        <p:spPr bwMode="auto">
          <a:xfrm>
            <a:off x="23336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65" name="Rectangle 28"/>
          <p:cNvSpPr>
            <a:spLocks noChangeArrowheads="1"/>
          </p:cNvSpPr>
          <p:nvPr/>
        </p:nvSpPr>
        <p:spPr bwMode="auto">
          <a:xfrm>
            <a:off x="19907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66" name="Rectangle 29"/>
          <p:cNvSpPr>
            <a:spLocks noChangeArrowheads="1"/>
          </p:cNvSpPr>
          <p:nvPr/>
        </p:nvSpPr>
        <p:spPr bwMode="auto">
          <a:xfrm>
            <a:off x="13049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67" name="Rectangle 30"/>
          <p:cNvSpPr>
            <a:spLocks noChangeArrowheads="1"/>
          </p:cNvSpPr>
          <p:nvPr/>
        </p:nvSpPr>
        <p:spPr bwMode="auto">
          <a:xfrm>
            <a:off x="19907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68" name="Rectangle 31"/>
          <p:cNvSpPr>
            <a:spLocks noChangeArrowheads="1"/>
          </p:cNvSpPr>
          <p:nvPr/>
        </p:nvSpPr>
        <p:spPr bwMode="auto">
          <a:xfrm>
            <a:off x="23336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69" name="Rectangle 32"/>
          <p:cNvSpPr>
            <a:spLocks noChangeArrowheads="1"/>
          </p:cNvSpPr>
          <p:nvPr/>
        </p:nvSpPr>
        <p:spPr bwMode="auto">
          <a:xfrm>
            <a:off x="16478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70" name="Rectangle 33"/>
          <p:cNvSpPr>
            <a:spLocks noChangeArrowheads="1"/>
          </p:cNvSpPr>
          <p:nvPr/>
        </p:nvSpPr>
        <p:spPr bwMode="auto">
          <a:xfrm>
            <a:off x="1304925" y="1366838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71" name="Rectangle 37"/>
          <p:cNvSpPr>
            <a:spLocks noChangeArrowheads="1"/>
          </p:cNvSpPr>
          <p:nvPr/>
        </p:nvSpPr>
        <p:spPr bwMode="auto">
          <a:xfrm>
            <a:off x="1990725" y="1366838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72" name="Rectangle 39"/>
          <p:cNvSpPr>
            <a:spLocks noChangeArrowheads="1"/>
          </p:cNvSpPr>
          <p:nvPr/>
        </p:nvSpPr>
        <p:spPr bwMode="auto">
          <a:xfrm>
            <a:off x="1304925" y="1881188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73" name="Rectangle 40"/>
          <p:cNvSpPr>
            <a:spLocks noChangeArrowheads="1"/>
          </p:cNvSpPr>
          <p:nvPr/>
        </p:nvSpPr>
        <p:spPr bwMode="auto">
          <a:xfrm>
            <a:off x="1990725" y="1881188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74" name="Rectangle 2"/>
          <p:cNvSpPr>
            <a:spLocks noChangeArrowheads="1"/>
          </p:cNvSpPr>
          <p:nvPr/>
        </p:nvSpPr>
        <p:spPr bwMode="auto">
          <a:xfrm>
            <a:off x="3234352" y="3137814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2,1</a:t>
            </a:r>
            <a:endParaRPr kumimoji="0" lang="en-US" sz="135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75" name="Rectangle 3"/>
          <p:cNvSpPr>
            <a:spLocks noChangeArrowheads="1"/>
          </p:cNvSpPr>
          <p:nvPr/>
        </p:nvSpPr>
        <p:spPr bwMode="auto">
          <a:xfrm>
            <a:off x="2891452" y="3137814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2,0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76" name="Rectangle 4"/>
          <p:cNvSpPr>
            <a:spLocks noChangeArrowheads="1"/>
          </p:cNvSpPr>
          <p:nvPr/>
        </p:nvSpPr>
        <p:spPr bwMode="auto">
          <a:xfrm>
            <a:off x="2891452" y="3394989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77" name="Rectangle 7"/>
          <p:cNvSpPr>
            <a:spLocks noChangeArrowheads="1"/>
          </p:cNvSpPr>
          <p:nvPr/>
        </p:nvSpPr>
        <p:spPr bwMode="auto">
          <a:xfrm>
            <a:off x="3234352" y="3394989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78" name="Rectangle 18"/>
          <p:cNvSpPr>
            <a:spLocks noChangeArrowheads="1"/>
          </p:cNvSpPr>
          <p:nvPr/>
        </p:nvSpPr>
        <p:spPr bwMode="auto">
          <a:xfrm>
            <a:off x="3234352" y="3394989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79" name="Rectangle 33"/>
          <p:cNvSpPr>
            <a:spLocks noChangeArrowheads="1"/>
          </p:cNvSpPr>
          <p:nvPr/>
        </p:nvSpPr>
        <p:spPr bwMode="auto">
          <a:xfrm>
            <a:off x="2891452" y="3137814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80" name="Rectangle 2"/>
          <p:cNvSpPr>
            <a:spLocks noChangeArrowheads="1"/>
          </p:cNvSpPr>
          <p:nvPr/>
        </p:nvSpPr>
        <p:spPr bwMode="auto">
          <a:xfrm>
            <a:off x="4952853" y="1387657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81" name="Rectangle 3"/>
          <p:cNvSpPr>
            <a:spLocks noChangeArrowheads="1"/>
          </p:cNvSpPr>
          <p:nvPr/>
        </p:nvSpPr>
        <p:spPr bwMode="auto">
          <a:xfrm>
            <a:off x="4609953" y="1387657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0,2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82" name="Rectangle 4"/>
          <p:cNvSpPr>
            <a:spLocks noChangeArrowheads="1"/>
          </p:cNvSpPr>
          <p:nvPr/>
        </p:nvSpPr>
        <p:spPr bwMode="auto">
          <a:xfrm>
            <a:off x="4609953" y="1644832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1,2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83" name="Rectangle 7"/>
          <p:cNvSpPr>
            <a:spLocks noChangeArrowheads="1"/>
          </p:cNvSpPr>
          <p:nvPr/>
        </p:nvSpPr>
        <p:spPr bwMode="auto">
          <a:xfrm>
            <a:off x="4952853" y="1644832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84" name="Rectangle 18"/>
          <p:cNvSpPr>
            <a:spLocks noChangeArrowheads="1"/>
          </p:cNvSpPr>
          <p:nvPr/>
        </p:nvSpPr>
        <p:spPr bwMode="auto">
          <a:xfrm>
            <a:off x="4952853" y="1644832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85" name="Rectangle 33"/>
          <p:cNvSpPr>
            <a:spLocks noChangeArrowheads="1"/>
          </p:cNvSpPr>
          <p:nvPr/>
        </p:nvSpPr>
        <p:spPr bwMode="auto">
          <a:xfrm>
            <a:off x="4609953" y="1387657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86" name="TextBox 144"/>
          <p:cNvSpPr txBox="1">
            <a:spLocks noChangeArrowheads="1"/>
          </p:cNvSpPr>
          <p:nvPr/>
        </p:nvSpPr>
        <p:spPr bwMode="auto">
          <a:xfrm>
            <a:off x="5364799" y="1514975"/>
            <a:ext cx="118173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 dirty="0">
                <a:solidFill>
                  <a:srgbClr val="000000"/>
                </a:solidFill>
                <a:ea typeface=""/>
              </a:rPr>
              <a:t>Shared Memory</a:t>
            </a:r>
          </a:p>
        </p:txBody>
      </p:sp>
      <p:sp>
        <p:nvSpPr>
          <p:cNvPr id="387" name="TextBox 145"/>
          <p:cNvSpPr txBox="1">
            <a:spLocks noChangeArrowheads="1"/>
          </p:cNvSpPr>
          <p:nvPr/>
        </p:nvSpPr>
        <p:spPr bwMode="auto">
          <a:xfrm>
            <a:off x="2775995" y="2854378"/>
            <a:ext cx="118173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 dirty="0">
                <a:solidFill>
                  <a:srgbClr val="000000"/>
                </a:solidFill>
                <a:ea typeface=""/>
              </a:rPr>
              <a:t>Shared Memory</a:t>
            </a:r>
          </a:p>
        </p:txBody>
      </p:sp>
      <p:cxnSp>
        <p:nvCxnSpPr>
          <p:cNvPr id="388" name="Straight Arrow Connector 387"/>
          <p:cNvCxnSpPr/>
          <p:nvPr/>
        </p:nvCxnSpPr>
        <p:spPr>
          <a:xfrm flipV="1">
            <a:off x="2500652" y="1813471"/>
            <a:ext cx="2686050" cy="3572"/>
          </a:xfrm>
          <a:prstGeom prst="straightConnector1">
            <a:avLst/>
          </a:prstGeom>
          <a:noFill/>
          <a:ln w="28575" cap="flat" cmpd="sng" algn="ctr">
            <a:solidFill>
              <a:srgbClr val="FA6300"/>
            </a:solidFill>
            <a:prstDash val="solid"/>
            <a:tailEnd type="arrow"/>
          </a:ln>
          <a:effectLst/>
        </p:spPr>
      </p:cxnSp>
      <p:cxnSp>
        <p:nvCxnSpPr>
          <p:cNvPr id="389" name="Straight Arrow Connector 388"/>
          <p:cNvCxnSpPr/>
          <p:nvPr/>
        </p:nvCxnSpPr>
        <p:spPr>
          <a:xfrm flipV="1">
            <a:off x="2500652" y="1571830"/>
            <a:ext cx="2686050" cy="5167"/>
          </a:xfrm>
          <a:prstGeom prst="straightConnector1">
            <a:avLst/>
          </a:prstGeom>
          <a:noFill/>
          <a:ln w="28575" cap="flat" cmpd="sng" algn="ctr">
            <a:solidFill>
              <a:srgbClr val="FA6300"/>
            </a:solidFill>
            <a:prstDash val="solid"/>
            <a:tailEnd type="arrow"/>
          </a:ln>
          <a:effectLst/>
        </p:spPr>
      </p:cxnSp>
      <p:cxnSp>
        <p:nvCxnSpPr>
          <p:cNvPr id="390" name="Straight Arrow Connector 389"/>
          <p:cNvCxnSpPr/>
          <p:nvPr/>
        </p:nvCxnSpPr>
        <p:spPr>
          <a:xfrm flipV="1">
            <a:off x="2197757" y="1475486"/>
            <a:ext cx="2686050" cy="3572"/>
          </a:xfrm>
          <a:prstGeom prst="straightConnector1">
            <a:avLst/>
          </a:prstGeom>
          <a:noFill/>
          <a:ln w="28575" cap="flat" cmpd="sng" algn="ctr">
            <a:solidFill>
              <a:srgbClr val="FA6300"/>
            </a:solidFill>
            <a:prstDash val="solid"/>
            <a:tailEnd type="arrow"/>
          </a:ln>
          <a:effectLst/>
        </p:spPr>
      </p:cxnSp>
      <p:cxnSp>
        <p:nvCxnSpPr>
          <p:cNvPr id="391" name="Straight Arrow Connector 390"/>
          <p:cNvCxnSpPr/>
          <p:nvPr/>
        </p:nvCxnSpPr>
        <p:spPr>
          <a:xfrm flipV="1">
            <a:off x="2217635" y="1718866"/>
            <a:ext cx="2686050" cy="4672"/>
          </a:xfrm>
          <a:prstGeom prst="straightConnector1">
            <a:avLst/>
          </a:prstGeom>
          <a:noFill/>
          <a:ln w="28575" cap="flat" cmpd="sng" algn="ctr">
            <a:solidFill>
              <a:srgbClr val="FA6300"/>
            </a:solidFill>
            <a:prstDash val="solid"/>
            <a:tailEnd type="arrow"/>
          </a:ln>
          <a:effectLst/>
        </p:spPr>
      </p:cxnSp>
      <p:sp>
        <p:nvSpPr>
          <p:cNvPr id="392" name="Rectangle 391"/>
          <p:cNvSpPr/>
          <p:nvPr/>
        </p:nvSpPr>
        <p:spPr>
          <a:xfrm>
            <a:off x="2697576" y="734580"/>
            <a:ext cx="3429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Trebuchet MS"/>
                <a:ea typeface=""/>
              </a:rPr>
              <a:t>Threads (0,1) and (1,1) need special treatment in loading N tile </a:t>
            </a:r>
          </a:p>
        </p:txBody>
      </p:sp>
      <p:sp>
        <p:nvSpPr>
          <p:cNvPr id="393" name="TextBox 392"/>
          <p:cNvSpPr txBox="1"/>
          <p:nvPr/>
        </p:nvSpPr>
        <p:spPr>
          <a:xfrm>
            <a:off x="2655156" y="3723095"/>
            <a:ext cx="298364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Trebuchet MS"/>
                <a:ea typeface=""/>
              </a:rPr>
              <a:t>Threads (1,0) and (1,1) need special treatment in loading M tile</a:t>
            </a:r>
          </a:p>
        </p:txBody>
      </p:sp>
      <p:cxnSp>
        <p:nvCxnSpPr>
          <p:cNvPr id="394" name="Straight Arrow Connector 393"/>
          <p:cNvCxnSpPr/>
          <p:nvPr/>
        </p:nvCxnSpPr>
        <p:spPr>
          <a:xfrm flipV="1">
            <a:off x="1531471" y="3201566"/>
            <a:ext cx="1461064" cy="686"/>
          </a:xfrm>
          <a:prstGeom prst="straightConnector1">
            <a:avLst/>
          </a:prstGeom>
          <a:noFill/>
          <a:ln w="28575" cap="flat" cmpd="sng" algn="ctr">
            <a:solidFill>
              <a:srgbClr val="FA6300"/>
            </a:solidFill>
            <a:prstDash val="solid"/>
            <a:tailEnd type="arrow"/>
          </a:ln>
          <a:effectLst/>
        </p:spPr>
      </p:cxnSp>
      <p:cxnSp>
        <p:nvCxnSpPr>
          <p:cNvPr id="395" name="Straight Arrow Connector 394"/>
          <p:cNvCxnSpPr/>
          <p:nvPr/>
        </p:nvCxnSpPr>
        <p:spPr>
          <a:xfrm flipV="1">
            <a:off x="1838715" y="3523459"/>
            <a:ext cx="1511991" cy="751"/>
          </a:xfrm>
          <a:prstGeom prst="straightConnector1">
            <a:avLst/>
          </a:prstGeom>
          <a:noFill/>
          <a:ln w="28575" cap="flat" cmpd="sng" algn="ctr">
            <a:solidFill>
              <a:srgbClr val="FA6300"/>
            </a:solidFill>
            <a:prstDash val="solid"/>
            <a:tailEnd type="arrow"/>
          </a:ln>
          <a:effectLst/>
        </p:spPr>
      </p:cxnSp>
      <p:cxnSp>
        <p:nvCxnSpPr>
          <p:cNvPr id="396" name="Straight Arrow Connector 395"/>
          <p:cNvCxnSpPr/>
          <p:nvPr/>
        </p:nvCxnSpPr>
        <p:spPr>
          <a:xfrm flipV="1">
            <a:off x="1839458" y="3284855"/>
            <a:ext cx="1511248" cy="16010"/>
          </a:xfrm>
          <a:prstGeom prst="straightConnector1">
            <a:avLst/>
          </a:prstGeom>
          <a:noFill/>
          <a:ln w="28575" cap="flat" cmpd="sng" algn="ctr">
            <a:solidFill>
              <a:srgbClr val="FA6300"/>
            </a:solidFill>
            <a:prstDash val="solid"/>
            <a:tailEnd type="arrow"/>
          </a:ln>
          <a:effectLst/>
        </p:spPr>
      </p:cxnSp>
      <p:cxnSp>
        <p:nvCxnSpPr>
          <p:cNvPr id="397" name="Straight Arrow Connector 396"/>
          <p:cNvCxnSpPr/>
          <p:nvPr/>
        </p:nvCxnSpPr>
        <p:spPr>
          <a:xfrm flipV="1">
            <a:off x="1531471" y="3437615"/>
            <a:ext cx="1550132" cy="8103"/>
          </a:xfrm>
          <a:prstGeom prst="straightConnector1">
            <a:avLst/>
          </a:prstGeom>
          <a:noFill/>
          <a:ln w="28575" cap="flat" cmpd="sng" algn="ctr">
            <a:solidFill>
              <a:srgbClr val="FA6300"/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77237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3465"/>
    </mc:Choice>
    <mc:Fallback xmlns="">
      <p:transition advTm="83465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Major Cases in Toy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/>
              <a:t>Threads that do not calculate valid P elements but still need to participate in loading the input tiles</a:t>
            </a: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Phase 0 of Block(1,1), Thread(1,0), assigned to calculate non-existent P[3,2] but need to participate in loading tile element N[1,2] </a:t>
            </a:r>
          </a:p>
          <a:p>
            <a:pPr lvl="1"/>
            <a:endParaRPr lang="en-US" sz="1200" dirty="0"/>
          </a:p>
          <a:p>
            <a:r>
              <a:rPr lang="en-US" sz="1533" dirty="0">
                <a:latin typeface="Arial" panose="020B0604020202020204" pitchFamily="34" charset="0"/>
                <a:cs typeface="Arial" panose="020B0604020202020204" pitchFamily="34" charset="0"/>
              </a:rPr>
              <a:t>Threads that calculate valid P elements may attempt to load non-existing input elements when loading input tiles</a:t>
            </a:r>
          </a:p>
          <a:p>
            <a:pPr lvl="1"/>
            <a:r>
              <a:rPr lang="en-US" sz="1200" dirty="0"/>
              <a:t>Phase 0 of Block(0,0), Thread(1,0), assigned to calculate valid P[1,0] but attempts to load non-existing N[3,0]</a:t>
            </a:r>
          </a:p>
          <a:p>
            <a:pPr lvl="1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93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5237"/>
    </mc:Choice>
    <mc:Fallback xmlns="">
      <p:transition advTm="85237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A “Simple”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When a thread is to load any input element, test if it is in the valid index range</a:t>
            </a:r>
          </a:p>
          <a:p>
            <a:pPr lvl="1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If valid, proceed to load</a:t>
            </a:r>
          </a:p>
          <a:p>
            <a:pPr lvl="1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Else, do not load, just write a 0</a:t>
            </a:r>
          </a:p>
          <a:p>
            <a:pPr lvl="1"/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/>
              <a:t>Rationale: a 0 value will ensure that that the multiply-add step does not affect the final value of the output element</a:t>
            </a:r>
          </a:p>
          <a:p>
            <a:endParaRPr lang="en-US" sz="1400" dirty="0"/>
          </a:p>
          <a:p>
            <a:r>
              <a:rPr lang="en-US" sz="1400" dirty="0"/>
              <a:t>The condition tested for loading input elements is different from the test for calculating output P element</a:t>
            </a:r>
          </a:p>
          <a:p>
            <a:pPr lvl="1"/>
            <a:r>
              <a:rPr lang="en-US" sz="1067" dirty="0"/>
              <a:t>A thread that does not calculate valid P element can still participate in loading input tile elements</a:t>
            </a:r>
          </a:p>
        </p:txBody>
      </p:sp>
    </p:spTree>
    <p:extLst>
      <p:ext uri="{BB962C8B-B14F-4D97-AF65-F5344CB8AC3E}">
        <p14:creationId xmlns:p14="http://schemas.microsoft.com/office/powerpoint/2010/main" val="58018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6026"/>
    </mc:Choice>
    <mc:Fallback xmlns="">
      <p:transition advTm="86026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Phase 1 Use for Block (0,0) (iteration 1)</a:t>
            </a:r>
          </a:p>
        </p:txBody>
      </p:sp>
      <p:sp>
        <p:nvSpPr>
          <p:cNvPr id="266" name="Rectangle 2"/>
          <p:cNvSpPr>
            <a:spLocks noChangeArrowheads="1"/>
          </p:cNvSpPr>
          <p:nvPr/>
        </p:nvSpPr>
        <p:spPr bwMode="auto">
          <a:xfrm>
            <a:off x="4305300" y="259938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0,1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67" name="Rectangle 3"/>
          <p:cNvSpPr>
            <a:spLocks noChangeArrowheads="1"/>
          </p:cNvSpPr>
          <p:nvPr/>
        </p:nvSpPr>
        <p:spPr bwMode="auto">
          <a:xfrm>
            <a:off x="3962400" y="259938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0,0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68" name="Rectangle 4"/>
          <p:cNvSpPr>
            <a:spLocks noChangeArrowheads="1"/>
          </p:cNvSpPr>
          <p:nvPr/>
        </p:nvSpPr>
        <p:spPr bwMode="auto">
          <a:xfrm>
            <a:off x="3962400" y="285655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1,0</a:t>
            </a:r>
          </a:p>
        </p:txBody>
      </p:sp>
      <p:sp>
        <p:nvSpPr>
          <p:cNvPr id="269" name="Rectangle 5"/>
          <p:cNvSpPr>
            <a:spLocks noChangeArrowheads="1"/>
          </p:cNvSpPr>
          <p:nvPr/>
        </p:nvSpPr>
        <p:spPr bwMode="auto">
          <a:xfrm>
            <a:off x="3962400" y="311373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70" name="Rectangle 6"/>
          <p:cNvSpPr>
            <a:spLocks noChangeArrowheads="1"/>
          </p:cNvSpPr>
          <p:nvPr/>
        </p:nvSpPr>
        <p:spPr bwMode="auto">
          <a:xfrm>
            <a:off x="39624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71" name="Rectangle 7"/>
          <p:cNvSpPr>
            <a:spLocks noChangeArrowheads="1"/>
          </p:cNvSpPr>
          <p:nvPr/>
        </p:nvSpPr>
        <p:spPr bwMode="auto">
          <a:xfrm>
            <a:off x="4305300" y="285655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72" name="Rectangle 8"/>
          <p:cNvSpPr>
            <a:spLocks noChangeArrowheads="1"/>
          </p:cNvSpPr>
          <p:nvPr/>
        </p:nvSpPr>
        <p:spPr bwMode="auto">
          <a:xfrm>
            <a:off x="4305300" y="311373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73" name="Rectangle 9"/>
          <p:cNvSpPr>
            <a:spLocks noChangeArrowheads="1"/>
          </p:cNvSpPr>
          <p:nvPr/>
        </p:nvSpPr>
        <p:spPr bwMode="auto">
          <a:xfrm>
            <a:off x="43053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74" name="Rectangle 10"/>
          <p:cNvSpPr>
            <a:spLocks noChangeArrowheads="1"/>
          </p:cNvSpPr>
          <p:nvPr/>
        </p:nvSpPr>
        <p:spPr bwMode="auto">
          <a:xfrm>
            <a:off x="4648200" y="259938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0,2</a:t>
            </a:r>
          </a:p>
        </p:txBody>
      </p:sp>
      <p:sp>
        <p:nvSpPr>
          <p:cNvPr id="275" name="Rectangle 11"/>
          <p:cNvSpPr>
            <a:spLocks noChangeArrowheads="1"/>
          </p:cNvSpPr>
          <p:nvPr/>
        </p:nvSpPr>
        <p:spPr bwMode="auto">
          <a:xfrm>
            <a:off x="4648200" y="285655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76" name="Rectangle 12"/>
          <p:cNvSpPr>
            <a:spLocks noChangeArrowheads="1"/>
          </p:cNvSpPr>
          <p:nvPr/>
        </p:nvSpPr>
        <p:spPr bwMode="auto">
          <a:xfrm>
            <a:off x="4991100" y="285655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77" name="Rectangle 13"/>
          <p:cNvSpPr>
            <a:spLocks noChangeArrowheads="1"/>
          </p:cNvSpPr>
          <p:nvPr/>
        </p:nvSpPr>
        <p:spPr bwMode="auto">
          <a:xfrm>
            <a:off x="4991100" y="311373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78" name="Rectangle 14"/>
          <p:cNvSpPr>
            <a:spLocks noChangeArrowheads="1"/>
          </p:cNvSpPr>
          <p:nvPr/>
        </p:nvSpPr>
        <p:spPr bwMode="auto">
          <a:xfrm>
            <a:off x="4991100" y="259938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79" name="Rectangle 15"/>
          <p:cNvSpPr>
            <a:spLocks noChangeArrowheads="1"/>
          </p:cNvSpPr>
          <p:nvPr/>
        </p:nvSpPr>
        <p:spPr bwMode="auto">
          <a:xfrm>
            <a:off x="4648200" y="311373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80" name="Rectangle 16"/>
          <p:cNvSpPr>
            <a:spLocks noChangeArrowheads="1"/>
          </p:cNvSpPr>
          <p:nvPr/>
        </p:nvSpPr>
        <p:spPr bwMode="auto">
          <a:xfrm>
            <a:off x="46482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81" name="Rectangle 17"/>
          <p:cNvSpPr>
            <a:spLocks noChangeArrowheads="1"/>
          </p:cNvSpPr>
          <p:nvPr/>
        </p:nvSpPr>
        <p:spPr bwMode="auto">
          <a:xfrm>
            <a:off x="49911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82" name="Rectangle 18"/>
          <p:cNvSpPr>
            <a:spLocks noChangeArrowheads="1"/>
          </p:cNvSpPr>
          <p:nvPr/>
        </p:nvSpPr>
        <p:spPr bwMode="auto">
          <a:xfrm>
            <a:off x="4305300" y="285655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1,1</a:t>
            </a:r>
          </a:p>
        </p:txBody>
      </p:sp>
      <p:sp>
        <p:nvSpPr>
          <p:cNvPr id="283" name="Rectangle 19"/>
          <p:cNvSpPr>
            <a:spLocks noChangeArrowheads="1"/>
          </p:cNvSpPr>
          <p:nvPr/>
        </p:nvSpPr>
        <p:spPr bwMode="auto">
          <a:xfrm>
            <a:off x="3962400" y="311373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2,0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84" name="Rectangle 20"/>
          <p:cNvSpPr>
            <a:spLocks noChangeArrowheads="1"/>
          </p:cNvSpPr>
          <p:nvPr/>
        </p:nvSpPr>
        <p:spPr bwMode="auto">
          <a:xfrm>
            <a:off x="4648200" y="311373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2,2</a:t>
            </a:r>
          </a:p>
        </p:txBody>
      </p:sp>
      <p:sp>
        <p:nvSpPr>
          <p:cNvPr id="285" name="Rectangle 21"/>
          <p:cNvSpPr>
            <a:spLocks noChangeArrowheads="1"/>
          </p:cNvSpPr>
          <p:nvPr/>
        </p:nvSpPr>
        <p:spPr bwMode="auto">
          <a:xfrm>
            <a:off x="4991100" y="311373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86" name="Rectangle 22"/>
          <p:cNvSpPr>
            <a:spLocks noChangeArrowheads="1"/>
          </p:cNvSpPr>
          <p:nvPr/>
        </p:nvSpPr>
        <p:spPr bwMode="auto">
          <a:xfrm>
            <a:off x="4305300" y="311373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2,1</a:t>
            </a:r>
          </a:p>
        </p:txBody>
      </p:sp>
      <p:sp>
        <p:nvSpPr>
          <p:cNvPr id="287" name="Rectangle 23"/>
          <p:cNvSpPr>
            <a:spLocks noChangeArrowheads="1"/>
          </p:cNvSpPr>
          <p:nvPr/>
        </p:nvSpPr>
        <p:spPr bwMode="auto">
          <a:xfrm>
            <a:off x="4991100" y="285655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88" name="Rectangle 24"/>
          <p:cNvSpPr>
            <a:spLocks noChangeArrowheads="1"/>
          </p:cNvSpPr>
          <p:nvPr/>
        </p:nvSpPr>
        <p:spPr bwMode="auto">
          <a:xfrm>
            <a:off x="4648200" y="285655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1,2</a:t>
            </a:r>
          </a:p>
        </p:txBody>
      </p:sp>
      <p:sp>
        <p:nvSpPr>
          <p:cNvPr id="289" name="Rectangle 25"/>
          <p:cNvSpPr>
            <a:spLocks noChangeArrowheads="1"/>
          </p:cNvSpPr>
          <p:nvPr/>
        </p:nvSpPr>
        <p:spPr bwMode="auto">
          <a:xfrm>
            <a:off x="39624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90" name="Rectangle 26"/>
          <p:cNvSpPr>
            <a:spLocks noChangeArrowheads="1"/>
          </p:cNvSpPr>
          <p:nvPr/>
        </p:nvSpPr>
        <p:spPr bwMode="auto">
          <a:xfrm>
            <a:off x="43053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91" name="Rectangle 27"/>
          <p:cNvSpPr>
            <a:spLocks noChangeArrowheads="1"/>
          </p:cNvSpPr>
          <p:nvPr/>
        </p:nvSpPr>
        <p:spPr bwMode="auto">
          <a:xfrm>
            <a:off x="49911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92" name="Rectangle 28"/>
          <p:cNvSpPr>
            <a:spLocks noChangeArrowheads="1"/>
          </p:cNvSpPr>
          <p:nvPr/>
        </p:nvSpPr>
        <p:spPr bwMode="auto">
          <a:xfrm>
            <a:off x="46482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93" name="Rectangle 29"/>
          <p:cNvSpPr>
            <a:spLocks noChangeArrowheads="1"/>
          </p:cNvSpPr>
          <p:nvPr/>
        </p:nvSpPr>
        <p:spPr bwMode="auto">
          <a:xfrm>
            <a:off x="39624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94" name="Rectangle 30"/>
          <p:cNvSpPr>
            <a:spLocks noChangeArrowheads="1"/>
          </p:cNvSpPr>
          <p:nvPr/>
        </p:nvSpPr>
        <p:spPr bwMode="auto">
          <a:xfrm>
            <a:off x="46482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95" name="Rectangle 31"/>
          <p:cNvSpPr>
            <a:spLocks noChangeArrowheads="1"/>
          </p:cNvSpPr>
          <p:nvPr/>
        </p:nvSpPr>
        <p:spPr bwMode="auto">
          <a:xfrm>
            <a:off x="49911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96" name="Rectangle 32"/>
          <p:cNvSpPr>
            <a:spLocks noChangeArrowheads="1"/>
          </p:cNvSpPr>
          <p:nvPr/>
        </p:nvSpPr>
        <p:spPr bwMode="auto">
          <a:xfrm>
            <a:off x="4305300" y="337090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97" name="Rectangle 33"/>
          <p:cNvSpPr>
            <a:spLocks noChangeArrowheads="1"/>
          </p:cNvSpPr>
          <p:nvPr/>
        </p:nvSpPr>
        <p:spPr bwMode="auto">
          <a:xfrm>
            <a:off x="3962400" y="2599380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98" name="Rectangle 37"/>
          <p:cNvSpPr>
            <a:spLocks noChangeArrowheads="1"/>
          </p:cNvSpPr>
          <p:nvPr/>
        </p:nvSpPr>
        <p:spPr bwMode="auto">
          <a:xfrm>
            <a:off x="4648200" y="2599380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99" name="Rectangle 39"/>
          <p:cNvSpPr>
            <a:spLocks noChangeArrowheads="1"/>
          </p:cNvSpPr>
          <p:nvPr/>
        </p:nvSpPr>
        <p:spPr bwMode="auto">
          <a:xfrm>
            <a:off x="3962400" y="3113730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00" name="Rectangle 40"/>
          <p:cNvSpPr>
            <a:spLocks noChangeArrowheads="1"/>
          </p:cNvSpPr>
          <p:nvPr/>
        </p:nvSpPr>
        <p:spPr bwMode="auto">
          <a:xfrm>
            <a:off x="4648200" y="3113730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01" name="Rectangle 2"/>
          <p:cNvSpPr>
            <a:spLocks noChangeArrowheads="1"/>
          </p:cNvSpPr>
          <p:nvPr/>
        </p:nvSpPr>
        <p:spPr bwMode="auto">
          <a:xfrm>
            <a:off x="1647825" y="260985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0,1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02" name="Rectangle 3"/>
          <p:cNvSpPr>
            <a:spLocks noChangeArrowheads="1"/>
          </p:cNvSpPr>
          <p:nvPr/>
        </p:nvSpPr>
        <p:spPr bwMode="auto">
          <a:xfrm>
            <a:off x="1304925" y="260985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0,0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03" name="Rectangle 4"/>
          <p:cNvSpPr>
            <a:spLocks noChangeArrowheads="1"/>
          </p:cNvSpPr>
          <p:nvPr/>
        </p:nvSpPr>
        <p:spPr bwMode="auto">
          <a:xfrm>
            <a:off x="1304925" y="286702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1,0</a:t>
            </a:r>
          </a:p>
        </p:txBody>
      </p:sp>
      <p:sp>
        <p:nvSpPr>
          <p:cNvPr id="304" name="Rectangle 5"/>
          <p:cNvSpPr>
            <a:spLocks noChangeArrowheads="1"/>
          </p:cNvSpPr>
          <p:nvPr/>
        </p:nvSpPr>
        <p:spPr bwMode="auto">
          <a:xfrm>
            <a:off x="1304925" y="312420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05" name="Rectangle 6"/>
          <p:cNvSpPr>
            <a:spLocks noChangeArrowheads="1"/>
          </p:cNvSpPr>
          <p:nvPr/>
        </p:nvSpPr>
        <p:spPr bwMode="auto">
          <a:xfrm>
            <a:off x="13049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06" name="Rectangle 7"/>
          <p:cNvSpPr>
            <a:spLocks noChangeArrowheads="1"/>
          </p:cNvSpPr>
          <p:nvPr/>
        </p:nvSpPr>
        <p:spPr bwMode="auto">
          <a:xfrm>
            <a:off x="1647825" y="286702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07" name="Rectangle 8"/>
          <p:cNvSpPr>
            <a:spLocks noChangeArrowheads="1"/>
          </p:cNvSpPr>
          <p:nvPr/>
        </p:nvSpPr>
        <p:spPr bwMode="auto">
          <a:xfrm>
            <a:off x="1647825" y="312420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08" name="Rectangle 9"/>
          <p:cNvSpPr>
            <a:spLocks noChangeArrowheads="1"/>
          </p:cNvSpPr>
          <p:nvPr/>
        </p:nvSpPr>
        <p:spPr bwMode="auto">
          <a:xfrm>
            <a:off x="16478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09" name="Rectangle 10"/>
          <p:cNvSpPr>
            <a:spLocks noChangeArrowheads="1"/>
          </p:cNvSpPr>
          <p:nvPr/>
        </p:nvSpPr>
        <p:spPr bwMode="auto">
          <a:xfrm>
            <a:off x="1990725" y="260985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0,2</a:t>
            </a:r>
          </a:p>
        </p:txBody>
      </p:sp>
      <p:sp>
        <p:nvSpPr>
          <p:cNvPr id="310" name="Rectangle 11"/>
          <p:cNvSpPr>
            <a:spLocks noChangeArrowheads="1"/>
          </p:cNvSpPr>
          <p:nvPr/>
        </p:nvSpPr>
        <p:spPr bwMode="auto">
          <a:xfrm>
            <a:off x="1990725" y="286702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11" name="Rectangle 12"/>
          <p:cNvSpPr>
            <a:spLocks noChangeArrowheads="1"/>
          </p:cNvSpPr>
          <p:nvPr/>
        </p:nvSpPr>
        <p:spPr bwMode="auto">
          <a:xfrm>
            <a:off x="2333625" y="286702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12" name="Rectangle 13"/>
          <p:cNvSpPr>
            <a:spLocks noChangeArrowheads="1"/>
          </p:cNvSpPr>
          <p:nvPr/>
        </p:nvSpPr>
        <p:spPr bwMode="auto">
          <a:xfrm>
            <a:off x="2333625" y="312420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13" name="Rectangle 14"/>
          <p:cNvSpPr>
            <a:spLocks noChangeArrowheads="1"/>
          </p:cNvSpPr>
          <p:nvPr/>
        </p:nvSpPr>
        <p:spPr bwMode="auto">
          <a:xfrm>
            <a:off x="2333625" y="260985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14" name="Rectangle 15"/>
          <p:cNvSpPr>
            <a:spLocks noChangeArrowheads="1"/>
          </p:cNvSpPr>
          <p:nvPr/>
        </p:nvSpPr>
        <p:spPr bwMode="auto">
          <a:xfrm>
            <a:off x="1990725" y="312420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15" name="Rectangle 16"/>
          <p:cNvSpPr>
            <a:spLocks noChangeArrowheads="1"/>
          </p:cNvSpPr>
          <p:nvPr/>
        </p:nvSpPr>
        <p:spPr bwMode="auto">
          <a:xfrm>
            <a:off x="19907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16" name="Rectangle 17"/>
          <p:cNvSpPr>
            <a:spLocks noChangeArrowheads="1"/>
          </p:cNvSpPr>
          <p:nvPr/>
        </p:nvSpPr>
        <p:spPr bwMode="auto">
          <a:xfrm>
            <a:off x="23336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17" name="Rectangle 18"/>
          <p:cNvSpPr>
            <a:spLocks noChangeArrowheads="1"/>
          </p:cNvSpPr>
          <p:nvPr/>
        </p:nvSpPr>
        <p:spPr bwMode="auto">
          <a:xfrm>
            <a:off x="1647825" y="286702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1,1</a:t>
            </a:r>
          </a:p>
        </p:txBody>
      </p:sp>
      <p:sp>
        <p:nvSpPr>
          <p:cNvPr id="318" name="Rectangle 19"/>
          <p:cNvSpPr>
            <a:spLocks noChangeArrowheads="1"/>
          </p:cNvSpPr>
          <p:nvPr/>
        </p:nvSpPr>
        <p:spPr bwMode="auto">
          <a:xfrm>
            <a:off x="1304925" y="312420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2,0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19" name="Rectangle 20"/>
          <p:cNvSpPr>
            <a:spLocks noChangeArrowheads="1"/>
          </p:cNvSpPr>
          <p:nvPr/>
        </p:nvSpPr>
        <p:spPr bwMode="auto">
          <a:xfrm>
            <a:off x="1990725" y="312420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2,2</a:t>
            </a:r>
          </a:p>
        </p:txBody>
      </p:sp>
      <p:sp>
        <p:nvSpPr>
          <p:cNvPr id="320" name="Rectangle 21"/>
          <p:cNvSpPr>
            <a:spLocks noChangeArrowheads="1"/>
          </p:cNvSpPr>
          <p:nvPr/>
        </p:nvSpPr>
        <p:spPr bwMode="auto">
          <a:xfrm>
            <a:off x="2333625" y="312420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21" name="Rectangle 22"/>
          <p:cNvSpPr>
            <a:spLocks noChangeArrowheads="1"/>
          </p:cNvSpPr>
          <p:nvPr/>
        </p:nvSpPr>
        <p:spPr bwMode="auto">
          <a:xfrm>
            <a:off x="1647825" y="3124200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2,1</a:t>
            </a:r>
          </a:p>
        </p:txBody>
      </p:sp>
      <p:sp>
        <p:nvSpPr>
          <p:cNvPr id="322" name="Rectangle 23"/>
          <p:cNvSpPr>
            <a:spLocks noChangeArrowheads="1"/>
          </p:cNvSpPr>
          <p:nvPr/>
        </p:nvSpPr>
        <p:spPr bwMode="auto">
          <a:xfrm>
            <a:off x="2333625" y="286702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23" name="Rectangle 24"/>
          <p:cNvSpPr>
            <a:spLocks noChangeArrowheads="1"/>
          </p:cNvSpPr>
          <p:nvPr/>
        </p:nvSpPr>
        <p:spPr bwMode="auto">
          <a:xfrm>
            <a:off x="1990725" y="286702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1,2</a:t>
            </a:r>
          </a:p>
        </p:txBody>
      </p:sp>
      <p:sp>
        <p:nvSpPr>
          <p:cNvPr id="324" name="Rectangle 25"/>
          <p:cNvSpPr>
            <a:spLocks noChangeArrowheads="1"/>
          </p:cNvSpPr>
          <p:nvPr/>
        </p:nvSpPr>
        <p:spPr bwMode="auto">
          <a:xfrm>
            <a:off x="13049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25" name="Rectangle 26"/>
          <p:cNvSpPr>
            <a:spLocks noChangeArrowheads="1"/>
          </p:cNvSpPr>
          <p:nvPr/>
        </p:nvSpPr>
        <p:spPr bwMode="auto">
          <a:xfrm>
            <a:off x="16478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26" name="Rectangle 27"/>
          <p:cNvSpPr>
            <a:spLocks noChangeArrowheads="1"/>
          </p:cNvSpPr>
          <p:nvPr/>
        </p:nvSpPr>
        <p:spPr bwMode="auto">
          <a:xfrm>
            <a:off x="23336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27" name="Rectangle 28"/>
          <p:cNvSpPr>
            <a:spLocks noChangeArrowheads="1"/>
          </p:cNvSpPr>
          <p:nvPr/>
        </p:nvSpPr>
        <p:spPr bwMode="auto">
          <a:xfrm>
            <a:off x="19907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28" name="Rectangle 29"/>
          <p:cNvSpPr>
            <a:spLocks noChangeArrowheads="1"/>
          </p:cNvSpPr>
          <p:nvPr/>
        </p:nvSpPr>
        <p:spPr bwMode="auto">
          <a:xfrm>
            <a:off x="13049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29" name="Rectangle 30"/>
          <p:cNvSpPr>
            <a:spLocks noChangeArrowheads="1"/>
          </p:cNvSpPr>
          <p:nvPr/>
        </p:nvSpPr>
        <p:spPr bwMode="auto">
          <a:xfrm>
            <a:off x="19907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30" name="Rectangle 31"/>
          <p:cNvSpPr>
            <a:spLocks noChangeArrowheads="1"/>
          </p:cNvSpPr>
          <p:nvPr/>
        </p:nvSpPr>
        <p:spPr bwMode="auto">
          <a:xfrm>
            <a:off x="23336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31" name="Rectangle 32"/>
          <p:cNvSpPr>
            <a:spLocks noChangeArrowheads="1"/>
          </p:cNvSpPr>
          <p:nvPr/>
        </p:nvSpPr>
        <p:spPr bwMode="auto">
          <a:xfrm>
            <a:off x="1647825" y="3381375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32" name="Rectangle 33"/>
          <p:cNvSpPr>
            <a:spLocks noChangeArrowheads="1"/>
          </p:cNvSpPr>
          <p:nvPr/>
        </p:nvSpPr>
        <p:spPr bwMode="auto">
          <a:xfrm>
            <a:off x="1304925" y="2609850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33" name="Rectangle 37"/>
          <p:cNvSpPr>
            <a:spLocks noChangeArrowheads="1"/>
          </p:cNvSpPr>
          <p:nvPr/>
        </p:nvSpPr>
        <p:spPr bwMode="auto">
          <a:xfrm>
            <a:off x="1990725" y="2609850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34" name="Rectangle 39"/>
          <p:cNvSpPr>
            <a:spLocks noChangeArrowheads="1"/>
          </p:cNvSpPr>
          <p:nvPr/>
        </p:nvSpPr>
        <p:spPr bwMode="auto">
          <a:xfrm>
            <a:off x="1304925" y="3124200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35" name="Rectangle 40"/>
          <p:cNvSpPr>
            <a:spLocks noChangeArrowheads="1"/>
          </p:cNvSpPr>
          <p:nvPr/>
        </p:nvSpPr>
        <p:spPr bwMode="auto">
          <a:xfrm>
            <a:off x="1990725" y="3124200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36" name="Rectangle 2"/>
          <p:cNvSpPr>
            <a:spLocks noChangeArrowheads="1"/>
          </p:cNvSpPr>
          <p:nvPr/>
        </p:nvSpPr>
        <p:spPr bwMode="auto">
          <a:xfrm>
            <a:off x="1647825" y="136683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0,1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37" name="Rectangle 3"/>
          <p:cNvSpPr>
            <a:spLocks noChangeArrowheads="1"/>
          </p:cNvSpPr>
          <p:nvPr/>
        </p:nvSpPr>
        <p:spPr bwMode="auto">
          <a:xfrm>
            <a:off x="1304925" y="136683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0,0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38" name="Rectangle 4"/>
          <p:cNvSpPr>
            <a:spLocks noChangeArrowheads="1"/>
          </p:cNvSpPr>
          <p:nvPr/>
        </p:nvSpPr>
        <p:spPr bwMode="auto">
          <a:xfrm>
            <a:off x="1304925" y="162401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1,0</a:t>
            </a:r>
          </a:p>
        </p:txBody>
      </p:sp>
      <p:sp>
        <p:nvSpPr>
          <p:cNvPr id="339" name="Rectangle 5"/>
          <p:cNvSpPr>
            <a:spLocks noChangeArrowheads="1"/>
          </p:cNvSpPr>
          <p:nvPr/>
        </p:nvSpPr>
        <p:spPr bwMode="auto">
          <a:xfrm>
            <a:off x="1304925" y="188118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40" name="Rectangle 6"/>
          <p:cNvSpPr>
            <a:spLocks noChangeArrowheads="1"/>
          </p:cNvSpPr>
          <p:nvPr/>
        </p:nvSpPr>
        <p:spPr bwMode="auto">
          <a:xfrm>
            <a:off x="13049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41" name="Rectangle 7"/>
          <p:cNvSpPr>
            <a:spLocks noChangeArrowheads="1"/>
          </p:cNvSpPr>
          <p:nvPr/>
        </p:nvSpPr>
        <p:spPr bwMode="auto">
          <a:xfrm>
            <a:off x="1647825" y="162401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42" name="Rectangle 8"/>
          <p:cNvSpPr>
            <a:spLocks noChangeArrowheads="1"/>
          </p:cNvSpPr>
          <p:nvPr/>
        </p:nvSpPr>
        <p:spPr bwMode="auto">
          <a:xfrm>
            <a:off x="1647825" y="188118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43" name="Rectangle 9"/>
          <p:cNvSpPr>
            <a:spLocks noChangeArrowheads="1"/>
          </p:cNvSpPr>
          <p:nvPr/>
        </p:nvSpPr>
        <p:spPr bwMode="auto">
          <a:xfrm>
            <a:off x="16478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44" name="Rectangle 10"/>
          <p:cNvSpPr>
            <a:spLocks noChangeArrowheads="1"/>
          </p:cNvSpPr>
          <p:nvPr/>
        </p:nvSpPr>
        <p:spPr bwMode="auto">
          <a:xfrm>
            <a:off x="1990725" y="136683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0,2</a:t>
            </a:r>
          </a:p>
        </p:txBody>
      </p:sp>
      <p:sp>
        <p:nvSpPr>
          <p:cNvPr id="345" name="Rectangle 11"/>
          <p:cNvSpPr>
            <a:spLocks noChangeArrowheads="1"/>
          </p:cNvSpPr>
          <p:nvPr/>
        </p:nvSpPr>
        <p:spPr bwMode="auto">
          <a:xfrm>
            <a:off x="1990725" y="162401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46" name="Rectangle 12"/>
          <p:cNvSpPr>
            <a:spLocks noChangeArrowheads="1"/>
          </p:cNvSpPr>
          <p:nvPr/>
        </p:nvSpPr>
        <p:spPr bwMode="auto">
          <a:xfrm>
            <a:off x="2333625" y="162401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47" name="Rectangle 13"/>
          <p:cNvSpPr>
            <a:spLocks noChangeArrowheads="1"/>
          </p:cNvSpPr>
          <p:nvPr/>
        </p:nvSpPr>
        <p:spPr bwMode="auto">
          <a:xfrm>
            <a:off x="2333625" y="188118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48" name="Rectangle 14"/>
          <p:cNvSpPr>
            <a:spLocks noChangeArrowheads="1"/>
          </p:cNvSpPr>
          <p:nvPr/>
        </p:nvSpPr>
        <p:spPr bwMode="auto">
          <a:xfrm>
            <a:off x="2333625" y="136683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49" name="Rectangle 15"/>
          <p:cNvSpPr>
            <a:spLocks noChangeArrowheads="1"/>
          </p:cNvSpPr>
          <p:nvPr/>
        </p:nvSpPr>
        <p:spPr bwMode="auto">
          <a:xfrm>
            <a:off x="1990725" y="188118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50" name="Rectangle 16"/>
          <p:cNvSpPr>
            <a:spLocks noChangeArrowheads="1"/>
          </p:cNvSpPr>
          <p:nvPr/>
        </p:nvSpPr>
        <p:spPr bwMode="auto">
          <a:xfrm>
            <a:off x="19907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51" name="Rectangle 17"/>
          <p:cNvSpPr>
            <a:spLocks noChangeArrowheads="1"/>
          </p:cNvSpPr>
          <p:nvPr/>
        </p:nvSpPr>
        <p:spPr bwMode="auto">
          <a:xfrm>
            <a:off x="23336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52" name="Rectangle 18"/>
          <p:cNvSpPr>
            <a:spLocks noChangeArrowheads="1"/>
          </p:cNvSpPr>
          <p:nvPr/>
        </p:nvSpPr>
        <p:spPr bwMode="auto">
          <a:xfrm>
            <a:off x="1647825" y="162401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1,1</a:t>
            </a:r>
          </a:p>
        </p:txBody>
      </p:sp>
      <p:sp>
        <p:nvSpPr>
          <p:cNvPr id="353" name="Rectangle 19"/>
          <p:cNvSpPr>
            <a:spLocks noChangeArrowheads="1"/>
          </p:cNvSpPr>
          <p:nvPr/>
        </p:nvSpPr>
        <p:spPr bwMode="auto">
          <a:xfrm>
            <a:off x="1304925" y="188118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2,0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54" name="Rectangle 20"/>
          <p:cNvSpPr>
            <a:spLocks noChangeArrowheads="1"/>
          </p:cNvSpPr>
          <p:nvPr/>
        </p:nvSpPr>
        <p:spPr bwMode="auto">
          <a:xfrm>
            <a:off x="1990725" y="188118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2,2</a:t>
            </a:r>
          </a:p>
        </p:txBody>
      </p:sp>
      <p:sp>
        <p:nvSpPr>
          <p:cNvPr id="355" name="Rectangle 21"/>
          <p:cNvSpPr>
            <a:spLocks noChangeArrowheads="1"/>
          </p:cNvSpPr>
          <p:nvPr/>
        </p:nvSpPr>
        <p:spPr bwMode="auto">
          <a:xfrm>
            <a:off x="2333625" y="188118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56" name="Rectangle 22"/>
          <p:cNvSpPr>
            <a:spLocks noChangeArrowheads="1"/>
          </p:cNvSpPr>
          <p:nvPr/>
        </p:nvSpPr>
        <p:spPr bwMode="auto">
          <a:xfrm>
            <a:off x="1647825" y="188118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2,1</a:t>
            </a:r>
          </a:p>
        </p:txBody>
      </p:sp>
      <p:sp>
        <p:nvSpPr>
          <p:cNvPr id="357" name="Rectangle 23"/>
          <p:cNvSpPr>
            <a:spLocks noChangeArrowheads="1"/>
          </p:cNvSpPr>
          <p:nvPr/>
        </p:nvSpPr>
        <p:spPr bwMode="auto">
          <a:xfrm>
            <a:off x="2333625" y="162401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58" name="Rectangle 24"/>
          <p:cNvSpPr>
            <a:spLocks noChangeArrowheads="1"/>
          </p:cNvSpPr>
          <p:nvPr/>
        </p:nvSpPr>
        <p:spPr bwMode="auto">
          <a:xfrm>
            <a:off x="1990725" y="162401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1,2</a:t>
            </a:r>
          </a:p>
        </p:txBody>
      </p:sp>
      <p:sp>
        <p:nvSpPr>
          <p:cNvPr id="359" name="Rectangle 25"/>
          <p:cNvSpPr>
            <a:spLocks noChangeArrowheads="1"/>
          </p:cNvSpPr>
          <p:nvPr/>
        </p:nvSpPr>
        <p:spPr bwMode="auto">
          <a:xfrm>
            <a:off x="13049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60" name="Rectangle 26"/>
          <p:cNvSpPr>
            <a:spLocks noChangeArrowheads="1"/>
          </p:cNvSpPr>
          <p:nvPr/>
        </p:nvSpPr>
        <p:spPr bwMode="auto">
          <a:xfrm>
            <a:off x="16478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61" name="Rectangle 27"/>
          <p:cNvSpPr>
            <a:spLocks noChangeArrowheads="1"/>
          </p:cNvSpPr>
          <p:nvPr/>
        </p:nvSpPr>
        <p:spPr bwMode="auto">
          <a:xfrm>
            <a:off x="23336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62" name="Rectangle 28"/>
          <p:cNvSpPr>
            <a:spLocks noChangeArrowheads="1"/>
          </p:cNvSpPr>
          <p:nvPr/>
        </p:nvSpPr>
        <p:spPr bwMode="auto">
          <a:xfrm>
            <a:off x="19907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63" name="Rectangle 29"/>
          <p:cNvSpPr>
            <a:spLocks noChangeArrowheads="1"/>
          </p:cNvSpPr>
          <p:nvPr/>
        </p:nvSpPr>
        <p:spPr bwMode="auto">
          <a:xfrm>
            <a:off x="13049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64" name="Rectangle 30"/>
          <p:cNvSpPr>
            <a:spLocks noChangeArrowheads="1"/>
          </p:cNvSpPr>
          <p:nvPr/>
        </p:nvSpPr>
        <p:spPr bwMode="auto">
          <a:xfrm>
            <a:off x="19907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65" name="Rectangle 31"/>
          <p:cNvSpPr>
            <a:spLocks noChangeArrowheads="1"/>
          </p:cNvSpPr>
          <p:nvPr/>
        </p:nvSpPr>
        <p:spPr bwMode="auto">
          <a:xfrm>
            <a:off x="23336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66" name="Rectangle 32"/>
          <p:cNvSpPr>
            <a:spLocks noChangeArrowheads="1"/>
          </p:cNvSpPr>
          <p:nvPr/>
        </p:nvSpPr>
        <p:spPr bwMode="auto">
          <a:xfrm>
            <a:off x="1647825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67" name="Rectangle 33"/>
          <p:cNvSpPr>
            <a:spLocks noChangeArrowheads="1"/>
          </p:cNvSpPr>
          <p:nvPr/>
        </p:nvSpPr>
        <p:spPr bwMode="auto">
          <a:xfrm>
            <a:off x="1304925" y="1366838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68" name="Rectangle 37"/>
          <p:cNvSpPr>
            <a:spLocks noChangeArrowheads="1"/>
          </p:cNvSpPr>
          <p:nvPr/>
        </p:nvSpPr>
        <p:spPr bwMode="auto">
          <a:xfrm>
            <a:off x="1990725" y="1366838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69" name="Rectangle 39"/>
          <p:cNvSpPr>
            <a:spLocks noChangeArrowheads="1"/>
          </p:cNvSpPr>
          <p:nvPr/>
        </p:nvSpPr>
        <p:spPr bwMode="auto">
          <a:xfrm>
            <a:off x="1304925" y="1881188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70" name="Rectangle 40"/>
          <p:cNvSpPr>
            <a:spLocks noChangeArrowheads="1"/>
          </p:cNvSpPr>
          <p:nvPr/>
        </p:nvSpPr>
        <p:spPr bwMode="auto">
          <a:xfrm>
            <a:off x="1990725" y="1881188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71" name="Rectangle 2"/>
          <p:cNvSpPr>
            <a:spLocks noChangeArrowheads="1"/>
          </p:cNvSpPr>
          <p:nvPr/>
        </p:nvSpPr>
        <p:spPr bwMode="auto">
          <a:xfrm>
            <a:off x="3276600" y="2622572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</a:t>
            </a:r>
          </a:p>
        </p:txBody>
      </p:sp>
      <p:sp>
        <p:nvSpPr>
          <p:cNvPr id="372" name="Rectangle 3"/>
          <p:cNvSpPr>
            <a:spLocks noChangeArrowheads="1"/>
          </p:cNvSpPr>
          <p:nvPr/>
        </p:nvSpPr>
        <p:spPr bwMode="auto">
          <a:xfrm>
            <a:off x="2933700" y="2622572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0,2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73" name="Rectangle 4"/>
          <p:cNvSpPr>
            <a:spLocks noChangeArrowheads="1"/>
          </p:cNvSpPr>
          <p:nvPr/>
        </p:nvSpPr>
        <p:spPr bwMode="auto">
          <a:xfrm>
            <a:off x="2933700" y="2879747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1,2</a:t>
            </a:r>
          </a:p>
        </p:txBody>
      </p:sp>
      <p:sp>
        <p:nvSpPr>
          <p:cNvPr id="374" name="Rectangle 7"/>
          <p:cNvSpPr>
            <a:spLocks noChangeArrowheads="1"/>
          </p:cNvSpPr>
          <p:nvPr/>
        </p:nvSpPr>
        <p:spPr bwMode="auto">
          <a:xfrm>
            <a:off x="3276600" y="2879747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75" name="Rectangle 18"/>
          <p:cNvSpPr>
            <a:spLocks noChangeArrowheads="1"/>
          </p:cNvSpPr>
          <p:nvPr/>
        </p:nvSpPr>
        <p:spPr bwMode="auto">
          <a:xfrm>
            <a:off x="3276600" y="2879747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76" name="Rectangle 33"/>
          <p:cNvSpPr>
            <a:spLocks noChangeArrowheads="1"/>
          </p:cNvSpPr>
          <p:nvPr/>
        </p:nvSpPr>
        <p:spPr bwMode="auto">
          <a:xfrm>
            <a:off x="2933700" y="2622572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77" name="Rectangle 2"/>
          <p:cNvSpPr>
            <a:spLocks noChangeArrowheads="1"/>
          </p:cNvSpPr>
          <p:nvPr/>
        </p:nvSpPr>
        <p:spPr bwMode="auto">
          <a:xfrm>
            <a:off x="4305300" y="188118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2,1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78" name="Rectangle 3"/>
          <p:cNvSpPr>
            <a:spLocks noChangeArrowheads="1"/>
          </p:cNvSpPr>
          <p:nvPr/>
        </p:nvSpPr>
        <p:spPr bwMode="auto">
          <a:xfrm>
            <a:off x="3962400" y="188118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N</a:t>
            </a:r>
            <a:r>
              <a:rPr kumimoji="0" lang="en-US" sz="13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2,0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79" name="Rectangle 4"/>
          <p:cNvSpPr>
            <a:spLocks noChangeArrowheads="1"/>
          </p:cNvSpPr>
          <p:nvPr/>
        </p:nvSpPr>
        <p:spPr bwMode="auto">
          <a:xfrm>
            <a:off x="3962400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</a:t>
            </a:r>
          </a:p>
        </p:txBody>
      </p:sp>
      <p:sp>
        <p:nvSpPr>
          <p:cNvPr id="380" name="Rectangle 7"/>
          <p:cNvSpPr>
            <a:spLocks noChangeArrowheads="1"/>
          </p:cNvSpPr>
          <p:nvPr/>
        </p:nvSpPr>
        <p:spPr bwMode="auto">
          <a:xfrm>
            <a:off x="4305300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</a:t>
            </a:r>
          </a:p>
        </p:txBody>
      </p:sp>
      <p:sp>
        <p:nvSpPr>
          <p:cNvPr id="381" name="Rectangle 18"/>
          <p:cNvSpPr>
            <a:spLocks noChangeArrowheads="1"/>
          </p:cNvSpPr>
          <p:nvPr/>
        </p:nvSpPr>
        <p:spPr bwMode="auto">
          <a:xfrm>
            <a:off x="4305300" y="21383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82" name="Rectangle 33"/>
          <p:cNvSpPr>
            <a:spLocks noChangeArrowheads="1"/>
          </p:cNvSpPr>
          <p:nvPr/>
        </p:nvSpPr>
        <p:spPr bwMode="auto">
          <a:xfrm>
            <a:off x="3962400" y="1881188"/>
            <a:ext cx="685800" cy="514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383" name="TextBox 144"/>
          <p:cNvSpPr txBox="1">
            <a:spLocks noChangeArrowheads="1"/>
          </p:cNvSpPr>
          <p:nvPr/>
        </p:nvSpPr>
        <p:spPr bwMode="auto">
          <a:xfrm>
            <a:off x="4669653" y="1978500"/>
            <a:ext cx="118173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 dirty="0">
                <a:solidFill>
                  <a:srgbClr val="000000"/>
                </a:solidFill>
                <a:ea typeface=""/>
              </a:rPr>
              <a:t>Shared Memory</a:t>
            </a:r>
          </a:p>
        </p:txBody>
      </p:sp>
      <p:sp>
        <p:nvSpPr>
          <p:cNvPr id="384" name="TextBox 145"/>
          <p:cNvSpPr txBox="1">
            <a:spLocks noChangeArrowheads="1"/>
          </p:cNvSpPr>
          <p:nvPr/>
        </p:nvSpPr>
        <p:spPr bwMode="auto">
          <a:xfrm>
            <a:off x="2818243" y="2339136"/>
            <a:ext cx="118173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 dirty="0">
                <a:solidFill>
                  <a:srgbClr val="000000"/>
                </a:solidFill>
                <a:ea typeface=""/>
              </a:rPr>
              <a:t>Shared Memory</a:t>
            </a:r>
          </a:p>
        </p:txBody>
      </p:sp>
      <p:cxnSp>
        <p:nvCxnSpPr>
          <p:cNvPr id="385" name="Straight Arrow Connector 384"/>
          <p:cNvCxnSpPr/>
          <p:nvPr/>
        </p:nvCxnSpPr>
        <p:spPr>
          <a:xfrm>
            <a:off x="4107438" y="2219724"/>
            <a:ext cx="7362" cy="504426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386" name="Straight Arrow Connector 385"/>
          <p:cNvCxnSpPr/>
          <p:nvPr/>
        </p:nvCxnSpPr>
        <p:spPr>
          <a:xfrm>
            <a:off x="4191000" y="2255499"/>
            <a:ext cx="0" cy="726212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387" name="Straight Arrow Connector 386"/>
          <p:cNvCxnSpPr/>
          <p:nvPr/>
        </p:nvCxnSpPr>
        <p:spPr>
          <a:xfrm>
            <a:off x="4419600" y="2250998"/>
            <a:ext cx="0" cy="473152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388" name="Straight Arrow Connector 387"/>
          <p:cNvCxnSpPr/>
          <p:nvPr/>
        </p:nvCxnSpPr>
        <p:spPr>
          <a:xfrm>
            <a:off x="4495800" y="2275323"/>
            <a:ext cx="0" cy="730356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389" name="Straight Arrow Connector 388"/>
          <p:cNvCxnSpPr/>
          <p:nvPr/>
        </p:nvCxnSpPr>
        <p:spPr>
          <a:xfrm flipV="1">
            <a:off x="3523732" y="2712201"/>
            <a:ext cx="496334" cy="1272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tailEnd type="arrow"/>
          </a:ln>
          <a:effectLst/>
        </p:spPr>
      </p:cxnSp>
      <p:cxnSp>
        <p:nvCxnSpPr>
          <p:cNvPr id="390" name="Straight Arrow Connector 389"/>
          <p:cNvCxnSpPr/>
          <p:nvPr/>
        </p:nvCxnSpPr>
        <p:spPr>
          <a:xfrm>
            <a:off x="3549696" y="3026284"/>
            <a:ext cx="857250" cy="2645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tailEnd type="arrow"/>
          </a:ln>
          <a:effectLst/>
        </p:spPr>
      </p:cxnSp>
      <p:cxnSp>
        <p:nvCxnSpPr>
          <p:cNvPr id="391" name="Straight Arrow Connector 390"/>
          <p:cNvCxnSpPr/>
          <p:nvPr/>
        </p:nvCxnSpPr>
        <p:spPr>
          <a:xfrm>
            <a:off x="3548203" y="2799291"/>
            <a:ext cx="858743" cy="1781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tailEnd type="arrow"/>
          </a:ln>
          <a:effectLst/>
        </p:spPr>
      </p:cxnSp>
      <p:cxnSp>
        <p:nvCxnSpPr>
          <p:cNvPr id="392" name="Straight Arrow Connector 391"/>
          <p:cNvCxnSpPr/>
          <p:nvPr/>
        </p:nvCxnSpPr>
        <p:spPr>
          <a:xfrm>
            <a:off x="3516960" y="2946185"/>
            <a:ext cx="579764" cy="2662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53975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545"/>
    </mc:Choice>
    <mc:Fallback xmlns="">
      <p:transition advTm="3054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369332"/>
          </a:xfrm>
        </p:spPr>
        <p:txBody>
          <a:bodyPr/>
          <a:lstStyle/>
          <a:p>
            <a:r>
              <a:rPr lang="en-US" sz="1800" dirty="0"/>
              <a:t>A Toy Example: Thread to P Data Mapping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14400" y="1123950"/>
            <a:ext cx="5475683" cy="3157954"/>
            <a:chOff x="1437407" y="0"/>
            <a:chExt cx="5475683" cy="3157954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3429000" y="6858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8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  <a:cs typeface="Arial" charset="0"/>
                </a:rPr>
                <a:t>P</a:t>
              </a:r>
              <a:r>
                <a:rPr kumimoji="0" lang="en-US" sz="16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  <a:cs typeface="Arial" charset="0"/>
                </a:rPr>
                <a:t>0,1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" pitchFamily="18" charset="0"/>
                <a:cs typeface="Arial" charset="0"/>
              </a:endParaRPr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2971800" y="6858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  <a:cs typeface="Arial" charset="0"/>
                </a:rPr>
                <a:t>P</a:t>
              </a:r>
              <a:r>
                <a:rPr kumimoji="0" lang="en-US" sz="1600" b="0" i="0" u="none" strike="noStrike" kern="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  <a:cs typeface="Arial" charset="0"/>
                </a:rPr>
                <a:t>0,0</a:t>
              </a: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" pitchFamily="18" charset="0"/>
                <a:cs typeface="Arial" charset="0"/>
              </a:endParaRP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2971800" y="11430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  <a:cs typeface="Arial" charset="0"/>
                </a:rPr>
                <a:t>P</a:t>
              </a:r>
              <a:r>
                <a:rPr kumimoji="0" lang="en-US" sz="16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  <a:cs typeface="Arial" charset="0"/>
                </a:rPr>
                <a:t>1,0</a:t>
              </a: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2971800" y="16002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2971800" y="20574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3429000" y="11430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3429000" y="16002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3429000" y="20574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3886200" y="6858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  <a:cs typeface="Arial" charset="0"/>
                </a:rPr>
                <a:t>P</a:t>
              </a:r>
              <a:r>
                <a:rPr kumimoji="0" lang="en-US" sz="16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  <a:cs typeface="Arial" charset="0"/>
                </a:rPr>
                <a:t>0,2</a:t>
              </a: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3886200" y="11430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4343400" y="11430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4343400" y="16002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4343400" y="6858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  <a:cs typeface="Arial" charset="0"/>
                </a:rPr>
                <a:t>P</a:t>
              </a:r>
              <a:r>
                <a:rPr kumimoji="0" lang="en-US" sz="16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  <a:cs typeface="Arial" charset="0"/>
                </a:rPr>
                <a:t>0,3</a:t>
              </a: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3886200" y="16002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3886200" y="20574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4343400" y="20574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3429000" y="11430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  <a:cs typeface="Arial" charset="0"/>
                </a:rPr>
                <a:t>P</a:t>
              </a:r>
              <a:r>
                <a:rPr kumimoji="0" lang="en-US" sz="16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  <a:cs typeface="Arial" charset="0"/>
                </a:rPr>
                <a:t>1,1</a:t>
              </a:r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2971800" y="16002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  <a:cs typeface="Arial" charset="0"/>
                </a:rPr>
                <a:t>P</a:t>
              </a:r>
              <a:r>
                <a:rPr kumimoji="0" lang="en-US" sz="16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  <a:cs typeface="Arial" charset="0"/>
                </a:rPr>
                <a:t>2,0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" pitchFamily="18" charset="0"/>
                <a:cs typeface="Arial" charset="0"/>
              </a:endParaRPr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3886200" y="16002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  <a:cs typeface="Arial" charset="0"/>
                </a:rPr>
                <a:t>P</a:t>
              </a:r>
              <a:r>
                <a:rPr kumimoji="0" lang="en-US" sz="16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  <a:cs typeface="Arial" charset="0"/>
                </a:rPr>
                <a:t>2,2</a:t>
              </a:r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4343400" y="16002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  <a:cs typeface="Arial" charset="0"/>
                </a:rPr>
                <a:t>P</a:t>
              </a:r>
              <a:r>
                <a:rPr kumimoji="0" lang="en-US" sz="16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  <a:cs typeface="Arial" charset="0"/>
                </a:rPr>
                <a:t>2,3</a:t>
              </a:r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3429000" y="16002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  <a:cs typeface="Arial" charset="0"/>
                </a:rPr>
                <a:t>P</a:t>
              </a:r>
              <a:r>
                <a:rPr kumimoji="0" lang="en-US" sz="16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  <a:cs typeface="Arial" charset="0"/>
                </a:rPr>
                <a:t>2,1</a:t>
              </a:r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4343400" y="11430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  <a:cs typeface="Arial" charset="0"/>
                </a:rPr>
                <a:t>P</a:t>
              </a:r>
              <a:r>
                <a:rPr kumimoji="0" lang="en-US" sz="16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  <a:cs typeface="Arial" charset="0"/>
                </a:rPr>
                <a:t>1,3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3886200" y="11430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  <a:cs typeface="Arial" charset="0"/>
                </a:rPr>
                <a:t>P</a:t>
              </a:r>
              <a:r>
                <a:rPr kumimoji="0" lang="en-US" sz="16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  <a:cs typeface="Arial" charset="0"/>
                </a:rPr>
                <a:t>1,2</a:t>
              </a: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2971800" y="20574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3429000" y="20574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4343400" y="20574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3886200" y="20574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32" name="Rectangle 29"/>
            <p:cNvSpPr>
              <a:spLocks noChangeArrowheads="1"/>
            </p:cNvSpPr>
            <p:nvPr/>
          </p:nvSpPr>
          <p:spPr bwMode="auto">
            <a:xfrm>
              <a:off x="2971800" y="20574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  <a:cs typeface="Arial" charset="0"/>
                </a:rPr>
                <a:t>P</a:t>
              </a:r>
              <a:r>
                <a:rPr kumimoji="0" lang="en-US" sz="16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  <a:cs typeface="Arial" charset="0"/>
                </a:rPr>
                <a:t>3,0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" pitchFamily="18" charset="0"/>
                <a:cs typeface="Arial" charset="0"/>
              </a:endParaRPr>
            </a:p>
          </p:txBody>
        </p:sp>
        <p:sp>
          <p:nvSpPr>
            <p:cNvPr id="33" name="Rectangle 30"/>
            <p:cNvSpPr>
              <a:spLocks noChangeArrowheads="1"/>
            </p:cNvSpPr>
            <p:nvPr/>
          </p:nvSpPr>
          <p:spPr bwMode="auto">
            <a:xfrm>
              <a:off x="3886200" y="20574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  <a:cs typeface="Arial" charset="0"/>
                </a:rPr>
                <a:t>P</a:t>
              </a:r>
              <a:r>
                <a:rPr kumimoji="0" lang="en-US" sz="16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  <a:cs typeface="Arial" charset="0"/>
                </a:rPr>
                <a:t>3,2</a:t>
              </a:r>
            </a:p>
          </p:txBody>
        </p:sp>
        <p:sp>
          <p:nvSpPr>
            <p:cNvPr id="34" name="Rectangle 31"/>
            <p:cNvSpPr>
              <a:spLocks noChangeArrowheads="1"/>
            </p:cNvSpPr>
            <p:nvPr/>
          </p:nvSpPr>
          <p:spPr bwMode="auto">
            <a:xfrm>
              <a:off x="4343400" y="20574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  <a:cs typeface="Arial" charset="0"/>
                </a:rPr>
                <a:t>P</a:t>
              </a:r>
              <a:r>
                <a:rPr kumimoji="0" lang="en-US" sz="1600" b="0" i="0" u="none" strike="noStrike" kern="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  <a:cs typeface="Arial" charset="0"/>
                </a:rPr>
                <a:t>3,3</a:t>
              </a:r>
            </a:p>
          </p:txBody>
        </p:sp>
        <p:sp>
          <p:nvSpPr>
            <p:cNvPr id="35" name="Rectangle 32"/>
            <p:cNvSpPr>
              <a:spLocks noChangeArrowheads="1"/>
            </p:cNvSpPr>
            <p:nvPr/>
          </p:nvSpPr>
          <p:spPr bwMode="auto">
            <a:xfrm>
              <a:off x="3429000" y="20574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  <a:cs typeface="Arial" charset="0"/>
                </a:rPr>
                <a:t>P</a:t>
              </a:r>
              <a:r>
                <a:rPr kumimoji="0" lang="en-US" sz="16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  <a:cs typeface="Arial" charset="0"/>
                </a:rPr>
                <a:t>3,1</a:t>
              </a:r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2971800" y="685800"/>
              <a:ext cx="914400" cy="914400"/>
            </a:xfrm>
            <a:prstGeom prst="rect">
              <a:avLst/>
            </a:prstGeom>
            <a:noFill/>
            <a:ln w="38100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37" name="Text Box 34"/>
            <p:cNvSpPr txBox="1">
              <a:spLocks noChangeArrowheads="1"/>
            </p:cNvSpPr>
            <p:nvPr/>
          </p:nvSpPr>
          <p:spPr bwMode="auto">
            <a:xfrm>
              <a:off x="2590800" y="0"/>
              <a:ext cx="1071563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  <a:cs typeface="Arial" charset="0"/>
                </a:rPr>
                <a:t>Block(0,0)</a:t>
              </a:r>
            </a:p>
          </p:txBody>
        </p:sp>
        <p:sp>
          <p:nvSpPr>
            <p:cNvPr id="38" name="Line 35"/>
            <p:cNvSpPr>
              <a:spLocks noChangeShapeType="1"/>
            </p:cNvSpPr>
            <p:nvPr/>
          </p:nvSpPr>
          <p:spPr bwMode="auto">
            <a:xfrm>
              <a:off x="2971800" y="304800"/>
              <a:ext cx="304800" cy="30480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39" name="Text Box 36"/>
            <p:cNvSpPr txBox="1">
              <a:spLocks noChangeArrowheads="1"/>
            </p:cNvSpPr>
            <p:nvPr/>
          </p:nvSpPr>
          <p:spPr bwMode="auto">
            <a:xfrm>
              <a:off x="4191000" y="0"/>
              <a:ext cx="108074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  <a:cs typeface="Arial" charset="0"/>
                </a:rPr>
                <a:t>Block(0,1)</a:t>
              </a:r>
            </a:p>
          </p:txBody>
        </p:sp>
        <p:sp>
          <p:nvSpPr>
            <p:cNvPr id="40" name="Rectangle 37"/>
            <p:cNvSpPr>
              <a:spLocks noChangeArrowheads="1"/>
            </p:cNvSpPr>
            <p:nvPr/>
          </p:nvSpPr>
          <p:spPr bwMode="auto">
            <a:xfrm>
              <a:off x="3886200" y="685800"/>
              <a:ext cx="914400" cy="914400"/>
            </a:xfrm>
            <a:prstGeom prst="rect">
              <a:avLst/>
            </a:prstGeom>
            <a:noFill/>
            <a:ln w="38100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1" name="Line 38"/>
            <p:cNvSpPr>
              <a:spLocks noChangeShapeType="1"/>
            </p:cNvSpPr>
            <p:nvPr/>
          </p:nvSpPr>
          <p:spPr bwMode="auto">
            <a:xfrm flipH="1">
              <a:off x="4495800" y="304800"/>
              <a:ext cx="304800" cy="30480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2" name="Rectangle 39"/>
            <p:cNvSpPr>
              <a:spLocks noChangeArrowheads="1"/>
            </p:cNvSpPr>
            <p:nvPr/>
          </p:nvSpPr>
          <p:spPr bwMode="auto">
            <a:xfrm>
              <a:off x="2971800" y="1600200"/>
              <a:ext cx="914400" cy="914400"/>
            </a:xfrm>
            <a:prstGeom prst="rect">
              <a:avLst/>
            </a:prstGeom>
            <a:noFill/>
            <a:ln w="38100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3" name="Rectangle 40"/>
            <p:cNvSpPr>
              <a:spLocks noChangeArrowheads="1"/>
            </p:cNvSpPr>
            <p:nvPr/>
          </p:nvSpPr>
          <p:spPr bwMode="auto">
            <a:xfrm>
              <a:off x="3886200" y="1600200"/>
              <a:ext cx="914400" cy="914400"/>
            </a:xfrm>
            <a:prstGeom prst="rect">
              <a:avLst/>
            </a:prstGeom>
            <a:noFill/>
            <a:ln w="38100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4" name="Text Box 41"/>
            <p:cNvSpPr txBox="1">
              <a:spLocks noChangeArrowheads="1"/>
            </p:cNvSpPr>
            <p:nvPr/>
          </p:nvSpPr>
          <p:spPr bwMode="auto">
            <a:xfrm>
              <a:off x="4267200" y="2819400"/>
              <a:ext cx="1071563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  <a:cs typeface="Arial" charset="0"/>
                </a:rPr>
                <a:t>Block(1,1)</a:t>
              </a:r>
            </a:p>
          </p:txBody>
        </p:sp>
        <p:sp>
          <p:nvSpPr>
            <p:cNvPr id="45" name="Text Box 42"/>
            <p:cNvSpPr txBox="1">
              <a:spLocks noChangeArrowheads="1"/>
            </p:cNvSpPr>
            <p:nvPr/>
          </p:nvSpPr>
          <p:spPr bwMode="auto">
            <a:xfrm>
              <a:off x="2590800" y="2819400"/>
              <a:ext cx="108074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  <a:cs typeface="Arial" charset="0"/>
                </a:rPr>
                <a:t>Block(1,0)</a:t>
              </a:r>
            </a:p>
          </p:txBody>
        </p:sp>
        <p:sp>
          <p:nvSpPr>
            <p:cNvPr id="46" name="Line 43"/>
            <p:cNvSpPr>
              <a:spLocks noChangeShapeType="1"/>
            </p:cNvSpPr>
            <p:nvPr/>
          </p:nvSpPr>
          <p:spPr bwMode="auto">
            <a:xfrm flipV="1">
              <a:off x="2971800" y="2590800"/>
              <a:ext cx="381000" cy="30480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7" name="Line 44"/>
            <p:cNvSpPr>
              <a:spLocks noChangeShapeType="1"/>
            </p:cNvSpPr>
            <p:nvPr/>
          </p:nvSpPr>
          <p:spPr bwMode="auto">
            <a:xfrm flipH="1" flipV="1">
              <a:off x="4419600" y="2590800"/>
              <a:ext cx="381000" cy="30480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8" name="Text Box 45"/>
            <p:cNvSpPr txBox="1">
              <a:spLocks noChangeArrowheads="1"/>
            </p:cNvSpPr>
            <p:nvPr/>
          </p:nvSpPr>
          <p:spPr bwMode="auto">
            <a:xfrm>
              <a:off x="4860925" y="828675"/>
              <a:ext cx="205216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  <a:cs typeface="Arial" charset="0"/>
                </a:rPr>
                <a:t>BLOCK_WIDTH = 2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437407" y="575846"/>
              <a:ext cx="11533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Thread(0,0)</a:t>
              </a:r>
            </a:p>
          </p:txBody>
        </p:sp>
        <p:cxnSp>
          <p:nvCxnSpPr>
            <p:cNvPr id="51" name="Straight Arrow Connector 50"/>
            <p:cNvCxnSpPr>
              <a:stCxn id="50" idx="3"/>
            </p:cNvCxnSpPr>
            <p:nvPr/>
          </p:nvCxnSpPr>
          <p:spPr>
            <a:xfrm>
              <a:off x="2590800" y="745123"/>
              <a:ext cx="523007" cy="169277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1437407" y="1033046"/>
              <a:ext cx="11608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Thread(1,0)</a:t>
              </a:r>
            </a:p>
          </p:txBody>
        </p:sp>
        <p:cxnSp>
          <p:nvCxnSpPr>
            <p:cNvPr id="53" name="Straight Arrow Connector 52"/>
            <p:cNvCxnSpPr>
              <a:stCxn id="52" idx="3"/>
            </p:cNvCxnSpPr>
            <p:nvPr/>
          </p:nvCxnSpPr>
          <p:spPr>
            <a:xfrm>
              <a:off x="2598302" y="1202323"/>
              <a:ext cx="519015" cy="46351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sp>
          <p:nvSpPr>
            <p:cNvPr id="54" name="TextBox 53"/>
            <p:cNvSpPr txBox="1"/>
            <p:nvPr/>
          </p:nvSpPr>
          <p:spPr>
            <a:xfrm>
              <a:off x="3296225" y="271046"/>
              <a:ext cx="11608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Thread(0,1)</a:t>
              </a: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flipH="1">
              <a:off x="3662363" y="575846"/>
              <a:ext cx="71437" cy="253915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sp>
          <p:nvSpPr>
            <p:cNvPr id="56" name="TextBox 55"/>
            <p:cNvSpPr txBox="1"/>
            <p:nvPr/>
          </p:nvSpPr>
          <p:spPr>
            <a:xfrm>
              <a:off x="1462807" y="1354723"/>
              <a:ext cx="11608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Thread(1,1)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7" name="Straight Arrow Connector 56"/>
            <p:cNvCxnSpPr>
              <a:stCxn id="56" idx="3"/>
            </p:cNvCxnSpPr>
            <p:nvPr/>
          </p:nvCxnSpPr>
          <p:spPr>
            <a:xfrm flipV="1">
              <a:off x="2623702" y="1447800"/>
              <a:ext cx="957698" cy="7620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89440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64541"/>
    </mc:Choice>
    <mc:Fallback xmlns="">
      <p:transition advTm="164541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8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dirty="0"/>
              <a:t>Boundary Condition for Input M Tile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Each thread loads</a:t>
            </a:r>
          </a:p>
          <a:p>
            <a:pPr lvl="1"/>
            <a:r>
              <a:rPr lang="en-US" sz="1067" dirty="0"/>
              <a:t>M[Row][p*</a:t>
            </a:r>
            <a:r>
              <a:rPr lang="en-US" sz="1067" dirty="0" err="1"/>
              <a:t>TILE_WIDTH+tx</a:t>
            </a:r>
            <a:r>
              <a:rPr lang="en-US" sz="1067" dirty="0"/>
              <a:t>]</a:t>
            </a:r>
          </a:p>
          <a:p>
            <a:pPr lvl="1"/>
            <a:r>
              <a:rPr lang="en-US" sz="1067" dirty="0"/>
              <a:t>M[Row*Width + p*</a:t>
            </a:r>
            <a:r>
              <a:rPr lang="en-US" sz="1067" dirty="0" err="1"/>
              <a:t>TILE_WIDTH+tx</a:t>
            </a:r>
            <a:r>
              <a:rPr lang="en-US" sz="1067" dirty="0"/>
              <a:t>]</a:t>
            </a:r>
          </a:p>
          <a:p>
            <a:r>
              <a:rPr lang="en-US" sz="1400" dirty="0"/>
              <a:t>Need to test</a:t>
            </a:r>
          </a:p>
          <a:p>
            <a:pPr lvl="1"/>
            <a:r>
              <a:rPr lang="en-US" sz="1067" dirty="0"/>
              <a:t>(Row &lt; Width) &amp;&amp; (p*</a:t>
            </a:r>
            <a:r>
              <a:rPr lang="en-US" sz="1067" dirty="0" err="1"/>
              <a:t>TILE_WIDTH+tx</a:t>
            </a:r>
            <a:r>
              <a:rPr lang="en-US" sz="1067" dirty="0"/>
              <a:t> &lt; Width)</a:t>
            </a:r>
          </a:p>
          <a:p>
            <a:pPr lvl="1"/>
            <a:r>
              <a:rPr lang="en-US" sz="1067" dirty="0"/>
              <a:t>If true, load M element</a:t>
            </a:r>
          </a:p>
          <a:p>
            <a:pPr lvl="1"/>
            <a:r>
              <a:rPr lang="en-US" sz="1067" dirty="0"/>
              <a:t>Else , load 0</a:t>
            </a:r>
          </a:p>
          <a:p>
            <a:pPr marL="342900" lvl="1" indent="0">
              <a:buNone/>
            </a:pPr>
            <a:endParaRPr lang="en-US" sz="1400" dirty="0"/>
          </a:p>
        </p:txBody>
      </p:sp>
      <p:grpSp>
        <p:nvGrpSpPr>
          <p:cNvPr id="25603" name="Group 2"/>
          <p:cNvGrpSpPr>
            <a:grpSpLocks/>
          </p:cNvGrpSpPr>
          <p:nvPr/>
        </p:nvGrpSpPr>
        <p:grpSpPr bwMode="auto">
          <a:xfrm>
            <a:off x="2000251" y="2290536"/>
            <a:ext cx="2029106" cy="1852910"/>
            <a:chOff x="2544" y="2562"/>
            <a:chExt cx="1729" cy="1566"/>
          </a:xfrm>
        </p:grpSpPr>
        <p:sp>
          <p:nvSpPr>
            <p:cNvPr id="25623" name="Text Box 3"/>
            <p:cNvSpPr txBox="1">
              <a:spLocks noChangeArrowheads="1"/>
            </p:cNvSpPr>
            <p:nvPr/>
          </p:nvSpPr>
          <p:spPr bwMode="auto">
            <a:xfrm>
              <a:off x="2544" y="2562"/>
              <a:ext cx="1536" cy="1566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900" b="1" dirty="0">
                  <a:solidFill>
                    <a:schemeClr val="tx1"/>
                  </a:solidFill>
                  <a:latin typeface="Arial" pitchFamily="34" charset="0"/>
                </a:rPr>
                <a:t>M</a:t>
              </a:r>
              <a:endParaRPr lang="en-US" sz="1350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25624" name="Text Box 4"/>
            <p:cNvSpPr txBox="1">
              <a:spLocks noChangeArrowheads="1"/>
            </p:cNvSpPr>
            <p:nvPr/>
          </p:nvSpPr>
          <p:spPr bwMode="auto">
            <a:xfrm>
              <a:off x="3756" y="3120"/>
              <a:ext cx="517" cy="501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sz="1350">
                <a:latin typeface="Arial" pitchFamily="34" charset="0"/>
              </a:endParaRPr>
            </a:p>
          </p:txBody>
        </p:sp>
        <p:sp>
          <p:nvSpPr>
            <p:cNvPr id="25644" name="Line 24"/>
            <p:cNvSpPr>
              <a:spLocks noChangeShapeType="1"/>
            </p:cNvSpPr>
            <p:nvPr/>
          </p:nvSpPr>
          <p:spPr bwMode="auto">
            <a:xfrm rot="-5400000">
              <a:off x="3330" y="3438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25645" name="Text Box 25"/>
            <p:cNvSpPr txBox="1">
              <a:spLocks noChangeArrowheads="1"/>
            </p:cNvSpPr>
            <p:nvPr/>
          </p:nvSpPr>
          <p:spPr bwMode="auto">
            <a:xfrm>
              <a:off x="3086" y="3744"/>
              <a:ext cx="475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675" b="1" dirty="0">
                  <a:solidFill>
                    <a:schemeClr val="tx1"/>
                  </a:solidFill>
                </a:rPr>
                <a:t>TILE_WIDTH</a:t>
              </a:r>
              <a:endParaRPr lang="en-US" sz="675" b="1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25646" name="Line 26"/>
            <p:cNvSpPr>
              <a:spLocks noChangeShapeType="1"/>
            </p:cNvSpPr>
            <p:nvPr/>
          </p:nvSpPr>
          <p:spPr bwMode="auto">
            <a:xfrm rot="-5400000">
              <a:off x="2801" y="3439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25647" name="Text Box 27"/>
            <p:cNvSpPr txBox="1">
              <a:spLocks noChangeArrowheads="1"/>
            </p:cNvSpPr>
            <p:nvPr/>
          </p:nvSpPr>
          <p:spPr bwMode="auto">
            <a:xfrm>
              <a:off x="2565" y="3744"/>
              <a:ext cx="475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675" b="1" dirty="0">
                  <a:solidFill>
                    <a:schemeClr val="tx1"/>
                  </a:solidFill>
                </a:rPr>
                <a:t>TILE_WIDTH</a:t>
              </a:r>
              <a:endParaRPr lang="en-US" sz="675" b="1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25655" name="Rectangle 35"/>
            <p:cNvSpPr>
              <a:spLocks noChangeArrowheads="1"/>
            </p:cNvSpPr>
            <p:nvPr/>
          </p:nvSpPr>
          <p:spPr bwMode="auto">
            <a:xfrm>
              <a:off x="2574" y="3742"/>
              <a:ext cx="11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25656" name="Rectangle 36"/>
            <p:cNvSpPr>
              <a:spLocks noChangeArrowheads="1"/>
            </p:cNvSpPr>
            <p:nvPr/>
          </p:nvSpPr>
          <p:spPr bwMode="auto">
            <a:xfrm>
              <a:off x="4015" y="3107"/>
              <a:ext cx="11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25705" name="Text Box 85"/>
            <p:cNvSpPr txBox="1">
              <a:spLocks noChangeArrowheads="1"/>
            </p:cNvSpPr>
            <p:nvPr/>
          </p:nvSpPr>
          <p:spPr bwMode="auto">
            <a:xfrm>
              <a:off x="2544" y="3120"/>
              <a:ext cx="517" cy="501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sz="1350">
                <a:latin typeface="Arial" pitchFamily="34" charset="0"/>
              </a:endParaRPr>
            </a:p>
          </p:txBody>
        </p:sp>
        <p:sp>
          <p:nvSpPr>
            <p:cNvPr id="25707" name="Text Box 87"/>
            <p:cNvSpPr txBox="1">
              <a:spLocks noChangeArrowheads="1"/>
            </p:cNvSpPr>
            <p:nvPr/>
          </p:nvSpPr>
          <p:spPr bwMode="auto">
            <a:xfrm>
              <a:off x="2544" y="3476"/>
              <a:ext cx="1518" cy="5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68580" rIns="0" bIns="0"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sz="1350">
                <a:latin typeface="Arial" pitchFamily="34" charset="0"/>
              </a:endParaRPr>
            </a:p>
          </p:txBody>
        </p:sp>
      </p:grpSp>
      <p:sp>
        <p:nvSpPr>
          <p:cNvPr id="77" name="Text Box 4"/>
          <p:cNvSpPr txBox="1">
            <a:spLocks noChangeArrowheads="1"/>
          </p:cNvSpPr>
          <p:nvPr/>
        </p:nvSpPr>
        <p:spPr bwMode="auto">
          <a:xfrm>
            <a:off x="3422620" y="3847051"/>
            <a:ext cx="606737" cy="592790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sz="1350">
              <a:latin typeface="Arial" pitchFamily="34" charset="0"/>
            </a:endParaRPr>
          </a:p>
        </p:txBody>
      </p:sp>
      <p:sp>
        <p:nvSpPr>
          <p:cNvPr id="78" name="Text Box 85"/>
          <p:cNvSpPr txBox="1">
            <a:spLocks noChangeArrowheads="1"/>
          </p:cNvSpPr>
          <p:nvPr/>
        </p:nvSpPr>
        <p:spPr bwMode="auto">
          <a:xfrm>
            <a:off x="2000250" y="3847051"/>
            <a:ext cx="606737" cy="592790"/>
          </a:xfrm>
          <a:prstGeom prst="rect">
            <a:avLst/>
          </a:prstGeom>
          <a:solidFill>
            <a:srgbClr val="00008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sz="135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03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8503"/>
    </mc:Choice>
    <mc:Fallback xmlns="">
      <p:transition advTm="78503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8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dirty="0"/>
              <a:t>Boundary Condition for Input N Tile</a:t>
            </a:r>
          </a:p>
        </p:txBody>
      </p:sp>
      <p:sp>
        <p:nvSpPr>
          <p:cNvPr id="79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Each thread loads</a:t>
            </a:r>
          </a:p>
          <a:p>
            <a:pPr lvl="1"/>
            <a:r>
              <a:rPr lang="en-US" sz="1067" dirty="0"/>
              <a:t>N[p*</a:t>
            </a:r>
            <a:r>
              <a:rPr lang="en-US" sz="1067" dirty="0" err="1"/>
              <a:t>TILE_WIDTH+ty</a:t>
            </a:r>
            <a:r>
              <a:rPr lang="en-US" sz="1067" dirty="0"/>
              <a:t>][Col]</a:t>
            </a:r>
          </a:p>
          <a:p>
            <a:pPr lvl="1"/>
            <a:r>
              <a:rPr lang="en-US" sz="1067" dirty="0"/>
              <a:t>N[(p*</a:t>
            </a:r>
            <a:r>
              <a:rPr lang="en-US" sz="1067" dirty="0" err="1"/>
              <a:t>TILE_WIDTH+ty</a:t>
            </a:r>
            <a:r>
              <a:rPr lang="en-US" sz="1067" dirty="0"/>
              <a:t>)*Width+ Col]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Need to test</a:t>
            </a:r>
          </a:p>
          <a:p>
            <a:pPr lvl="1"/>
            <a:r>
              <a:rPr lang="en-US" sz="1067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067" dirty="0"/>
              <a:t>p*</a:t>
            </a:r>
            <a:r>
              <a:rPr lang="en-US" sz="1067" dirty="0" err="1"/>
              <a:t>TILE_WIDTH+ty</a:t>
            </a:r>
            <a:r>
              <a:rPr lang="en-US" sz="1067" dirty="0"/>
              <a:t> &lt; Width) &amp;&amp; (Col&lt; Width)</a:t>
            </a:r>
          </a:p>
          <a:p>
            <a:pPr lvl="1"/>
            <a:r>
              <a:rPr lang="en-US" sz="1067" dirty="0"/>
              <a:t>If true, load N element</a:t>
            </a:r>
          </a:p>
          <a:p>
            <a:pPr lvl="1"/>
            <a:r>
              <a:rPr lang="en-US" sz="1067" dirty="0"/>
              <a:t>Else , load 0</a:t>
            </a:r>
          </a:p>
          <a:p>
            <a:pPr marL="342900" lvl="1" indent="0">
              <a:buNone/>
            </a:pPr>
            <a:endParaRPr lang="en-US" dirty="0"/>
          </a:p>
        </p:txBody>
      </p:sp>
      <p:grpSp>
        <p:nvGrpSpPr>
          <p:cNvPr id="25603" name="Group 2"/>
          <p:cNvGrpSpPr>
            <a:grpSpLocks/>
          </p:cNvGrpSpPr>
          <p:nvPr/>
        </p:nvGrpSpPr>
        <p:grpSpPr bwMode="auto">
          <a:xfrm>
            <a:off x="2145039" y="2772739"/>
            <a:ext cx="1943100" cy="1692656"/>
            <a:chOff x="4098" y="1008"/>
            <a:chExt cx="1632" cy="1789"/>
          </a:xfrm>
        </p:grpSpPr>
        <p:sp>
          <p:nvSpPr>
            <p:cNvPr id="25625" name="Text Box 5"/>
            <p:cNvSpPr txBox="1">
              <a:spLocks noChangeArrowheads="1"/>
            </p:cNvSpPr>
            <p:nvPr/>
          </p:nvSpPr>
          <p:spPr bwMode="auto">
            <a:xfrm>
              <a:off x="4098" y="1033"/>
              <a:ext cx="1632" cy="1536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900" b="1" dirty="0">
                  <a:solidFill>
                    <a:schemeClr val="tx1"/>
                  </a:solidFill>
                  <a:latin typeface="Arial" pitchFamily="34" charset="0"/>
                </a:rPr>
                <a:t>N</a:t>
              </a:r>
              <a:endParaRPr lang="en-US" sz="1350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25626" name="Text Box 6"/>
            <p:cNvSpPr txBox="1">
              <a:spLocks noChangeArrowheads="1"/>
            </p:cNvSpPr>
            <p:nvPr/>
          </p:nvSpPr>
          <p:spPr bwMode="auto">
            <a:xfrm>
              <a:off x="4669" y="2242"/>
              <a:ext cx="513" cy="555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sz="1350">
                <a:latin typeface="Arial" pitchFamily="34" charset="0"/>
              </a:endParaRPr>
            </a:p>
          </p:txBody>
        </p:sp>
        <p:sp>
          <p:nvSpPr>
            <p:cNvPr id="25636" name="Line 16"/>
            <p:cNvSpPr>
              <a:spLocks noChangeShapeType="1"/>
            </p:cNvSpPr>
            <p:nvPr/>
          </p:nvSpPr>
          <p:spPr bwMode="auto">
            <a:xfrm flipV="1">
              <a:off x="4650" y="1980"/>
              <a:ext cx="515" cy="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25648" name="Line 28"/>
            <p:cNvSpPr>
              <a:spLocks noChangeShapeType="1"/>
            </p:cNvSpPr>
            <p:nvPr/>
          </p:nvSpPr>
          <p:spPr bwMode="auto">
            <a:xfrm>
              <a:off x="5198" y="1563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25649" name="Line 29"/>
            <p:cNvSpPr>
              <a:spLocks noChangeShapeType="1"/>
            </p:cNvSpPr>
            <p:nvPr/>
          </p:nvSpPr>
          <p:spPr bwMode="auto">
            <a:xfrm>
              <a:off x="5195" y="1033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25654" name="Line 34"/>
            <p:cNvSpPr>
              <a:spLocks noChangeShapeType="1"/>
            </p:cNvSpPr>
            <p:nvPr/>
          </p:nvSpPr>
          <p:spPr bwMode="auto">
            <a:xfrm rot="10800000" flipH="1">
              <a:off x="5614" y="1008"/>
              <a:ext cx="2" cy="152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25657" name="Rectangle 37"/>
            <p:cNvSpPr>
              <a:spLocks noChangeArrowheads="1"/>
            </p:cNvSpPr>
            <p:nvPr/>
          </p:nvSpPr>
          <p:spPr bwMode="auto">
            <a:xfrm>
              <a:off x="5129" y="1348"/>
              <a:ext cx="11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25700" name="Text Box 80"/>
            <p:cNvSpPr txBox="1">
              <a:spLocks noChangeArrowheads="1"/>
            </p:cNvSpPr>
            <p:nvPr/>
          </p:nvSpPr>
          <p:spPr bwMode="auto">
            <a:xfrm rot="16200000">
              <a:off x="5054" y="1256"/>
              <a:ext cx="441" cy="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500" b="1" dirty="0">
                  <a:solidFill>
                    <a:schemeClr val="tx1"/>
                  </a:solidFill>
                </a:rPr>
                <a:t>TILE_WIDTH</a:t>
              </a:r>
            </a:p>
          </p:txBody>
        </p:sp>
        <p:sp>
          <p:nvSpPr>
            <p:cNvPr id="25701" name="Text Box 81"/>
            <p:cNvSpPr txBox="1">
              <a:spLocks noChangeArrowheads="1"/>
            </p:cNvSpPr>
            <p:nvPr/>
          </p:nvSpPr>
          <p:spPr bwMode="auto">
            <a:xfrm rot="16200000">
              <a:off x="5144" y="1723"/>
              <a:ext cx="441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500" b="1" dirty="0">
                  <a:solidFill>
                    <a:schemeClr val="tx1"/>
                  </a:solidFill>
                </a:rPr>
                <a:t>TILE_WIDTH</a:t>
              </a:r>
              <a:endParaRPr lang="en-US" sz="500" b="1" dirty="0">
                <a:solidFill>
                  <a:schemeClr val="tx1"/>
                </a:solidFill>
                <a:latin typeface="Arial" pitchFamily="34" charset="0"/>
              </a:endParaRPr>
            </a:p>
            <a:p>
              <a:pPr algn="ctr" eaLnBrk="1" hangingPunct="1"/>
              <a:endParaRPr lang="en-US" sz="1100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25706" name="Text Box 86"/>
            <p:cNvSpPr txBox="1">
              <a:spLocks noChangeArrowheads="1"/>
            </p:cNvSpPr>
            <p:nvPr/>
          </p:nvSpPr>
          <p:spPr bwMode="auto">
            <a:xfrm>
              <a:off x="4657" y="1008"/>
              <a:ext cx="513" cy="555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sz="1350">
                <a:latin typeface="Arial" pitchFamily="34" charset="0"/>
              </a:endParaRPr>
            </a:p>
          </p:txBody>
        </p:sp>
        <p:sp>
          <p:nvSpPr>
            <p:cNvPr id="25708" name="Text Box 88"/>
            <p:cNvSpPr txBox="1">
              <a:spLocks noChangeArrowheads="1"/>
            </p:cNvSpPr>
            <p:nvPr/>
          </p:nvSpPr>
          <p:spPr bwMode="auto">
            <a:xfrm>
              <a:off x="4944" y="1008"/>
              <a:ext cx="48" cy="153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68580" rIns="0" bIns="0"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sz="1350">
                <a:latin typeface="Arial" pitchFamily="34" charset="0"/>
              </a:endParaRPr>
            </a:p>
          </p:txBody>
        </p:sp>
      </p:grpSp>
      <p:sp>
        <p:nvSpPr>
          <p:cNvPr id="77" name="Text Box 86"/>
          <p:cNvSpPr txBox="1">
            <a:spLocks noChangeArrowheads="1"/>
          </p:cNvSpPr>
          <p:nvPr/>
        </p:nvSpPr>
        <p:spPr bwMode="auto">
          <a:xfrm>
            <a:off x="3651775" y="2793308"/>
            <a:ext cx="610791" cy="546722"/>
          </a:xfrm>
          <a:prstGeom prst="rect">
            <a:avLst/>
          </a:prstGeom>
          <a:solidFill>
            <a:srgbClr val="00008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sz="1350">
              <a:latin typeface="Arial" pitchFamily="34" charset="0"/>
            </a:endParaRPr>
          </a:p>
        </p:txBody>
      </p:sp>
      <p:sp>
        <p:nvSpPr>
          <p:cNvPr id="78" name="Text Box 6"/>
          <p:cNvSpPr txBox="1">
            <a:spLocks noChangeArrowheads="1"/>
          </p:cNvSpPr>
          <p:nvPr/>
        </p:nvSpPr>
        <p:spPr bwMode="auto">
          <a:xfrm>
            <a:off x="3651775" y="3929508"/>
            <a:ext cx="610791" cy="535886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sz="135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176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108"/>
    </mc:Choice>
    <mc:Fallback xmlns="">
      <p:transition advTm="50108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000" dirty="0"/>
              <a:t>Loading Elements – with boundary check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050" dirty="0">
                <a:latin typeface="+mn-lt"/>
              </a:rPr>
              <a:t>8    for (</a:t>
            </a:r>
            <a:r>
              <a:rPr lang="en-US" sz="1050" dirty="0" err="1">
                <a:latin typeface="+mn-lt"/>
              </a:rPr>
              <a:t>int</a:t>
            </a:r>
            <a:r>
              <a:rPr lang="en-US" sz="1050" dirty="0">
                <a:latin typeface="+mn-lt"/>
              </a:rPr>
              <a:t> p = 0; p &lt; </a:t>
            </a:r>
            <a:r>
              <a:rPr lang="en-US" sz="1050" b="1" dirty="0">
                <a:solidFill>
                  <a:schemeClr val="accent2"/>
                </a:solidFill>
                <a:latin typeface="+mn-lt"/>
              </a:rPr>
              <a:t>(Width-1) / TILE_WIDTH + 1</a:t>
            </a:r>
            <a:r>
              <a:rPr lang="en-US" sz="1050" dirty="0">
                <a:latin typeface="+mn-lt"/>
              </a:rPr>
              <a:t>; ++p) {</a:t>
            </a:r>
          </a:p>
          <a:p>
            <a:r>
              <a:rPr lang="en-US" sz="1050" dirty="0">
                <a:latin typeface="+mn-lt"/>
              </a:rPr>
              <a:t> </a:t>
            </a:r>
          </a:p>
          <a:p>
            <a:r>
              <a:rPr lang="en-US" sz="1050" dirty="0">
                <a:latin typeface="+mn-lt"/>
              </a:rPr>
              <a:t>++       if(Row &lt; Width &amp;&amp; t * </a:t>
            </a:r>
            <a:r>
              <a:rPr lang="en-US" sz="1050" dirty="0" err="1">
                <a:latin typeface="+mn-lt"/>
              </a:rPr>
              <a:t>TILE_WIDTH+tx</a:t>
            </a:r>
            <a:r>
              <a:rPr lang="en-US" sz="1050" dirty="0">
                <a:latin typeface="+mn-lt"/>
              </a:rPr>
              <a:t> &lt; Width) {</a:t>
            </a:r>
          </a:p>
          <a:p>
            <a:r>
              <a:rPr lang="en-US" sz="1050" dirty="0">
                <a:latin typeface="+mn-lt"/>
              </a:rPr>
              <a:t>9               </a:t>
            </a:r>
            <a:r>
              <a:rPr lang="en-US" sz="1050" dirty="0" err="1">
                <a:latin typeface="+mn-lt"/>
              </a:rPr>
              <a:t>ds_M</a:t>
            </a:r>
            <a:r>
              <a:rPr lang="en-US" sz="1050" dirty="0">
                <a:latin typeface="+mn-lt"/>
              </a:rPr>
              <a:t>[ty][</a:t>
            </a:r>
            <a:r>
              <a:rPr lang="en-US" sz="1050" dirty="0" err="1">
                <a:latin typeface="+mn-lt"/>
              </a:rPr>
              <a:t>tx</a:t>
            </a:r>
            <a:r>
              <a:rPr lang="en-US" sz="1050" dirty="0">
                <a:latin typeface="+mn-lt"/>
              </a:rPr>
              <a:t>] = M[Row * Width + p * TILE_WIDTH + </a:t>
            </a:r>
            <a:r>
              <a:rPr lang="en-US" sz="1050" dirty="0" err="1">
                <a:latin typeface="+mn-lt"/>
              </a:rPr>
              <a:t>tx</a:t>
            </a:r>
            <a:r>
              <a:rPr lang="en-US" sz="1050" dirty="0">
                <a:latin typeface="+mn-lt"/>
              </a:rPr>
              <a:t>];</a:t>
            </a:r>
          </a:p>
          <a:p>
            <a:r>
              <a:rPr lang="en-US" sz="1050" dirty="0">
                <a:latin typeface="+mn-lt"/>
              </a:rPr>
              <a:t>++       } else {</a:t>
            </a:r>
          </a:p>
          <a:p>
            <a:r>
              <a:rPr lang="en-US" sz="1050" dirty="0">
                <a:latin typeface="+mn-lt"/>
              </a:rPr>
              <a:t>++             </a:t>
            </a:r>
            <a:r>
              <a:rPr lang="en-US" sz="1050" dirty="0" err="1">
                <a:latin typeface="+mn-lt"/>
              </a:rPr>
              <a:t>ds_M</a:t>
            </a:r>
            <a:r>
              <a:rPr lang="en-US" sz="1050" dirty="0">
                <a:latin typeface="+mn-lt"/>
              </a:rPr>
              <a:t>[ty][</a:t>
            </a:r>
            <a:r>
              <a:rPr lang="en-US" sz="1050" dirty="0" err="1">
                <a:latin typeface="+mn-lt"/>
              </a:rPr>
              <a:t>tx</a:t>
            </a:r>
            <a:r>
              <a:rPr lang="en-US" sz="1050" dirty="0">
                <a:latin typeface="+mn-lt"/>
              </a:rPr>
              <a:t>] = 0.0;</a:t>
            </a:r>
          </a:p>
          <a:p>
            <a:r>
              <a:rPr lang="en-US" sz="1050" dirty="0">
                <a:latin typeface="+mn-lt"/>
              </a:rPr>
              <a:t>++       }</a:t>
            </a:r>
          </a:p>
          <a:p>
            <a:r>
              <a:rPr lang="en-US" sz="1050" dirty="0">
                <a:latin typeface="+mn-lt"/>
              </a:rPr>
              <a:t>++       if (p*</a:t>
            </a:r>
            <a:r>
              <a:rPr lang="en-US" sz="1050" dirty="0" err="1">
                <a:latin typeface="+mn-lt"/>
              </a:rPr>
              <a:t>TILE_WIDTH+ty</a:t>
            </a:r>
            <a:r>
              <a:rPr lang="en-US" sz="1050" dirty="0">
                <a:latin typeface="+mn-lt"/>
              </a:rPr>
              <a:t> &lt; Width &amp;&amp; Col &lt; Width) {</a:t>
            </a:r>
          </a:p>
          <a:p>
            <a:r>
              <a:rPr lang="en-US" sz="1050" dirty="0">
                <a:latin typeface="+mn-lt"/>
              </a:rPr>
              <a:t>10             </a:t>
            </a:r>
            <a:r>
              <a:rPr lang="en-US" sz="1050" dirty="0" err="1">
                <a:latin typeface="+mn-lt"/>
              </a:rPr>
              <a:t>ds_N</a:t>
            </a:r>
            <a:r>
              <a:rPr lang="en-US" sz="1050" dirty="0">
                <a:latin typeface="+mn-lt"/>
              </a:rPr>
              <a:t>[ty][</a:t>
            </a:r>
            <a:r>
              <a:rPr lang="en-US" sz="1050" dirty="0" err="1">
                <a:latin typeface="+mn-lt"/>
              </a:rPr>
              <a:t>tx</a:t>
            </a:r>
            <a:r>
              <a:rPr lang="en-US" sz="1050" dirty="0">
                <a:latin typeface="+mn-lt"/>
              </a:rPr>
              <a:t>] = N[(p*TILE_WIDTH + ty) * Width + Col];</a:t>
            </a:r>
          </a:p>
          <a:p>
            <a:r>
              <a:rPr lang="en-US" sz="1050" dirty="0">
                <a:latin typeface="+mn-lt"/>
              </a:rPr>
              <a:t>++       } else {</a:t>
            </a:r>
          </a:p>
          <a:p>
            <a:r>
              <a:rPr lang="en-US" sz="1050" dirty="0">
                <a:latin typeface="+mn-lt"/>
              </a:rPr>
              <a:t>++             </a:t>
            </a:r>
            <a:r>
              <a:rPr lang="en-US" sz="1050" dirty="0" err="1">
                <a:latin typeface="+mn-lt"/>
              </a:rPr>
              <a:t>ds_N</a:t>
            </a:r>
            <a:r>
              <a:rPr lang="en-US" sz="1050" dirty="0">
                <a:latin typeface="+mn-lt"/>
              </a:rPr>
              <a:t>[ty][</a:t>
            </a:r>
            <a:r>
              <a:rPr lang="en-US" sz="1050" dirty="0" err="1">
                <a:latin typeface="+mn-lt"/>
              </a:rPr>
              <a:t>tx</a:t>
            </a:r>
            <a:r>
              <a:rPr lang="en-US" sz="1050" dirty="0">
                <a:latin typeface="+mn-lt"/>
              </a:rPr>
              <a:t>] = 0.0;</a:t>
            </a:r>
          </a:p>
          <a:p>
            <a:r>
              <a:rPr lang="en-US" sz="1050" dirty="0">
                <a:latin typeface="+mn-lt"/>
              </a:rPr>
              <a:t>++       }</a:t>
            </a:r>
          </a:p>
          <a:p>
            <a:r>
              <a:rPr lang="en-US" sz="1050" dirty="0">
                <a:latin typeface="+mn-lt"/>
              </a:rPr>
              <a:t>11      __</a:t>
            </a:r>
            <a:r>
              <a:rPr lang="en-US" sz="1050" dirty="0" err="1">
                <a:latin typeface="+mn-lt"/>
              </a:rPr>
              <a:t>syncthreads</a:t>
            </a:r>
            <a:r>
              <a:rPr lang="en-US" sz="1050" dirty="0">
                <a:latin typeface="+mn-lt"/>
              </a:rPr>
              <a:t>();</a:t>
            </a:r>
          </a:p>
          <a:p>
            <a:r>
              <a:rPr lang="en-US" sz="900" dirty="0"/>
              <a:t> </a:t>
            </a:r>
          </a:p>
          <a:p>
            <a:endParaRPr lang="en-US" sz="825" dirty="0"/>
          </a:p>
        </p:txBody>
      </p:sp>
    </p:spTree>
    <p:extLst>
      <p:ext uri="{BB962C8B-B14F-4D97-AF65-F5344CB8AC3E}">
        <p14:creationId xmlns:p14="http://schemas.microsoft.com/office/powerpoint/2010/main" val="235330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3687"/>
    </mc:Choice>
    <mc:Fallback xmlns="">
      <p:transition advTm="43687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Inner Product – Before and After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050" dirty="0"/>
              <a:t>++    if(Row &lt; Width &amp;&amp; Col &lt; Width) {</a:t>
            </a:r>
            <a:endParaRPr lang="en-US" sz="1050" dirty="0">
              <a:latin typeface="+mn-lt"/>
              <a:cs typeface="Arial" panose="020B0604020202020204" pitchFamily="34" charset="0"/>
            </a:endParaRPr>
          </a:p>
          <a:p>
            <a:r>
              <a:rPr lang="en-US" sz="1050" dirty="0">
                <a:latin typeface="+mn-lt"/>
                <a:cs typeface="Arial" panose="020B0604020202020204" pitchFamily="34" charset="0"/>
              </a:rPr>
              <a:t>12     	for (</a:t>
            </a:r>
            <a:r>
              <a:rPr lang="en-US" sz="1050" dirty="0" err="1">
                <a:latin typeface="+mn-lt"/>
                <a:cs typeface="Arial" panose="020B0604020202020204" pitchFamily="34" charset="0"/>
              </a:rPr>
              <a:t>int</a:t>
            </a:r>
            <a:r>
              <a:rPr lang="en-US" sz="1050" dirty="0">
                <a:latin typeface="+mn-lt"/>
                <a:cs typeface="Arial" panose="020B0604020202020204" pitchFamily="34" charset="0"/>
              </a:rPr>
              <a:t> i = 0; i &lt; TILE_WIDTH; ++i) {</a:t>
            </a:r>
          </a:p>
          <a:p>
            <a:r>
              <a:rPr lang="en-US" sz="1050" dirty="0">
                <a:latin typeface="+mn-lt"/>
                <a:cs typeface="Arial" panose="020B0604020202020204" pitchFamily="34" charset="0"/>
              </a:rPr>
              <a:t>13            	    </a:t>
            </a:r>
            <a:r>
              <a:rPr lang="en-US" sz="1050" dirty="0" err="1">
                <a:latin typeface="+mn-lt"/>
              </a:rPr>
              <a:t>P</a:t>
            </a:r>
            <a:r>
              <a:rPr lang="en-US" sz="1050" dirty="0" err="1">
                <a:latin typeface="+mn-lt"/>
                <a:cs typeface="Arial" panose="020B0604020202020204" pitchFamily="34" charset="0"/>
              </a:rPr>
              <a:t>value</a:t>
            </a:r>
            <a:r>
              <a:rPr lang="en-US" sz="1050" dirty="0">
                <a:latin typeface="+mn-lt"/>
                <a:cs typeface="Arial" panose="020B0604020202020204" pitchFamily="34" charset="0"/>
              </a:rPr>
              <a:t> += </a:t>
            </a:r>
            <a:r>
              <a:rPr lang="en-US" sz="1050" dirty="0" err="1">
                <a:latin typeface="+mn-lt"/>
                <a:cs typeface="Arial" panose="020B0604020202020204" pitchFamily="34" charset="0"/>
              </a:rPr>
              <a:t>ds_M</a:t>
            </a:r>
            <a:r>
              <a:rPr lang="en-US" sz="1050" dirty="0">
                <a:latin typeface="+mn-lt"/>
                <a:cs typeface="Arial" panose="020B0604020202020204" pitchFamily="34" charset="0"/>
              </a:rPr>
              <a:t>[ty][i] * </a:t>
            </a:r>
            <a:r>
              <a:rPr lang="en-US" sz="1050" dirty="0" err="1">
                <a:latin typeface="+mn-lt"/>
                <a:cs typeface="Arial" panose="020B0604020202020204" pitchFamily="34" charset="0"/>
              </a:rPr>
              <a:t>ds_N</a:t>
            </a:r>
            <a:r>
              <a:rPr lang="en-US" sz="1050" dirty="0">
                <a:latin typeface="+mn-lt"/>
                <a:cs typeface="Arial" panose="020B0604020202020204" pitchFamily="34" charset="0"/>
              </a:rPr>
              <a:t>[i][</a:t>
            </a:r>
            <a:r>
              <a:rPr lang="en-US" sz="1050" dirty="0" err="1">
                <a:latin typeface="+mn-lt"/>
                <a:cs typeface="Arial" panose="020B0604020202020204" pitchFamily="34" charset="0"/>
              </a:rPr>
              <a:t>tx</a:t>
            </a:r>
            <a:r>
              <a:rPr lang="en-US" sz="1050" dirty="0">
                <a:latin typeface="+mn-lt"/>
                <a:cs typeface="Arial" panose="020B0604020202020204" pitchFamily="34" charset="0"/>
              </a:rPr>
              <a:t>];</a:t>
            </a:r>
          </a:p>
          <a:p>
            <a:r>
              <a:rPr lang="en-US" sz="1050" dirty="0">
                <a:latin typeface="+mn-lt"/>
                <a:cs typeface="Arial" panose="020B0604020202020204" pitchFamily="34" charset="0"/>
              </a:rPr>
              <a:t>       	}</a:t>
            </a:r>
          </a:p>
          <a:p>
            <a:r>
              <a:rPr lang="en-US" sz="1050" dirty="0">
                <a:latin typeface="+mn-lt"/>
                <a:cs typeface="Arial" panose="020B0604020202020204" pitchFamily="34" charset="0"/>
              </a:rPr>
              <a:t>14     __syncthreads();</a:t>
            </a:r>
          </a:p>
          <a:p>
            <a:r>
              <a:rPr lang="en-US" sz="1050" dirty="0">
                <a:latin typeface="+mn-lt"/>
                <a:cs typeface="Arial" panose="020B0604020202020204" pitchFamily="34" charset="0"/>
              </a:rPr>
              <a:t>15   } /* end of outer for loop */</a:t>
            </a:r>
          </a:p>
          <a:p>
            <a:r>
              <a:rPr lang="en-US" sz="1050" dirty="0">
                <a:latin typeface="+mn-lt"/>
                <a:cs typeface="Arial" panose="020B0604020202020204" pitchFamily="34" charset="0"/>
              </a:rPr>
              <a:t>++   if (Row &lt; Width &amp;&amp; Col &lt; Width) </a:t>
            </a:r>
          </a:p>
          <a:p>
            <a:r>
              <a:rPr lang="en-US" sz="1050" dirty="0">
                <a:latin typeface="+mn-lt"/>
                <a:cs typeface="Arial" panose="020B0604020202020204" pitchFamily="34" charset="0"/>
              </a:rPr>
              <a:t>16         P[Row*Width + Col] = </a:t>
            </a:r>
            <a:r>
              <a:rPr lang="en-US" sz="1050" dirty="0" err="1">
                <a:latin typeface="+mn-lt"/>
              </a:rPr>
              <a:t>P</a:t>
            </a:r>
            <a:r>
              <a:rPr lang="en-US" sz="1050" dirty="0" err="1">
                <a:latin typeface="+mn-lt"/>
                <a:cs typeface="Arial" panose="020B0604020202020204" pitchFamily="34" charset="0"/>
              </a:rPr>
              <a:t>value</a:t>
            </a:r>
            <a:r>
              <a:rPr lang="en-US" sz="1050" dirty="0">
                <a:latin typeface="+mn-lt"/>
                <a:cs typeface="Arial" panose="020B0604020202020204" pitchFamily="34" charset="0"/>
              </a:rPr>
              <a:t>;</a:t>
            </a:r>
          </a:p>
          <a:p>
            <a:r>
              <a:rPr lang="en-US" sz="1050" dirty="0">
                <a:latin typeface="+mn-lt"/>
                <a:cs typeface="Arial" panose="020B0604020202020204" pitchFamily="34" charset="0"/>
              </a:rPr>
              <a:t>  } /* end of kernel */</a:t>
            </a:r>
          </a:p>
        </p:txBody>
      </p:sp>
    </p:spTree>
    <p:extLst>
      <p:ext uri="{BB962C8B-B14F-4D97-AF65-F5344CB8AC3E}">
        <p14:creationId xmlns:p14="http://schemas.microsoft.com/office/powerpoint/2010/main" val="168109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6181"/>
    </mc:Choice>
    <mc:Fallback xmlns="">
      <p:transition advTm="46181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Some Important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each thread the conditions are different for </a:t>
            </a:r>
          </a:p>
          <a:p>
            <a:pPr lvl="1"/>
            <a:r>
              <a:rPr lang="en-US" dirty="0"/>
              <a:t>Loading M element</a:t>
            </a:r>
          </a:p>
          <a:p>
            <a:pPr lvl="1"/>
            <a:r>
              <a:rPr lang="en-US" dirty="0"/>
              <a:t>Loading N element</a:t>
            </a:r>
          </a:p>
          <a:p>
            <a:pPr lvl="1"/>
            <a:r>
              <a:rPr lang="en-US" dirty="0"/>
              <a:t>Calculating and storing output elements</a:t>
            </a:r>
          </a:p>
          <a:p>
            <a:r>
              <a:rPr lang="en-US" dirty="0"/>
              <a:t>The effect of control divergence should be small for large matrices</a:t>
            </a:r>
          </a:p>
        </p:txBody>
      </p:sp>
    </p:spTree>
    <p:extLst>
      <p:ext uri="{BB962C8B-B14F-4D97-AF65-F5344CB8AC3E}">
        <p14:creationId xmlns:p14="http://schemas.microsoft.com/office/powerpoint/2010/main" val="182614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7500"/>
    </mc:Choice>
    <mc:Fallback xmlns="">
      <p:transition advTm="875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00110"/>
          </a:xfrm>
        </p:spPr>
        <p:txBody>
          <a:bodyPr/>
          <a:lstStyle/>
          <a:p>
            <a:r>
              <a:rPr lang="en-US" sz="2000" dirty="0"/>
              <a:t>Handling General Rectangular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general, the matrix multiplication is defined in terms of rectangular matrices</a:t>
            </a:r>
          </a:p>
          <a:p>
            <a:pPr lvl="1"/>
            <a:r>
              <a:rPr lang="en-US" dirty="0"/>
              <a:t> j x k </a:t>
            </a:r>
            <a:r>
              <a:rPr lang="en-US" b="1" dirty="0"/>
              <a:t>M</a:t>
            </a:r>
            <a:r>
              <a:rPr lang="en-US" dirty="0"/>
              <a:t> matrix multiplied with a k x l </a:t>
            </a:r>
            <a:r>
              <a:rPr lang="en-US" b="1" dirty="0"/>
              <a:t>N</a:t>
            </a:r>
            <a:r>
              <a:rPr lang="en-US" dirty="0"/>
              <a:t> matrix results in a j x l </a:t>
            </a:r>
            <a:r>
              <a:rPr lang="en-US" b="1" dirty="0"/>
              <a:t>P</a:t>
            </a:r>
            <a:r>
              <a:rPr lang="en-US" dirty="0"/>
              <a:t> matrix</a:t>
            </a:r>
          </a:p>
          <a:p>
            <a:endParaRPr lang="en-US" dirty="0"/>
          </a:p>
          <a:p>
            <a:r>
              <a:rPr lang="en-US" dirty="0"/>
              <a:t>We have presented square matrix multiplication, a special case</a:t>
            </a:r>
          </a:p>
          <a:p>
            <a:endParaRPr lang="en-US" dirty="0"/>
          </a:p>
          <a:p>
            <a:r>
              <a:rPr lang="en-US" dirty="0"/>
              <a:t>The kernel function needs to be generalized to handle general rectangular matrices</a:t>
            </a:r>
          </a:p>
          <a:p>
            <a:pPr lvl="1"/>
            <a:r>
              <a:rPr lang="en-US" dirty="0"/>
              <a:t>The Width argument is replaced by three arguments: j, k, l</a:t>
            </a:r>
          </a:p>
          <a:p>
            <a:pPr lvl="1"/>
            <a:r>
              <a:rPr lang="en-US" dirty="0"/>
              <a:t>When Width is used to refer to the height of M or height of P, replace it with j</a:t>
            </a:r>
          </a:p>
          <a:p>
            <a:pPr lvl="1"/>
            <a:r>
              <a:rPr lang="en-US" dirty="0"/>
              <a:t>When Width is used to refer to the width of M or height of N, replace it with k</a:t>
            </a:r>
          </a:p>
          <a:p>
            <a:pPr lvl="1"/>
            <a:r>
              <a:rPr lang="en-US" dirty="0"/>
              <a:t>When Width is used to refer to the width of N or width of P, replace it with l</a:t>
            </a:r>
          </a:p>
        </p:txBody>
      </p:sp>
    </p:spTree>
    <p:extLst>
      <p:ext uri="{BB962C8B-B14F-4D97-AF65-F5344CB8AC3E}">
        <p14:creationId xmlns:p14="http://schemas.microsoft.com/office/powerpoint/2010/main" val="24831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5142"/>
    </mc:Choice>
    <mc:Fallback xmlns="">
      <p:transition advTm="205142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Tiled Matrix multiply control divergence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339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00110"/>
          </a:xfrm>
        </p:spPr>
        <p:txBody>
          <a:bodyPr/>
          <a:lstStyle/>
          <a:p>
            <a:r>
              <a:rPr lang="en-US" sz="2000" dirty="0"/>
              <a:t>Performance Impact of Control Divergence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Boundary condition checks are vital for complete functionality and robustness of parallel code</a:t>
            </a:r>
          </a:p>
          <a:p>
            <a:pPr lvl="1"/>
            <a:r>
              <a:rPr lang="en-US" dirty="0"/>
              <a:t>The tiled matrix multiplication kernel has many boundary condition checks</a:t>
            </a:r>
          </a:p>
          <a:p>
            <a:pPr lvl="1"/>
            <a:r>
              <a:rPr lang="en-US" dirty="0"/>
              <a:t>The concern is that these checks may cause significant performance degradation</a:t>
            </a:r>
          </a:p>
          <a:p>
            <a:pPr lvl="1"/>
            <a:r>
              <a:rPr lang="en-US" dirty="0"/>
              <a:t>For example, see the tile loading code below:</a:t>
            </a:r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r>
              <a:rPr lang="en-US" sz="1400" dirty="0"/>
              <a:t>      if(Row &lt; Width &amp;&amp; t * TILE_WIDTH+tx &lt; Width) {</a:t>
            </a:r>
          </a:p>
          <a:p>
            <a:pPr marL="0" indent="0">
              <a:buNone/>
            </a:pPr>
            <a:r>
              <a:rPr lang="en-US" sz="1400" dirty="0"/>
              <a:t>         </a:t>
            </a:r>
            <a:r>
              <a:rPr lang="en-US" sz="1400" dirty="0" err="1"/>
              <a:t>ds_M</a:t>
            </a:r>
            <a:r>
              <a:rPr lang="en-US" sz="1400" dirty="0"/>
              <a:t>[ty][tx] = M[Row * Width + p * TILE_WIDTH + tx];</a:t>
            </a:r>
          </a:p>
          <a:p>
            <a:pPr marL="0" indent="0">
              <a:buNone/>
            </a:pPr>
            <a:r>
              <a:rPr lang="en-US" sz="1400" dirty="0"/>
              <a:t>      } else {</a:t>
            </a:r>
          </a:p>
          <a:p>
            <a:pPr marL="0" indent="0">
              <a:buNone/>
            </a:pPr>
            <a:r>
              <a:rPr lang="en-US" sz="1400" dirty="0"/>
              <a:t>       ds_M[ty][tx] = 0.0;</a:t>
            </a:r>
          </a:p>
          <a:p>
            <a:pPr marL="0" indent="0">
              <a:buNone/>
            </a:pPr>
            <a:r>
              <a:rPr lang="en-US" sz="1400" dirty="0"/>
              <a:t>      }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  if (p*TILE_WIDTH+ty &lt; Width &amp;&amp; Col &lt; Width) {</a:t>
            </a:r>
          </a:p>
          <a:p>
            <a:pPr marL="0" indent="0">
              <a:buNone/>
            </a:pPr>
            <a:r>
              <a:rPr lang="en-US" sz="1400" dirty="0"/>
              <a:t>         </a:t>
            </a:r>
            <a:r>
              <a:rPr lang="en-US" sz="1400" dirty="0" err="1"/>
              <a:t>ds_N</a:t>
            </a:r>
            <a:r>
              <a:rPr lang="en-US" sz="1400" dirty="0"/>
              <a:t>[ty][tx] = N[(p*TILE_WIDTH + ty) * Width + Col];</a:t>
            </a:r>
          </a:p>
          <a:p>
            <a:pPr marL="0" indent="0">
              <a:buNone/>
            </a:pPr>
            <a:r>
              <a:rPr lang="en-US" sz="1400" dirty="0"/>
              <a:t>      } else {</a:t>
            </a:r>
          </a:p>
          <a:p>
            <a:pPr marL="0" indent="0">
              <a:buNone/>
            </a:pPr>
            <a:r>
              <a:rPr lang="en-US" sz="1400" dirty="0"/>
              <a:t>         ds_N[ty][tx] = 0.0;</a:t>
            </a:r>
          </a:p>
          <a:p>
            <a:pPr marL="0" indent="0">
              <a:buNone/>
            </a:pPr>
            <a:r>
              <a:rPr lang="en-US" sz="1400" dirty="0"/>
              <a:t>      }</a:t>
            </a:r>
          </a:p>
          <a:p>
            <a:pPr marL="0" indent="0">
              <a:buNone/>
            </a:pPr>
            <a:endParaRPr lang="en-US" sz="900" dirty="0"/>
          </a:p>
          <a:p>
            <a:pPr marL="334685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2038350"/>
            <a:ext cx="54102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95618" y="3457572"/>
            <a:ext cx="54102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93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6796">
        <p:fade/>
      </p:transition>
    </mc:Choice>
    <mc:Fallback xmlns="">
      <p:transition spd="med" advTm="76796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89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sz="2400" dirty="0"/>
              <a:t>Two types of blocks in loading M Tiles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Blocks whose tiles are all within valid range until the last phase.</a:t>
            </a:r>
          </a:p>
          <a:p>
            <a:r>
              <a:rPr lang="en-US" dirty="0"/>
              <a:t>2. Blocks whose tiles are partially outside the valid range all the way</a:t>
            </a:r>
          </a:p>
        </p:txBody>
      </p:sp>
      <p:grpSp>
        <p:nvGrpSpPr>
          <p:cNvPr id="19" name="Group 2"/>
          <p:cNvGrpSpPr>
            <a:grpSpLocks/>
          </p:cNvGrpSpPr>
          <p:nvPr/>
        </p:nvGrpSpPr>
        <p:grpSpPr bwMode="auto">
          <a:xfrm>
            <a:off x="3048000" y="1910953"/>
            <a:ext cx="2481714" cy="2470547"/>
            <a:chOff x="2544" y="2562"/>
            <a:chExt cx="1586" cy="1566"/>
          </a:xfrm>
        </p:grpSpPr>
        <p:sp>
          <p:nvSpPr>
            <p:cNvPr id="20" name="Text Box 3"/>
            <p:cNvSpPr txBox="1">
              <a:spLocks noChangeArrowheads="1"/>
            </p:cNvSpPr>
            <p:nvPr/>
          </p:nvSpPr>
          <p:spPr bwMode="auto">
            <a:xfrm>
              <a:off x="2544" y="2562"/>
              <a:ext cx="1536" cy="1566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200" b="1" dirty="0">
                  <a:solidFill>
                    <a:schemeClr val="tx1"/>
                  </a:solidFill>
                  <a:latin typeface="Arial" pitchFamily="34" charset="0"/>
                </a:rPr>
                <a:t>M</a:t>
              </a:r>
              <a:endParaRPr lang="en-US" sz="1800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 rot="-5400000">
              <a:off x="2801" y="3439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 Box 27"/>
            <p:cNvSpPr txBox="1">
              <a:spLocks noChangeArrowheads="1"/>
            </p:cNvSpPr>
            <p:nvPr/>
          </p:nvSpPr>
          <p:spPr bwMode="auto">
            <a:xfrm>
              <a:off x="2568" y="3744"/>
              <a:ext cx="46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900" b="1" dirty="0"/>
                <a:t>TILE_WIDTH</a:t>
              </a:r>
              <a:endParaRPr lang="en-US" sz="900" b="1" dirty="0">
                <a:latin typeface="Arial" pitchFamily="34" charset="0"/>
              </a:endParaRPr>
            </a:p>
          </p:txBody>
        </p:sp>
        <p:sp>
          <p:nvSpPr>
            <p:cNvPr id="26" name="Rectangle 35"/>
            <p:cNvSpPr>
              <a:spLocks noChangeArrowheads="1"/>
            </p:cNvSpPr>
            <p:nvPr/>
          </p:nvSpPr>
          <p:spPr bwMode="auto">
            <a:xfrm>
              <a:off x="2574" y="3742"/>
              <a:ext cx="11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36"/>
            <p:cNvSpPr>
              <a:spLocks noChangeArrowheads="1"/>
            </p:cNvSpPr>
            <p:nvPr/>
          </p:nvSpPr>
          <p:spPr bwMode="auto">
            <a:xfrm>
              <a:off x="4015" y="3107"/>
              <a:ext cx="11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4944493" y="2791263"/>
            <a:ext cx="808982" cy="790386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sz="1800">
              <a:latin typeface="Arial" pitchFamily="34" charset="0"/>
            </a:endParaRPr>
          </a:p>
        </p:txBody>
      </p:sp>
      <p:sp>
        <p:nvSpPr>
          <p:cNvPr id="31" name="Text Box 85"/>
          <p:cNvSpPr txBox="1">
            <a:spLocks noChangeArrowheads="1"/>
          </p:cNvSpPr>
          <p:nvPr/>
        </p:nvSpPr>
        <p:spPr bwMode="auto">
          <a:xfrm>
            <a:off x="3048000" y="2791263"/>
            <a:ext cx="808982" cy="790386"/>
          </a:xfrm>
          <a:prstGeom prst="rect">
            <a:avLst/>
          </a:prstGeom>
          <a:solidFill>
            <a:srgbClr val="00008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sz="1800">
              <a:latin typeface="Arial" pitchFamily="34" charset="0"/>
            </a:endParaRPr>
          </a:p>
        </p:txBody>
      </p:sp>
      <p:sp>
        <p:nvSpPr>
          <p:cNvPr id="32" name="Text Box 87"/>
          <p:cNvSpPr txBox="1">
            <a:spLocks noChangeArrowheads="1"/>
          </p:cNvSpPr>
          <p:nvPr/>
        </p:nvSpPr>
        <p:spPr bwMode="auto">
          <a:xfrm>
            <a:off x="3048000" y="3352894"/>
            <a:ext cx="2375310" cy="78881"/>
          </a:xfrm>
          <a:prstGeom prst="rect">
            <a:avLst/>
          </a:prstGeom>
          <a:solidFill>
            <a:srgbClr val="FFCC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91440" rIns="0" bIns="0"/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sz="1800">
              <a:latin typeface="Arial" pitchFamily="34" charset="0"/>
            </a:endParaRPr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4944492" y="3928724"/>
            <a:ext cx="808982" cy="790386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sz="1800">
              <a:latin typeface="Arial" pitchFamily="34" charset="0"/>
            </a:endParaRPr>
          </a:p>
        </p:txBody>
      </p:sp>
      <p:sp>
        <p:nvSpPr>
          <p:cNvPr id="34" name="Text Box 85"/>
          <p:cNvSpPr txBox="1">
            <a:spLocks noChangeArrowheads="1"/>
          </p:cNvSpPr>
          <p:nvPr/>
        </p:nvSpPr>
        <p:spPr bwMode="auto">
          <a:xfrm>
            <a:off x="3047999" y="3928724"/>
            <a:ext cx="808982" cy="790386"/>
          </a:xfrm>
          <a:prstGeom prst="rect">
            <a:avLst/>
          </a:prstGeom>
          <a:solidFill>
            <a:srgbClr val="00008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sz="1800">
              <a:latin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02970" y="3011262"/>
            <a:ext cx="877228" cy="3416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2970" y="4153101"/>
            <a:ext cx="877228" cy="3416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2</a:t>
            </a:r>
          </a:p>
        </p:txBody>
      </p:sp>
    </p:spTree>
    <p:extLst>
      <p:ext uri="{BB962C8B-B14F-4D97-AF65-F5344CB8AC3E}">
        <p14:creationId xmlns:p14="http://schemas.microsoft.com/office/powerpoint/2010/main" val="877566345"/>
      </p:ext>
    </p:extLst>
  </p:cSld>
  <p:clrMapOvr>
    <a:masterClrMapping/>
  </p:clrMapOvr>
  <p:transition advTm="75833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61665"/>
          </a:xfrm>
        </p:spPr>
        <p:txBody>
          <a:bodyPr/>
          <a:lstStyle/>
          <a:p>
            <a:r>
              <a:rPr lang="en-US" sz="2400" dirty="0"/>
              <a:t>Analysis of Control Divergence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16x16 tiles and thread blocks</a:t>
            </a:r>
          </a:p>
          <a:p>
            <a:r>
              <a:rPr lang="en-US" dirty="0"/>
              <a:t>Each thread block has 8 warps (256/32)</a:t>
            </a:r>
          </a:p>
          <a:p>
            <a:r>
              <a:rPr lang="en-US" dirty="0"/>
              <a:t>Assume square matrices of 100x100</a:t>
            </a:r>
          </a:p>
          <a:p>
            <a:r>
              <a:rPr lang="en-US" dirty="0"/>
              <a:t>Each thread will go through 7 phases (ceiling of 100/16)</a:t>
            </a:r>
          </a:p>
          <a:p>
            <a:endParaRPr lang="en-US" dirty="0"/>
          </a:p>
          <a:p>
            <a:r>
              <a:rPr lang="en-US" dirty="0"/>
              <a:t>There are 49 thread blocks (7 in each dimension)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7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4594">
        <p:fade/>
      </p:transition>
    </mc:Choice>
    <mc:Fallback xmlns="">
      <p:transition spd="med" advTm="94594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67" y="298654"/>
            <a:ext cx="6235065" cy="461665"/>
          </a:xfrm>
        </p:spPr>
        <p:txBody>
          <a:bodyPr/>
          <a:lstStyle/>
          <a:p>
            <a:r>
              <a:rPr lang="en-US" sz="2400" dirty="0"/>
              <a:t>Calculation of P</a:t>
            </a:r>
            <a:r>
              <a:rPr lang="en-US" sz="2400" baseline="-25000" dirty="0"/>
              <a:t>0,0</a:t>
            </a:r>
            <a:r>
              <a:rPr lang="en-US" sz="2400" dirty="0"/>
              <a:t> and P</a:t>
            </a:r>
            <a:r>
              <a:rPr lang="en-US" sz="2400" baseline="-25000" dirty="0"/>
              <a:t>0,1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828800" y="537427"/>
            <a:ext cx="4114800" cy="4038600"/>
            <a:chOff x="2743200" y="76200"/>
            <a:chExt cx="4114800" cy="4038600"/>
          </a:xfrm>
        </p:grpSpPr>
        <p:sp>
          <p:nvSpPr>
            <p:cNvPr id="5" name="Rectangle 10"/>
            <p:cNvSpPr>
              <a:spLocks noChangeArrowheads="1"/>
            </p:cNvSpPr>
            <p:nvPr/>
          </p:nvSpPr>
          <p:spPr bwMode="auto">
            <a:xfrm>
              <a:off x="5486400" y="2286000"/>
              <a:ext cx="457200" cy="457200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</a:rPr>
                <a:t>P</a:t>
              </a:r>
              <a:r>
                <a:rPr kumimoji="0" lang="en-US" sz="16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</a:rPr>
                <a:t>0,1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" pitchFamily="18" charset="0"/>
              </a:endParaRPr>
            </a:p>
          </p:txBody>
        </p:sp>
        <p:sp>
          <p:nvSpPr>
            <p:cNvPr id="6" name="AutoShape 2"/>
            <p:cNvSpPr>
              <a:spLocks noChangeArrowheads="1"/>
            </p:cNvSpPr>
            <p:nvPr/>
          </p:nvSpPr>
          <p:spPr bwMode="auto">
            <a:xfrm>
              <a:off x="5486400" y="2743200"/>
              <a:ext cx="457200" cy="457200"/>
            </a:xfrm>
            <a:prstGeom prst="rtTriangle">
              <a:avLst/>
            </a:prstGeom>
            <a:solidFill>
              <a:srgbClr val="92D05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7" name="AutoShape 3"/>
            <p:cNvSpPr>
              <a:spLocks noChangeArrowheads="1"/>
            </p:cNvSpPr>
            <p:nvPr/>
          </p:nvSpPr>
          <p:spPr bwMode="auto">
            <a:xfrm rot="10800000">
              <a:off x="5486400" y="2743200"/>
              <a:ext cx="457200" cy="457200"/>
            </a:xfrm>
            <a:prstGeom prst="rt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8" name="AutoShape 4"/>
            <p:cNvSpPr>
              <a:spLocks noChangeArrowheads="1"/>
            </p:cNvSpPr>
            <p:nvPr/>
          </p:nvSpPr>
          <p:spPr bwMode="auto">
            <a:xfrm>
              <a:off x="5029200" y="2743200"/>
              <a:ext cx="457200" cy="457200"/>
            </a:xfrm>
            <a:prstGeom prst="rtTriangle">
              <a:avLst/>
            </a:prstGeom>
            <a:solidFill>
              <a:srgbClr val="92D05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9" name="AutoShape 5"/>
            <p:cNvSpPr>
              <a:spLocks noChangeArrowheads="1"/>
            </p:cNvSpPr>
            <p:nvPr/>
          </p:nvSpPr>
          <p:spPr bwMode="auto">
            <a:xfrm rot="10800000">
              <a:off x="5029200" y="2743200"/>
              <a:ext cx="457200" cy="457200"/>
            </a:xfrm>
            <a:prstGeom prst="rt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0" name="AutoShape 6"/>
            <p:cNvSpPr>
              <a:spLocks noChangeArrowheads="1"/>
            </p:cNvSpPr>
            <p:nvPr/>
          </p:nvSpPr>
          <p:spPr bwMode="auto">
            <a:xfrm>
              <a:off x="5029200" y="2286000"/>
              <a:ext cx="457200" cy="457200"/>
            </a:xfrm>
            <a:prstGeom prst="rtTriangle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1" name="AutoShape 7"/>
            <p:cNvSpPr>
              <a:spLocks noChangeArrowheads="1"/>
            </p:cNvSpPr>
            <p:nvPr/>
          </p:nvSpPr>
          <p:spPr bwMode="auto">
            <a:xfrm rot="10800000">
              <a:off x="5029200" y="2286000"/>
              <a:ext cx="457200" cy="457200"/>
            </a:xfrm>
            <a:prstGeom prst="rt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2" name="AutoShape 8"/>
            <p:cNvSpPr>
              <a:spLocks noChangeArrowheads="1"/>
            </p:cNvSpPr>
            <p:nvPr/>
          </p:nvSpPr>
          <p:spPr bwMode="auto">
            <a:xfrm>
              <a:off x="5486400" y="2286000"/>
              <a:ext cx="457200" cy="457200"/>
            </a:xfrm>
            <a:prstGeom prst="rtTriangle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3" name="AutoShape 9"/>
            <p:cNvSpPr>
              <a:spLocks noChangeArrowheads="1"/>
            </p:cNvSpPr>
            <p:nvPr/>
          </p:nvSpPr>
          <p:spPr bwMode="auto">
            <a:xfrm rot="10800000">
              <a:off x="5486400" y="2286000"/>
              <a:ext cx="457200" cy="457200"/>
            </a:xfrm>
            <a:prstGeom prst="rt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2743200" y="36576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3200400" y="36576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3657600" y="2286000"/>
              <a:ext cx="457200" cy="457200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</a:rPr>
                <a:t>M</a:t>
              </a:r>
              <a:r>
                <a:rPr kumimoji="0" lang="en-US" sz="16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</a:rPr>
                <a:t>0,2</a:t>
              </a: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3200400" y="32004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3200400" y="2743200"/>
              <a:ext cx="457200" cy="457200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</a:rPr>
                <a:t>M</a:t>
              </a:r>
              <a:r>
                <a:rPr kumimoji="0" lang="en-US" sz="16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</a:rPr>
                <a:t>1,1</a:t>
              </a: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3200400" y="2286000"/>
              <a:ext cx="457200" cy="457200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</a:rPr>
                <a:t>M</a:t>
              </a:r>
              <a:r>
                <a:rPr kumimoji="0" lang="en-US" sz="16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</a:rPr>
                <a:t>0,1</a:t>
              </a: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2743200" y="2286000"/>
              <a:ext cx="457200" cy="457200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</a:rPr>
                <a:t>M</a:t>
              </a:r>
              <a:r>
                <a:rPr kumimoji="0" lang="en-US" sz="16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</a:rPr>
                <a:t>0,0</a:t>
              </a: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2743200" y="2743200"/>
              <a:ext cx="457200" cy="457200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</a:rPr>
                <a:t>M</a:t>
              </a:r>
              <a:r>
                <a:rPr kumimoji="0" lang="en-US" sz="16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</a:rPr>
                <a:t>1,0</a:t>
              </a: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2743200" y="32004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4114800" y="2286000"/>
              <a:ext cx="457200" cy="457200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</a:rPr>
                <a:t>M</a:t>
              </a:r>
              <a:r>
                <a:rPr kumimoji="0" lang="en-US" sz="16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</a:rPr>
                <a:t>0,3</a:t>
              </a: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3657600" y="36576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3657600" y="32004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3657600" y="2743200"/>
              <a:ext cx="457200" cy="457200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</a:rPr>
                <a:t>M</a:t>
              </a:r>
              <a:r>
                <a:rPr kumimoji="0" lang="en-US" sz="16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</a:rPr>
                <a:t>1,2</a:t>
              </a: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5029200" y="22860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ctr">
                <a:defRPr/>
              </a:pPr>
              <a:r>
                <a:rPr lang="en-US" sz="1600" kern="0" dirty="0">
                  <a:solidFill>
                    <a:prstClr val="black"/>
                  </a:solidFill>
                  <a:latin typeface="Palatino" pitchFamily="18" charset="0"/>
                </a:rPr>
                <a:t>P</a:t>
              </a:r>
              <a:r>
                <a:rPr lang="en-US" sz="1600" kern="0" baseline="-25000" dirty="0">
                  <a:solidFill>
                    <a:prstClr val="black"/>
                  </a:solidFill>
                  <a:latin typeface="Palatino" pitchFamily="18" charset="0"/>
                </a:rPr>
                <a:t>0,</a:t>
              </a:r>
              <a:r>
                <a:rPr lang="en-US" sz="1600" kern="0" baseline="-25000" dirty="0">
                  <a:solidFill>
                    <a:prstClr val="white"/>
                  </a:solidFill>
                  <a:latin typeface="Palatino" pitchFamily="18" charset="0"/>
                </a:rPr>
                <a:t>0</a:t>
              </a:r>
              <a:endParaRPr lang="en-US" sz="1600" kern="0" dirty="0">
                <a:solidFill>
                  <a:prstClr val="white"/>
                </a:solidFill>
                <a:latin typeface="Palatino" pitchFamily="18" charset="0"/>
              </a:endParaRP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4114800" y="36576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4114800" y="32004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4114800" y="2743200"/>
              <a:ext cx="457200" cy="457200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</a:rPr>
                <a:t>M</a:t>
              </a:r>
              <a:r>
                <a:rPr kumimoji="0" lang="en-US" sz="16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</a:rPr>
                <a:t>1,3</a:t>
              </a: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5029200" y="27432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</a:rPr>
                <a:t>P</a:t>
              </a:r>
              <a:r>
                <a:rPr kumimoji="0" lang="en-US" sz="16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</a:rPr>
                <a:t>1</a:t>
              </a:r>
              <a:r>
                <a:rPr kumimoji="0" lang="en-US" sz="1600" b="0" i="0" u="none" strike="noStrike" kern="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alatino" pitchFamily="18" charset="0"/>
                </a:rPr>
                <a:t>,0</a:t>
              </a: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5029200" y="32004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5029200" y="36576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5486400" y="27432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5486400" y="32004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5486400" y="36576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5943600" y="22860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" pitchFamily="18" charset="0"/>
              </a:endParaRPr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5943600" y="27432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39" name="Rectangle 37"/>
            <p:cNvSpPr>
              <a:spLocks noChangeArrowheads="1"/>
            </p:cNvSpPr>
            <p:nvPr/>
          </p:nvSpPr>
          <p:spPr bwMode="auto">
            <a:xfrm>
              <a:off x="6400800" y="27432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6400800" y="32004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6400800" y="22860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" pitchFamily="18" charset="0"/>
              </a:endParaRPr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5943600" y="32004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5943600" y="36576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6400800" y="36576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5" name="Rectangle 43"/>
            <p:cNvSpPr>
              <a:spLocks noChangeArrowheads="1"/>
            </p:cNvSpPr>
            <p:nvPr/>
          </p:nvSpPr>
          <p:spPr bwMode="auto">
            <a:xfrm>
              <a:off x="5029200" y="1447800"/>
              <a:ext cx="457200" cy="457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</a:rPr>
                <a:t>N</a:t>
              </a:r>
              <a:r>
                <a:rPr kumimoji="0" lang="en-US" sz="16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</a:rPr>
                <a:t>3,0</a:t>
              </a:r>
            </a:p>
          </p:txBody>
        </p:sp>
        <p:sp>
          <p:nvSpPr>
            <p:cNvPr id="46" name="Rectangle 44"/>
            <p:cNvSpPr>
              <a:spLocks noChangeArrowheads="1"/>
            </p:cNvSpPr>
            <p:nvPr/>
          </p:nvSpPr>
          <p:spPr bwMode="auto">
            <a:xfrm>
              <a:off x="5486400" y="1447800"/>
              <a:ext cx="457200" cy="457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alatino" pitchFamily="18" charset="0"/>
                </a:rPr>
                <a:t>N</a:t>
              </a:r>
              <a:r>
                <a:rPr kumimoji="0" lang="en-US" sz="1600" b="0" i="0" u="none" strike="noStrike" kern="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alatino" pitchFamily="18" charset="0"/>
                </a:rPr>
                <a:t>3,1</a:t>
              </a:r>
            </a:p>
          </p:txBody>
        </p:sp>
        <p:sp>
          <p:nvSpPr>
            <p:cNvPr id="47" name="Rectangle 45"/>
            <p:cNvSpPr>
              <a:spLocks noChangeArrowheads="1"/>
            </p:cNvSpPr>
            <p:nvPr/>
          </p:nvSpPr>
          <p:spPr bwMode="auto">
            <a:xfrm>
              <a:off x="5943600" y="762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8" name="Rectangle 46"/>
            <p:cNvSpPr>
              <a:spLocks noChangeArrowheads="1"/>
            </p:cNvSpPr>
            <p:nvPr/>
          </p:nvSpPr>
          <p:spPr bwMode="auto">
            <a:xfrm>
              <a:off x="5486400" y="990600"/>
              <a:ext cx="457200" cy="457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alatino" pitchFamily="18" charset="0"/>
                </a:rPr>
                <a:t>N</a:t>
              </a:r>
              <a:r>
                <a:rPr kumimoji="0" lang="en-US" sz="1600" b="0" i="0" u="none" strike="noStrike" kern="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alatino" pitchFamily="18" charset="0"/>
                </a:rPr>
                <a:t>2,1</a:t>
              </a:r>
            </a:p>
          </p:txBody>
        </p:sp>
        <p:sp>
          <p:nvSpPr>
            <p:cNvPr id="49" name="Rectangle 47"/>
            <p:cNvSpPr>
              <a:spLocks noChangeArrowheads="1"/>
            </p:cNvSpPr>
            <p:nvPr/>
          </p:nvSpPr>
          <p:spPr bwMode="auto">
            <a:xfrm>
              <a:off x="5486400" y="533400"/>
              <a:ext cx="457200" cy="457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alatino" pitchFamily="18" charset="0"/>
                </a:rPr>
                <a:t>N</a:t>
              </a:r>
              <a:r>
                <a:rPr kumimoji="0" lang="en-US" sz="1600" b="0" i="0" u="none" strike="noStrike" kern="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alatino" pitchFamily="18" charset="0"/>
                </a:rPr>
                <a:t>1,1</a:t>
              </a:r>
            </a:p>
          </p:txBody>
        </p:sp>
        <p:sp>
          <p:nvSpPr>
            <p:cNvPr id="50" name="Rectangle 48"/>
            <p:cNvSpPr>
              <a:spLocks noChangeArrowheads="1"/>
            </p:cNvSpPr>
            <p:nvPr/>
          </p:nvSpPr>
          <p:spPr bwMode="auto">
            <a:xfrm>
              <a:off x="5486400" y="76200"/>
              <a:ext cx="457200" cy="457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alatino" pitchFamily="18" charset="0"/>
                </a:rPr>
                <a:t>N</a:t>
              </a:r>
              <a:r>
                <a:rPr kumimoji="0" lang="en-US" sz="1600" b="0" i="0" u="none" strike="noStrike" kern="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alatino" pitchFamily="18" charset="0"/>
                </a:rPr>
                <a:t>0,1</a:t>
              </a:r>
            </a:p>
          </p:txBody>
        </p:sp>
        <p:sp>
          <p:nvSpPr>
            <p:cNvPr id="51" name="Rectangle 49"/>
            <p:cNvSpPr>
              <a:spLocks noChangeArrowheads="1"/>
            </p:cNvSpPr>
            <p:nvPr/>
          </p:nvSpPr>
          <p:spPr bwMode="auto">
            <a:xfrm>
              <a:off x="5029200" y="76200"/>
              <a:ext cx="457200" cy="457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</a:rPr>
                <a:t>N</a:t>
              </a:r>
              <a:r>
                <a:rPr kumimoji="0" lang="en-US" sz="16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</a:rPr>
                <a:t>0,0</a:t>
              </a:r>
            </a:p>
          </p:txBody>
        </p:sp>
        <p:sp>
          <p:nvSpPr>
            <p:cNvPr id="52" name="Rectangle 50"/>
            <p:cNvSpPr>
              <a:spLocks noChangeArrowheads="1"/>
            </p:cNvSpPr>
            <p:nvPr/>
          </p:nvSpPr>
          <p:spPr bwMode="auto">
            <a:xfrm>
              <a:off x="5029200" y="533400"/>
              <a:ext cx="457200" cy="457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</a:rPr>
                <a:t>N</a:t>
              </a:r>
              <a:r>
                <a:rPr kumimoji="0" lang="en-US" sz="16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</a:rPr>
                <a:t>1,0</a:t>
              </a:r>
            </a:p>
          </p:txBody>
        </p:sp>
        <p:sp>
          <p:nvSpPr>
            <p:cNvPr id="53" name="Rectangle 51"/>
            <p:cNvSpPr>
              <a:spLocks noChangeArrowheads="1"/>
            </p:cNvSpPr>
            <p:nvPr/>
          </p:nvSpPr>
          <p:spPr bwMode="auto">
            <a:xfrm>
              <a:off x="5029200" y="990600"/>
              <a:ext cx="457200" cy="457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</a:rPr>
                <a:t>N</a:t>
              </a:r>
              <a:r>
                <a:rPr kumimoji="0" lang="en-US" sz="16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</a:rPr>
                <a:t>2,0</a:t>
              </a:r>
            </a:p>
          </p:txBody>
        </p:sp>
        <p:sp>
          <p:nvSpPr>
            <p:cNvPr id="54" name="Rectangle 52"/>
            <p:cNvSpPr>
              <a:spLocks noChangeArrowheads="1"/>
            </p:cNvSpPr>
            <p:nvPr/>
          </p:nvSpPr>
          <p:spPr bwMode="auto">
            <a:xfrm>
              <a:off x="6400800" y="762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5" name="Rectangle 53"/>
            <p:cNvSpPr>
              <a:spLocks noChangeArrowheads="1"/>
            </p:cNvSpPr>
            <p:nvPr/>
          </p:nvSpPr>
          <p:spPr bwMode="auto">
            <a:xfrm>
              <a:off x="5943600" y="14478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6" name="Rectangle 54"/>
            <p:cNvSpPr>
              <a:spLocks noChangeArrowheads="1"/>
            </p:cNvSpPr>
            <p:nvPr/>
          </p:nvSpPr>
          <p:spPr bwMode="auto">
            <a:xfrm>
              <a:off x="5943600" y="9906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7" name="Rectangle 55"/>
            <p:cNvSpPr>
              <a:spLocks noChangeArrowheads="1"/>
            </p:cNvSpPr>
            <p:nvPr/>
          </p:nvSpPr>
          <p:spPr bwMode="auto">
            <a:xfrm>
              <a:off x="5943600" y="5334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8" name="Rectangle 56"/>
            <p:cNvSpPr>
              <a:spLocks noChangeArrowheads="1"/>
            </p:cNvSpPr>
            <p:nvPr/>
          </p:nvSpPr>
          <p:spPr bwMode="auto">
            <a:xfrm>
              <a:off x="6400800" y="14478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9" name="Rectangle 57"/>
            <p:cNvSpPr>
              <a:spLocks noChangeArrowheads="1"/>
            </p:cNvSpPr>
            <p:nvPr/>
          </p:nvSpPr>
          <p:spPr bwMode="auto">
            <a:xfrm>
              <a:off x="6400800" y="9906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60" name="Rectangle 58"/>
            <p:cNvSpPr>
              <a:spLocks noChangeArrowheads="1"/>
            </p:cNvSpPr>
            <p:nvPr/>
          </p:nvSpPr>
          <p:spPr bwMode="auto">
            <a:xfrm>
              <a:off x="6400800" y="5334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61" name="Rectangle 59"/>
            <p:cNvSpPr>
              <a:spLocks noChangeArrowheads="1"/>
            </p:cNvSpPr>
            <p:nvPr/>
          </p:nvSpPr>
          <p:spPr bwMode="auto">
            <a:xfrm>
              <a:off x="5486400" y="27432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</a:rPr>
                <a:t>P</a:t>
              </a:r>
              <a:r>
                <a:rPr kumimoji="0" lang="en-US" sz="16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</a:rPr>
                <a:t>1</a:t>
              </a:r>
              <a:r>
                <a:rPr kumimoji="0" lang="en-US" sz="1600" b="0" i="0" u="none" strike="noStrike" kern="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alatino" pitchFamily="18" charset="0"/>
                </a:rPr>
                <a:t>,1</a:t>
              </a:r>
            </a:p>
          </p:txBody>
        </p:sp>
        <p:sp>
          <p:nvSpPr>
            <p:cNvPr id="62" name="Line 60"/>
            <p:cNvSpPr>
              <a:spLocks noChangeShapeType="1"/>
            </p:cNvSpPr>
            <p:nvPr/>
          </p:nvSpPr>
          <p:spPr bwMode="auto">
            <a:xfrm>
              <a:off x="5105400" y="76200"/>
              <a:ext cx="0" cy="2286000"/>
            </a:xfrm>
            <a:prstGeom prst="line">
              <a:avLst/>
            </a:prstGeom>
            <a:noFill/>
            <a:ln w="44450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63" name="Line 61"/>
            <p:cNvSpPr>
              <a:spLocks noChangeShapeType="1"/>
            </p:cNvSpPr>
            <p:nvPr/>
          </p:nvSpPr>
          <p:spPr bwMode="auto">
            <a:xfrm>
              <a:off x="2743200" y="2362200"/>
              <a:ext cx="2362200" cy="0"/>
            </a:xfrm>
            <a:prstGeom prst="line">
              <a:avLst/>
            </a:prstGeom>
            <a:noFill/>
            <a:ln w="44450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64" name="Rectangle 62"/>
            <p:cNvSpPr>
              <a:spLocks noChangeArrowheads="1"/>
            </p:cNvSpPr>
            <p:nvPr/>
          </p:nvSpPr>
          <p:spPr bwMode="auto">
            <a:xfrm>
              <a:off x="5029200" y="32004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" pitchFamily="18" charset="0"/>
              </a:endParaRPr>
            </a:p>
          </p:txBody>
        </p:sp>
        <p:sp>
          <p:nvSpPr>
            <p:cNvPr id="65" name="Rectangle 63"/>
            <p:cNvSpPr>
              <a:spLocks noChangeArrowheads="1"/>
            </p:cNvSpPr>
            <p:nvPr/>
          </p:nvSpPr>
          <p:spPr bwMode="auto">
            <a:xfrm>
              <a:off x="5943600" y="32004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" pitchFamily="18" charset="0"/>
              </a:endParaRPr>
            </a:p>
          </p:txBody>
        </p:sp>
        <p:sp>
          <p:nvSpPr>
            <p:cNvPr id="66" name="Rectangle 64"/>
            <p:cNvSpPr>
              <a:spLocks noChangeArrowheads="1"/>
            </p:cNvSpPr>
            <p:nvPr/>
          </p:nvSpPr>
          <p:spPr bwMode="auto">
            <a:xfrm>
              <a:off x="6400800" y="32004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" pitchFamily="18" charset="0"/>
              </a:endParaRPr>
            </a:p>
          </p:txBody>
        </p:sp>
        <p:sp>
          <p:nvSpPr>
            <p:cNvPr id="67" name="Rectangle 65"/>
            <p:cNvSpPr>
              <a:spLocks noChangeArrowheads="1"/>
            </p:cNvSpPr>
            <p:nvPr/>
          </p:nvSpPr>
          <p:spPr bwMode="auto">
            <a:xfrm>
              <a:off x="5486400" y="32004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" pitchFamily="18" charset="0"/>
              </a:endParaRPr>
            </a:p>
          </p:txBody>
        </p:sp>
        <p:sp>
          <p:nvSpPr>
            <p:cNvPr id="68" name="Rectangle 66"/>
            <p:cNvSpPr>
              <a:spLocks noChangeArrowheads="1"/>
            </p:cNvSpPr>
            <p:nvPr/>
          </p:nvSpPr>
          <p:spPr bwMode="auto">
            <a:xfrm>
              <a:off x="6400800" y="27432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" pitchFamily="18" charset="0"/>
              </a:endParaRPr>
            </a:p>
          </p:txBody>
        </p:sp>
        <p:sp>
          <p:nvSpPr>
            <p:cNvPr id="69" name="Rectangle 67"/>
            <p:cNvSpPr>
              <a:spLocks noChangeArrowheads="1"/>
            </p:cNvSpPr>
            <p:nvPr/>
          </p:nvSpPr>
          <p:spPr bwMode="auto">
            <a:xfrm>
              <a:off x="5943600" y="27432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" pitchFamily="18" charset="0"/>
              </a:endParaRPr>
            </a:p>
          </p:txBody>
        </p:sp>
        <p:sp>
          <p:nvSpPr>
            <p:cNvPr id="70" name="Rectangle 68"/>
            <p:cNvSpPr>
              <a:spLocks noChangeArrowheads="1"/>
            </p:cNvSpPr>
            <p:nvPr/>
          </p:nvSpPr>
          <p:spPr bwMode="auto">
            <a:xfrm>
              <a:off x="5029200" y="36576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71" name="Rectangle 69"/>
            <p:cNvSpPr>
              <a:spLocks noChangeArrowheads="1"/>
            </p:cNvSpPr>
            <p:nvPr/>
          </p:nvSpPr>
          <p:spPr bwMode="auto">
            <a:xfrm>
              <a:off x="5486400" y="36576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72" name="Rectangle 70"/>
            <p:cNvSpPr>
              <a:spLocks noChangeArrowheads="1"/>
            </p:cNvSpPr>
            <p:nvPr/>
          </p:nvSpPr>
          <p:spPr bwMode="auto">
            <a:xfrm>
              <a:off x="6400800" y="36576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73" name="Rectangle 71"/>
            <p:cNvSpPr>
              <a:spLocks noChangeArrowheads="1"/>
            </p:cNvSpPr>
            <p:nvPr/>
          </p:nvSpPr>
          <p:spPr bwMode="auto">
            <a:xfrm>
              <a:off x="5943600" y="36576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74" name="Rectangle 72"/>
            <p:cNvSpPr>
              <a:spLocks noChangeArrowheads="1"/>
            </p:cNvSpPr>
            <p:nvPr/>
          </p:nvSpPr>
          <p:spPr bwMode="auto">
            <a:xfrm>
              <a:off x="5029200" y="36576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" pitchFamily="18" charset="0"/>
              </a:endParaRPr>
            </a:p>
          </p:txBody>
        </p:sp>
        <p:sp>
          <p:nvSpPr>
            <p:cNvPr id="75" name="Rectangle 73"/>
            <p:cNvSpPr>
              <a:spLocks noChangeArrowheads="1"/>
            </p:cNvSpPr>
            <p:nvPr/>
          </p:nvSpPr>
          <p:spPr bwMode="auto">
            <a:xfrm>
              <a:off x="5943600" y="36576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" pitchFamily="18" charset="0"/>
              </a:endParaRPr>
            </a:p>
          </p:txBody>
        </p:sp>
        <p:sp>
          <p:nvSpPr>
            <p:cNvPr id="76" name="Rectangle 74"/>
            <p:cNvSpPr>
              <a:spLocks noChangeArrowheads="1"/>
            </p:cNvSpPr>
            <p:nvPr/>
          </p:nvSpPr>
          <p:spPr bwMode="auto">
            <a:xfrm>
              <a:off x="6400800" y="36576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" pitchFamily="18" charset="0"/>
              </a:endParaRPr>
            </a:p>
          </p:txBody>
        </p:sp>
        <p:sp>
          <p:nvSpPr>
            <p:cNvPr id="77" name="Rectangle 75"/>
            <p:cNvSpPr>
              <a:spLocks noChangeArrowheads="1"/>
            </p:cNvSpPr>
            <p:nvPr/>
          </p:nvSpPr>
          <p:spPr bwMode="auto">
            <a:xfrm>
              <a:off x="5486400" y="36576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" pitchFamily="18" charset="0"/>
              </a:endParaRPr>
            </a:p>
          </p:txBody>
        </p:sp>
        <p:sp>
          <p:nvSpPr>
            <p:cNvPr id="78" name="Line 76"/>
            <p:cNvSpPr>
              <a:spLocks noChangeShapeType="1"/>
            </p:cNvSpPr>
            <p:nvPr/>
          </p:nvSpPr>
          <p:spPr bwMode="auto">
            <a:xfrm>
              <a:off x="5638800" y="76200"/>
              <a:ext cx="0" cy="2286000"/>
            </a:xfrm>
            <a:prstGeom prst="line">
              <a:avLst/>
            </a:prstGeom>
            <a:noFill/>
            <a:ln w="44450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79" name="Line 77"/>
            <p:cNvSpPr>
              <a:spLocks noChangeShapeType="1"/>
            </p:cNvSpPr>
            <p:nvPr/>
          </p:nvSpPr>
          <p:spPr bwMode="auto">
            <a:xfrm>
              <a:off x="2743200" y="2643923"/>
              <a:ext cx="2895600" cy="0"/>
            </a:xfrm>
            <a:prstGeom prst="line">
              <a:avLst/>
            </a:prstGeom>
            <a:noFill/>
            <a:ln w="44450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4552200" y="2791463"/>
            <a:ext cx="505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kern="0" dirty="0">
                <a:solidFill>
                  <a:prstClr val="black"/>
                </a:solidFill>
                <a:latin typeface="Palatino" pitchFamily="18" charset="0"/>
              </a:rPr>
              <a:t>P</a:t>
            </a:r>
            <a:r>
              <a:rPr lang="en-US" kern="0" baseline="-25000" dirty="0">
                <a:solidFill>
                  <a:prstClr val="black"/>
                </a:solidFill>
                <a:latin typeface="Palatino" pitchFamily="18" charset="0"/>
              </a:rPr>
              <a:t>0,</a:t>
            </a:r>
            <a:r>
              <a:rPr lang="en-US" kern="0" baseline="-25000" dirty="0">
                <a:solidFill>
                  <a:prstClr val="white"/>
                </a:solidFill>
                <a:latin typeface="Palatino" pitchFamily="18" charset="0"/>
              </a:rPr>
              <a:t>1</a:t>
            </a:r>
            <a:endParaRPr lang="en-US" kern="0" dirty="0">
              <a:solidFill>
                <a:prstClr val="white"/>
              </a:solidFill>
              <a:latin typeface="Palatino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27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6550"/>
    </mc:Choice>
    <mc:Fallback xmlns="">
      <p:transition advTm="76550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61665"/>
          </a:xfrm>
        </p:spPr>
        <p:txBody>
          <a:bodyPr/>
          <a:lstStyle/>
          <a:p>
            <a:r>
              <a:rPr lang="en-US" sz="2400" dirty="0"/>
              <a:t>Control Divergence in Loading M Tiles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16x16 tiles and thread blocks</a:t>
            </a:r>
          </a:p>
          <a:p>
            <a:r>
              <a:rPr lang="en-US" dirty="0"/>
              <a:t>Each thread block has 8 warps (256/32)</a:t>
            </a:r>
          </a:p>
          <a:p>
            <a:r>
              <a:rPr lang="en-US" dirty="0"/>
              <a:t>Assume square matrices of 100x100</a:t>
            </a:r>
          </a:p>
          <a:p>
            <a:r>
              <a:rPr lang="en-US" dirty="0"/>
              <a:t>Each warp will go through 7 phases (ceiling of 100/16)</a:t>
            </a:r>
          </a:p>
          <a:p>
            <a:endParaRPr lang="en-US" dirty="0"/>
          </a:p>
          <a:p>
            <a:r>
              <a:rPr lang="en-US" dirty="0"/>
              <a:t>There are 42 (6*7) Type 1 blocks, with a total of 336 (8*42) warps</a:t>
            </a:r>
          </a:p>
          <a:p>
            <a:r>
              <a:rPr lang="en-US" dirty="0"/>
              <a:t>They all have 7 phases, so there are 2,352 (336*7) warp-phases</a:t>
            </a:r>
          </a:p>
          <a:p>
            <a:r>
              <a:rPr lang="en-US" dirty="0"/>
              <a:t>The warps have control divergence only in their last phase</a:t>
            </a:r>
          </a:p>
          <a:p>
            <a:r>
              <a:rPr lang="en-US" dirty="0"/>
              <a:t>336 warp-phases have control divergence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2256" y="3050193"/>
            <a:ext cx="2743365" cy="179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45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4894">
        <p:fade/>
      </p:transition>
    </mc:Choice>
    <mc:Fallback xmlns="">
      <p:transition spd="med" advTm="84894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369332"/>
          </a:xfrm>
        </p:spPr>
        <p:txBody>
          <a:bodyPr/>
          <a:lstStyle/>
          <a:p>
            <a:r>
              <a:rPr lang="en-US" sz="2000" dirty="0"/>
              <a:t>Control Divergence in Loading M Tiles (Type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2: the 7 block assigned to load the bottom tiles, with a total of 56 (8*7) warps</a:t>
            </a:r>
          </a:p>
          <a:p>
            <a:r>
              <a:rPr lang="en-US" dirty="0"/>
              <a:t>They all have 7 phases, so there are 392 (56*7) warp-phases</a:t>
            </a:r>
          </a:p>
          <a:p>
            <a:r>
              <a:rPr lang="en-US" dirty="0"/>
              <a:t>The first 2 warps in each Type 2 block will stay within the valid range until the last phase</a:t>
            </a:r>
          </a:p>
          <a:p>
            <a:r>
              <a:rPr lang="en-US" dirty="0"/>
              <a:t>The 6 remaining warps stay outside the valid range</a:t>
            </a:r>
          </a:p>
          <a:p>
            <a:r>
              <a:rPr lang="en-US" dirty="0"/>
              <a:t> So, only 14 (2*7) warp-phases have control divergence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375" y="2724150"/>
            <a:ext cx="2536625" cy="187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0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3670">
        <p:fade/>
      </p:transition>
    </mc:Choice>
    <mc:Fallback xmlns="">
      <p:transition spd="med" advTm="193670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89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sz="2400" dirty="0"/>
              <a:t>Overall Impact of Control Divergence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1 Blocks: 336 out of 2,352 warp-phases have control divergence</a:t>
            </a:r>
          </a:p>
          <a:p>
            <a:r>
              <a:rPr lang="en-US" dirty="0"/>
              <a:t>Type 2 Blocks: 14 out of 392 warp-phases have control divergence</a:t>
            </a:r>
          </a:p>
          <a:p>
            <a:r>
              <a:rPr lang="en-US" dirty="0"/>
              <a:t>The performance impact is expected to be less than 12% (350/2,944 or (336+14)/(2352+14))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9" name="Group 2"/>
          <p:cNvGrpSpPr>
            <a:grpSpLocks/>
          </p:cNvGrpSpPr>
          <p:nvPr/>
        </p:nvGrpSpPr>
        <p:grpSpPr bwMode="auto">
          <a:xfrm>
            <a:off x="3124200" y="2080135"/>
            <a:ext cx="2481714" cy="2470547"/>
            <a:chOff x="2544" y="2562"/>
            <a:chExt cx="1586" cy="1566"/>
          </a:xfrm>
        </p:grpSpPr>
        <p:sp>
          <p:nvSpPr>
            <p:cNvPr id="20" name="Text Box 3"/>
            <p:cNvSpPr txBox="1">
              <a:spLocks noChangeArrowheads="1"/>
            </p:cNvSpPr>
            <p:nvPr/>
          </p:nvSpPr>
          <p:spPr bwMode="auto">
            <a:xfrm>
              <a:off x="2544" y="2562"/>
              <a:ext cx="1536" cy="1566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200" b="1" dirty="0">
                  <a:solidFill>
                    <a:schemeClr val="tx1"/>
                  </a:solidFill>
                  <a:latin typeface="Arial" pitchFamily="34" charset="0"/>
                </a:rPr>
                <a:t>M</a:t>
              </a:r>
              <a:endParaRPr lang="en-US" sz="1800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 rot="-5400000">
              <a:off x="2801" y="3439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 Box 27"/>
            <p:cNvSpPr txBox="1">
              <a:spLocks noChangeArrowheads="1"/>
            </p:cNvSpPr>
            <p:nvPr/>
          </p:nvSpPr>
          <p:spPr bwMode="auto">
            <a:xfrm>
              <a:off x="2568" y="3744"/>
              <a:ext cx="46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900" b="1" dirty="0"/>
                <a:t>TILE_WIDTH</a:t>
              </a:r>
              <a:endParaRPr lang="en-US" sz="900" b="1" dirty="0">
                <a:latin typeface="Arial" pitchFamily="34" charset="0"/>
              </a:endParaRPr>
            </a:p>
          </p:txBody>
        </p:sp>
        <p:sp>
          <p:nvSpPr>
            <p:cNvPr id="26" name="Rectangle 35"/>
            <p:cNvSpPr>
              <a:spLocks noChangeArrowheads="1"/>
            </p:cNvSpPr>
            <p:nvPr/>
          </p:nvSpPr>
          <p:spPr bwMode="auto">
            <a:xfrm>
              <a:off x="2574" y="3742"/>
              <a:ext cx="11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36"/>
            <p:cNvSpPr>
              <a:spLocks noChangeArrowheads="1"/>
            </p:cNvSpPr>
            <p:nvPr/>
          </p:nvSpPr>
          <p:spPr bwMode="auto">
            <a:xfrm>
              <a:off x="4015" y="3107"/>
              <a:ext cx="11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5020693" y="2960445"/>
            <a:ext cx="808982" cy="790386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sz="1800">
              <a:latin typeface="Arial" pitchFamily="34" charset="0"/>
            </a:endParaRPr>
          </a:p>
        </p:txBody>
      </p:sp>
      <p:sp>
        <p:nvSpPr>
          <p:cNvPr id="31" name="Text Box 85"/>
          <p:cNvSpPr txBox="1">
            <a:spLocks noChangeArrowheads="1"/>
          </p:cNvSpPr>
          <p:nvPr/>
        </p:nvSpPr>
        <p:spPr bwMode="auto">
          <a:xfrm>
            <a:off x="3124200" y="2960445"/>
            <a:ext cx="808982" cy="790386"/>
          </a:xfrm>
          <a:prstGeom prst="rect">
            <a:avLst/>
          </a:prstGeom>
          <a:solidFill>
            <a:srgbClr val="00008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sz="1800">
              <a:latin typeface="Arial" pitchFamily="34" charset="0"/>
            </a:endParaRPr>
          </a:p>
        </p:txBody>
      </p:sp>
      <p:sp>
        <p:nvSpPr>
          <p:cNvPr id="32" name="Text Box 87"/>
          <p:cNvSpPr txBox="1">
            <a:spLocks noChangeArrowheads="1"/>
          </p:cNvSpPr>
          <p:nvPr/>
        </p:nvSpPr>
        <p:spPr bwMode="auto">
          <a:xfrm>
            <a:off x="3124200" y="3522076"/>
            <a:ext cx="2375310" cy="78881"/>
          </a:xfrm>
          <a:prstGeom prst="rect">
            <a:avLst/>
          </a:prstGeom>
          <a:solidFill>
            <a:srgbClr val="FFCC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91440" rIns="0" bIns="0"/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sz="1800">
              <a:latin typeface="Arial" pitchFamily="34" charset="0"/>
            </a:endParaRPr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020692" y="4097906"/>
            <a:ext cx="808982" cy="790386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sz="1800">
              <a:latin typeface="Arial" pitchFamily="34" charset="0"/>
            </a:endParaRPr>
          </a:p>
        </p:txBody>
      </p:sp>
      <p:sp>
        <p:nvSpPr>
          <p:cNvPr id="34" name="Text Box 85"/>
          <p:cNvSpPr txBox="1">
            <a:spLocks noChangeArrowheads="1"/>
          </p:cNvSpPr>
          <p:nvPr/>
        </p:nvSpPr>
        <p:spPr bwMode="auto">
          <a:xfrm>
            <a:off x="3124199" y="4097906"/>
            <a:ext cx="808982" cy="790386"/>
          </a:xfrm>
          <a:prstGeom prst="rect">
            <a:avLst/>
          </a:prstGeom>
          <a:solidFill>
            <a:srgbClr val="00008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sz="1800">
              <a:latin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79170" y="3180444"/>
            <a:ext cx="877228" cy="3416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79170" y="4322283"/>
            <a:ext cx="877228" cy="3416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2</a:t>
            </a:r>
          </a:p>
        </p:txBody>
      </p:sp>
    </p:spTree>
    <p:extLst>
      <p:ext uri="{BB962C8B-B14F-4D97-AF65-F5344CB8AC3E}">
        <p14:creationId xmlns:p14="http://schemas.microsoft.com/office/powerpoint/2010/main" val="1945253417"/>
      </p:ext>
    </p:extLst>
  </p:cSld>
  <p:clrMapOvr>
    <a:masterClrMapping/>
  </p:clrMapOvr>
  <p:transition advTm="61482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calculation of impact of control divergence in loading N tiles is somewhat different and is left as an exercise</a:t>
            </a:r>
          </a:p>
          <a:p>
            <a:endParaRPr lang="en-US" dirty="0"/>
          </a:p>
          <a:p>
            <a:r>
              <a:rPr lang="en-US" dirty="0"/>
              <a:t>The estimated performance impact is data dependent.</a:t>
            </a:r>
          </a:p>
          <a:p>
            <a:pPr lvl="1"/>
            <a:r>
              <a:rPr lang="en-US" dirty="0"/>
              <a:t>For larger matrices, the impact will be significantly smaller</a:t>
            </a:r>
          </a:p>
          <a:p>
            <a:pPr lvl="1"/>
            <a:endParaRPr lang="en-US" dirty="0"/>
          </a:p>
          <a:p>
            <a:r>
              <a:rPr lang="en-US" dirty="0"/>
              <a:t>In general, the impact of control divergence for boundary condition checking for large input data sets should be insignificant</a:t>
            </a:r>
          </a:p>
          <a:p>
            <a:pPr lvl="1"/>
            <a:r>
              <a:rPr lang="en-US" dirty="0"/>
              <a:t>One should not hesitate to use boundary checks to ensure full functionality</a:t>
            </a:r>
          </a:p>
          <a:p>
            <a:endParaRPr lang="en-US" dirty="0"/>
          </a:p>
          <a:p>
            <a:r>
              <a:rPr lang="en-US" dirty="0"/>
              <a:t>The fact that a kernel is full of control flow constructs does not mean that there will be heavy occurrence of control divergence</a:t>
            </a:r>
          </a:p>
          <a:p>
            <a:endParaRPr lang="en-US" dirty="0"/>
          </a:p>
          <a:p>
            <a:r>
              <a:rPr lang="en-US" dirty="0"/>
              <a:t>We will cover some algorithm patterns that naturally incur control divergence (such as parallel reduction)  in the Parallel Algorithm Patterns modules</a:t>
            </a:r>
          </a:p>
        </p:txBody>
      </p:sp>
    </p:spTree>
    <p:extLst>
      <p:ext uri="{BB962C8B-B14F-4D97-AF65-F5344CB8AC3E}">
        <p14:creationId xmlns:p14="http://schemas.microsoft.com/office/powerpoint/2010/main" val="58313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53507">
        <p:fade/>
      </p:transition>
    </mc:Choice>
    <mc:Fallback xmlns="">
      <p:transition spd="med" advTm="153507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Tiled parallel algorithms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14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400" dirty="0"/>
              <a:t>Global Memory Access Pattern </a:t>
            </a:r>
            <a:br>
              <a:rPr lang="en-US" sz="2400" dirty="0"/>
            </a:br>
            <a:r>
              <a:rPr lang="en-US" sz="2400" dirty="0"/>
              <a:t>of the Basic Matrix Multiplication Kernel</a:t>
            </a:r>
          </a:p>
        </p:txBody>
      </p:sp>
      <p:sp>
        <p:nvSpPr>
          <p:cNvPr id="85" name="Rectangle 3"/>
          <p:cNvSpPr>
            <a:spLocks noChangeArrowheads="1"/>
          </p:cNvSpPr>
          <p:nvPr/>
        </p:nvSpPr>
        <p:spPr bwMode="auto">
          <a:xfrm>
            <a:off x="685800" y="1996737"/>
            <a:ext cx="457200" cy="342900"/>
          </a:xfrm>
          <a:prstGeom prst="rect">
            <a:avLst/>
          </a:prstGeom>
          <a:solidFill>
            <a:srgbClr val="006A9A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86" name="Rectangle 4"/>
          <p:cNvSpPr>
            <a:spLocks noChangeArrowheads="1"/>
          </p:cNvSpPr>
          <p:nvPr/>
        </p:nvSpPr>
        <p:spPr bwMode="auto">
          <a:xfrm>
            <a:off x="1143000" y="1996737"/>
            <a:ext cx="457200" cy="342900"/>
          </a:xfrm>
          <a:prstGeom prst="rect">
            <a:avLst/>
          </a:prstGeom>
          <a:solidFill>
            <a:srgbClr val="006A9A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87" name="Rectangle 5"/>
          <p:cNvSpPr>
            <a:spLocks noChangeArrowheads="1"/>
          </p:cNvSpPr>
          <p:nvPr/>
        </p:nvSpPr>
        <p:spPr bwMode="auto">
          <a:xfrm>
            <a:off x="1600200" y="1996737"/>
            <a:ext cx="457200" cy="342900"/>
          </a:xfrm>
          <a:prstGeom prst="rect">
            <a:avLst/>
          </a:prstGeom>
          <a:solidFill>
            <a:srgbClr val="006A9A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88" name="Rectangle 6"/>
          <p:cNvSpPr>
            <a:spLocks noChangeArrowheads="1"/>
          </p:cNvSpPr>
          <p:nvPr/>
        </p:nvSpPr>
        <p:spPr bwMode="auto">
          <a:xfrm>
            <a:off x="2057400" y="1996737"/>
            <a:ext cx="457200" cy="342900"/>
          </a:xfrm>
          <a:prstGeom prst="rect">
            <a:avLst/>
          </a:prstGeom>
          <a:solidFill>
            <a:srgbClr val="006A9A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89" name="Rectangle 7"/>
          <p:cNvSpPr>
            <a:spLocks noChangeArrowheads="1"/>
          </p:cNvSpPr>
          <p:nvPr/>
        </p:nvSpPr>
        <p:spPr bwMode="auto">
          <a:xfrm>
            <a:off x="2514600" y="1996737"/>
            <a:ext cx="457200" cy="342900"/>
          </a:xfrm>
          <a:prstGeom prst="rect">
            <a:avLst/>
          </a:prstGeom>
          <a:solidFill>
            <a:srgbClr val="006A9A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90" name="Rectangle 8"/>
          <p:cNvSpPr>
            <a:spLocks noChangeArrowheads="1"/>
          </p:cNvSpPr>
          <p:nvPr/>
        </p:nvSpPr>
        <p:spPr bwMode="auto">
          <a:xfrm>
            <a:off x="2971800" y="1996737"/>
            <a:ext cx="457200" cy="342900"/>
          </a:xfrm>
          <a:prstGeom prst="rect">
            <a:avLst/>
          </a:prstGeom>
          <a:solidFill>
            <a:srgbClr val="006A9A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91" name="Rectangle 9"/>
          <p:cNvSpPr>
            <a:spLocks noChangeArrowheads="1"/>
          </p:cNvSpPr>
          <p:nvPr/>
        </p:nvSpPr>
        <p:spPr bwMode="auto">
          <a:xfrm>
            <a:off x="3429000" y="1996737"/>
            <a:ext cx="457200" cy="342900"/>
          </a:xfrm>
          <a:prstGeom prst="rect">
            <a:avLst/>
          </a:prstGeom>
          <a:solidFill>
            <a:srgbClr val="006A9A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92" name="Rectangle 10"/>
          <p:cNvSpPr>
            <a:spLocks noChangeArrowheads="1"/>
          </p:cNvSpPr>
          <p:nvPr/>
        </p:nvSpPr>
        <p:spPr bwMode="auto">
          <a:xfrm>
            <a:off x="3886200" y="1996737"/>
            <a:ext cx="457200" cy="342900"/>
          </a:xfrm>
          <a:prstGeom prst="rect">
            <a:avLst/>
          </a:prstGeom>
          <a:solidFill>
            <a:srgbClr val="006A9A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93" name="Rectangle 11"/>
          <p:cNvSpPr>
            <a:spLocks noChangeArrowheads="1"/>
          </p:cNvSpPr>
          <p:nvPr/>
        </p:nvSpPr>
        <p:spPr bwMode="auto">
          <a:xfrm>
            <a:off x="4343400" y="1996737"/>
            <a:ext cx="457200" cy="342900"/>
          </a:xfrm>
          <a:prstGeom prst="rect">
            <a:avLst/>
          </a:prstGeom>
          <a:solidFill>
            <a:srgbClr val="006A9A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94" name="Rectangle 12"/>
          <p:cNvSpPr>
            <a:spLocks noChangeArrowheads="1"/>
          </p:cNvSpPr>
          <p:nvPr/>
        </p:nvSpPr>
        <p:spPr bwMode="auto">
          <a:xfrm>
            <a:off x="4800600" y="1996737"/>
            <a:ext cx="457200" cy="342900"/>
          </a:xfrm>
          <a:prstGeom prst="rect">
            <a:avLst/>
          </a:prstGeom>
          <a:solidFill>
            <a:srgbClr val="006A9A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95" name="Rectangle 13"/>
          <p:cNvSpPr>
            <a:spLocks noChangeArrowheads="1"/>
          </p:cNvSpPr>
          <p:nvPr/>
        </p:nvSpPr>
        <p:spPr bwMode="auto">
          <a:xfrm>
            <a:off x="5257800" y="1996737"/>
            <a:ext cx="457200" cy="342900"/>
          </a:xfrm>
          <a:prstGeom prst="rect">
            <a:avLst/>
          </a:prstGeom>
          <a:solidFill>
            <a:srgbClr val="006A9A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96" name="Rectangle 14"/>
          <p:cNvSpPr>
            <a:spLocks noChangeArrowheads="1"/>
          </p:cNvSpPr>
          <p:nvPr/>
        </p:nvSpPr>
        <p:spPr bwMode="auto">
          <a:xfrm>
            <a:off x="5715000" y="1996737"/>
            <a:ext cx="457200" cy="342900"/>
          </a:xfrm>
          <a:prstGeom prst="rect">
            <a:avLst/>
          </a:prstGeom>
          <a:solidFill>
            <a:srgbClr val="006A9A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97" name="Oval 22"/>
          <p:cNvSpPr>
            <a:spLocks noChangeArrowheads="1"/>
          </p:cNvSpPr>
          <p:nvPr/>
        </p:nvSpPr>
        <p:spPr bwMode="auto">
          <a:xfrm>
            <a:off x="1371600" y="3104138"/>
            <a:ext cx="1447800" cy="1372612"/>
          </a:xfrm>
          <a:prstGeom prst="ellipse">
            <a:avLst/>
          </a:prstGeom>
          <a:solidFill>
            <a:srgbClr val="00B8FF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"/>
              </a:rPr>
              <a:t>Thread 1</a:t>
            </a:r>
          </a:p>
        </p:txBody>
      </p:sp>
      <p:sp>
        <p:nvSpPr>
          <p:cNvPr id="98" name="Oval 23"/>
          <p:cNvSpPr>
            <a:spLocks noChangeArrowheads="1"/>
          </p:cNvSpPr>
          <p:nvPr/>
        </p:nvSpPr>
        <p:spPr bwMode="auto">
          <a:xfrm>
            <a:off x="3314700" y="3104137"/>
            <a:ext cx="1447800" cy="1372612"/>
          </a:xfrm>
          <a:prstGeom prst="ellipse">
            <a:avLst/>
          </a:prstGeom>
          <a:solidFill>
            <a:srgbClr val="00B8FF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"/>
              </a:rPr>
              <a:t>Thread 2</a:t>
            </a:r>
          </a:p>
        </p:txBody>
      </p:sp>
      <p:cxnSp>
        <p:nvCxnSpPr>
          <p:cNvPr id="99" name="Straight Arrow Connector 25"/>
          <p:cNvCxnSpPr>
            <a:cxnSpLocks noChangeShapeType="1"/>
          </p:cNvCxnSpPr>
          <p:nvPr/>
        </p:nvCxnSpPr>
        <p:spPr bwMode="auto">
          <a:xfrm>
            <a:off x="914401" y="2339638"/>
            <a:ext cx="669225" cy="965515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" name="Straight Arrow Connector 37"/>
          <p:cNvCxnSpPr>
            <a:cxnSpLocks noChangeShapeType="1"/>
          </p:cNvCxnSpPr>
          <p:nvPr/>
        </p:nvCxnSpPr>
        <p:spPr bwMode="auto">
          <a:xfrm>
            <a:off x="1447800" y="2339637"/>
            <a:ext cx="304800" cy="85725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1" name="TextBox 72"/>
          <p:cNvSpPr txBox="1">
            <a:spLocks noChangeArrowheads="1"/>
          </p:cNvSpPr>
          <p:nvPr/>
        </p:nvSpPr>
        <p:spPr bwMode="auto">
          <a:xfrm>
            <a:off x="5116513" y="2911138"/>
            <a:ext cx="1524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6000" dirty="0">
                <a:solidFill>
                  <a:srgbClr val="000000"/>
                </a:solidFill>
                <a:ea typeface=""/>
              </a:rPr>
              <a:t>…</a:t>
            </a:r>
          </a:p>
        </p:txBody>
      </p:sp>
      <p:cxnSp>
        <p:nvCxnSpPr>
          <p:cNvPr id="102" name="Straight Arrow Connector 48"/>
          <p:cNvCxnSpPr>
            <a:cxnSpLocks noChangeShapeType="1"/>
          </p:cNvCxnSpPr>
          <p:nvPr/>
        </p:nvCxnSpPr>
        <p:spPr bwMode="auto">
          <a:xfrm>
            <a:off x="1828800" y="2339637"/>
            <a:ext cx="76200" cy="76450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" name="Straight Arrow Connector 50"/>
          <p:cNvCxnSpPr>
            <a:cxnSpLocks noChangeShapeType="1"/>
          </p:cNvCxnSpPr>
          <p:nvPr/>
        </p:nvCxnSpPr>
        <p:spPr bwMode="auto">
          <a:xfrm flipH="1">
            <a:off x="2095500" y="2339638"/>
            <a:ext cx="190500" cy="764501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" name="Straight Arrow Connector 52"/>
          <p:cNvCxnSpPr>
            <a:cxnSpLocks noChangeShapeType="1"/>
          </p:cNvCxnSpPr>
          <p:nvPr/>
        </p:nvCxnSpPr>
        <p:spPr bwMode="auto">
          <a:xfrm flipH="1">
            <a:off x="2209800" y="2339637"/>
            <a:ext cx="533400" cy="76450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" name="Straight Arrow Connector 54"/>
          <p:cNvCxnSpPr>
            <a:cxnSpLocks noChangeShapeType="1"/>
          </p:cNvCxnSpPr>
          <p:nvPr/>
        </p:nvCxnSpPr>
        <p:spPr bwMode="auto">
          <a:xfrm flipH="1">
            <a:off x="2362200" y="2339638"/>
            <a:ext cx="838200" cy="812125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" name="Straight Arrow Connector 56"/>
          <p:cNvCxnSpPr>
            <a:cxnSpLocks noChangeShapeType="1"/>
          </p:cNvCxnSpPr>
          <p:nvPr/>
        </p:nvCxnSpPr>
        <p:spPr bwMode="auto">
          <a:xfrm flipH="1">
            <a:off x="2514600" y="2339637"/>
            <a:ext cx="1143000" cy="85725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" name="Straight Arrow Connector 59"/>
          <p:cNvCxnSpPr>
            <a:cxnSpLocks noChangeShapeType="1"/>
          </p:cNvCxnSpPr>
          <p:nvPr/>
        </p:nvCxnSpPr>
        <p:spPr bwMode="auto">
          <a:xfrm flipH="1">
            <a:off x="2607376" y="2339638"/>
            <a:ext cx="1507425" cy="965515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8" name="Straight Arrow Connector 61"/>
          <p:cNvCxnSpPr>
            <a:cxnSpLocks noChangeShapeType="1"/>
          </p:cNvCxnSpPr>
          <p:nvPr/>
        </p:nvCxnSpPr>
        <p:spPr bwMode="auto">
          <a:xfrm flipH="1">
            <a:off x="2514600" y="2339637"/>
            <a:ext cx="2057400" cy="85725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" name="Straight Arrow Connector 64"/>
          <p:cNvCxnSpPr>
            <a:cxnSpLocks noChangeShapeType="1"/>
          </p:cNvCxnSpPr>
          <p:nvPr/>
        </p:nvCxnSpPr>
        <p:spPr bwMode="auto">
          <a:xfrm flipH="1">
            <a:off x="2607376" y="2339638"/>
            <a:ext cx="2421825" cy="965515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0" name="Straight Arrow Connector 68"/>
          <p:cNvCxnSpPr>
            <a:cxnSpLocks noChangeShapeType="1"/>
          </p:cNvCxnSpPr>
          <p:nvPr/>
        </p:nvCxnSpPr>
        <p:spPr bwMode="auto">
          <a:xfrm>
            <a:off x="914401" y="2339637"/>
            <a:ext cx="2612325" cy="965514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1" name="Straight Arrow Connector 75"/>
          <p:cNvCxnSpPr>
            <a:cxnSpLocks noChangeShapeType="1"/>
          </p:cNvCxnSpPr>
          <p:nvPr/>
        </p:nvCxnSpPr>
        <p:spPr bwMode="auto">
          <a:xfrm>
            <a:off x="1371600" y="2339637"/>
            <a:ext cx="2247900" cy="91440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" name="Straight Arrow Connector 78"/>
          <p:cNvCxnSpPr>
            <a:cxnSpLocks noChangeShapeType="1"/>
          </p:cNvCxnSpPr>
          <p:nvPr/>
        </p:nvCxnSpPr>
        <p:spPr bwMode="auto">
          <a:xfrm>
            <a:off x="1828800" y="2339637"/>
            <a:ext cx="1828800" cy="85725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" name="Straight Arrow Connector 81"/>
          <p:cNvCxnSpPr>
            <a:cxnSpLocks noChangeShapeType="1"/>
          </p:cNvCxnSpPr>
          <p:nvPr/>
        </p:nvCxnSpPr>
        <p:spPr bwMode="auto">
          <a:xfrm>
            <a:off x="2286001" y="2339638"/>
            <a:ext cx="1532287" cy="812125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" name="Straight Arrow Connector 83"/>
          <p:cNvCxnSpPr>
            <a:cxnSpLocks noChangeShapeType="1"/>
          </p:cNvCxnSpPr>
          <p:nvPr/>
        </p:nvCxnSpPr>
        <p:spPr bwMode="auto">
          <a:xfrm>
            <a:off x="2743200" y="2339637"/>
            <a:ext cx="1143000" cy="76450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" name="Straight Arrow Connector 85"/>
          <p:cNvCxnSpPr>
            <a:cxnSpLocks noChangeShapeType="1"/>
          </p:cNvCxnSpPr>
          <p:nvPr/>
        </p:nvCxnSpPr>
        <p:spPr bwMode="auto">
          <a:xfrm>
            <a:off x="3200400" y="2339637"/>
            <a:ext cx="685800" cy="76450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6" name="Straight Arrow Connector 87"/>
          <p:cNvCxnSpPr>
            <a:cxnSpLocks noChangeShapeType="1"/>
          </p:cNvCxnSpPr>
          <p:nvPr/>
        </p:nvCxnSpPr>
        <p:spPr bwMode="auto">
          <a:xfrm>
            <a:off x="3657600" y="2339637"/>
            <a:ext cx="381000" cy="76450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7" name="Straight Arrow Connector 89"/>
          <p:cNvCxnSpPr>
            <a:cxnSpLocks noChangeShapeType="1"/>
          </p:cNvCxnSpPr>
          <p:nvPr/>
        </p:nvCxnSpPr>
        <p:spPr bwMode="auto">
          <a:xfrm>
            <a:off x="4114800" y="2339637"/>
            <a:ext cx="0" cy="76450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8" name="Straight Arrow Connector 91"/>
          <p:cNvCxnSpPr>
            <a:cxnSpLocks noChangeShapeType="1"/>
          </p:cNvCxnSpPr>
          <p:nvPr/>
        </p:nvCxnSpPr>
        <p:spPr bwMode="auto">
          <a:xfrm flipH="1">
            <a:off x="4246562" y="2339638"/>
            <a:ext cx="325438" cy="812125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" name="Straight Arrow Connector 93"/>
          <p:cNvCxnSpPr>
            <a:cxnSpLocks noChangeShapeType="1"/>
          </p:cNvCxnSpPr>
          <p:nvPr/>
        </p:nvCxnSpPr>
        <p:spPr bwMode="auto">
          <a:xfrm flipH="1">
            <a:off x="2743200" y="2339638"/>
            <a:ext cx="2743200" cy="1079331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0" name="Straight Arrow Connector 95"/>
          <p:cNvCxnSpPr>
            <a:cxnSpLocks noChangeShapeType="1"/>
          </p:cNvCxnSpPr>
          <p:nvPr/>
        </p:nvCxnSpPr>
        <p:spPr bwMode="auto">
          <a:xfrm flipH="1">
            <a:off x="2705100" y="2339638"/>
            <a:ext cx="3238500" cy="1079331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1" name="Straight Arrow Connector 97"/>
          <p:cNvCxnSpPr>
            <a:cxnSpLocks noChangeShapeType="1"/>
          </p:cNvCxnSpPr>
          <p:nvPr/>
        </p:nvCxnSpPr>
        <p:spPr bwMode="auto">
          <a:xfrm flipH="1">
            <a:off x="4343400" y="2339637"/>
            <a:ext cx="685800" cy="85725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" name="Straight Arrow Connector 99"/>
          <p:cNvCxnSpPr>
            <a:cxnSpLocks noChangeShapeType="1"/>
          </p:cNvCxnSpPr>
          <p:nvPr/>
        </p:nvCxnSpPr>
        <p:spPr bwMode="auto">
          <a:xfrm flipH="1">
            <a:off x="4409282" y="2339637"/>
            <a:ext cx="1077119" cy="85725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" name="Straight Arrow Connector 101"/>
          <p:cNvCxnSpPr>
            <a:cxnSpLocks noChangeShapeType="1"/>
          </p:cNvCxnSpPr>
          <p:nvPr/>
        </p:nvCxnSpPr>
        <p:spPr bwMode="auto">
          <a:xfrm flipH="1">
            <a:off x="4550476" y="2339637"/>
            <a:ext cx="1393125" cy="965514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4" name="TextBox 123"/>
          <p:cNvSpPr txBox="1"/>
          <p:nvPr/>
        </p:nvSpPr>
        <p:spPr>
          <a:xfrm>
            <a:off x="381000" y="1327630"/>
            <a:ext cx="166584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Palatino" pitchFamily="18" charset="0"/>
                <a:ea typeface=""/>
              </a:rPr>
              <a:t>Global Memory</a:t>
            </a:r>
          </a:p>
        </p:txBody>
      </p:sp>
    </p:spTree>
    <p:extLst>
      <p:ext uri="{BB962C8B-B14F-4D97-AF65-F5344CB8AC3E}">
        <p14:creationId xmlns:p14="http://schemas.microsoft.com/office/powerpoint/2010/main" val="1718170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2749"/>
    </mc:Choice>
    <mc:Fallback xmlns="">
      <p:transition advTm="42749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Tiling/Blocking - Basic Idea</a:t>
            </a:r>
          </a:p>
        </p:txBody>
      </p:sp>
      <p:sp>
        <p:nvSpPr>
          <p:cNvPr id="73" name="Rectangle 3"/>
          <p:cNvSpPr>
            <a:spLocks noChangeArrowheads="1"/>
          </p:cNvSpPr>
          <p:nvPr/>
        </p:nvSpPr>
        <p:spPr bwMode="auto">
          <a:xfrm>
            <a:off x="765381" y="1151704"/>
            <a:ext cx="457200" cy="409074"/>
          </a:xfrm>
          <a:prstGeom prst="rect">
            <a:avLst/>
          </a:prstGeom>
          <a:solidFill>
            <a:srgbClr val="006A9A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74" name="Rectangle 4"/>
          <p:cNvSpPr>
            <a:spLocks noChangeArrowheads="1"/>
          </p:cNvSpPr>
          <p:nvPr/>
        </p:nvSpPr>
        <p:spPr bwMode="auto">
          <a:xfrm>
            <a:off x="1222581" y="1151704"/>
            <a:ext cx="457200" cy="409074"/>
          </a:xfrm>
          <a:prstGeom prst="rect">
            <a:avLst/>
          </a:prstGeom>
          <a:solidFill>
            <a:srgbClr val="006A9A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75" name="Rectangle 5"/>
          <p:cNvSpPr>
            <a:spLocks noChangeArrowheads="1"/>
          </p:cNvSpPr>
          <p:nvPr/>
        </p:nvSpPr>
        <p:spPr bwMode="auto">
          <a:xfrm>
            <a:off x="1679781" y="1151704"/>
            <a:ext cx="457200" cy="409074"/>
          </a:xfrm>
          <a:prstGeom prst="rect">
            <a:avLst/>
          </a:prstGeom>
          <a:solidFill>
            <a:srgbClr val="006A9A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76" name="Rectangle 6"/>
          <p:cNvSpPr>
            <a:spLocks noChangeArrowheads="1"/>
          </p:cNvSpPr>
          <p:nvPr/>
        </p:nvSpPr>
        <p:spPr bwMode="auto">
          <a:xfrm>
            <a:off x="2136981" y="1151704"/>
            <a:ext cx="457200" cy="409074"/>
          </a:xfrm>
          <a:prstGeom prst="rect">
            <a:avLst/>
          </a:prstGeom>
          <a:solidFill>
            <a:srgbClr val="006A9A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77" name="Rectangle 7"/>
          <p:cNvSpPr>
            <a:spLocks noChangeArrowheads="1"/>
          </p:cNvSpPr>
          <p:nvPr/>
        </p:nvSpPr>
        <p:spPr bwMode="auto">
          <a:xfrm>
            <a:off x="2594181" y="1151704"/>
            <a:ext cx="457200" cy="409074"/>
          </a:xfrm>
          <a:prstGeom prst="rect">
            <a:avLst/>
          </a:prstGeom>
          <a:solidFill>
            <a:srgbClr val="006A9A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78" name="Rectangle 8"/>
          <p:cNvSpPr>
            <a:spLocks noChangeArrowheads="1"/>
          </p:cNvSpPr>
          <p:nvPr/>
        </p:nvSpPr>
        <p:spPr bwMode="auto">
          <a:xfrm>
            <a:off x="3051381" y="1151704"/>
            <a:ext cx="457200" cy="409074"/>
          </a:xfrm>
          <a:prstGeom prst="rect">
            <a:avLst/>
          </a:prstGeom>
          <a:solidFill>
            <a:srgbClr val="006A9A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79" name="Rectangle 9"/>
          <p:cNvSpPr>
            <a:spLocks noChangeArrowheads="1"/>
          </p:cNvSpPr>
          <p:nvPr/>
        </p:nvSpPr>
        <p:spPr bwMode="auto">
          <a:xfrm>
            <a:off x="3508581" y="1151704"/>
            <a:ext cx="457200" cy="409074"/>
          </a:xfrm>
          <a:prstGeom prst="rect">
            <a:avLst/>
          </a:prstGeom>
          <a:solidFill>
            <a:srgbClr val="006A9A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80" name="Rectangle 10"/>
          <p:cNvSpPr>
            <a:spLocks noChangeArrowheads="1"/>
          </p:cNvSpPr>
          <p:nvPr/>
        </p:nvSpPr>
        <p:spPr bwMode="auto">
          <a:xfrm>
            <a:off x="3965781" y="1151704"/>
            <a:ext cx="457200" cy="409074"/>
          </a:xfrm>
          <a:prstGeom prst="rect">
            <a:avLst/>
          </a:prstGeom>
          <a:solidFill>
            <a:srgbClr val="006A9A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81" name="Rectangle 11"/>
          <p:cNvSpPr>
            <a:spLocks noChangeArrowheads="1"/>
          </p:cNvSpPr>
          <p:nvPr/>
        </p:nvSpPr>
        <p:spPr bwMode="auto">
          <a:xfrm>
            <a:off x="4422981" y="1151704"/>
            <a:ext cx="457200" cy="409074"/>
          </a:xfrm>
          <a:prstGeom prst="rect">
            <a:avLst/>
          </a:prstGeom>
          <a:solidFill>
            <a:srgbClr val="006A9A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82" name="Rectangle 12"/>
          <p:cNvSpPr>
            <a:spLocks noChangeArrowheads="1"/>
          </p:cNvSpPr>
          <p:nvPr/>
        </p:nvSpPr>
        <p:spPr bwMode="auto">
          <a:xfrm>
            <a:off x="4880181" y="1151704"/>
            <a:ext cx="457200" cy="409074"/>
          </a:xfrm>
          <a:prstGeom prst="rect">
            <a:avLst/>
          </a:prstGeom>
          <a:solidFill>
            <a:srgbClr val="006A9A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83" name="Rectangle 13"/>
          <p:cNvSpPr>
            <a:spLocks noChangeArrowheads="1"/>
          </p:cNvSpPr>
          <p:nvPr/>
        </p:nvSpPr>
        <p:spPr bwMode="auto">
          <a:xfrm>
            <a:off x="5337381" y="1151704"/>
            <a:ext cx="457200" cy="409074"/>
          </a:xfrm>
          <a:prstGeom prst="rect">
            <a:avLst/>
          </a:prstGeom>
          <a:solidFill>
            <a:srgbClr val="006A9A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84" name="Rectangle 14"/>
          <p:cNvSpPr>
            <a:spLocks noChangeArrowheads="1"/>
          </p:cNvSpPr>
          <p:nvPr/>
        </p:nvSpPr>
        <p:spPr bwMode="auto">
          <a:xfrm>
            <a:off x="5794581" y="1151704"/>
            <a:ext cx="457200" cy="409074"/>
          </a:xfrm>
          <a:prstGeom prst="rect">
            <a:avLst/>
          </a:prstGeom>
          <a:solidFill>
            <a:srgbClr val="006A9A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85" name="Oval 22"/>
          <p:cNvSpPr>
            <a:spLocks noChangeArrowheads="1"/>
          </p:cNvSpPr>
          <p:nvPr/>
        </p:nvSpPr>
        <p:spPr bwMode="auto">
          <a:xfrm>
            <a:off x="1222581" y="2254849"/>
            <a:ext cx="1447800" cy="1295400"/>
          </a:xfrm>
          <a:prstGeom prst="ellipse">
            <a:avLst/>
          </a:prstGeom>
          <a:solidFill>
            <a:srgbClr val="00B8FF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"/>
              </a:rPr>
              <a:t>Thread 1</a:t>
            </a:r>
          </a:p>
        </p:txBody>
      </p:sp>
      <p:sp>
        <p:nvSpPr>
          <p:cNvPr id="86" name="Oval 23"/>
          <p:cNvSpPr>
            <a:spLocks noChangeArrowheads="1"/>
          </p:cNvSpPr>
          <p:nvPr/>
        </p:nvSpPr>
        <p:spPr bwMode="auto">
          <a:xfrm>
            <a:off x="3775281" y="2241669"/>
            <a:ext cx="1447800" cy="1295400"/>
          </a:xfrm>
          <a:prstGeom prst="ellipse">
            <a:avLst/>
          </a:prstGeom>
          <a:solidFill>
            <a:srgbClr val="00B8FF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"/>
              </a:rPr>
              <a:t>Thread 2</a:t>
            </a:r>
          </a:p>
        </p:txBody>
      </p:sp>
      <p:sp>
        <p:nvSpPr>
          <p:cNvPr id="87" name="TextBox 72"/>
          <p:cNvSpPr txBox="1">
            <a:spLocks noChangeArrowheads="1"/>
          </p:cNvSpPr>
          <p:nvPr/>
        </p:nvSpPr>
        <p:spPr bwMode="auto">
          <a:xfrm>
            <a:off x="5337381" y="1886887"/>
            <a:ext cx="1524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6000" dirty="0">
                <a:solidFill>
                  <a:srgbClr val="000000"/>
                </a:solidFill>
                <a:ea typeface=""/>
              </a:rPr>
              <a:t>…</a:t>
            </a:r>
          </a:p>
        </p:txBody>
      </p:sp>
      <p:sp>
        <p:nvSpPr>
          <p:cNvPr id="88" name="Rectangle 3"/>
          <p:cNvSpPr>
            <a:spLocks noChangeArrowheads="1"/>
          </p:cNvSpPr>
          <p:nvPr/>
        </p:nvSpPr>
        <p:spPr bwMode="auto">
          <a:xfrm>
            <a:off x="2365581" y="1723204"/>
            <a:ext cx="457200" cy="409074"/>
          </a:xfrm>
          <a:prstGeom prst="rect">
            <a:avLst/>
          </a:prstGeom>
          <a:solidFill>
            <a:srgbClr val="FF00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89" name="Rectangle 4"/>
          <p:cNvSpPr>
            <a:spLocks noChangeArrowheads="1"/>
          </p:cNvSpPr>
          <p:nvPr/>
        </p:nvSpPr>
        <p:spPr bwMode="auto">
          <a:xfrm>
            <a:off x="2822781" y="1723204"/>
            <a:ext cx="457200" cy="409074"/>
          </a:xfrm>
          <a:prstGeom prst="rect">
            <a:avLst/>
          </a:prstGeom>
          <a:solidFill>
            <a:srgbClr val="FF00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90" name="Rectangle 5"/>
          <p:cNvSpPr>
            <a:spLocks noChangeArrowheads="1"/>
          </p:cNvSpPr>
          <p:nvPr/>
        </p:nvSpPr>
        <p:spPr bwMode="auto">
          <a:xfrm>
            <a:off x="3279981" y="1723204"/>
            <a:ext cx="457200" cy="409074"/>
          </a:xfrm>
          <a:prstGeom prst="rect">
            <a:avLst/>
          </a:prstGeom>
          <a:solidFill>
            <a:srgbClr val="FF00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91" name="Rectangle 6"/>
          <p:cNvSpPr>
            <a:spLocks noChangeArrowheads="1"/>
          </p:cNvSpPr>
          <p:nvPr/>
        </p:nvSpPr>
        <p:spPr bwMode="auto">
          <a:xfrm>
            <a:off x="3737181" y="1723204"/>
            <a:ext cx="457200" cy="409074"/>
          </a:xfrm>
          <a:prstGeom prst="rect">
            <a:avLst/>
          </a:prstGeom>
          <a:solidFill>
            <a:srgbClr val="FF00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cxnSp>
        <p:nvCxnSpPr>
          <p:cNvPr id="92" name="Straight Arrow Connector 74"/>
          <p:cNvCxnSpPr>
            <a:cxnSpLocks noChangeShapeType="1"/>
          </p:cNvCxnSpPr>
          <p:nvPr/>
        </p:nvCxnSpPr>
        <p:spPr bwMode="auto">
          <a:xfrm>
            <a:off x="993981" y="1560778"/>
            <a:ext cx="1600200" cy="162426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" name="Straight Arrow Connector 76"/>
          <p:cNvCxnSpPr>
            <a:cxnSpLocks noChangeShapeType="1"/>
          </p:cNvCxnSpPr>
          <p:nvPr/>
        </p:nvCxnSpPr>
        <p:spPr bwMode="auto">
          <a:xfrm>
            <a:off x="1451181" y="1560778"/>
            <a:ext cx="1600200" cy="162426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4" name="Straight Arrow Connector 78"/>
          <p:cNvCxnSpPr>
            <a:cxnSpLocks noChangeShapeType="1"/>
          </p:cNvCxnSpPr>
          <p:nvPr/>
        </p:nvCxnSpPr>
        <p:spPr bwMode="auto">
          <a:xfrm>
            <a:off x="1908381" y="1560778"/>
            <a:ext cx="1600200" cy="162426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5" name="Straight Arrow Connector 80"/>
          <p:cNvCxnSpPr>
            <a:cxnSpLocks noChangeShapeType="1"/>
          </p:cNvCxnSpPr>
          <p:nvPr/>
        </p:nvCxnSpPr>
        <p:spPr bwMode="auto">
          <a:xfrm>
            <a:off x="2517981" y="1494604"/>
            <a:ext cx="1447800" cy="22860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6" name="Straight Arrow Connector 90"/>
          <p:cNvCxnSpPr>
            <a:cxnSpLocks noChangeShapeType="1"/>
          </p:cNvCxnSpPr>
          <p:nvPr/>
        </p:nvCxnSpPr>
        <p:spPr bwMode="auto">
          <a:xfrm flipH="1">
            <a:off x="2251281" y="2132278"/>
            <a:ext cx="342900" cy="174082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7" name="Straight Arrow Connector 92"/>
          <p:cNvCxnSpPr>
            <a:cxnSpLocks noChangeShapeType="1"/>
          </p:cNvCxnSpPr>
          <p:nvPr/>
        </p:nvCxnSpPr>
        <p:spPr bwMode="auto">
          <a:xfrm flipH="1">
            <a:off x="2365581" y="2132278"/>
            <a:ext cx="685800" cy="24318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Arrow Connector 94"/>
          <p:cNvCxnSpPr>
            <a:cxnSpLocks noChangeShapeType="1"/>
          </p:cNvCxnSpPr>
          <p:nvPr/>
        </p:nvCxnSpPr>
        <p:spPr bwMode="auto">
          <a:xfrm flipH="1">
            <a:off x="2458357" y="2132278"/>
            <a:ext cx="1050225" cy="312278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9" name="Straight Arrow Connector 97"/>
          <p:cNvCxnSpPr>
            <a:cxnSpLocks noChangeShapeType="1"/>
          </p:cNvCxnSpPr>
          <p:nvPr/>
        </p:nvCxnSpPr>
        <p:spPr bwMode="auto">
          <a:xfrm flipH="1">
            <a:off x="2594181" y="2132278"/>
            <a:ext cx="1371600" cy="448176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" name="Straight Arrow Connector 99"/>
          <p:cNvCxnSpPr>
            <a:cxnSpLocks noChangeShapeType="1"/>
          </p:cNvCxnSpPr>
          <p:nvPr/>
        </p:nvCxnSpPr>
        <p:spPr bwMode="auto">
          <a:xfrm>
            <a:off x="2594181" y="2132278"/>
            <a:ext cx="1274762" cy="348164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1" name="Straight Arrow Connector 101"/>
          <p:cNvCxnSpPr>
            <a:cxnSpLocks noChangeShapeType="1"/>
          </p:cNvCxnSpPr>
          <p:nvPr/>
        </p:nvCxnSpPr>
        <p:spPr bwMode="auto">
          <a:xfrm>
            <a:off x="3051382" y="2132278"/>
            <a:ext cx="935925" cy="299098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" name="Straight Arrow Connector 103"/>
          <p:cNvCxnSpPr>
            <a:cxnSpLocks noChangeShapeType="1"/>
          </p:cNvCxnSpPr>
          <p:nvPr/>
        </p:nvCxnSpPr>
        <p:spPr bwMode="auto">
          <a:xfrm>
            <a:off x="3508581" y="2132278"/>
            <a:ext cx="571500" cy="24318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" name="Straight Arrow Connector 105"/>
          <p:cNvCxnSpPr>
            <a:cxnSpLocks noChangeShapeType="1"/>
          </p:cNvCxnSpPr>
          <p:nvPr/>
        </p:nvCxnSpPr>
        <p:spPr bwMode="auto">
          <a:xfrm>
            <a:off x="3965781" y="2132278"/>
            <a:ext cx="228600" cy="174082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4" name="TextBox 103"/>
          <p:cNvSpPr txBox="1"/>
          <p:nvPr/>
        </p:nvSpPr>
        <p:spPr>
          <a:xfrm>
            <a:off x="401022" y="666750"/>
            <a:ext cx="1665841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Palatino" pitchFamily="18" charset="0"/>
                <a:ea typeface=""/>
              </a:rPr>
              <a:t>Global Memory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57201" y="1789379"/>
            <a:ext cx="1794081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Palatino" pitchFamily="18" charset="0"/>
                <a:ea typeface=""/>
              </a:rPr>
              <a:t>On-chip Memory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618260" y="3684042"/>
            <a:ext cx="4962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Trebuchet MS"/>
                <a:ea typeface=""/>
              </a:rPr>
              <a:t>Divide the global memory content into tiles</a:t>
            </a:r>
          </a:p>
          <a:p>
            <a:endParaRPr lang="en-US" sz="1400" dirty="0">
              <a:solidFill>
                <a:srgbClr val="000000"/>
              </a:solidFill>
              <a:latin typeface="Trebuchet MS"/>
              <a:ea typeface=""/>
            </a:endParaRPr>
          </a:p>
          <a:p>
            <a:r>
              <a:rPr lang="en-US" sz="1400" dirty="0">
                <a:solidFill>
                  <a:srgbClr val="000000"/>
                </a:solidFill>
                <a:latin typeface="Trebuchet MS"/>
                <a:ea typeface=""/>
              </a:rPr>
              <a:t>Focus the computation of threads on one or a small number of tiles at each point in time  </a:t>
            </a:r>
          </a:p>
        </p:txBody>
      </p:sp>
    </p:spTree>
    <p:extLst>
      <p:ext uri="{BB962C8B-B14F-4D97-AF65-F5344CB8AC3E}">
        <p14:creationId xmlns:p14="http://schemas.microsoft.com/office/powerpoint/2010/main" val="1904352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3899"/>
    </mc:Choice>
    <mc:Fallback xmlns="">
      <p:transition advTm="93899"/>
    </mc:Fallback>
  </mc:AlternateContent>
</p:sld>
</file>

<file path=ppt/theme/theme1.xml><?xml version="1.0" encoding="utf-8"?>
<a:theme xmlns:a="http://schemas.openxmlformats.org/drawingml/2006/main" name="1_Title &amp; Bullet ">
  <a:themeElements>
    <a:clrScheme name="NVIDIA + University of Illinois 2015 Template">
      <a:dk1>
        <a:srgbClr val="6F6F6F"/>
      </a:dk1>
      <a:lt1>
        <a:srgbClr val="FFFFFF"/>
      </a:lt1>
      <a:dk2>
        <a:srgbClr val="000000"/>
      </a:dk2>
      <a:lt2>
        <a:srgbClr val="333333"/>
      </a:lt2>
      <a:accent1>
        <a:srgbClr val="76B900"/>
      </a:accent1>
      <a:accent2>
        <a:srgbClr val="FA6300"/>
      </a:accent2>
      <a:accent3>
        <a:srgbClr val="007A43"/>
      </a:accent3>
      <a:accent4>
        <a:srgbClr val="2F426B"/>
      </a:accent4>
      <a:accent5>
        <a:srgbClr val="990366"/>
      </a:accent5>
      <a:accent6>
        <a:srgbClr val="006A9A"/>
      </a:accent6>
      <a:hlink>
        <a:srgbClr val="76B900"/>
      </a:hlink>
      <a:folHlink>
        <a:srgbClr val="004831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 anchor="ctr">
        <a:spAutoFit/>
      </a:bodyPr>
      <a:lstStyle>
        <a:defPPr algn="ctr">
          <a:lnSpc>
            <a:spcPct val="90000"/>
          </a:lnSpc>
          <a:defRPr dirty="0" smtClean="0">
            <a:solidFill>
              <a:schemeClr val="bg2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VIDIA_University_of_Illinois_Template_2015_4x3" id="{5C1E5DBF-147B-4C12-BA1C-1E216CC92BF8}" vid="{34A544E1-27AA-4307-BA49-86C7E39C24A4}"/>
    </a:ext>
  </a:extLst>
</a:theme>
</file>

<file path=ppt/theme/theme2.xml><?xml version="1.0" encoding="utf-8"?>
<a:theme xmlns:a="http://schemas.openxmlformats.org/drawingml/2006/main" name="UCRTemplate4">
  <a:themeElements>
    <a:clrScheme name="Custom 2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75B800"/>
      </a:accent1>
      <a:accent2>
        <a:srgbClr val="FA6200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UCRTemplate4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UCRTemplate4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RTemplate4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RTemplate4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RTemplate4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RTemplate4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RTemplate4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RTemplate4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RTemplate4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RTemplate4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RTemplate4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B0370999F4D641B163DEC6FC797108" ma:contentTypeVersion="17" ma:contentTypeDescription="Create a new document." ma:contentTypeScope="" ma:versionID="7939aa0d029907ca2f60185f7fcbb4b3">
  <xsd:schema xmlns:xsd="http://www.w3.org/2001/XMLSchema" xmlns:xs="http://www.w3.org/2001/XMLSchema" xmlns:p="http://schemas.microsoft.com/office/2006/metadata/properties" xmlns:ns2="1956f548-e1c6-4bad-9b00-9434a603b471" targetNamespace="http://schemas.microsoft.com/office/2006/metadata/properties" ma:root="true" ma:fieldsID="f3011372e976e3b5ec1f02bb487973b2" ns2:_="">
    <xsd:import namespace="1956f548-e1c6-4bad-9b00-9434a603b471"/>
    <xsd:element name="properties">
      <xsd:complexType>
        <xsd:sequence>
          <xsd:element name="documentManagement">
            <xsd:complexType>
              <xsd:all>
                <xsd:element ref="ns2:Test_x0020_Field" minOccurs="0"/>
                <xsd:element ref="ns2:Order0" minOccurs="0"/>
                <xsd:element ref="ns2:Description0" minOccurs="0"/>
                <xsd:element ref="ns2:Chapter" minOccurs="0"/>
                <xsd:element ref="ns2:Lectures" minOccurs="0"/>
                <xsd:element ref="ns2:Labs" minOccurs="0"/>
                <xsd:element ref="ns2:Quizzes" minOccurs="0"/>
                <xsd:element ref="ns2:Kit_x0020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56f548-e1c6-4bad-9b00-9434a603b471" elementFormDefault="qualified">
    <xsd:import namespace="http://schemas.microsoft.com/office/2006/documentManagement/types"/>
    <xsd:import namespace="http://schemas.microsoft.com/office/infopath/2007/PartnerControls"/>
    <xsd:element name="Test_x0020_Field" ma:index="8" nillable="true" ma:displayName="Content Type" ma:default="Quiz Questions and Answers" ma:format="RadioButtons" ma:internalName="Test_x0020_Field">
      <xsd:simpleType>
        <xsd:restriction base="dms:Choice">
          <xsd:enumeration value="Quiz Questions and Answers"/>
          <xsd:enumeration value="Labs &amp; Solutions"/>
          <xsd:enumeration value="Slides"/>
          <xsd:enumeration value="Videos"/>
          <xsd:enumeration value="EBook Chapter"/>
          <xsd:enumeration value="Project"/>
          <xsd:enumeration value="Base Files"/>
          <xsd:enumeration value="Resource"/>
        </xsd:restriction>
      </xsd:simpleType>
    </xsd:element>
    <xsd:element name="Order0" ma:index="9" nillable="true" ma:displayName="Order" ma:decimals="3" ma:internalName="Order0" ma:percentage="FALSE">
      <xsd:simpleType>
        <xsd:restriction base="dms:Number"/>
      </xsd:simpleType>
    </xsd:element>
    <xsd:element name="Description0" ma:index="10" nillable="true" ma:displayName="Description" ma:internalName="Description0">
      <xsd:simpleType>
        <xsd:restriction base="dms:Text">
          <xsd:maxLength value="255"/>
        </xsd:restriction>
      </xsd:simpleType>
    </xsd:element>
    <xsd:element name="Chapter" ma:index="11" nillable="true" ma:displayName="Chapter" ma:internalName="Chapter">
      <xsd:simpleType>
        <xsd:restriction base="dms:Text">
          <xsd:maxLength value="255"/>
        </xsd:restriction>
      </xsd:simpleType>
    </xsd:element>
    <xsd:element name="Lectures" ma:index="12" nillable="true" ma:displayName="Lectures" ma:default="N/A" ma:format="Dropdown" ma:internalName="Lectures">
      <xsd:simpleType>
        <xsd:restriction base="dms:Choice">
          <xsd:enumeration value="N/A"/>
          <xsd:enumeration value="Non Existent"/>
          <xsd:enumeration value="Exists"/>
          <xsd:enumeration value="In Process"/>
          <xsd:enumeration value="Ready for Review"/>
          <xsd:enumeration value="Reviewed"/>
          <xsd:enumeration value="Final"/>
        </xsd:restriction>
      </xsd:simpleType>
    </xsd:element>
    <xsd:element name="Labs" ma:index="13" nillable="true" ma:displayName="Labs" ma:default="N/A" ma:format="Dropdown" ma:internalName="Labs">
      <xsd:simpleType>
        <xsd:restriction base="dms:Choice">
          <xsd:enumeration value="N/A"/>
          <xsd:enumeration value="Non Existent"/>
          <xsd:enumeration value="Exists"/>
          <xsd:enumeration value="In Process"/>
          <xsd:enumeration value="Ready for Review"/>
          <xsd:enumeration value="Reviewed"/>
          <xsd:enumeration value="Final"/>
        </xsd:restriction>
      </xsd:simpleType>
    </xsd:element>
    <xsd:element name="Quizzes" ma:index="14" nillable="true" ma:displayName="Quizzes" ma:default="N/A" ma:format="Dropdown" ma:internalName="Quizzes">
      <xsd:simpleType>
        <xsd:restriction base="dms:Choice">
          <xsd:enumeration value="N/A"/>
          <xsd:enumeration value="Non Existent"/>
          <xsd:enumeration value="Exists"/>
          <xsd:enumeration value="In Process"/>
          <xsd:enumeration value="Ready for Review"/>
          <xsd:enumeration value="Reviewed"/>
          <xsd:enumeration value="Final"/>
        </xsd:restriction>
      </xsd:simpleType>
    </xsd:element>
    <xsd:element name="Kit_x0020_Version" ma:index="15" nillable="true" ma:displayName="Kit Version" ma:default="Eval Kit" ma:format="Dropdown" ma:internalName="Kit_x0020_Version">
      <xsd:simpleType>
        <xsd:restriction base="dms:Choice">
          <xsd:enumeration value="Eval Kit"/>
          <xsd:enumeration value="Release 1.0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0 xmlns="1956f548-e1c6-4bad-9b00-9434a603b471" xsi:nil="true"/>
    <Order0 xmlns="1956f548-e1c6-4bad-9b00-9434a603b471">2.21</Order0>
    <Test_x0020_Field xmlns="1956f548-e1c6-4bad-9b00-9434a603b471">Slides</Test_x0020_Field>
    <Chapter xmlns="1956f548-e1c6-4bad-9b00-9434a603b471" xsi:nil="true"/>
    <Kit_x0020_Version xmlns="1956f548-e1c6-4bad-9b00-9434a603b471">Eval Kit</Kit_x0020_Version>
    <Quizzes xmlns="1956f548-e1c6-4bad-9b00-9434a603b471">N/A</Quizzes>
    <Labs xmlns="1956f548-e1c6-4bad-9b00-9434a603b471">N/A</Labs>
    <Lectures xmlns="1956f548-e1c6-4bad-9b00-9434a603b471">N/A</Lecture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1DBF429-E0F9-41BB-9241-2A93F13ABD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956f548-e1c6-4bad-9b00-9434a603b4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620434-1BE5-4570-A95A-4A40C8D27972}">
  <ds:schemaRefs>
    <ds:schemaRef ds:uri="http://schemas.microsoft.com/office/2006/metadata/properties"/>
    <ds:schemaRef ds:uri="http://schemas.microsoft.com/office/infopath/2007/PartnerControls"/>
    <ds:schemaRef ds:uri="1956f548-e1c6-4bad-9b00-9434a603b471"/>
  </ds:schemaRefs>
</ds:datastoreItem>
</file>

<file path=customXml/itemProps3.xml><?xml version="1.0" encoding="utf-8"?>
<ds:datastoreItem xmlns:ds="http://schemas.openxmlformats.org/officeDocument/2006/customXml" ds:itemID="{516C44D1-C024-4547-BFB2-690FCD7BEB4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7945</TotalTime>
  <Words>4396</Words>
  <Application>Microsoft Macintosh PowerPoint</Application>
  <PresentationFormat>Custom</PresentationFormat>
  <Paragraphs>1114</Paragraphs>
  <Slides>63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63</vt:i4>
      </vt:variant>
    </vt:vector>
  </HeadingPairs>
  <TitlesOfParts>
    <vt:vector size="74" baseType="lpstr">
      <vt:lpstr>Akzidenz-Grotesk Extended BQ</vt:lpstr>
      <vt:lpstr>AkzidenzGrotesk</vt:lpstr>
      <vt:lpstr>Arial</vt:lpstr>
      <vt:lpstr>Calibri</vt:lpstr>
      <vt:lpstr>Courier New</vt:lpstr>
      <vt:lpstr>Palatino</vt:lpstr>
      <vt:lpstr>Times New Roman</vt:lpstr>
      <vt:lpstr>Trebuchet MS</vt:lpstr>
      <vt:lpstr>Wingdings</vt:lpstr>
      <vt:lpstr>1_Title &amp; Bullet </vt:lpstr>
      <vt:lpstr>UCRTemplate4</vt:lpstr>
      <vt:lpstr>Matirx Multiply (Memory and Data Locality)</vt:lpstr>
      <vt:lpstr>Example – Matrix Multiplication</vt:lpstr>
      <vt:lpstr>A Basic Matrix Multiplication</vt:lpstr>
      <vt:lpstr>Example – Matrix Multiplication</vt:lpstr>
      <vt:lpstr>A Toy Example: Thread to P Data Mapping</vt:lpstr>
      <vt:lpstr>Calculation of P0,0 and P0,1</vt:lpstr>
      <vt:lpstr>Tiled parallel algorithms</vt:lpstr>
      <vt:lpstr>Global Memory Access Pattern  of the Basic Matrix Multiplication Kernel</vt:lpstr>
      <vt:lpstr>Tiling/Blocking - Basic Idea</vt:lpstr>
      <vt:lpstr>Tiling/Blocking - Basic Idea</vt:lpstr>
      <vt:lpstr>Tiling needs synchronization</vt:lpstr>
      <vt:lpstr>Barrier Synchronization for Tiling</vt:lpstr>
      <vt:lpstr>Outline of Tiling Technique</vt:lpstr>
      <vt:lpstr>Tiled matrix multiplication</vt:lpstr>
      <vt:lpstr>Objective</vt:lpstr>
      <vt:lpstr>Matrix Multiplication</vt:lpstr>
      <vt:lpstr>Tiled Matrix Multiplication</vt:lpstr>
      <vt:lpstr>Loading a Tile</vt:lpstr>
      <vt:lpstr>Phase 0 Load for Block (0,0)</vt:lpstr>
      <vt:lpstr>Phase 0 Use for Block (0,0) (iteration 0)</vt:lpstr>
      <vt:lpstr>Phase 0 Use for Block (0,0) (iteration 1)</vt:lpstr>
      <vt:lpstr>Phase 1 Load for Block (0,0)</vt:lpstr>
      <vt:lpstr>Phase 1 Use for Block (0,0) (iteration 0)</vt:lpstr>
      <vt:lpstr>Phase 1 Use for Block (0,0) (iteration 1)</vt:lpstr>
      <vt:lpstr>Execution Phases of Toy Example</vt:lpstr>
      <vt:lpstr>Execution Phases of Toy Example (cont.)</vt:lpstr>
      <vt:lpstr>Barrier Synchronization</vt:lpstr>
      <vt:lpstr>Tiled matrix multiplication kernel</vt:lpstr>
      <vt:lpstr>Objective</vt:lpstr>
      <vt:lpstr>Loading Input Tile 0 of M (Phase 0) </vt:lpstr>
      <vt:lpstr>Loading Input Tile 0 of N (Phase 0) </vt:lpstr>
      <vt:lpstr>Loading Input Tile 1 of M (Phase 1) </vt:lpstr>
      <vt:lpstr>Loading Input Tile 1 of N (Phase 1)</vt:lpstr>
      <vt:lpstr>M and N are dynamically allocated - use 1D indexing</vt:lpstr>
      <vt:lpstr>Tiled Matrix Multiplication Kernel</vt:lpstr>
      <vt:lpstr>Tiled Matrix Multiplication Kernel</vt:lpstr>
      <vt:lpstr>Tiled Matrix Multiplication Kernel</vt:lpstr>
      <vt:lpstr>Tile (Thread Block) Size Considerations</vt:lpstr>
      <vt:lpstr>Shared Memory and Threading</vt:lpstr>
      <vt:lpstr>Handling arbitrary matrix sizes in tiled algorithms</vt:lpstr>
      <vt:lpstr>Objective</vt:lpstr>
      <vt:lpstr>Handling Matrix of Arbitrary Size</vt:lpstr>
      <vt:lpstr>Phase 1 Loads for Block (0,0) for a 3x3 Example </vt:lpstr>
      <vt:lpstr>Phase 1 Use for Block (0,0) (iteration 0)</vt:lpstr>
      <vt:lpstr>Phase 1 Use for Block (0,0) (iteration 1)</vt:lpstr>
      <vt:lpstr>Phase 0 Loads for Block (1,1) for a 3x3 Example </vt:lpstr>
      <vt:lpstr>Major Cases in Toy Example</vt:lpstr>
      <vt:lpstr>A “Simple” Solution</vt:lpstr>
      <vt:lpstr>Phase 1 Use for Block (0,0) (iteration 1)</vt:lpstr>
      <vt:lpstr>Boundary Condition for Input M Tile</vt:lpstr>
      <vt:lpstr>Boundary Condition for Input N Tile</vt:lpstr>
      <vt:lpstr>Loading Elements – with boundary check</vt:lpstr>
      <vt:lpstr>Inner Product – Before and After</vt:lpstr>
      <vt:lpstr>Some Important Points</vt:lpstr>
      <vt:lpstr>Handling General Rectangular Matrices</vt:lpstr>
      <vt:lpstr>Tiled Matrix multiply control divergence</vt:lpstr>
      <vt:lpstr>Performance Impact of Control Divergence</vt:lpstr>
      <vt:lpstr>Two types of blocks in loading M Tiles</vt:lpstr>
      <vt:lpstr>Analysis of Control Divergence Impact</vt:lpstr>
      <vt:lpstr>Control Divergence in Loading M Tiles</vt:lpstr>
      <vt:lpstr>Control Divergence in Loading M Tiles (Type 2)</vt:lpstr>
      <vt:lpstr>Overall Impact of Control Divergence</vt:lpstr>
      <vt:lpstr>Additional Comments</vt:lpstr>
    </vt:vector>
  </TitlesOfParts>
  <Company>UIUC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02 - Introduction to CUDA C</dc:title>
  <dc:creator>Cook, Colleen N</dc:creator>
  <cp:lastModifiedBy>Daniel Wong</cp:lastModifiedBy>
  <cp:revision>142</cp:revision>
  <dcterms:created xsi:type="dcterms:W3CDTF">2013-11-15T21:49:21Z</dcterms:created>
  <dcterms:modified xsi:type="dcterms:W3CDTF">2019-01-23T18:14:03Z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0x0101006BB0370999F4D641B163DEC6FC797108</vt:lpwstr>
  </property>
  <property fmtid="{D5CDD505-2E9C-101B-9397-08002B2CF9AE}" pid="3" name="Module">
    <vt:r8>2</vt:r8>
  </property>
  <property fmtid="{D5CDD505-2E9C-101B-9397-08002B2CF9AE}" pid="4" name="Evaluation Kit Module">
    <vt:bool>true</vt:bool>
  </property>
</Properties>
</file>