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69" r:id="rId5"/>
  </p:sldMasterIdLst>
  <p:notesMasterIdLst>
    <p:notesMasterId r:id="rId28"/>
  </p:notesMasterIdLst>
  <p:sldIdLst>
    <p:sldId id="355" r:id="rId6"/>
    <p:sldId id="378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8" r:id="rId19"/>
    <p:sldId id="369" r:id="rId20"/>
    <p:sldId id="370" r:id="rId21"/>
    <p:sldId id="371" r:id="rId22"/>
    <p:sldId id="372" r:id="rId23"/>
    <p:sldId id="373" r:id="rId24"/>
    <p:sldId id="374" r:id="rId25"/>
    <p:sldId id="375" r:id="rId26"/>
    <p:sldId id="376" r:id="rId27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VIDIA" initials="N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71" autoAdjust="0"/>
    <p:restoredTop sz="86392" autoAdjust="0"/>
  </p:normalViewPr>
  <p:slideViewPr>
    <p:cSldViewPr>
      <p:cViewPr varScale="1">
        <p:scale>
          <a:sx n="169" d="100"/>
          <a:sy n="169" d="100"/>
        </p:scale>
        <p:origin x="1352" y="192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8-17T14:23:52.524" idx="2">
    <p:pos x="4344" y="143"/>
    <p:text>"8 x 2-bit" for clarity?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8-17T14:26:25.838" idx="5">
    <p:pos x="4979" y="143"/>
    <p:text>"8 x 2-bit" for clarity?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8-17T14:44:06.726" idx="4">
    <p:pos x="4670" y="1405"/>
    <p:text>Presumably we will have already covered what a warp is.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8-17T16:09:54.881" idx="6">
    <p:pos x="4634" y="939"/>
    <p:text>A little unclear to me standalone.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2B56C-E4C3-477D-9DBB-EDFB8DEA061A}" type="datetimeFigureOut">
              <a:rPr lang="en-US" smtClean="0"/>
              <a:t>1/27/19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2262F-AFE6-4C9E-BD41-86DCF51B3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40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41475" eaLnBrk="0" hangingPunct="0"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2300">
                <a:solidFill>
                  <a:schemeClr val="bg1"/>
                </a:solidFill>
                <a:latin typeface="Times New Roman" pitchFamily="18" charset="0"/>
              </a:defRPr>
            </a:lvl1pPr>
            <a:lvl2pPr marL="702756" indent="-270291" defTabSz="441475" eaLnBrk="0" hangingPunct="0"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2300">
                <a:solidFill>
                  <a:schemeClr val="bg1"/>
                </a:solidFill>
                <a:latin typeface="Times New Roman" pitchFamily="18" charset="0"/>
              </a:defRPr>
            </a:lvl2pPr>
            <a:lvl3pPr marL="1081164" indent="-216233" defTabSz="441475" eaLnBrk="0" hangingPunct="0"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2300">
                <a:solidFill>
                  <a:schemeClr val="bg1"/>
                </a:solidFill>
                <a:latin typeface="Times New Roman" pitchFamily="18" charset="0"/>
              </a:defRPr>
            </a:lvl3pPr>
            <a:lvl4pPr marL="1513629" indent="-216233" defTabSz="441475" eaLnBrk="0" hangingPunct="0"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2300">
                <a:solidFill>
                  <a:schemeClr val="bg1"/>
                </a:solidFill>
                <a:latin typeface="Times New Roman" pitchFamily="18" charset="0"/>
              </a:defRPr>
            </a:lvl4pPr>
            <a:lvl5pPr marL="1946095" indent="-216233" defTabSz="441475" eaLnBrk="0" hangingPunct="0"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2300">
                <a:solidFill>
                  <a:schemeClr val="bg1"/>
                </a:solidFill>
                <a:latin typeface="Times New Roman" pitchFamily="18" charset="0"/>
              </a:defRPr>
            </a:lvl5pPr>
            <a:lvl6pPr marL="2378560" indent="-216233" defTabSz="4414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2300">
                <a:solidFill>
                  <a:schemeClr val="bg1"/>
                </a:solidFill>
                <a:latin typeface="Times New Roman" pitchFamily="18" charset="0"/>
              </a:defRPr>
            </a:lvl6pPr>
            <a:lvl7pPr marL="2811026" indent="-216233" defTabSz="4414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2300">
                <a:solidFill>
                  <a:schemeClr val="bg1"/>
                </a:solidFill>
                <a:latin typeface="Times New Roman" pitchFamily="18" charset="0"/>
              </a:defRPr>
            </a:lvl7pPr>
            <a:lvl8pPr marL="3243491" indent="-216233" defTabSz="4414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2300">
                <a:solidFill>
                  <a:schemeClr val="bg1"/>
                </a:solidFill>
                <a:latin typeface="Times New Roman" pitchFamily="18" charset="0"/>
              </a:defRPr>
            </a:lvl8pPr>
            <a:lvl9pPr marL="3675957" indent="-216233" defTabSz="4414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23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FBD21D3-E262-41DF-AD15-0DBCAF736972}" type="slidenum">
              <a:rPr lang="en-US" sz="1100">
                <a:solidFill>
                  <a:srgbClr val="000000"/>
                </a:solidFill>
              </a:rPr>
              <a:pPr eaLnBrk="1" hangingPunct="1"/>
              <a:t>12</a:t>
            </a:fld>
            <a:endParaRPr lang="en-US" sz="11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059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2276-D076-4F66-AC62-39BBD25049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00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2276-D076-4F66-AC62-39BBD25049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00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1pPr>
            <a:lvl2pPr marL="702756" indent="-270291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2pPr>
            <a:lvl3pPr marL="1081164" indent="-216233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3pPr>
            <a:lvl4pPr marL="1513629" indent="-216233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4pPr>
            <a:lvl5pPr marL="1946095" indent="-216233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5pPr>
            <a:lvl6pPr marL="2378560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6pPr>
            <a:lvl7pPr marL="2811026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7pPr>
            <a:lvl8pPr marL="3243491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8pPr>
            <a:lvl9pPr marL="3675957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fld id="{FE043209-FF50-4EC6-8939-A938D18D0BB1}" type="slidenum">
              <a:rPr lang="en-US" sz="1100">
                <a:latin typeface="Times New Roman" pitchFamily="18" charset="0"/>
              </a:rPr>
              <a:pPr/>
              <a:t>22</a:t>
            </a:fld>
            <a:endParaRPr lang="en-US" sz="1100">
              <a:latin typeface="Times New Roman" pitchFamily="18" charset="0"/>
            </a:endParaRPr>
          </a:p>
        </p:txBody>
      </p:sp>
      <p:sp>
        <p:nvSpPr>
          <p:cNvPr id="542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5427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/>
              <a:t>Point out that I and j will become global thread indices.</a:t>
            </a:r>
          </a:p>
        </p:txBody>
      </p:sp>
    </p:spTree>
    <p:extLst>
      <p:ext uri="{BB962C8B-B14F-4D97-AF65-F5344CB8AC3E}">
        <p14:creationId xmlns:p14="http://schemas.microsoft.com/office/powerpoint/2010/main" val="116990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1"/>
            <a:ext cx="6858000" cy="5143499"/>
            <a:chOff x="0" y="-1"/>
            <a:chExt cx="10972800" cy="6172199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28" b="9530"/>
            <a:stretch/>
          </p:blipFill>
          <p:spPr>
            <a:xfrm>
              <a:off x="0" y="-1"/>
              <a:ext cx="10972800" cy="6172199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0" y="-1"/>
              <a:ext cx="10972800" cy="6172199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85728" fontAlgn="base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</a:endParaRPr>
            </a:p>
          </p:txBody>
        </p:sp>
      </p:grpSp>
      <p:sp>
        <p:nvSpPr>
          <p:cNvPr id="1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7650" y="3998625"/>
            <a:ext cx="5430791" cy="276935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33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05" name="Title 304"/>
          <p:cNvSpPr>
            <a:spLocks noGrp="1"/>
          </p:cNvSpPr>
          <p:nvPr>
            <p:ph type="title"/>
          </p:nvPr>
        </p:nvSpPr>
        <p:spPr>
          <a:xfrm>
            <a:off x="1121520" y="3560045"/>
            <a:ext cx="5439300" cy="438582"/>
          </a:xfrm>
        </p:spPr>
        <p:txBody>
          <a:bodyPr anchor="b"/>
          <a:lstStyle>
            <a:lvl1pPr marL="0" indent="0" algn="l">
              <a:lnSpc>
                <a:spcPct val="90000"/>
              </a:lnSpc>
              <a:spcBef>
                <a:spcPts val="0"/>
              </a:spcBef>
              <a:defRPr sz="25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-1" y="624038"/>
            <a:ext cx="6858001" cy="1488781"/>
            <a:chOff x="0" y="748845"/>
            <a:chExt cx="6356036" cy="1379811"/>
          </a:xfrm>
        </p:grpSpPr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3"/>
            <a:srcRect l="12327"/>
            <a:stretch/>
          </p:blipFill>
          <p:spPr>
            <a:xfrm>
              <a:off x="0" y="748845"/>
              <a:ext cx="3105001" cy="76038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380" y="937806"/>
              <a:ext cx="2073674" cy="38246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477"/>
            <a:stretch/>
          </p:blipFill>
          <p:spPr>
            <a:xfrm>
              <a:off x="1039432" y="1561775"/>
              <a:ext cx="5316604" cy="566881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 userDrawn="1"/>
          </p:nvGrpSpPr>
          <p:grpSpPr>
            <a:xfrm>
              <a:off x="1643784" y="1708498"/>
              <a:ext cx="1170069" cy="272357"/>
              <a:chOff x="4100403" y="1765746"/>
              <a:chExt cx="3118543" cy="725905"/>
            </a:xfrm>
          </p:grpSpPr>
          <p:pic>
            <p:nvPicPr>
              <p:cNvPr id="21" name="Picture 20"/>
              <p:cNvPicPr>
                <a:picLocks noChangeAspect="1"/>
              </p:cNvPicPr>
              <p:nvPr userDrawn="1"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00403" y="1765746"/>
                <a:ext cx="561259" cy="725905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 userDrawn="1"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38124" y="1905033"/>
                <a:ext cx="2380822" cy="5813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3316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77F4EB-457E-C842-B198-7DC9498651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28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526DB2-3F1F-804D-83AE-47ED229AB9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5093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857250"/>
            <a:ext cx="3028950" cy="38290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857250"/>
            <a:ext cx="3028950" cy="38290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F35B1C-632B-704D-B5A9-838BE12B15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2424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151335"/>
            <a:ext cx="303014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1631156"/>
            <a:ext cx="303014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1151335"/>
            <a:ext cx="303133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1631156"/>
            <a:ext cx="303133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4E4F36-B980-BD45-9C98-B4D77CA978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1901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2AC4B4-E784-3A43-9BEE-ABF590D2DA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562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A6CCDE-1E55-D643-89D7-46FE1F4149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117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4787"/>
            <a:ext cx="2256235" cy="8715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204788"/>
            <a:ext cx="383381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076326"/>
            <a:ext cx="2256235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2F91E1-27EC-5749-B519-1D9D191274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7878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0450"/>
            <a:ext cx="4114800" cy="425054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5503"/>
            <a:ext cx="41148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A224A3-3157-114B-90B5-A113182E65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0214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1FA58F-3437-504F-83EF-265A9C77B4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07304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171450"/>
            <a:ext cx="1543050" cy="4514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71450"/>
            <a:ext cx="4514850" cy="4514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B3EA47-46D0-8E44-97EB-D7DFC00DB6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9314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09626"/>
            <a:ext cx="6217920" cy="402391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6793" marR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00" dirty="0" smtClean="0"/>
            </a:lvl1pPr>
            <a:lvl2pPr marL="525177" marR="0" indent="-190492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2pPr>
            <a:lvl3pPr marL="670692" marR="0" indent="-169327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3pPr>
          </a:lstStyle>
          <a:p>
            <a:pPr marL="236793" marR="0" lvl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  <a:p>
            <a:pPr marL="236793" marR="0" lvl="1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236793" marR="0" lvl="2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9324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09626"/>
            <a:ext cx="6217920" cy="402391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6793" marR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00" dirty="0" smtClean="0"/>
            </a:lvl1pPr>
            <a:lvl2pPr marL="525177" marR="0" indent="-190492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2pPr>
            <a:lvl3pPr marL="670692" marR="0" indent="-169327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3pPr>
          </a:lstStyle>
          <a:p>
            <a:pPr marL="236793" marR="0" lvl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  <a:p>
            <a:pPr marL="236793" marR="0" lvl="1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236793" marR="0" lvl="2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1386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branding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12272"/>
            <a:ext cx="6217920" cy="40212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6793" marR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00" dirty="0" smtClean="0"/>
            </a:lvl1pPr>
            <a:lvl2pPr marL="525177" marR="0" indent="-190492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333" dirty="0" smtClean="0"/>
            </a:lvl2pPr>
            <a:lvl3pPr marL="670692" marR="0" indent="-169327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3pPr>
          </a:lstStyle>
          <a:p>
            <a:pPr marL="236793" marR="0" lvl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  <a:p>
            <a:pPr marL="236793" marR="0" lvl="1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236793" marR="0" lvl="2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931172"/>
            <a:ext cx="6858000" cy="2154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85728" fontAlgn="base">
              <a:spcBef>
                <a:spcPct val="0"/>
              </a:spcBef>
              <a:spcAft>
                <a:spcPct val="0"/>
              </a:spcAft>
            </a:pPr>
            <a:endParaRPr lang="en-US" sz="1125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449" y="5042944"/>
            <a:ext cx="200643" cy="641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 defTabSz="285728" fontAlgn="base">
              <a:spcBef>
                <a:spcPct val="0"/>
              </a:spcBef>
              <a:spcAft>
                <a:spcPct val="0"/>
              </a:spcAft>
            </a:pPr>
            <a:fld id="{9EF62655-870B-4C06-BC3D-C67D37BAE36D}" type="slidenum">
              <a:rPr lang="en-US" sz="417" smtClean="0">
                <a:solidFill>
                  <a:srgbClr val="6F6F6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 defTabSz="285728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417" cap="none" dirty="0">
                <a:solidFill>
                  <a:srgbClr val="6F6F6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47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09625"/>
            <a:ext cx="6217920" cy="399416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500" dirty="0" smtClean="0"/>
            </a:lvl1pPr>
            <a:lvl2pPr>
              <a:defRPr lang="en-US" sz="1167" dirty="0" smtClean="0"/>
            </a:lvl2pPr>
            <a:lvl3pPr>
              <a:defRPr lang="en-US" sz="1167" dirty="0" smtClean="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8367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3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entered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32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" y="0"/>
            <a:ext cx="685190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80"/>
            <a:ext cx="6286500" cy="384571"/>
          </a:xfrm>
        </p:spPr>
        <p:txBody>
          <a:bodyPr>
            <a:normAutofit/>
          </a:bodyPr>
          <a:lstStyle>
            <a:lvl1pPr algn="r">
              <a:defRPr sz="1800">
                <a:solidFill>
                  <a:schemeClr val="accent2">
                    <a:lumMod val="75000"/>
                  </a:schemeClr>
                </a:solidFill>
                <a:latin typeface="Akzidenz-Grotesk Extended BQ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0300" y="742950"/>
            <a:ext cx="4229100" cy="3962400"/>
          </a:xfrm>
        </p:spPr>
        <p:txBody>
          <a:bodyPr>
            <a:normAutofit/>
          </a:bodyPr>
          <a:lstStyle>
            <a:lvl1pPr>
              <a:defRPr sz="1350"/>
            </a:lvl1pPr>
            <a:lvl2pPr marL="557213" indent="-214313">
              <a:buFont typeface="Arial" pitchFamily="34" charset="0"/>
              <a:buChar char="•"/>
              <a:defRPr sz="1350">
                <a:latin typeface="AkzidenzGrotesk" pitchFamily="50" charset="0"/>
              </a:defRPr>
            </a:lvl2pPr>
            <a:lvl3pPr>
              <a:defRPr sz="1350">
                <a:latin typeface="AkzidenzGrotesk" pitchFamily="50" charset="0"/>
              </a:defRPr>
            </a:lvl3pPr>
            <a:lvl4pPr marL="1200150" indent="-171450">
              <a:buFont typeface="Arial" pitchFamily="34" charset="0"/>
              <a:buChar char="•"/>
              <a:defRPr sz="1350">
                <a:latin typeface="AkzidenzGrotesk" pitchFamily="50" charset="0"/>
              </a:defRPr>
            </a:lvl4pPr>
            <a:lvl5pPr marL="1543050" indent="-171450">
              <a:buFont typeface="Arial" pitchFamily="34" charset="0"/>
              <a:buChar char="•"/>
              <a:defRPr sz="1350">
                <a:latin typeface="AkzidenzGrotesk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850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op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649" y="206375"/>
            <a:ext cx="5752703" cy="43858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889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3" descr="full_blue_tt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0300" y="285750"/>
            <a:ext cx="4171950" cy="205740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0300" y="2457450"/>
            <a:ext cx="4171950" cy="1771650"/>
          </a:xfrm>
        </p:spPr>
        <p:txBody>
          <a:bodyPr/>
          <a:lstStyle>
            <a:lvl1pPr marL="0" indent="0">
              <a:buFont typeface="Wingdings" charset="0"/>
              <a:buNone/>
              <a:defRPr sz="2400">
                <a:solidFill>
                  <a:srgbClr val="F1AB0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0BB7CD7A-4738-C944-85F0-E4B6B1B103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136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image" Target="../media/image16.png"/><Relationship Id="rId2" Type="http://schemas.openxmlformats.org/officeDocument/2006/relationships/slideLayout" Target="../slideLayouts/slideLayout10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image" Target="../media/image14.png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1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9250" y="291626"/>
            <a:ext cx="6185087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2341" y="1110344"/>
            <a:ext cx="6169964" cy="3625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" y="4989837"/>
            <a:ext cx="6859964" cy="158643"/>
            <a:chOff x="0" y="5987804"/>
            <a:chExt cx="8231957" cy="190372"/>
          </a:xfrm>
        </p:grpSpPr>
        <p:sp>
          <p:nvSpPr>
            <p:cNvPr id="36" name="Parallelogram 35"/>
            <p:cNvSpPr/>
            <p:nvPr userDrawn="1"/>
          </p:nvSpPr>
          <p:spPr>
            <a:xfrm>
              <a:off x="7178479" y="6000375"/>
              <a:ext cx="819901" cy="171825"/>
            </a:xfrm>
            <a:prstGeom prst="parallelogram">
              <a:avLst>
                <a:gd name="adj" fmla="val 36300"/>
              </a:avLst>
            </a:prstGeom>
            <a:solidFill>
              <a:srgbClr val="FA63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619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37" name="Parallelogram 36"/>
            <p:cNvSpPr/>
            <p:nvPr userDrawn="1"/>
          </p:nvSpPr>
          <p:spPr>
            <a:xfrm>
              <a:off x="6394206" y="6000375"/>
              <a:ext cx="819901" cy="171825"/>
            </a:xfrm>
            <a:prstGeom prst="parallelogram">
              <a:avLst>
                <a:gd name="adj" fmla="val 36300"/>
              </a:avLst>
            </a:prstGeom>
            <a:solidFill>
              <a:srgbClr val="76B9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619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pic>
          <p:nvPicPr>
            <p:cNvPr id="38" name="Picture 37"/>
            <p:cNvPicPr>
              <a:picLocks noChangeAspect="1"/>
            </p:cNvPicPr>
            <p:nvPr userDrawn="1"/>
          </p:nvPicPr>
          <p:blipFill rotWithShape="1">
            <a:blip r:embed="rId10"/>
            <a:srcRect t="-6317" r="97921" b="17099"/>
            <a:stretch/>
          </p:blipFill>
          <p:spPr>
            <a:xfrm>
              <a:off x="7947899" y="5987804"/>
              <a:ext cx="284058" cy="190372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 userDrawn="1"/>
          </p:nvPicPr>
          <p:blipFill rotWithShape="1">
            <a:blip r:embed="rId11"/>
            <a:srcRect l="52877" t="1978" r="-1" b="17095"/>
            <a:stretch/>
          </p:blipFill>
          <p:spPr>
            <a:xfrm>
              <a:off x="0" y="6002009"/>
              <a:ext cx="6433059" cy="172676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398934" y="5034091"/>
            <a:ext cx="200643" cy="769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 defTabSz="285728" fontAlgn="base">
              <a:spcBef>
                <a:spcPct val="0"/>
              </a:spcBef>
              <a:spcAft>
                <a:spcPct val="0"/>
              </a:spcAft>
            </a:pPr>
            <a:fld id="{9EF62655-870B-4C06-BC3D-C67D37BAE36D}" type="slidenum">
              <a:rPr lang="en-US" sz="417" smtClean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 defTabSz="285728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500" cap="none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-6713" y="4993160"/>
            <a:ext cx="687324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227" y="5032625"/>
            <a:ext cx="412598" cy="76098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6149909" y="5028452"/>
            <a:ext cx="362782" cy="84445"/>
            <a:chOff x="4100403" y="1765746"/>
            <a:chExt cx="3118543" cy="725905"/>
          </a:xfrm>
        </p:grpSpPr>
        <p:pic>
          <p:nvPicPr>
            <p:cNvPr id="48" name="Picture 47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0403" y="1765746"/>
              <a:ext cx="561259" cy="725905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124" y="1905033"/>
              <a:ext cx="2380822" cy="581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236431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0" cap="none" baseline="0">
          <a:solidFill>
            <a:srgbClr val="33333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5pPr>
      <a:lvl6pPr marL="285728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6pPr>
      <a:lvl7pPr marL="571455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7pPr>
      <a:lvl8pPr marL="857182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8pPr>
      <a:lvl9pPr marL="1142908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9pPr>
    </p:titleStyle>
    <p:bodyStyle>
      <a:lvl1pPr marL="236793" indent="-236793" algn="l" defTabSz="288704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rgbClr val="6F6F6F"/>
        </a:buClr>
        <a:buSzPct val="100000"/>
        <a:buFont typeface="Arial" panose="020B0604020202020204" pitchFamily="34" charset="0"/>
        <a:buChar char="–"/>
        <a:defRPr sz="1500" b="0" baseline="0">
          <a:solidFill>
            <a:srgbClr val="6F6F6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5177" indent="-190492" algn="l" defTabSz="288704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chemeClr val="bg2"/>
        </a:buClr>
        <a:buSzPct val="100000"/>
        <a:buFont typeface="Arial" panose="020B0604020202020204" pitchFamily="34" charset="0"/>
        <a:buChar char="–"/>
        <a:defRPr sz="1167" b="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670692" indent="-169327" algn="l" defTabSz="288704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chemeClr val="bg2"/>
        </a:buClr>
        <a:buSzPct val="100000"/>
        <a:buFont typeface="Arial" panose="020B0604020202020204" pitchFamily="34" charset="0"/>
        <a:buChar char="–"/>
        <a:defRPr sz="1167" b="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109177" indent="-142863" algn="l" rtl="0" eaLnBrk="1" fontAlgn="base" hangingPunct="1">
        <a:spcBef>
          <a:spcPct val="20000"/>
        </a:spcBef>
        <a:spcAft>
          <a:spcPct val="0"/>
        </a:spcAft>
        <a:buChar char="–"/>
        <a:defRPr sz="1250">
          <a:solidFill>
            <a:schemeClr val="bg1"/>
          </a:solidFill>
          <a:latin typeface="+mn-lt"/>
        </a:defRPr>
      </a:lvl4pPr>
      <a:lvl5pPr marL="1323472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5pPr>
      <a:lvl6pPr marL="1609200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6pPr>
      <a:lvl7pPr marL="1894927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7pPr>
      <a:lvl8pPr marL="2180654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8pPr>
      <a:lvl9pPr marL="2466381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28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55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182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08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36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363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090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817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743450"/>
            <a:ext cx="6858000" cy="400050"/>
          </a:xfrm>
          <a:prstGeom prst="rect">
            <a:avLst/>
          </a:prstGeom>
          <a:solidFill>
            <a:srgbClr val="204D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pic>
        <p:nvPicPr>
          <p:cNvPr id="1027" name="Picture 41" descr="small_logo_insid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019" y="0"/>
            <a:ext cx="992981" cy="894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71450"/>
            <a:ext cx="5600700" cy="5715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857250"/>
            <a:ext cx="6172200" cy="38290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4800600"/>
            <a:ext cx="1600200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750" dirty="0" smtClean="0">
                <a:solidFill>
                  <a:schemeClr val="bg1"/>
                </a:solidFill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4800600"/>
            <a:ext cx="2171700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750" smtClean="0">
                <a:solidFill>
                  <a:schemeClr val="bg1"/>
                </a:solidFill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4800600"/>
            <a:ext cx="1600200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750">
                <a:solidFill>
                  <a:schemeClr val="bg1"/>
                </a:solidFill>
              </a:defRPr>
            </a:lvl1pPr>
          </a:lstStyle>
          <a:p>
            <a:fld id="{76878869-5E9A-E643-8F05-4B8AD2B4F4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871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1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1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1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1"/>
          </a:solidFill>
          <a:latin typeface="Arial" charset="0"/>
          <a:ea typeface="ＭＳ Ｐゴシック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1"/>
          </a:solidFill>
          <a:latin typeface="Arial" charset="0"/>
          <a:ea typeface="ＭＳ Ｐゴシック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1"/>
          </a:solidFill>
          <a:latin typeface="Arial" charset="0"/>
          <a:ea typeface="ＭＳ Ｐゴシック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1"/>
          </a:solidFill>
          <a:latin typeface="Arial" charset="0"/>
          <a:ea typeface="ＭＳ Ｐゴシック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Blip>
          <a:blip r:embed="rId15"/>
        </a:buBlip>
        <a:defRPr sz="2250">
          <a:solidFill>
            <a:schemeClr val="tx1"/>
          </a:solidFill>
          <a:latin typeface="+mn-lt"/>
          <a:ea typeface="+mn-ea"/>
          <a:cs typeface="+mn-cs"/>
        </a:defRPr>
      </a:lvl1pPr>
      <a:lvl2pPr marL="519113" indent="-260747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Blip>
          <a:blip r:embed="rId16"/>
        </a:buBlip>
        <a:defRPr sz="1950">
          <a:solidFill>
            <a:schemeClr val="tx1"/>
          </a:solidFill>
          <a:latin typeface="+mn-lt"/>
          <a:ea typeface="+mn-ea"/>
        </a:defRPr>
      </a:lvl2pPr>
      <a:lvl3pPr marL="740569" indent="-220266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Blip>
          <a:blip r:embed="rId17"/>
        </a:buBlip>
        <a:defRPr sz="1725">
          <a:solidFill>
            <a:schemeClr val="tx1"/>
          </a:solidFill>
          <a:latin typeface="+mn-lt"/>
          <a:ea typeface="+mn-ea"/>
        </a:defRPr>
      </a:lvl3pPr>
      <a:lvl4pPr marL="960835" indent="-2190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Blip>
          <a:blip r:embed="rId16"/>
        </a:buBlip>
        <a:defRPr sz="1500">
          <a:solidFill>
            <a:schemeClr val="tx1"/>
          </a:solidFill>
          <a:latin typeface="+mn-lt"/>
          <a:ea typeface="+mn-ea"/>
        </a:defRPr>
      </a:lvl4pPr>
      <a:lvl5pPr marL="1198960" indent="-23693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Blip>
          <a:blip r:embed="rId17"/>
        </a:buBlip>
        <a:defRPr sz="1500">
          <a:solidFill>
            <a:schemeClr val="tx1"/>
          </a:solidFill>
          <a:latin typeface="+mn-lt"/>
          <a:ea typeface="+mn-ea"/>
        </a:defRPr>
      </a:lvl5pPr>
      <a:lvl6pPr marL="1541860" indent="-23693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Blip>
          <a:blip r:embed="rId17"/>
        </a:buBlip>
        <a:defRPr sz="1500">
          <a:solidFill>
            <a:schemeClr val="tx1"/>
          </a:solidFill>
          <a:latin typeface="+mn-lt"/>
          <a:ea typeface="+mn-ea"/>
        </a:defRPr>
      </a:lvl6pPr>
      <a:lvl7pPr marL="1884760" indent="-23693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Blip>
          <a:blip r:embed="rId17"/>
        </a:buBlip>
        <a:defRPr sz="1500">
          <a:solidFill>
            <a:schemeClr val="tx1"/>
          </a:solidFill>
          <a:latin typeface="+mn-lt"/>
          <a:ea typeface="+mn-ea"/>
        </a:defRPr>
      </a:lvl7pPr>
      <a:lvl8pPr marL="2227660" indent="-23693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Blip>
          <a:blip r:embed="rId17"/>
        </a:buBlip>
        <a:defRPr sz="1500">
          <a:solidFill>
            <a:schemeClr val="tx1"/>
          </a:solidFill>
          <a:latin typeface="+mn-lt"/>
          <a:ea typeface="+mn-ea"/>
        </a:defRPr>
      </a:lvl8pPr>
      <a:lvl9pPr marL="2570560" indent="-23693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Blip>
          <a:blip r:embed="rId17"/>
        </a:buBlip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.xml"/><Relationship Id="rId4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Memory Performance and Memory Coalescing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4793917"/>
            <a:ext cx="3429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cs typeface="Times New Roman" pitchFamily="18" charset="0"/>
              </a:rPr>
              <a:t>Slide credit:  Slides adapted from </a:t>
            </a:r>
          </a:p>
          <a:p>
            <a:r>
              <a:rPr lang="en-US" sz="800" dirty="0">
                <a:solidFill>
                  <a:schemeClr val="bg1"/>
                </a:solidFill>
                <a:cs typeface="Times New Roman" pitchFamily="18" charset="0"/>
              </a:rPr>
              <a:t>© David Kirk/NVIDIA and Wen-</a:t>
            </a:r>
            <a:r>
              <a:rPr lang="en-US" sz="800" dirty="0" err="1">
                <a:solidFill>
                  <a:schemeClr val="bg1"/>
                </a:solidFill>
                <a:cs typeface="Times New Roman" pitchFamily="18" charset="0"/>
              </a:rPr>
              <a:t>mei</a:t>
            </a:r>
            <a:r>
              <a:rPr lang="en-US" sz="800" dirty="0">
                <a:solidFill>
                  <a:schemeClr val="bg1"/>
                </a:solidFill>
                <a:cs typeface="Times New Roman" pitchFamily="18" charset="0"/>
              </a:rPr>
              <a:t> W. </a:t>
            </a:r>
            <a:r>
              <a:rPr lang="en-US" sz="800" dirty="0" err="1">
                <a:solidFill>
                  <a:schemeClr val="bg1"/>
                </a:solidFill>
                <a:cs typeface="Times New Roman" pitchFamily="18" charset="0"/>
              </a:rPr>
              <a:t>Hwu</a:t>
            </a:r>
            <a:r>
              <a:rPr lang="en-US" sz="800" dirty="0">
                <a:solidFill>
                  <a:schemeClr val="bg1"/>
                </a:solidFill>
                <a:cs typeface="Times New Roman" pitchFamily="18" charset="0"/>
              </a:rPr>
              <a:t>, 2007-2016</a:t>
            </a:r>
          </a:p>
        </p:txBody>
      </p:sp>
    </p:spTree>
    <p:extLst>
      <p:ext uri="{BB962C8B-B14F-4D97-AF65-F5344CB8AC3E}">
        <p14:creationId xmlns:p14="http://schemas.microsoft.com/office/powerpoint/2010/main" val="1952326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Multiple DRAM Banks</a:t>
            </a:r>
          </a:p>
        </p:txBody>
      </p:sp>
      <p:sp>
        <p:nvSpPr>
          <p:cNvPr id="151" name="Rectangle 5"/>
          <p:cNvSpPr>
            <a:spLocks noChangeArrowheads="1"/>
          </p:cNvSpPr>
          <p:nvPr/>
        </p:nvSpPr>
        <p:spPr bwMode="auto">
          <a:xfrm>
            <a:off x="1857375" y="1457325"/>
            <a:ext cx="457200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52" name="Rectangle 6"/>
          <p:cNvSpPr>
            <a:spLocks noChangeArrowheads="1"/>
          </p:cNvSpPr>
          <p:nvPr/>
        </p:nvSpPr>
        <p:spPr bwMode="auto">
          <a:xfrm>
            <a:off x="2314575" y="1457325"/>
            <a:ext cx="457200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53" name="Rectangle 7"/>
          <p:cNvSpPr>
            <a:spLocks noChangeArrowheads="1"/>
          </p:cNvSpPr>
          <p:nvPr/>
        </p:nvSpPr>
        <p:spPr bwMode="auto">
          <a:xfrm>
            <a:off x="2771775" y="1457325"/>
            <a:ext cx="457200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54" name="Rectangle 8"/>
          <p:cNvSpPr>
            <a:spLocks noChangeArrowheads="1"/>
          </p:cNvSpPr>
          <p:nvPr/>
        </p:nvSpPr>
        <p:spPr bwMode="auto">
          <a:xfrm>
            <a:off x="3228975" y="1457325"/>
            <a:ext cx="457200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55" name="Rectangle 9"/>
          <p:cNvSpPr>
            <a:spLocks noChangeArrowheads="1"/>
          </p:cNvSpPr>
          <p:nvPr/>
        </p:nvSpPr>
        <p:spPr bwMode="auto">
          <a:xfrm>
            <a:off x="1857375" y="1800225"/>
            <a:ext cx="457200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56" name="Rectangle 10"/>
          <p:cNvSpPr>
            <a:spLocks noChangeArrowheads="1"/>
          </p:cNvSpPr>
          <p:nvPr/>
        </p:nvSpPr>
        <p:spPr bwMode="auto">
          <a:xfrm>
            <a:off x="2771775" y="1800225"/>
            <a:ext cx="457200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57" name="Rectangle 11"/>
          <p:cNvSpPr>
            <a:spLocks noChangeArrowheads="1"/>
          </p:cNvSpPr>
          <p:nvPr/>
        </p:nvSpPr>
        <p:spPr bwMode="auto">
          <a:xfrm>
            <a:off x="3228975" y="1800225"/>
            <a:ext cx="457200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58" name="Rectangle 12"/>
          <p:cNvSpPr>
            <a:spLocks noChangeArrowheads="1"/>
          </p:cNvSpPr>
          <p:nvPr/>
        </p:nvSpPr>
        <p:spPr bwMode="auto">
          <a:xfrm>
            <a:off x="1857375" y="2143125"/>
            <a:ext cx="457200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59" name="Rectangle 13"/>
          <p:cNvSpPr>
            <a:spLocks noChangeArrowheads="1"/>
          </p:cNvSpPr>
          <p:nvPr/>
        </p:nvSpPr>
        <p:spPr bwMode="auto">
          <a:xfrm>
            <a:off x="2314575" y="1800225"/>
            <a:ext cx="457200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60" name="Rectangle 14"/>
          <p:cNvSpPr>
            <a:spLocks noChangeArrowheads="1"/>
          </p:cNvSpPr>
          <p:nvPr/>
        </p:nvSpPr>
        <p:spPr bwMode="auto">
          <a:xfrm>
            <a:off x="2314575" y="2143125"/>
            <a:ext cx="457200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61" name="Rectangle 15"/>
          <p:cNvSpPr>
            <a:spLocks noChangeArrowheads="1"/>
          </p:cNvSpPr>
          <p:nvPr/>
        </p:nvSpPr>
        <p:spPr bwMode="auto">
          <a:xfrm>
            <a:off x="2771775" y="2143125"/>
            <a:ext cx="457200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62" name="Rectangle 16"/>
          <p:cNvSpPr>
            <a:spLocks noChangeArrowheads="1"/>
          </p:cNvSpPr>
          <p:nvPr/>
        </p:nvSpPr>
        <p:spPr bwMode="auto">
          <a:xfrm>
            <a:off x="3228975" y="2143125"/>
            <a:ext cx="457200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63" name="Rectangle 17"/>
          <p:cNvSpPr>
            <a:spLocks noChangeArrowheads="1"/>
          </p:cNvSpPr>
          <p:nvPr/>
        </p:nvSpPr>
        <p:spPr bwMode="auto">
          <a:xfrm>
            <a:off x="2314575" y="1800225"/>
            <a:ext cx="457200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64" name="Rectangle 18"/>
          <p:cNvSpPr>
            <a:spLocks noChangeArrowheads="1"/>
          </p:cNvSpPr>
          <p:nvPr/>
        </p:nvSpPr>
        <p:spPr bwMode="auto">
          <a:xfrm>
            <a:off x="2771775" y="2486025"/>
            <a:ext cx="457200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65" name="Rectangle 19"/>
          <p:cNvSpPr>
            <a:spLocks noChangeArrowheads="1"/>
          </p:cNvSpPr>
          <p:nvPr/>
        </p:nvSpPr>
        <p:spPr bwMode="auto">
          <a:xfrm>
            <a:off x="2314575" y="2486025"/>
            <a:ext cx="457200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66" name="Rectangle 20"/>
          <p:cNvSpPr>
            <a:spLocks noChangeArrowheads="1"/>
          </p:cNvSpPr>
          <p:nvPr/>
        </p:nvSpPr>
        <p:spPr bwMode="auto">
          <a:xfrm>
            <a:off x="1857375" y="2486025"/>
            <a:ext cx="457200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67" name="Rectangle 21"/>
          <p:cNvSpPr>
            <a:spLocks noChangeArrowheads="1"/>
          </p:cNvSpPr>
          <p:nvPr/>
        </p:nvSpPr>
        <p:spPr bwMode="auto">
          <a:xfrm>
            <a:off x="3228975" y="2486025"/>
            <a:ext cx="457200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68" name="Rectangle 22"/>
          <p:cNvSpPr>
            <a:spLocks noChangeArrowheads="1"/>
          </p:cNvSpPr>
          <p:nvPr/>
        </p:nvSpPr>
        <p:spPr bwMode="auto">
          <a:xfrm>
            <a:off x="1057275" y="1457325"/>
            <a:ext cx="457200" cy="1328738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cxnSp>
        <p:nvCxnSpPr>
          <p:cNvPr id="169" name="Straight Arrow Connector 23"/>
          <p:cNvCxnSpPr>
            <a:cxnSpLocks noChangeShapeType="1"/>
          </p:cNvCxnSpPr>
          <p:nvPr/>
        </p:nvCxnSpPr>
        <p:spPr bwMode="auto">
          <a:xfrm>
            <a:off x="1514475" y="1628776"/>
            <a:ext cx="2171700" cy="893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0" name="Straight Arrow Connector 24"/>
          <p:cNvCxnSpPr>
            <a:cxnSpLocks noChangeShapeType="1"/>
          </p:cNvCxnSpPr>
          <p:nvPr/>
        </p:nvCxnSpPr>
        <p:spPr bwMode="auto">
          <a:xfrm>
            <a:off x="1514475" y="1971676"/>
            <a:ext cx="2171700" cy="893"/>
          </a:xfrm>
          <a:prstGeom prst="straightConnector1">
            <a:avLst/>
          </a:prstGeom>
          <a:noFill/>
          <a:ln w="3810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1" name="Straight Arrow Connector 25"/>
          <p:cNvCxnSpPr>
            <a:cxnSpLocks noChangeShapeType="1"/>
          </p:cNvCxnSpPr>
          <p:nvPr/>
        </p:nvCxnSpPr>
        <p:spPr bwMode="auto">
          <a:xfrm>
            <a:off x="1514475" y="2314576"/>
            <a:ext cx="2171700" cy="893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2" name="Straight Arrow Connector 26"/>
          <p:cNvCxnSpPr>
            <a:cxnSpLocks noChangeShapeType="1"/>
          </p:cNvCxnSpPr>
          <p:nvPr/>
        </p:nvCxnSpPr>
        <p:spPr bwMode="auto">
          <a:xfrm>
            <a:off x="1514475" y="2657476"/>
            <a:ext cx="2171700" cy="893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3" name="TextBox 27"/>
          <p:cNvSpPr txBox="1">
            <a:spLocks noChangeArrowheads="1"/>
          </p:cNvSpPr>
          <p:nvPr/>
        </p:nvSpPr>
        <p:spPr bwMode="auto">
          <a:xfrm rot="-5400000">
            <a:off x="868317" y="1869609"/>
            <a:ext cx="838691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ea typeface=""/>
              </a:rPr>
              <a:t>decode</a:t>
            </a:r>
          </a:p>
        </p:txBody>
      </p:sp>
      <p:sp>
        <p:nvSpPr>
          <p:cNvPr id="174" name="Rectangle 28"/>
          <p:cNvSpPr>
            <a:spLocks noChangeArrowheads="1"/>
          </p:cNvSpPr>
          <p:nvPr/>
        </p:nvSpPr>
        <p:spPr bwMode="auto">
          <a:xfrm>
            <a:off x="1857375" y="3086100"/>
            <a:ext cx="1885950" cy="257175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Sense amps</a:t>
            </a:r>
          </a:p>
        </p:txBody>
      </p:sp>
      <p:cxnSp>
        <p:nvCxnSpPr>
          <p:cNvPr id="175" name="Straight Arrow Connector 29"/>
          <p:cNvCxnSpPr>
            <a:cxnSpLocks noChangeShapeType="1"/>
          </p:cNvCxnSpPr>
          <p:nvPr/>
        </p:nvCxnSpPr>
        <p:spPr bwMode="auto">
          <a:xfrm rot="5400000">
            <a:off x="1072158" y="2142530"/>
            <a:ext cx="1800225" cy="1191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6" name="Straight Arrow Connector 30"/>
          <p:cNvCxnSpPr>
            <a:cxnSpLocks noChangeShapeType="1"/>
          </p:cNvCxnSpPr>
          <p:nvPr/>
        </p:nvCxnSpPr>
        <p:spPr bwMode="auto">
          <a:xfrm rot="5400000">
            <a:off x="1584872" y="2142977"/>
            <a:ext cx="1801118" cy="119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7" name="Straight Arrow Connector 31"/>
          <p:cNvCxnSpPr>
            <a:cxnSpLocks noChangeShapeType="1"/>
          </p:cNvCxnSpPr>
          <p:nvPr/>
        </p:nvCxnSpPr>
        <p:spPr bwMode="auto">
          <a:xfrm rot="5400000">
            <a:off x="2043262" y="2142977"/>
            <a:ext cx="1801118" cy="1191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8" name="Straight Arrow Connector 32"/>
          <p:cNvCxnSpPr>
            <a:cxnSpLocks noChangeShapeType="1"/>
          </p:cNvCxnSpPr>
          <p:nvPr/>
        </p:nvCxnSpPr>
        <p:spPr bwMode="auto">
          <a:xfrm rot="5400000">
            <a:off x="2443312" y="2142977"/>
            <a:ext cx="1801118" cy="1191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9" name="AutoShape 11"/>
          <p:cNvSpPr>
            <a:spLocks noChangeArrowheads="1"/>
          </p:cNvSpPr>
          <p:nvPr/>
        </p:nvSpPr>
        <p:spPr bwMode="auto">
          <a:xfrm>
            <a:off x="1857375" y="3557588"/>
            <a:ext cx="1771650" cy="17145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431 w 21600"/>
              <a:gd name="T13" fmla="*/ 4431 h 21600"/>
              <a:gd name="T14" fmla="*/ 17169 w 21600"/>
              <a:gd name="T15" fmla="*/ 1716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262" y="21600"/>
                </a:lnTo>
                <a:lnTo>
                  <a:pt x="1633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"/>
              </a:rPr>
              <a:t>Mux</a:t>
            </a:r>
          </a:p>
        </p:txBody>
      </p:sp>
      <p:cxnSp>
        <p:nvCxnSpPr>
          <p:cNvPr id="180" name="Straight Arrow Connector 34"/>
          <p:cNvCxnSpPr>
            <a:cxnSpLocks noChangeShapeType="1"/>
          </p:cNvCxnSpPr>
          <p:nvPr/>
        </p:nvCxnSpPr>
        <p:spPr bwMode="auto">
          <a:xfrm rot="5400000">
            <a:off x="1864519" y="3450135"/>
            <a:ext cx="214313" cy="2381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1" name="Straight Arrow Connector 35"/>
          <p:cNvCxnSpPr>
            <a:cxnSpLocks noChangeShapeType="1"/>
          </p:cNvCxnSpPr>
          <p:nvPr/>
        </p:nvCxnSpPr>
        <p:spPr bwMode="auto">
          <a:xfrm rot="5400000">
            <a:off x="2378869" y="3450135"/>
            <a:ext cx="214313" cy="2381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2" name="Straight Arrow Connector 36"/>
          <p:cNvCxnSpPr>
            <a:cxnSpLocks noChangeShapeType="1"/>
          </p:cNvCxnSpPr>
          <p:nvPr/>
        </p:nvCxnSpPr>
        <p:spPr bwMode="auto">
          <a:xfrm rot="5400000">
            <a:off x="2837112" y="3450283"/>
            <a:ext cx="213419" cy="1191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3" name="Straight Arrow Connector 37"/>
          <p:cNvCxnSpPr>
            <a:cxnSpLocks noChangeShapeType="1"/>
          </p:cNvCxnSpPr>
          <p:nvPr/>
        </p:nvCxnSpPr>
        <p:spPr bwMode="auto">
          <a:xfrm rot="5400000">
            <a:off x="3236119" y="3450135"/>
            <a:ext cx="214313" cy="2381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" name="Straight Arrow Connector 38"/>
          <p:cNvCxnSpPr>
            <a:cxnSpLocks noChangeShapeType="1"/>
          </p:cNvCxnSpPr>
          <p:nvPr/>
        </p:nvCxnSpPr>
        <p:spPr bwMode="auto">
          <a:xfrm rot="5400000">
            <a:off x="2415630" y="3857477"/>
            <a:ext cx="256282" cy="1191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" name="Straight Arrow Connector 184"/>
          <p:cNvCxnSpPr/>
          <p:nvPr/>
        </p:nvCxnSpPr>
        <p:spPr bwMode="auto">
          <a:xfrm rot="5400000">
            <a:off x="2701380" y="3857477"/>
            <a:ext cx="256282" cy="1191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6" name="Straight Arrow Connector 41"/>
          <p:cNvCxnSpPr>
            <a:cxnSpLocks noChangeShapeType="1"/>
          </p:cNvCxnSpPr>
          <p:nvPr/>
        </p:nvCxnSpPr>
        <p:spPr bwMode="auto">
          <a:xfrm>
            <a:off x="771525" y="3986213"/>
            <a:ext cx="5829300" cy="893"/>
          </a:xfrm>
          <a:prstGeom prst="straightConnector1">
            <a:avLst/>
          </a:prstGeom>
          <a:noFill/>
          <a:ln w="3810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7" name="Rectangle 42"/>
          <p:cNvSpPr>
            <a:spLocks noChangeArrowheads="1"/>
          </p:cNvSpPr>
          <p:nvPr/>
        </p:nvSpPr>
        <p:spPr bwMode="auto">
          <a:xfrm>
            <a:off x="4714875" y="1414463"/>
            <a:ext cx="457200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88" name="Rectangle 43"/>
          <p:cNvSpPr>
            <a:spLocks noChangeArrowheads="1"/>
          </p:cNvSpPr>
          <p:nvPr/>
        </p:nvSpPr>
        <p:spPr bwMode="auto">
          <a:xfrm>
            <a:off x="5172075" y="1414463"/>
            <a:ext cx="457200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89" name="Rectangle 44"/>
          <p:cNvSpPr>
            <a:spLocks noChangeArrowheads="1"/>
          </p:cNvSpPr>
          <p:nvPr/>
        </p:nvSpPr>
        <p:spPr bwMode="auto">
          <a:xfrm>
            <a:off x="5629275" y="1414463"/>
            <a:ext cx="457200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90" name="Rectangle 45"/>
          <p:cNvSpPr>
            <a:spLocks noChangeArrowheads="1"/>
          </p:cNvSpPr>
          <p:nvPr/>
        </p:nvSpPr>
        <p:spPr bwMode="auto">
          <a:xfrm>
            <a:off x="6086475" y="1414463"/>
            <a:ext cx="457200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91" name="Rectangle 46"/>
          <p:cNvSpPr>
            <a:spLocks noChangeArrowheads="1"/>
          </p:cNvSpPr>
          <p:nvPr/>
        </p:nvSpPr>
        <p:spPr bwMode="auto">
          <a:xfrm>
            <a:off x="4714875" y="1757363"/>
            <a:ext cx="457200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92" name="Rectangle 47"/>
          <p:cNvSpPr>
            <a:spLocks noChangeArrowheads="1"/>
          </p:cNvSpPr>
          <p:nvPr/>
        </p:nvSpPr>
        <p:spPr bwMode="auto">
          <a:xfrm>
            <a:off x="5629275" y="1757363"/>
            <a:ext cx="457200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93" name="Rectangle 48"/>
          <p:cNvSpPr>
            <a:spLocks noChangeArrowheads="1"/>
          </p:cNvSpPr>
          <p:nvPr/>
        </p:nvSpPr>
        <p:spPr bwMode="auto">
          <a:xfrm>
            <a:off x="6086475" y="1757363"/>
            <a:ext cx="457200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94" name="Rectangle 49"/>
          <p:cNvSpPr>
            <a:spLocks noChangeArrowheads="1"/>
          </p:cNvSpPr>
          <p:nvPr/>
        </p:nvSpPr>
        <p:spPr bwMode="auto">
          <a:xfrm>
            <a:off x="4714875" y="2100263"/>
            <a:ext cx="457200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95" name="Rectangle 50"/>
          <p:cNvSpPr>
            <a:spLocks noChangeArrowheads="1"/>
          </p:cNvSpPr>
          <p:nvPr/>
        </p:nvSpPr>
        <p:spPr bwMode="auto">
          <a:xfrm>
            <a:off x="5172075" y="1757363"/>
            <a:ext cx="457200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96" name="Rectangle 51"/>
          <p:cNvSpPr>
            <a:spLocks noChangeArrowheads="1"/>
          </p:cNvSpPr>
          <p:nvPr/>
        </p:nvSpPr>
        <p:spPr bwMode="auto">
          <a:xfrm>
            <a:off x="5172075" y="2100263"/>
            <a:ext cx="457200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97" name="Rectangle 52"/>
          <p:cNvSpPr>
            <a:spLocks noChangeArrowheads="1"/>
          </p:cNvSpPr>
          <p:nvPr/>
        </p:nvSpPr>
        <p:spPr bwMode="auto">
          <a:xfrm>
            <a:off x="5629275" y="2100263"/>
            <a:ext cx="457200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98" name="Rectangle 53"/>
          <p:cNvSpPr>
            <a:spLocks noChangeArrowheads="1"/>
          </p:cNvSpPr>
          <p:nvPr/>
        </p:nvSpPr>
        <p:spPr bwMode="auto">
          <a:xfrm>
            <a:off x="6086475" y="2100263"/>
            <a:ext cx="457200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99" name="Rectangle 54"/>
          <p:cNvSpPr>
            <a:spLocks noChangeArrowheads="1"/>
          </p:cNvSpPr>
          <p:nvPr/>
        </p:nvSpPr>
        <p:spPr bwMode="auto">
          <a:xfrm>
            <a:off x="5172075" y="1757363"/>
            <a:ext cx="457200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00" name="Rectangle 55"/>
          <p:cNvSpPr>
            <a:spLocks noChangeArrowheads="1"/>
          </p:cNvSpPr>
          <p:nvPr/>
        </p:nvSpPr>
        <p:spPr bwMode="auto">
          <a:xfrm>
            <a:off x="5629275" y="2443163"/>
            <a:ext cx="457200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01" name="Rectangle 56"/>
          <p:cNvSpPr>
            <a:spLocks noChangeArrowheads="1"/>
          </p:cNvSpPr>
          <p:nvPr/>
        </p:nvSpPr>
        <p:spPr bwMode="auto">
          <a:xfrm>
            <a:off x="5172075" y="2443163"/>
            <a:ext cx="457200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02" name="Rectangle 57"/>
          <p:cNvSpPr>
            <a:spLocks noChangeArrowheads="1"/>
          </p:cNvSpPr>
          <p:nvPr/>
        </p:nvSpPr>
        <p:spPr bwMode="auto">
          <a:xfrm>
            <a:off x="4714875" y="2443163"/>
            <a:ext cx="457200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03" name="Rectangle 58"/>
          <p:cNvSpPr>
            <a:spLocks noChangeArrowheads="1"/>
          </p:cNvSpPr>
          <p:nvPr/>
        </p:nvSpPr>
        <p:spPr bwMode="auto">
          <a:xfrm>
            <a:off x="6086475" y="2443163"/>
            <a:ext cx="457200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04" name="Rectangle 59"/>
          <p:cNvSpPr>
            <a:spLocks noChangeArrowheads="1"/>
          </p:cNvSpPr>
          <p:nvPr/>
        </p:nvSpPr>
        <p:spPr bwMode="auto">
          <a:xfrm>
            <a:off x="3914775" y="1414462"/>
            <a:ext cx="457200" cy="1328738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cxnSp>
        <p:nvCxnSpPr>
          <p:cNvPr id="205" name="Straight Arrow Connector 60"/>
          <p:cNvCxnSpPr>
            <a:cxnSpLocks noChangeShapeType="1"/>
          </p:cNvCxnSpPr>
          <p:nvPr/>
        </p:nvCxnSpPr>
        <p:spPr bwMode="auto">
          <a:xfrm>
            <a:off x="4371975" y="1585913"/>
            <a:ext cx="2171700" cy="893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" name="Straight Arrow Connector 61"/>
          <p:cNvCxnSpPr>
            <a:cxnSpLocks noChangeShapeType="1"/>
          </p:cNvCxnSpPr>
          <p:nvPr/>
        </p:nvCxnSpPr>
        <p:spPr bwMode="auto">
          <a:xfrm>
            <a:off x="4371975" y="1928813"/>
            <a:ext cx="2171700" cy="893"/>
          </a:xfrm>
          <a:prstGeom prst="straightConnector1">
            <a:avLst/>
          </a:prstGeom>
          <a:noFill/>
          <a:ln w="3810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7" name="Straight Arrow Connector 62"/>
          <p:cNvCxnSpPr>
            <a:cxnSpLocks noChangeShapeType="1"/>
          </p:cNvCxnSpPr>
          <p:nvPr/>
        </p:nvCxnSpPr>
        <p:spPr bwMode="auto">
          <a:xfrm>
            <a:off x="4371975" y="2271713"/>
            <a:ext cx="2171700" cy="893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8" name="Straight Arrow Connector 63"/>
          <p:cNvCxnSpPr>
            <a:cxnSpLocks noChangeShapeType="1"/>
          </p:cNvCxnSpPr>
          <p:nvPr/>
        </p:nvCxnSpPr>
        <p:spPr bwMode="auto">
          <a:xfrm>
            <a:off x="4371975" y="2614613"/>
            <a:ext cx="2171700" cy="893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9" name="TextBox 64"/>
          <p:cNvSpPr txBox="1">
            <a:spLocks noChangeArrowheads="1"/>
          </p:cNvSpPr>
          <p:nvPr/>
        </p:nvSpPr>
        <p:spPr bwMode="auto">
          <a:xfrm rot="-5400000">
            <a:off x="3725817" y="1826747"/>
            <a:ext cx="838691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ea typeface=""/>
              </a:rPr>
              <a:t>decode</a:t>
            </a:r>
          </a:p>
        </p:txBody>
      </p:sp>
      <p:sp>
        <p:nvSpPr>
          <p:cNvPr id="210" name="Rectangle 65"/>
          <p:cNvSpPr>
            <a:spLocks noChangeArrowheads="1"/>
          </p:cNvSpPr>
          <p:nvPr/>
        </p:nvSpPr>
        <p:spPr bwMode="auto">
          <a:xfrm>
            <a:off x="4714875" y="3043238"/>
            <a:ext cx="1885950" cy="257175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Sense amps</a:t>
            </a:r>
          </a:p>
        </p:txBody>
      </p:sp>
      <p:cxnSp>
        <p:nvCxnSpPr>
          <p:cNvPr id="211" name="Straight Arrow Connector 66"/>
          <p:cNvCxnSpPr>
            <a:cxnSpLocks noChangeShapeType="1"/>
          </p:cNvCxnSpPr>
          <p:nvPr/>
        </p:nvCxnSpPr>
        <p:spPr bwMode="auto">
          <a:xfrm rot="5400000">
            <a:off x="3929658" y="2099667"/>
            <a:ext cx="1800225" cy="1191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2" name="Straight Arrow Connector 67"/>
          <p:cNvCxnSpPr>
            <a:cxnSpLocks noChangeShapeType="1"/>
          </p:cNvCxnSpPr>
          <p:nvPr/>
        </p:nvCxnSpPr>
        <p:spPr bwMode="auto">
          <a:xfrm rot="5400000">
            <a:off x="4442372" y="2100115"/>
            <a:ext cx="1801118" cy="119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3" name="Straight Arrow Connector 68"/>
          <p:cNvCxnSpPr>
            <a:cxnSpLocks noChangeShapeType="1"/>
          </p:cNvCxnSpPr>
          <p:nvPr/>
        </p:nvCxnSpPr>
        <p:spPr bwMode="auto">
          <a:xfrm rot="5400000">
            <a:off x="4900762" y="2100114"/>
            <a:ext cx="1801118" cy="1191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4" name="Straight Arrow Connector 69"/>
          <p:cNvCxnSpPr>
            <a:cxnSpLocks noChangeShapeType="1"/>
          </p:cNvCxnSpPr>
          <p:nvPr/>
        </p:nvCxnSpPr>
        <p:spPr bwMode="auto">
          <a:xfrm rot="5400000">
            <a:off x="5300812" y="2100114"/>
            <a:ext cx="1801118" cy="1191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" name="AutoShape 11"/>
          <p:cNvSpPr>
            <a:spLocks noChangeArrowheads="1"/>
          </p:cNvSpPr>
          <p:nvPr/>
        </p:nvSpPr>
        <p:spPr bwMode="auto">
          <a:xfrm>
            <a:off x="4714875" y="3514725"/>
            <a:ext cx="1771650" cy="17145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431 w 21600"/>
              <a:gd name="T13" fmla="*/ 4431 h 21600"/>
              <a:gd name="T14" fmla="*/ 17169 w 21600"/>
              <a:gd name="T15" fmla="*/ 1716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262" y="21600"/>
                </a:lnTo>
                <a:lnTo>
                  <a:pt x="1633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"/>
              </a:rPr>
              <a:t>Mux</a:t>
            </a:r>
          </a:p>
        </p:txBody>
      </p:sp>
      <p:cxnSp>
        <p:nvCxnSpPr>
          <p:cNvPr id="216" name="Straight Arrow Connector 71"/>
          <p:cNvCxnSpPr>
            <a:cxnSpLocks noChangeShapeType="1"/>
          </p:cNvCxnSpPr>
          <p:nvPr/>
        </p:nvCxnSpPr>
        <p:spPr bwMode="auto">
          <a:xfrm rot="5400000">
            <a:off x="4722019" y="3407272"/>
            <a:ext cx="214313" cy="2381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7" name="Straight Arrow Connector 72"/>
          <p:cNvCxnSpPr>
            <a:cxnSpLocks noChangeShapeType="1"/>
          </p:cNvCxnSpPr>
          <p:nvPr/>
        </p:nvCxnSpPr>
        <p:spPr bwMode="auto">
          <a:xfrm rot="5400000">
            <a:off x="5236369" y="3407272"/>
            <a:ext cx="214313" cy="2381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8" name="Straight Arrow Connector 73"/>
          <p:cNvCxnSpPr>
            <a:cxnSpLocks noChangeShapeType="1"/>
          </p:cNvCxnSpPr>
          <p:nvPr/>
        </p:nvCxnSpPr>
        <p:spPr bwMode="auto">
          <a:xfrm rot="5400000">
            <a:off x="5694612" y="3407420"/>
            <a:ext cx="213419" cy="1191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9" name="Straight Arrow Connector 74"/>
          <p:cNvCxnSpPr>
            <a:cxnSpLocks noChangeShapeType="1"/>
          </p:cNvCxnSpPr>
          <p:nvPr/>
        </p:nvCxnSpPr>
        <p:spPr bwMode="auto">
          <a:xfrm rot="5400000">
            <a:off x="6093619" y="3407272"/>
            <a:ext cx="214313" cy="2381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0" name="Straight Arrow Connector 75"/>
          <p:cNvCxnSpPr>
            <a:cxnSpLocks noChangeShapeType="1"/>
          </p:cNvCxnSpPr>
          <p:nvPr/>
        </p:nvCxnSpPr>
        <p:spPr bwMode="auto">
          <a:xfrm rot="5400000">
            <a:off x="5273130" y="3814614"/>
            <a:ext cx="256282" cy="1191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1" name="Straight Arrow Connector 220"/>
          <p:cNvCxnSpPr/>
          <p:nvPr/>
        </p:nvCxnSpPr>
        <p:spPr bwMode="auto">
          <a:xfrm rot="5400000">
            <a:off x="5558880" y="3814614"/>
            <a:ext cx="256282" cy="1191"/>
          </a:xfrm>
          <a:prstGeom prst="straightConnector1">
            <a:avLst/>
          </a:prstGeom>
          <a:noFill/>
          <a:ln w="1905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2" name="TextBox 81"/>
          <p:cNvSpPr txBox="1">
            <a:spLocks noChangeArrowheads="1"/>
          </p:cNvSpPr>
          <p:nvPr/>
        </p:nvSpPr>
        <p:spPr bwMode="auto">
          <a:xfrm>
            <a:off x="1400176" y="3638550"/>
            <a:ext cx="8451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0000"/>
                </a:solidFill>
                <a:ea typeface=""/>
              </a:rPr>
              <a:t>Bank 0</a:t>
            </a:r>
          </a:p>
        </p:txBody>
      </p:sp>
      <p:sp>
        <p:nvSpPr>
          <p:cNvPr id="223" name="TextBox 82"/>
          <p:cNvSpPr txBox="1">
            <a:spLocks noChangeArrowheads="1"/>
          </p:cNvSpPr>
          <p:nvPr/>
        </p:nvSpPr>
        <p:spPr bwMode="auto">
          <a:xfrm>
            <a:off x="4257676" y="3638550"/>
            <a:ext cx="8451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ea typeface=""/>
              </a:rPr>
              <a:t>Bank 1</a:t>
            </a:r>
          </a:p>
        </p:txBody>
      </p:sp>
    </p:spTree>
    <p:extLst>
      <p:ext uri="{BB962C8B-B14F-4D97-AF65-F5344CB8AC3E}">
        <p14:creationId xmlns:p14="http://schemas.microsoft.com/office/powerpoint/2010/main" val="115845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6527">
        <p:fade/>
      </p:transition>
    </mc:Choice>
    <mc:Fallback xmlns="">
      <p:transition spd="med" advTm="26527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DRAM Bursting with Banking</a:t>
            </a:r>
          </a:p>
        </p:txBody>
      </p:sp>
      <p:sp>
        <p:nvSpPr>
          <p:cNvPr id="70" name="Rectangle 29"/>
          <p:cNvSpPr>
            <a:spLocks noChangeArrowheads="1"/>
          </p:cNvSpPr>
          <p:nvPr/>
        </p:nvSpPr>
        <p:spPr bwMode="auto">
          <a:xfrm>
            <a:off x="609600" y="1457964"/>
            <a:ext cx="1885950" cy="128588"/>
          </a:xfrm>
          <a:prstGeom prst="rect">
            <a:avLst/>
          </a:prstGeom>
          <a:solidFill>
            <a:srgbClr val="333333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71" name="Rectangle 30"/>
          <p:cNvSpPr>
            <a:spLocks noChangeArrowheads="1"/>
          </p:cNvSpPr>
          <p:nvPr/>
        </p:nvSpPr>
        <p:spPr bwMode="auto">
          <a:xfrm>
            <a:off x="2495550" y="1457964"/>
            <a:ext cx="228600" cy="128588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72" name="Rectangle 31"/>
          <p:cNvSpPr>
            <a:spLocks noChangeArrowheads="1"/>
          </p:cNvSpPr>
          <p:nvPr/>
        </p:nvSpPr>
        <p:spPr bwMode="auto">
          <a:xfrm>
            <a:off x="2724150" y="1457964"/>
            <a:ext cx="228600" cy="128588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73" name="Rectangle 33"/>
          <p:cNvSpPr>
            <a:spLocks noChangeArrowheads="1"/>
          </p:cNvSpPr>
          <p:nvPr/>
        </p:nvSpPr>
        <p:spPr bwMode="auto">
          <a:xfrm>
            <a:off x="1695450" y="1629415"/>
            <a:ext cx="35381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Trebuchet MS"/>
                <a:ea typeface=""/>
              </a:rPr>
              <a:t>Single-Bank burst timing, dead time on interface</a:t>
            </a:r>
          </a:p>
        </p:txBody>
      </p:sp>
      <p:sp>
        <p:nvSpPr>
          <p:cNvPr id="74" name="Rectangle 25"/>
          <p:cNvSpPr>
            <a:spLocks noChangeArrowheads="1"/>
          </p:cNvSpPr>
          <p:nvPr/>
        </p:nvSpPr>
        <p:spPr bwMode="auto">
          <a:xfrm>
            <a:off x="2952750" y="1457964"/>
            <a:ext cx="228600" cy="128588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75" name="Rectangle 27"/>
          <p:cNvSpPr>
            <a:spLocks noChangeArrowheads="1"/>
          </p:cNvSpPr>
          <p:nvPr/>
        </p:nvSpPr>
        <p:spPr bwMode="auto">
          <a:xfrm>
            <a:off x="3181350" y="1457964"/>
            <a:ext cx="228600" cy="128588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76" name="Rectangle 36"/>
          <p:cNvSpPr>
            <a:spLocks noChangeArrowheads="1"/>
          </p:cNvSpPr>
          <p:nvPr/>
        </p:nvSpPr>
        <p:spPr bwMode="auto">
          <a:xfrm>
            <a:off x="3409950" y="1457964"/>
            <a:ext cx="1885950" cy="128588"/>
          </a:xfrm>
          <a:prstGeom prst="rect">
            <a:avLst/>
          </a:prstGeom>
          <a:solidFill>
            <a:srgbClr val="333333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77" name="Rectangle 37"/>
          <p:cNvSpPr>
            <a:spLocks noChangeArrowheads="1"/>
          </p:cNvSpPr>
          <p:nvPr/>
        </p:nvSpPr>
        <p:spPr bwMode="auto">
          <a:xfrm>
            <a:off x="5295900" y="1457964"/>
            <a:ext cx="228600" cy="128588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78" name="Rectangle 38"/>
          <p:cNvSpPr>
            <a:spLocks noChangeArrowheads="1"/>
          </p:cNvSpPr>
          <p:nvPr/>
        </p:nvSpPr>
        <p:spPr bwMode="auto">
          <a:xfrm>
            <a:off x="5524500" y="1457964"/>
            <a:ext cx="228600" cy="128588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79" name="Rectangle 39"/>
          <p:cNvSpPr>
            <a:spLocks noChangeArrowheads="1"/>
          </p:cNvSpPr>
          <p:nvPr/>
        </p:nvSpPr>
        <p:spPr bwMode="auto">
          <a:xfrm>
            <a:off x="5753100" y="1457964"/>
            <a:ext cx="228600" cy="128588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80" name="Rectangle 40"/>
          <p:cNvSpPr>
            <a:spLocks noChangeArrowheads="1"/>
          </p:cNvSpPr>
          <p:nvPr/>
        </p:nvSpPr>
        <p:spPr bwMode="auto">
          <a:xfrm>
            <a:off x="5981700" y="1457964"/>
            <a:ext cx="228600" cy="128588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81" name="Rectangle 41"/>
          <p:cNvSpPr>
            <a:spLocks noChangeArrowheads="1"/>
          </p:cNvSpPr>
          <p:nvPr/>
        </p:nvSpPr>
        <p:spPr bwMode="auto">
          <a:xfrm>
            <a:off x="609600" y="2551924"/>
            <a:ext cx="1885950" cy="128588"/>
          </a:xfrm>
          <a:prstGeom prst="rect">
            <a:avLst/>
          </a:prstGeom>
          <a:solidFill>
            <a:srgbClr val="333333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82" name="Rectangle 42"/>
          <p:cNvSpPr>
            <a:spLocks noChangeArrowheads="1"/>
          </p:cNvSpPr>
          <p:nvPr/>
        </p:nvSpPr>
        <p:spPr bwMode="auto">
          <a:xfrm>
            <a:off x="2495550" y="2551924"/>
            <a:ext cx="228600" cy="128588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83" name="Rectangle 43"/>
          <p:cNvSpPr>
            <a:spLocks noChangeArrowheads="1"/>
          </p:cNvSpPr>
          <p:nvPr/>
        </p:nvSpPr>
        <p:spPr bwMode="auto">
          <a:xfrm>
            <a:off x="2724150" y="2551924"/>
            <a:ext cx="228600" cy="128588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84" name="Rectangle 44"/>
          <p:cNvSpPr>
            <a:spLocks noChangeArrowheads="1"/>
          </p:cNvSpPr>
          <p:nvPr/>
        </p:nvSpPr>
        <p:spPr bwMode="auto">
          <a:xfrm>
            <a:off x="2952750" y="2551924"/>
            <a:ext cx="228600" cy="128588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85" name="Rectangle 45"/>
          <p:cNvSpPr>
            <a:spLocks noChangeArrowheads="1"/>
          </p:cNvSpPr>
          <p:nvPr/>
        </p:nvSpPr>
        <p:spPr bwMode="auto">
          <a:xfrm>
            <a:off x="3181350" y="2551924"/>
            <a:ext cx="228600" cy="128588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86" name="Rectangle 46"/>
          <p:cNvSpPr>
            <a:spLocks noChangeArrowheads="1"/>
          </p:cNvSpPr>
          <p:nvPr/>
        </p:nvSpPr>
        <p:spPr bwMode="auto">
          <a:xfrm>
            <a:off x="3409950" y="2551924"/>
            <a:ext cx="1885950" cy="128588"/>
          </a:xfrm>
          <a:prstGeom prst="rect">
            <a:avLst/>
          </a:prstGeom>
          <a:solidFill>
            <a:srgbClr val="333333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87" name="Rectangle 47"/>
          <p:cNvSpPr>
            <a:spLocks noChangeArrowheads="1"/>
          </p:cNvSpPr>
          <p:nvPr/>
        </p:nvSpPr>
        <p:spPr bwMode="auto">
          <a:xfrm>
            <a:off x="5295900" y="2551924"/>
            <a:ext cx="228600" cy="128588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88" name="Rectangle 48"/>
          <p:cNvSpPr>
            <a:spLocks noChangeArrowheads="1"/>
          </p:cNvSpPr>
          <p:nvPr/>
        </p:nvSpPr>
        <p:spPr bwMode="auto">
          <a:xfrm>
            <a:off x="5524500" y="2551924"/>
            <a:ext cx="228600" cy="128588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89" name="Rectangle 49"/>
          <p:cNvSpPr>
            <a:spLocks noChangeArrowheads="1"/>
          </p:cNvSpPr>
          <p:nvPr/>
        </p:nvSpPr>
        <p:spPr bwMode="auto">
          <a:xfrm>
            <a:off x="5753100" y="2551924"/>
            <a:ext cx="228600" cy="128588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5981700" y="2551924"/>
            <a:ext cx="228600" cy="128588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91" name="Rectangle 51"/>
          <p:cNvSpPr>
            <a:spLocks noChangeArrowheads="1"/>
          </p:cNvSpPr>
          <p:nvPr/>
        </p:nvSpPr>
        <p:spPr bwMode="auto">
          <a:xfrm>
            <a:off x="609600" y="2851962"/>
            <a:ext cx="971550" cy="128588"/>
          </a:xfrm>
          <a:prstGeom prst="rect">
            <a:avLst/>
          </a:prstGeom>
          <a:solidFill>
            <a:srgbClr val="333333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92" name="Rectangle 52"/>
          <p:cNvSpPr>
            <a:spLocks noChangeArrowheads="1"/>
          </p:cNvSpPr>
          <p:nvPr/>
        </p:nvSpPr>
        <p:spPr bwMode="auto">
          <a:xfrm>
            <a:off x="1581150" y="2851962"/>
            <a:ext cx="228600" cy="128588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93" name="Rectangle 53"/>
          <p:cNvSpPr>
            <a:spLocks noChangeArrowheads="1"/>
          </p:cNvSpPr>
          <p:nvPr/>
        </p:nvSpPr>
        <p:spPr bwMode="auto">
          <a:xfrm>
            <a:off x="1809750" y="2851962"/>
            <a:ext cx="228600" cy="128588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94" name="Rectangle 54"/>
          <p:cNvSpPr>
            <a:spLocks noChangeArrowheads="1"/>
          </p:cNvSpPr>
          <p:nvPr/>
        </p:nvSpPr>
        <p:spPr bwMode="auto">
          <a:xfrm>
            <a:off x="2038350" y="2851962"/>
            <a:ext cx="228600" cy="128588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95" name="Rectangle 55"/>
          <p:cNvSpPr>
            <a:spLocks noChangeArrowheads="1"/>
          </p:cNvSpPr>
          <p:nvPr/>
        </p:nvSpPr>
        <p:spPr bwMode="auto">
          <a:xfrm>
            <a:off x="2266950" y="2851962"/>
            <a:ext cx="228600" cy="128588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96" name="Rectangle 56"/>
          <p:cNvSpPr>
            <a:spLocks noChangeArrowheads="1"/>
          </p:cNvSpPr>
          <p:nvPr/>
        </p:nvSpPr>
        <p:spPr bwMode="auto">
          <a:xfrm>
            <a:off x="2495550" y="2851962"/>
            <a:ext cx="1885950" cy="128588"/>
          </a:xfrm>
          <a:prstGeom prst="rect">
            <a:avLst/>
          </a:prstGeom>
          <a:solidFill>
            <a:srgbClr val="333333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97" name="Rectangle 57"/>
          <p:cNvSpPr>
            <a:spLocks noChangeArrowheads="1"/>
          </p:cNvSpPr>
          <p:nvPr/>
        </p:nvSpPr>
        <p:spPr bwMode="auto">
          <a:xfrm>
            <a:off x="4381500" y="2851962"/>
            <a:ext cx="228600" cy="128588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98" name="Rectangle 58"/>
          <p:cNvSpPr>
            <a:spLocks noChangeArrowheads="1"/>
          </p:cNvSpPr>
          <p:nvPr/>
        </p:nvSpPr>
        <p:spPr bwMode="auto">
          <a:xfrm>
            <a:off x="4610100" y="2851962"/>
            <a:ext cx="228600" cy="128588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99" name="Rectangle 59"/>
          <p:cNvSpPr>
            <a:spLocks noChangeArrowheads="1"/>
          </p:cNvSpPr>
          <p:nvPr/>
        </p:nvSpPr>
        <p:spPr bwMode="auto">
          <a:xfrm>
            <a:off x="4838700" y="2851962"/>
            <a:ext cx="228600" cy="128588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00" name="Rectangle 60"/>
          <p:cNvSpPr>
            <a:spLocks noChangeArrowheads="1"/>
          </p:cNvSpPr>
          <p:nvPr/>
        </p:nvSpPr>
        <p:spPr bwMode="auto">
          <a:xfrm>
            <a:off x="5067300" y="2851962"/>
            <a:ext cx="228600" cy="128588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01" name="Rectangle 61"/>
          <p:cNvSpPr>
            <a:spLocks noChangeArrowheads="1"/>
          </p:cNvSpPr>
          <p:nvPr/>
        </p:nvSpPr>
        <p:spPr bwMode="auto">
          <a:xfrm>
            <a:off x="5295900" y="2851962"/>
            <a:ext cx="971550" cy="128588"/>
          </a:xfrm>
          <a:prstGeom prst="rect">
            <a:avLst/>
          </a:prstGeom>
          <a:solidFill>
            <a:srgbClr val="333333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02" name="Rectangle 62"/>
          <p:cNvSpPr>
            <a:spLocks noChangeArrowheads="1"/>
          </p:cNvSpPr>
          <p:nvPr/>
        </p:nvSpPr>
        <p:spPr bwMode="auto">
          <a:xfrm>
            <a:off x="1981201" y="2980551"/>
            <a:ext cx="32367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Trebuchet MS"/>
                <a:ea typeface=""/>
              </a:rPr>
              <a:t>Multi-Bank burst timing, reduced dead time </a:t>
            </a:r>
          </a:p>
        </p:txBody>
      </p:sp>
    </p:spTree>
    <p:extLst>
      <p:ext uri="{BB962C8B-B14F-4D97-AF65-F5344CB8AC3E}">
        <p14:creationId xmlns:p14="http://schemas.microsoft.com/office/powerpoint/2010/main" val="100507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1187">
        <p:fade/>
      </p:transition>
    </mc:Choice>
    <mc:Fallback xmlns="">
      <p:transition spd="med" advTm="131187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GPU off-chip memory subsystem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NVIDIA GTX280 GPU: </a:t>
            </a:r>
          </a:p>
          <a:p>
            <a:pPr lvl="1"/>
            <a:r>
              <a:rPr lang="en-US" sz="1050" dirty="0"/>
              <a:t>Peak global memory bandwidth = 141.7GB/s</a:t>
            </a:r>
          </a:p>
          <a:p>
            <a:r>
              <a:rPr lang="en-US" sz="1383" dirty="0"/>
              <a:t>NVIDIA Volta:</a:t>
            </a:r>
          </a:p>
          <a:p>
            <a:pPr lvl="1"/>
            <a:r>
              <a:rPr lang="en-US" sz="1050" dirty="0"/>
              <a:t>16GB HBM2 memory subsystem delivers 900 GB/sec peak memory bandwidth</a:t>
            </a:r>
          </a:p>
          <a:p>
            <a:pPr lvl="1"/>
            <a:endParaRPr lang="en-US" sz="1050" dirty="0"/>
          </a:p>
          <a:p>
            <a:r>
              <a:rPr lang="en-US" dirty="0"/>
              <a:t>Global memory (GDDR3) interface @ 1.1GHz</a:t>
            </a:r>
          </a:p>
          <a:p>
            <a:pPr lvl="1"/>
            <a:r>
              <a:rPr lang="en-US" sz="1050" dirty="0"/>
              <a:t>(Core speed @ 276Mhz)</a:t>
            </a:r>
          </a:p>
          <a:p>
            <a:pPr lvl="1"/>
            <a:r>
              <a:rPr lang="en-US" sz="1050" dirty="0"/>
              <a:t>For a typical 64-bit interface, we can sustain only about 17.6 GB/s (Recall DDR - 2 transfers per clock)</a:t>
            </a:r>
          </a:p>
          <a:p>
            <a:pPr lvl="1"/>
            <a:r>
              <a:rPr lang="en-US" sz="1050" dirty="0"/>
              <a:t>We need a lot more bandwidth (141.7 GB/s) – thus 8 memory channels</a:t>
            </a:r>
          </a:p>
          <a:p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9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49675">
        <p:fade/>
      </p:transition>
    </mc:Choice>
    <mc:Fallback xmlns="">
      <p:transition spd="med" advTm="249675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coalescing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31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DRAM Burst </a:t>
            </a:r>
            <a:r>
              <a:rPr lang="en-US"/>
              <a:t>– A System </a:t>
            </a:r>
            <a:r>
              <a:rPr lang="en-US" dirty="0"/>
              <a:t>View</a:t>
            </a:r>
          </a:p>
        </p:txBody>
      </p:sp>
      <p:sp>
        <p:nvSpPr>
          <p:cNvPr id="43" name="Content Placeholder 42"/>
          <p:cNvSpPr>
            <a:spLocks noGrp="1"/>
          </p:cNvSpPr>
          <p:nvPr>
            <p:ph idx="1"/>
          </p:nvPr>
        </p:nvSpPr>
        <p:spPr>
          <a:xfrm>
            <a:off x="319878" y="2419350"/>
            <a:ext cx="6217920" cy="2414195"/>
          </a:xfrm>
        </p:spPr>
        <p:txBody>
          <a:bodyPr>
            <a:normAutofit/>
          </a:bodyPr>
          <a:lstStyle/>
          <a:p>
            <a:r>
              <a:rPr lang="en-US" dirty="0"/>
              <a:t>Each address space is partitioned into burst sections </a:t>
            </a:r>
          </a:p>
          <a:p>
            <a:pPr lvl="1"/>
            <a:r>
              <a:rPr lang="en-US" sz="1500" dirty="0">
                <a:solidFill>
                  <a:srgbClr val="6F6F6F"/>
                </a:solidFill>
                <a:ea typeface="+mn-ea"/>
              </a:rPr>
              <a:t>Whenever a location is accessed, all other locations in the same section are also delivered to the processor </a:t>
            </a:r>
          </a:p>
          <a:p>
            <a:r>
              <a:rPr lang="en-US" dirty="0"/>
              <a:t>Basic example: a 16-byte address space, 4-byte burst sections</a:t>
            </a:r>
          </a:p>
          <a:p>
            <a:pPr lvl="1"/>
            <a:r>
              <a:rPr lang="en-US" sz="1500" dirty="0">
                <a:solidFill>
                  <a:srgbClr val="6F6F6F"/>
                </a:solidFill>
                <a:ea typeface="+mn-ea"/>
              </a:rPr>
              <a:t>In practice, we have at least 4GB address space,  burst section sizes of 128-bytes or more</a:t>
            </a:r>
          </a:p>
          <a:p>
            <a:endParaRPr lang="en-US" sz="105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F7886C5B-537F-42EB-8390-2010A7F9CC31}" type="slidenum">
              <a:rPr lang="en-US" smtClean="0"/>
              <a:t>14</a:t>
            </a:fld>
            <a:endParaRPr lang="en-US"/>
          </a:p>
        </p:txBody>
      </p:sp>
      <p:sp>
        <p:nvSpPr>
          <p:cNvPr id="89" name="Rectangle 19"/>
          <p:cNvSpPr>
            <a:spLocks noChangeArrowheads="1"/>
          </p:cNvSpPr>
          <p:nvPr/>
        </p:nvSpPr>
        <p:spPr bwMode="auto">
          <a:xfrm>
            <a:off x="685800" y="1619250"/>
            <a:ext cx="342900" cy="3429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90" name="Rectangle 20"/>
          <p:cNvSpPr>
            <a:spLocks noChangeArrowheads="1"/>
          </p:cNvSpPr>
          <p:nvPr/>
        </p:nvSpPr>
        <p:spPr bwMode="auto">
          <a:xfrm>
            <a:off x="1028700" y="1619250"/>
            <a:ext cx="342900" cy="3429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91" name="Rectangle 21"/>
          <p:cNvSpPr>
            <a:spLocks noChangeArrowheads="1"/>
          </p:cNvSpPr>
          <p:nvPr/>
        </p:nvSpPr>
        <p:spPr bwMode="auto">
          <a:xfrm>
            <a:off x="1371600" y="1619250"/>
            <a:ext cx="342900" cy="3429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92" name="Rectangle 22"/>
          <p:cNvSpPr>
            <a:spLocks noChangeArrowheads="1"/>
          </p:cNvSpPr>
          <p:nvPr/>
        </p:nvSpPr>
        <p:spPr bwMode="auto">
          <a:xfrm>
            <a:off x="1714500" y="1619250"/>
            <a:ext cx="342900" cy="3429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93" name="Rectangle 23"/>
          <p:cNvSpPr>
            <a:spLocks noChangeArrowheads="1"/>
          </p:cNvSpPr>
          <p:nvPr/>
        </p:nvSpPr>
        <p:spPr bwMode="auto">
          <a:xfrm>
            <a:off x="2057400" y="1619250"/>
            <a:ext cx="342900" cy="3429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94" name="Rectangle 24"/>
          <p:cNvSpPr>
            <a:spLocks noChangeArrowheads="1"/>
          </p:cNvSpPr>
          <p:nvPr/>
        </p:nvSpPr>
        <p:spPr bwMode="auto">
          <a:xfrm>
            <a:off x="2400300" y="1619250"/>
            <a:ext cx="342900" cy="3429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95" name="Rectangle 25"/>
          <p:cNvSpPr>
            <a:spLocks noChangeArrowheads="1"/>
          </p:cNvSpPr>
          <p:nvPr/>
        </p:nvSpPr>
        <p:spPr bwMode="auto">
          <a:xfrm>
            <a:off x="2743200" y="1619250"/>
            <a:ext cx="342900" cy="3429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96" name="Rectangle 26"/>
          <p:cNvSpPr>
            <a:spLocks noChangeArrowheads="1"/>
          </p:cNvSpPr>
          <p:nvPr/>
        </p:nvSpPr>
        <p:spPr bwMode="auto">
          <a:xfrm>
            <a:off x="3086100" y="1619250"/>
            <a:ext cx="342900" cy="3429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97" name="Rectangle 27"/>
          <p:cNvSpPr>
            <a:spLocks noChangeArrowheads="1"/>
          </p:cNvSpPr>
          <p:nvPr/>
        </p:nvSpPr>
        <p:spPr bwMode="auto">
          <a:xfrm>
            <a:off x="3429000" y="1619250"/>
            <a:ext cx="342900" cy="3429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98" name="Rectangle 28"/>
          <p:cNvSpPr>
            <a:spLocks noChangeArrowheads="1"/>
          </p:cNvSpPr>
          <p:nvPr/>
        </p:nvSpPr>
        <p:spPr bwMode="auto">
          <a:xfrm>
            <a:off x="3771900" y="1619250"/>
            <a:ext cx="342900" cy="3429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99" name="Rectangle 29"/>
          <p:cNvSpPr>
            <a:spLocks noChangeArrowheads="1"/>
          </p:cNvSpPr>
          <p:nvPr/>
        </p:nvSpPr>
        <p:spPr bwMode="auto">
          <a:xfrm>
            <a:off x="4114800" y="1619250"/>
            <a:ext cx="342900" cy="3429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00" name="Rectangle 30"/>
          <p:cNvSpPr>
            <a:spLocks noChangeArrowheads="1"/>
          </p:cNvSpPr>
          <p:nvPr/>
        </p:nvSpPr>
        <p:spPr bwMode="auto">
          <a:xfrm>
            <a:off x="4457700" y="1619250"/>
            <a:ext cx="342900" cy="3429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01" name="Rectangle 31"/>
          <p:cNvSpPr>
            <a:spLocks noChangeArrowheads="1"/>
          </p:cNvSpPr>
          <p:nvPr/>
        </p:nvSpPr>
        <p:spPr bwMode="auto">
          <a:xfrm>
            <a:off x="1371600" y="1619250"/>
            <a:ext cx="342900" cy="34290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</a:t>
            </a:r>
            <a:endParaRPr kumimoji="0" lang="en-US" sz="12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02" name="Rectangle 32"/>
          <p:cNvSpPr>
            <a:spLocks noChangeArrowheads="1"/>
          </p:cNvSpPr>
          <p:nvPr/>
        </p:nvSpPr>
        <p:spPr bwMode="auto">
          <a:xfrm>
            <a:off x="1028700" y="1619250"/>
            <a:ext cx="342900" cy="34290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</a:t>
            </a:r>
            <a:endParaRPr kumimoji="0" lang="en-US" sz="12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03" name="Rectangle 33"/>
          <p:cNvSpPr>
            <a:spLocks noChangeArrowheads="1"/>
          </p:cNvSpPr>
          <p:nvPr/>
        </p:nvSpPr>
        <p:spPr bwMode="auto">
          <a:xfrm>
            <a:off x="685800" y="1619250"/>
            <a:ext cx="342900" cy="34290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</a:t>
            </a:r>
            <a:endParaRPr kumimoji="0" lang="en-US" sz="12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04" name="Rectangle 34"/>
          <p:cNvSpPr>
            <a:spLocks noChangeArrowheads="1"/>
          </p:cNvSpPr>
          <p:nvPr/>
        </p:nvSpPr>
        <p:spPr bwMode="auto">
          <a:xfrm>
            <a:off x="1714500" y="1619250"/>
            <a:ext cx="342900" cy="34290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</a:t>
            </a:r>
            <a:endParaRPr kumimoji="0" lang="en-US" sz="12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05" name="Rectangle 35"/>
          <p:cNvSpPr>
            <a:spLocks noChangeArrowheads="1"/>
          </p:cNvSpPr>
          <p:nvPr/>
        </p:nvSpPr>
        <p:spPr bwMode="auto">
          <a:xfrm>
            <a:off x="2400300" y="1619250"/>
            <a:ext cx="342900" cy="342900"/>
          </a:xfrm>
          <a:prstGeom prst="rect">
            <a:avLst/>
          </a:prstGeom>
          <a:solidFill>
            <a:srgbClr val="FF00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5</a:t>
            </a:r>
            <a:endParaRPr kumimoji="0" lang="en-US" sz="12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06" name="Rectangle 36"/>
          <p:cNvSpPr>
            <a:spLocks noChangeArrowheads="1"/>
          </p:cNvSpPr>
          <p:nvPr/>
        </p:nvSpPr>
        <p:spPr bwMode="auto">
          <a:xfrm>
            <a:off x="2057400" y="1619250"/>
            <a:ext cx="342900" cy="342900"/>
          </a:xfrm>
          <a:prstGeom prst="rect">
            <a:avLst/>
          </a:prstGeom>
          <a:solidFill>
            <a:srgbClr val="FF00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4</a:t>
            </a:r>
            <a:endParaRPr kumimoji="0" lang="en-US" sz="12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07" name="Rectangle 37"/>
          <p:cNvSpPr>
            <a:spLocks noChangeArrowheads="1"/>
          </p:cNvSpPr>
          <p:nvPr/>
        </p:nvSpPr>
        <p:spPr bwMode="auto">
          <a:xfrm>
            <a:off x="2743200" y="1619250"/>
            <a:ext cx="342900" cy="342900"/>
          </a:xfrm>
          <a:prstGeom prst="rect">
            <a:avLst/>
          </a:prstGeom>
          <a:solidFill>
            <a:srgbClr val="FF00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6</a:t>
            </a:r>
            <a:endParaRPr kumimoji="0" lang="en-US" sz="12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08" name="Rectangle 38"/>
          <p:cNvSpPr>
            <a:spLocks noChangeArrowheads="1"/>
          </p:cNvSpPr>
          <p:nvPr/>
        </p:nvSpPr>
        <p:spPr bwMode="auto">
          <a:xfrm>
            <a:off x="3086100" y="1619250"/>
            <a:ext cx="342900" cy="342900"/>
          </a:xfrm>
          <a:prstGeom prst="rect">
            <a:avLst/>
          </a:prstGeom>
          <a:solidFill>
            <a:srgbClr val="FF00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7</a:t>
            </a:r>
            <a:endParaRPr kumimoji="0" lang="en-US" sz="12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09" name="Rectangle 39"/>
          <p:cNvSpPr>
            <a:spLocks noChangeArrowheads="1"/>
          </p:cNvSpPr>
          <p:nvPr/>
        </p:nvSpPr>
        <p:spPr bwMode="auto">
          <a:xfrm>
            <a:off x="3771900" y="1619250"/>
            <a:ext cx="342900" cy="342900"/>
          </a:xfrm>
          <a:prstGeom prst="rect">
            <a:avLst/>
          </a:prstGeom>
          <a:solidFill>
            <a:srgbClr val="00008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9</a:t>
            </a:r>
            <a:endParaRPr kumimoji="0" lang="en-US" sz="12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10" name="Rectangle 40"/>
          <p:cNvSpPr>
            <a:spLocks noChangeArrowheads="1"/>
          </p:cNvSpPr>
          <p:nvPr/>
        </p:nvSpPr>
        <p:spPr bwMode="auto">
          <a:xfrm>
            <a:off x="3429000" y="1619250"/>
            <a:ext cx="342900" cy="342900"/>
          </a:xfrm>
          <a:prstGeom prst="rect">
            <a:avLst/>
          </a:prstGeom>
          <a:solidFill>
            <a:srgbClr val="00008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8</a:t>
            </a:r>
            <a:endParaRPr kumimoji="0" lang="en-US" sz="12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11" name="Rectangle 41"/>
          <p:cNvSpPr>
            <a:spLocks noChangeArrowheads="1"/>
          </p:cNvSpPr>
          <p:nvPr/>
        </p:nvSpPr>
        <p:spPr bwMode="auto">
          <a:xfrm>
            <a:off x="4114800" y="1619250"/>
            <a:ext cx="342900" cy="342900"/>
          </a:xfrm>
          <a:prstGeom prst="rect">
            <a:avLst/>
          </a:prstGeom>
          <a:solidFill>
            <a:srgbClr val="00008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10</a:t>
            </a:r>
            <a:endParaRPr kumimoji="0" lang="en-US" sz="12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12" name="Rectangle 42"/>
          <p:cNvSpPr>
            <a:spLocks noChangeArrowheads="1"/>
          </p:cNvSpPr>
          <p:nvPr/>
        </p:nvSpPr>
        <p:spPr bwMode="auto">
          <a:xfrm>
            <a:off x="4457700" y="1619250"/>
            <a:ext cx="342900" cy="342900"/>
          </a:xfrm>
          <a:prstGeom prst="rect">
            <a:avLst/>
          </a:prstGeom>
          <a:solidFill>
            <a:srgbClr val="00008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11</a:t>
            </a:r>
            <a:endParaRPr kumimoji="0" lang="en-US" sz="12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13" name="Rectangle 59"/>
          <p:cNvSpPr>
            <a:spLocks noChangeArrowheads="1"/>
          </p:cNvSpPr>
          <p:nvPr/>
        </p:nvSpPr>
        <p:spPr bwMode="auto">
          <a:xfrm>
            <a:off x="4800600" y="1619250"/>
            <a:ext cx="342900" cy="3429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14" name="Rectangle 60"/>
          <p:cNvSpPr>
            <a:spLocks noChangeArrowheads="1"/>
          </p:cNvSpPr>
          <p:nvPr/>
        </p:nvSpPr>
        <p:spPr bwMode="auto">
          <a:xfrm>
            <a:off x="5143500" y="1619250"/>
            <a:ext cx="342900" cy="3429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15" name="Rectangle 61"/>
          <p:cNvSpPr>
            <a:spLocks noChangeArrowheads="1"/>
          </p:cNvSpPr>
          <p:nvPr/>
        </p:nvSpPr>
        <p:spPr bwMode="auto">
          <a:xfrm>
            <a:off x="5486400" y="1619250"/>
            <a:ext cx="342900" cy="3429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16" name="Rectangle 62"/>
          <p:cNvSpPr>
            <a:spLocks noChangeArrowheads="1"/>
          </p:cNvSpPr>
          <p:nvPr/>
        </p:nvSpPr>
        <p:spPr bwMode="auto">
          <a:xfrm>
            <a:off x="5829300" y="1619250"/>
            <a:ext cx="342900" cy="3429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17" name="Rectangle 63"/>
          <p:cNvSpPr>
            <a:spLocks noChangeArrowheads="1"/>
          </p:cNvSpPr>
          <p:nvPr/>
        </p:nvSpPr>
        <p:spPr bwMode="auto">
          <a:xfrm>
            <a:off x="4800600" y="1619250"/>
            <a:ext cx="342900" cy="3429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18" name="Rectangle 64"/>
          <p:cNvSpPr>
            <a:spLocks noChangeArrowheads="1"/>
          </p:cNvSpPr>
          <p:nvPr/>
        </p:nvSpPr>
        <p:spPr bwMode="auto">
          <a:xfrm>
            <a:off x="5143500" y="1619250"/>
            <a:ext cx="342900" cy="3429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19" name="Rectangle 65"/>
          <p:cNvSpPr>
            <a:spLocks noChangeArrowheads="1"/>
          </p:cNvSpPr>
          <p:nvPr/>
        </p:nvSpPr>
        <p:spPr bwMode="auto">
          <a:xfrm>
            <a:off x="5486400" y="1619250"/>
            <a:ext cx="342900" cy="3429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20" name="Rectangle 66"/>
          <p:cNvSpPr>
            <a:spLocks noChangeArrowheads="1"/>
          </p:cNvSpPr>
          <p:nvPr/>
        </p:nvSpPr>
        <p:spPr bwMode="auto">
          <a:xfrm>
            <a:off x="5829300" y="1619250"/>
            <a:ext cx="342900" cy="3429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21" name="Rectangle 67"/>
          <p:cNvSpPr>
            <a:spLocks noChangeArrowheads="1"/>
          </p:cNvSpPr>
          <p:nvPr/>
        </p:nvSpPr>
        <p:spPr bwMode="auto">
          <a:xfrm>
            <a:off x="5143500" y="1619250"/>
            <a:ext cx="342900" cy="342900"/>
          </a:xfrm>
          <a:prstGeom prst="rect">
            <a:avLst/>
          </a:prstGeom>
          <a:solidFill>
            <a:srgbClr val="0080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13</a:t>
            </a:r>
            <a:endParaRPr kumimoji="0" lang="en-US" sz="12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22" name="Rectangle 68"/>
          <p:cNvSpPr>
            <a:spLocks noChangeArrowheads="1"/>
          </p:cNvSpPr>
          <p:nvPr/>
        </p:nvSpPr>
        <p:spPr bwMode="auto">
          <a:xfrm>
            <a:off x="4800600" y="1619250"/>
            <a:ext cx="342900" cy="342900"/>
          </a:xfrm>
          <a:prstGeom prst="rect">
            <a:avLst/>
          </a:prstGeom>
          <a:solidFill>
            <a:srgbClr val="0080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12</a:t>
            </a:r>
            <a:endParaRPr kumimoji="0" lang="en-US" sz="12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23" name="Rectangle 69"/>
          <p:cNvSpPr>
            <a:spLocks noChangeArrowheads="1"/>
          </p:cNvSpPr>
          <p:nvPr/>
        </p:nvSpPr>
        <p:spPr bwMode="auto">
          <a:xfrm>
            <a:off x="5486400" y="1619250"/>
            <a:ext cx="342900" cy="342900"/>
          </a:xfrm>
          <a:prstGeom prst="rect">
            <a:avLst/>
          </a:prstGeom>
          <a:solidFill>
            <a:srgbClr val="0080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14</a:t>
            </a:r>
            <a:endParaRPr kumimoji="0" lang="en-US" sz="12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24" name="Rectangle 70"/>
          <p:cNvSpPr>
            <a:spLocks noChangeArrowheads="1"/>
          </p:cNvSpPr>
          <p:nvPr/>
        </p:nvSpPr>
        <p:spPr bwMode="auto">
          <a:xfrm>
            <a:off x="5829300" y="1619250"/>
            <a:ext cx="342900" cy="342900"/>
          </a:xfrm>
          <a:prstGeom prst="rect">
            <a:avLst/>
          </a:prstGeom>
          <a:solidFill>
            <a:srgbClr val="0080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15</a:t>
            </a:r>
            <a:endParaRPr kumimoji="0" lang="en-US" sz="12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857250" y="1361360"/>
            <a:ext cx="12458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latin typeface="Trebuchet MS"/>
                <a:ea typeface=""/>
              </a:rPr>
              <a:t>Burst section 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286000" y="1356538"/>
            <a:ext cx="12458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latin typeface="Trebuchet MS"/>
                <a:ea typeface=""/>
              </a:rPr>
              <a:t>Burst section 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600450" y="1361360"/>
            <a:ext cx="12458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latin typeface="Trebuchet MS"/>
                <a:ea typeface=""/>
              </a:rPr>
              <a:t>Burst section 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4964906" y="1361360"/>
            <a:ext cx="12458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latin typeface="Trebuchet MS"/>
                <a:ea typeface=""/>
              </a:rPr>
              <a:t>Burst section </a:t>
            </a:r>
          </a:p>
        </p:txBody>
      </p:sp>
    </p:spTree>
    <p:extLst>
      <p:ext uri="{BB962C8B-B14F-4D97-AF65-F5344CB8AC3E}">
        <p14:creationId xmlns:p14="http://schemas.microsoft.com/office/powerpoint/2010/main" val="46853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5176">
        <p:fade/>
      </p:transition>
    </mc:Choice>
    <mc:Fallback xmlns="">
      <p:transition spd="med" advTm="115176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 Memory Coalescing</a:t>
            </a:r>
          </a:p>
        </p:txBody>
      </p:sp>
      <p:sp>
        <p:nvSpPr>
          <p:cNvPr id="43" name="Content Placeholder 42"/>
          <p:cNvSpPr>
            <a:spLocks noGrp="1"/>
          </p:cNvSpPr>
          <p:nvPr>
            <p:ph idx="1"/>
          </p:nvPr>
        </p:nvSpPr>
        <p:spPr>
          <a:xfrm>
            <a:off x="319878" y="2858299"/>
            <a:ext cx="6217920" cy="197524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When all threads of a warp execute a load instruction, if all accessed locations fall into the same burst section, only one DRAM request will be made and the access is fully coalesced.</a:t>
            </a:r>
          </a:p>
          <a:p>
            <a:endParaRPr lang="en-US" dirty="0"/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F7886C5B-537F-42EB-8390-2010A7F9CC31}" type="slidenum">
              <a:rPr lang="en-US" smtClean="0"/>
              <a:t>15</a:t>
            </a:fld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18689" y="2302352"/>
            <a:ext cx="1245854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Burst section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47439" y="2297530"/>
            <a:ext cx="1245854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Burst section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561889" y="2302352"/>
            <a:ext cx="1245854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Burst section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926346" y="2302352"/>
            <a:ext cx="1245854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Burst section </a:t>
            </a:r>
          </a:p>
        </p:txBody>
      </p:sp>
      <p:sp>
        <p:nvSpPr>
          <p:cNvPr id="129" name="Rectangle 19"/>
          <p:cNvSpPr>
            <a:spLocks noChangeArrowheads="1"/>
          </p:cNvSpPr>
          <p:nvPr/>
        </p:nvSpPr>
        <p:spPr bwMode="auto">
          <a:xfrm>
            <a:off x="658628" y="1943168"/>
            <a:ext cx="342900" cy="342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30" name="Rectangle 20"/>
          <p:cNvSpPr>
            <a:spLocks noChangeArrowheads="1"/>
          </p:cNvSpPr>
          <p:nvPr/>
        </p:nvSpPr>
        <p:spPr bwMode="auto">
          <a:xfrm>
            <a:off x="1001528" y="1943168"/>
            <a:ext cx="342900" cy="342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31" name="Rectangle 21"/>
          <p:cNvSpPr>
            <a:spLocks noChangeArrowheads="1"/>
          </p:cNvSpPr>
          <p:nvPr/>
        </p:nvSpPr>
        <p:spPr bwMode="auto">
          <a:xfrm>
            <a:off x="1344428" y="1943168"/>
            <a:ext cx="342900" cy="342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32" name="Rectangle 22"/>
          <p:cNvSpPr>
            <a:spLocks noChangeArrowheads="1"/>
          </p:cNvSpPr>
          <p:nvPr/>
        </p:nvSpPr>
        <p:spPr bwMode="auto">
          <a:xfrm>
            <a:off x="1687328" y="1943168"/>
            <a:ext cx="342900" cy="342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33" name="Rectangle 23"/>
          <p:cNvSpPr>
            <a:spLocks noChangeArrowheads="1"/>
          </p:cNvSpPr>
          <p:nvPr/>
        </p:nvSpPr>
        <p:spPr bwMode="auto">
          <a:xfrm>
            <a:off x="2030228" y="1943168"/>
            <a:ext cx="342900" cy="342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34" name="Rectangle 24"/>
          <p:cNvSpPr>
            <a:spLocks noChangeArrowheads="1"/>
          </p:cNvSpPr>
          <p:nvPr/>
        </p:nvSpPr>
        <p:spPr bwMode="auto">
          <a:xfrm>
            <a:off x="2373128" y="1943168"/>
            <a:ext cx="342900" cy="342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35" name="Rectangle 25"/>
          <p:cNvSpPr>
            <a:spLocks noChangeArrowheads="1"/>
          </p:cNvSpPr>
          <p:nvPr/>
        </p:nvSpPr>
        <p:spPr bwMode="auto">
          <a:xfrm>
            <a:off x="2716028" y="1943168"/>
            <a:ext cx="342900" cy="342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36" name="Rectangle 26"/>
          <p:cNvSpPr>
            <a:spLocks noChangeArrowheads="1"/>
          </p:cNvSpPr>
          <p:nvPr/>
        </p:nvSpPr>
        <p:spPr bwMode="auto">
          <a:xfrm>
            <a:off x="3058928" y="1943168"/>
            <a:ext cx="342900" cy="342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37" name="Rectangle 27"/>
          <p:cNvSpPr>
            <a:spLocks noChangeArrowheads="1"/>
          </p:cNvSpPr>
          <p:nvPr/>
        </p:nvSpPr>
        <p:spPr bwMode="auto">
          <a:xfrm>
            <a:off x="3401828" y="1943168"/>
            <a:ext cx="342900" cy="342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38" name="Rectangle 28"/>
          <p:cNvSpPr>
            <a:spLocks noChangeArrowheads="1"/>
          </p:cNvSpPr>
          <p:nvPr/>
        </p:nvSpPr>
        <p:spPr bwMode="auto">
          <a:xfrm>
            <a:off x="3744728" y="1943168"/>
            <a:ext cx="342900" cy="342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39" name="Rectangle 29"/>
          <p:cNvSpPr>
            <a:spLocks noChangeArrowheads="1"/>
          </p:cNvSpPr>
          <p:nvPr/>
        </p:nvSpPr>
        <p:spPr bwMode="auto">
          <a:xfrm>
            <a:off x="4087628" y="1943168"/>
            <a:ext cx="342900" cy="342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40" name="Rectangle 30"/>
          <p:cNvSpPr>
            <a:spLocks noChangeArrowheads="1"/>
          </p:cNvSpPr>
          <p:nvPr/>
        </p:nvSpPr>
        <p:spPr bwMode="auto">
          <a:xfrm>
            <a:off x="4430528" y="1943168"/>
            <a:ext cx="342900" cy="342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41" name="Rectangle 31"/>
          <p:cNvSpPr>
            <a:spLocks noChangeArrowheads="1"/>
          </p:cNvSpPr>
          <p:nvPr/>
        </p:nvSpPr>
        <p:spPr bwMode="auto">
          <a:xfrm>
            <a:off x="1344428" y="1943168"/>
            <a:ext cx="342900" cy="3429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</a:t>
            </a:r>
            <a:endParaRPr kumimoji="0" lang="en-US" sz="12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42" name="Rectangle 32"/>
          <p:cNvSpPr>
            <a:spLocks noChangeArrowheads="1"/>
          </p:cNvSpPr>
          <p:nvPr/>
        </p:nvSpPr>
        <p:spPr bwMode="auto">
          <a:xfrm>
            <a:off x="1001528" y="1943168"/>
            <a:ext cx="342900" cy="3429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</a:t>
            </a:r>
            <a:endParaRPr kumimoji="0" lang="en-US" sz="12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43" name="Rectangle 33"/>
          <p:cNvSpPr>
            <a:spLocks noChangeArrowheads="1"/>
          </p:cNvSpPr>
          <p:nvPr/>
        </p:nvSpPr>
        <p:spPr bwMode="auto">
          <a:xfrm>
            <a:off x="658628" y="1943168"/>
            <a:ext cx="342900" cy="3429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</a:t>
            </a:r>
            <a:endParaRPr kumimoji="0" lang="en-US" sz="12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44" name="Rectangle 34"/>
          <p:cNvSpPr>
            <a:spLocks noChangeArrowheads="1"/>
          </p:cNvSpPr>
          <p:nvPr/>
        </p:nvSpPr>
        <p:spPr bwMode="auto">
          <a:xfrm>
            <a:off x="1687328" y="1943168"/>
            <a:ext cx="342900" cy="3429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</a:t>
            </a:r>
            <a:endParaRPr kumimoji="0" lang="en-US" sz="12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45" name="Rectangle 35"/>
          <p:cNvSpPr>
            <a:spLocks noChangeArrowheads="1"/>
          </p:cNvSpPr>
          <p:nvPr/>
        </p:nvSpPr>
        <p:spPr bwMode="auto">
          <a:xfrm>
            <a:off x="2373128" y="1943168"/>
            <a:ext cx="342900" cy="34290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5</a:t>
            </a:r>
            <a:endParaRPr kumimoji="0" lang="en-US" sz="12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46" name="Rectangle 36"/>
          <p:cNvSpPr>
            <a:spLocks noChangeArrowheads="1"/>
          </p:cNvSpPr>
          <p:nvPr/>
        </p:nvSpPr>
        <p:spPr bwMode="auto">
          <a:xfrm>
            <a:off x="2030228" y="1943168"/>
            <a:ext cx="342900" cy="34290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4</a:t>
            </a:r>
            <a:endParaRPr kumimoji="0" lang="en-US" sz="12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47" name="Rectangle 37"/>
          <p:cNvSpPr>
            <a:spLocks noChangeArrowheads="1"/>
          </p:cNvSpPr>
          <p:nvPr/>
        </p:nvSpPr>
        <p:spPr bwMode="auto">
          <a:xfrm>
            <a:off x="2716028" y="1943168"/>
            <a:ext cx="342900" cy="34290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6</a:t>
            </a:r>
            <a:endParaRPr kumimoji="0" lang="en-US" sz="12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48" name="Rectangle 38"/>
          <p:cNvSpPr>
            <a:spLocks noChangeArrowheads="1"/>
          </p:cNvSpPr>
          <p:nvPr/>
        </p:nvSpPr>
        <p:spPr bwMode="auto">
          <a:xfrm>
            <a:off x="3058928" y="1943168"/>
            <a:ext cx="342900" cy="34290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7</a:t>
            </a:r>
            <a:endParaRPr kumimoji="0" lang="en-US" sz="12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49" name="Rectangle 39"/>
          <p:cNvSpPr>
            <a:spLocks noChangeArrowheads="1"/>
          </p:cNvSpPr>
          <p:nvPr/>
        </p:nvSpPr>
        <p:spPr bwMode="auto">
          <a:xfrm>
            <a:off x="3744728" y="1943168"/>
            <a:ext cx="342900" cy="342900"/>
          </a:xfrm>
          <a:prstGeom prst="rect">
            <a:avLst/>
          </a:prstGeom>
          <a:solidFill>
            <a:srgbClr val="00008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9</a:t>
            </a:r>
            <a:endParaRPr kumimoji="0" lang="en-US" sz="12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50" name="Rectangle 40"/>
          <p:cNvSpPr>
            <a:spLocks noChangeArrowheads="1"/>
          </p:cNvSpPr>
          <p:nvPr/>
        </p:nvSpPr>
        <p:spPr bwMode="auto">
          <a:xfrm>
            <a:off x="3401828" y="1943168"/>
            <a:ext cx="342900" cy="342900"/>
          </a:xfrm>
          <a:prstGeom prst="rect">
            <a:avLst/>
          </a:prstGeom>
          <a:solidFill>
            <a:srgbClr val="00008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8</a:t>
            </a:r>
            <a:endParaRPr kumimoji="0" lang="en-US" sz="12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51" name="Rectangle 41"/>
          <p:cNvSpPr>
            <a:spLocks noChangeArrowheads="1"/>
          </p:cNvSpPr>
          <p:nvPr/>
        </p:nvSpPr>
        <p:spPr bwMode="auto">
          <a:xfrm>
            <a:off x="4087628" y="1943168"/>
            <a:ext cx="342900" cy="342900"/>
          </a:xfrm>
          <a:prstGeom prst="rect">
            <a:avLst/>
          </a:prstGeom>
          <a:solidFill>
            <a:srgbClr val="00008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10</a:t>
            </a:r>
            <a:endParaRPr kumimoji="0" lang="en-US" sz="12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52" name="Rectangle 42"/>
          <p:cNvSpPr>
            <a:spLocks noChangeArrowheads="1"/>
          </p:cNvSpPr>
          <p:nvPr/>
        </p:nvSpPr>
        <p:spPr bwMode="auto">
          <a:xfrm>
            <a:off x="4430528" y="1943168"/>
            <a:ext cx="342900" cy="342900"/>
          </a:xfrm>
          <a:prstGeom prst="rect">
            <a:avLst/>
          </a:prstGeom>
          <a:solidFill>
            <a:srgbClr val="00008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11</a:t>
            </a:r>
            <a:endParaRPr kumimoji="0" lang="en-US" sz="12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53" name="Rectangle 59"/>
          <p:cNvSpPr>
            <a:spLocks noChangeArrowheads="1"/>
          </p:cNvSpPr>
          <p:nvPr/>
        </p:nvSpPr>
        <p:spPr bwMode="auto">
          <a:xfrm>
            <a:off x="4773428" y="1943168"/>
            <a:ext cx="342900" cy="342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54" name="Rectangle 60"/>
          <p:cNvSpPr>
            <a:spLocks noChangeArrowheads="1"/>
          </p:cNvSpPr>
          <p:nvPr/>
        </p:nvSpPr>
        <p:spPr bwMode="auto">
          <a:xfrm>
            <a:off x="5116328" y="1943168"/>
            <a:ext cx="342900" cy="342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55" name="Rectangle 61"/>
          <p:cNvSpPr>
            <a:spLocks noChangeArrowheads="1"/>
          </p:cNvSpPr>
          <p:nvPr/>
        </p:nvSpPr>
        <p:spPr bwMode="auto">
          <a:xfrm>
            <a:off x="5459228" y="1943168"/>
            <a:ext cx="342900" cy="342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56" name="Rectangle 62"/>
          <p:cNvSpPr>
            <a:spLocks noChangeArrowheads="1"/>
          </p:cNvSpPr>
          <p:nvPr/>
        </p:nvSpPr>
        <p:spPr bwMode="auto">
          <a:xfrm>
            <a:off x="5802128" y="1943168"/>
            <a:ext cx="342900" cy="342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57" name="Rectangle 63"/>
          <p:cNvSpPr>
            <a:spLocks noChangeArrowheads="1"/>
          </p:cNvSpPr>
          <p:nvPr/>
        </p:nvSpPr>
        <p:spPr bwMode="auto">
          <a:xfrm>
            <a:off x="4773428" y="1943168"/>
            <a:ext cx="342900" cy="342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58" name="Rectangle 64"/>
          <p:cNvSpPr>
            <a:spLocks noChangeArrowheads="1"/>
          </p:cNvSpPr>
          <p:nvPr/>
        </p:nvSpPr>
        <p:spPr bwMode="auto">
          <a:xfrm>
            <a:off x="5116328" y="1943168"/>
            <a:ext cx="342900" cy="342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59" name="Rectangle 65"/>
          <p:cNvSpPr>
            <a:spLocks noChangeArrowheads="1"/>
          </p:cNvSpPr>
          <p:nvPr/>
        </p:nvSpPr>
        <p:spPr bwMode="auto">
          <a:xfrm>
            <a:off x="5459228" y="1943168"/>
            <a:ext cx="342900" cy="342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60" name="Rectangle 66"/>
          <p:cNvSpPr>
            <a:spLocks noChangeArrowheads="1"/>
          </p:cNvSpPr>
          <p:nvPr/>
        </p:nvSpPr>
        <p:spPr bwMode="auto">
          <a:xfrm>
            <a:off x="5802128" y="1943168"/>
            <a:ext cx="342900" cy="342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61" name="Rectangle 67"/>
          <p:cNvSpPr>
            <a:spLocks noChangeArrowheads="1"/>
          </p:cNvSpPr>
          <p:nvPr/>
        </p:nvSpPr>
        <p:spPr bwMode="auto">
          <a:xfrm>
            <a:off x="5116328" y="1943168"/>
            <a:ext cx="342900" cy="342900"/>
          </a:xfrm>
          <a:prstGeom prst="rect">
            <a:avLst/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13</a:t>
            </a:r>
            <a:endParaRPr kumimoji="0" lang="en-US" sz="12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62" name="Rectangle 68"/>
          <p:cNvSpPr>
            <a:spLocks noChangeArrowheads="1"/>
          </p:cNvSpPr>
          <p:nvPr/>
        </p:nvSpPr>
        <p:spPr bwMode="auto">
          <a:xfrm>
            <a:off x="4773428" y="1943168"/>
            <a:ext cx="342900" cy="342900"/>
          </a:xfrm>
          <a:prstGeom prst="rect">
            <a:avLst/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12</a:t>
            </a:r>
            <a:endParaRPr kumimoji="0" lang="en-US" sz="12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63" name="Rectangle 69"/>
          <p:cNvSpPr>
            <a:spLocks noChangeArrowheads="1"/>
          </p:cNvSpPr>
          <p:nvPr/>
        </p:nvSpPr>
        <p:spPr bwMode="auto">
          <a:xfrm>
            <a:off x="5459228" y="1943168"/>
            <a:ext cx="342900" cy="342900"/>
          </a:xfrm>
          <a:prstGeom prst="rect">
            <a:avLst/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14</a:t>
            </a:r>
            <a:endParaRPr kumimoji="0" lang="en-US" sz="12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64" name="Rectangle 70"/>
          <p:cNvSpPr>
            <a:spLocks noChangeArrowheads="1"/>
          </p:cNvSpPr>
          <p:nvPr/>
        </p:nvSpPr>
        <p:spPr bwMode="auto">
          <a:xfrm>
            <a:off x="5802128" y="1943168"/>
            <a:ext cx="342900" cy="342900"/>
          </a:xfrm>
          <a:prstGeom prst="rect">
            <a:avLst/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15</a:t>
            </a:r>
            <a:endParaRPr kumimoji="0" lang="en-US" sz="12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818689" y="2302352"/>
            <a:ext cx="1245854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latin typeface="Trebuchet MS"/>
                <a:ea typeface=""/>
              </a:rPr>
              <a:t>Burst section 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2247439" y="2297530"/>
            <a:ext cx="1245854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latin typeface="Trebuchet MS"/>
                <a:ea typeface=""/>
              </a:rPr>
              <a:t>Burst section 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561889" y="2302352"/>
            <a:ext cx="1245854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latin typeface="Trebuchet MS"/>
                <a:ea typeface=""/>
              </a:rPr>
              <a:t>Burst section 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4926346" y="2302352"/>
            <a:ext cx="1245854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latin typeface="Trebuchet MS"/>
                <a:ea typeface=""/>
              </a:rPr>
              <a:t>Burst section </a:t>
            </a:r>
          </a:p>
        </p:txBody>
      </p:sp>
      <p:sp>
        <p:nvSpPr>
          <p:cNvPr id="169" name="Text Box 73"/>
          <p:cNvSpPr txBox="1">
            <a:spLocks noChangeArrowheads="1"/>
          </p:cNvSpPr>
          <p:nvPr/>
        </p:nvSpPr>
        <p:spPr bwMode="auto">
          <a:xfrm>
            <a:off x="736791" y="1267127"/>
            <a:ext cx="31611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T</a:t>
            </a:r>
            <a:r>
              <a:rPr lang="en-US" sz="1050" baseline="-25000" dirty="0">
                <a:solidFill>
                  <a:srgbClr val="000000"/>
                </a:solidFill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70" name="Text Box 74"/>
          <p:cNvSpPr txBox="1">
            <a:spLocks noChangeArrowheads="1"/>
          </p:cNvSpPr>
          <p:nvPr/>
        </p:nvSpPr>
        <p:spPr bwMode="auto">
          <a:xfrm>
            <a:off x="1079691" y="1267127"/>
            <a:ext cx="31611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050">
                <a:solidFill>
                  <a:srgbClr val="000000"/>
                </a:solidFill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T</a:t>
            </a:r>
            <a:r>
              <a:rPr lang="en-US" sz="1050" baseline="-25000">
                <a:solidFill>
                  <a:srgbClr val="000000"/>
                </a:solidFill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1" name="Text Box 75"/>
          <p:cNvSpPr txBox="1">
            <a:spLocks noChangeArrowheads="1"/>
          </p:cNvSpPr>
          <p:nvPr/>
        </p:nvSpPr>
        <p:spPr bwMode="auto">
          <a:xfrm>
            <a:off x="1422591" y="1267127"/>
            <a:ext cx="31611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050">
                <a:solidFill>
                  <a:srgbClr val="000000"/>
                </a:solidFill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T</a:t>
            </a:r>
            <a:r>
              <a:rPr lang="en-US" sz="1050" baseline="-25000">
                <a:solidFill>
                  <a:srgbClr val="000000"/>
                </a:solidFill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72" name="Text Box 76"/>
          <p:cNvSpPr txBox="1">
            <a:spLocks noChangeArrowheads="1"/>
          </p:cNvSpPr>
          <p:nvPr/>
        </p:nvSpPr>
        <p:spPr bwMode="auto">
          <a:xfrm>
            <a:off x="1765491" y="1267127"/>
            <a:ext cx="31611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050">
                <a:solidFill>
                  <a:srgbClr val="000000"/>
                </a:solidFill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T</a:t>
            </a:r>
            <a:r>
              <a:rPr lang="en-US" sz="1050" baseline="-25000">
                <a:solidFill>
                  <a:srgbClr val="000000"/>
                </a:solidFill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3" name="Text Box 79"/>
          <p:cNvSpPr txBox="1">
            <a:spLocks noChangeArrowheads="1"/>
          </p:cNvSpPr>
          <p:nvPr/>
        </p:nvSpPr>
        <p:spPr bwMode="auto">
          <a:xfrm>
            <a:off x="741865" y="1123950"/>
            <a:ext cx="1229825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Coalesced Loads</a:t>
            </a:r>
          </a:p>
        </p:txBody>
      </p:sp>
      <p:sp>
        <p:nvSpPr>
          <p:cNvPr id="174" name="Rectangle 94"/>
          <p:cNvSpPr>
            <a:spLocks noChangeArrowheads="1"/>
          </p:cNvSpPr>
          <p:nvPr/>
        </p:nvSpPr>
        <p:spPr bwMode="auto">
          <a:xfrm>
            <a:off x="655063" y="1129240"/>
            <a:ext cx="1543050" cy="37828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cxnSp>
        <p:nvCxnSpPr>
          <p:cNvPr id="175" name="Straight Arrow Connector 174"/>
          <p:cNvCxnSpPr>
            <a:stCxn id="134" idx="0"/>
          </p:cNvCxnSpPr>
          <p:nvPr/>
        </p:nvCxnSpPr>
        <p:spPr>
          <a:xfrm flipV="1">
            <a:off x="830078" y="1507525"/>
            <a:ext cx="0" cy="435643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cxnSp>
        <p:nvCxnSpPr>
          <p:cNvPr id="176" name="Straight Arrow Connector 175"/>
          <p:cNvCxnSpPr/>
          <p:nvPr/>
        </p:nvCxnSpPr>
        <p:spPr>
          <a:xfrm flipV="1">
            <a:off x="1172978" y="1507525"/>
            <a:ext cx="0" cy="435643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cxnSp>
        <p:nvCxnSpPr>
          <p:cNvPr id="177" name="Straight Arrow Connector 176"/>
          <p:cNvCxnSpPr/>
          <p:nvPr/>
        </p:nvCxnSpPr>
        <p:spPr>
          <a:xfrm flipV="1">
            <a:off x="1504490" y="1506727"/>
            <a:ext cx="0" cy="435643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cxnSp>
        <p:nvCxnSpPr>
          <p:cNvPr id="178" name="Straight Arrow Connector 177"/>
          <p:cNvCxnSpPr/>
          <p:nvPr/>
        </p:nvCxnSpPr>
        <p:spPr>
          <a:xfrm flipV="1">
            <a:off x="1847390" y="1498786"/>
            <a:ext cx="0" cy="435643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sp>
        <p:nvSpPr>
          <p:cNvPr id="179" name="Text Box 73"/>
          <p:cNvSpPr txBox="1">
            <a:spLocks noChangeArrowheads="1"/>
          </p:cNvSpPr>
          <p:nvPr/>
        </p:nvSpPr>
        <p:spPr bwMode="auto">
          <a:xfrm>
            <a:off x="3500336" y="1280645"/>
            <a:ext cx="31611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T</a:t>
            </a:r>
            <a:r>
              <a:rPr lang="en-US" sz="1050" baseline="-25000" dirty="0">
                <a:solidFill>
                  <a:srgbClr val="000000"/>
                </a:solidFill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80" name="Text Box 74"/>
          <p:cNvSpPr txBox="1">
            <a:spLocks noChangeArrowheads="1"/>
          </p:cNvSpPr>
          <p:nvPr/>
        </p:nvSpPr>
        <p:spPr bwMode="auto">
          <a:xfrm>
            <a:off x="3843236" y="1280645"/>
            <a:ext cx="31611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050">
                <a:solidFill>
                  <a:srgbClr val="000000"/>
                </a:solidFill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T</a:t>
            </a:r>
            <a:r>
              <a:rPr lang="en-US" sz="1050" baseline="-25000">
                <a:solidFill>
                  <a:srgbClr val="000000"/>
                </a:solidFill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1" name="Text Box 75"/>
          <p:cNvSpPr txBox="1">
            <a:spLocks noChangeArrowheads="1"/>
          </p:cNvSpPr>
          <p:nvPr/>
        </p:nvSpPr>
        <p:spPr bwMode="auto">
          <a:xfrm>
            <a:off x="4186136" y="1280645"/>
            <a:ext cx="31611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050">
                <a:solidFill>
                  <a:srgbClr val="000000"/>
                </a:solidFill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T</a:t>
            </a:r>
            <a:r>
              <a:rPr lang="en-US" sz="1050" baseline="-25000">
                <a:solidFill>
                  <a:srgbClr val="000000"/>
                </a:solidFill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82" name="Text Box 76"/>
          <p:cNvSpPr txBox="1">
            <a:spLocks noChangeArrowheads="1"/>
          </p:cNvSpPr>
          <p:nvPr/>
        </p:nvSpPr>
        <p:spPr bwMode="auto">
          <a:xfrm>
            <a:off x="4529036" y="1280645"/>
            <a:ext cx="31611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050">
                <a:solidFill>
                  <a:srgbClr val="000000"/>
                </a:solidFill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T</a:t>
            </a:r>
            <a:r>
              <a:rPr lang="en-US" sz="1050" baseline="-25000">
                <a:solidFill>
                  <a:srgbClr val="000000"/>
                </a:solidFill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83" name="Text Box 79"/>
          <p:cNvSpPr txBox="1">
            <a:spLocks noChangeArrowheads="1"/>
          </p:cNvSpPr>
          <p:nvPr/>
        </p:nvSpPr>
        <p:spPr bwMode="auto">
          <a:xfrm>
            <a:off x="3505410" y="1137468"/>
            <a:ext cx="1229825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Coalesced Loads</a:t>
            </a:r>
          </a:p>
        </p:txBody>
      </p:sp>
      <p:sp>
        <p:nvSpPr>
          <p:cNvPr id="184" name="Rectangle 94"/>
          <p:cNvSpPr>
            <a:spLocks noChangeArrowheads="1"/>
          </p:cNvSpPr>
          <p:nvPr/>
        </p:nvSpPr>
        <p:spPr bwMode="auto">
          <a:xfrm>
            <a:off x="3418608" y="1142758"/>
            <a:ext cx="1543050" cy="37828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cxnSp>
        <p:nvCxnSpPr>
          <p:cNvPr id="185" name="Straight Arrow Connector 184"/>
          <p:cNvCxnSpPr/>
          <p:nvPr/>
        </p:nvCxnSpPr>
        <p:spPr>
          <a:xfrm flipV="1">
            <a:off x="3593623" y="1521043"/>
            <a:ext cx="0" cy="435643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cxnSp>
        <p:nvCxnSpPr>
          <p:cNvPr id="186" name="Straight Arrow Connector 185"/>
          <p:cNvCxnSpPr/>
          <p:nvPr/>
        </p:nvCxnSpPr>
        <p:spPr>
          <a:xfrm flipV="1">
            <a:off x="3936523" y="1521043"/>
            <a:ext cx="0" cy="435643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cxnSp>
        <p:nvCxnSpPr>
          <p:cNvPr id="187" name="Straight Arrow Connector 186"/>
          <p:cNvCxnSpPr/>
          <p:nvPr/>
        </p:nvCxnSpPr>
        <p:spPr>
          <a:xfrm flipV="1">
            <a:off x="4268035" y="1520245"/>
            <a:ext cx="0" cy="435643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cxnSp>
        <p:nvCxnSpPr>
          <p:cNvPr id="188" name="Straight Arrow Connector 187"/>
          <p:cNvCxnSpPr/>
          <p:nvPr/>
        </p:nvCxnSpPr>
        <p:spPr>
          <a:xfrm flipV="1">
            <a:off x="4610935" y="1512304"/>
            <a:ext cx="0" cy="435643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425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6023">
        <p:fade/>
      </p:transition>
    </mc:Choice>
    <mc:Fallback xmlns="">
      <p:transition spd="med" advTm="96023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 Un-coalesced Accesses</a:t>
            </a:r>
          </a:p>
        </p:txBody>
      </p:sp>
      <p:sp>
        <p:nvSpPr>
          <p:cNvPr id="43" name="Content Placeholder 42"/>
          <p:cNvSpPr>
            <a:spLocks noGrp="1"/>
          </p:cNvSpPr>
          <p:nvPr>
            <p:ph idx="1"/>
          </p:nvPr>
        </p:nvSpPr>
        <p:spPr>
          <a:xfrm>
            <a:off x="319878" y="3119876"/>
            <a:ext cx="6217920" cy="171367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When the accessed locations spread across burst section boundaries:</a:t>
            </a:r>
          </a:p>
          <a:p>
            <a:pPr lvl="1"/>
            <a:r>
              <a:rPr lang="en-US" dirty="0"/>
              <a:t>Coalescing fails</a:t>
            </a:r>
          </a:p>
          <a:p>
            <a:pPr lvl="1"/>
            <a:r>
              <a:rPr lang="en-US" dirty="0"/>
              <a:t>Multiple DRAM requests are made</a:t>
            </a:r>
          </a:p>
          <a:p>
            <a:pPr lvl="1"/>
            <a:r>
              <a:rPr lang="en-US" dirty="0"/>
              <a:t>The access is not fully coalesced.</a:t>
            </a:r>
          </a:p>
          <a:p>
            <a:r>
              <a:rPr lang="en-US" dirty="0"/>
              <a:t>Some of the bytes accessed and transferred are not used by the threads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F7886C5B-537F-42EB-8390-2010A7F9CC31}" type="slidenum">
              <a:rPr lang="en-US" smtClean="0"/>
              <a:t>16</a:t>
            </a:fld>
            <a:endParaRPr lang="en-US"/>
          </a:p>
        </p:txBody>
      </p:sp>
      <p:sp>
        <p:nvSpPr>
          <p:cNvPr id="129" name="Rectangle 19"/>
          <p:cNvSpPr>
            <a:spLocks noChangeArrowheads="1"/>
          </p:cNvSpPr>
          <p:nvPr/>
        </p:nvSpPr>
        <p:spPr bwMode="auto">
          <a:xfrm>
            <a:off x="658628" y="2106280"/>
            <a:ext cx="342900" cy="342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30" name="Rectangle 20"/>
          <p:cNvSpPr>
            <a:spLocks noChangeArrowheads="1"/>
          </p:cNvSpPr>
          <p:nvPr/>
        </p:nvSpPr>
        <p:spPr bwMode="auto">
          <a:xfrm>
            <a:off x="1001528" y="2106280"/>
            <a:ext cx="342900" cy="342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31" name="Rectangle 21"/>
          <p:cNvSpPr>
            <a:spLocks noChangeArrowheads="1"/>
          </p:cNvSpPr>
          <p:nvPr/>
        </p:nvSpPr>
        <p:spPr bwMode="auto">
          <a:xfrm>
            <a:off x="1344428" y="2106280"/>
            <a:ext cx="342900" cy="342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32" name="Rectangle 22"/>
          <p:cNvSpPr>
            <a:spLocks noChangeArrowheads="1"/>
          </p:cNvSpPr>
          <p:nvPr/>
        </p:nvSpPr>
        <p:spPr bwMode="auto">
          <a:xfrm>
            <a:off x="1687328" y="2106280"/>
            <a:ext cx="342900" cy="342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33" name="Rectangle 23"/>
          <p:cNvSpPr>
            <a:spLocks noChangeArrowheads="1"/>
          </p:cNvSpPr>
          <p:nvPr/>
        </p:nvSpPr>
        <p:spPr bwMode="auto">
          <a:xfrm>
            <a:off x="2030228" y="2106280"/>
            <a:ext cx="342900" cy="342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34" name="Rectangle 24"/>
          <p:cNvSpPr>
            <a:spLocks noChangeArrowheads="1"/>
          </p:cNvSpPr>
          <p:nvPr/>
        </p:nvSpPr>
        <p:spPr bwMode="auto">
          <a:xfrm>
            <a:off x="2373128" y="2106280"/>
            <a:ext cx="342900" cy="342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35" name="Rectangle 25"/>
          <p:cNvSpPr>
            <a:spLocks noChangeArrowheads="1"/>
          </p:cNvSpPr>
          <p:nvPr/>
        </p:nvSpPr>
        <p:spPr bwMode="auto">
          <a:xfrm>
            <a:off x="2716028" y="2106280"/>
            <a:ext cx="342900" cy="342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36" name="Rectangle 26"/>
          <p:cNvSpPr>
            <a:spLocks noChangeArrowheads="1"/>
          </p:cNvSpPr>
          <p:nvPr/>
        </p:nvSpPr>
        <p:spPr bwMode="auto">
          <a:xfrm>
            <a:off x="3058928" y="2106280"/>
            <a:ext cx="342900" cy="342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37" name="Rectangle 27"/>
          <p:cNvSpPr>
            <a:spLocks noChangeArrowheads="1"/>
          </p:cNvSpPr>
          <p:nvPr/>
        </p:nvSpPr>
        <p:spPr bwMode="auto">
          <a:xfrm>
            <a:off x="3401828" y="2106280"/>
            <a:ext cx="342900" cy="342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38" name="Rectangle 28"/>
          <p:cNvSpPr>
            <a:spLocks noChangeArrowheads="1"/>
          </p:cNvSpPr>
          <p:nvPr/>
        </p:nvSpPr>
        <p:spPr bwMode="auto">
          <a:xfrm>
            <a:off x="3744728" y="2106280"/>
            <a:ext cx="342900" cy="342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39" name="Rectangle 29"/>
          <p:cNvSpPr>
            <a:spLocks noChangeArrowheads="1"/>
          </p:cNvSpPr>
          <p:nvPr/>
        </p:nvSpPr>
        <p:spPr bwMode="auto">
          <a:xfrm>
            <a:off x="4087628" y="2106280"/>
            <a:ext cx="342900" cy="342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40" name="Rectangle 30"/>
          <p:cNvSpPr>
            <a:spLocks noChangeArrowheads="1"/>
          </p:cNvSpPr>
          <p:nvPr/>
        </p:nvSpPr>
        <p:spPr bwMode="auto">
          <a:xfrm>
            <a:off x="4430528" y="2106280"/>
            <a:ext cx="342900" cy="342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41" name="Rectangle 31"/>
          <p:cNvSpPr>
            <a:spLocks noChangeArrowheads="1"/>
          </p:cNvSpPr>
          <p:nvPr/>
        </p:nvSpPr>
        <p:spPr bwMode="auto">
          <a:xfrm>
            <a:off x="1344428" y="2106280"/>
            <a:ext cx="342900" cy="3429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2</a:t>
            </a:r>
            <a:endParaRPr kumimoji="0" lang="en-US" sz="12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42" name="Rectangle 32"/>
          <p:cNvSpPr>
            <a:spLocks noChangeArrowheads="1"/>
          </p:cNvSpPr>
          <p:nvPr/>
        </p:nvSpPr>
        <p:spPr bwMode="auto">
          <a:xfrm>
            <a:off x="1001528" y="2106280"/>
            <a:ext cx="342900" cy="3429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1</a:t>
            </a:r>
            <a:endParaRPr kumimoji="0" lang="en-US" sz="12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43" name="Rectangle 33"/>
          <p:cNvSpPr>
            <a:spLocks noChangeArrowheads="1"/>
          </p:cNvSpPr>
          <p:nvPr/>
        </p:nvSpPr>
        <p:spPr bwMode="auto">
          <a:xfrm>
            <a:off x="658628" y="2106280"/>
            <a:ext cx="342900" cy="3429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</a:t>
            </a:r>
            <a:endParaRPr kumimoji="0" lang="en-US" sz="12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44" name="Rectangle 34"/>
          <p:cNvSpPr>
            <a:spLocks noChangeArrowheads="1"/>
          </p:cNvSpPr>
          <p:nvPr/>
        </p:nvSpPr>
        <p:spPr bwMode="auto">
          <a:xfrm>
            <a:off x="1687328" y="2106280"/>
            <a:ext cx="342900" cy="3429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3</a:t>
            </a:r>
            <a:endParaRPr kumimoji="0" lang="en-US" sz="12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45" name="Rectangle 35"/>
          <p:cNvSpPr>
            <a:spLocks noChangeArrowheads="1"/>
          </p:cNvSpPr>
          <p:nvPr/>
        </p:nvSpPr>
        <p:spPr bwMode="auto">
          <a:xfrm>
            <a:off x="2373128" y="2106280"/>
            <a:ext cx="342900" cy="34290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5</a:t>
            </a:r>
            <a:endParaRPr kumimoji="0" lang="en-US" sz="12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46" name="Rectangle 36"/>
          <p:cNvSpPr>
            <a:spLocks noChangeArrowheads="1"/>
          </p:cNvSpPr>
          <p:nvPr/>
        </p:nvSpPr>
        <p:spPr bwMode="auto">
          <a:xfrm>
            <a:off x="2030228" y="2106280"/>
            <a:ext cx="342900" cy="34290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4</a:t>
            </a:r>
            <a:endParaRPr kumimoji="0" lang="en-US" sz="12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47" name="Rectangle 37"/>
          <p:cNvSpPr>
            <a:spLocks noChangeArrowheads="1"/>
          </p:cNvSpPr>
          <p:nvPr/>
        </p:nvSpPr>
        <p:spPr bwMode="auto">
          <a:xfrm>
            <a:off x="2716028" y="2106280"/>
            <a:ext cx="342900" cy="34290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6</a:t>
            </a:r>
            <a:endParaRPr kumimoji="0" lang="en-US" sz="12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48" name="Rectangle 38"/>
          <p:cNvSpPr>
            <a:spLocks noChangeArrowheads="1"/>
          </p:cNvSpPr>
          <p:nvPr/>
        </p:nvSpPr>
        <p:spPr bwMode="auto">
          <a:xfrm>
            <a:off x="3058928" y="2106280"/>
            <a:ext cx="342900" cy="34290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7</a:t>
            </a:r>
            <a:endParaRPr kumimoji="0" lang="en-US" sz="12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49" name="Rectangle 39"/>
          <p:cNvSpPr>
            <a:spLocks noChangeArrowheads="1"/>
          </p:cNvSpPr>
          <p:nvPr/>
        </p:nvSpPr>
        <p:spPr bwMode="auto">
          <a:xfrm>
            <a:off x="3744728" y="2106280"/>
            <a:ext cx="342900" cy="342900"/>
          </a:xfrm>
          <a:prstGeom prst="rect">
            <a:avLst/>
          </a:prstGeom>
          <a:solidFill>
            <a:srgbClr val="00008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9</a:t>
            </a:r>
            <a:endParaRPr kumimoji="0" lang="en-US" sz="12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50" name="Rectangle 40"/>
          <p:cNvSpPr>
            <a:spLocks noChangeArrowheads="1"/>
          </p:cNvSpPr>
          <p:nvPr/>
        </p:nvSpPr>
        <p:spPr bwMode="auto">
          <a:xfrm>
            <a:off x="3401828" y="2106280"/>
            <a:ext cx="342900" cy="342900"/>
          </a:xfrm>
          <a:prstGeom prst="rect">
            <a:avLst/>
          </a:prstGeom>
          <a:solidFill>
            <a:srgbClr val="00008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8</a:t>
            </a:r>
            <a:endParaRPr kumimoji="0" lang="en-US" sz="12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51" name="Rectangle 41"/>
          <p:cNvSpPr>
            <a:spLocks noChangeArrowheads="1"/>
          </p:cNvSpPr>
          <p:nvPr/>
        </p:nvSpPr>
        <p:spPr bwMode="auto">
          <a:xfrm>
            <a:off x="4087628" y="2106280"/>
            <a:ext cx="342900" cy="342900"/>
          </a:xfrm>
          <a:prstGeom prst="rect">
            <a:avLst/>
          </a:prstGeom>
          <a:solidFill>
            <a:srgbClr val="00008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10</a:t>
            </a:r>
            <a:endParaRPr kumimoji="0" lang="en-US" sz="12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52" name="Rectangle 42"/>
          <p:cNvSpPr>
            <a:spLocks noChangeArrowheads="1"/>
          </p:cNvSpPr>
          <p:nvPr/>
        </p:nvSpPr>
        <p:spPr bwMode="auto">
          <a:xfrm>
            <a:off x="4430528" y="2106280"/>
            <a:ext cx="342900" cy="342900"/>
          </a:xfrm>
          <a:prstGeom prst="rect">
            <a:avLst/>
          </a:prstGeom>
          <a:solidFill>
            <a:srgbClr val="00008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11</a:t>
            </a:r>
            <a:endParaRPr kumimoji="0" lang="en-US" sz="12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53" name="Rectangle 59"/>
          <p:cNvSpPr>
            <a:spLocks noChangeArrowheads="1"/>
          </p:cNvSpPr>
          <p:nvPr/>
        </p:nvSpPr>
        <p:spPr bwMode="auto">
          <a:xfrm>
            <a:off x="4773428" y="2106280"/>
            <a:ext cx="342900" cy="342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54" name="Rectangle 60"/>
          <p:cNvSpPr>
            <a:spLocks noChangeArrowheads="1"/>
          </p:cNvSpPr>
          <p:nvPr/>
        </p:nvSpPr>
        <p:spPr bwMode="auto">
          <a:xfrm>
            <a:off x="5116328" y="2106280"/>
            <a:ext cx="342900" cy="342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55" name="Rectangle 61"/>
          <p:cNvSpPr>
            <a:spLocks noChangeArrowheads="1"/>
          </p:cNvSpPr>
          <p:nvPr/>
        </p:nvSpPr>
        <p:spPr bwMode="auto">
          <a:xfrm>
            <a:off x="5459228" y="2106280"/>
            <a:ext cx="342900" cy="342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56" name="Rectangle 62"/>
          <p:cNvSpPr>
            <a:spLocks noChangeArrowheads="1"/>
          </p:cNvSpPr>
          <p:nvPr/>
        </p:nvSpPr>
        <p:spPr bwMode="auto">
          <a:xfrm>
            <a:off x="5802128" y="2106280"/>
            <a:ext cx="342900" cy="342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57" name="Rectangle 63"/>
          <p:cNvSpPr>
            <a:spLocks noChangeArrowheads="1"/>
          </p:cNvSpPr>
          <p:nvPr/>
        </p:nvSpPr>
        <p:spPr bwMode="auto">
          <a:xfrm>
            <a:off x="4773428" y="2106280"/>
            <a:ext cx="342900" cy="342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58" name="Rectangle 64"/>
          <p:cNvSpPr>
            <a:spLocks noChangeArrowheads="1"/>
          </p:cNvSpPr>
          <p:nvPr/>
        </p:nvSpPr>
        <p:spPr bwMode="auto">
          <a:xfrm>
            <a:off x="5116328" y="2106280"/>
            <a:ext cx="342900" cy="342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59" name="Rectangle 65"/>
          <p:cNvSpPr>
            <a:spLocks noChangeArrowheads="1"/>
          </p:cNvSpPr>
          <p:nvPr/>
        </p:nvSpPr>
        <p:spPr bwMode="auto">
          <a:xfrm>
            <a:off x="5459228" y="2106280"/>
            <a:ext cx="342900" cy="342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60" name="Rectangle 66"/>
          <p:cNvSpPr>
            <a:spLocks noChangeArrowheads="1"/>
          </p:cNvSpPr>
          <p:nvPr/>
        </p:nvSpPr>
        <p:spPr bwMode="auto">
          <a:xfrm>
            <a:off x="5802128" y="2106280"/>
            <a:ext cx="342900" cy="342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61" name="Rectangle 67"/>
          <p:cNvSpPr>
            <a:spLocks noChangeArrowheads="1"/>
          </p:cNvSpPr>
          <p:nvPr/>
        </p:nvSpPr>
        <p:spPr bwMode="auto">
          <a:xfrm>
            <a:off x="5116328" y="2106280"/>
            <a:ext cx="342900" cy="342900"/>
          </a:xfrm>
          <a:prstGeom prst="rect">
            <a:avLst/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13</a:t>
            </a:r>
            <a:endParaRPr kumimoji="0" lang="en-US" sz="12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62" name="Rectangle 68"/>
          <p:cNvSpPr>
            <a:spLocks noChangeArrowheads="1"/>
          </p:cNvSpPr>
          <p:nvPr/>
        </p:nvSpPr>
        <p:spPr bwMode="auto">
          <a:xfrm>
            <a:off x="4773428" y="2106280"/>
            <a:ext cx="342900" cy="342900"/>
          </a:xfrm>
          <a:prstGeom prst="rect">
            <a:avLst/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12</a:t>
            </a:r>
            <a:endParaRPr kumimoji="0" lang="en-US" sz="12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63" name="Rectangle 69"/>
          <p:cNvSpPr>
            <a:spLocks noChangeArrowheads="1"/>
          </p:cNvSpPr>
          <p:nvPr/>
        </p:nvSpPr>
        <p:spPr bwMode="auto">
          <a:xfrm>
            <a:off x="5459228" y="2106280"/>
            <a:ext cx="342900" cy="342900"/>
          </a:xfrm>
          <a:prstGeom prst="rect">
            <a:avLst/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14</a:t>
            </a:r>
            <a:endParaRPr kumimoji="0" lang="en-US" sz="12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64" name="Rectangle 70"/>
          <p:cNvSpPr>
            <a:spLocks noChangeArrowheads="1"/>
          </p:cNvSpPr>
          <p:nvPr/>
        </p:nvSpPr>
        <p:spPr bwMode="auto">
          <a:xfrm>
            <a:off x="5802128" y="2106280"/>
            <a:ext cx="342900" cy="342900"/>
          </a:xfrm>
          <a:prstGeom prst="rect">
            <a:avLst/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15</a:t>
            </a:r>
            <a:endParaRPr kumimoji="0" lang="en-US" sz="12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818689" y="2465464"/>
            <a:ext cx="1245854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latin typeface="Trebuchet MS"/>
                <a:ea typeface=""/>
              </a:rPr>
              <a:t>Burst section 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2247439" y="2460642"/>
            <a:ext cx="1245854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latin typeface="Trebuchet MS"/>
                <a:ea typeface=""/>
              </a:rPr>
              <a:t>Burst section 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561889" y="2465464"/>
            <a:ext cx="1245854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latin typeface="Trebuchet MS"/>
                <a:ea typeface=""/>
              </a:rPr>
              <a:t>Burst section 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4926346" y="2465464"/>
            <a:ext cx="1245854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latin typeface="Trebuchet MS"/>
                <a:ea typeface=""/>
              </a:rPr>
              <a:t>Burst section </a:t>
            </a:r>
          </a:p>
        </p:txBody>
      </p:sp>
      <p:sp>
        <p:nvSpPr>
          <p:cNvPr id="169" name="Text Box 73"/>
          <p:cNvSpPr txBox="1">
            <a:spLocks noChangeArrowheads="1"/>
          </p:cNvSpPr>
          <p:nvPr/>
        </p:nvSpPr>
        <p:spPr bwMode="auto">
          <a:xfrm>
            <a:off x="4079804" y="1380351"/>
            <a:ext cx="3369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T</a:t>
            </a:r>
            <a:r>
              <a:rPr lang="en-US" sz="1200" baseline="-25000" dirty="0">
                <a:solidFill>
                  <a:srgbClr val="000000"/>
                </a:solidFill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70" name="Text Box 74"/>
          <p:cNvSpPr txBox="1">
            <a:spLocks noChangeArrowheads="1"/>
          </p:cNvSpPr>
          <p:nvPr/>
        </p:nvSpPr>
        <p:spPr bwMode="auto">
          <a:xfrm>
            <a:off x="4422704" y="1380351"/>
            <a:ext cx="3369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T</a:t>
            </a:r>
            <a:r>
              <a:rPr lang="en-US" sz="1200" baseline="-25000">
                <a:solidFill>
                  <a:srgbClr val="000000"/>
                </a:solidFill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1" name="Text Box 75"/>
          <p:cNvSpPr txBox="1">
            <a:spLocks noChangeArrowheads="1"/>
          </p:cNvSpPr>
          <p:nvPr/>
        </p:nvSpPr>
        <p:spPr bwMode="auto">
          <a:xfrm>
            <a:off x="4765604" y="1380351"/>
            <a:ext cx="3369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T</a:t>
            </a:r>
            <a:r>
              <a:rPr lang="en-US" sz="1200" baseline="-25000">
                <a:solidFill>
                  <a:srgbClr val="000000"/>
                </a:solidFill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72" name="Text Box 76"/>
          <p:cNvSpPr txBox="1">
            <a:spLocks noChangeArrowheads="1"/>
          </p:cNvSpPr>
          <p:nvPr/>
        </p:nvSpPr>
        <p:spPr bwMode="auto">
          <a:xfrm>
            <a:off x="5108504" y="1380351"/>
            <a:ext cx="3369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T</a:t>
            </a:r>
            <a:r>
              <a:rPr lang="en-US" sz="1200" baseline="-25000">
                <a:solidFill>
                  <a:srgbClr val="000000"/>
                </a:solidFill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3" name="Text Box 79"/>
          <p:cNvSpPr txBox="1">
            <a:spLocks noChangeArrowheads="1"/>
          </p:cNvSpPr>
          <p:nvPr/>
        </p:nvSpPr>
        <p:spPr bwMode="auto">
          <a:xfrm>
            <a:off x="4128132" y="1158586"/>
            <a:ext cx="143981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dirty="0">
                <a:solidFill>
                  <a:srgbClr val="000000"/>
                </a:solidFill>
                <a:ea typeface=""/>
              </a:rPr>
              <a:t>Un-coalesced Loads</a:t>
            </a:r>
          </a:p>
        </p:txBody>
      </p:sp>
      <p:sp>
        <p:nvSpPr>
          <p:cNvPr id="174" name="Rectangle 94"/>
          <p:cNvSpPr>
            <a:spLocks noChangeArrowheads="1"/>
          </p:cNvSpPr>
          <p:nvPr/>
        </p:nvSpPr>
        <p:spPr bwMode="auto">
          <a:xfrm>
            <a:off x="4079804" y="1157415"/>
            <a:ext cx="1488146" cy="50726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cxnSp>
        <p:nvCxnSpPr>
          <p:cNvPr id="175" name="Straight Arrow Connector 174"/>
          <p:cNvCxnSpPr/>
          <p:nvPr/>
        </p:nvCxnSpPr>
        <p:spPr>
          <a:xfrm flipV="1">
            <a:off x="4254819" y="1671822"/>
            <a:ext cx="0" cy="435643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cxnSp>
        <p:nvCxnSpPr>
          <p:cNvPr id="176" name="Straight Arrow Connector 175"/>
          <p:cNvCxnSpPr/>
          <p:nvPr/>
        </p:nvCxnSpPr>
        <p:spPr>
          <a:xfrm flipV="1">
            <a:off x="4597719" y="1671822"/>
            <a:ext cx="0" cy="435643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cxnSp>
        <p:nvCxnSpPr>
          <p:cNvPr id="177" name="Straight Arrow Connector 176"/>
          <p:cNvCxnSpPr/>
          <p:nvPr/>
        </p:nvCxnSpPr>
        <p:spPr>
          <a:xfrm flipV="1">
            <a:off x="4929231" y="1671024"/>
            <a:ext cx="0" cy="435643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cxnSp>
        <p:nvCxnSpPr>
          <p:cNvPr id="178" name="Straight Arrow Connector 177"/>
          <p:cNvCxnSpPr/>
          <p:nvPr/>
        </p:nvCxnSpPr>
        <p:spPr>
          <a:xfrm flipV="1">
            <a:off x="5272131" y="1663083"/>
            <a:ext cx="0" cy="435643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sp>
        <p:nvSpPr>
          <p:cNvPr id="179" name="Text Box 73"/>
          <p:cNvSpPr txBox="1">
            <a:spLocks noChangeArrowheads="1"/>
          </p:cNvSpPr>
          <p:nvPr/>
        </p:nvSpPr>
        <p:spPr bwMode="auto">
          <a:xfrm>
            <a:off x="657245" y="1355857"/>
            <a:ext cx="3369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T</a:t>
            </a:r>
            <a:r>
              <a:rPr lang="en-US" sz="1200" baseline="-25000" dirty="0">
                <a:solidFill>
                  <a:srgbClr val="000000"/>
                </a:solidFill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80" name="Text Box 74"/>
          <p:cNvSpPr txBox="1">
            <a:spLocks noChangeArrowheads="1"/>
          </p:cNvSpPr>
          <p:nvPr/>
        </p:nvSpPr>
        <p:spPr bwMode="auto">
          <a:xfrm>
            <a:off x="1346282" y="1355857"/>
            <a:ext cx="3369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T</a:t>
            </a:r>
            <a:r>
              <a:rPr lang="en-US" sz="1200" baseline="-25000" dirty="0">
                <a:solidFill>
                  <a:srgbClr val="000000"/>
                </a:solidFill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1" name="Text Box 75"/>
          <p:cNvSpPr txBox="1">
            <a:spLocks noChangeArrowheads="1"/>
          </p:cNvSpPr>
          <p:nvPr/>
        </p:nvSpPr>
        <p:spPr bwMode="auto">
          <a:xfrm>
            <a:off x="1998581" y="1355857"/>
            <a:ext cx="3369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T</a:t>
            </a:r>
            <a:r>
              <a:rPr lang="en-US" sz="1200" baseline="-25000" dirty="0">
                <a:solidFill>
                  <a:srgbClr val="000000"/>
                </a:solidFill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82" name="Text Box 76"/>
          <p:cNvSpPr txBox="1">
            <a:spLocks noChangeArrowheads="1"/>
          </p:cNvSpPr>
          <p:nvPr/>
        </p:nvSpPr>
        <p:spPr bwMode="auto">
          <a:xfrm>
            <a:off x="2699978" y="1355857"/>
            <a:ext cx="36829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T</a:t>
            </a:r>
            <a:r>
              <a:rPr lang="en-US" sz="1200" baseline="-25000" dirty="0">
                <a:solidFill>
                  <a:srgbClr val="000000"/>
                </a:solidFill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83" name="Text Box 79"/>
          <p:cNvSpPr txBox="1">
            <a:spLocks noChangeArrowheads="1"/>
          </p:cNvSpPr>
          <p:nvPr/>
        </p:nvSpPr>
        <p:spPr bwMode="auto">
          <a:xfrm>
            <a:off x="1176904" y="1123950"/>
            <a:ext cx="158088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Un-coalesced Loads</a:t>
            </a:r>
          </a:p>
        </p:txBody>
      </p:sp>
      <p:sp>
        <p:nvSpPr>
          <p:cNvPr id="184" name="Rectangle 94"/>
          <p:cNvSpPr>
            <a:spLocks noChangeArrowheads="1"/>
          </p:cNvSpPr>
          <p:nvPr/>
        </p:nvSpPr>
        <p:spPr bwMode="auto">
          <a:xfrm>
            <a:off x="657244" y="1145936"/>
            <a:ext cx="2723645" cy="525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cxnSp>
        <p:nvCxnSpPr>
          <p:cNvPr id="185" name="Straight Arrow Connector 184"/>
          <p:cNvCxnSpPr/>
          <p:nvPr/>
        </p:nvCxnSpPr>
        <p:spPr>
          <a:xfrm flipV="1">
            <a:off x="832259" y="1655940"/>
            <a:ext cx="0" cy="435643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cxnSp>
        <p:nvCxnSpPr>
          <p:cNvPr id="186" name="Straight Arrow Connector 185"/>
          <p:cNvCxnSpPr/>
          <p:nvPr/>
        </p:nvCxnSpPr>
        <p:spPr>
          <a:xfrm flipV="1">
            <a:off x="1494939" y="1647586"/>
            <a:ext cx="0" cy="435643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cxnSp>
        <p:nvCxnSpPr>
          <p:cNvPr id="187" name="Straight Arrow Connector 186"/>
          <p:cNvCxnSpPr/>
          <p:nvPr/>
        </p:nvCxnSpPr>
        <p:spPr>
          <a:xfrm flipV="1">
            <a:off x="2180739" y="1671822"/>
            <a:ext cx="0" cy="435643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cxnSp>
        <p:nvCxnSpPr>
          <p:cNvPr id="188" name="Straight Arrow Connector 187"/>
          <p:cNvCxnSpPr/>
          <p:nvPr/>
        </p:nvCxnSpPr>
        <p:spPr>
          <a:xfrm flipV="1">
            <a:off x="2866539" y="1647585"/>
            <a:ext cx="0" cy="435643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216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3251">
        <p:fade/>
      </p:transition>
    </mc:Choice>
    <mc:Fallback xmlns="">
      <p:transition spd="med" advTm="133251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9286" y="133350"/>
            <a:ext cx="6235065" cy="40011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How to judge if an access is coalesced?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Accesses in a warp are to consecutive locations if the index in an array access is in the form of</a:t>
            </a:r>
          </a:p>
          <a:p>
            <a:pPr lvl="1"/>
            <a:r>
              <a:rPr lang="en-US" dirty="0"/>
              <a:t>A[(expression with terms independent of </a:t>
            </a:r>
            <a:r>
              <a:rPr lang="en-US" dirty="0" err="1"/>
              <a:t>threadIdx.x</a:t>
            </a:r>
            <a:r>
              <a:rPr lang="en-US" dirty="0"/>
              <a:t>) + </a:t>
            </a:r>
            <a:r>
              <a:rPr lang="en-US" dirty="0" err="1"/>
              <a:t>threadIdx.x</a:t>
            </a:r>
            <a:r>
              <a:rPr lang="en-US" dirty="0"/>
              <a:t>];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F7886C5B-537F-42EB-8390-2010A7F9CC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4538">
        <p:fade/>
      </p:transition>
    </mc:Choice>
    <mc:Fallback xmlns="">
      <p:transition spd="med" advTm="84538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76B900"/>
                </a:solidFill>
              </a:rPr>
              <a:t>A 2D C Array in Linear Memory 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F7886C5B-537F-42EB-8390-2010A7F9CC31}" type="slidenum">
              <a:rPr lang="en-US" smtClean="0"/>
              <a:t>18</a:t>
            </a:fld>
            <a:endParaRPr lang="en-US"/>
          </a:p>
        </p:txBody>
      </p:sp>
      <p:sp>
        <p:nvSpPr>
          <p:cNvPr id="159" name="Rectangle 2"/>
          <p:cNvSpPr>
            <a:spLocks noChangeArrowheads="1"/>
          </p:cNvSpPr>
          <p:nvPr/>
        </p:nvSpPr>
        <p:spPr bwMode="auto">
          <a:xfrm>
            <a:off x="2743200" y="208043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60" name="Rectangle 3"/>
          <p:cNvSpPr>
            <a:spLocks noChangeArrowheads="1"/>
          </p:cNvSpPr>
          <p:nvPr/>
        </p:nvSpPr>
        <p:spPr bwMode="auto">
          <a:xfrm>
            <a:off x="3086100" y="208043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61" name="Rectangle 4"/>
          <p:cNvSpPr>
            <a:spLocks noChangeArrowheads="1"/>
          </p:cNvSpPr>
          <p:nvPr/>
        </p:nvSpPr>
        <p:spPr bwMode="auto">
          <a:xfrm>
            <a:off x="3429000" y="1308913"/>
            <a:ext cx="342900" cy="25717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2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0,2</a:t>
            </a:r>
          </a:p>
        </p:txBody>
      </p:sp>
      <p:sp>
        <p:nvSpPr>
          <p:cNvPr id="162" name="Rectangle 5"/>
          <p:cNvSpPr>
            <a:spLocks noChangeArrowheads="1"/>
          </p:cNvSpPr>
          <p:nvPr/>
        </p:nvSpPr>
        <p:spPr bwMode="auto">
          <a:xfrm>
            <a:off x="3086100" y="18232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63" name="Rectangle 6"/>
          <p:cNvSpPr>
            <a:spLocks noChangeArrowheads="1"/>
          </p:cNvSpPr>
          <p:nvPr/>
        </p:nvSpPr>
        <p:spPr bwMode="auto">
          <a:xfrm>
            <a:off x="3086100" y="1566088"/>
            <a:ext cx="342900" cy="257175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1,1</a:t>
            </a:r>
          </a:p>
        </p:txBody>
      </p:sp>
      <p:sp>
        <p:nvSpPr>
          <p:cNvPr id="164" name="Rectangle 7"/>
          <p:cNvSpPr>
            <a:spLocks noChangeArrowheads="1"/>
          </p:cNvSpPr>
          <p:nvPr/>
        </p:nvSpPr>
        <p:spPr bwMode="auto">
          <a:xfrm>
            <a:off x="3086100" y="1308913"/>
            <a:ext cx="342900" cy="25717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2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0,1</a:t>
            </a:r>
          </a:p>
        </p:txBody>
      </p:sp>
      <p:sp>
        <p:nvSpPr>
          <p:cNvPr id="165" name="Rectangle 8"/>
          <p:cNvSpPr>
            <a:spLocks noChangeArrowheads="1"/>
          </p:cNvSpPr>
          <p:nvPr/>
        </p:nvSpPr>
        <p:spPr bwMode="auto">
          <a:xfrm>
            <a:off x="2743200" y="1308913"/>
            <a:ext cx="342900" cy="25717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2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0,0</a:t>
            </a:r>
          </a:p>
        </p:txBody>
      </p:sp>
      <p:sp>
        <p:nvSpPr>
          <p:cNvPr id="166" name="Rectangle 9"/>
          <p:cNvSpPr>
            <a:spLocks noChangeArrowheads="1"/>
          </p:cNvSpPr>
          <p:nvPr/>
        </p:nvSpPr>
        <p:spPr bwMode="auto">
          <a:xfrm>
            <a:off x="2743200" y="1566088"/>
            <a:ext cx="342900" cy="257175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1,0</a:t>
            </a:r>
          </a:p>
        </p:txBody>
      </p:sp>
      <p:sp>
        <p:nvSpPr>
          <p:cNvPr id="167" name="Rectangle 10"/>
          <p:cNvSpPr>
            <a:spLocks noChangeArrowheads="1"/>
          </p:cNvSpPr>
          <p:nvPr/>
        </p:nvSpPr>
        <p:spPr bwMode="auto">
          <a:xfrm>
            <a:off x="2743200" y="18232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68" name="Rectangle 11"/>
          <p:cNvSpPr>
            <a:spLocks noChangeArrowheads="1"/>
          </p:cNvSpPr>
          <p:nvPr/>
        </p:nvSpPr>
        <p:spPr bwMode="auto">
          <a:xfrm>
            <a:off x="3771900" y="1308913"/>
            <a:ext cx="342900" cy="25717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2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0,3</a:t>
            </a:r>
          </a:p>
        </p:txBody>
      </p:sp>
      <p:sp>
        <p:nvSpPr>
          <p:cNvPr id="169" name="Rectangle 12"/>
          <p:cNvSpPr>
            <a:spLocks noChangeArrowheads="1"/>
          </p:cNvSpPr>
          <p:nvPr/>
        </p:nvSpPr>
        <p:spPr bwMode="auto">
          <a:xfrm>
            <a:off x="3429000" y="208043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70" name="Rectangle 13"/>
          <p:cNvSpPr>
            <a:spLocks noChangeArrowheads="1"/>
          </p:cNvSpPr>
          <p:nvPr/>
        </p:nvSpPr>
        <p:spPr bwMode="auto">
          <a:xfrm>
            <a:off x="3429000" y="18232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71" name="Rectangle 14"/>
          <p:cNvSpPr>
            <a:spLocks noChangeArrowheads="1"/>
          </p:cNvSpPr>
          <p:nvPr/>
        </p:nvSpPr>
        <p:spPr bwMode="auto">
          <a:xfrm>
            <a:off x="3429000" y="1566088"/>
            <a:ext cx="342900" cy="257175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1,2</a:t>
            </a:r>
          </a:p>
        </p:txBody>
      </p:sp>
      <p:sp>
        <p:nvSpPr>
          <p:cNvPr id="172" name="Rectangle 15"/>
          <p:cNvSpPr>
            <a:spLocks noChangeArrowheads="1"/>
          </p:cNvSpPr>
          <p:nvPr/>
        </p:nvSpPr>
        <p:spPr bwMode="auto">
          <a:xfrm>
            <a:off x="3771900" y="208043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73" name="Rectangle 16"/>
          <p:cNvSpPr>
            <a:spLocks noChangeArrowheads="1"/>
          </p:cNvSpPr>
          <p:nvPr/>
        </p:nvSpPr>
        <p:spPr bwMode="auto">
          <a:xfrm>
            <a:off x="3771900" y="18232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74" name="Rectangle 17"/>
          <p:cNvSpPr>
            <a:spLocks noChangeArrowheads="1"/>
          </p:cNvSpPr>
          <p:nvPr/>
        </p:nvSpPr>
        <p:spPr bwMode="auto">
          <a:xfrm>
            <a:off x="3771900" y="1566088"/>
            <a:ext cx="342900" cy="257175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1,3</a:t>
            </a:r>
          </a:p>
        </p:txBody>
      </p:sp>
      <p:sp>
        <p:nvSpPr>
          <p:cNvPr id="175" name="Rectangle 19"/>
          <p:cNvSpPr>
            <a:spLocks noChangeArrowheads="1"/>
          </p:cNvSpPr>
          <p:nvPr/>
        </p:nvSpPr>
        <p:spPr bwMode="auto">
          <a:xfrm>
            <a:off x="685800" y="26805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76" name="Rectangle 20"/>
          <p:cNvSpPr>
            <a:spLocks noChangeArrowheads="1"/>
          </p:cNvSpPr>
          <p:nvPr/>
        </p:nvSpPr>
        <p:spPr bwMode="auto">
          <a:xfrm>
            <a:off x="1028700" y="26805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77" name="Rectangle 21"/>
          <p:cNvSpPr>
            <a:spLocks noChangeArrowheads="1"/>
          </p:cNvSpPr>
          <p:nvPr/>
        </p:nvSpPr>
        <p:spPr bwMode="auto">
          <a:xfrm>
            <a:off x="1371600" y="26805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78" name="Rectangle 22"/>
          <p:cNvSpPr>
            <a:spLocks noChangeArrowheads="1"/>
          </p:cNvSpPr>
          <p:nvPr/>
        </p:nvSpPr>
        <p:spPr bwMode="auto">
          <a:xfrm>
            <a:off x="1714500" y="26805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79" name="Rectangle 23"/>
          <p:cNvSpPr>
            <a:spLocks noChangeArrowheads="1"/>
          </p:cNvSpPr>
          <p:nvPr/>
        </p:nvSpPr>
        <p:spPr bwMode="auto">
          <a:xfrm>
            <a:off x="2057400" y="26805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80" name="Rectangle 24"/>
          <p:cNvSpPr>
            <a:spLocks noChangeArrowheads="1"/>
          </p:cNvSpPr>
          <p:nvPr/>
        </p:nvSpPr>
        <p:spPr bwMode="auto">
          <a:xfrm>
            <a:off x="2400300" y="26805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81" name="Rectangle 25"/>
          <p:cNvSpPr>
            <a:spLocks noChangeArrowheads="1"/>
          </p:cNvSpPr>
          <p:nvPr/>
        </p:nvSpPr>
        <p:spPr bwMode="auto">
          <a:xfrm>
            <a:off x="2743200" y="26805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82" name="Rectangle 26"/>
          <p:cNvSpPr>
            <a:spLocks noChangeArrowheads="1"/>
          </p:cNvSpPr>
          <p:nvPr/>
        </p:nvSpPr>
        <p:spPr bwMode="auto">
          <a:xfrm>
            <a:off x="3086100" y="26805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83" name="Rectangle 27"/>
          <p:cNvSpPr>
            <a:spLocks noChangeArrowheads="1"/>
          </p:cNvSpPr>
          <p:nvPr/>
        </p:nvSpPr>
        <p:spPr bwMode="auto">
          <a:xfrm>
            <a:off x="3429000" y="26805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84" name="Rectangle 28"/>
          <p:cNvSpPr>
            <a:spLocks noChangeArrowheads="1"/>
          </p:cNvSpPr>
          <p:nvPr/>
        </p:nvSpPr>
        <p:spPr bwMode="auto">
          <a:xfrm>
            <a:off x="3771900" y="26805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85" name="Rectangle 29"/>
          <p:cNvSpPr>
            <a:spLocks noChangeArrowheads="1"/>
          </p:cNvSpPr>
          <p:nvPr/>
        </p:nvSpPr>
        <p:spPr bwMode="auto">
          <a:xfrm>
            <a:off x="4114800" y="26805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86" name="Rectangle 30"/>
          <p:cNvSpPr>
            <a:spLocks noChangeArrowheads="1"/>
          </p:cNvSpPr>
          <p:nvPr/>
        </p:nvSpPr>
        <p:spPr bwMode="auto">
          <a:xfrm>
            <a:off x="4457700" y="26805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87" name="Rectangle 31"/>
          <p:cNvSpPr>
            <a:spLocks noChangeArrowheads="1"/>
          </p:cNvSpPr>
          <p:nvPr/>
        </p:nvSpPr>
        <p:spPr bwMode="auto">
          <a:xfrm>
            <a:off x="1371600" y="2680513"/>
            <a:ext cx="342900" cy="25717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2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0,2</a:t>
            </a:r>
          </a:p>
        </p:txBody>
      </p:sp>
      <p:sp>
        <p:nvSpPr>
          <p:cNvPr id="188" name="Rectangle 32"/>
          <p:cNvSpPr>
            <a:spLocks noChangeArrowheads="1"/>
          </p:cNvSpPr>
          <p:nvPr/>
        </p:nvSpPr>
        <p:spPr bwMode="auto">
          <a:xfrm>
            <a:off x="1028700" y="2680513"/>
            <a:ext cx="342900" cy="25717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2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0,1</a:t>
            </a:r>
          </a:p>
        </p:txBody>
      </p:sp>
      <p:sp>
        <p:nvSpPr>
          <p:cNvPr id="189" name="Rectangle 33"/>
          <p:cNvSpPr>
            <a:spLocks noChangeArrowheads="1"/>
          </p:cNvSpPr>
          <p:nvPr/>
        </p:nvSpPr>
        <p:spPr bwMode="auto">
          <a:xfrm>
            <a:off x="685800" y="2680513"/>
            <a:ext cx="342900" cy="25717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2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0,0</a:t>
            </a:r>
          </a:p>
        </p:txBody>
      </p:sp>
      <p:sp>
        <p:nvSpPr>
          <p:cNvPr id="190" name="Rectangle 34"/>
          <p:cNvSpPr>
            <a:spLocks noChangeArrowheads="1"/>
          </p:cNvSpPr>
          <p:nvPr/>
        </p:nvSpPr>
        <p:spPr bwMode="auto">
          <a:xfrm>
            <a:off x="1714500" y="2680513"/>
            <a:ext cx="342900" cy="25717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2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rPr>
              <a:t>0,3</a:t>
            </a:r>
          </a:p>
        </p:txBody>
      </p:sp>
      <p:sp>
        <p:nvSpPr>
          <p:cNvPr id="191" name="Rectangle 35"/>
          <p:cNvSpPr>
            <a:spLocks noChangeArrowheads="1"/>
          </p:cNvSpPr>
          <p:nvPr/>
        </p:nvSpPr>
        <p:spPr bwMode="auto">
          <a:xfrm>
            <a:off x="2400300" y="2680513"/>
            <a:ext cx="342900" cy="257175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1,1</a:t>
            </a:r>
          </a:p>
        </p:txBody>
      </p:sp>
      <p:sp>
        <p:nvSpPr>
          <p:cNvPr id="192" name="Rectangle 36"/>
          <p:cNvSpPr>
            <a:spLocks noChangeArrowheads="1"/>
          </p:cNvSpPr>
          <p:nvPr/>
        </p:nvSpPr>
        <p:spPr bwMode="auto">
          <a:xfrm>
            <a:off x="2057400" y="2680513"/>
            <a:ext cx="342900" cy="257175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1,0</a:t>
            </a:r>
          </a:p>
        </p:txBody>
      </p:sp>
      <p:sp>
        <p:nvSpPr>
          <p:cNvPr id="193" name="Rectangle 37"/>
          <p:cNvSpPr>
            <a:spLocks noChangeArrowheads="1"/>
          </p:cNvSpPr>
          <p:nvPr/>
        </p:nvSpPr>
        <p:spPr bwMode="auto">
          <a:xfrm>
            <a:off x="2743200" y="2680513"/>
            <a:ext cx="342900" cy="257175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1,2</a:t>
            </a:r>
          </a:p>
        </p:txBody>
      </p:sp>
      <p:sp>
        <p:nvSpPr>
          <p:cNvPr id="194" name="Rectangle 38"/>
          <p:cNvSpPr>
            <a:spLocks noChangeArrowheads="1"/>
          </p:cNvSpPr>
          <p:nvPr/>
        </p:nvSpPr>
        <p:spPr bwMode="auto">
          <a:xfrm>
            <a:off x="3086100" y="2680513"/>
            <a:ext cx="342900" cy="257175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1,3</a:t>
            </a:r>
          </a:p>
        </p:txBody>
      </p:sp>
      <p:sp>
        <p:nvSpPr>
          <p:cNvPr id="195" name="Rectangle 39"/>
          <p:cNvSpPr>
            <a:spLocks noChangeArrowheads="1"/>
          </p:cNvSpPr>
          <p:nvPr/>
        </p:nvSpPr>
        <p:spPr bwMode="auto">
          <a:xfrm>
            <a:off x="3771900" y="2680513"/>
            <a:ext cx="342900" cy="257175"/>
          </a:xfrm>
          <a:prstGeom prst="rect">
            <a:avLst/>
          </a:prstGeom>
          <a:solidFill>
            <a:srgbClr val="00008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2,1</a:t>
            </a:r>
          </a:p>
        </p:txBody>
      </p:sp>
      <p:sp>
        <p:nvSpPr>
          <p:cNvPr id="196" name="Rectangle 40"/>
          <p:cNvSpPr>
            <a:spLocks noChangeArrowheads="1"/>
          </p:cNvSpPr>
          <p:nvPr/>
        </p:nvSpPr>
        <p:spPr bwMode="auto">
          <a:xfrm>
            <a:off x="3429000" y="2680513"/>
            <a:ext cx="342900" cy="257175"/>
          </a:xfrm>
          <a:prstGeom prst="rect">
            <a:avLst/>
          </a:prstGeom>
          <a:solidFill>
            <a:srgbClr val="00008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2,0</a:t>
            </a:r>
          </a:p>
        </p:txBody>
      </p:sp>
      <p:sp>
        <p:nvSpPr>
          <p:cNvPr id="197" name="Rectangle 41"/>
          <p:cNvSpPr>
            <a:spLocks noChangeArrowheads="1"/>
          </p:cNvSpPr>
          <p:nvPr/>
        </p:nvSpPr>
        <p:spPr bwMode="auto">
          <a:xfrm>
            <a:off x="4114800" y="2680513"/>
            <a:ext cx="342900" cy="257175"/>
          </a:xfrm>
          <a:prstGeom prst="rect">
            <a:avLst/>
          </a:prstGeom>
          <a:solidFill>
            <a:srgbClr val="00008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2,2</a:t>
            </a:r>
          </a:p>
        </p:txBody>
      </p:sp>
      <p:sp>
        <p:nvSpPr>
          <p:cNvPr id="198" name="Rectangle 42"/>
          <p:cNvSpPr>
            <a:spLocks noChangeArrowheads="1"/>
          </p:cNvSpPr>
          <p:nvPr/>
        </p:nvSpPr>
        <p:spPr bwMode="auto">
          <a:xfrm>
            <a:off x="4457700" y="2680513"/>
            <a:ext cx="342900" cy="257175"/>
          </a:xfrm>
          <a:prstGeom prst="rect">
            <a:avLst/>
          </a:prstGeom>
          <a:solidFill>
            <a:srgbClr val="00008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2,3</a:t>
            </a:r>
          </a:p>
        </p:txBody>
      </p:sp>
      <p:sp>
        <p:nvSpPr>
          <p:cNvPr id="199" name="Rectangle 43"/>
          <p:cNvSpPr>
            <a:spLocks noChangeArrowheads="1"/>
          </p:cNvSpPr>
          <p:nvPr/>
        </p:nvSpPr>
        <p:spPr bwMode="auto">
          <a:xfrm>
            <a:off x="2743200" y="18232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00" name="Rectangle 44"/>
          <p:cNvSpPr>
            <a:spLocks noChangeArrowheads="1"/>
          </p:cNvSpPr>
          <p:nvPr/>
        </p:nvSpPr>
        <p:spPr bwMode="auto">
          <a:xfrm>
            <a:off x="3086100" y="18232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01" name="Rectangle 45"/>
          <p:cNvSpPr>
            <a:spLocks noChangeArrowheads="1"/>
          </p:cNvSpPr>
          <p:nvPr/>
        </p:nvSpPr>
        <p:spPr bwMode="auto">
          <a:xfrm>
            <a:off x="3429000" y="18232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02" name="Rectangle 46"/>
          <p:cNvSpPr>
            <a:spLocks noChangeArrowheads="1"/>
          </p:cNvSpPr>
          <p:nvPr/>
        </p:nvSpPr>
        <p:spPr bwMode="auto">
          <a:xfrm>
            <a:off x="3771900" y="182326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03" name="Rectangle 47"/>
          <p:cNvSpPr>
            <a:spLocks noChangeArrowheads="1"/>
          </p:cNvSpPr>
          <p:nvPr/>
        </p:nvSpPr>
        <p:spPr bwMode="auto">
          <a:xfrm>
            <a:off x="3086100" y="1823263"/>
            <a:ext cx="342900" cy="257175"/>
          </a:xfrm>
          <a:prstGeom prst="rect">
            <a:avLst/>
          </a:prstGeom>
          <a:solidFill>
            <a:srgbClr val="00008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2,1</a:t>
            </a:r>
          </a:p>
        </p:txBody>
      </p:sp>
      <p:sp>
        <p:nvSpPr>
          <p:cNvPr id="204" name="Rectangle 48"/>
          <p:cNvSpPr>
            <a:spLocks noChangeArrowheads="1"/>
          </p:cNvSpPr>
          <p:nvPr/>
        </p:nvSpPr>
        <p:spPr bwMode="auto">
          <a:xfrm>
            <a:off x="2743200" y="1823263"/>
            <a:ext cx="342900" cy="257175"/>
          </a:xfrm>
          <a:prstGeom prst="rect">
            <a:avLst/>
          </a:prstGeom>
          <a:solidFill>
            <a:srgbClr val="00008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2,0</a:t>
            </a:r>
          </a:p>
        </p:txBody>
      </p:sp>
      <p:sp>
        <p:nvSpPr>
          <p:cNvPr id="205" name="Rectangle 49"/>
          <p:cNvSpPr>
            <a:spLocks noChangeArrowheads="1"/>
          </p:cNvSpPr>
          <p:nvPr/>
        </p:nvSpPr>
        <p:spPr bwMode="auto">
          <a:xfrm>
            <a:off x="3429000" y="1823263"/>
            <a:ext cx="342900" cy="257175"/>
          </a:xfrm>
          <a:prstGeom prst="rect">
            <a:avLst/>
          </a:prstGeom>
          <a:solidFill>
            <a:srgbClr val="00008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2,2</a:t>
            </a:r>
          </a:p>
        </p:txBody>
      </p:sp>
      <p:sp>
        <p:nvSpPr>
          <p:cNvPr id="206" name="Rectangle 50"/>
          <p:cNvSpPr>
            <a:spLocks noChangeArrowheads="1"/>
          </p:cNvSpPr>
          <p:nvPr/>
        </p:nvSpPr>
        <p:spPr bwMode="auto">
          <a:xfrm>
            <a:off x="3771900" y="1823263"/>
            <a:ext cx="342900" cy="257175"/>
          </a:xfrm>
          <a:prstGeom prst="rect">
            <a:avLst/>
          </a:prstGeom>
          <a:solidFill>
            <a:srgbClr val="00008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2,3</a:t>
            </a:r>
          </a:p>
        </p:txBody>
      </p:sp>
      <p:sp>
        <p:nvSpPr>
          <p:cNvPr id="207" name="Rectangle 51"/>
          <p:cNvSpPr>
            <a:spLocks noChangeArrowheads="1"/>
          </p:cNvSpPr>
          <p:nvPr/>
        </p:nvSpPr>
        <p:spPr bwMode="auto">
          <a:xfrm>
            <a:off x="2743200" y="208043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08" name="Rectangle 52"/>
          <p:cNvSpPr>
            <a:spLocks noChangeArrowheads="1"/>
          </p:cNvSpPr>
          <p:nvPr/>
        </p:nvSpPr>
        <p:spPr bwMode="auto">
          <a:xfrm>
            <a:off x="3086100" y="208043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09" name="Rectangle 53"/>
          <p:cNvSpPr>
            <a:spLocks noChangeArrowheads="1"/>
          </p:cNvSpPr>
          <p:nvPr/>
        </p:nvSpPr>
        <p:spPr bwMode="auto">
          <a:xfrm>
            <a:off x="3429000" y="208043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10" name="Rectangle 54"/>
          <p:cNvSpPr>
            <a:spLocks noChangeArrowheads="1"/>
          </p:cNvSpPr>
          <p:nvPr/>
        </p:nvSpPr>
        <p:spPr bwMode="auto">
          <a:xfrm>
            <a:off x="3771900" y="2080438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11" name="Rectangle 55"/>
          <p:cNvSpPr>
            <a:spLocks noChangeArrowheads="1"/>
          </p:cNvSpPr>
          <p:nvPr/>
        </p:nvSpPr>
        <p:spPr bwMode="auto">
          <a:xfrm>
            <a:off x="3086100" y="2080438"/>
            <a:ext cx="342900" cy="257175"/>
          </a:xfrm>
          <a:prstGeom prst="rect">
            <a:avLst/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3,1</a:t>
            </a:r>
          </a:p>
        </p:txBody>
      </p:sp>
      <p:sp>
        <p:nvSpPr>
          <p:cNvPr id="212" name="Rectangle 56"/>
          <p:cNvSpPr>
            <a:spLocks noChangeArrowheads="1"/>
          </p:cNvSpPr>
          <p:nvPr/>
        </p:nvSpPr>
        <p:spPr bwMode="auto">
          <a:xfrm>
            <a:off x="2743200" y="2080438"/>
            <a:ext cx="342900" cy="257175"/>
          </a:xfrm>
          <a:prstGeom prst="rect">
            <a:avLst/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3,0</a:t>
            </a:r>
          </a:p>
        </p:txBody>
      </p:sp>
      <p:sp>
        <p:nvSpPr>
          <p:cNvPr id="213" name="Rectangle 57"/>
          <p:cNvSpPr>
            <a:spLocks noChangeArrowheads="1"/>
          </p:cNvSpPr>
          <p:nvPr/>
        </p:nvSpPr>
        <p:spPr bwMode="auto">
          <a:xfrm>
            <a:off x="3429000" y="2080438"/>
            <a:ext cx="342900" cy="257175"/>
          </a:xfrm>
          <a:prstGeom prst="rect">
            <a:avLst/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3,2</a:t>
            </a:r>
          </a:p>
        </p:txBody>
      </p:sp>
      <p:sp>
        <p:nvSpPr>
          <p:cNvPr id="214" name="Rectangle 58"/>
          <p:cNvSpPr>
            <a:spLocks noChangeArrowheads="1"/>
          </p:cNvSpPr>
          <p:nvPr/>
        </p:nvSpPr>
        <p:spPr bwMode="auto">
          <a:xfrm>
            <a:off x="3771900" y="2080438"/>
            <a:ext cx="342900" cy="257175"/>
          </a:xfrm>
          <a:prstGeom prst="rect">
            <a:avLst/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3,3</a:t>
            </a:r>
          </a:p>
        </p:txBody>
      </p:sp>
      <p:sp>
        <p:nvSpPr>
          <p:cNvPr id="215" name="Rectangle 59"/>
          <p:cNvSpPr>
            <a:spLocks noChangeArrowheads="1"/>
          </p:cNvSpPr>
          <p:nvPr/>
        </p:nvSpPr>
        <p:spPr bwMode="auto">
          <a:xfrm>
            <a:off x="4800600" y="26805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16" name="Rectangle 60"/>
          <p:cNvSpPr>
            <a:spLocks noChangeArrowheads="1"/>
          </p:cNvSpPr>
          <p:nvPr/>
        </p:nvSpPr>
        <p:spPr bwMode="auto">
          <a:xfrm>
            <a:off x="5143500" y="26805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17" name="Rectangle 61"/>
          <p:cNvSpPr>
            <a:spLocks noChangeArrowheads="1"/>
          </p:cNvSpPr>
          <p:nvPr/>
        </p:nvSpPr>
        <p:spPr bwMode="auto">
          <a:xfrm>
            <a:off x="5486400" y="26805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18" name="Rectangle 62"/>
          <p:cNvSpPr>
            <a:spLocks noChangeArrowheads="1"/>
          </p:cNvSpPr>
          <p:nvPr/>
        </p:nvSpPr>
        <p:spPr bwMode="auto">
          <a:xfrm>
            <a:off x="5829300" y="26805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19" name="Rectangle 63"/>
          <p:cNvSpPr>
            <a:spLocks noChangeArrowheads="1"/>
          </p:cNvSpPr>
          <p:nvPr/>
        </p:nvSpPr>
        <p:spPr bwMode="auto">
          <a:xfrm>
            <a:off x="4800600" y="26805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20" name="Rectangle 64"/>
          <p:cNvSpPr>
            <a:spLocks noChangeArrowheads="1"/>
          </p:cNvSpPr>
          <p:nvPr/>
        </p:nvSpPr>
        <p:spPr bwMode="auto">
          <a:xfrm>
            <a:off x="5143500" y="26805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21" name="Rectangle 65"/>
          <p:cNvSpPr>
            <a:spLocks noChangeArrowheads="1"/>
          </p:cNvSpPr>
          <p:nvPr/>
        </p:nvSpPr>
        <p:spPr bwMode="auto">
          <a:xfrm>
            <a:off x="5486400" y="26805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22" name="Rectangle 66"/>
          <p:cNvSpPr>
            <a:spLocks noChangeArrowheads="1"/>
          </p:cNvSpPr>
          <p:nvPr/>
        </p:nvSpPr>
        <p:spPr bwMode="auto">
          <a:xfrm>
            <a:off x="5829300" y="2680513"/>
            <a:ext cx="342900" cy="25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23" name="Rectangle 67"/>
          <p:cNvSpPr>
            <a:spLocks noChangeArrowheads="1"/>
          </p:cNvSpPr>
          <p:nvPr/>
        </p:nvSpPr>
        <p:spPr bwMode="auto">
          <a:xfrm>
            <a:off x="5143500" y="2680513"/>
            <a:ext cx="342900" cy="257175"/>
          </a:xfrm>
          <a:prstGeom prst="rect">
            <a:avLst/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3,1</a:t>
            </a:r>
          </a:p>
        </p:txBody>
      </p:sp>
      <p:sp>
        <p:nvSpPr>
          <p:cNvPr id="224" name="Rectangle 68"/>
          <p:cNvSpPr>
            <a:spLocks noChangeArrowheads="1"/>
          </p:cNvSpPr>
          <p:nvPr/>
        </p:nvSpPr>
        <p:spPr bwMode="auto">
          <a:xfrm>
            <a:off x="4800600" y="2680513"/>
            <a:ext cx="342900" cy="257175"/>
          </a:xfrm>
          <a:prstGeom prst="rect">
            <a:avLst/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3,0</a:t>
            </a:r>
          </a:p>
        </p:txBody>
      </p:sp>
      <p:sp>
        <p:nvSpPr>
          <p:cNvPr id="225" name="Rectangle 69"/>
          <p:cNvSpPr>
            <a:spLocks noChangeArrowheads="1"/>
          </p:cNvSpPr>
          <p:nvPr/>
        </p:nvSpPr>
        <p:spPr bwMode="auto">
          <a:xfrm>
            <a:off x="5486400" y="2680513"/>
            <a:ext cx="342900" cy="257175"/>
          </a:xfrm>
          <a:prstGeom prst="rect">
            <a:avLst/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3,2</a:t>
            </a:r>
          </a:p>
        </p:txBody>
      </p:sp>
      <p:sp>
        <p:nvSpPr>
          <p:cNvPr id="226" name="Rectangle 70"/>
          <p:cNvSpPr>
            <a:spLocks noChangeArrowheads="1"/>
          </p:cNvSpPr>
          <p:nvPr/>
        </p:nvSpPr>
        <p:spPr bwMode="auto">
          <a:xfrm>
            <a:off x="5829300" y="2680513"/>
            <a:ext cx="342900" cy="257175"/>
          </a:xfrm>
          <a:prstGeom prst="rect">
            <a:avLst/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M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"/>
              </a:rPr>
              <a:t>3,3</a:t>
            </a:r>
          </a:p>
        </p:txBody>
      </p:sp>
      <p:sp>
        <p:nvSpPr>
          <p:cNvPr id="227" name="Line 71"/>
          <p:cNvSpPr>
            <a:spLocks noChangeShapeType="1"/>
          </p:cNvSpPr>
          <p:nvPr/>
        </p:nvSpPr>
        <p:spPr bwMode="auto">
          <a:xfrm>
            <a:off x="685800" y="2466200"/>
            <a:ext cx="0" cy="171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28" name="Text Box 72"/>
          <p:cNvSpPr txBox="1">
            <a:spLocks noChangeArrowheads="1"/>
          </p:cNvSpPr>
          <p:nvPr/>
        </p:nvSpPr>
        <p:spPr bwMode="auto">
          <a:xfrm>
            <a:off x="502444" y="2190273"/>
            <a:ext cx="3898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ea typeface=""/>
              </a:rPr>
              <a:t>M</a:t>
            </a:r>
          </a:p>
        </p:txBody>
      </p:sp>
      <p:sp>
        <p:nvSpPr>
          <p:cNvPr id="229" name="AutoShape 74"/>
          <p:cNvSpPr>
            <a:spLocks noChangeArrowheads="1"/>
          </p:cNvSpPr>
          <p:nvPr/>
        </p:nvSpPr>
        <p:spPr bwMode="auto">
          <a:xfrm>
            <a:off x="3257550" y="2423338"/>
            <a:ext cx="342900" cy="17145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230" name="Text Box 75"/>
          <p:cNvSpPr txBox="1">
            <a:spLocks noChangeArrowheads="1"/>
          </p:cNvSpPr>
          <p:nvPr/>
        </p:nvSpPr>
        <p:spPr bwMode="auto">
          <a:xfrm>
            <a:off x="1896667" y="2980551"/>
            <a:ext cx="273023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linearized order in increasing address</a:t>
            </a:r>
          </a:p>
        </p:txBody>
      </p:sp>
      <p:sp>
        <p:nvSpPr>
          <p:cNvPr id="231" name="Line 74"/>
          <p:cNvSpPr>
            <a:spLocks noChangeShapeType="1"/>
          </p:cNvSpPr>
          <p:nvPr/>
        </p:nvSpPr>
        <p:spPr bwMode="auto">
          <a:xfrm>
            <a:off x="2514600" y="2980550"/>
            <a:ext cx="1485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cxnSp>
        <p:nvCxnSpPr>
          <p:cNvPr id="232" name="Straight Arrow Connector 231"/>
          <p:cNvCxnSpPr/>
          <p:nvPr/>
        </p:nvCxnSpPr>
        <p:spPr>
          <a:xfrm flipH="1">
            <a:off x="857250" y="1437500"/>
            <a:ext cx="1885950" cy="124301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cxnSp>
        <p:nvCxnSpPr>
          <p:cNvPr id="233" name="Straight Arrow Connector 232"/>
          <p:cNvCxnSpPr/>
          <p:nvPr/>
        </p:nvCxnSpPr>
        <p:spPr>
          <a:xfrm flipH="1">
            <a:off x="2228850" y="1694675"/>
            <a:ext cx="514350" cy="98583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cxnSp>
        <p:nvCxnSpPr>
          <p:cNvPr id="234" name="Straight Arrow Connector 233"/>
          <p:cNvCxnSpPr/>
          <p:nvPr/>
        </p:nvCxnSpPr>
        <p:spPr>
          <a:xfrm>
            <a:off x="2743200" y="1951850"/>
            <a:ext cx="857250" cy="72866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cxnSp>
        <p:nvCxnSpPr>
          <p:cNvPr id="235" name="Straight Arrow Connector 234"/>
          <p:cNvCxnSpPr/>
          <p:nvPr/>
        </p:nvCxnSpPr>
        <p:spPr>
          <a:xfrm>
            <a:off x="2743200" y="2209025"/>
            <a:ext cx="2228850" cy="47148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91862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9250">
        <p:fade/>
      </p:transition>
    </mc:Choice>
    <mc:Fallback xmlns="">
      <p:transition spd="med" advTm="4925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36933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Two Access Patterns of Basic Matrix Multiplication </a:t>
            </a:r>
          </a:p>
        </p:txBody>
      </p:sp>
      <p:sp>
        <p:nvSpPr>
          <p:cNvPr id="44" name="Freeform 4"/>
          <p:cNvSpPr>
            <a:spLocks/>
          </p:cNvSpPr>
          <p:nvPr/>
        </p:nvSpPr>
        <p:spPr bwMode="auto">
          <a:xfrm>
            <a:off x="1825380" y="1836603"/>
            <a:ext cx="1607344" cy="1110854"/>
          </a:xfrm>
          <a:custGeom>
            <a:avLst/>
            <a:gdLst>
              <a:gd name="T0" fmla="*/ 0 w 1350"/>
              <a:gd name="T1" fmla="*/ 0 h 1244"/>
              <a:gd name="T2" fmla="*/ 0 w 1350"/>
              <a:gd name="T3" fmla="*/ 2147483647 h 1244"/>
              <a:gd name="T4" fmla="*/ 2147483647 w 1350"/>
              <a:gd name="T5" fmla="*/ 2147483647 h 1244"/>
              <a:gd name="T6" fmla="*/ 2147483647 w 1350"/>
              <a:gd name="T7" fmla="*/ 0 h 1244"/>
              <a:gd name="T8" fmla="*/ 0 w 1350"/>
              <a:gd name="T9" fmla="*/ 0 h 1244"/>
              <a:gd name="T10" fmla="*/ 0 w 1350"/>
              <a:gd name="T11" fmla="*/ 0 h 12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50" h="1244">
                <a:moveTo>
                  <a:pt x="0" y="0"/>
                </a:moveTo>
                <a:lnTo>
                  <a:pt x="0" y="1244"/>
                </a:lnTo>
                <a:lnTo>
                  <a:pt x="1350" y="1244"/>
                </a:lnTo>
                <a:lnTo>
                  <a:pt x="135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FF66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45" name="Rectangle 5"/>
          <p:cNvSpPr>
            <a:spLocks noChangeArrowheads="1"/>
          </p:cNvSpPr>
          <p:nvPr/>
        </p:nvSpPr>
        <p:spPr bwMode="auto">
          <a:xfrm>
            <a:off x="1825380" y="1836603"/>
            <a:ext cx="1607344" cy="1110854"/>
          </a:xfrm>
          <a:prstGeom prst="rect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1920630" y="1867857"/>
            <a:ext cx="11060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ea typeface=""/>
              </a:rPr>
              <a:t>A</a:t>
            </a:r>
            <a:endParaRPr lang="en-US" sz="1200" dirty="0">
              <a:solidFill>
                <a:srgbClr val="000000"/>
              </a:solidFill>
              <a:latin typeface="Trebuchet MS"/>
              <a:ea typeface=""/>
            </a:endParaRPr>
          </a:p>
        </p:txBody>
      </p:sp>
      <p:sp>
        <p:nvSpPr>
          <p:cNvPr id="47" name="Freeform 7"/>
          <p:cNvSpPr>
            <a:spLocks/>
          </p:cNvSpPr>
          <p:nvPr/>
        </p:nvSpPr>
        <p:spPr bwMode="auto">
          <a:xfrm>
            <a:off x="3673230" y="1838390"/>
            <a:ext cx="1608535" cy="1109067"/>
          </a:xfrm>
          <a:custGeom>
            <a:avLst/>
            <a:gdLst>
              <a:gd name="T0" fmla="*/ 0 w 1351"/>
              <a:gd name="T1" fmla="*/ 0 h 1242"/>
              <a:gd name="T2" fmla="*/ 0 w 1351"/>
              <a:gd name="T3" fmla="*/ 2147483647 h 1242"/>
              <a:gd name="T4" fmla="*/ 2147483647 w 1351"/>
              <a:gd name="T5" fmla="*/ 2147483647 h 1242"/>
              <a:gd name="T6" fmla="*/ 2147483647 w 1351"/>
              <a:gd name="T7" fmla="*/ 0 h 1242"/>
              <a:gd name="T8" fmla="*/ 0 w 1351"/>
              <a:gd name="T9" fmla="*/ 0 h 1242"/>
              <a:gd name="T10" fmla="*/ 0 w 1351"/>
              <a:gd name="T11" fmla="*/ 0 h 124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51" h="1242">
                <a:moveTo>
                  <a:pt x="0" y="0"/>
                </a:moveTo>
                <a:lnTo>
                  <a:pt x="0" y="1242"/>
                </a:lnTo>
                <a:lnTo>
                  <a:pt x="1351" y="1242"/>
                </a:lnTo>
                <a:lnTo>
                  <a:pt x="1351" y="0"/>
                </a:lnTo>
                <a:lnTo>
                  <a:pt x="0" y="0"/>
                </a:lnTo>
                <a:close/>
              </a:path>
            </a:pathLst>
          </a:custGeom>
          <a:solidFill>
            <a:srgbClr val="99FF66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3673230" y="1838390"/>
            <a:ext cx="1608535" cy="1109067"/>
          </a:xfrm>
          <a:prstGeom prst="rect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49" name="Rectangle 9"/>
          <p:cNvSpPr>
            <a:spLocks noChangeArrowheads="1"/>
          </p:cNvSpPr>
          <p:nvPr/>
        </p:nvSpPr>
        <p:spPr bwMode="auto">
          <a:xfrm>
            <a:off x="3769670" y="1871429"/>
            <a:ext cx="11060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ea typeface=""/>
              </a:rPr>
              <a:t>B</a:t>
            </a:r>
            <a:endParaRPr lang="en-US" sz="1200" dirty="0">
              <a:solidFill>
                <a:srgbClr val="000000"/>
              </a:solidFill>
              <a:latin typeface="Trebuchet MS"/>
              <a:ea typeface=""/>
            </a:endParaRPr>
          </a:p>
        </p:txBody>
      </p:sp>
      <p:sp>
        <p:nvSpPr>
          <p:cNvPr id="50" name="Freeform 10"/>
          <p:cNvSpPr>
            <a:spLocks/>
          </p:cNvSpPr>
          <p:nvPr/>
        </p:nvSpPr>
        <p:spPr bwMode="auto">
          <a:xfrm>
            <a:off x="4557865" y="1836603"/>
            <a:ext cx="40481" cy="1110854"/>
          </a:xfrm>
          <a:custGeom>
            <a:avLst/>
            <a:gdLst>
              <a:gd name="T0" fmla="*/ 0 w 34"/>
              <a:gd name="T1" fmla="*/ 0 h 1244"/>
              <a:gd name="T2" fmla="*/ 0 w 34"/>
              <a:gd name="T3" fmla="*/ 2147483647 h 1244"/>
              <a:gd name="T4" fmla="*/ 2147483647 w 34"/>
              <a:gd name="T5" fmla="*/ 2147483647 h 1244"/>
              <a:gd name="T6" fmla="*/ 2147483647 w 34"/>
              <a:gd name="T7" fmla="*/ 0 h 1244"/>
              <a:gd name="T8" fmla="*/ 0 w 34"/>
              <a:gd name="T9" fmla="*/ 0 h 1244"/>
              <a:gd name="T10" fmla="*/ 0 w 34"/>
              <a:gd name="T11" fmla="*/ 0 h 12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" h="1244">
                <a:moveTo>
                  <a:pt x="0" y="0"/>
                </a:moveTo>
                <a:lnTo>
                  <a:pt x="0" y="1244"/>
                </a:lnTo>
                <a:lnTo>
                  <a:pt x="34" y="1244"/>
                </a:lnTo>
                <a:lnTo>
                  <a:pt x="3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51" name="Rectangle 17"/>
          <p:cNvSpPr>
            <a:spLocks noChangeArrowheads="1"/>
          </p:cNvSpPr>
          <p:nvPr/>
        </p:nvSpPr>
        <p:spPr bwMode="auto">
          <a:xfrm>
            <a:off x="2483795" y="2834049"/>
            <a:ext cx="274114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600" b="1" dirty="0">
                <a:solidFill>
                  <a:srgbClr val="000000"/>
                </a:solidFill>
                <a:latin typeface="Times New Roman" pitchFamily="18" charset="0"/>
                <a:ea typeface=""/>
              </a:rPr>
              <a:t>WIDTH</a:t>
            </a:r>
            <a:endParaRPr lang="en-US" sz="1350" dirty="0">
              <a:solidFill>
                <a:srgbClr val="000000"/>
              </a:solidFill>
              <a:latin typeface="Trebuchet MS"/>
              <a:ea typeface=""/>
            </a:endParaRPr>
          </a:p>
        </p:txBody>
      </p:sp>
      <p:sp>
        <p:nvSpPr>
          <p:cNvPr id="52" name="Freeform 18"/>
          <p:cNvSpPr>
            <a:spLocks/>
          </p:cNvSpPr>
          <p:nvPr/>
        </p:nvSpPr>
        <p:spPr bwMode="auto">
          <a:xfrm>
            <a:off x="1825380" y="2350954"/>
            <a:ext cx="1607344" cy="26789"/>
          </a:xfrm>
          <a:custGeom>
            <a:avLst/>
            <a:gdLst>
              <a:gd name="T0" fmla="*/ 0 w 1350"/>
              <a:gd name="T1" fmla="*/ 0 h 30"/>
              <a:gd name="T2" fmla="*/ 0 w 1350"/>
              <a:gd name="T3" fmla="*/ 2147483647 h 30"/>
              <a:gd name="T4" fmla="*/ 2147483647 w 1350"/>
              <a:gd name="T5" fmla="*/ 2147483647 h 30"/>
              <a:gd name="T6" fmla="*/ 2147483647 w 1350"/>
              <a:gd name="T7" fmla="*/ 0 h 30"/>
              <a:gd name="T8" fmla="*/ 0 w 1350"/>
              <a:gd name="T9" fmla="*/ 0 h 30"/>
              <a:gd name="T10" fmla="*/ 0 w 1350"/>
              <a:gd name="T11" fmla="*/ 0 h 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50" h="30">
                <a:moveTo>
                  <a:pt x="0" y="0"/>
                </a:moveTo>
                <a:lnTo>
                  <a:pt x="0" y="30"/>
                </a:lnTo>
                <a:lnTo>
                  <a:pt x="1350" y="30"/>
                </a:lnTo>
                <a:lnTo>
                  <a:pt x="13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53" name="Line 19"/>
          <p:cNvSpPr>
            <a:spLocks noChangeShapeType="1"/>
          </p:cNvSpPr>
          <p:nvPr/>
        </p:nvSpPr>
        <p:spPr bwMode="auto">
          <a:xfrm>
            <a:off x="2168279" y="2350953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54" name="Text Box 20"/>
          <p:cNvSpPr txBox="1">
            <a:spLocks noChangeArrowheads="1"/>
          </p:cNvSpPr>
          <p:nvPr/>
        </p:nvSpPr>
        <p:spPr bwMode="auto">
          <a:xfrm>
            <a:off x="841924" y="2229510"/>
            <a:ext cx="872355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500">
                <a:solidFill>
                  <a:srgbClr val="000000"/>
                </a:solidFill>
                <a:ea typeface=""/>
              </a:rPr>
              <a:t>Thread 1</a:t>
            </a:r>
          </a:p>
        </p:txBody>
      </p:sp>
      <p:sp>
        <p:nvSpPr>
          <p:cNvPr id="55" name="Text Box 21"/>
          <p:cNvSpPr txBox="1">
            <a:spLocks noChangeArrowheads="1"/>
          </p:cNvSpPr>
          <p:nvPr/>
        </p:nvSpPr>
        <p:spPr bwMode="auto">
          <a:xfrm>
            <a:off x="841924" y="2443823"/>
            <a:ext cx="872355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500">
                <a:solidFill>
                  <a:srgbClr val="000000"/>
                </a:solidFill>
                <a:ea typeface=""/>
              </a:rPr>
              <a:t>Thread 2</a:t>
            </a:r>
          </a:p>
        </p:txBody>
      </p:sp>
      <p:sp>
        <p:nvSpPr>
          <p:cNvPr id="56" name="Freeform 22"/>
          <p:cNvSpPr>
            <a:spLocks/>
          </p:cNvSpPr>
          <p:nvPr/>
        </p:nvSpPr>
        <p:spPr bwMode="auto">
          <a:xfrm>
            <a:off x="4339980" y="1836603"/>
            <a:ext cx="40481" cy="1110854"/>
          </a:xfrm>
          <a:custGeom>
            <a:avLst/>
            <a:gdLst>
              <a:gd name="T0" fmla="*/ 0 w 34"/>
              <a:gd name="T1" fmla="*/ 0 h 1244"/>
              <a:gd name="T2" fmla="*/ 0 w 34"/>
              <a:gd name="T3" fmla="*/ 2147483647 h 1244"/>
              <a:gd name="T4" fmla="*/ 2147483647 w 34"/>
              <a:gd name="T5" fmla="*/ 2147483647 h 1244"/>
              <a:gd name="T6" fmla="*/ 2147483647 w 34"/>
              <a:gd name="T7" fmla="*/ 0 h 1244"/>
              <a:gd name="T8" fmla="*/ 0 w 34"/>
              <a:gd name="T9" fmla="*/ 0 h 1244"/>
              <a:gd name="T10" fmla="*/ 0 w 34"/>
              <a:gd name="T11" fmla="*/ 0 h 12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" h="1244">
                <a:moveTo>
                  <a:pt x="0" y="0"/>
                </a:moveTo>
                <a:lnTo>
                  <a:pt x="0" y="1244"/>
                </a:lnTo>
                <a:lnTo>
                  <a:pt x="34" y="1244"/>
                </a:lnTo>
                <a:lnTo>
                  <a:pt x="3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57" name="Line 24"/>
          <p:cNvSpPr>
            <a:spLocks noChangeShapeType="1"/>
          </p:cNvSpPr>
          <p:nvPr/>
        </p:nvSpPr>
        <p:spPr bwMode="auto">
          <a:xfrm>
            <a:off x="4339979" y="2008053"/>
            <a:ext cx="0" cy="128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61" name="Freeform 60"/>
          <p:cNvSpPr>
            <a:spLocks/>
          </p:cNvSpPr>
          <p:nvPr/>
        </p:nvSpPr>
        <p:spPr bwMode="auto">
          <a:xfrm>
            <a:off x="1817180" y="2583756"/>
            <a:ext cx="1607344" cy="26789"/>
          </a:xfrm>
          <a:custGeom>
            <a:avLst/>
            <a:gdLst>
              <a:gd name="T0" fmla="*/ 0 w 1350"/>
              <a:gd name="T1" fmla="*/ 0 h 30"/>
              <a:gd name="T2" fmla="*/ 0 w 1350"/>
              <a:gd name="T3" fmla="*/ 2147483647 h 30"/>
              <a:gd name="T4" fmla="*/ 2147483647 w 1350"/>
              <a:gd name="T5" fmla="*/ 2147483647 h 30"/>
              <a:gd name="T6" fmla="*/ 2147483647 w 1350"/>
              <a:gd name="T7" fmla="*/ 0 h 30"/>
              <a:gd name="T8" fmla="*/ 0 w 1350"/>
              <a:gd name="T9" fmla="*/ 0 h 30"/>
              <a:gd name="T10" fmla="*/ 0 w 1350"/>
              <a:gd name="T11" fmla="*/ 0 h 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50" h="30">
                <a:moveTo>
                  <a:pt x="0" y="0"/>
                </a:moveTo>
                <a:lnTo>
                  <a:pt x="0" y="30"/>
                </a:lnTo>
                <a:lnTo>
                  <a:pt x="1350" y="30"/>
                </a:lnTo>
                <a:lnTo>
                  <a:pt x="13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62" name="Rectangle 17"/>
          <p:cNvSpPr>
            <a:spLocks noChangeArrowheads="1"/>
          </p:cNvSpPr>
          <p:nvPr/>
        </p:nvSpPr>
        <p:spPr bwMode="auto">
          <a:xfrm rot="16200000">
            <a:off x="4992655" y="2369547"/>
            <a:ext cx="310983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600" b="1" dirty="0">
                <a:solidFill>
                  <a:srgbClr val="000000"/>
                </a:solidFill>
                <a:latin typeface="Times New Roman" pitchFamily="18" charset="0"/>
                <a:ea typeface=""/>
              </a:rPr>
              <a:t>HEIGHT</a:t>
            </a:r>
            <a:endParaRPr lang="en-US" sz="1350" dirty="0">
              <a:solidFill>
                <a:srgbClr val="000000"/>
              </a:solidFill>
              <a:latin typeface="Trebuchet MS"/>
              <a:ea typeface=""/>
            </a:endParaRPr>
          </a:p>
        </p:txBody>
      </p:sp>
      <p:sp>
        <p:nvSpPr>
          <p:cNvPr id="22" name="Text Box 20">
            <a:extLst>
              <a:ext uri="{FF2B5EF4-FFF2-40B4-BE49-F238E27FC236}">
                <a16:creationId xmlns:a16="http://schemas.microsoft.com/office/drawing/2014/main" id="{115A3B64-7722-E748-A231-100BE5F8B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6808" y="1564295"/>
            <a:ext cx="872355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500" dirty="0">
                <a:solidFill>
                  <a:srgbClr val="000000"/>
                </a:solidFill>
                <a:ea typeface=""/>
              </a:rPr>
              <a:t>Thread 1</a:t>
            </a:r>
          </a:p>
        </p:txBody>
      </p:sp>
      <p:sp>
        <p:nvSpPr>
          <p:cNvPr id="23" name="Text Box 21">
            <a:extLst>
              <a:ext uri="{FF2B5EF4-FFF2-40B4-BE49-F238E27FC236}">
                <a16:creationId xmlns:a16="http://schemas.microsoft.com/office/drawing/2014/main" id="{F86FD795-02E8-5341-A2BD-9E6CDFCCD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3670" y="1560805"/>
            <a:ext cx="872355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500" dirty="0">
                <a:solidFill>
                  <a:srgbClr val="000000"/>
                </a:solidFill>
                <a:ea typeface=""/>
              </a:rPr>
              <a:t>Thread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B091D5-4143-5F4B-A035-2419CC1A6A24}"/>
              </a:ext>
            </a:extLst>
          </p:cNvPr>
          <p:cNvSpPr txBox="1"/>
          <p:nvPr/>
        </p:nvSpPr>
        <p:spPr>
          <a:xfrm>
            <a:off x="1023026" y="702031"/>
            <a:ext cx="5147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Let’s assume the following thread mapping</a:t>
            </a:r>
          </a:p>
          <a:p>
            <a:pPr algn="ctr"/>
            <a:r>
              <a:rPr lang="en-US" dirty="0"/>
              <a:t>(not representative of our actual implementation)</a:t>
            </a:r>
          </a:p>
        </p:txBody>
      </p:sp>
    </p:spTree>
    <p:extLst>
      <p:ext uri="{BB962C8B-B14F-4D97-AF65-F5344CB8AC3E}">
        <p14:creationId xmlns:p14="http://schemas.microsoft.com/office/powerpoint/2010/main" val="110843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8292">
        <p:fade/>
      </p:transition>
    </mc:Choice>
    <mc:Fallback xmlns="">
      <p:transition spd="med" advTm="88292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access performance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80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 accesses are coalesced</a:t>
            </a:r>
          </a:p>
        </p:txBody>
      </p:sp>
      <p:grpSp>
        <p:nvGrpSpPr>
          <p:cNvPr id="11267" name="Group 1"/>
          <p:cNvGrpSpPr>
            <a:grpSpLocks/>
          </p:cNvGrpSpPr>
          <p:nvPr/>
        </p:nvGrpSpPr>
        <p:grpSpPr bwMode="auto">
          <a:xfrm>
            <a:off x="628650" y="1129656"/>
            <a:ext cx="5676900" cy="2352275"/>
            <a:chOff x="965200" y="2840037"/>
            <a:chExt cx="7569200" cy="4181584"/>
          </a:xfrm>
        </p:grpSpPr>
        <p:sp>
          <p:nvSpPr>
            <p:cNvPr id="11268" name="Line 71"/>
            <p:cNvSpPr>
              <a:spLocks noChangeShapeType="1"/>
            </p:cNvSpPr>
            <p:nvPr/>
          </p:nvSpPr>
          <p:spPr bwMode="auto">
            <a:xfrm>
              <a:off x="1209675" y="41354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269" name="Text Box 72"/>
            <p:cNvSpPr txBox="1">
              <a:spLocks noChangeArrowheads="1"/>
            </p:cNvSpPr>
            <p:nvPr/>
          </p:nvSpPr>
          <p:spPr bwMode="auto">
            <a:xfrm>
              <a:off x="965200" y="3644900"/>
              <a:ext cx="468504" cy="6565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dirty="0"/>
                <a:t>N</a:t>
              </a:r>
            </a:p>
          </p:txBody>
        </p:sp>
        <p:sp>
          <p:nvSpPr>
            <p:cNvPr id="11270" name="Text Box 73"/>
            <p:cNvSpPr txBox="1">
              <a:spLocks noChangeArrowheads="1"/>
            </p:cNvSpPr>
            <p:nvPr/>
          </p:nvSpPr>
          <p:spPr bwMode="auto">
            <a:xfrm>
              <a:off x="1240969" y="3165467"/>
              <a:ext cx="440720" cy="492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dirty="0"/>
                <a:t>T</a:t>
              </a:r>
              <a:r>
                <a:rPr lang="en-US" sz="1200" baseline="-25000" dirty="0"/>
                <a:t>0</a:t>
              </a:r>
            </a:p>
          </p:txBody>
        </p:sp>
        <p:sp>
          <p:nvSpPr>
            <p:cNvPr id="11271" name="Text Box 74"/>
            <p:cNvSpPr txBox="1">
              <a:spLocks noChangeArrowheads="1"/>
            </p:cNvSpPr>
            <p:nvPr/>
          </p:nvSpPr>
          <p:spPr bwMode="auto">
            <a:xfrm>
              <a:off x="1698169" y="3165467"/>
              <a:ext cx="440720" cy="492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/>
                <a:t>T</a:t>
              </a:r>
              <a:r>
                <a:rPr lang="en-US" sz="1200" baseline="-25000"/>
                <a:t>1</a:t>
              </a:r>
            </a:p>
          </p:txBody>
        </p:sp>
        <p:sp>
          <p:nvSpPr>
            <p:cNvPr id="11272" name="Text Box 75"/>
            <p:cNvSpPr txBox="1">
              <a:spLocks noChangeArrowheads="1"/>
            </p:cNvSpPr>
            <p:nvPr/>
          </p:nvSpPr>
          <p:spPr bwMode="auto">
            <a:xfrm>
              <a:off x="2155369" y="3165467"/>
              <a:ext cx="440720" cy="492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/>
                <a:t>T</a:t>
              </a:r>
              <a:r>
                <a:rPr lang="en-US" sz="1200" baseline="-25000"/>
                <a:t>2</a:t>
              </a:r>
            </a:p>
          </p:txBody>
        </p:sp>
        <p:sp>
          <p:nvSpPr>
            <p:cNvPr id="11273" name="Text Box 76"/>
            <p:cNvSpPr txBox="1">
              <a:spLocks noChangeArrowheads="1"/>
            </p:cNvSpPr>
            <p:nvPr/>
          </p:nvSpPr>
          <p:spPr bwMode="auto">
            <a:xfrm>
              <a:off x="2612569" y="3165467"/>
              <a:ext cx="440720" cy="492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/>
                <a:t>T</a:t>
              </a:r>
              <a:r>
                <a:rPr lang="en-US" sz="1200" baseline="-25000"/>
                <a:t>3</a:t>
              </a:r>
            </a:p>
          </p:txBody>
        </p:sp>
        <p:sp>
          <p:nvSpPr>
            <p:cNvPr id="11274" name="Text Box 79"/>
            <p:cNvSpPr txBox="1">
              <a:spLocks noChangeArrowheads="1"/>
            </p:cNvSpPr>
            <p:nvPr/>
          </p:nvSpPr>
          <p:spPr bwMode="auto">
            <a:xfrm>
              <a:off x="1285875" y="2840037"/>
              <a:ext cx="1654727" cy="492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Load iteration 0</a:t>
              </a:r>
            </a:p>
          </p:txBody>
        </p:sp>
        <p:sp>
          <p:nvSpPr>
            <p:cNvPr id="11275" name="Text Box 80"/>
            <p:cNvSpPr txBox="1">
              <a:spLocks noChangeArrowheads="1"/>
            </p:cNvSpPr>
            <p:nvPr/>
          </p:nvSpPr>
          <p:spPr bwMode="auto">
            <a:xfrm>
              <a:off x="3145969" y="3165467"/>
              <a:ext cx="440720" cy="492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/>
                <a:t>T</a:t>
              </a:r>
              <a:r>
                <a:rPr lang="en-US" sz="1200" baseline="-25000"/>
                <a:t>0</a:t>
              </a:r>
            </a:p>
          </p:txBody>
        </p:sp>
        <p:sp>
          <p:nvSpPr>
            <p:cNvPr id="11276" name="Text Box 81"/>
            <p:cNvSpPr txBox="1">
              <a:spLocks noChangeArrowheads="1"/>
            </p:cNvSpPr>
            <p:nvPr/>
          </p:nvSpPr>
          <p:spPr bwMode="auto">
            <a:xfrm>
              <a:off x="3603169" y="3165467"/>
              <a:ext cx="440720" cy="492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/>
                <a:t>T</a:t>
              </a:r>
              <a:r>
                <a:rPr lang="en-US" sz="1200" baseline="-25000"/>
                <a:t>1</a:t>
              </a:r>
            </a:p>
          </p:txBody>
        </p:sp>
        <p:sp>
          <p:nvSpPr>
            <p:cNvPr id="11277" name="Text Box 82"/>
            <p:cNvSpPr txBox="1">
              <a:spLocks noChangeArrowheads="1"/>
            </p:cNvSpPr>
            <p:nvPr/>
          </p:nvSpPr>
          <p:spPr bwMode="auto">
            <a:xfrm>
              <a:off x="4060369" y="3165467"/>
              <a:ext cx="440720" cy="492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/>
                <a:t>T</a:t>
              </a:r>
              <a:r>
                <a:rPr lang="en-US" sz="1200" baseline="-25000"/>
                <a:t>2</a:t>
              </a:r>
            </a:p>
          </p:txBody>
        </p:sp>
        <p:sp>
          <p:nvSpPr>
            <p:cNvPr id="11278" name="Text Box 83"/>
            <p:cNvSpPr txBox="1">
              <a:spLocks noChangeArrowheads="1"/>
            </p:cNvSpPr>
            <p:nvPr/>
          </p:nvSpPr>
          <p:spPr bwMode="auto">
            <a:xfrm>
              <a:off x="4486275" y="3165467"/>
              <a:ext cx="440720" cy="492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/>
                <a:t>T</a:t>
              </a:r>
              <a:r>
                <a:rPr lang="en-US" sz="1200" baseline="-25000"/>
                <a:t>3</a:t>
              </a:r>
            </a:p>
          </p:txBody>
        </p:sp>
        <p:sp>
          <p:nvSpPr>
            <p:cNvPr id="11279" name="Text Box 84"/>
            <p:cNvSpPr txBox="1">
              <a:spLocks noChangeArrowheads="1"/>
            </p:cNvSpPr>
            <p:nvPr/>
          </p:nvSpPr>
          <p:spPr bwMode="auto">
            <a:xfrm>
              <a:off x="3190875" y="2840037"/>
              <a:ext cx="1654727" cy="492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Load iteration 1</a:t>
              </a:r>
            </a:p>
          </p:txBody>
        </p:sp>
        <p:sp>
          <p:nvSpPr>
            <p:cNvPr id="11280" name="Text Box 85"/>
            <p:cNvSpPr txBox="1">
              <a:spLocks noChangeArrowheads="1"/>
            </p:cNvSpPr>
            <p:nvPr/>
          </p:nvSpPr>
          <p:spPr bwMode="auto">
            <a:xfrm>
              <a:off x="4576665" y="5229696"/>
              <a:ext cx="1524000" cy="11489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Access direction in kernel code</a:t>
              </a:r>
            </a:p>
          </p:txBody>
        </p:sp>
        <p:sp>
          <p:nvSpPr>
            <p:cNvPr id="11281" name="Line 86"/>
            <p:cNvSpPr>
              <a:spLocks noChangeShapeType="1"/>
            </p:cNvSpPr>
            <p:nvPr/>
          </p:nvSpPr>
          <p:spPr bwMode="auto">
            <a:xfrm flipV="1">
              <a:off x="1438275" y="3602037"/>
              <a:ext cx="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282" name="Line 87"/>
            <p:cNvSpPr>
              <a:spLocks noChangeShapeType="1"/>
            </p:cNvSpPr>
            <p:nvPr/>
          </p:nvSpPr>
          <p:spPr bwMode="auto">
            <a:xfrm flipV="1">
              <a:off x="1895475" y="3602037"/>
              <a:ext cx="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283" name="Line 88"/>
            <p:cNvSpPr>
              <a:spLocks noChangeShapeType="1"/>
            </p:cNvSpPr>
            <p:nvPr/>
          </p:nvSpPr>
          <p:spPr bwMode="auto">
            <a:xfrm flipV="1">
              <a:off x="2352675" y="3602037"/>
              <a:ext cx="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284" name="Line 89"/>
            <p:cNvSpPr>
              <a:spLocks noChangeShapeType="1"/>
            </p:cNvSpPr>
            <p:nvPr/>
          </p:nvSpPr>
          <p:spPr bwMode="auto">
            <a:xfrm flipV="1">
              <a:off x="2809875" y="3602037"/>
              <a:ext cx="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285" name="Line 90"/>
            <p:cNvSpPr>
              <a:spLocks noChangeShapeType="1"/>
            </p:cNvSpPr>
            <p:nvPr/>
          </p:nvSpPr>
          <p:spPr bwMode="auto">
            <a:xfrm flipV="1">
              <a:off x="3343275" y="3602037"/>
              <a:ext cx="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286" name="Line 91"/>
            <p:cNvSpPr>
              <a:spLocks noChangeShapeType="1"/>
            </p:cNvSpPr>
            <p:nvPr/>
          </p:nvSpPr>
          <p:spPr bwMode="auto">
            <a:xfrm flipV="1">
              <a:off x="3800475" y="3602037"/>
              <a:ext cx="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287" name="Line 92"/>
            <p:cNvSpPr>
              <a:spLocks noChangeShapeType="1"/>
            </p:cNvSpPr>
            <p:nvPr/>
          </p:nvSpPr>
          <p:spPr bwMode="auto">
            <a:xfrm flipV="1">
              <a:off x="4257675" y="3602037"/>
              <a:ext cx="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288" name="Line 93"/>
            <p:cNvSpPr>
              <a:spLocks noChangeShapeType="1"/>
            </p:cNvSpPr>
            <p:nvPr/>
          </p:nvSpPr>
          <p:spPr bwMode="auto">
            <a:xfrm flipV="1">
              <a:off x="4714875" y="3602037"/>
              <a:ext cx="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1289" name="Rectangle 94"/>
            <p:cNvSpPr>
              <a:spLocks noChangeArrowheads="1"/>
            </p:cNvSpPr>
            <p:nvPr/>
          </p:nvSpPr>
          <p:spPr bwMode="auto">
            <a:xfrm>
              <a:off x="1209675" y="2840037"/>
              <a:ext cx="18288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290" name="Rectangle 95"/>
            <p:cNvSpPr>
              <a:spLocks noChangeArrowheads="1"/>
            </p:cNvSpPr>
            <p:nvPr/>
          </p:nvSpPr>
          <p:spPr bwMode="auto">
            <a:xfrm>
              <a:off x="3114675" y="2840037"/>
              <a:ext cx="18288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295" name="Rectangle 4"/>
            <p:cNvSpPr>
              <a:spLocks noChangeArrowheads="1"/>
            </p:cNvSpPr>
            <p:nvPr/>
          </p:nvSpPr>
          <p:spPr bwMode="auto">
            <a:xfrm>
              <a:off x="7088187" y="5192819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/>
                <a:t>B</a:t>
              </a:r>
              <a:r>
                <a:rPr lang="en-US" sz="1200" baseline="-25000" dirty="0"/>
                <a:t>0,2</a:t>
              </a:r>
            </a:p>
          </p:txBody>
        </p:sp>
        <p:sp>
          <p:nvSpPr>
            <p:cNvPr id="11297" name="Rectangle 6"/>
            <p:cNvSpPr>
              <a:spLocks noChangeArrowheads="1"/>
            </p:cNvSpPr>
            <p:nvPr/>
          </p:nvSpPr>
          <p:spPr bwMode="auto">
            <a:xfrm>
              <a:off x="6630987" y="5650018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</a:t>
              </a:r>
              <a:r>
                <a:rPr lang="en-US" sz="1200" baseline="-25000" dirty="0">
                  <a:solidFill>
                    <a:schemeClr val="bg1"/>
                  </a:solidFill>
                </a:rPr>
                <a:t>1,1</a:t>
              </a:r>
            </a:p>
          </p:txBody>
        </p:sp>
        <p:sp>
          <p:nvSpPr>
            <p:cNvPr id="11298" name="Rectangle 7"/>
            <p:cNvSpPr>
              <a:spLocks noChangeArrowheads="1"/>
            </p:cNvSpPr>
            <p:nvPr/>
          </p:nvSpPr>
          <p:spPr bwMode="auto">
            <a:xfrm>
              <a:off x="6630987" y="5192819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/>
                <a:t>B</a:t>
              </a:r>
              <a:r>
                <a:rPr lang="en-US" sz="1200" baseline="-25000" dirty="0"/>
                <a:t>0,1</a:t>
              </a:r>
            </a:p>
          </p:txBody>
        </p:sp>
        <p:sp>
          <p:nvSpPr>
            <p:cNvPr id="11299" name="Rectangle 8"/>
            <p:cNvSpPr>
              <a:spLocks noChangeArrowheads="1"/>
            </p:cNvSpPr>
            <p:nvPr/>
          </p:nvSpPr>
          <p:spPr bwMode="auto">
            <a:xfrm>
              <a:off x="6173787" y="5192819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/>
                <a:t>B</a:t>
              </a:r>
              <a:r>
                <a:rPr lang="en-US" sz="1200" baseline="-25000" dirty="0"/>
                <a:t>0,0</a:t>
              </a:r>
            </a:p>
          </p:txBody>
        </p:sp>
        <p:sp>
          <p:nvSpPr>
            <p:cNvPr id="11300" name="Rectangle 9"/>
            <p:cNvSpPr>
              <a:spLocks noChangeArrowheads="1"/>
            </p:cNvSpPr>
            <p:nvPr/>
          </p:nvSpPr>
          <p:spPr bwMode="auto">
            <a:xfrm>
              <a:off x="6173787" y="5650018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</a:t>
              </a:r>
              <a:r>
                <a:rPr lang="en-US" sz="1200" baseline="-25000" dirty="0">
                  <a:solidFill>
                    <a:schemeClr val="bg1"/>
                  </a:solidFill>
                </a:rPr>
                <a:t>1,0</a:t>
              </a:r>
            </a:p>
          </p:txBody>
        </p:sp>
        <p:sp>
          <p:nvSpPr>
            <p:cNvPr id="11302" name="Rectangle 11"/>
            <p:cNvSpPr>
              <a:spLocks noChangeArrowheads="1"/>
            </p:cNvSpPr>
            <p:nvPr/>
          </p:nvSpPr>
          <p:spPr bwMode="auto">
            <a:xfrm>
              <a:off x="7545387" y="5192819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/>
                <a:t>B</a:t>
              </a:r>
              <a:r>
                <a:rPr lang="en-US" sz="1200" baseline="-25000" dirty="0"/>
                <a:t>0,3</a:t>
              </a:r>
            </a:p>
          </p:txBody>
        </p:sp>
        <p:sp>
          <p:nvSpPr>
            <p:cNvPr id="11305" name="Rectangle 14"/>
            <p:cNvSpPr>
              <a:spLocks noChangeArrowheads="1"/>
            </p:cNvSpPr>
            <p:nvPr/>
          </p:nvSpPr>
          <p:spPr bwMode="auto">
            <a:xfrm>
              <a:off x="7088187" y="5650021"/>
              <a:ext cx="457200" cy="457201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</a:t>
              </a:r>
              <a:r>
                <a:rPr lang="en-US" sz="1200" baseline="-25000" dirty="0">
                  <a:solidFill>
                    <a:schemeClr val="bg1"/>
                  </a:solidFill>
                </a:rPr>
                <a:t>1,2</a:t>
              </a:r>
            </a:p>
          </p:txBody>
        </p:sp>
        <p:sp>
          <p:nvSpPr>
            <p:cNvPr id="11308" name="Rectangle 17"/>
            <p:cNvSpPr>
              <a:spLocks noChangeArrowheads="1"/>
            </p:cNvSpPr>
            <p:nvPr/>
          </p:nvSpPr>
          <p:spPr bwMode="auto">
            <a:xfrm>
              <a:off x="7545387" y="5650021"/>
              <a:ext cx="457200" cy="457201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</a:t>
              </a:r>
              <a:r>
                <a:rPr lang="en-US" sz="1200" baseline="-25000" dirty="0">
                  <a:solidFill>
                    <a:schemeClr val="bg1"/>
                  </a:solidFill>
                </a:rPr>
                <a:t>1,3</a:t>
              </a:r>
            </a:p>
          </p:txBody>
        </p:sp>
        <p:sp>
          <p:nvSpPr>
            <p:cNvPr id="11313" name="Rectangle 47"/>
            <p:cNvSpPr>
              <a:spLocks noChangeArrowheads="1"/>
            </p:cNvSpPr>
            <p:nvPr/>
          </p:nvSpPr>
          <p:spPr bwMode="auto">
            <a:xfrm>
              <a:off x="6630987" y="6107219"/>
              <a:ext cx="457200" cy="457201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</a:t>
              </a:r>
              <a:r>
                <a:rPr lang="en-US" sz="1200" baseline="-25000" dirty="0">
                  <a:solidFill>
                    <a:schemeClr val="bg1"/>
                  </a:solidFill>
                </a:rPr>
                <a:t>2,1</a:t>
              </a:r>
            </a:p>
          </p:txBody>
        </p:sp>
        <p:sp>
          <p:nvSpPr>
            <p:cNvPr id="11314" name="Rectangle 48"/>
            <p:cNvSpPr>
              <a:spLocks noChangeArrowheads="1"/>
            </p:cNvSpPr>
            <p:nvPr/>
          </p:nvSpPr>
          <p:spPr bwMode="auto">
            <a:xfrm>
              <a:off x="6173787" y="6107219"/>
              <a:ext cx="457200" cy="457201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</a:t>
              </a:r>
              <a:r>
                <a:rPr lang="en-US" sz="1200" baseline="-25000" dirty="0">
                  <a:solidFill>
                    <a:schemeClr val="bg1"/>
                  </a:solidFill>
                </a:rPr>
                <a:t>2,0</a:t>
              </a:r>
            </a:p>
          </p:txBody>
        </p:sp>
        <p:sp>
          <p:nvSpPr>
            <p:cNvPr id="11315" name="Rectangle 49"/>
            <p:cNvSpPr>
              <a:spLocks noChangeArrowheads="1"/>
            </p:cNvSpPr>
            <p:nvPr/>
          </p:nvSpPr>
          <p:spPr bwMode="auto">
            <a:xfrm>
              <a:off x="7088187" y="6107220"/>
              <a:ext cx="457200" cy="457201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</a:t>
              </a:r>
              <a:r>
                <a:rPr lang="en-US" sz="1200" baseline="-25000" dirty="0">
                  <a:solidFill>
                    <a:schemeClr val="bg1"/>
                  </a:solidFill>
                </a:rPr>
                <a:t>2,2</a:t>
              </a:r>
            </a:p>
          </p:txBody>
        </p:sp>
        <p:sp>
          <p:nvSpPr>
            <p:cNvPr id="11316" name="Rectangle 50"/>
            <p:cNvSpPr>
              <a:spLocks noChangeArrowheads="1"/>
            </p:cNvSpPr>
            <p:nvPr/>
          </p:nvSpPr>
          <p:spPr bwMode="auto">
            <a:xfrm>
              <a:off x="7545387" y="6107220"/>
              <a:ext cx="457200" cy="457201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</a:t>
              </a:r>
              <a:r>
                <a:rPr lang="en-US" sz="1200" baseline="-25000" dirty="0">
                  <a:solidFill>
                    <a:schemeClr val="bg1"/>
                  </a:solidFill>
                </a:rPr>
                <a:t>2,3</a:t>
              </a:r>
            </a:p>
          </p:txBody>
        </p:sp>
        <p:sp>
          <p:nvSpPr>
            <p:cNvPr id="11321" name="Rectangle 55"/>
            <p:cNvSpPr>
              <a:spLocks noChangeArrowheads="1"/>
            </p:cNvSpPr>
            <p:nvPr/>
          </p:nvSpPr>
          <p:spPr bwMode="auto">
            <a:xfrm>
              <a:off x="6630987" y="6564420"/>
              <a:ext cx="457200" cy="457201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</a:t>
              </a:r>
              <a:r>
                <a:rPr lang="en-US" sz="1200" baseline="-25000" dirty="0">
                  <a:solidFill>
                    <a:schemeClr val="bg1"/>
                  </a:solidFill>
                </a:rPr>
                <a:t>3,1</a:t>
              </a:r>
            </a:p>
          </p:txBody>
        </p:sp>
        <p:sp>
          <p:nvSpPr>
            <p:cNvPr id="11322" name="Rectangle 56"/>
            <p:cNvSpPr>
              <a:spLocks noChangeArrowheads="1"/>
            </p:cNvSpPr>
            <p:nvPr/>
          </p:nvSpPr>
          <p:spPr bwMode="auto">
            <a:xfrm>
              <a:off x="6173787" y="6564420"/>
              <a:ext cx="457200" cy="457201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</a:t>
              </a:r>
              <a:r>
                <a:rPr lang="en-US" sz="1200" baseline="-25000" dirty="0">
                  <a:solidFill>
                    <a:schemeClr val="bg1"/>
                  </a:solidFill>
                </a:rPr>
                <a:t>3,0</a:t>
              </a:r>
            </a:p>
          </p:txBody>
        </p:sp>
        <p:sp>
          <p:nvSpPr>
            <p:cNvPr id="11323" name="Rectangle 57"/>
            <p:cNvSpPr>
              <a:spLocks noChangeArrowheads="1"/>
            </p:cNvSpPr>
            <p:nvPr/>
          </p:nvSpPr>
          <p:spPr bwMode="auto">
            <a:xfrm>
              <a:off x="7088187" y="6564420"/>
              <a:ext cx="457200" cy="457201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</a:t>
              </a:r>
              <a:r>
                <a:rPr lang="en-US" sz="1200" baseline="-25000" dirty="0">
                  <a:solidFill>
                    <a:schemeClr val="bg1"/>
                  </a:solidFill>
                </a:rPr>
                <a:t>3,2</a:t>
              </a:r>
            </a:p>
          </p:txBody>
        </p:sp>
        <p:sp>
          <p:nvSpPr>
            <p:cNvPr id="11324" name="Rectangle 58"/>
            <p:cNvSpPr>
              <a:spLocks noChangeArrowheads="1"/>
            </p:cNvSpPr>
            <p:nvPr/>
          </p:nvSpPr>
          <p:spPr bwMode="auto">
            <a:xfrm>
              <a:off x="7545387" y="6564420"/>
              <a:ext cx="457200" cy="457201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</a:t>
              </a:r>
              <a:r>
                <a:rPr lang="en-US" sz="1200" baseline="-25000" dirty="0">
                  <a:solidFill>
                    <a:schemeClr val="bg1"/>
                  </a:solidFill>
                </a:rPr>
                <a:t>3,3</a:t>
              </a:r>
            </a:p>
          </p:txBody>
        </p:sp>
        <p:cxnSp>
          <p:nvCxnSpPr>
            <p:cNvPr id="3" name="Straight Arrow Connector 2"/>
            <p:cNvCxnSpPr/>
            <p:nvPr/>
          </p:nvCxnSpPr>
          <p:spPr>
            <a:xfrm>
              <a:off x="6005512" y="5186901"/>
              <a:ext cx="0" cy="182869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26" name="Rectangle 19"/>
            <p:cNvSpPr>
              <a:spLocks noChangeArrowheads="1"/>
            </p:cNvSpPr>
            <p:nvPr/>
          </p:nvSpPr>
          <p:spPr bwMode="auto">
            <a:xfrm>
              <a:off x="12192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327" name="Rectangle 20"/>
            <p:cNvSpPr>
              <a:spLocks noChangeArrowheads="1"/>
            </p:cNvSpPr>
            <p:nvPr/>
          </p:nvSpPr>
          <p:spPr bwMode="auto">
            <a:xfrm>
              <a:off x="16764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328" name="Rectangle 21"/>
            <p:cNvSpPr>
              <a:spLocks noChangeArrowheads="1"/>
            </p:cNvSpPr>
            <p:nvPr/>
          </p:nvSpPr>
          <p:spPr bwMode="auto">
            <a:xfrm>
              <a:off x="21336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329" name="Rectangle 22"/>
            <p:cNvSpPr>
              <a:spLocks noChangeArrowheads="1"/>
            </p:cNvSpPr>
            <p:nvPr/>
          </p:nvSpPr>
          <p:spPr bwMode="auto">
            <a:xfrm>
              <a:off x="25908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330" name="Rectangle 23"/>
            <p:cNvSpPr>
              <a:spLocks noChangeArrowheads="1"/>
            </p:cNvSpPr>
            <p:nvPr/>
          </p:nvSpPr>
          <p:spPr bwMode="auto">
            <a:xfrm>
              <a:off x="30480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331" name="Rectangle 24"/>
            <p:cNvSpPr>
              <a:spLocks noChangeArrowheads="1"/>
            </p:cNvSpPr>
            <p:nvPr/>
          </p:nvSpPr>
          <p:spPr bwMode="auto">
            <a:xfrm>
              <a:off x="35052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332" name="Rectangle 25"/>
            <p:cNvSpPr>
              <a:spLocks noChangeArrowheads="1"/>
            </p:cNvSpPr>
            <p:nvPr/>
          </p:nvSpPr>
          <p:spPr bwMode="auto">
            <a:xfrm>
              <a:off x="39624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333" name="Rectangle 26"/>
            <p:cNvSpPr>
              <a:spLocks noChangeArrowheads="1"/>
            </p:cNvSpPr>
            <p:nvPr/>
          </p:nvSpPr>
          <p:spPr bwMode="auto">
            <a:xfrm>
              <a:off x="44196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334" name="Rectangle 27"/>
            <p:cNvSpPr>
              <a:spLocks noChangeArrowheads="1"/>
            </p:cNvSpPr>
            <p:nvPr/>
          </p:nvSpPr>
          <p:spPr bwMode="auto">
            <a:xfrm>
              <a:off x="48768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335" name="Rectangle 28"/>
            <p:cNvSpPr>
              <a:spLocks noChangeArrowheads="1"/>
            </p:cNvSpPr>
            <p:nvPr/>
          </p:nvSpPr>
          <p:spPr bwMode="auto">
            <a:xfrm>
              <a:off x="53340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336" name="Rectangle 29"/>
            <p:cNvSpPr>
              <a:spLocks noChangeArrowheads="1"/>
            </p:cNvSpPr>
            <p:nvPr/>
          </p:nvSpPr>
          <p:spPr bwMode="auto">
            <a:xfrm>
              <a:off x="57912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337" name="Rectangle 30"/>
            <p:cNvSpPr>
              <a:spLocks noChangeArrowheads="1"/>
            </p:cNvSpPr>
            <p:nvPr/>
          </p:nvSpPr>
          <p:spPr bwMode="auto">
            <a:xfrm>
              <a:off x="62484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338" name="Rectangle 31"/>
            <p:cNvSpPr>
              <a:spLocks noChangeArrowheads="1"/>
            </p:cNvSpPr>
            <p:nvPr/>
          </p:nvSpPr>
          <p:spPr bwMode="auto">
            <a:xfrm>
              <a:off x="2133600" y="4440237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/>
                <a:t>B</a:t>
              </a:r>
              <a:r>
                <a:rPr lang="en-US" sz="1200" baseline="-25000" dirty="0"/>
                <a:t>0,2</a:t>
              </a:r>
            </a:p>
          </p:txBody>
        </p:sp>
        <p:sp>
          <p:nvSpPr>
            <p:cNvPr id="11339" name="Rectangle 32"/>
            <p:cNvSpPr>
              <a:spLocks noChangeArrowheads="1"/>
            </p:cNvSpPr>
            <p:nvPr/>
          </p:nvSpPr>
          <p:spPr bwMode="auto">
            <a:xfrm>
              <a:off x="1676400" y="4440237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/>
                <a:t>B</a:t>
              </a:r>
              <a:r>
                <a:rPr lang="en-US" sz="1200" baseline="-25000" dirty="0"/>
                <a:t>0,1</a:t>
              </a:r>
            </a:p>
          </p:txBody>
        </p:sp>
        <p:sp>
          <p:nvSpPr>
            <p:cNvPr id="11340" name="Rectangle 33"/>
            <p:cNvSpPr>
              <a:spLocks noChangeArrowheads="1"/>
            </p:cNvSpPr>
            <p:nvPr/>
          </p:nvSpPr>
          <p:spPr bwMode="auto">
            <a:xfrm>
              <a:off x="1219200" y="4440237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/>
                <a:t>B</a:t>
              </a:r>
              <a:r>
                <a:rPr lang="en-US" sz="1200" baseline="-25000" dirty="0"/>
                <a:t>0,0</a:t>
              </a:r>
            </a:p>
          </p:txBody>
        </p:sp>
        <p:sp>
          <p:nvSpPr>
            <p:cNvPr id="11341" name="Rectangle 34"/>
            <p:cNvSpPr>
              <a:spLocks noChangeArrowheads="1"/>
            </p:cNvSpPr>
            <p:nvPr/>
          </p:nvSpPr>
          <p:spPr bwMode="auto">
            <a:xfrm>
              <a:off x="2590800" y="4440237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/>
                <a:t>B</a:t>
              </a:r>
              <a:r>
                <a:rPr lang="en-US" sz="1200" baseline="-25000" dirty="0"/>
                <a:t>0,3</a:t>
              </a:r>
            </a:p>
          </p:txBody>
        </p:sp>
        <p:sp>
          <p:nvSpPr>
            <p:cNvPr id="11342" name="Rectangle 35"/>
            <p:cNvSpPr>
              <a:spLocks noChangeArrowheads="1"/>
            </p:cNvSpPr>
            <p:nvPr/>
          </p:nvSpPr>
          <p:spPr bwMode="auto">
            <a:xfrm>
              <a:off x="3505200" y="4440237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</a:t>
              </a:r>
              <a:r>
                <a:rPr lang="en-US" sz="1200" baseline="-25000" dirty="0">
                  <a:solidFill>
                    <a:schemeClr val="bg1"/>
                  </a:solidFill>
                </a:rPr>
                <a:t>1,1</a:t>
              </a:r>
            </a:p>
          </p:txBody>
        </p:sp>
        <p:sp>
          <p:nvSpPr>
            <p:cNvPr id="11343" name="Rectangle 36"/>
            <p:cNvSpPr>
              <a:spLocks noChangeArrowheads="1"/>
            </p:cNvSpPr>
            <p:nvPr/>
          </p:nvSpPr>
          <p:spPr bwMode="auto">
            <a:xfrm>
              <a:off x="3048000" y="4440237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</a:t>
              </a:r>
              <a:r>
                <a:rPr lang="en-US" sz="1200" baseline="-25000" dirty="0">
                  <a:solidFill>
                    <a:schemeClr val="bg1"/>
                  </a:solidFill>
                </a:rPr>
                <a:t>1,0</a:t>
              </a:r>
            </a:p>
          </p:txBody>
        </p:sp>
        <p:sp>
          <p:nvSpPr>
            <p:cNvPr id="11344" name="Rectangle 37"/>
            <p:cNvSpPr>
              <a:spLocks noChangeArrowheads="1"/>
            </p:cNvSpPr>
            <p:nvPr/>
          </p:nvSpPr>
          <p:spPr bwMode="auto">
            <a:xfrm>
              <a:off x="3962400" y="4440237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</a:t>
              </a:r>
              <a:r>
                <a:rPr lang="en-US" sz="1200" baseline="-25000" dirty="0">
                  <a:solidFill>
                    <a:schemeClr val="bg1"/>
                  </a:solidFill>
                </a:rPr>
                <a:t>1,2</a:t>
              </a:r>
            </a:p>
          </p:txBody>
        </p:sp>
        <p:sp>
          <p:nvSpPr>
            <p:cNvPr id="11345" name="Rectangle 38"/>
            <p:cNvSpPr>
              <a:spLocks noChangeArrowheads="1"/>
            </p:cNvSpPr>
            <p:nvPr/>
          </p:nvSpPr>
          <p:spPr bwMode="auto">
            <a:xfrm>
              <a:off x="4419600" y="4440237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</a:t>
              </a:r>
              <a:r>
                <a:rPr lang="en-US" sz="1200" baseline="-25000" dirty="0">
                  <a:solidFill>
                    <a:schemeClr val="bg1"/>
                  </a:solidFill>
                </a:rPr>
                <a:t>1,3</a:t>
              </a:r>
            </a:p>
          </p:txBody>
        </p:sp>
        <p:sp>
          <p:nvSpPr>
            <p:cNvPr id="11346" name="Rectangle 39"/>
            <p:cNvSpPr>
              <a:spLocks noChangeArrowheads="1"/>
            </p:cNvSpPr>
            <p:nvPr/>
          </p:nvSpPr>
          <p:spPr bwMode="auto">
            <a:xfrm>
              <a:off x="5334000" y="4440237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</a:t>
              </a:r>
              <a:r>
                <a:rPr lang="en-US" sz="1200" baseline="-25000" dirty="0">
                  <a:solidFill>
                    <a:schemeClr val="bg1"/>
                  </a:solidFill>
                </a:rPr>
                <a:t>2,1</a:t>
              </a:r>
            </a:p>
          </p:txBody>
        </p:sp>
        <p:sp>
          <p:nvSpPr>
            <p:cNvPr id="11347" name="Rectangle 40"/>
            <p:cNvSpPr>
              <a:spLocks noChangeArrowheads="1"/>
            </p:cNvSpPr>
            <p:nvPr/>
          </p:nvSpPr>
          <p:spPr bwMode="auto">
            <a:xfrm>
              <a:off x="4876800" y="4440237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</a:t>
              </a:r>
              <a:r>
                <a:rPr lang="en-US" sz="1200" baseline="-25000" dirty="0">
                  <a:solidFill>
                    <a:schemeClr val="bg1"/>
                  </a:solidFill>
                </a:rPr>
                <a:t>2,0</a:t>
              </a:r>
            </a:p>
          </p:txBody>
        </p:sp>
        <p:sp>
          <p:nvSpPr>
            <p:cNvPr id="11348" name="Rectangle 41"/>
            <p:cNvSpPr>
              <a:spLocks noChangeArrowheads="1"/>
            </p:cNvSpPr>
            <p:nvPr/>
          </p:nvSpPr>
          <p:spPr bwMode="auto">
            <a:xfrm>
              <a:off x="5791200" y="4440237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</a:t>
              </a:r>
              <a:r>
                <a:rPr lang="en-US" sz="1200" baseline="-25000" dirty="0">
                  <a:solidFill>
                    <a:schemeClr val="bg1"/>
                  </a:solidFill>
                </a:rPr>
                <a:t>2,2</a:t>
              </a:r>
            </a:p>
          </p:txBody>
        </p:sp>
        <p:sp>
          <p:nvSpPr>
            <p:cNvPr id="11349" name="Rectangle 42"/>
            <p:cNvSpPr>
              <a:spLocks noChangeArrowheads="1"/>
            </p:cNvSpPr>
            <p:nvPr/>
          </p:nvSpPr>
          <p:spPr bwMode="auto">
            <a:xfrm>
              <a:off x="6248400" y="4440237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</a:t>
              </a:r>
              <a:r>
                <a:rPr lang="en-US" sz="1200" baseline="-25000" dirty="0">
                  <a:solidFill>
                    <a:schemeClr val="bg1"/>
                  </a:solidFill>
                </a:rPr>
                <a:t>2,3</a:t>
              </a:r>
            </a:p>
          </p:txBody>
        </p:sp>
        <p:sp>
          <p:nvSpPr>
            <p:cNvPr id="11350" name="Rectangle 59"/>
            <p:cNvSpPr>
              <a:spLocks noChangeArrowheads="1"/>
            </p:cNvSpPr>
            <p:nvPr/>
          </p:nvSpPr>
          <p:spPr bwMode="auto">
            <a:xfrm>
              <a:off x="67056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351" name="Rectangle 60"/>
            <p:cNvSpPr>
              <a:spLocks noChangeArrowheads="1"/>
            </p:cNvSpPr>
            <p:nvPr/>
          </p:nvSpPr>
          <p:spPr bwMode="auto">
            <a:xfrm>
              <a:off x="71628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352" name="Rectangle 61"/>
            <p:cNvSpPr>
              <a:spLocks noChangeArrowheads="1"/>
            </p:cNvSpPr>
            <p:nvPr/>
          </p:nvSpPr>
          <p:spPr bwMode="auto">
            <a:xfrm>
              <a:off x="76200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353" name="Rectangle 62"/>
            <p:cNvSpPr>
              <a:spLocks noChangeArrowheads="1"/>
            </p:cNvSpPr>
            <p:nvPr/>
          </p:nvSpPr>
          <p:spPr bwMode="auto">
            <a:xfrm>
              <a:off x="80772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354" name="Rectangle 63"/>
            <p:cNvSpPr>
              <a:spLocks noChangeArrowheads="1"/>
            </p:cNvSpPr>
            <p:nvPr/>
          </p:nvSpPr>
          <p:spPr bwMode="auto">
            <a:xfrm>
              <a:off x="67056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355" name="Rectangle 64"/>
            <p:cNvSpPr>
              <a:spLocks noChangeArrowheads="1"/>
            </p:cNvSpPr>
            <p:nvPr/>
          </p:nvSpPr>
          <p:spPr bwMode="auto">
            <a:xfrm>
              <a:off x="71628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356" name="Rectangle 65"/>
            <p:cNvSpPr>
              <a:spLocks noChangeArrowheads="1"/>
            </p:cNvSpPr>
            <p:nvPr/>
          </p:nvSpPr>
          <p:spPr bwMode="auto">
            <a:xfrm>
              <a:off x="76200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357" name="Rectangle 66"/>
            <p:cNvSpPr>
              <a:spLocks noChangeArrowheads="1"/>
            </p:cNvSpPr>
            <p:nvPr/>
          </p:nvSpPr>
          <p:spPr bwMode="auto">
            <a:xfrm>
              <a:off x="80772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358" name="Rectangle 67"/>
            <p:cNvSpPr>
              <a:spLocks noChangeArrowheads="1"/>
            </p:cNvSpPr>
            <p:nvPr/>
          </p:nvSpPr>
          <p:spPr bwMode="auto">
            <a:xfrm>
              <a:off x="7162800" y="4440237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</a:t>
              </a:r>
              <a:r>
                <a:rPr lang="en-US" sz="1200" baseline="-25000" dirty="0">
                  <a:solidFill>
                    <a:schemeClr val="bg1"/>
                  </a:solidFill>
                </a:rPr>
                <a:t>3,1</a:t>
              </a:r>
            </a:p>
          </p:txBody>
        </p:sp>
        <p:sp>
          <p:nvSpPr>
            <p:cNvPr id="11359" name="Rectangle 68"/>
            <p:cNvSpPr>
              <a:spLocks noChangeArrowheads="1"/>
            </p:cNvSpPr>
            <p:nvPr/>
          </p:nvSpPr>
          <p:spPr bwMode="auto">
            <a:xfrm>
              <a:off x="6705600" y="4440237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</a:t>
              </a:r>
              <a:r>
                <a:rPr lang="en-US" sz="1200" baseline="-25000" dirty="0">
                  <a:solidFill>
                    <a:schemeClr val="bg1"/>
                  </a:solidFill>
                </a:rPr>
                <a:t>3,0</a:t>
              </a:r>
            </a:p>
          </p:txBody>
        </p:sp>
        <p:sp>
          <p:nvSpPr>
            <p:cNvPr id="11360" name="Rectangle 69"/>
            <p:cNvSpPr>
              <a:spLocks noChangeArrowheads="1"/>
            </p:cNvSpPr>
            <p:nvPr/>
          </p:nvSpPr>
          <p:spPr bwMode="auto">
            <a:xfrm>
              <a:off x="7620000" y="4440237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</a:t>
              </a:r>
              <a:r>
                <a:rPr lang="en-US" sz="1200" baseline="-25000" dirty="0">
                  <a:solidFill>
                    <a:schemeClr val="bg1"/>
                  </a:solidFill>
                </a:rPr>
                <a:t>3,2</a:t>
              </a:r>
            </a:p>
          </p:txBody>
        </p:sp>
        <p:sp>
          <p:nvSpPr>
            <p:cNvPr id="11361" name="Rectangle 70"/>
            <p:cNvSpPr>
              <a:spLocks noChangeArrowheads="1"/>
            </p:cNvSpPr>
            <p:nvPr/>
          </p:nvSpPr>
          <p:spPr bwMode="auto">
            <a:xfrm>
              <a:off x="8077200" y="4440237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</a:t>
              </a:r>
              <a:r>
                <a:rPr lang="en-US" sz="1200" baseline="-25000" dirty="0">
                  <a:solidFill>
                    <a:schemeClr val="bg1"/>
                  </a:solidFill>
                </a:rPr>
                <a:t>3,3</a:t>
              </a:r>
            </a:p>
          </p:txBody>
        </p:sp>
        <p:sp>
          <p:nvSpPr>
            <p:cNvPr id="11362" name="Line 74"/>
            <p:cNvSpPr>
              <a:spLocks noChangeShapeType="1"/>
            </p:cNvSpPr>
            <p:nvPr/>
          </p:nvSpPr>
          <p:spPr bwMode="auto">
            <a:xfrm>
              <a:off x="3657600" y="4973637"/>
              <a:ext cx="198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8580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350">
        <p:fade/>
      </p:transition>
    </mc:Choice>
    <mc:Fallback xmlns="">
      <p:transition spd="med" advTm="4435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 Accesses are Not Coalesced</a:t>
            </a:r>
          </a:p>
        </p:txBody>
      </p:sp>
      <p:grpSp>
        <p:nvGrpSpPr>
          <p:cNvPr id="116" name="Group 115"/>
          <p:cNvGrpSpPr>
            <a:grpSpLocks/>
          </p:cNvGrpSpPr>
          <p:nvPr/>
        </p:nvGrpSpPr>
        <p:grpSpPr bwMode="auto">
          <a:xfrm>
            <a:off x="457200" y="1159044"/>
            <a:ext cx="5901898" cy="2708106"/>
            <a:chOff x="838200" y="1752600"/>
            <a:chExt cx="7869196" cy="4814411"/>
          </a:xfrm>
        </p:grpSpPr>
        <p:sp>
          <p:nvSpPr>
            <p:cNvPr id="117" name="Text Box 73"/>
            <p:cNvSpPr txBox="1">
              <a:spLocks noChangeArrowheads="1"/>
            </p:cNvSpPr>
            <p:nvPr/>
          </p:nvSpPr>
          <p:spPr bwMode="auto">
            <a:xfrm>
              <a:off x="838200" y="3288024"/>
              <a:ext cx="449269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"/>
                  <a:cs typeface="Arial" panose="020B0604020202020204" pitchFamily="34" charset="0"/>
                </a:rPr>
                <a:t>T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18" name="Text Box 74"/>
            <p:cNvSpPr txBox="1">
              <a:spLocks noChangeArrowheads="1"/>
            </p:cNvSpPr>
            <p:nvPr/>
          </p:nvSpPr>
          <p:spPr bwMode="auto">
            <a:xfrm>
              <a:off x="2743200" y="3288024"/>
              <a:ext cx="449269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"/>
                  <a:cs typeface="Arial" panose="020B0604020202020204" pitchFamily="34" charset="0"/>
                </a:rPr>
                <a:t>T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9" name="Text Box 75"/>
            <p:cNvSpPr txBox="1">
              <a:spLocks noChangeArrowheads="1"/>
            </p:cNvSpPr>
            <p:nvPr/>
          </p:nvSpPr>
          <p:spPr bwMode="auto">
            <a:xfrm>
              <a:off x="4419599" y="3288024"/>
              <a:ext cx="449269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"/>
                  <a:cs typeface="Arial" panose="020B0604020202020204" pitchFamily="34" charset="0"/>
                </a:rPr>
                <a:t>T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20" name="Text Box 76"/>
            <p:cNvSpPr txBox="1">
              <a:spLocks noChangeArrowheads="1"/>
            </p:cNvSpPr>
            <p:nvPr/>
          </p:nvSpPr>
          <p:spPr bwMode="auto">
            <a:xfrm>
              <a:off x="6324600" y="3288024"/>
              <a:ext cx="449269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"/>
                  <a:cs typeface="Arial" panose="020B0604020202020204" pitchFamily="34" charset="0"/>
                </a:rPr>
                <a:t>T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21" name="Text Box 78"/>
            <p:cNvSpPr txBox="1">
              <a:spLocks noChangeArrowheads="1"/>
            </p:cNvSpPr>
            <p:nvPr/>
          </p:nvSpPr>
          <p:spPr bwMode="auto">
            <a:xfrm>
              <a:off x="1600200" y="3047999"/>
              <a:ext cx="1654727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"/>
                  <a:cs typeface="Arial" panose="020B0604020202020204" pitchFamily="34" charset="0"/>
                </a:rPr>
                <a:t>Load iteration 0</a:t>
              </a:r>
            </a:p>
          </p:txBody>
        </p:sp>
        <p:sp>
          <p:nvSpPr>
            <p:cNvPr id="122" name="Text Box 79"/>
            <p:cNvSpPr txBox="1">
              <a:spLocks noChangeArrowheads="1"/>
            </p:cNvSpPr>
            <p:nvPr/>
          </p:nvSpPr>
          <p:spPr bwMode="auto">
            <a:xfrm>
              <a:off x="1371600" y="2367544"/>
              <a:ext cx="449269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"/>
                  <a:cs typeface="Arial" panose="020B0604020202020204" pitchFamily="34" charset="0"/>
                </a:rPr>
                <a:t>T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3" name="Text Box 80"/>
            <p:cNvSpPr txBox="1">
              <a:spLocks noChangeArrowheads="1"/>
            </p:cNvSpPr>
            <p:nvPr/>
          </p:nvSpPr>
          <p:spPr bwMode="auto">
            <a:xfrm>
              <a:off x="3200400" y="2367544"/>
              <a:ext cx="449269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"/>
                  <a:cs typeface="Arial" panose="020B0604020202020204" pitchFamily="34" charset="0"/>
                </a:rPr>
                <a:t>T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4" name="Text Box 81"/>
            <p:cNvSpPr txBox="1">
              <a:spLocks noChangeArrowheads="1"/>
            </p:cNvSpPr>
            <p:nvPr/>
          </p:nvSpPr>
          <p:spPr bwMode="auto">
            <a:xfrm>
              <a:off x="4876801" y="2367544"/>
              <a:ext cx="449269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"/>
                  <a:cs typeface="Arial" panose="020B0604020202020204" pitchFamily="34" charset="0"/>
                </a:rPr>
                <a:t>T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25" name="Text Box 82"/>
            <p:cNvSpPr txBox="1">
              <a:spLocks noChangeArrowheads="1"/>
            </p:cNvSpPr>
            <p:nvPr/>
          </p:nvSpPr>
          <p:spPr bwMode="auto">
            <a:xfrm>
              <a:off x="6857999" y="2367544"/>
              <a:ext cx="449269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"/>
                  <a:cs typeface="Arial" panose="020B0604020202020204" pitchFamily="34" charset="0"/>
                </a:rPr>
                <a:t>T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26" name="Text Box 83"/>
            <p:cNvSpPr txBox="1">
              <a:spLocks noChangeArrowheads="1"/>
            </p:cNvSpPr>
            <p:nvPr/>
          </p:nvSpPr>
          <p:spPr bwMode="auto">
            <a:xfrm>
              <a:off x="2819400" y="2057400"/>
              <a:ext cx="1654727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"/>
                  <a:cs typeface="Arial" panose="020B0604020202020204" pitchFamily="34" charset="0"/>
                </a:rPr>
                <a:t>Load iteration 1</a:t>
              </a:r>
            </a:p>
          </p:txBody>
        </p:sp>
        <p:sp>
          <p:nvSpPr>
            <p:cNvPr id="127" name="Text Box 84"/>
            <p:cNvSpPr txBox="1">
              <a:spLocks noChangeArrowheads="1"/>
            </p:cNvSpPr>
            <p:nvPr/>
          </p:nvSpPr>
          <p:spPr bwMode="auto">
            <a:xfrm>
              <a:off x="4594245" y="5001814"/>
              <a:ext cx="1524000" cy="11490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"/>
                  <a:cs typeface="Arial" panose="020B0604020202020204" pitchFamily="34" charset="0"/>
                </a:rPr>
                <a:t>Access direction in kernel code</a:t>
              </a:r>
            </a:p>
          </p:txBody>
        </p:sp>
        <p:sp>
          <p:nvSpPr>
            <p:cNvPr id="128" name="Line 85"/>
            <p:cNvSpPr>
              <a:spLocks noChangeShapeType="1"/>
            </p:cNvSpPr>
            <p:nvPr/>
          </p:nvSpPr>
          <p:spPr bwMode="auto">
            <a:xfrm flipV="1">
              <a:off x="1066800" y="3733800"/>
              <a:ext cx="0" cy="43156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endParaRPr>
            </a:p>
          </p:txBody>
        </p:sp>
        <p:sp>
          <p:nvSpPr>
            <p:cNvPr id="129" name="Line 86"/>
            <p:cNvSpPr>
              <a:spLocks noChangeShapeType="1"/>
            </p:cNvSpPr>
            <p:nvPr/>
          </p:nvSpPr>
          <p:spPr bwMode="auto">
            <a:xfrm flipV="1">
              <a:off x="1524000" y="2819400"/>
              <a:ext cx="0" cy="134596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endParaRPr>
            </a:p>
          </p:txBody>
        </p:sp>
        <p:sp>
          <p:nvSpPr>
            <p:cNvPr id="130" name="Line 87"/>
            <p:cNvSpPr>
              <a:spLocks noChangeShapeType="1"/>
            </p:cNvSpPr>
            <p:nvPr/>
          </p:nvSpPr>
          <p:spPr bwMode="auto">
            <a:xfrm flipV="1">
              <a:off x="5105400" y="2819400"/>
              <a:ext cx="0" cy="134596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endParaRPr>
            </a:p>
          </p:txBody>
        </p:sp>
        <p:sp>
          <p:nvSpPr>
            <p:cNvPr id="131" name="Line 88"/>
            <p:cNvSpPr>
              <a:spLocks noChangeShapeType="1"/>
            </p:cNvSpPr>
            <p:nvPr/>
          </p:nvSpPr>
          <p:spPr bwMode="auto">
            <a:xfrm flipV="1">
              <a:off x="6553200" y="3733800"/>
              <a:ext cx="0" cy="43156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endParaRPr>
            </a:p>
          </p:txBody>
        </p:sp>
        <p:sp>
          <p:nvSpPr>
            <p:cNvPr id="132" name="Line 89"/>
            <p:cNvSpPr>
              <a:spLocks noChangeShapeType="1"/>
            </p:cNvSpPr>
            <p:nvPr/>
          </p:nvSpPr>
          <p:spPr bwMode="auto">
            <a:xfrm flipV="1">
              <a:off x="2971800" y="3733800"/>
              <a:ext cx="0" cy="43156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endParaRPr>
            </a:p>
          </p:txBody>
        </p:sp>
        <p:sp>
          <p:nvSpPr>
            <p:cNvPr id="133" name="Line 90"/>
            <p:cNvSpPr>
              <a:spLocks noChangeShapeType="1"/>
            </p:cNvSpPr>
            <p:nvPr/>
          </p:nvSpPr>
          <p:spPr bwMode="auto">
            <a:xfrm flipV="1">
              <a:off x="3418569" y="2819400"/>
              <a:ext cx="10431" cy="134596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endParaRPr>
            </a:p>
          </p:txBody>
        </p:sp>
        <p:sp>
          <p:nvSpPr>
            <p:cNvPr id="134" name="Line 91"/>
            <p:cNvSpPr>
              <a:spLocks noChangeShapeType="1"/>
            </p:cNvSpPr>
            <p:nvPr/>
          </p:nvSpPr>
          <p:spPr bwMode="auto">
            <a:xfrm flipV="1">
              <a:off x="7010400" y="2819400"/>
              <a:ext cx="0" cy="134596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endParaRPr>
            </a:p>
          </p:txBody>
        </p:sp>
        <p:sp>
          <p:nvSpPr>
            <p:cNvPr id="135" name="Line 92"/>
            <p:cNvSpPr>
              <a:spLocks noChangeShapeType="1"/>
            </p:cNvSpPr>
            <p:nvPr/>
          </p:nvSpPr>
          <p:spPr bwMode="auto">
            <a:xfrm flipV="1">
              <a:off x="4648200" y="3733800"/>
              <a:ext cx="0" cy="43156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endParaRPr>
            </a:p>
          </p:txBody>
        </p:sp>
        <p:sp>
          <p:nvSpPr>
            <p:cNvPr id="136" name="Rectangle 93"/>
            <p:cNvSpPr>
              <a:spLocks noChangeArrowheads="1"/>
            </p:cNvSpPr>
            <p:nvPr/>
          </p:nvSpPr>
          <p:spPr bwMode="auto">
            <a:xfrm>
              <a:off x="838200" y="2971800"/>
              <a:ext cx="6553200" cy="7620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endParaRPr>
            </a:p>
          </p:txBody>
        </p:sp>
        <p:sp>
          <p:nvSpPr>
            <p:cNvPr id="137" name="Rectangle 94"/>
            <p:cNvSpPr>
              <a:spLocks noChangeArrowheads="1"/>
            </p:cNvSpPr>
            <p:nvPr/>
          </p:nvSpPr>
          <p:spPr bwMode="auto">
            <a:xfrm>
              <a:off x="1371600" y="2057400"/>
              <a:ext cx="6400800" cy="7620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"/>
              </a:endParaRPr>
            </a:p>
          </p:txBody>
        </p:sp>
        <p:sp>
          <p:nvSpPr>
            <p:cNvPr id="138" name="Text Box 95"/>
            <p:cNvSpPr txBox="1">
              <a:spLocks noChangeArrowheads="1"/>
            </p:cNvSpPr>
            <p:nvPr/>
          </p:nvSpPr>
          <p:spPr bwMode="auto">
            <a:xfrm>
              <a:off x="8153399" y="1752600"/>
              <a:ext cx="553997" cy="65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alatino" pitchFamily="18" charset="0"/>
                  <a:ea typeface=""/>
                  <a:cs typeface="Arial" charset="0"/>
                </a:rPr>
                <a:t>…</a:t>
              </a:r>
            </a:p>
          </p:txBody>
        </p:sp>
        <p:sp>
          <p:nvSpPr>
            <p:cNvPr id="139" name="Rectangle 4"/>
            <p:cNvSpPr>
              <a:spLocks noChangeArrowheads="1"/>
            </p:cNvSpPr>
            <p:nvPr/>
          </p:nvSpPr>
          <p:spPr bwMode="auto">
            <a:xfrm>
              <a:off x="7010400" y="4738211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"/>
                </a:rPr>
                <a:t>A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"/>
                </a:rPr>
                <a:t>0,2</a:t>
              </a:r>
            </a:p>
          </p:txBody>
        </p:sp>
        <p:sp>
          <p:nvSpPr>
            <p:cNvPr id="140" name="Rectangle 6"/>
            <p:cNvSpPr>
              <a:spLocks noChangeArrowheads="1"/>
            </p:cNvSpPr>
            <p:nvPr/>
          </p:nvSpPr>
          <p:spPr bwMode="auto">
            <a:xfrm>
              <a:off x="6553200" y="5195411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"/>
                </a:rPr>
                <a:t>A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"/>
                </a:rPr>
                <a:t>1,1</a:t>
              </a:r>
            </a:p>
          </p:txBody>
        </p:sp>
        <p:sp>
          <p:nvSpPr>
            <p:cNvPr id="141" name="Rectangle 7"/>
            <p:cNvSpPr>
              <a:spLocks noChangeArrowheads="1"/>
            </p:cNvSpPr>
            <p:nvPr/>
          </p:nvSpPr>
          <p:spPr bwMode="auto">
            <a:xfrm>
              <a:off x="6553200" y="4738211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"/>
                </a:rPr>
                <a:t>A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"/>
                </a:rPr>
                <a:t>0,1</a:t>
              </a:r>
            </a:p>
          </p:txBody>
        </p:sp>
        <p:sp>
          <p:nvSpPr>
            <p:cNvPr id="142" name="Rectangle 8"/>
            <p:cNvSpPr>
              <a:spLocks noChangeArrowheads="1"/>
            </p:cNvSpPr>
            <p:nvPr/>
          </p:nvSpPr>
          <p:spPr bwMode="auto">
            <a:xfrm>
              <a:off x="6096000" y="4738211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"/>
                </a:rPr>
                <a:t>A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"/>
                </a:rPr>
                <a:t>0,0</a:t>
              </a:r>
            </a:p>
          </p:txBody>
        </p:sp>
        <p:sp>
          <p:nvSpPr>
            <p:cNvPr id="143" name="Rectangle 9"/>
            <p:cNvSpPr>
              <a:spLocks noChangeArrowheads="1"/>
            </p:cNvSpPr>
            <p:nvPr/>
          </p:nvSpPr>
          <p:spPr bwMode="auto">
            <a:xfrm>
              <a:off x="6096000" y="5195411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"/>
                </a:rPr>
                <a:t>A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"/>
                </a:rPr>
                <a:t>1,0</a:t>
              </a:r>
            </a:p>
          </p:txBody>
        </p:sp>
        <p:sp>
          <p:nvSpPr>
            <p:cNvPr id="144" name="Rectangle 11"/>
            <p:cNvSpPr>
              <a:spLocks noChangeArrowheads="1"/>
            </p:cNvSpPr>
            <p:nvPr/>
          </p:nvSpPr>
          <p:spPr bwMode="auto">
            <a:xfrm>
              <a:off x="7467600" y="4738211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"/>
                </a:rPr>
                <a:t>A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"/>
                </a:rPr>
                <a:t>0,3</a:t>
              </a:r>
            </a:p>
          </p:txBody>
        </p:sp>
        <p:sp>
          <p:nvSpPr>
            <p:cNvPr id="145" name="Rectangle 14"/>
            <p:cNvSpPr>
              <a:spLocks noChangeArrowheads="1"/>
            </p:cNvSpPr>
            <p:nvPr/>
          </p:nvSpPr>
          <p:spPr bwMode="auto">
            <a:xfrm>
              <a:off x="7010400" y="5195411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"/>
                </a:rPr>
                <a:t>A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"/>
                </a:rPr>
                <a:t>1,2</a:t>
              </a:r>
            </a:p>
          </p:txBody>
        </p:sp>
        <p:sp>
          <p:nvSpPr>
            <p:cNvPr id="146" name="Rectangle 17"/>
            <p:cNvSpPr>
              <a:spLocks noChangeArrowheads="1"/>
            </p:cNvSpPr>
            <p:nvPr/>
          </p:nvSpPr>
          <p:spPr bwMode="auto">
            <a:xfrm>
              <a:off x="7467600" y="5195411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"/>
                </a:rPr>
                <a:t>A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"/>
                </a:rPr>
                <a:t>1,3</a:t>
              </a:r>
            </a:p>
          </p:txBody>
        </p:sp>
        <p:sp>
          <p:nvSpPr>
            <p:cNvPr id="147" name="Rectangle 47"/>
            <p:cNvSpPr>
              <a:spLocks noChangeArrowheads="1"/>
            </p:cNvSpPr>
            <p:nvPr/>
          </p:nvSpPr>
          <p:spPr bwMode="auto">
            <a:xfrm>
              <a:off x="6553200" y="5652611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"/>
                </a:rPr>
                <a:t>A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"/>
                </a:rPr>
                <a:t>2,1</a:t>
              </a:r>
            </a:p>
          </p:txBody>
        </p:sp>
        <p:sp>
          <p:nvSpPr>
            <p:cNvPr id="148" name="Rectangle 48"/>
            <p:cNvSpPr>
              <a:spLocks noChangeArrowheads="1"/>
            </p:cNvSpPr>
            <p:nvPr/>
          </p:nvSpPr>
          <p:spPr bwMode="auto">
            <a:xfrm>
              <a:off x="6096000" y="5652611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"/>
                </a:rPr>
                <a:t>A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"/>
                </a:rPr>
                <a:t>2,0</a:t>
              </a:r>
            </a:p>
          </p:txBody>
        </p:sp>
        <p:sp>
          <p:nvSpPr>
            <p:cNvPr id="149" name="Rectangle 49"/>
            <p:cNvSpPr>
              <a:spLocks noChangeArrowheads="1"/>
            </p:cNvSpPr>
            <p:nvPr/>
          </p:nvSpPr>
          <p:spPr bwMode="auto">
            <a:xfrm>
              <a:off x="7010400" y="5652611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"/>
                </a:rPr>
                <a:t>A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"/>
                </a:rPr>
                <a:t>2,2</a:t>
              </a:r>
            </a:p>
          </p:txBody>
        </p:sp>
        <p:sp>
          <p:nvSpPr>
            <p:cNvPr id="150" name="Rectangle 50"/>
            <p:cNvSpPr>
              <a:spLocks noChangeArrowheads="1"/>
            </p:cNvSpPr>
            <p:nvPr/>
          </p:nvSpPr>
          <p:spPr bwMode="auto">
            <a:xfrm>
              <a:off x="7467600" y="5652611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"/>
                </a:rPr>
                <a:t>A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"/>
                </a:rPr>
                <a:t>2,3</a:t>
              </a:r>
            </a:p>
          </p:txBody>
        </p:sp>
        <p:sp>
          <p:nvSpPr>
            <p:cNvPr id="151" name="Rectangle 55"/>
            <p:cNvSpPr>
              <a:spLocks noChangeArrowheads="1"/>
            </p:cNvSpPr>
            <p:nvPr/>
          </p:nvSpPr>
          <p:spPr bwMode="auto">
            <a:xfrm>
              <a:off x="6553200" y="6109811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"/>
                </a:rPr>
                <a:t>A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"/>
                </a:rPr>
                <a:t>3,1</a:t>
              </a:r>
            </a:p>
          </p:txBody>
        </p:sp>
        <p:sp>
          <p:nvSpPr>
            <p:cNvPr id="152" name="Rectangle 56"/>
            <p:cNvSpPr>
              <a:spLocks noChangeArrowheads="1"/>
            </p:cNvSpPr>
            <p:nvPr/>
          </p:nvSpPr>
          <p:spPr bwMode="auto">
            <a:xfrm>
              <a:off x="6096000" y="6109811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"/>
                </a:rPr>
                <a:t>A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"/>
                </a:rPr>
                <a:t>3,0</a:t>
              </a:r>
            </a:p>
          </p:txBody>
        </p:sp>
        <p:sp>
          <p:nvSpPr>
            <p:cNvPr id="153" name="Rectangle 57"/>
            <p:cNvSpPr>
              <a:spLocks noChangeArrowheads="1"/>
            </p:cNvSpPr>
            <p:nvPr/>
          </p:nvSpPr>
          <p:spPr bwMode="auto">
            <a:xfrm>
              <a:off x="7010400" y="6109811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"/>
                </a:rPr>
                <a:t>A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"/>
                </a:rPr>
                <a:t>3,2</a:t>
              </a:r>
            </a:p>
          </p:txBody>
        </p:sp>
        <p:sp>
          <p:nvSpPr>
            <p:cNvPr id="154" name="Rectangle 58"/>
            <p:cNvSpPr>
              <a:spLocks noChangeArrowheads="1"/>
            </p:cNvSpPr>
            <p:nvPr/>
          </p:nvSpPr>
          <p:spPr bwMode="auto">
            <a:xfrm>
              <a:off x="7467600" y="6109811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"/>
                </a:rPr>
                <a:t>A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"/>
                </a:rPr>
                <a:t>3,3</a:t>
              </a:r>
            </a:p>
          </p:txBody>
        </p:sp>
        <p:cxnSp>
          <p:nvCxnSpPr>
            <p:cNvPr id="155" name="Straight Arrow Connector 154"/>
            <p:cNvCxnSpPr/>
            <p:nvPr/>
          </p:nvCxnSpPr>
          <p:spPr>
            <a:xfrm>
              <a:off x="4855938" y="4873346"/>
              <a:ext cx="1240062" cy="0"/>
            </a:xfrm>
            <a:prstGeom prst="straightConnector1">
              <a:avLst/>
            </a:prstGeom>
            <a:noFill/>
            <a:ln w="5715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156" name="Rectangle 31"/>
            <p:cNvSpPr>
              <a:spLocks noChangeArrowheads="1"/>
            </p:cNvSpPr>
            <p:nvPr/>
          </p:nvSpPr>
          <p:spPr bwMode="auto">
            <a:xfrm>
              <a:off x="1752600" y="41656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"/>
                </a:rPr>
                <a:t>A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"/>
                </a:rPr>
                <a:t>0,2</a:t>
              </a:r>
            </a:p>
          </p:txBody>
        </p:sp>
        <p:sp>
          <p:nvSpPr>
            <p:cNvPr id="157" name="Rectangle 32"/>
            <p:cNvSpPr>
              <a:spLocks noChangeArrowheads="1"/>
            </p:cNvSpPr>
            <p:nvPr/>
          </p:nvSpPr>
          <p:spPr bwMode="auto">
            <a:xfrm>
              <a:off x="1295400" y="41656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"/>
                </a:rPr>
                <a:t>A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"/>
                </a:rPr>
                <a:t>0,1</a:t>
              </a:r>
            </a:p>
          </p:txBody>
        </p:sp>
        <p:sp>
          <p:nvSpPr>
            <p:cNvPr id="158" name="Rectangle 33"/>
            <p:cNvSpPr>
              <a:spLocks noChangeArrowheads="1"/>
            </p:cNvSpPr>
            <p:nvPr/>
          </p:nvSpPr>
          <p:spPr bwMode="auto">
            <a:xfrm>
              <a:off x="838200" y="41656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"/>
                </a:rPr>
                <a:t>A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"/>
                </a:rPr>
                <a:t>0,0</a:t>
              </a:r>
            </a:p>
          </p:txBody>
        </p:sp>
        <p:sp>
          <p:nvSpPr>
            <p:cNvPr id="159" name="Rectangle 34"/>
            <p:cNvSpPr>
              <a:spLocks noChangeArrowheads="1"/>
            </p:cNvSpPr>
            <p:nvPr/>
          </p:nvSpPr>
          <p:spPr bwMode="auto">
            <a:xfrm>
              <a:off x="2209800" y="41656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"/>
                </a:rPr>
                <a:t>A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  <a:ea typeface=""/>
                </a:rPr>
                <a:t>0,3</a:t>
              </a:r>
            </a:p>
          </p:txBody>
        </p:sp>
        <p:sp>
          <p:nvSpPr>
            <p:cNvPr id="160" name="Rectangle 35"/>
            <p:cNvSpPr>
              <a:spLocks noChangeArrowheads="1"/>
            </p:cNvSpPr>
            <p:nvPr/>
          </p:nvSpPr>
          <p:spPr bwMode="auto">
            <a:xfrm>
              <a:off x="3124200" y="4165600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"/>
                </a:rPr>
                <a:t>A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"/>
                </a:rPr>
                <a:t>1,1</a:t>
              </a:r>
            </a:p>
          </p:txBody>
        </p:sp>
        <p:sp>
          <p:nvSpPr>
            <p:cNvPr id="161" name="Rectangle 36"/>
            <p:cNvSpPr>
              <a:spLocks noChangeArrowheads="1"/>
            </p:cNvSpPr>
            <p:nvPr/>
          </p:nvSpPr>
          <p:spPr bwMode="auto">
            <a:xfrm>
              <a:off x="2667000" y="4165600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"/>
                </a:rPr>
                <a:t>A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"/>
                </a:rPr>
                <a:t>1,0</a:t>
              </a:r>
            </a:p>
          </p:txBody>
        </p:sp>
        <p:sp>
          <p:nvSpPr>
            <p:cNvPr id="162" name="Rectangle 37"/>
            <p:cNvSpPr>
              <a:spLocks noChangeArrowheads="1"/>
            </p:cNvSpPr>
            <p:nvPr/>
          </p:nvSpPr>
          <p:spPr bwMode="auto">
            <a:xfrm>
              <a:off x="3581400" y="4165600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"/>
                </a:rPr>
                <a:t>A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"/>
                </a:rPr>
                <a:t>1,2</a:t>
              </a:r>
            </a:p>
          </p:txBody>
        </p:sp>
        <p:sp>
          <p:nvSpPr>
            <p:cNvPr id="163" name="Rectangle 38"/>
            <p:cNvSpPr>
              <a:spLocks noChangeArrowheads="1"/>
            </p:cNvSpPr>
            <p:nvPr/>
          </p:nvSpPr>
          <p:spPr bwMode="auto">
            <a:xfrm>
              <a:off x="4038600" y="4165600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"/>
                </a:rPr>
                <a:t>A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"/>
                </a:rPr>
                <a:t>1,3</a:t>
              </a:r>
            </a:p>
          </p:txBody>
        </p:sp>
        <p:sp>
          <p:nvSpPr>
            <p:cNvPr id="164" name="Rectangle 39"/>
            <p:cNvSpPr>
              <a:spLocks noChangeArrowheads="1"/>
            </p:cNvSpPr>
            <p:nvPr/>
          </p:nvSpPr>
          <p:spPr bwMode="auto">
            <a:xfrm>
              <a:off x="4949547" y="4165600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"/>
                </a:rPr>
                <a:t>A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"/>
                </a:rPr>
                <a:t>2,1</a:t>
              </a:r>
            </a:p>
          </p:txBody>
        </p:sp>
        <p:sp>
          <p:nvSpPr>
            <p:cNvPr id="165" name="Rectangle 40"/>
            <p:cNvSpPr>
              <a:spLocks noChangeArrowheads="1"/>
            </p:cNvSpPr>
            <p:nvPr/>
          </p:nvSpPr>
          <p:spPr bwMode="auto">
            <a:xfrm>
              <a:off x="4492347" y="4165600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"/>
                </a:rPr>
                <a:t>A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"/>
                </a:rPr>
                <a:t>2,0</a:t>
              </a:r>
            </a:p>
          </p:txBody>
        </p:sp>
        <p:sp>
          <p:nvSpPr>
            <p:cNvPr id="166" name="Rectangle 41"/>
            <p:cNvSpPr>
              <a:spLocks noChangeArrowheads="1"/>
            </p:cNvSpPr>
            <p:nvPr/>
          </p:nvSpPr>
          <p:spPr bwMode="auto">
            <a:xfrm>
              <a:off x="5410200" y="4165600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"/>
                </a:rPr>
                <a:t>A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"/>
                </a:rPr>
                <a:t>2,2</a:t>
              </a:r>
            </a:p>
          </p:txBody>
        </p:sp>
        <p:sp>
          <p:nvSpPr>
            <p:cNvPr id="167" name="Rectangle 42"/>
            <p:cNvSpPr>
              <a:spLocks noChangeArrowheads="1"/>
            </p:cNvSpPr>
            <p:nvPr/>
          </p:nvSpPr>
          <p:spPr bwMode="auto">
            <a:xfrm>
              <a:off x="5867400" y="4165600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"/>
                </a:rPr>
                <a:t>A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"/>
                </a:rPr>
                <a:t>2,3</a:t>
              </a:r>
            </a:p>
          </p:txBody>
        </p:sp>
        <p:sp>
          <p:nvSpPr>
            <p:cNvPr id="168" name="Rectangle 67"/>
            <p:cNvSpPr>
              <a:spLocks noChangeArrowheads="1"/>
            </p:cNvSpPr>
            <p:nvPr/>
          </p:nvSpPr>
          <p:spPr bwMode="auto">
            <a:xfrm>
              <a:off x="6778347" y="4165600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"/>
                </a:rPr>
                <a:t>A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"/>
                </a:rPr>
                <a:t>3,1</a:t>
              </a:r>
            </a:p>
          </p:txBody>
        </p:sp>
        <p:sp>
          <p:nvSpPr>
            <p:cNvPr id="169" name="Rectangle 68"/>
            <p:cNvSpPr>
              <a:spLocks noChangeArrowheads="1"/>
            </p:cNvSpPr>
            <p:nvPr/>
          </p:nvSpPr>
          <p:spPr bwMode="auto">
            <a:xfrm>
              <a:off x="6321147" y="4165600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"/>
                </a:rPr>
                <a:t>A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"/>
                </a:rPr>
                <a:t>3,0</a:t>
              </a:r>
            </a:p>
          </p:txBody>
        </p:sp>
        <p:sp>
          <p:nvSpPr>
            <p:cNvPr id="170" name="Rectangle 69"/>
            <p:cNvSpPr>
              <a:spLocks noChangeArrowheads="1"/>
            </p:cNvSpPr>
            <p:nvPr/>
          </p:nvSpPr>
          <p:spPr bwMode="auto">
            <a:xfrm>
              <a:off x="7239000" y="4165600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"/>
                </a:rPr>
                <a:t>A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"/>
                </a:rPr>
                <a:t>3,2</a:t>
              </a:r>
            </a:p>
          </p:txBody>
        </p:sp>
        <p:sp>
          <p:nvSpPr>
            <p:cNvPr id="171" name="Rectangle 70"/>
            <p:cNvSpPr>
              <a:spLocks noChangeArrowheads="1"/>
            </p:cNvSpPr>
            <p:nvPr/>
          </p:nvSpPr>
          <p:spPr bwMode="auto">
            <a:xfrm>
              <a:off x="7696200" y="4165600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"/>
                </a:rPr>
                <a:t>A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"/>
                </a:rPr>
                <a:t>3,3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752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3556">
        <p:fade/>
      </p:transition>
    </mc:Choice>
    <mc:Fallback xmlns="">
      <p:transition spd="med" advTm="113556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1"/>
          <p:cNvSpPr>
            <a:spLocks noGrp="1" noChangeArrowheads="1"/>
          </p:cNvSpPr>
          <p:nvPr>
            <p:ph type="title"/>
          </p:nvPr>
        </p:nvSpPr>
        <p:spPr>
          <a:xfrm>
            <a:off x="311468" y="289561"/>
            <a:ext cx="6235065" cy="99257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Tiling also optimize for coalescing</a:t>
            </a:r>
          </a:p>
        </p:txBody>
      </p:sp>
      <p:sp>
        <p:nvSpPr>
          <p:cNvPr id="81" name="Text Box 2"/>
          <p:cNvSpPr txBox="1">
            <a:spLocks noChangeArrowheads="1"/>
          </p:cNvSpPr>
          <p:nvPr/>
        </p:nvSpPr>
        <p:spPr bwMode="auto">
          <a:xfrm>
            <a:off x="1909617" y="2893238"/>
            <a:ext cx="1851422" cy="1057608"/>
          </a:xfrm>
          <a:prstGeom prst="rect">
            <a:avLst/>
          </a:prstGeom>
          <a:solidFill>
            <a:srgbClr val="99FF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67500" tIns="35100" rIns="67500" bIns="351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13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"/>
              </a:rPr>
              <a:t>A</a:t>
            </a:r>
          </a:p>
        </p:txBody>
      </p:sp>
      <p:sp>
        <p:nvSpPr>
          <p:cNvPr id="82" name="Text Box 3"/>
          <p:cNvSpPr txBox="1">
            <a:spLocks noChangeArrowheads="1"/>
          </p:cNvSpPr>
          <p:nvPr/>
        </p:nvSpPr>
        <p:spPr bwMode="auto">
          <a:xfrm>
            <a:off x="3794376" y="1478775"/>
            <a:ext cx="1451372" cy="1388567"/>
          </a:xfrm>
          <a:prstGeom prst="rect">
            <a:avLst/>
          </a:prstGeom>
          <a:solidFill>
            <a:srgbClr val="99FF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67500" tIns="35100" rIns="67500" bIns="351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13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"/>
              </a:rPr>
              <a:t>B</a:t>
            </a:r>
          </a:p>
        </p:txBody>
      </p:sp>
      <p:sp>
        <p:nvSpPr>
          <p:cNvPr id="83" name="Text Box 86"/>
          <p:cNvSpPr txBox="1">
            <a:spLocks noChangeArrowheads="1"/>
          </p:cNvSpPr>
          <p:nvPr/>
        </p:nvSpPr>
        <p:spPr bwMode="auto">
          <a:xfrm>
            <a:off x="4490224" y="1478775"/>
            <a:ext cx="610791" cy="495598"/>
          </a:xfrm>
          <a:prstGeom prst="rect">
            <a:avLst/>
          </a:prstGeom>
          <a:solidFill>
            <a:srgbClr val="00008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"/>
            </a:endParaRPr>
          </a:p>
        </p:txBody>
      </p:sp>
      <p:sp>
        <p:nvSpPr>
          <p:cNvPr id="84" name="Text Box 4"/>
          <p:cNvSpPr txBox="1">
            <a:spLocks noChangeArrowheads="1"/>
          </p:cNvSpPr>
          <p:nvPr/>
        </p:nvSpPr>
        <p:spPr bwMode="auto">
          <a:xfrm>
            <a:off x="3794376" y="2893238"/>
            <a:ext cx="1451372" cy="1057275"/>
          </a:xfrm>
          <a:prstGeom prst="rect">
            <a:avLst/>
          </a:prstGeom>
          <a:solidFill>
            <a:srgbClr val="99FF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67500" tIns="35100" rIns="67500" bIns="351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13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"/>
              </a:rPr>
              <a:t>C</a:t>
            </a:r>
          </a:p>
        </p:txBody>
      </p:sp>
      <p:sp>
        <p:nvSpPr>
          <p:cNvPr id="85" name="Text Box 8"/>
          <p:cNvSpPr txBox="1">
            <a:spLocks noChangeArrowheads="1"/>
          </p:cNvSpPr>
          <p:nvPr/>
        </p:nvSpPr>
        <p:spPr bwMode="auto">
          <a:xfrm>
            <a:off x="4474469" y="3383062"/>
            <a:ext cx="617935" cy="462558"/>
          </a:xfrm>
          <a:prstGeom prst="rect">
            <a:avLst/>
          </a:pr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"/>
            </a:endParaRPr>
          </a:p>
        </p:txBody>
      </p:sp>
      <p:sp>
        <p:nvSpPr>
          <p:cNvPr id="86" name="Line 6"/>
          <p:cNvSpPr>
            <a:spLocks noChangeShapeType="1"/>
          </p:cNvSpPr>
          <p:nvPr/>
        </p:nvSpPr>
        <p:spPr bwMode="auto">
          <a:xfrm>
            <a:off x="4864747" y="2867342"/>
            <a:ext cx="1191" cy="797422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87" name="Line 7"/>
          <p:cNvSpPr>
            <a:spLocks noChangeShapeType="1"/>
          </p:cNvSpPr>
          <p:nvPr/>
        </p:nvSpPr>
        <p:spPr bwMode="auto">
          <a:xfrm>
            <a:off x="4823077" y="2850376"/>
            <a:ext cx="1190" cy="797421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88" name="Line 8"/>
          <p:cNvSpPr>
            <a:spLocks noChangeShapeType="1"/>
          </p:cNvSpPr>
          <p:nvPr/>
        </p:nvSpPr>
        <p:spPr bwMode="auto">
          <a:xfrm flipH="1">
            <a:off x="3762443" y="3849118"/>
            <a:ext cx="1483304" cy="893"/>
          </a:xfrm>
          <a:prstGeom prst="line">
            <a:avLst/>
          </a:prstGeom>
          <a:noFill/>
          <a:ln w="648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89" name="Text Box 10"/>
          <p:cNvSpPr txBox="1">
            <a:spLocks noChangeArrowheads="1"/>
          </p:cNvSpPr>
          <p:nvPr/>
        </p:nvSpPr>
        <p:spPr bwMode="auto">
          <a:xfrm>
            <a:off x="4823076" y="3664764"/>
            <a:ext cx="41672" cy="30361"/>
          </a:xfrm>
          <a:prstGeom prst="rect">
            <a:avLst/>
          </a:prstGeom>
          <a:solidFill>
            <a:srgbClr val="FF66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0" tIns="6858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alatino" pitchFamily="18" charset="0"/>
              <a:ea typeface="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alatino" pitchFamily="18" charset="0"/>
              <a:ea typeface="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alatino" pitchFamily="18" charset="0"/>
              <a:ea typeface=""/>
            </a:endParaRPr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>
            <a:off x="3752703" y="3664763"/>
            <a:ext cx="1063229" cy="893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91" name="Line 12"/>
          <p:cNvSpPr>
            <a:spLocks noChangeShapeType="1"/>
          </p:cNvSpPr>
          <p:nvPr/>
        </p:nvSpPr>
        <p:spPr bwMode="auto">
          <a:xfrm>
            <a:off x="3752703" y="3695124"/>
            <a:ext cx="1063229" cy="893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92" name="Line 13"/>
          <p:cNvSpPr>
            <a:spLocks noChangeShapeType="1"/>
          </p:cNvSpPr>
          <p:nvPr/>
        </p:nvSpPr>
        <p:spPr bwMode="auto">
          <a:xfrm flipH="1" flipV="1">
            <a:off x="5118873" y="1482530"/>
            <a:ext cx="5954" cy="1390353"/>
          </a:xfrm>
          <a:prstGeom prst="line">
            <a:avLst/>
          </a:prstGeom>
          <a:noFill/>
          <a:ln w="648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93" name="Line 14"/>
          <p:cNvSpPr>
            <a:spLocks noChangeShapeType="1"/>
          </p:cNvSpPr>
          <p:nvPr/>
        </p:nvSpPr>
        <p:spPr bwMode="auto">
          <a:xfrm flipH="1" flipV="1">
            <a:off x="5112920" y="2893238"/>
            <a:ext cx="5954" cy="1057275"/>
          </a:xfrm>
          <a:prstGeom prst="line">
            <a:avLst/>
          </a:prstGeom>
          <a:noFill/>
          <a:ln w="648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94" name="Line 15"/>
          <p:cNvSpPr>
            <a:spLocks noChangeShapeType="1"/>
          </p:cNvSpPr>
          <p:nvPr/>
        </p:nvSpPr>
        <p:spPr bwMode="auto">
          <a:xfrm flipH="1">
            <a:off x="1908426" y="3869472"/>
            <a:ext cx="1853803" cy="893"/>
          </a:xfrm>
          <a:prstGeom prst="line">
            <a:avLst/>
          </a:prstGeom>
          <a:noFill/>
          <a:ln w="648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95" name="Text Box 17"/>
          <p:cNvSpPr txBox="1">
            <a:spLocks noChangeArrowheads="1"/>
          </p:cNvSpPr>
          <p:nvPr/>
        </p:nvSpPr>
        <p:spPr bwMode="auto">
          <a:xfrm rot="-5400000">
            <a:off x="5280573" y="3531566"/>
            <a:ext cx="307778" cy="103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algn="ctr" eaLnBrk="1" hangingPunct="1">
              <a:buClr>
                <a:srgbClr val="FFFFFF"/>
              </a:buClr>
            </a:pPr>
            <a:r>
              <a:rPr lang="en-US" sz="675" b="1">
                <a:solidFill>
                  <a:srgbClr val="000000"/>
                </a:solidFill>
                <a:ea typeface=""/>
              </a:rPr>
              <a:t>WIDTH</a:t>
            </a:r>
          </a:p>
        </p:txBody>
      </p:sp>
      <p:sp>
        <p:nvSpPr>
          <p:cNvPr id="96" name="Line 21"/>
          <p:cNvSpPr>
            <a:spLocks noChangeShapeType="1"/>
          </p:cNvSpPr>
          <p:nvPr/>
        </p:nvSpPr>
        <p:spPr bwMode="auto">
          <a:xfrm>
            <a:off x="3276656" y="2918389"/>
            <a:ext cx="1191" cy="7286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97" name="Text Box 22"/>
          <p:cNvSpPr txBox="1">
            <a:spLocks noChangeArrowheads="1"/>
          </p:cNvSpPr>
          <p:nvPr/>
        </p:nvSpPr>
        <p:spPr bwMode="auto">
          <a:xfrm>
            <a:off x="2710400" y="2989705"/>
            <a:ext cx="572335" cy="3478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7500" tIns="35100" rIns="67500" bIns="351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>
              <a:buFont typeface="Palatino" pitchFamily="18" charset="0"/>
              <a:buNone/>
            </a:pPr>
            <a:r>
              <a:rPr lang="en-US" sz="1800" dirty="0">
                <a:solidFill>
                  <a:srgbClr val="000000"/>
                </a:solidFill>
                <a:ea typeface=""/>
              </a:rPr>
              <a:t>Row</a:t>
            </a:r>
          </a:p>
        </p:txBody>
      </p:sp>
      <p:sp>
        <p:nvSpPr>
          <p:cNvPr id="98" name="Text Box 28"/>
          <p:cNvSpPr txBox="1">
            <a:spLocks noChangeArrowheads="1"/>
          </p:cNvSpPr>
          <p:nvPr/>
        </p:nvSpPr>
        <p:spPr bwMode="auto">
          <a:xfrm>
            <a:off x="3991405" y="1691289"/>
            <a:ext cx="469743" cy="3478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7500" tIns="35100" rIns="67500" bIns="351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>
              <a:buFont typeface="Palatino" pitchFamily="18" charset="0"/>
              <a:buNone/>
            </a:pPr>
            <a:r>
              <a:rPr lang="en-US" sz="1800" dirty="0">
                <a:solidFill>
                  <a:srgbClr val="000000"/>
                </a:solidFill>
                <a:ea typeface=""/>
              </a:rPr>
              <a:t>Col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769833" y="3900884"/>
            <a:ext cx="279244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latin typeface="Trebuchet MS"/>
                <a:ea typeface=""/>
              </a:rPr>
              <a:t>n</a:t>
            </a:r>
          </a:p>
        </p:txBody>
      </p:sp>
      <p:sp>
        <p:nvSpPr>
          <p:cNvPr id="100" name="Line 13"/>
          <p:cNvSpPr>
            <a:spLocks noChangeShapeType="1"/>
          </p:cNvSpPr>
          <p:nvPr/>
        </p:nvSpPr>
        <p:spPr bwMode="auto">
          <a:xfrm flipH="1" flipV="1">
            <a:off x="3644357" y="2872884"/>
            <a:ext cx="24903" cy="1077962"/>
          </a:xfrm>
          <a:prstGeom prst="line">
            <a:avLst/>
          </a:prstGeom>
          <a:noFill/>
          <a:ln w="648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369626" y="3249086"/>
            <a:ext cx="328936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latin typeface="Trebuchet MS"/>
                <a:ea typeface=""/>
              </a:rPr>
              <a:t>m</a:t>
            </a:r>
          </a:p>
        </p:txBody>
      </p:sp>
      <p:sp>
        <p:nvSpPr>
          <p:cNvPr id="102" name="Text Box 6"/>
          <p:cNvSpPr txBox="1">
            <a:spLocks noChangeArrowheads="1"/>
          </p:cNvSpPr>
          <p:nvPr/>
        </p:nvSpPr>
        <p:spPr bwMode="auto">
          <a:xfrm>
            <a:off x="4495068" y="1970356"/>
            <a:ext cx="610791" cy="495598"/>
          </a:xfrm>
          <a:prstGeom prst="rect">
            <a:avLst/>
          </a:prstGeom>
          <a:solidFill>
            <a:srgbClr val="FF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897812" y="1998250"/>
            <a:ext cx="279244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latin typeface="Trebuchet MS"/>
                <a:ea typeface=""/>
              </a:rPr>
              <a:t>n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445181" y="2414056"/>
            <a:ext cx="271228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latin typeface="Trebuchet MS"/>
                <a:ea typeface=""/>
              </a:rPr>
              <a:t>k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394254" y="3908993"/>
            <a:ext cx="271228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latin typeface="Trebuchet MS"/>
                <a:ea typeface=""/>
              </a:rPr>
              <a:t>k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829555" y="3157088"/>
            <a:ext cx="328936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latin typeface="Trebuchet MS"/>
                <a:ea typeface=""/>
              </a:rPr>
              <a:t>m</a:t>
            </a:r>
          </a:p>
        </p:txBody>
      </p:sp>
      <p:sp>
        <p:nvSpPr>
          <p:cNvPr id="107" name="TextBox 2"/>
          <p:cNvSpPr txBox="1">
            <a:spLocks noChangeArrowheads="1"/>
          </p:cNvSpPr>
          <p:nvPr/>
        </p:nvSpPr>
        <p:spPr bwMode="auto">
          <a:xfrm>
            <a:off x="1623482" y="1963647"/>
            <a:ext cx="1911101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050" dirty="0" err="1">
                <a:solidFill>
                  <a:srgbClr val="000000"/>
                </a:solidFill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tx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 = </a:t>
            </a:r>
            <a:r>
              <a:rPr lang="en-US" sz="1050" dirty="0" err="1">
                <a:solidFill>
                  <a:srgbClr val="000000"/>
                </a:solidFill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threadIdx.x</a:t>
            </a:r>
            <a:endParaRPr lang="en-US" sz="1050" dirty="0">
              <a:solidFill>
                <a:srgbClr val="000000"/>
              </a:solidFill>
              <a:latin typeface="Arial" panose="020B0604020202020204" pitchFamily="34" charset="0"/>
              <a:ea typeface=""/>
              <a:cs typeface="Arial" panose="020B0604020202020204" pitchFamily="34" charset="0"/>
            </a:endParaRPr>
          </a:p>
          <a:p>
            <a:pPr eaLnBrk="1" hangingPunct="1"/>
            <a:r>
              <a:rPr lang="en-US" sz="1050" dirty="0" err="1">
                <a:solidFill>
                  <a:srgbClr val="000000"/>
                </a:solidFill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ty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 = </a:t>
            </a:r>
            <a:r>
              <a:rPr lang="en-US" sz="1050" dirty="0" err="1">
                <a:solidFill>
                  <a:srgbClr val="000000"/>
                </a:solidFill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threadIdx.y</a:t>
            </a:r>
            <a:endParaRPr lang="en-US" sz="1050" dirty="0">
              <a:solidFill>
                <a:srgbClr val="000000"/>
              </a:solidFill>
              <a:latin typeface="Arial" panose="020B0604020202020204" pitchFamily="34" charset="0"/>
              <a:ea typeface=""/>
              <a:cs typeface="Arial" panose="020B0604020202020204" pitchFamily="34" charset="0"/>
            </a:endParaRPr>
          </a:p>
          <a:p>
            <a:pPr eaLnBrk="1" hangingPunct="1"/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Accessing tile 0 2D indexing:</a:t>
            </a:r>
          </a:p>
          <a:p>
            <a:pPr eaLnBrk="1" hangingPunct="1"/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	A[Row][</a:t>
            </a:r>
            <a:r>
              <a:rPr lang="en-US" sz="1050" dirty="0" err="1">
                <a:solidFill>
                  <a:srgbClr val="000000"/>
                </a:solidFill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tx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]</a:t>
            </a:r>
          </a:p>
          <a:p>
            <a:pPr eaLnBrk="1" hangingPunct="1"/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	B[ty][Col]</a:t>
            </a:r>
          </a:p>
        </p:txBody>
      </p:sp>
      <p:sp>
        <p:nvSpPr>
          <p:cNvPr id="108" name="Line 15"/>
          <p:cNvSpPr>
            <a:spLocks noChangeShapeType="1"/>
          </p:cNvSpPr>
          <p:nvPr/>
        </p:nvSpPr>
        <p:spPr bwMode="auto">
          <a:xfrm flipH="1" flipV="1">
            <a:off x="3793185" y="2691055"/>
            <a:ext cx="1452563" cy="2832"/>
          </a:xfrm>
          <a:prstGeom prst="line">
            <a:avLst/>
          </a:prstGeom>
          <a:noFill/>
          <a:ln w="648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09" name="Text Box 5"/>
          <p:cNvSpPr txBox="1">
            <a:spLocks noChangeArrowheads="1"/>
          </p:cNvSpPr>
          <p:nvPr/>
        </p:nvSpPr>
        <p:spPr bwMode="auto">
          <a:xfrm>
            <a:off x="4823077" y="1478775"/>
            <a:ext cx="40481" cy="1388567"/>
          </a:xfrm>
          <a:prstGeom prst="rect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alatino" pitchFamily="18" charset="0"/>
              <a:ea typeface=""/>
            </a:endParaRPr>
          </a:p>
        </p:txBody>
      </p:sp>
      <p:sp>
        <p:nvSpPr>
          <p:cNvPr id="110" name="Text Box 85"/>
          <p:cNvSpPr txBox="1">
            <a:spLocks noChangeArrowheads="1"/>
          </p:cNvSpPr>
          <p:nvPr/>
        </p:nvSpPr>
        <p:spPr bwMode="auto">
          <a:xfrm>
            <a:off x="1895139" y="3403837"/>
            <a:ext cx="615554" cy="447377"/>
          </a:xfrm>
          <a:prstGeom prst="rect">
            <a:avLst/>
          </a:prstGeom>
          <a:solidFill>
            <a:srgbClr val="00008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"/>
            </a:endParaRPr>
          </a:p>
        </p:txBody>
      </p:sp>
      <p:sp>
        <p:nvSpPr>
          <p:cNvPr id="111" name="Text Box 4"/>
          <p:cNvSpPr txBox="1">
            <a:spLocks noChangeArrowheads="1"/>
          </p:cNvSpPr>
          <p:nvPr/>
        </p:nvSpPr>
        <p:spPr bwMode="auto">
          <a:xfrm>
            <a:off x="2505452" y="3414207"/>
            <a:ext cx="615554" cy="447377"/>
          </a:xfrm>
          <a:prstGeom prst="rect">
            <a:avLst/>
          </a:prstGeom>
          <a:solidFill>
            <a:srgbClr val="FF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"/>
            </a:endParaRPr>
          </a:p>
        </p:txBody>
      </p:sp>
      <p:sp>
        <p:nvSpPr>
          <p:cNvPr id="112" name="Text Box 9"/>
          <p:cNvSpPr txBox="1">
            <a:spLocks noChangeArrowheads="1"/>
          </p:cNvSpPr>
          <p:nvPr/>
        </p:nvSpPr>
        <p:spPr bwMode="auto">
          <a:xfrm>
            <a:off x="1909617" y="3664763"/>
            <a:ext cx="1851422" cy="31254"/>
          </a:xfrm>
          <a:prstGeom prst="rect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alatino" pitchFamily="18" charset="0"/>
              <a:ea typeface=""/>
            </a:endParaRPr>
          </a:p>
        </p:txBody>
      </p:sp>
      <p:sp>
        <p:nvSpPr>
          <p:cNvPr id="113" name="Line 27"/>
          <p:cNvSpPr>
            <a:spLocks noChangeShapeType="1"/>
          </p:cNvSpPr>
          <p:nvPr/>
        </p:nvSpPr>
        <p:spPr bwMode="auto">
          <a:xfrm>
            <a:off x="3759847" y="2052955"/>
            <a:ext cx="1085850" cy="89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14" name="Rectangle 3"/>
          <p:cNvSpPr>
            <a:spLocks noChangeArrowheads="1"/>
          </p:cNvSpPr>
          <p:nvPr/>
        </p:nvSpPr>
        <p:spPr bwMode="auto">
          <a:xfrm>
            <a:off x="4795620" y="1784905"/>
            <a:ext cx="69056" cy="52016"/>
          </a:xfrm>
          <a:prstGeom prst="rect">
            <a:avLst/>
          </a:prstGeom>
          <a:solidFill>
            <a:srgbClr val="00B8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61868" y="1257300"/>
            <a:ext cx="2475358" cy="57708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latin typeface="Trebuchet MS"/>
                <a:ea typeface=""/>
              </a:rPr>
              <a:t>Have each thread load an A element </a:t>
            </a:r>
          </a:p>
          <a:p>
            <a:r>
              <a:rPr lang="en-US" sz="1050" dirty="0">
                <a:solidFill>
                  <a:srgbClr val="000000"/>
                </a:solidFill>
                <a:latin typeface="Trebuchet MS"/>
                <a:ea typeface=""/>
              </a:rPr>
              <a:t>and a B element at the same relative </a:t>
            </a:r>
          </a:p>
          <a:p>
            <a:r>
              <a:rPr lang="en-US" sz="1050" dirty="0">
                <a:solidFill>
                  <a:srgbClr val="000000"/>
                </a:solidFill>
                <a:latin typeface="Trebuchet MS"/>
                <a:ea typeface=""/>
              </a:rPr>
              <a:t>position as its C element.</a:t>
            </a:r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2291146" y="3653935"/>
            <a:ext cx="69056" cy="52016"/>
          </a:xfrm>
          <a:prstGeom prst="rect">
            <a:avLst/>
          </a:prstGeom>
          <a:solidFill>
            <a:srgbClr val="00B8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958050180"/>
      </p:ext>
    </p:extLst>
  </p:cSld>
  <p:clrMapOvr>
    <a:masterClrMapping/>
  </p:clrMapOvr>
  <p:transition spd="med" advTm="115855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learn that memory bandwidth is a first-order performance factor in a massively parallel processor</a:t>
            </a:r>
          </a:p>
          <a:p>
            <a:pPr lvl="1"/>
            <a:r>
              <a:rPr lang="en-US" dirty="0"/>
              <a:t>DRAM bursts, banks, and channels</a:t>
            </a:r>
          </a:p>
          <a:p>
            <a:pPr lvl="1"/>
            <a:r>
              <a:rPr lang="en-US" dirty="0"/>
              <a:t>All concepts are also applicable to modern multicore processors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34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810">
        <p:fade/>
      </p:transition>
    </mc:Choice>
    <mc:Fallback xmlns="">
      <p:transition spd="med" advTm="3181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Global Memory (DRAM) Bandwidth</a:t>
            </a:r>
          </a:p>
        </p:txBody>
      </p:sp>
      <p:pic>
        <p:nvPicPr>
          <p:cNvPr id="41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875" y="2520675"/>
            <a:ext cx="1525191" cy="2033588"/>
          </a:xfrm>
          <a:noFill/>
        </p:spPr>
      </p:pic>
      <p:sp>
        <p:nvSpPr>
          <p:cNvPr id="4099" name="Text Placeholder 5"/>
          <p:cNvSpPr>
            <a:spLocks noGrp="1"/>
          </p:cNvSpPr>
          <p:nvPr>
            <p:ph type="body" idx="4294967295"/>
          </p:nvPr>
        </p:nvSpPr>
        <p:spPr>
          <a:xfrm>
            <a:off x="1752600" y="1123950"/>
            <a:ext cx="915988" cy="360362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accent1"/>
                </a:solidFill>
              </a:rPr>
              <a:t>Ideal</a:t>
            </a:r>
          </a:p>
        </p:txBody>
      </p:sp>
      <p:sp>
        <p:nvSpPr>
          <p:cNvPr id="4100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1756508" y="2528979"/>
            <a:ext cx="1066800" cy="360363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accent1"/>
                </a:solidFill>
              </a:rPr>
              <a:t>Reality</a:t>
            </a:r>
          </a:p>
        </p:txBody>
      </p:sp>
      <p:pic>
        <p:nvPicPr>
          <p:cNvPr id="4103" name="Picture 3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36875" y="1123950"/>
            <a:ext cx="2016125" cy="1135062"/>
          </a:xfr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3470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1375">
        <p:fade/>
      </p:transition>
    </mc:Choice>
    <mc:Fallback xmlns="">
      <p:transition spd="med" advTm="9137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DRAM Core Array Organization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sz="1200" dirty="0"/>
              <a:t>Each DRAM core array has about 16M bits</a:t>
            </a:r>
          </a:p>
          <a:p>
            <a:pPr>
              <a:lnSpc>
                <a:spcPct val="85000"/>
              </a:lnSpc>
              <a:spcBef>
                <a:spcPct val="100000"/>
              </a:spcBef>
            </a:pPr>
            <a:r>
              <a:rPr lang="en-US" sz="1200" dirty="0"/>
              <a:t>Each bit is stored in a tiny capacitor made of one transistor</a:t>
            </a:r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2982387" y="1829484"/>
            <a:ext cx="1485900" cy="1028700"/>
          </a:xfrm>
          <a:prstGeom prst="rect">
            <a:avLst/>
          </a:prstGeom>
          <a:noFill/>
          <a:ln w="19050">
            <a:solidFill>
              <a:srgbClr val="76B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"/>
              </a:rPr>
              <a:t>Memory Cell</a:t>
            </a:r>
          </a:p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"/>
              </a:rPr>
              <a:t>Core Array</a:t>
            </a:r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1961821" y="1829484"/>
            <a:ext cx="800100" cy="1028700"/>
          </a:xfrm>
          <a:prstGeom prst="rect">
            <a:avLst/>
          </a:prstGeom>
          <a:noFill/>
          <a:ln w="19050">
            <a:solidFill>
              <a:srgbClr val="76B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"/>
              </a:rPr>
              <a:t>Row</a:t>
            </a:r>
          </a:p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"/>
              </a:rPr>
              <a:t>Decoder</a:t>
            </a:r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2990521" y="2986771"/>
            <a:ext cx="1485900" cy="214313"/>
          </a:xfrm>
          <a:prstGeom prst="rect">
            <a:avLst/>
          </a:prstGeom>
          <a:noFill/>
          <a:ln w="19050">
            <a:solidFill>
              <a:srgbClr val="76B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"/>
              </a:rPr>
              <a:t>Sense Amps</a:t>
            </a:r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2990521" y="3329671"/>
            <a:ext cx="1485900" cy="214313"/>
          </a:xfrm>
          <a:prstGeom prst="rect">
            <a:avLst/>
          </a:prstGeom>
          <a:noFill/>
          <a:ln w="19050">
            <a:solidFill>
              <a:srgbClr val="76B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"/>
              </a:rPr>
              <a:t>Column Latches</a:t>
            </a:r>
          </a:p>
        </p:txBody>
      </p:sp>
      <p:sp>
        <p:nvSpPr>
          <p:cNvPr id="67" name="Line 8"/>
          <p:cNvSpPr>
            <a:spLocks noChangeShapeType="1"/>
          </p:cNvSpPr>
          <p:nvPr/>
        </p:nvSpPr>
        <p:spPr bwMode="auto">
          <a:xfrm>
            <a:off x="2761921" y="2343834"/>
            <a:ext cx="228600" cy="0"/>
          </a:xfrm>
          <a:prstGeom prst="line">
            <a:avLst/>
          </a:prstGeom>
          <a:noFill/>
          <a:ln w="25400">
            <a:solidFill>
              <a:srgbClr val="76B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68" name="AutoShape 11"/>
          <p:cNvSpPr>
            <a:spLocks noChangeArrowheads="1"/>
          </p:cNvSpPr>
          <p:nvPr/>
        </p:nvSpPr>
        <p:spPr bwMode="auto">
          <a:xfrm>
            <a:off x="2990521" y="3801160"/>
            <a:ext cx="1485900" cy="169664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431 w 21600"/>
              <a:gd name="T13" fmla="*/ 4431 h 21600"/>
              <a:gd name="T14" fmla="*/ 17169 w 21600"/>
              <a:gd name="T15" fmla="*/ 1716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262" y="21600"/>
                </a:lnTo>
                <a:lnTo>
                  <a:pt x="1633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rgbClr val="76B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"/>
              </a:rPr>
              <a:t>Mux</a:t>
            </a:r>
          </a:p>
        </p:txBody>
      </p:sp>
      <p:sp>
        <p:nvSpPr>
          <p:cNvPr id="69" name="Line 12"/>
          <p:cNvSpPr>
            <a:spLocks noChangeShapeType="1"/>
          </p:cNvSpPr>
          <p:nvPr/>
        </p:nvSpPr>
        <p:spPr bwMode="auto">
          <a:xfrm>
            <a:off x="3733471" y="3543984"/>
            <a:ext cx="0" cy="257175"/>
          </a:xfrm>
          <a:prstGeom prst="line">
            <a:avLst/>
          </a:prstGeom>
          <a:noFill/>
          <a:ln w="38100">
            <a:solidFill>
              <a:srgbClr val="76B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70" name="Line 13"/>
          <p:cNvSpPr>
            <a:spLocks noChangeShapeType="1"/>
          </p:cNvSpPr>
          <p:nvPr/>
        </p:nvSpPr>
        <p:spPr bwMode="auto">
          <a:xfrm>
            <a:off x="3733471" y="3972609"/>
            <a:ext cx="0" cy="257175"/>
          </a:xfrm>
          <a:prstGeom prst="line">
            <a:avLst/>
          </a:prstGeom>
          <a:noFill/>
          <a:ln w="12700">
            <a:solidFill>
              <a:srgbClr val="76B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71" name="Line 14"/>
          <p:cNvSpPr>
            <a:spLocks noChangeShapeType="1"/>
          </p:cNvSpPr>
          <p:nvPr/>
        </p:nvSpPr>
        <p:spPr bwMode="auto">
          <a:xfrm>
            <a:off x="1733221" y="2343834"/>
            <a:ext cx="228600" cy="0"/>
          </a:xfrm>
          <a:prstGeom prst="line">
            <a:avLst/>
          </a:prstGeom>
          <a:noFill/>
          <a:ln w="12700">
            <a:solidFill>
              <a:srgbClr val="76B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72" name="Line 15"/>
          <p:cNvSpPr>
            <a:spLocks noChangeShapeType="1"/>
          </p:cNvSpPr>
          <p:nvPr/>
        </p:nvSpPr>
        <p:spPr bwMode="auto">
          <a:xfrm>
            <a:off x="2819071" y="3886884"/>
            <a:ext cx="342900" cy="0"/>
          </a:xfrm>
          <a:prstGeom prst="line">
            <a:avLst/>
          </a:prstGeom>
          <a:noFill/>
          <a:ln w="12700">
            <a:solidFill>
              <a:srgbClr val="76B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73" name="Text Box 16"/>
          <p:cNvSpPr txBox="1">
            <a:spLocks noChangeArrowheads="1"/>
          </p:cNvSpPr>
          <p:nvPr/>
        </p:nvSpPr>
        <p:spPr bwMode="auto">
          <a:xfrm>
            <a:off x="1370996" y="2084047"/>
            <a:ext cx="508473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r>
              <a:rPr lang="en-US" sz="1200" i="1" dirty="0">
                <a:solidFill>
                  <a:srgbClr val="000000"/>
                </a:solidFill>
                <a:latin typeface="Arial" charset="0"/>
                <a:ea typeface=""/>
              </a:rPr>
              <a:t>Row</a:t>
            </a:r>
          </a:p>
          <a:p>
            <a:r>
              <a:rPr lang="en-US" sz="1200" i="1" dirty="0" err="1">
                <a:solidFill>
                  <a:srgbClr val="000000"/>
                </a:solidFill>
                <a:latin typeface="Arial" charset="0"/>
                <a:ea typeface=""/>
              </a:rPr>
              <a:t>Addr</a:t>
            </a:r>
            <a:endParaRPr lang="en-US" sz="1200" i="1" dirty="0">
              <a:solidFill>
                <a:srgbClr val="000000"/>
              </a:solidFill>
              <a:latin typeface="Arial" charset="0"/>
              <a:ea typeface=""/>
            </a:endParaRPr>
          </a:p>
        </p:txBody>
      </p:sp>
      <p:sp>
        <p:nvSpPr>
          <p:cNvPr id="74" name="Text Box 17"/>
          <p:cNvSpPr txBox="1">
            <a:spLocks noChangeArrowheads="1"/>
          </p:cNvSpPr>
          <p:nvPr/>
        </p:nvSpPr>
        <p:spPr bwMode="auto">
          <a:xfrm>
            <a:off x="1508192" y="3689047"/>
            <a:ext cx="1339454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sz="1200" i="1" dirty="0">
                <a:solidFill>
                  <a:srgbClr val="000000"/>
                </a:solidFill>
                <a:latin typeface="Arial" charset="0"/>
                <a:ea typeface=""/>
              </a:rPr>
              <a:t>Column</a:t>
            </a:r>
          </a:p>
          <a:p>
            <a:pPr algn="r"/>
            <a:r>
              <a:rPr lang="en-US" sz="1200" i="1" dirty="0" err="1">
                <a:solidFill>
                  <a:srgbClr val="000000"/>
                </a:solidFill>
                <a:latin typeface="Arial" charset="0"/>
                <a:ea typeface=""/>
              </a:rPr>
              <a:t>Addr</a:t>
            </a:r>
            <a:endParaRPr lang="en-US" sz="1200" i="1" dirty="0">
              <a:solidFill>
                <a:srgbClr val="000000"/>
              </a:solidFill>
              <a:latin typeface="Arial" charset="0"/>
              <a:ea typeface=""/>
            </a:endParaRPr>
          </a:p>
        </p:txBody>
      </p:sp>
      <p:sp>
        <p:nvSpPr>
          <p:cNvPr id="75" name="Text Box 18"/>
          <p:cNvSpPr txBox="1">
            <a:spLocks noChangeArrowheads="1"/>
          </p:cNvSpPr>
          <p:nvPr/>
        </p:nvSpPr>
        <p:spPr bwMode="auto">
          <a:xfrm>
            <a:off x="2933372" y="4229785"/>
            <a:ext cx="1303498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r>
              <a:rPr lang="en-US" sz="1400" b="1" i="1" dirty="0">
                <a:solidFill>
                  <a:srgbClr val="000000"/>
                </a:solidFill>
                <a:latin typeface="Arial" charset="0"/>
                <a:ea typeface=""/>
              </a:rPr>
              <a:t>Off-chip Data</a:t>
            </a:r>
          </a:p>
        </p:txBody>
      </p:sp>
      <p:sp>
        <p:nvSpPr>
          <p:cNvPr id="76" name="Text Box 19"/>
          <p:cNvSpPr txBox="1">
            <a:spLocks noChangeArrowheads="1"/>
          </p:cNvSpPr>
          <p:nvPr/>
        </p:nvSpPr>
        <p:spPr bwMode="auto">
          <a:xfrm>
            <a:off x="3733471" y="3586846"/>
            <a:ext cx="552011" cy="27699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r>
              <a:rPr lang="en-US" sz="1200" b="1" i="1" dirty="0">
                <a:solidFill>
                  <a:srgbClr val="000000"/>
                </a:solidFill>
                <a:latin typeface="Arial" charset="0"/>
                <a:ea typeface=""/>
              </a:rPr>
              <a:t>Wide</a:t>
            </a:r>
          </a:p>
        </p:txBody>
      </p:sp>
      <p:sp>
        <p:nvSpPr>
          <p:cNvPr id="77" name="Text Box 20"/>
          <p:cNvSpPr txBox="1">
            <a:spLocks noChangeArrowheads="1"/>
          </p:cNvSpPr>
          <p:nvPr/>
        </p:nvSpPr>
        <p:spPr bwMode="auto">
          <a:xfrm>
            <a:off x="3733471" y="4015471"/>
            <a:ext cx="713657" cy="27699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r>
              <a:rPr lang="en-US" sz="1200" b="1" i="1" dirty="0">
                <a:solidFill>
                  <a:srgbClr val="000000"/>
                </a:solidFill>
                <a:latin typeface="Arial" charset="0"/>
                <a:ea typeface=""/>
              </a:rPr>
              <a:t>Narrow</a:t>
            </a:r>
          </a:p>
        </p:txBody>
      </p:sp>
      <p:cxnSp>
        <p:nvCxnSpPr>
          <p:cNvPr id="78" name="Straight Connector 22"/>
          <p:cNvCxnSpPr>
            <a:cxnSpLocks noChangeShapeType="1"/>
          </p:cNvCxnSpPr>
          <p:nvPr/>
        </p:nvCxnSpPr>
        <p:spPr bwMode="auto">
          <a:xfrm>
            <a:off x="2705222" y="4272646"/>
            <a:ext cx="2457450" cy="0"/>
          </a:xfrm>
          <a:prstGeom prst="line">
            <a:avLst/>
          </a:prstGeom>
          <a:noFill/>
          <a:ln w="9525" algn="ctr">
            <a:solidFill>
              <a:srgbClr val="76B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TextBox 23"/>
          <p:cNvSpPr txBox="1">
            <a:spLocks noChangeArrowheads="1"/>
          </p:cNvSpPr>
          <p:nvPr/>
        </p:nvSpPr>
        <p:spPr bwMode="auto">
          <a:xfrm>
            <a:off x="4468287" y="4000671"/>
            <a:ext cx="110639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00"/>
                </a:solidFill>
                <a:ea typeface=""/>
              </a:rPr>
              <a:t>Pin Interface</a:t>
            </a:r>
          </a:p>
        </p:txBody>
      </p:sp>
      <p:sp>
        <p:nvSpPr>
          <p:cNvPr id="80" name="Line 9"/>
          <p:cNvSpPr>
            <a:spLocks noChangeShapeType="1"/>
          </p:cNvSpPr>
          <p:nvPr/>
        </p:nvSpPr>
        <p:spPr bwMode="auto">
          <a:xfrm>
            <a:off x="3733471" y="2858184"/>
            <a:ext cx="0" cy="128588"/>
          </a:xfrm>
          <a:prstGeom prst="line">
            <a:avLst/>
          </a:prstGeom>
          <a:noFill/>
          <a:ln w="34925">
            <a:solidFill>
              <a:srgbClr val="76B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81" name="Line 9"/>
          <p:cNvSpPr>
            <a:spLocks noChangeShapeType="1"/>
          </p:cNvSpPr>
          <p:nvPr/>
        </p:nvSpPr>
        <p:spPr bwMode="auto">
          <a:xfrm>
            <a:off x="3733800" y="3205162"/>
            <a:ext cx="0" cy="128588"/>
          </a:xfrm>
          <a:prstGeom prst="line">
            <a:avLst/>
          </a:prstGeom>
          <a:noFill/>
          <a:ln w="34925">
            <a:solidFill>
              <a:srgbClr val="76B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71791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9191">
        <p:fade/>
      </p:transition>
    </mc:Choice>
    <mc:Fallback xmlns="">
      <p:transition spd="med" advTm="129191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very small (8x2-bit) DRAM Core Array</a:t>
            </a: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3752850" y="1721048"/>
            <a:ext cx="457200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76B9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94" name="Rectangle 5"/>
          <p:cNvSpPr>
            <a:spLocks noChangeArrowheads="1"/>
          </p:cNvSpPr>
          <p:nvPr/>
        </p:nvSpPr>
        <p:spPr bwMode="auto">
          <a:xfrm>
            <a:off x="4210050" y="1721048"/>
            <a:ext cx="457200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76B9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4667250" y="1721048"/>
            <a:ext cx="457200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76B9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96" name="Rectangle 7"/>
          <p:cNvSpPr>
            <a:spLocks noChangeArrowheads="1"/>
          </p:cNvSpPr>
          <p:nvPr/>
        </p:nvSpPr>
        <p:spPr bwMode="auto">
          <a:xfrm>
            <a:off x="5124450" y="1721048"/>
            <a:ext cx="457200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76B9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97" name="Rectangle 8"/>
          <p:cNvSpPr>
            <a:spLocks noChangeArrowheads="1"/>
          </p:cNvSpPr>
          <p:nvPr/>
        </p:nvSpPr>
        <p:spPr bwMode="auto">
          <a:xfrm>
            <a:off x="3752850" y="2063948"/>
            <a:ext cx="457200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76B9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98" name="Rectangle 9"/>
          <p:cNvSpPr>
            <a:spLocks noChangeArrowheads="1"/>
          </p:cNvSpPr>
          <p:nvPr/>
        </p:nvSpPr>
        <p:spPr bwMode="auto">
          <a:xfrm>
            <a:off x="4667250" y="2063948"/>
            <a:ext cx="457200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76B9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99" name="Rectangle 10"/>
          <p:cNvSpPr>
            <a:spLocks noChangeArrowheads="1"/>
          </p:cNvSpPr>
          <p:nvPr/>
        </p:nvSpPr>
        <p:spPr bwMode="auto">
          <a:xfrm>
            <a:off x="5124450" y="2063948"/>
            <a:ext cx="457200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76B9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00" name="Rectangle 11"/>
          <p:cNvSpPr>
            <a:spLocks noChangeArrowheads="1"/>
          </p:cNvSpPr>
          <p:nvPr/>
        </p:nvSpPr>
        <p:spPr bwMode="auto">
          <a:xfrm>
            <a:off x="3752850" y="2406848"/>
            <a:ext cx="457200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76B9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01" name="Rectangle 12"/>
          <p:cNvSpPr>
            <a:spLocks noChangeArrowheads="1"/>
          </p:cNvSpPr>
          <p:nvPr/>
        </p:nvSpPr>
        <p:spPr bwMode="auto">
          <a:xfrm>
            <a:off x="4210050" y="2063948"/>
            <a:ext cx="457200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76B9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02" name="Rectangle 13"/>
          <p:cNvSpPr>
            <a:spLocks noChangeArrowheads="1"/>
          </p:cNvSpPr>
          <p:nvPr/>
        </p:nvSpPr>
        <p:spPr bwMode="auto">
          <a:xfrm>
            <a:off x="4210050" y="2406848"/>
            <a:ext cx="457200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76B9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03" name="Rectangle 14"/>
          <p:cNvSpPr>
            <a:spLocks noChangeArrowheads="1"/>
          </p:cNvSpPr>
          <p:nvPr/>
        </p:nvSpPr>
        <p:spPr bwMode="auto">
          <a:xfrm>
            <a:off x="4667250" y="2406848"/>
            <a:ext cx="457200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76B9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04" name="Rectangle 15"/>
          <p:cNvSpPr>
            <a:spLocks noChangeArrowheads="1"/>
          </p:cNvSpPr>
          <p:nvPr/>
        </p:nvSpPr>
        <p:spPr bwMode="auto">
          <a:xfrm>
            <a:off x="5124450" y="2406848"/>
            <a:ext cx="457200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76B9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05" name="Rectangle 16"/>
          <p:cNvSpPr>
            <a:spLocks noChangeArrowheads="1"/>
          </p:cNvSpPr>
          <p:nvPr/>
        </p:nvSpPr>
        <p:spPr bwMode="auto">
          <a:xfrm>
            <a:off x="4210050" y="2063948"/>
            <a:ext cx="457200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76B9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06" name="Rectangle 17"/>
          <p:cNvSpPr>
            <a:spLocks noChangeArrowheads="1"/>
          </p:cNvSpPr>
          <p:nvPr/>
        </p:nvSpPr>
        <p:spPr bwMode="auto">
          <a:xfrm>
            <a:off x="4667250" y="2749748"/>
            <a:ext cx="457200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76B9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07" name="Rectangle 18"/>
          <p:cNvSpPr>
            <a:spLocks noChangeArrowheads="1"/>
          </p:cNvSpPr>
          <p:nvPr/>
        </p:nvSpPr>
        <p:spPr bwMode="auto">
          <a:xfrm>
            <a:off x="4210050" y="2749748"/>
            <a:ext cx="457200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76B9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08" name="Rectangle 19"/>
          <p:cNvSpPr>
            <a:spLocks noChangeArrowheads="1"/>
          </p:cNvSpPr>
          <p:nvPr/>
        </p:nvSpPr>
        <p:spPr bwMode="auto">
          <a:xfrm>
            <a:off x="3752850" y="2749748"/>
            <a:ext cx="457200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76B9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09" name="Rectangle 20"/>
          <p:cNvSpPr>
            <a:spLocks noChangeArrowheads="1"/>
          </p:cNvSpPr>
          <p:nvPr/>
        </p:nvSpPr>
        <p:spPr bwMode="auto">
          <a:xfrm>
            <a:off x="5124450" y="2749748"/>
            <a:ext cx="457200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76B9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110" name="Rectangle 21"/>
          <p:cNvSpPr>
            <a:spLocks noChangeArrowheads="1"/>
          </p:cNvSpPr>
          <p:nvPr/>
        </p:nvSpPr>
        <p:spPr bwMode="auto">
          <a:xfrm>
            <a:off x="2952750" y="1721048"/>
            <a:ext cx="457200" cy="1328738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76B9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cxnSp>
        <p:nvCxnSpPr>
          <p:cNvPr id="111" name="Straight Arrow Connector 23"/>
          <p:cNvCxnSpPr>
            <a:cxnSpLocks noChangeShapeType="1"/>
          </p:cNvCxnSpPr>
          <p:nvPr/>
        </p:nvCxnSpPr>
        <p:spPr bwMode="auto">
          <a:xfrm>
            <a:off x="3409950" y="1892499"/>
            <a:ext cx="2171700" cy="893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" name="Straight Arrow Connector 25"/>
          <p:cNvCxnSpPr>
            <a:cxnSpLocks noChangeShapeType="1"/>
          </p:cNvCxnSpPr>
          <p:nvPr/>
        </p:nvCxnSpPr>
        <p:spPr bwMode="auto">
          <a:xfrm>
            <a:off x="3409950" y="2235399"/>
            <a:ext cx="2171700" cy="893"/>
          </a:xfrm>
          <a:prstGeom prst="straightConnector1">
            <a:avLst/>
          </a:prstGeom>
          <a:noFill/>
          <a:ln w="7620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" name="Straight Arrow Connector 33"/>
          <p:cNvCxnSpPr>
            <a:cxnSpLocks noChangeShapeType="1"/>
          </p:cNvCxnSpPr>
          <p:nvPr/>
        </p:nvCxnSpPr>
        <p:spPr bwMode="auto">
          <a:xfrm>
            <a:off x="3409950" y="2578299"/>
            <a:ext cx="2171700" cy="893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Straight Arrow Connector 35"/>
          <p:cNvCxnSpPr>
            <a:cxnSpLocks noChangeShapeType="1"/>
          </p:cNvCxnSpPr>
          <p:nvPr/>
        </p:nvCxnSpPr>
        <p:spPr bwMode="auto">
          <a:xfrm>
            <a:off x="3409950" y="2921199"/>
            <a:ext cx="2171700" cy="893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5" name="TextBox 36"/>
          <p:cNvSpPr txBox="1">
            <a:spLocks noChangeArrowheads="1"/>
          </p:cNvSpPr>
          <p:nvPr/>
        </p:nvSpPr>
        <p:spPr bwMode="auto">
          <a:xfrm rot="-5400000">
            <a:off x="2763792" y="2133333"/>
            <a:ext cx="8386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76B900"/>
                </a:solidFill>
                <a:ea typeface=""/>
              </a:rPr>
              <a:t>decode</a:t>
            </a:r>
          </a:p>
        </p:txBody>
      </p:sp>
      <p:sp>
        <p:nvSpPr>
          <p:cNvPr id="116" name="Rectangle 37"/>
          <p:cNvSpPr>
            <a:spLocks noChangeArrowheads="1"/>
          </p:cNvSpPr>
          <p:nvPr/>
        </p:nvSpPr>
        <p:spPr bwMode="auto">
          <a:xfrm>
            <a:off x="1066800" y="1534865"/>
            <a:ext cx="457200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/>
                <a:ea typeface=""/>
              </a:rPr>
              <a:t>0</a:t>
            </a:r>
          </a:p>
        </p:txBody>
      </p:sp>
      <p:sp>
        <p:nvSpPr>
          <p:cNvPr id="117" name="Rectangle 38"/>
          <p:cNvSpPr>
            <a:spLocks noChangeArrowheads="1"/>
          </p:cNvSpPr>
          <p:nvPr/>
        </p:nvSpPr>
        <p:spPr bwMode="auto">
          <a:xfrm>
            <a:off x="1524000" y="1534865"/>
            <a:ext cx="457200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/>
                <a:ea typeface=""/>
              </a:rPr>
              <a:t>1</a:t>
            </a:r>
          </a:p>
        </p:txBody>
      </p:sp>
      <p:sp>
        <p:nvSpPr>
          <p:cNvPr id="118" name="Rectangle 39"/>
          <p:cNvSpPr>
            <a:spLocks noChangeArrowheads="1"/>
          </p:cNvSpPr>
          <p:nvPr/>
        </p:nvSpPr>
        <p:spPr bwMode="auto">
          <a:xfrm>
            <a:off x="1981200" y="1534865"/>
            <a:ext cx="457200" cy="3429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/>
                <a:ea typeface=""/>
              </a:rPr>
              <a:t>1</a:t>
            </a:r>
          </a:p>
        </p:txBody>
      </p:sp>
      <p:cxnSp>
        <p:nvCxnSpPr>
          <p:cNvPr id="119" name="Straight Connector 41"/>
          <p:cNvCxnSpPr>
            <a:cxnSpLocks noChangeShapeType="1"/>
          </p:cNvCxnSpPr>
          <p:nvPr/>
        </p:nvCxnSpPr>
        <p:spPr bwMode="auto">
          <a:xfrm>
            <a:off x="1295400" y="1877765"/>
            <a:ext cx="0" cy="70008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0" name="Straight Arrow Connector 43"/>
          <p:cNvCxnSpPr>
            <a:cxnSpLocks noChangeShapeType="1"/>
          </p:cNvCxnSpPr>
          <p:nvPr/>
        </p:nvCxnSpPr>
        <p:spPr bwMode="auto">
          <a:xfrm>
            <a:off x="1295400" y="2577851"/>
            <a:ext cx="1657350" cy="447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" name="Straight Connector 45"/>
          <p:cNvCxnSpPr>
            <a:cxnSpLocks noChangeShapeType="1"/>
          </p:cNvCxnSpPr>
          <p:nvPr/>
        </p:nvCxnSpPr>
        <p:spPr bwMode="auto">
          <a:xfrm>
            <a:off x="1752600" y="1877765"/>
            <a:ext cx="0" cy="428625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" name="Straight Arrow Connector 47"/>
          <p:cNvCxnSpPr>
            <a:cxnSpLocks noChangeShapeType="1"/>
          </p:cNvCxnSpPr>
          <p:nvPr/>
        </p:nvCxnSpPr>
        <p:spPr bwMode="auto">
          <a:xfrm>
            <a:off x="1752600" y="2306390"/>
            <a:ext cx="1200150" cy="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" name="Rectangle 48"/>
          <p:cNvSpPr>
            <a:spLocks noChangeArrowheads="1"/>
          </p:cNvSpPr>
          <p:nvPr/>
        </p:nvSpPr>
        <p:spPr bwMode="auto">
          <a:xfrm>
            <a:off x="3752850" y="3349823"/>
            <a:ext cx="1885950" cy="257175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/>
                <a:ea typeface=""/>
              </a:rPr>
              <a:t>Sense amps</a:t>
            </a:r>
          </a:p>
        </p:txBody>
      </p:sp>
      <p:cxnSp>
        <p:nvCxnSpPr>
          <p:cNvPr id="124" name="Straight Arrow Connector 55"/>
          <p:cNvCxnSpPr>
            <a:cxnSpLocks noChangeShapeType="1"/>
          </p:cNvCxnSpPr>
          <p:nvPr/>
        </p:nvCxnSpPr>
        <p:spPr bwMode="auto">
          <a:xfrm rot="5400000">
            <a:off x="2967633" y="2406253"/>
            <a:ext cx="1800225" cy="1191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5" name="Straight Arrow Connector 57"/>
          <p:cNvCxnSpPr>
            <a:cxnSpLocks noChangeShapeType="1"/>
          </p:cNvCxnSpPr>
          <p:nvPr/>
        </p:nvCxnSpPr>
        <p:spPr bwMode="auto">
          <a:xfrm rot="5400000">
            <a:off x="3480347" y="2406700"/>
            <a:ext cx="1801118" cy="119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6" name="Straight Arrow Connector 61"/>
          <p:cNvCxnSpPr>
            <a:cxnSpLocks noChangeShapeType="1"/>
          </p:cNvCxnSpPr>
          <p:nvPr/>
        </p:nvCxnSpPr>
        <p:spPr bwMode="auto">
          <a:xfrm rot="5400000">
            <a:off x="3938737" y="2406700"/>
            <a:ext cx="1801118" cy="1191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" name="Straight Arrow Connector 62"/>
          <p:cNvCxnSpPr>
            <a:cxnSpLocks noChangeShapeType="1"/>
          </p:cNvCxnSpPr>
          <p:nvPr/>
        </p:nvCxnSpPr>
        <p:spPr bwMode="auto">
          <a:xfrm rot="5400000">
            <a:off x="4338787" y="2406700"/>
            <a:ext cx="1801118" cy="1191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8" name="AutoShape 11"/>
          <p:cNvSpPr>
            <a:spLocks noChangeArrowheads="1"/>
          </p:cNvSpPr>
          <p:nvPr/>
        </p:nvSpPr>
        <p:spPr bwMode="auto">
          <a:xfrm>
            <a:off x="3752850" y="3821311"/>
            <a:ext cx="1771650" cy="17145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431 w 21600"/>
              <a:gd name="T13" fmla="*/ 4431 h 21600"/>
              <a:gd name="T14" fmla="*/ 17169 w 21600"/>
              <a:gd name="T15" fmla="*/ 1716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262" y="21600"/>
                </a:lnTo>
                <a:lnTo>
                  <a:pt x="1633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ea typeface=""/>
              </a:rPr>
              <a:t>Mux</a:t>
            </a:r>
          </a:p>
        </p:txBody>
      </p:sp>
      <p:cxnSp>
        <p:nvCxnSpPr>
          <p:cNvPr id="129" name="Straight Connector 65"/>
          <p:cNvCxnSpPr>
            <a:cxnSpLocks noChangeShapeType="1"/>
          </p:cNvCxnSpPr>
          <p:nvPr/>
        </p:nvCxnSpPr>
        <p:spPr bwMode="auto">
          <a:xfrm>
            <a:off x="2209800" y="1877765"/>
            <a:ext cx="0" cy="2029271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" name="Straight Arrow Connector 67"/>
          <p:cNvCxnSpPr>
            <a:cxnSpLocks noChangeShapeType="1"/>
          </p:cNvCxnSpPr>
          <p:nvPr/>
        </p:nvCxnSpPr>
        <p:spPr bwMode="auto">
          <a:xfrm rot="5400000" flipH="1" flipV="1">
            <a:off x="3095179" y="3009156"/>
            <a:ext cx="893" cy="17716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1" name="Straight Arrow Connector 69"/>
          <p:cNvCxnSpPr>
            <a:cxnSpLocks noChangeShapeType="1"/>
          </p:cNvCxnSpPr>
          <p:nvPr/>
        </p:nvCxnSpPr>
        <p:spPr bwMode="auto">
          <a:xfrm rot="5400000">
            <a:off x="3759994" y="3713858"/>
            <a:ext cx="214313" cy="2381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2" name="Straight Arrow Connector 71"/>
          <p:cNvCxnSpPr>
            <a:cxnSpLocks noChangeShapeType="1"/>
          </p:cNvCxnSpPr>
          <p:nvPr/>
        </p:nvCxnSpPr>
        <p:spPr bwMode="auto">
          <a:xfrm rot="5400000">
            <a:off x="4274344" y="3713858"/>
            <a:ext cx="214313" cy="2381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" name="Straight Arrow Connector 73"/>
          <p:cNvCxnSpPr>
            <a:cxnSpLocks noChangeShapeType="1"/>
          </p:cNvCxnSpPr>
          <p:nvPr/>
        </p:nvCxnSpPr>
        <p:spPr bwMode="auto">
          <a:xfrm rot="5400000">
            <a:off x="4732587" y="3714006"/>
            <a:ext cx="213419" cy="1191"/>
          </a:xfrm>
          <a:prstGeom prst="straightConnector1">
            <a:avLst/>
          </a:prstGeom>
          <a:noFill/>
          <a:ln w="4127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" name="Straight Arrow Connector 76"/>
          <p:cNvCxnSpPr>
            <a:cxnSpLocks noChangeShapeType="1"/>
          </p:cNvCxnSpPr>
          <p:nvPr/>
        </p:nvCxnSpPr>
        <p:spPr bwMode="auto">
          <a:xfrm rot="5400000">
            <a:off x="5131594" y="3713858"/>
            <a:ext cx="214313" cy="2381"/>
          </a:xfrm>
          <a:prstGeom prst="straightConnector1">
            <a:avLst/>
          </a:prstGeom>
          <a:noFill/>
          <a:ln w="4127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5" name="Straight Arrow Connector 80"/>
          <p:cNvCxnSpPr>
            <a:cxnSpLocks noChangeShapeType="1"/>
          </p:cNvCxnSpPr>
          <p:nvPr/>
        </p:nvCxnSpPr>
        <p:spPr bwMode="auto">
          <a:xfrm rot="5400000">
            <a:off x="4311105" y="4121200"/>
            <a:ext cx="256282" cy="1191"/>
          </a:xfrm>
          <a:prstGeom prst="straightConnector1">
            <a:avLst/>
          </a:prstGeom>
          <a:noFill/>
          <a:ln w="4127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" name="Straight Arrow Connector 73"/>
          <p:cNvCxnSpPr>
            <a:cxnSpLocks noChangeShapeType="1"/>
          </p:cNvCxnSpPr>
          <p:nvPr/>
        </p:nvCxnSpPr>
        <p:spPr bwMode="auto">
          <a:xfrm>
            <a:off x="4650584" y="4015086"/>
            <a:ext cx="0" cy="234853"/>
          </a:xfrm>
          <a:prstGeom prst="straightConnector1">
            <a:avLst/>
          </a:prstGeom>
          <a:noFill/>
          <a:ln w="4127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36620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8795">
        <p:fade/>
      </p:transition>
    </mc:Choice>
    <mc:Fallback xmlns="">
      <p:transition spd="med" advTm="68795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DRAM Core Arrays are Slow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Reading from a cell in the core array is a very slow process</a:t>
            </a:r>
          </a:p>
          <a:p>
            <a:pPr lvl="1"/>
            <a:r>
              <a:rPr lang="en-US" sz="1000" dirty="0"/>
              <a:t>DDR: Core speed = ½ interface speed</a:t>
            </a:r>
          </a:p>
          <a:p>
            <a:pPr lvl="1"/>
            <a:r>
              <a:rPr lang="en-US" sz="1000" dirty="0"/>
              <a:t>DDR2/GDDR3: Core speed = ¼ interface speed</a:t>
            </a:r>
          </a:p>
          <a:p>
            <a:pPr lvl="1"/>
            <a:r>
              <a:rPr lang="en-US" sz="1000" dirty="0"/>
              <a:t>DDR3/GDDR4: Core speed = ⅛ interface speed</a:t>
            </a:r>
          </a:p>
          <a:p>
            <a:pPr lvl="1"/>
            <a:r>
              <a:rPr lang="en-US" sz="1000" dirty="0"/>
              <a:t>… likely to be worse in the future</a:t>
            </a: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1054713" y="2729864"/>
            <a:ext cx="313731" cy="1094021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 rot="-5400000">
            <a:off x="819729" y="3109284"/>
            <a:ext cx="744114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latin typeface="Trebuchet MS"/>
                <a:ea typeface=""/>
              </a:rPr>
              <a:t>decode</a:t>
            </a:r>
          </a:p>
        </p:txBody>
      </p:sp>
      <p:cxnSp>
        <p:nvCxnSpPr>
          <p:cNvPr id="49" name="Straight Arrow Connector 6"/>
          <p:cNvCxnSpPr>
            <a:cxnSpLocks noChangeShapeType="1"/>
          </p:cNvCxnSpPr>
          <p:nvPr/>
        </p:nvCxnSpPr>
        <p:spPr bwMode="auto">
          <a:xfrm>
            <a:off x="1371723" y="3104257"/>
            <a:ext cx="4000500" cy="893"/>
          </a:xfrm>
          <a:prstGeom prst="straightConnector1">
            <a:avLst/>
          </a:prstGeom>
          <a:noFill/>
          <a:ln w="5715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Straight Arrow Connector 8"/>
          <p:cNvCxnSpPr>
            <a:cxnSpLocks noChangeShapeType="1"/>
          </p:cNvCxnSpPr>
          <p:nvPr/>
        </p:nvCxnSpPr>
        <p:spPr bwMode="auto">
          <a:xfrm rot="5400000">
            <a:off x="2269600" y="3544104"/>
            <a:ext cx="1284982" cy="1191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Straight Connector 10"/>
          <p:cNvCxnSpPr>
            <a:cxnSpLocks noChangeShapeType="1"/>
          </p:cNvCxnSpPr>
          <p:nvPr/>
        </p:nvCxnSpPr>
        <p:spPr bwMode="auto">
          <a:xfrm rot="5400000">
            <a:off x="3026388" y="3202379"/>
            <a:ext cx="171450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Straight Connector 13"/>
          <p:cNvCxnSpPr>
            <a:cxnSpLocks noChangeShapeType="1"/>
          </p:cNvCxnSpPr>
          <p:nvPr/>
        </p:nvCxnSpPr>
        <p:spPr bwMode="auto">
          <a:xfrm>
            <a:off x="3054963" y="3288104"/>
            <a:ext cx="114300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Straight Connector 15"/>
          <p:cNvCxnSpPr>
            <a:cxnSpLocks noChangeShapeType="1"/>
          </p:cNvCxnSpPr>
          <p:nvPr/>
        </p:nvCxnSpPr>
        <p:spPr bwMode="auto">
          <a:xfrm>
            <a:off x="2997813" y="3373829"/>
            <a:ext cx="228600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Straight Connector 18"/>
          <p:cNvCxnSpPr>
            <a:cxnSpLocks noChangeShapeType="1"/>
          </p:cNvCxnSpPr>
          <p:nvPr/>
        </p:nvCxnSpPr>
        <p:spPr bwMode="auto">
          <a:xfrm rot="5400000">
            <a:off x="2954951" y="3416691"/>
            <a:ext cx="85725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Straight Connector 20"/>
          <p:cNvCxnSpPr>
            <a:cxnSpLocks noChangeShapeType="1"/>
          </p:cNvCxnSpPr>
          <p:nvPr/>
        </p:nvCxnSpPr>
        <p:spPr bwMode="auto">
          <a:xfrm rot="5400000">
            <a:off x="3183551" y="3416691"/>
            <a:ext cx="85725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Straight Connector 22"/>
          <p:cNvCxnSpPr>
            <a:cxnSpLocks noChangeShapeType="1"/>
          </p:cNvCxnSpPr>
          <p:nvPr/>
        </p:nvCxnSpPr>
        <p:spPr bwMode="auto">
          <a:xfrm>
            <a:off x="2883513" y="3459554"/>
            <a:ext cx="114300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Straight Connector 24"/>
          <p:cNvCxnSpPr>
            <a:cxnSpLocks noChangeShapeType="1"/>
          </p:cNvCxnSpPr>
          <p:nvPr/>
        </p:nvCxnSpPr>
        <p:spPr bwMode="auto">
          <a:xfrm>
            <a:off x="3226413" y="3459554"/>
            <a:ext cx="228600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Straight Connector 26"/>
          <p:cNvCxnSpPr>
            <a:cxnSpLocks noChangeShapeType="1"/>
          </p:cNvCxnSpPr>
          <p:nvPr/>
        </p:nvCxnSpPr>
        <p:spPr bwMode="auto">
          <a:xfrm rot="5400000">
            <a:off x="3390719" y="3523848"/>
            <a:ext cx="128588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Straight Connector 28"/>
          <p:cNvCxnSpPr>
            <a:cxnSpLocks noChangeShapeType="1"/>
          </p:cNvCxnSpPr>
          <p:nvPr/>
        </p:nvCxnSpPr>
        <p:spPr bwMode="auto">
          <a:xfrm>
            <a:off x="3340713" y="3588141"/>
            <a:ext cx="228600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Straight Connector 30"/>
          <p:cNvCxnSpPr>
            <a:cxnSpLocks noChangeShapeType="1"/>
          </p:cNvCxnSpPr>
          <p:nvPr/>
        </p:nvCxnSpPr>
        <p:spPr bwMode="auto">
          <a:xfrm>
            <a:off x="3340713" y="3673866"/>
            <a:ext cx="228600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Straight Connector 32"/>
          <p:cNvCxnSpPr>
            <a:cxnSpLocks noChangeShapeType="1"/>
          </p:cNvCxnSpPr>
          <p:nvPr/>
        </p:nvCxnSpPr>
        <p:spPr bwMode="auto">
          <a:xfrm rot="5400000">
            <a:off x="3412151" y="3716729"/>
            <a:ext cx="85725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Straight Connector 34"/>
          <p:cNvCxnSpPr>
            <a:cxnSpLocks noChangeShapeType="1"/>
          </p:cNvCxnSpPr>
          <p:nvPr/>
        </p:nvCxnSpPr>
        <p:spPr bwMode="auto">
          <a:xfrm>
            <a:off x="3340713" y="3759591"/>
            <a:ext cx="228600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Straight Connector 36"/>
          <p:cNvCxnSpPr>
            <a:cxnSpLocks noChangeShapeType="1"/>
          </p:cNvCxnSpPr>
          <p:nvPr/>
        </p:nvCxnSpPr>
        <p:spPr bwMode="auto">
          <a:xfrm>
            <a:off x="3397863" y="3802454"/>
            <a:ext cx="114300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Straight Connector 44"/>
          <p:cNvCxnSpPr>
            <a:cxnSpLocks noChangeShapeType="1"/>
          </p:cNvCxnSpPr>
          <p:nvPr/>
        </p:nvCxnSpPr>
        <p:spPr bwMode="auto">
          <a:xfrm>
            <a:off x="3455013" y="3845316"/>
            <a:ext cx="57150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TextBox 47"/>
          <p:cNvSpPr txBox="1">
            <a:spLocks noChangeArrowheads="1"/>
          </p:cNvSpPr>
          <p:nvPr/>
        </p:nvSpPr>
        <p:spPr bwMode="auto">
          <a:xfrm>
            <a:off x="2282844" y="4100468"/>
            <a:ext cx="280035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50" dirty="0">
                <a:solidFill>
                  <a:srgbClr val="000000"/>
                </a:solidFill>
                <a:ea typeface=""/>
              </a:rPr>
              <a:t>To sense amps </a:t>
            </a:r>
          </a:p>
        </p:txBody>
      </p:sp>
      <p:sp>
        <p:nvSpPr>
          <p:cNvPr id="66" name="TextBox 49"/>
          <p:cNvSpPr txBox="1">
            <a:spLocks noChangeArrowheads="1"/>
          </p:cNvSpPr>
          <p:nvPr/>
        </p:nvSpPr>
        <p:spPr bwMode="auto">
          <a:xfrm>
            <a:off x="3508025" y="3459554"/>
            <a:ext cx="19431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050" dirty="0">
                <a:solidFill>
                  <a:srgbClr val="000000"/>
                </a:solidFill>
                <a:ea typeface=""/>
              </a:rPr>
              <a:t>A very small capacitance that stores a data bit</a:t>
            </a:r>
          </a:p>
        </p:txBody>
      </p:sp>
      <p:sp>
        <p:nvSpPr>
          <p:cNvPr id="67" name="TextBox 52"/>
          <p:cNvSpPr txBox="1">
            <a:spLocks noChangeArrowheads="1"/>
          </p:cNvSpPr>
          <p:nvPr/>
        </p:nvSpPr>
        <p:spPr bwMode="auto">
          <a:xfrm>
            <a:off x="2911495" y="2724150"/>
            <a:ext cx="2803505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050" dirty="0">
                <a:solidFill>
                  <a:srgbClr val="000000"/>
                </a:solidFill>
                <a:ea typeface=""/>
              </a:rPr>
              <a:t>About 1000 cells connected to each vertical line  </a:t>
            </a:r>
          </a:p>
        </p:txBody>
      </p:sp>
    </p:spTree>
    <p:extLst>
      <p:ext uri="{BB962C8B-B14F-4D97-AF65-F5344CB8AC3E}">
        <p14:creationId xmlns:p14="http://schemas.microsoft.com/office/powerpoint/2010/main" val="95940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1185">
        <p:fade/>
      </p:transition>
    </mc:Choice>
    <mc:Fallback xmlns="">
      <p:transition spd="med" advTm="201185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DRAM Bursting</a:t>
            </a:r>
          </a:p>
        </p:txBody>
      </p:sp>
      <p:sp>
        <p:nvSpPr>
          <p:cNvPr id="5939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DDR{2,3} SDRAM cores clocked at 1/N speed of the interface:</a:t>
            </a:r>
          </a:p>
          <a:p>
            <a:pPr lvl="1"/>
            <a:r>
              <a:rPr lang="en-US" sz="1200" dirty="0"/>
              <a:t>Load (N × interface width) of DRAM bits from the same row at once to an internal buffer, then transfer in N steps at interface speed</a:t>
            </a:r>
          </a:p>
          <a:p>
            <a:pPr lvl="1"/>
            <a:r>
              <a:rPr lang="en-US" dirty="0"/>
              <a:t>DDR3/GDDR4: buffer width = 8X interface width</a:t>
            </a:r>
          </a:p>
        </p:txBody>
      </p:sp>
      <p:pic>
        <p:nvPicPr>
          <p:cNvPr id="59394" name="Picture 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38175" y="2343150"/>
            <a:ext cx="2981325" cy="1597025"/>
          </a:xfrm>
          <a:noFill/>
        </p:spPr>
      </p:pic>
    </p:spTree>
    <p:extLst>
      <p:ext uri="{BB962C8B-B14F-4D97-AF65-F5344CB8AC3E}">
        <p14:creationId xmlns:p14="http://schemas.microsoft.com/office/powerpoint/2010/main" val="146478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4655">
        <p:fade/>
      </p:transition>
    </mc:Choice>
    <mc:Fallback xmlns="">
      <p:transition spd="med" advTm="194655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DRAM Bursting Timing Example</a:t>
            </a:r>
          </a:p>
        </p:txBody>
      </p:sp>
      <p:cxnSp>
        <p:nvCxnSpPr>
          <p:cNvPr id="42" name="Straight Arrow Connector 4"/>
          <p:cNvCxnSpPr>
            <a:cxnSpLocks noChangeShapeType="1"/>
          </p:cNvCxnSpPr>
          <p:nvPr/>
        </p:nvCxnSpPr>
        <p:spPr bwMode="auto">
          <a:xfrm>
            <a:off x="152400" y="2212293"/>
            <a:ext cx="6572250" cy="893"/>
          </a:xfrm>
          <a:prstGeom prst="straightConnector1">
            <a:avLst/>
          </a:prstGeom>
          <a:noFill/>
          <a:ln w="7620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Box 5"/>
          <p:cNvSpPr txBox="1">
            <a:spLocks noChangeArrowheads="1"/>
          </p:cNvSpPr>
          <p:nvPr/>
        </p:nvSpPr>
        <p:spPr bwMode="auto">
          <a:xfrm>
            <a:off x="5723334" y="1936946"/>
            <a:ext cx="46038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 dirty="0">
                <a:solidFill>
                  <a:srgbClr val="000000"/>
                </a:solidFill>
                <a:ea typeface=""/>
              </a:rPr>
              <a:t>time</a:t>
            </a:r>
          </a:p>
        </p:txBody>
      </p:sp>
      <p:sp>
        <p:nvSpPr>
          <p:cNvPr id="44" name="TextBox 6"/>
          <p:cNvSpPr txBox="1">
            <a:spLocks noChangeArrowheads="1"/>
          </p:cNvSpPr>
          <p:nvPr/>
        </p:nvSpPr>
        <p:spPr bwMode="auto">
          <a:xfrm>
            <a:off x="98130" y="1226898"/>
            <a:ext cx="11430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050" dirty="0">
                <a:solidFill>
                  <a:srgbClr val="000000"/>
                </a:solidFill>
                <a:ea typeface=""/>
              </a:rPr>
              <a:t>Address bits to decoder</a:t>
            </a:r>
          </a:p>
        </p:txBody>
      </p:sp>
      <p:cxnSp>
        <p:nvCxnSpPr>
          <p:cNvPr id="45" name="Straight Arrow Connector 10"/>
          <p:cNvCxnSpPr>
            <a:cxnSpLocks noChangeShapeType="1"/>
          </p:cNvCxnSpPr>
          <p:nvPr/>
        </p:nvCxnSpPr>
        <p:spPr bwMode="auto">
          <a:xfrm rot="5400000">
            <a:off x="203002" y="1933090"/>
            <a:ext cx="471488" cy="1191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Straight Arrow Connector 12"/>
          <p:cNvCxnSpPr>
            <a:cxnSpLocks noChangeShapeType="1"/>
          </p:cNvCxnSpPr>
          <p:nvPr/>
        </p:nvCxnSpPr>
        <p:spPr bwMode="auto">
          <a:xfrm>
            <a:off x="438150" y="1997980"/>
            <a:ext cx="1908810" cy="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TextBox 13"/>
          <p:cNvSpPr txBox="1">
            <a:spLocks noChangeArrowheads="1"/>
          </p:cNvSpPr>
          <p:nvPr/>
        </p:nvSpPr>
        <p:spPr bwMode="auto">
          <a:xfrm>
            <a:off x="752475" y="1700477"/>
            <a:ext cx="20574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050" dirty="0">
                <a:solidFill>
                  <a:srgbClr val="000000"/>
                </a:solidFill>
                <a:ea typeface=""/>
              </a:rPr>
              <a:t>Core Array access delay</a:t>
            </a:r>
          </a:p>
        </p:txBody>
      </p:sp>
      <p:cxnSp>
        <p:nvCxnSpPr>
          <p:cNvPr id="48" name="Straight Arrow Connector 15"/>
          <p:cNvCxnSpPr>
            <a:cxnSpLocks noChangeShapeType="1"/>
          </p:cNvCxnSpPr>
          <p:nvPr/>
        </p:nvCxnSpPr>
        <p:spPr bwMode="auto">
          <a:xfrm>
            <a:off x="2363529" y="2002666"/>
            <a:ext cx="285750" cy="893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TextBox 20"/>
          <p:cNvSpPr txBox="1">
            <a:spLocks noChangeArrowheads="1"/>
          </p:cNvSpPr>
          <p:nvPr/>
        </p:nvSpPr>
        <p:spPr bwMode="auto">
          <a:xfrm>
            <a:off x="2200610" y="1481273"/>
            <a:ext cx="918842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200" dirty="0">
                <a:solidFill>
                  <a:srgbClr val="000000"/>
                </a:solidFill>
                <a:ea typeface=""/>
              </a:rPr>
              <a:t>bits</a:t>
            </a:r>
          </a:p>
          <a:p>
            <a:pPr algn="ctr" eaLnBrk="1" hangingPunct="1"/>
            <a:r>
              <a:rPr lang="en-US" sz="1200" dirty="0">
                <a:solidFill>
                  <a:srgbClr val="000000"/>
                </a:solidFill>
                <a:ea typeface=""/>
              </a:rPr>
              <a:t>on interface</a:t>
            </a:r>
          </a:p>
        </p:txBody>
      </p:sp>
      <p:sp>
        <p:nvSpPr>
          <p:cNvPr id="50" name="Rectangle 23"/>
          <p:cNvSpPr>
            <a:spLocks noChangeArrowheads="1"/>
          </p:cNvSpPr>
          <p:nvPr/>
        </p:nvSpPr>
        <p:spPr bwMode="auto">
          <a:xfrm>
            <a:off x="466725" y="2380103"/>
            <a:ext cx="1885950" cy="128588"/>
          </a:xfrm>
          <a:prstGeom prst="rect">
            <a:avLst/>
          </a:prstGeom>
          <a:solidFill>
            <a:srgbClr val="333333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51" name="Rectangle 24"/>
          <p:cNvSpPr>
            <a:spLocks noChangeArrowheads="1"/>
          </p:cNvSpPr>
          <p:nvPr/>
        </p:nvSpPr>
        <p:spPr bwMode="auto">
          <a:xfrm>
            <a:off x="2352675" y="2380103"/>
            <a:ext cx="228600" cy="128588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52" name="Rectangle 26"/>
          <p:cNvSpPr>
            <a:spLocks noChangeArrowheads="1"/>
          </p:cNvSpPr>
          <p:nvPr/>
        </p:nvSpPr>
        <p:spPr bwMode="auto">
          <a:xfrm>
            <a:off x="2581275" y="2380103"/>
            <a:ext cx="1885950" cy="128588"/>
          </a:xfrm>
          <a:prstGeom prst="rect">
            <a:avLst/>
          </a:prstGeom>
          <a:solidFill>
            <a:srgbClr val="333333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53" name="Rectangle 28"/>
          <p:cNvSpPr>
            <a:spLocks noChangeArrowheads="1"/>
          </p:cNvSpPr>
          <p:nvPr/>
        </p:nvSpPr>
        <p:spPr bwMode="auto">
          <a:xfrm>
            <a:off x="4467225" y="2380103"/>
            <a:ext cx="228600" cy="128588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54" name="Rectangle 29"/>
          <p:cNvSpPr>
            <a:spLocks noChangeArrowheads="1"/>
          </p:cNvSpPr>
          <p:nvPr/>
        </p:nvSpPr>
        <p:spPr bwMode="auto">
          <a:xfrm>
            <a:off x="466725" y="2891484"/>
            <a:ext cx="1885950" cy="128588"/>
          </a:xfrm>
          <a:prstGeom prst="rect">
            <a:avLst/>
          </a:prstGeom>
          <a:solidFill>
            <a:srgbClr val="333333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55" name="Rectangle 30"/>
          <p:cNvSpPr>
            <a:spLocks noChangeArrowheads="1"/>
          </p:cNvSpPr>
          <p:nvPr/>
        </p:nvSpPr>
        <p:spPr bwMode="auto">
          <a:xfrm>
            <a:off x="2352675" y="2891484"/>
            <a:ext cx="228600" cy="128588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56" name="Rectangle 31"/>
          <p:cNvSpPr>
            <a:spLocks noChangeArrowheads="1"/>
          </p:cNvSpPr>
          <p:nvPr/>
        </p:nvSpPr>
        <p:spPr bwMode="auto">
          <a:xfrm>
            <a:off x="2581275" y="2891484"/>
            <a:ext cx="228600" cy="128588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57" name="TextBox 32"/>
          <p:cNvSpPr txBox="1">
            <a:spLocks noChangeArrowheads="1"/>
          </p:cNvSpPr>
          <p:nvPr/>
        </p:nvSpPr>
        <p:spPr bwMode="auto">
          <a:xfrm>
            <a:off x="2346960" y="2541018"/>
            <a:ext cx="29146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Non-burst timing</a:t>
            </a:r>
          </a:p>
        </p:txBody>
      </p:sp>
      <p:sp>
        <p:nvSpPr>
          <p:cNvPr id="58" name="Rectangle 33"/>
          <p:cNvSpPr>
            <a:spLocks noChangeArrowheads="1"/>
          </p:cNvSpPr>
          <p:nvPr/>
        </p:nvSpPr>
        <p:spPr bwMode="auto">
          <a:xfrm>
            <a:off x="2352676" y="3062935"/>
            <a:ext cx="101983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Trebuchet MS"/>
                <a:ea typeface=""/>
              </a:rPr>
              <a:t>Burst timing</a:t>
            </a:r>
          </a:p>
        </p:txBody>
      </p:sp>
      <p:sp>
        <p:nvSpPr>
          <p:cNvPr id="59" name="Rectangle 34"/>
          <p:cNvSpPr>
            <a:spLocks noChangeArrowheads="1"/>
          </p:cNvSpPr>
          <p:nvPr/>
        </p:nvSpPr>
        <p:spPr bwMode="auto">
          <a:xfrm>
            <a:off x="4695825" y="2380103"/>
            <a:ext cx="1885950" cy="128588"/>
          </a:xfrm>
          <a:prstGeom prst="rect">
            <a:avLst/>
          </a:prstGeom>
          <a:solidFill>
            <a:srgbClr val="333333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"/>
            </a:endParaRPr>
          </a:p>
        </p:txBody>
      </p:sp>
      <p:sp>
        <p:nvSpPr>
          <p:cNvPr id="60" name="TextBox 35"/>
          <p:cNvSpPr txBox="1">
            <a:spLocks noChangeArrowheads="1"/>
          </p:cNvSpPr>
          <p:nvPr/>
        </p:nvSpPr>
        <p:spPr bwMode="auto">
          <a:xfrm>
            <a:off x="2638425" y="3601819"/>
            <a:ext cx="3943350" cy="64633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 dirty="0">
                <a:solidFill>
                  <a:srgbClr val="000000"/>
                </a:solidFill>
                <a:ea typeface=""/>
              </a:rPr>
              <a:t>Modern DRAM systems are designed to always be accessed in burst mode. Burst bytes are transferred to the processor but discarded when accesses are not to sequential locations.</a:t>
            </a:r>
          </a:p>
        </p:txBody>
      </p:sp>
    </p:spTree>
    <p:extLst>
      <p:ext uri="{BB962C8B-B14F-4D97-AF65-F5344CB8AC3E}">
        <p14:creationId xmlns:p14="http://schemas.microsoft.com/office/powerpoint/2010/main" val="199026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3019">
        <p:fade/>
      </p:transition>
    </mc:Choice>
    <mc:Fallback xmlns="">
      <p:transition spd="med" advTm="123019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2.1"/>
</p:tagLst>
</file>

<file path=ppt/theme/theme1.xml><?xml version="1.0" encoding="utf-8"?>
<a:theme xmlns:a="http://schemas.openxmlformats.org/drawingml/2006/main" name="1_Title &amp; Bullet ">
  <a:themeElements>
    <a:clrScheme name="NVIDIA + University of Illinois 2015 Template">
      <a:dk1>
        <a:srgbClr val="6F6F6F"/>
      </a:dk1>
      <a:lt1>
        <a:srgbClr val="FFFFFF"/>
      </a:lt1>
      <a:dk2>
        <a:srgbClr val="000000"/>
      </a:dk2>
      <a:lt2>
        <a:srgbClr val="333333"/>
      </a:lt2>
      <a:accent1>
        <a:srgbClr val="76B900"/>
      </a:accent1>
      <a:accent2>
        <a:srgbClr val="FA6300"/>
      </a:accent2>
      <a:accent3>
        <a:srgbClr val="007A43"/>
      </a:accent3>
      <a:accent4>
        <a:srgbClr val="2F426B"/>
      </a:accent4>
      <a:accent5>
        <a:srgbClr val="990366"/>
      </a:accent5>
      <a:accent6>
        <a:srgbClr val="006A9A"/>
      </a:accent6>
      <a:hlink>
        <a:srgbClr val="76B900"/>
      </a:hlink>
      <a:folHlink>
        <a:srgbClr val="004831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VIDIA_University_of_Illinois_Template_2015_4x3" id="{5C1E5DBF-147B-4C12-BA1C-1E216CC92BF8}" vid="{34A544E1-27AA-4307-BA49-86C7E39C24A4}"/>
    </a:ext>
  </a:extLst>
</a:theme>
</file>

<file path=ppt/theme/theme2.xml><?xml version="1.0" encoding="utf-8"?>
<a:theme xmlns:a="http://schemas.openxmlformats.org/drawingml/2006/main" name="UCRTemplate4">
  <a:themeElements>
    <a:clrScheme name="Custom 2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75B800"/>
      </a:accent1>
      <a:accent2>
        <a:srgbClr val="FA6200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UCRTemplate4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UCRTemplate4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RTemplate4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RTemplate4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1956f548-e1c6-4bad-9b00-9434a603b471" xsi:nil="true"/>
    <Order0 xmlns="1956f548-e1c6-4bad-9b00-9434a603b471">2.21</Order0>
    <Test_x0020_Field xmlns="1956f548-e1c6-4bad-9b00-9434a603b471">Slides</Test_x0020_Field>
    <Chapter xmlns="1956f548-e1c6-4bad-9b00-9434a603b471" xsi:nil="true"/>
    <Kit_x0020_Version xmlns="1956f548-e1c6-4bad-9b00-9434a603b471">Eval Kit</Kit_x0020_Version>
    <Quizzes xmlns="1956f548-e1c6-4bad-9b00-9434a603b471">N/A</Quizzes>
    <Labs xmlns="1956f548-e1c6-4bad-9b00-9434a603b471">N/A</Labs>
    <Lectures xmlns="1956f548-e1c6-4bad-9b00-9434a603b471">N/A</Lecture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B0370999F4D641B163DEC6FC797108" ma:contentTypeVersion="17" ma:contentTypeDescription="Create a new document." ma:contentTypeScope="" ma:versionID="7939aa0d029907ca2f60185f7fcbb4b3">
  <xsd:schema xmlns:xsd="http://www.w3.org/2001/XMLSchema" xmlns:xs="http://www.w3.org/2001/XMLSchema" xmlns:p="http://schemas.microsoft.com/office/2006/metadata/properties" xmlns:ns2="1956f548-e1c6-4bad-9b00-9434a603b471" targetNamespace="http://schemas.microsoft.com/office/2006/metadata/properties" ma:root="true" ma:fieldsID="f3011372e976e3b5ec1f02bb487973b2" ns2:_="">
    <xsd:import namespace="1956f548-e1c6-4bad-9b00-9434a603b471"/>
    <xsd:element name="properties">
      <xsd:complexType>
        <xsd:sequence>
          <xsd:element name="documentManagement">
            <xsd:complexType>
              <xsd:all>
                <xsd:element ref="ns2:Test_x0020_Field" minOccurs="0"/>
                <xsd:element ref="ns2:Order0" minOccurs="0"/>
                <xsd:element ref="ns2:Description0" minOccurs="0"/>
                <xsd:element ref="ns2:Chapter" minOccurs="0"/>
                <xsd:element ref="ns2:Lectures" minOccurs="0"/>
                <xsd:element ref="ns2:Labs" minOccurs="0"/>
                <xsd:element ref="ns2:Quizzes" minOccurs="0"/>
                <xsd:element ref="ns2:Kit_x0020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56f548-e1c6-4bad-9b00-9434a603b471" elementFormDefault="qualified">
    <xsd:import namespace="http://schemas.microsoft.com/office/2006/documentManagement/types"/>
    <xsd:import namespace="http://schemas.microsoft.com/office/infopath/2007/PartnerControls"/>
    <xsd:element name="Test_x0020_Field" ma:index="8" nillable="true" ma:displayName="Content Type" ma:default="Quiz Questions and Answers" ma:format="RadioButtons" ma:internalName="Test_x0020_Field">
      <xsd:simpleType>
        <xsd:restriction base="dms:Choice">
          <xsd:enumeration value="Quiz Questions and Answers"/>
          <xsd:enumeration value="Labs &amp; Solutions"/>
          <xsd:enumeration value="Slides"/>
          <xsd:enumeration value="Videos"/>
          <xsd:enumeration value="EBook Chapter"/>
          <xsd:enumeration value="Project"/>
          <xsd:enumeration value="Base Files"/>
          <xsd:enumeration value="Resource"/>
        </xsd:restriction>
      </xsd:simpleType>
    </xsd:element>
    <xsd:element name="Order0" ma:index="9" nillable="true" ma:displayName="Order" ma:decimals="3" ma:internalName="Order0" ma:percentage="FALSE">
      <xsd:simpleType>
        <xsd:restriction base="dms:Number"/>
      </xsd:simpleType>
    </xsd:element>
    <xsd:element name="Description0" ma:index="10" nillable="true" ma:displayName="Description" ma:internalName="Description0">
      <xsd:simpleType>
        <xsd:restriction base="dms:Text">
          <xsd:maxLength value="255"/>
        </xsd:restriction>
      </xsd:simpleType>
    </xsd:element>
    <xsd:element name="Chapter" ma:index="11" nillable="true" ma:displayName="Chapter" ma:internalName="Chapter">
      <xsd:simpleType>
        <xsd:restriction base="dms:Text">
          <xsd:maxLength value="255"/>
        </xsd:restriction>
      </xsd:simpleType>
    </xsd:element>
    <xsd:element name="Lectures" ma:index="12" nillable="true" ma:displayName="Lectures" ma:default="N/A" ma:format="Dropdown" ma:internalName="Lecture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Labs" ma:index="13" nillable="true" ma:displayName="Labs" ma:default="N/A" ma:format="Dropdown" ma:internalName="Lab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Quizzes" ma:index="14" nillable="true" ma:displayName="Quizzes" ma:default="N/A" ma:format="Dropdown" ma:internalName="Quizze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Kit_x0020_Version" ma:index="15" nillable="true" ma:displayName="Kit Version" ma:default="Eval Kit" ma:format="Dropdown" ma:internalName="Kit_x0020_Version">
      <xsd:simpleType>
        <xsd:restriction base="dms:Choice">
          <xsd:enumeration value="Eval Kit"/>
          <xsd:enumeration value="Release 1.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6C44D1-C024-4547-BFB2-690FCD7BEB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620434-1BE5-4570-A95A-4A40C8D27972}">
  <ds:schemaRefs>
    <ds:schemaRef ds:uri="http://schemas.microsoft.com/office/2006/metadata/properties"/>
    <ds:schemaRef ds:uri="http://schemas.microsoft.com/office/infopath/2007/PartnerControls"/>
    <ds:schemaRef ds:uri="1956f548-e1c6-4bad-9b00-9434a603b471"/>
  </ds:schemaRefs>
</ds:datastoreItem>
</file>

<file path=customXml/itemProps3.xml><?xml version="1.0" encoding="utf-8"?>
<ds:datastoreItem xmlns:ds="http://schemas.openxmlformats.org/officeDocument/2006/customXml" ds:itemID="{31DBF429-E0F9-41BB-9241-2A93F13ABD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56f548-e1c6-4bad-9b00-9434a603b4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8595</TotalTime>
  <Words>991</Words>
  <Application>Microsoft Macintosh PowerPoint</Application>
  <PresentationFormat>Custom</PresentationFormat>
  <Paragraphs>350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Akzidenz-Grotesk Extended BQ</vt:lpstr>
      <vt:lpstr>AkzidenzGrotesk</vt:lpstr>
      <vt:lpstr>Arial</vt:lpstr>
      <vt:lpstr>Calibri</vt:lpstr>
      <vt:lpstr>Palatino</vt:lpstr>
      <vt:lpstr>Times New Roman</vt:lpstr>
      <vt:lpstr>Trebuchet MS</vt:lpstr>
      <vt:lpstr>Wingdings</vt:lpstr>
      <vt:lpstr>1_Title &amp; Bullet </vt:lpstr>
      <vt:lpstr>UCRTemplate4</vt:lpstr>
      <vt:lpstr>Memory Performance and Memory Coalescing</vt:lpstr>
      <vt:lpstr>Memory access performance</vt:lpstr>
      <vt:lpstr>Objective</vt:lpstr>
      <vt:lpstr>Global Memory (DRAM) Bandwidth</vt:lpstr>
      <vt:lpstr>DRAM Core Array Organization</vt:lpstr>
      <vt:lpstr>A very small (8x2-bit) DRAM Core Array</vt:lpstr>
      <vt:lpstr>DRAM Core Arrays are Slow</vt:lpstr>
      <vt:lpstr>DRAM Bursting</vt:lpstr>
      <vt:lpstr>DRAM Bursting Timing Example</vt:lpstr>
      <vt:lpstr>Multiple DRAM Banks</vt:lpstr>
      <vt:lpstr>DRAM Bursting with Banking</vt:lpstr>
      <vt:lpstr>GPU off-chip memory subsystem</vt:lpstr>
      <vt:lpstr>Memory coalescing</vt:lpstr>
      <vt:lpstr>DRAM Burst – A System View</vt:lpstr>
      <vt:lpstr> Memory Coalescing</vt:lpstr>
      <vt:lpstr> Un-coalesced Accesses</vt:lpstr>
      <vt:lpstr>How to judge if an access is coalesced?</vt:lpstr>
      <vt:lpstr>A 2D C Array in Linear Memory Space</vt:lpstr>
      <vt:lpstr>Two Access Patterns of Basic Matrix Multiplication </vt:lpstr>
      <vt:lpstr>B accesses are coalesced</vt:lpstr>
      <vt:lpstr>A Accesses are Not Coalesced</vt:lpstr>
      <vt:lpstr>Tiling also optimize for coalescing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02 - Introduction to CUDA C</dc:title>
  <dc:creator>Cook, Colleen N</dc:creator>
  <cp:lastModifiedBy>Daniel Wong</cp:lastModifiedBy>
  <cp:revision>143</cp:revision>
  <dcterms:created xsi:type="dcterms:W3CDTF">2013-11-15T21:49:21Z</dcterms:created>
  <dcterms:modified xsi:type="dcterms:W3CDTF">2019-01-28T19:08:44Z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0x0101006BB0370999F4D641B163DEC6FC797108</vt:lpwstr>
  </property>
  <property fmtid="{D5CDD505-2E9C-101B-9397-08002B2CF9AE}" pid="3" name="Module">
    <vt:r8>2</vt:r8>
  </property>
  <property fmtid="{D5CDD505-2E9C-101B-9397-08002B2CF9AE}" pid="4" name="Evaluation Kit Module">
    <vt:bool>true</vt:bool>
  </property>
</Properties>
</file>