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53"/>
  </p:notesMasterIdLst>
  <p:sldIdLst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6" clrIdx="0"/>
  <p:cmAuthor id="1" name="Andrew Schuh" initials="A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86392" autoAdjust="0"/>
  </p:normalViewPr>
  <p:slideViewPr>
    <p:cSldViewPr>
      <p:cViewPr varScale="1">
        <p:scale>
          <a:sx n="154" d="100"/>
          <a:sy n="154" d="100"/>
        </p:scale>
        <p:origin x="192" y="248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6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81FD5-7920-4A7C-9120-4D9B65303C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79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9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15" Type="http://schemas.openxmlformats.org/officeDocument/2006/relationships/image" Target="../media/image13.jpe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942537"/>
            <a:ext cx="21717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6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7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8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Patterns</a:t>
            </a:r>
            <a:r>
              <a:rPr lang="it-IT" dirty="0"/>
              <a:t> (</a:t>
            </a:r>
            <a:r>
              <a:rPr lang="it-IT" dirty="0" err="1"/>
              <a:t>Histogram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 smtClean="0"/>
              <a:t>Interleaved Partitioning (Iteration 2)</a:t>
            </a:r>
            <a:endParaRPr lang="en-US" sz="2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8" y="1504951"/>
            <a:ext cx="5720394" cy="27432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051817" y="1581150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54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581">
        <p:fade/>
      </p:transition>
    </mc:Choice>
    <mc:Fallback xmlns="">
      <p:transition spd="med" advTm="515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To </a:t>
            </a:r>
            <a:r>
              <a:rPr lang="en-US" sz="1600" dirty="0" smtClean="0"/>
              <a:t>understand data races in parallel computing</a:t>
            </a:r>
            <a:endParaRPr lang="en-US" sz="1600" dirty="0"/>
          </a:p>
          <a:p>
            <a:pPr marL="642938" lvl="1" indent="-342900">
              <a:defRPr/>
            </a:pPr>
            <a:r>
              <a:rPr lang="en-US" sz="1400" dirty="0" smtClean="0"/>
              <a:t>Data r</a:t>
            </a:r>
            <a:r>
              <a:rPr lang="en-US" sz="1400" dirty="0" smtClean="0">
                <a:latin typeface="Arial" panose="020B0604020202020204" pitchFamily="34" charset="0"/>
              </a:rPr>
              <a:t>aces can occur when </a:t>
            </a:r>
            <a:r>
              <a:rPr lang="en-US" sz="1400" dirty="0">
                <a:latin typeface="Arial" panose="020B0604020202020204" pitchFamily="34" charset="0"/>
              </a:rPr>
              <a:t>performing </a:t>
            </a:r>
            <a:r>
              <a:rPr lang="en-US" sz="1400" dirty="0" smtClean="0">
                <a:latin typeface="Arial" panose="020B0604020202020204" pitchFamily="34" charset="0"/>
              </a:rPr>
              <a:t>read-modify-write operations</a:t>
            </a:r>
          </a:p>
          <a:p>
            <a:pPr marL="642938" lvl="1" indent="-342900">
              <a:defRPr/>
            </a:pPr>
            <a:r>
              <a:rPr lang="en-US" sz="1400" dirty="0" smtClean="0"/>
              <a:t>Data races can cause errors that are hard to reproduce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en-US" sz="1400" dirty="0"/>
              <a:t>A</a:t>
            </a:r>
            <a:r>
              <a:rPr lang="en-US" sz="1400" dirty="0" smtClean="0"/>
              <a:t>tomic operations are designed to eliminate such data races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51508"/>
      </p:ext>
    </p:extLst>
  </p:cSld>
  <p:clrMapOvr>
    <a:masterClrMapping/>
  </p:clrMapOvr>
  <p:transition advTm="2899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1800" dirty="0" smtClean="0"/>
              <a:t>Read-modify-write in the Text Histogram 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coalescing and better memory access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93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767">
        <p:fade/>
      </p:transition>
    </mc:Choice>
    <mc:Fallback xmlns="">
      <p:transition spd="med" advTm="567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Read-Modify-Write Used in Collaboration Patterns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bank tellers count the total amount of cash in the safe</a:t>
            </a:r>
          </a:p>
          <a:p>
            <a:r>
              <a:rPr lang="en-US" sz="1400" dirty="0"/>
              <a:t>Each grab a pile and count</a:t>
            </a:r>
          </a:p>
          <a:p>
            <a:r>
              <a:rPr lang="en-US" sz="1400" dirty="0"/>
              <a:t>Have a central display of the running total</a:t>
            </a:r>
          </a:p>
          <a:p>
            <a:r>
              <a:rPr lang="en-US" sz="1400" dirty="0"/>
              <a:t>Whenever someone finishes counting a pile, </a:t>
            </a:r>
            <a:r>
              <a:rPr lang="en-US" sz="1400" dirty="0" smtClean="0"/>
              <a:t>read the current running total (read) and add </a:t>
            </a:r>
            <a:r>
              <a:rPr lang="en-US" sz="1400" dirty="0"/>
              <a:t>the subtotal of the pile to the running </a:t>
            </a:r>
            <a:r>
              <a:rPr lang="en-US" sz="1400" dirty="0" smtClean="0"/>
              <a:t>total (modify-write)</a:t>
            </a:r>
            <a:endParaRPr lang="en-US" sz="1400" dirty="0"/>
          </a:p>
          <a:p>
            <a:r>
              <a:rPr lang="en-US" sz="1400" dirty="0"/>
              <a:t>A bad outcome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Some of the piles were not accounted </a:t>
            </a:r>
            <a:r>
              <a:rPr lang="en-US" sz="1200" dirty="0" smtClean="0">
                <a:latin typeface="Arial" panose="020B0604020202020204" pitchFamily="34" charset="0"/>
              </a:rPr>
              <a:t>for in the final total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61">
        <p:fade/>
      </p:transition>
    </mc:Choice>
    <mc:Fallback xmlns="">
      <p:transition spd="med" advTm="492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Common Parallel Service Pattern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customer service agents serving </a:t>
            </a:r>
            <a:r>
              <a:rPr lang="en-US" sz="1400" dirty="0" smtClean="0"/>
              <a:t>waiting customers </a:t>
            </a:r>
          </a:p>
          <a:p>
            <a:r>
              <a:rPr lang="en-US" sz="1400" dirty="0" smtClean="0"/>
              <a:t>The system maintains two numbers, </a:t>
            </a:r>
          </a:p>
          <a:p>
            <a:pPr lvl="1"/>
            <a:r>
              <a:rPr lang="en-US" sz="1067" dirty="0" smtClean="0"/>
              <a:t>the number to be given to the next incoming customer (I)</a:t>
            </a:r>
          </a:p>
          <a:p>
            <a:pPr lvl="1"/>
            <a:r>
              <a:rPr lang="en-US" sz="1067" dirty="0" smtClean="0"/>
              <a:t>the number for the customer to be served next (S)</a:t>
            </a:r>
            <a:endParaRPr lang="en-US" sz="1067" dirty="0"/>
          </a:p>
          <a:p>
            <a:r>
              <a:rPr lang="en-US" sz="1400" dirty="0" smtClean="0"/>
              <a:t>The system gives each incoming </a:t>
            </a:r>
            <a:r>
              <a:rPr lang="en-US" sz="1400" dirty="0"/>
              <a:t>customer </a:t>
            </a:r>
            <a:r>
              <a:rPr lang="en-US" sz="1400" dirty="0" smtClean="0"/>
              <a:t>a number (read I) and increments the number to be given to the next customer by 1 (modify-write I)</a:t>
            </a:r>
            <a:endParaRPr lang="en-US" sz="1400" dirty="0"/>
          </a:p>
          <a:p>
            <a:r>
              <a:rPr lang="en-US" sz="1400" dirty="0"/>
              <a:t>A central display shows the number </a:t>
            </a:r>
            <a:r>
              <a:rPr lang="en-US" sz="1400" dirty="0" smtClean="0"/>
              <a:t>for </a:t>
            </a:r>
            <a:r>
              <a:rPr lang="en-US" sz="1400" dirty="0"/>
              <a:t>the </a:t>
            </a:r>
            <a:r>
              <a:rPr lang="en-US" sz="1400" dirty="0" smtClean="0"/>
              <a:t>customer to be served next</a:t>
            </a:r>
            <a:endParaRPr lang="en-US" sz="1400" dirty="0"/>
          </a:p>
          <a:p>
            <a:r>
              <a:rPr lang="en-US" sz="1400" dirty="0"/>
              <a:t>When an agent becomes available, he/she calls the number </a:t>
            </a:r>
            <a:r>
              <a:rPr lang="en-US" sz="1400" dirty="0" smtClean="0"/>
              <a:t>(read S) and increments the display number by 1 (modify-write S)</a:t>
            </a:r>
            <a:endParaRPr lang="en-US" sz="1400" dirty="0"/>
          </a:p>
          <a:p>
            <a:r>
              <a:rPr lang="en-US" sz="1400" dirty="0"/>
              <a:t>Bad outcomes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Multiple customers </a:t>
            </a:r>
            <a:r>
              <a:rPr lang="en-US" sz="1200" dirty="0" smtClean="0"/>
              <a:t>receive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</a:rPr>
              <a:t>the same number, only one of them receives service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Multiple agents serve the same number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8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17">
        <p:fade/>
      </p:transition>
    </mc:Choice>
    <mc:Fallback xmlns="">
      <p:transition spd="med" advTm="890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Common Arbitration Pattern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customers booking </a:t>
            </a:r>
            <a:r>
              <a:rPr lang="en-US" sz="1400" dirty="0" smtClean="0"/>
              <a:t>airline tickets in parallel</a:t>
            </a:r>
            <a:endParaRPr lang="en-US" sz="1400" dirty="0"/>
          </a:p>
          <a:p>
            <a:r>
              <a:rPr lang="en-US" sz="1400" dirty="0"/>
              <a:t>Each 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Brings up a flight seat </a:t>
            </a:r>
            <a:r>
              <a:rPr lang="en-US" sz="1400" dirty="0" smtClean="0">
                <a:latin typeface="Arial" panose="020B0604020202020204" pitchFamily="34" charset="0"/>
              </a:rPr>
              <a:t>map (read)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Decides on a seat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</a:rPr>
              <a:t>Updates </a:t>
            </a:r>
            <a:r>
              <a:rPr lang="en-US" sz="1400" dirty="0">
                <a:latin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</a:rPr>
              <a:t>seat map</a:t>
            </a:r>
            <a:r>
              <a:rPr lang="en-US" sz="1400" dirty="0"/>
              <a:t> </a:t>
            </a:r>
            <a:r>
              <a:rPr lang="en-US" sz="1400" dirty="0" smtClean="0"/>
              <a:t>and</a:t>
            </a:r>
            <a:r>
              <a:rPr lang="en-US" sz="1400" dirty="0" smtClean="0">
                <a:latin typeface="Arial" panose="020B0604020202020204" pitchFamily="34" charset="0"/>
              </a:rPr>
              <a:t> marks </a:t>
            </a:r>
            <a:r>
              <a:rPr lang="en-US" sz="1400" dirty="0">
                <a:latin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</a:rPr>
              <a:t>selected seat </a:t>
            </a:r>
            <a:r>
              <a:rPr lang="en-US" sz="1400" dirty="0">
                <a:latin typeface="Arial" panose="020B0604020202020204" pitchFamily="34" charset="0"/>
              </a:rPr>
              <a:t>as </a:t>
            </a:r>
            <a:r>
              <a:rPr lang="en-US" sz="1400" dirty="0" smtClean="0">
                <a:latin typeface="Arial" panose="020B0604020202020204" pitchFamily="34" charset="0"/>
              </a:rPr>
              <a:t>taken (modify-write)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/>
              <a:t>A bad outcome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Multiple passengers ended up booking the same seat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784">
        <p:fade/>
      </p:transition>
    </mc:Choice>
    <mc:Fallback xmlns="">
      <p:transition spd="med" advTm="477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Data Race in</a:t>
            </a:r>
            <a:r>
              <a:rPr lang="en-US" dirty="0"/>
              <a:t> </a:t>
            </a:r>
            <a:r>
              <a:rPr lang="en-US" dirty="0" smtClean="0"/>
              <a:t>Parallel Thread Execution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1970526"/>
            <a:ext cx="6217920" cy="2863022"/>
          </a:xfrm>
        </p:spPr>
        <p:txBody>
          <a:bodyPr>
            <a:normAutofit/>
          </a:bodyPr>
          <a:lstStyle/>
          <a:p>
            <a:pPr marL="171450" indent="-171450">
              <a:buNone/>
            </a:pPr>
            <a:r>
              <a:rPr lang="en-US" dirty="0" smtClean="0"/>
              <a:t>	</a:t>
            </a:r>
          </a:p>
          <a:p>
            <a:pPr marL="171450" indent="-171450">
              <a:buNone/>
            </a:pPr>
            <a:r>
              <a:rPr lang="en-US" dirty="0" smtClean="0"/>
              <a:t>Old and New are per-thread register variables.</a:t>
            </a:r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   Question 1: If </a:t>
            </a:r>
            <a:r>
              <a:rPr lang="en-US" sz="1400" dirty="0"/>
              <a:t>Mem[x] was initially 0, what would the value of Mem[x] be after threads 1 and 2 have </a:t>
            </a:r>
            <a:r>
              <a:rPr lang="en-US" sz="1400" dirty="0" smtClean="0"/>
              <a:t>completed?</a:t>
            </a:r>
            <a:endParaRPr lang="en-US" sz="1400" dirty="0"/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	Question 2: What </a:t>
            </a:r>
            <a:r>
              <a:rPr lang="en-US" sz="1400" dirty="0"/>
              <a:t>does each thread get in their Old variable?</a:t>
            </a:r>
          </a:p>
          <a:p>
            <a:pPr marL="171450" indent="-171450"/>
            <a:endParaRPr lang="en-US" sz="1400" dirty="0"/>
          </a:p>
          <a:p>
            <a:pPr marL="171450" indent="-171450">
              <a:buNone/>
            </a:pPr>
            <a:r>
              <a:rPr lang="en-US" sz="1400" dirty="0"/>
              <a:t>	</a:t>
            </a:r>
            <a:r>
              <a:rPr lang="en-US" sz="1400" dirty="0" smtClean="0"/>
              <a:t>Unfortunately, the answers </a:t>
            </a:r>
            <a:r>
              <a:rPr lang="en-US" sz="1400" dirty="0"/>
              <a:t>may vary </a:t>
            </a:r>
            <a:r>
              <a:rPr lang="en-US" sz="1400" dirty="0" smtClean="0"/>
              <a:t>according to the relative execution timing between the two threads, which is referred to as a </a:t>
            </a:r>
            <a:r>
              <a:rPr lang="en-US" sz="1400" b="1" dirty="0" smtClean="0"/>
              <a:t>data race</a:t>
            </a:r>
            <a:r>
              <a:rPr lang="en-US" sz="1400" dirty="0" smtClean="0"/>
              <a:t>. </a:t>
            </a:r>
            <a:endParaRPr lang="en-US" sz="1400" b="1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914400" y="1191698"/>
            <a:ext cx="8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thread1: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3581400" y="1191698"/>
            <a:ext cx="8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thread2: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4366720" y="1225511"/>
            <a:ext cx="14622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Old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err="1">
                <a:sym typeface="Wingdings" pitchFamily="2" charset="2"/>
              </a:rPr>
              <a:t>Mem</a:t>
            </a:r>
            <a:r>
              <a:rPr lang="en-US" sz="1400" dirty="0"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/>
              <a:t>Mem</a:t>
            </a:r>
            <a:r>
              <a:rPr lang="en-US" sz="1400" dirty="0"/>
              <a:t>[x] </a:t>
            </a:r>
            <a:r>
              <a:rPr lang="en-US" sz="1400" dirty="0">
                <a:sym typeface="Wingdings" pitchFamily="2" charset="2"/>
              </a:rPr>
              <a:t> New</a:t>
            </a:r>
            <a:endParaRPr lang="en-US" sz="1400" dirty="0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641845" y="1200150"/>
            <a:ext cx="14622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Old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err="1">
                <a:sym typeface="Wingdings" pitchFamily="2" charset="2"/>
              </a:rPr>
              <a:t>Mem</a:t>
            </a:r>
            <a:r>
              <a:rPr lang="en-US" sz="1400" dirty="0"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/>
              <a:t>Mem</a:t>
            </a:r>
            <a:r>
              <a:rPr lang="en-US" sz="1400" dirty="0"/>
              <a:t>[x] </a:t>
            </a:r>
            <a:r>
              <a:rPr lang="en-US" sz="1400" dirty="0">
                <a:sym typeface="Wingdings" pitchFamily="2" charset="2"/>
              </a:rPr>
              <a:t> New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3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795">
        <p:fade/>
      </p:transition>
    </mc:Choice>
    <mc:Fallback xmlns="">
      <p:transition spd="med" advTm="1167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Timing Scenario #1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53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29940"/>
            <a:ext cx="38862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1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90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903">
        <p:fade/>
      </p:transition>
    </mc:Choice>
    <mc:Fallback xmlns="">
      <p:transition spd="med" advTm="1059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Timing Scenario #2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218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1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7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8105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1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01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5">
        <p:fade/>
      </p:transition>
    </mc:Choice>
    <mc:Fallback xmlns="">
      <p:transition spd="med" advTm="390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 method for extracting notable features and patterns from large data sets</a:t>
            </a:r>
          </a:p>
          <a:p>
            <a:pPr lvl="1"/>
            <a:r>
              <a:rPr lang="en-US" sz="1400" dirty="0"/>
              <a:t>Feature extraction for object recognition in images</a:t>
            </a:r>
          </a:p>
          <a:p>
            <a:pPr lvl="1"/>
            <a:r>
              <a:rPr lang="en-US" sz="1400" dirty="0"/>
              <a:t>Fraud detection in credit card transactions</a:t>
            </a:r>
          </a:p>
          <a:p>
            <a:pPr lvl="1"/>
            <a:r>
              <a:rPr lang="en-US" sz="1400" dirty="0"/>
              <a:t>Correlating heavenly object movements in astrophysics</a:t>
            </a:r>
          </a:p>
          <a:p>
            <a:pPr lvl="1"/>
            <a:r>
              <a:rPr lang="en-US" sz="1400" dirty="0"/>
              <a:t>…</a:t>
            </a:r>
          </a:p>
          <a:p>
            <a:pPr lvl="1"/>
            <a:endParaRPr lang="en-US" sz="1400" dirty="0"/>
          </a:p>
          <a:p>
            <a:r>
              <a:rPr lang="en-US" sz="1400" dirty="0"/>
              <a:t>Basic histograms - for each element in the data set, use the value to identify a “</a:t>
            </a:r>
            <a:r>
              <a:rPr lang="en-US" sz="1400" dirty="0" smtClean="0"/>
              <a:t>bin counter” to </a:t>
            </a:r>
            <a:r>
              <a:rPr lang="en-US" sz="1400" dirty="0"/>
              <a:t>increment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 advTm="730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Timing Scenario #3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1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71800" y="337343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876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84">
        <p:fade/>
      </p:transition>
    </mc:Choice>
    <mc:Fallback xmlns="">
      <p:transition spd="med" advTm="507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Timing Scenario #4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743200" y="3314700"/>
            <a:ext cx="4114800" cy="1255713"/>
          </a:xfrm>
        </p:spPr>
        <p:txBody>
          <a:bodyPr>
            <a:no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48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269">
        <p:fade/>
      </p:transition>
    </mc:Choice>
    <mc:Fallback xmlns="">
      <p:transition spd="med" advTm="332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41" y="123136"/>
            <a:ext cx="6442159" cy="4385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>Purpose of Atomic Operations </a:t>
            </a:r>
            <a:br>
              <a:rPr lang="en-US" sz="1800" dirty="0" smtClean="0"/>
            </a:br>
            <a:r>
              <a:rPr lang="en-US" sz="1800" dirty="0" smtClean="0"/>
              <a:t>– To Ensure Good Outcomes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49769" y="8794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623937" y="17938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407367" y="17938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alibri" panose="020F0502020204030204" pitchFamily="34" charset="0"/>
              </a:rPr>
              <a:t>Old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</a:rPr>
              <a:t>Mem[x]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61773" y="8794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Old </a:t>
            </a:r>
            <a:r>
              <a:rPr lang="en-US" sz="1400" dirty="0"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Mem[x] </a:t>
            </a:r>
            <a:r>
              <a:rPr lang="en-US" sz="1400" dirty="0"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763338" y="3754548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22" name="Text Box 5"/>
          <p:cNvSpPr txBox="1">
            <a:spLocks noChangeArrowheads="1"/>
          </p:cNvSpPr>
          <p:nvPr/>
        </p:nvSpPr>
        <p:spPr bwMode="auto">
          <a:xfrm>
            <a:off x="3623937" y="3116592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4407367" y="3116592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alibri" panose="020F0502020204030204" pitchFamily="34" charset="0"/>
              </a:rPr>
              <a:t>Old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</a:rPr>
              <a:t>Mem[x]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1575343" y="375454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alibri" panose="020F0502020204030204" pitchFamily="34" charset="0"/>
              </a:rPr>
              <a:t>Old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latin typeface="Calibri" panose="020F0502020204030204" pitchFamily="34" charset="0"/>
              </a:rPr>
              <a:t>Mem[x] </a:t>
            </a:r>
            <a:r>
              <a:rPr lang="en-US" sz="1400"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3325" name="TextBox 2"/>
          <p:cNvSpPr txBox="1">
            <a:spLocks noChangeArrowheads="1"/>
          </p:cNvSpPr>
          <p:nvPr/>
        </p:nvSpPr>
        <p:spPr bwMode="auto">
          <a:xfrm>
            <a:off x="1635592" y="2679632"/>
            <a:ext cx="1428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latin typeface="Calibri" panose="020F0502020204030204" pitchFamily="34" charset="0"/>
              </a:rPr>
              <a:t>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768" y="855619"/>
            <a:ext cx="5414812" cy="1804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768" y="3024915"/>
            <a:ext cx="5414812" cy="163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40">
        <p:fade/>
      </p:transition>
    </mc:Choice>
    <mc:Fallback xmlns="">
      <p:transition spd="med" advTm="711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in </a:t>
            </a:r>
            <a:r>
              <a:rPr lang="en-US" dirty="0" err="1" smtClean="0"/>
              <a:t>cuda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Race without </a:t>
            </a:r>
            <a:r>
              <a:rPr lang="en-US" sz="2800" dirty="0" err="1" smtClean="0"/>
              <a:t>Automic</a:t>
            </a:r>
            <a:r>
              <a:rPr lang="en-US" sz="2800" dirty="0" smtClean="0"/>
              <a:t> Operations</a:t>
            </a:r>
            <a:endParaRPr lang="en-US" sz="2600" dirty="0">
              <a:solidFill>
                <a:srgbClr val="00B050"/>
              </a:solidFill>
            </a:endParaRPr>
          </a:p>
        </p:txBody>
      </p:sp>
      <p:sp>
        <p:nvSpPr>
          <p:cNvPr id="14345" name="Text Placeholder 9"/>
          <p:cNvSpPr>
            <a:spLocks noGrp="1"/>
          </p:cNvSpPr>
          <p:nvPr>
            <p:ph idx="1"/>
          </p:nvPr>
        </p:nvSpPr>
        <p:spPr>
          <a:xfrm>
            <a:off x="319878" y="1138631"/>
            <a:ext cx="6217920" cy="4023919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Both </a:t>
            </a:r>
            <a:r>
              <a:rPr lang="en-US" sz="1400" dirty="0"/>
              <a:t>threads receive </a:t>
            </a:r>
            <a:r>
              <a:rPr lang="en-US" sz="1400" dirty="0" smtClean="0"/>
              <a:t>0 in Old</a:t>
            </a:r>
            <a:endParaRPr lang="en-US" sz="1400" dirty="0"/>
          </a:p>
          <a:p>
            <a:r>
              <a:rPr lang="en-US" sz="1400" dirty="0" err="1"/>
              <a:t>Mem</a:t>
            </a:r>
            <a:r>
              <a:rPr lang="en-US" sz="1400" dirty="0"/>
              <a:t>[x] becomes 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97602" y="1879581"/>
            <a:ext cx="8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thread1: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357010" y="2181897"/>
            <a:ext cx="8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thread2: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71408" y="2181897"/>
            <a:ext cx="14622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Old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err="1">
                <a:sym typeface="Wingdings" pitchFamily="2" charset="2"/>
              </a:rPr>
              <a:t>Mem</a:t>
            </a:r>
            <a:r>
              <a:rPr lang="en-US" sz="1400" dirty="0"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ym typeface="Wingdings" pitchFamily="2" charset="2"/>
            </a:endParaRPr>
          </a:p>
          <a:p>
            <a:pPr eaLnBrk="1" hangingPunct="1"/>
            <a:r>
              <a:rPr lang="en-US" sz="1400" dirty="0"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ym typeface="Wingdings" pitchFamily="2" charset="2"/>
            </a:endParaRPr>
          </a:p>
          <a:p>
            <a:pPr eaLnBrk="1" hangingPunct="1"/>
            <a:r>
              <a:rPr lang="en-US" sz="1400" dirty="0" err="1"/>
              <a:t>Mem</a:t>
            </a:r>
            <a:r>
              <a:rPr lang="en-US" sz="1400" dirty="0"/>
              <a:t>[x] </a:t>
            </a:r>
            <a:r>
              <a:rPr lang="en-US" sz="1400" dirty="0">
                <a:sym typeface="Wingdings" pitchFamily="2" charset="2"/>
              </a:rPr>
              <a:t> New</a:t>
            </a:r>
            <a:endParaRPr lang="en-US" sz="1400" dirty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978105" y="1904898"/>
            <a:ext cx="14622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Old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err="1">
                <a:sym typeface="Wingdings" pitchFamily="2" charset="2"/>
              </a:rPr>
              <a:t>Mem</a:t>
            </a:r>
            <a:r>
              <a:rPr lang="en-US" sz="1400" dirty="0"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ym typeface="Wingdings" pitchFamily="2" charset="2"/>
            </a:endParaRPr>
          </a:p>
          <a:p>
            <a:pPr eaLnBrk="1" hangingPunct="1"/>
            <a:r>
              <a:rPr lang="en-US" sz="1400" dirty="0"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ym typeface="Wingdings" pitchFamily="2" charset="2"/>
            </a:endParaRPr>
          </a:p>
          <a:p>
            <a:pPr eaLnBrk="1" hangingPunct="1"/>
            <a:r>
              <a:rPr lang="en-US" sz="1400" dirty="0" err="1"/>
              <a:t>Mem</a:t>
            </a:r>
            <a:r>
              <a:rPr lang="en-US" sz="1400" dirty="0"/>
              <a:t>[x] </a:t>
            </a:r>
            <a:r>
              <a:rPr lang="en-US" sz="1400" dirty="0">
                <a:sym typeface="Wingdings" pitchFamily="2" charset="2"/>
              </a:rPr>
              <a:t> New</a:t>
            </a:r>
            <a:endParaRPr lang="en-US" sz="1400" dirty="0"/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2216390" y="1372271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err="1"/>
              <a:t>Mem</a:t>
            </a:r>
            <a:r>
              <a:rPr lang="en-US" sz="1600" dirty="0"/>
              <a:t>[x] initialized to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2314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3" name="Down Arrow 2"/>
          <p:cNvSpPr/>
          <p:nvPr/>
        </p:nvSpPr>
        <p:spPr>
          <a:xfrm>
            <a:off x="1406926" y="2583288"/>
            <a:ext cx="14744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869">
        <p:fade/>
      </p:transition>
    </mc:Choice>
    <mc:Fallback xmlns="">
      <p:transition spd="med" advTm="378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Concepts of Atomic Operations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A read-modify-write operation </a:t>
            </a:r>
            <a:r>
              <a:rPr lang="en-US" sz="1600" dirty="0">
                <a:latin typeface="Calibri" panose="020F0502020204030204" pitchFamily="34" charset="0"/>
              </a:rPr>
              <a:t>p</a:t>
            </a:r>
            <a:r>
              <a:rPr lang="en-US" sz="1600" dirty="0" smtClean="0">
                <a:latin typeface="Calibri" panose="020F0502020204030204" pitchFamily="34" charset="0"/>
              </a:rPr>
              <a:t>erformed </a:t>
            </a:r>
            <a:r>
              <a:rPr lang="en-US" sz="1600" dirty="0">
                <a:latin typeface="Calibri" panose="020F0502020204030204" pitchFamily="34" charset="0"/>
              </a:rPr>
              <a:t>by a single </a:t>
            </a:r>
            <a:r>
              <a:rPr lang="en-US" sz="1600" dirty="0" smtClean="0">
                <a:latin typeface="Calibri" panose="020F0502020204030204" pitchFamily="34" charset="0"/>
              </a:rPr>
              <a:t>hardware instruction </a:t>
            </a:r>
            <a:r>
              <a:rPr lang="en-US" sz="1600" dirty="0">
                <a:latin typeface="Calibri" panose="020F0502020204030204" pitchFamily="34" charset="0"/>
              </a:rPr>
              <a:t>on a memory location </a:t>
            </a:r>
            <a:r>
              <a:rPr lang="en-US" sz="1600" i="1" dirty="0">
                <a:latin typeface="Calibri" panose="020F0502020204030204" pitchFamily="34" charset="0"/>
              </a:rPr>
              <a:t>address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Read the old value, calculate a new value, and write the new value to the location</a:t>
            </a:r>
          </a:p>
          <a:p>
            <a:r>
              <a:rPr lang="en-US" sz="1600" dirty="0">
                <a:latin typeface="Calibri" panose="020F0502020204030204" pitchFamily="34" charset="0"/>
              </a:rPr>
              <a:t>The hardware ensures that no other threads can </a:t>
            </a:r>
            <a:r>
              <a:rPr lang="en-US" sz="1600" dirty="0" smtClean="0">
                <a:latin typeface="Calibri" panose="020F0502020204030204" pitchFamily="34" charset="0"/>
              </a:rPr>
              <a:t>perform another read-modify-write operation on the same location until </a:t>
            </a:r>
            <a:r>
              <a:rPr lang="en-US" sz="1600" dirty="0">
                <a:latin typeface="Calibri" panose="020F0502020204030204" pitchFamily="34" charset="0"/>
              </a:rPr>
              <a:t>the </a:t>
            </a:r>
            <a:r>
              <a:rPr lang="en-US" sz="1600" dirty="0" smtClean="0">
                <a:latin typeface="Calibri" panose="020F0502020204030204" pitchFamily="34" charset="0"/>
              </a:rPr>
              <a:t>current atomic </a:t>
            </a:r>
            <a:r>
              <a:rPr lang="en-US" sz="1600" dirty="0">
                <a:latin typeface="Calibri" panose="020F0502020204030204" pitchFamily="34" charset="0"/>
              </a:rPr>
              <a:t>operation is complete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Any other threads that </a:t>
            </a:r>
            <a:r>
              <a:rPr lang="en-US" sz="1400" dirty="0" smtClean="0">
                <a:latin typeface="Calibri" panose="020F0502020204030204" pitchFamily="34" charset="0"/>
              </a:rPr>
              <a:t>attempt to perform an atomic operation on the same location </a:t>
            </a:r>
            <a:r>
              <a:rPr lang="en-US" sz="1400" dirty="0">
                <a:latin typeface="Calibri" panose="020F0502020204030204" pitchFamily="34" charset="0"/>
              </a:rPr>
              <a:t>will typically be held in a </a:t>
            </a:r>
            <a:r>
              <a:rPr lang="en-US" sz="1400" dirty="0" smtClean="0">
                <a:latin typeface="Calibri" panose="020F0502020204030204" pitchFamily="34" charset="0"/>
              </a:rPr>
              <a:t>queue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All threads perform </a:t>
            </a:r>
            <a:r>
              <a:rPr lang="en-US" sz="1400" dirty="0" smtClean="0">
                <a:latin typeface="Calibri" panose="020F0502020204030204" pitchFamily="34" charset="0"/>
              </a:rPr>
              <a:t>their </a:t>
            </a:r>
            <a:r>
              <a:rPr lang="en-US" sz="1400" dirty="0">
                <a:latin typeface="Calibri" panose="020F0502020204030204" pitchFamily="34" charset="0"/>
              </a:rPr>
              <a:t>atomic </a:t>
            </a:r>
            <a:r>
              <a:rPr lang="en-US" sz="1400" dirty="0" smtClean="0">
                <a:latin typeface="Calibri" panose="020F0502020204030204" pitchFamily="34" charset="0"/>
              </a:rPr>
              <a:t>operations </a:t>
            </a:r>
            <a:r>
              <a:rPr lang="en-US" sz="1400" b="1" dirty="0">
                <a:latin typeface="Calibri" panose="020F0502020204030204" pitchFamily="34" charset="0"/>
              </a:rPr>
              <a:t>serially </a:t>
            </a:r>
            <a:r>
              <a:rPr lang="en-US" sz="1400" dirty="0" smtClean="0">
                <a:latin typeface="Calibri" panose="020F0502020204030204" pitchFamily="34" charset="0"/>
              </a:rPr>
              <a:t>on the </a:t>
            </a:r>
            <a:r>
              <a:rPr lang="en-US" sz="1400" dirty="0">
                <a:latin typeface="Calibri" panose="020F0502020204030204" pitchFamily="34" charset="0"/>
              </a:rPr>
              <a:t>same location</a:t>
            </a:r>
            <a:endParaRPr lang="en-US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61">
        <p:fade/>
      </p:transition>
    </mc:Choice>
    <mc:Fallback xmlns="">
      <p:transition spd="med" advTm="657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Atomic Operations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 smtClean="0"/>
              <a:t>Performed by calling functions </a:t>
            </a:r>
            <a:r>
              <a:rPr lang="en-US" sz="1400" dirty="0"/>
              <a:t>that are translated into single instructions (a.k.a. </a:t>
            </a:r>
            <a:r>
              <a:rPr lang="en-US" sz="1400" i="1" dirty="0"/>
              <a:t>intrinsic functions</a:t>
            </a:r>
            <a:r>
              <a:rPr lang="en-US" sz="1400" dirty="0"/>
              <a:t> or </a:t>
            </a:r>
            <a:r>
              <a:rPr lang="en-US" sz="1400" i="1" dirty="0" err="1"/>
              <a:t>intrinsics</a:t>
            </a:r>
            <a:r>
              <a:rPr lang="en-US" sz="1400" dirty="0"/>
              <a:t>)</a:t>
            </a:r>
          </a:p>
          <a:p>
            <a:pPr lvl="1">
              <a:defRPr/>
            </a:pPr>
            <a:r>
              <a:rPr lang="en-US" sz="1400" dirty="0"/>
              <a:t>Atomic add, sub, </a:t>
            </a:r>
            <a:r>
              <a:rPr lang="en-US" sz="1400" dirty="0" err="1"/>
              <a:t>inc</a:t>
            </a:r>
            <a:r>
              <a:rPr lang="en-US" sz="1400" dirty="0"/>
              <a:t>, </a:t>
            </a:r>
            <a:r>
              <a:rPr lang="en-US" sz="1400" dirty="0" err="1"/>
              <a:t>dec</a:t>
            </a:r>
            <a:r>
              <a:rPr lang="en-US" sz="1400" dirty="0"/>
              <a:t>, min, max, </a:t>
            </a:r>
            <a:r>
              <a:rPr lang="en-US" sz="1400" dirty="0" err="1"/>
              <a:t>exch</a:t>
            </a:r>
            <a:r>
              <a:rPr lang="en-US" sz="1400" dirty="0"/>
              <a:t> (exchange), CAS (compare and swap)</a:t>
            </a:r>
          </a:p>
          <a:p>
            <a:pPr lvl="1">
              <a:defRPr/>
            </a:pPr>
            <a:r>
              <a:rPr lang="en-US" sz="1400" dirty="0"/>
              <a:t>Read CUDA C programming Guide 4.0  or later for </a:t>
            </a:r>
            <a:r>
              <a:rPr lang="en-US" sz="1400" dirty="0" smtClean="0"/>
              <a:t>details</a:t>
            </a:r>
          </a:p>
          <a:p>
            <a:pPr marL="334685" lvl="1" indent="0">
              <a:buNone/>
              <a:defRPr/>
            </a:pPr>
            <a:endParaRPr lang="en-US" sz="1400" dirty="0" smtClean="0"/>
          </a:p>
          <a:p>
            <a:r>
              <a:rPr lang="en-US" sz="1400" dirty="0"/>
              <a:t>Atomic Add</a:t>
            </a:r>
          </a:p>
          <a:p>
            <a:pPr marL="342900" lvl="1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628650" lvl="1" indent="-285750"/>
            <a:r>
              <a:rPr lang="en-US" sz="1400" dirty="0"/>
              <a:t>reads the 32-bit word </a:t>
            </a:r>
            <a:r>
              <a:rPr lang="en-US" sz="1400" b="1" dirty="0"/>
              <a:t>old</a:t>
            </a:r>
            <a:r>
              <a:rPr lang="en-US" sz="1400" dirty="0"/>
              <a:t> </a:t>
            </a:r>
            <a:r>
              <a:rPr lang="en-US" sz="1400" dirty="0" smtClean="0"/>
              <a:t>from the location pointed </a:t>
            </a:r>
            <a:r>
              <a:rPr lang="en-US" sz="1400" dirty="0"/>
              <a:t>to by </a:t>
            </a:r>
            <a:r>
              <a:rPr lang="en-US" sz="1400" b="1" dirty="0"/>
              <a:t>address</a:t>
            </a:r>
            <a:r>
              <a:rPr lang="en-US" sz="1400" dirty="0"/>
              <a:t> in global or shared memory, computes (</a:t>
            </a:r>
            <a:r>
              <a:rPr lang="en-US" sz="1400" b="1" dirty="0"/>
              <a:t>old + </a:t>
            </a:r>
            <a:r>
              <a:rPr lang="en-US" sz="1400" b="1" dirty="0" err="1"/>
              <a:t>val</a:t>
            </a:r>
            <a:r>
              <a:rPr lang="en-US" sz="1400" dirty="0"/>
              <a:t>), and stores the result back to memory at the same address. The function returns </a:t>
            </a:r>
            <a:r>
              <a:rPr lang="en-US" sz="1400" b="1" dirty="0"/>
              <a:t>old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27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580">
        <p:fade/>
      </p:transition>
    </mc:Choice>
    <mc:Fallback xmlns="">
      <p:transition spd="med" advTm="1445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More Atomic Adds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32-bit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address,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64-bit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long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Single-precision floating-point atomic add (capability &gt; 2.0)</a:t>
            </a:r>
          </a:p>
          <a:p>
            <a:pPr lvl="1"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address, 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4E0A0E-F6ED-4FAB-8542-9296B4D24A4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29">
        <p:fade/>
      </p:transition>
    </mc:Choice>
    <mc:Fallback xmlns="">
      <p:transition spd="med" advTm="480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Basic Text Histogram Kernel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kernel receives a pointer to the input buffer of byte values</a:t>
            </a:r>
          </a:p>
          <a:p>
            <a:r>
              <a:rPr lang="en-US" sz="1400" dirty="0"/>
              <a:t>Each thread process the input  in a </a:t>
            </a:r>
            <a:r>
              <a:rPr lang="en-US" sz="1400" dirty="0" err="1"/>
              <a:t>strided</a:t>
            </a:r>
            <a:r>
              <a:rPr lang="en-US" sz="1400" dirty="0"/>
              <a:t>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504950"/>
            <a:ext cx="49530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histo_kernel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long size, unsigned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stride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 All threads handle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size) {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– “a”;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alpha_position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26) 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/4]), 1);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stride;</a:t>
            </a:r>
          </a:p>
          <a:p>
            <a:pPr marL="0" indent="0"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878" y="1962150"/>
            <a:ext cx="5699922" cy="914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87">
        <p:fade/>
      </p:transition>
    </mc:Choice>
    <mc:Fallback xmlns="">
      <p:transition spd="med" advTm="30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Basic Histogram Kernel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0601" y="728143"/>
            <a:ext cx="6217920" cy="4023919"/>
          </a:xfrm>
        </p:spPr>
        <p:txBody>
          <a:bodyPr>
            <a:normAutofit/>
          </a:bodyPr>
          <a:lstStyle/>
          <a:p>
            <a:r>
              <a:rPr lang="en-US" sz="1400" dirty="0"/>
              <a:t>The kernel receives a pointer to the input buffer of byte values</a:t>
            </a:r>
          </a:p>
          <a:p>
            <a:r>
              <a:rPr lang="en-US" sz="1400" dirty="0"/>
              <a:t>Each thread process the input  in a </a:t>
            </a:r>
            <a:r>
              <a:rPr lang="en-US" sz="1400" dirty="0" err="1"/>
              <a:t>strided</a:t>
            </a:r>
            <a:r>
              <a:rPr lang="en-US" sz="1400" dirty="0"/>
              <a:t>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504950"/>
            <a:ext cx="5928198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histo_kernel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long size, unsigned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stride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All threads 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 &lt; size) {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buffer[i] – “a”;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26)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/4]), 1);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 += stride;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738" y="3181350"/>
            <a:ext cx="5699922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243">
        <p:fade/>
      </p:transition>
    </mc:Choice>
    <mc:Fallback xmlns="">
      <p:transition spd="med" advTm="1682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Text Histogram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Define the bins as four-letter sections of the alphabet: a-d, e-h, i-l, n-p, …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For each character in an input string, increment the appropriate bin counter.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</a:rPr>
              <a:t>the phrase “Programming Massively Parallel Processors” </a:t>
            </a:r>
            <a:r>
              <a:rPr lang="en-US" sz="1600" dirty="0" smtClean="0">
                <a:latin typeface="Calibri" panose="020F0502020204030204" pitchFamily="34" charset="0"/>
              </a:rPr>
              <a:t>the output histogram is shown below: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267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59C14D1-BBAB-4C61-9F1B-028309FC00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940589"/>
              </p:ext>
            </p:extLst>
          </p:nvPr>
        </p:nvGraphicFramePr>
        <p:xfrm>
          <a:off x="342290" y="1962150"/>
          <a:ext cx="60102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hart" r:id="rId3" imgW="6017273" imgH="3005588" progId="Excel.Chart.8">
                  <p:embed/>
                </p:oleObj>
              </mc:Choice>
              <mc:Fallback>
                <p:oleObj name="Chart" r:id="rId3" imgW="6017273" imgH="300558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90" y="1962150"/>
                        <a:ext cx="601027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148">
        <p:fade/>
      </p:transition>
    </mc:Choice>
    <mc:Fallback xmlns="">
      <p:transition spd="med" advTm="961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71550"/>
            <a:ext cx="3150268" cy="3637668"/>
          </a:xfrm>
          <a:solidFill>
            <a:schemeClr val="bg1"/>
          </a:solidFill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-25000" dirty="0" smtClean="0"/>
              <a:t>Atomic Operations on Global Memory (DRAM)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half" idx="4294967295"/>
          </p:nvPr>
        </p:nvSpPr>
        <p:spPr>
          <a:xfrm>
            <a:off x="330357" y="971550"/>
            <a:ext cx="3022443" cy="298660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 atomic operation </a:t>
            </a:r>
            <a:r>
              <a:rPr lang="en-US" sz="1600" dirty="0" smtClean="0"/>
              <a:t>on a DRAM location starts </a:t>
            </a:r>
            <a:r>
              <a:rPr lang="en-US" sz="1600" dirty="0"/>
              <a:t>with a read, </a:t>
            </a:r>
            <a:r>
              <a:rPr lang="en-US" sz="1600" dirty="0" smtClean="0"/>
              <a:t>which has </a:t>
            </a:r>
            <a:r>
              <a:rPr lang="en-US" sz="1600" dirty="0"/>
              <a:t>a latency of a few hundred </a:t>
            </a:r>
            <a:r>
              <a:rPr lang="en-US" sz="1600" dirty="0" smtClean="0"/>
              <a:t>cycles</a:t>
            </a:r>
          </a:p>
          <a:p>
            <a:endParaRPr lang="en-US" sz="1600" dirty="0"/>
          </a:p>
          <a:p>
            <a:r>
              <a:rPr lang="en-US" sz="1600" dirty="0"/>
              <a:t>The atomic operation ends with a </a:t>
            </a:r>
            <a:r>
              <a:rPr lang="en-US" sz="1600" dirty="0" smtClean="0"/>
              <a:t>write to the same location, </a:t>
            </a:r>
            <a:r>
              <a:rPr lang="en-US" sz="1600" dirty="0"/>
              <a:t>with a latency of a few hundred </a:t>
            </a:r>
            <a:r>
              <a:rPr lang="en-US" sz="1600" dirty="0" smtClean="0"/>
              <a:t>cycles</a:t>
            </a:r>
          </a:p>
          <a:p>
            <a:endParaRPr lang="en-US" sz="1600" dirty="0"/>
          </a:p>
          <a:p>
            <a:r>
              <a:rPr lang="en-US" sz="1600" dirty="0"/>
              <a:t>During this whole time, no one else can access the location</a:t>
            </a:r>
          </a:p>
          <a:p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2343150"/>
            <a:ext cx="0" cy="18288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3400" y="2343150"/>
            <a:ext cx="13033" cy="18288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868">
        <p:fade/>
      </p:transition>
    </mc:Choice>
    <mc:Fallback xmlns="">
      <p:transition spd="med" advTm="608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Atomic Operations on DRAM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Read-Modify-Write has two full memory access delays </a:t>
            </a:r>
          </a:p>
          <a:p>
            <a:pPr lvl="1"/>
            <a:r>
              <a:rPr lang="en-US" dirty="0" smtClean="0"/>
              <a:t>All atomic operations on the same variable (DRAM location) are serialized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265023"/>
            <a:ext cx="1692865" cy="1587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92865" y="2265023"/>
            <a:ext cx="105804" cy="158706"/>
          </a:xfrm>
          <a:prstGeom prst="rect">
            <a:avLst/>
          </a:prstGeom>
          <a:solidFill>
            <a:srgbClr val="76B900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98668" y="2265023"/>
            <a:ext cx="1703753" cy="1587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08225" y="2265023"/>
            <a:ext cx="1619979" cy="1587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28204" y="2265023"/>
            <a:ext cx="105804" cy="158706"/>
          </a:xfrm>
          <a:prstGeom prst="rect">
            <a:avLst/>
          </a:prstGeom>
          <a:solidFill>
            <a:srgbClr val="76B900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8" y="2265022"/>
            <a:ext cx="1523668" cy="158707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0" y="2952750"/>
            <a:ext cx="3491534" cy="299144"/>
          </a:xfrm>
          <a:prstGeom prst="rect">
            <a:avLst/>
          </a:prstGeom>
          <a:solidFill>
            <a:srgbClr val="FA63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"/>
                <a:cs typeface="Arial" charset="0"/>
              </a:rPr>
              <a:t>atomic operation N</a:t>
            </a:r>
          </a:p>
        </p:txBody>
      </p:sp>
      <p:sp>
        <p:nvSpPr>
          <p:cNvPr id="48" name="TextBox 41"/>
          <p:cNvSpPr txBox="1">
            <a:spLocks noChangeArrowheads="1"/>
          </p:cNvSpPr>
          <p:nvPr/>
        </p:nvSpPr>
        <p:spPr bwMode="auto">
          <a:xfrm>
            <a:off x="3597339" y="2952750"/>
            <a:ext cx="3260337" cy="323165"/>
          </a:xfrm>
          <a:prstGeom prst="rect">
            <a:avLst/>
          </a:prstGeom>
          <a:solidFill>
            <a:srgbClr val="FA63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"/>
                <a:cs typeface="Arial" charset="0"/>
              </a:rPr>
              <a:t>atomic operation N+1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91977" y="1816707"/>
            <a:ext cx="1481257" cy="110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3420999" y="1499294"/>
            <a:ext cx="550806" cy="34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charset="0"/>
                <a:ea typeface=""/>
              </a:rPr>
              <a:t>time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97440" y="181751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</a:rPr>
              <a:t>DRAM read latency</a:t>
            </a:r>
            <a:endParaRPr lang="en-US" sz="1400" dirty="0">
              <a:solidFill>
                <a:srgbClr val="000000"/>
              </a:solidFill>
              <a:ea typeface="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72186" y="186250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</a:rPr>
              <a:t>DRAM read latency</a:t>
            </a:r>
            <a:endParaRPr lang="en-US" sz="1400" dirty="0">
              <a:solidFill>
                <a:srgbClr val="000000"/>
              </a:solidFill>
              <a:ea typeface="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04656" y="1838846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</a:rPr>
              <a:t>DRAM write latency</a:t>
            </a:r>
            <a:endParaRPr lang="en-US" sz="1400" dirty="0">
              <a:solidFill>
                <a:srgbClr val="000000"/>
              </a:solidFill>
              <a:ea typeface="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32181" y="1862503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</a:rPr>
              <a:t>DRAM write latency</a:t>
            </a:r>
            <a:endParaRPr lang="en-US" sz="1400" dirty="0">
              <a:solidFill>
                <a:srgbClr val="000000"/>
              </a:solidFill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015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49">
        <p:fade/>
      </p:transition>
    </mc:Choice>
    <mc:Fallback xmlns="">
      <p:transition spd="med" advTm="657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Latency determines throughput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Throughput of atomic operations on the same DRAM location is the rate at which the application can execute an atomic operation.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rate for atomic operation on a particular location is limited by the total latency of the read-modify-write sequence, typically more than 1000 cycles for global memory (DRAM) locations.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means that if many threads attempt to do atomic operation on the same location (contention), the memory throughput is reduced to &lt; 1/1000 of the peak bandwidth of one memory channel!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5E5374-DB0A-4411-BB65-91569AF895B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16">
        <p:fade/>
      </p:transition>
    </mc:Choice>
    <mc:Fallback xmlns="">
      <p:transition spd="med" advTm="387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may have a similar experience </a:t>
            </a:r>
            <a:br>
              <a:rPr lang="en-US" sz="2400" dirty="0" smtClean="0"/>
            </a:br>
            <a:r>
              <a:rPr lang="en-US" sz="2400" dirty="0" smtClean="0"/>
              <a:t>in supermarket checkout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9878" y="1123950"/>
            <a:ext cx="6217920" cy="3709597"/>
          </a:xfrm>
        </p:spPr>
        <p:txBody>
          <a:bodyPr>
            <a:normAutofit/>
          </a:bodyPr>
          <a:lstStyle/>
          <a:p>
            <a:r>
              <a:rPr lang="en-US" dirty="0" smtClean="0"/>
              <a:t>Some customers realize that they missed an item after they started to check out</a:t>
            </a:r>
          </a:p>
          <a:p>
            <a:r>
              <a:rPr lang="en-US" dirty="0" smtClean="0"/>
              <a:t>They run to the isle and get the item while the line waits</a:t>
            </a:r>
          </a:p>
          <a:p>
            <a:pPr lvl="1"/>
            <a:r>
              <a:rPr lang="en-US" dirty="0" smtClean="0"/>
              <a:t>The rate of checkout is drastically reduced due to the long latency of running to the isle and back.</a:t>
            </a:r>
          </a:p>
          <a:p>
            <a:r>
              <a:rPr lang="en-US" dirty="0" smtClean="0"/>
              <a:t>Imagine a store where every customer starts the check out before they even fetch any of the items</a:t>
            </a:r>
          </a:p>
          <a:p>
            <a:pPr lvl="1"/>
            <a:r>
              <a:rPr lang="en-US" dirty="0" smtClean="0"/>
              <a:t>The rate of the checkout will be 1 / (entire shopping time of each customer)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B57B48-4999-4430-8728-C41A13CFDC2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99">
        <p:fade/>
      </p:transition>
    </mc:Choice>
    <mc:Fallback xmlns="">
      <p:transition spd="med" advTm="711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Improvements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8613" y="840775"/>
            <a:ext cx="6217920" cy="4023919"/>
          </a:xfrm>
        </p:spPr>
        <p:txBody>
          <a:bodyPr>
            <a:normAutofit/>
          </a:bodyPr>
          <a:lstStyle/>
          <a:p>
            <a:r>
              <a:rPr lang="en-US" dirty="0" smtClean="0"/>
              <a:t>Atomic operations on Fermi L2 cache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edium latency, about 1/10 of the DRAM latency</a:t>
            </a:r>
          </a:p>
          <a:p>
            <a:pPr lvl="1"/>
            <a:r>
              <a:rPr lang="en-US" dirty="0" smtClean="0"/>
              <a:t>Shared among all blocks</a:t>
            </a:r>
          </a:p>
          <a:p>
            <a:pPr lvl="1"/>
            <a:r>
              <a:rPr lang="en-US" dirty="0" smtClean="0"/>
              <a:t>“Free improvement” on Global Memory atomics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21511" y="2697320"/>
            <a:ext cx="3449563" cy="1462085"/>
            <a:chOff x="1932919" y="2528650"/>
            <a:chExt cx="2658130" cy="1126639"/>
          </a:xfrm>
        </p:grpSpPr>
        <p:sp>
          <p:nvSpPr>
            <p:cNvPr id="33" name="TextBox 33"/>
            <p:cNvSpPr txBox="1">
              <a:spLocks noChangeArrowheads="1"/>
            </p:cNvSpPr>
            <p:nvPr/>
          </p:nvSpPr>
          <p:spPr bwMode="auto">
            <a:xfrm>
              <a:off x="1932919" y="3441842"/>
              <a:ext cx="1286531" cy="213447"/>
            </a:xfrm>
            <a:prstGeom prst="rect">
              <a:avLst/>
            </a:prstGeom>
            <a:solidFill>
              <a:srgbClr val="FA6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"/>
                  <a:cs typeface="Arial" charset="0"/>
                </a:rPr>
                <a:t>atomic operation N</a:t>
              </a:r>
            </a:p>
          </p:txBody>
        </p: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3276599" y="3441456"/>
              <a:ext cx="1314450" cy="213447"/>
            </a:xfrm>
            <a:prstGeom prst="rect">
              <a:avLst/>
            </a:prstGeom>
            <a:solidFill>
              <a:srgbClr val="FA6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"/>
                  <a:cs typeface="Arial" charset="0"/>
                </a:rPr>
                <a:t>atomic operation N+1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372705" y="2844602"/>
              <a:ext cx="1600200" cy="1191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2892095" y="2528650"/>
              <a:ext cx="595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"/>
                  <a:cs typeface="Arial" charset="0"/>
                </a:rPr>
                <a:t>time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031717"/>
              <a:ext cx="582005" cy="171450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58605" y="3031717"/>
              <a:ext cx="114300" cy="171450"/>
            </a:xfrm>
            <a:prstGeom prst="rect">
              <a:avLst/>
            </a:prstGeom>
            <a:solidFill>
              <a:srgbClr val="76B900">
                <a:lumMod val="75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72905" y="3031717"/>
              <a:ext cx="618144" cy="171450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721510" y="3350172"/>
            <a:ext cx="755291" cy="22249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rPr>
              <a:t>L2 latency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76802" y="3350172"/>
            <a:ext cx="148332" cy="222498"/>
          </a:xfrm>
          <a:prstGeom prst="rect">
            <a:avLst/>
          </a:prstGeom>
          <a:solidFill>
            <a:srgbClr val="76B900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5134" y="3350172"/>
            <a:ext cx="802190" cy="22249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rPr>
              <a:t>L2 latency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82868" y="335135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000000"/>
                </a:solidFill>
                <a:latin typeface="Trebuchet MS"/>
                <a:ea typeface=""/>
              </a:rPr>
              <a:t>L2 latency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1984" y="334381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000000"/>
                </a:solidFill>
                <a:latin typeface="Trebuchet MS"/>
                <a:ea typeface=""/>
              </a:rPr>
              <a:t>L2 latency</a:t>
            </a:r>
          </a:p>
        </p:txBody>
      </p:sp>
    </p:spTree>
    <p:extLst>
      <p:ext uri="{BB962C8B-B14F-4D97-AF65-F5344CB8AC3E}">
        <p14:creationId xmlns:p14="http://schemas.microsoft.com/office/powerpoint/2010/main" val="610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197">
        <p:fade/>
      </p:transition>
    </mc:Choice>
    <mc:Fallback xmlns="">
      <p:transition spd="med" advTm="911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Hardware Improvements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1940" y="819150"/>
            <a:ext cx="6217920" cy="4023919"/>
          </a:xfrm>
        </p:spPr>
        <p:txBody>
          <a:bodyPr>
            <a:normAutofit/>
          </a:bodyPr>
          <a:lstStyle/>
          <a:p>
            <a:r>
              <a:rPr lang="en-US" dirty="0" smtClean="0"/>
              <a:t>Atomic operations on Shared Memory</a:t>
            </a:r>
          </a:p>
          <a:p>
            <a:pPr lvl="1"/>
            <a:r>
              <a:rPr lang="en-US" dirty="0" smtClean="0"/>
              <a:t>Very short latency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Private to each thread block</a:t>
            </a:r>
          </a:p>
          <a:p>
            <a:pPr lvl="1"/>
            <a:r>
              <a:rPr lang="en-US" dirty="0" smtClean="0"/>
              <a:t>Need algorithm work by programmers (more later)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59667" y="3287396"/>
            <a:ext cx="218199" cy="1673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77867" y="3287396"/>
            <a:ext cx="218199" cy="167385"/>
          </a:xfrm>
          <a:prstGeom prst="rect">
            <a:avLst/>
          </a:prstGeom>
          <a:solidFill>
            <a:srgbClr val="76B900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96066" y="3287396"/>
            <a:ext cx="218199" cy="1673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5370742" y="2992975"/>
            <a:ext cx="572858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Times New Roman" charset="0"/>
                <a:ea typeface=""/>
              </a:rPr>
              <a:t>..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2359667" y="3605367"/>
            <a:ext cx="654598" cy="507831"/>
          </a:xfrm>
          <a:prstGeom prst="rect">
            <a:avLst/>
          </a:prstGeom>
          <a:solidFill>
            <a:srgbClr val="FA63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"/>
                <a:cs typeface="Arial" charset="0"/>
              </a:rPr>
              <a:t>atomic operation N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084468" y="3605367"/>
            <a:ext cx="664045" cy="507831"/>
          </a:xfrm>
          <a:prstGeom prst="rect">
            <a:avLst/>
          </a:prstGeom>
          <a:solidFill>
            <a:srgbClr val="FA63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"/>
                <a:cs typeface="Arial" charset="0"/>
              </a:rPr>
              <a:t>atomic operation N+1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39544" y="3138202"/>
            <a:ext cx="3054791" cy="116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2767430" y="2689508"/>
            <a:ext cx="1135925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Times New Roman" charset="0"/>
                <a:ea typeface=""/>
              </a:rPr>
              <a:t>time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84468" y="3287396"/>
            <a:ext cx="218199" cy="1673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02667" y="3287396"/>
            <a:ext cx="218199" cy="167385"/>
          </a:xfrm>
          <a:prstGeom prst="rect">
            <a:avLst/>
          </a:prstGeom>
          <a:solidFill>
            <a:srgbClr val="76B900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20867" y="3287396"/>
            <a:ext cx="218199" cy="1673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861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883">
        <p:fade/>
      </p:transition>
    </mc:Choice>
    <mc:Fallback xmlns="">
      <p:transition spd="med" advTm="658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Privatization Technique for </a:t>
            </a:r>
            <a:r>
              <a:rPr lang="en-US" sz="2900" dirty="0" smtClean="0"/>
              <a:t>Improved Throughput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Privatization</a:t>
            </a:r>
          </a:p>
        </p:txBody>
      </p:sp>
      <p:sp>
        <p:nvSpPr>
          <p:cNvPr id="30756" name="TextBox 83"/>
          <p:cNvSpPr txBox="1">
            <a:spLocks noChangeArrowheads="1"/>
          </p:cNvSpPr>
          <p:nvPr/>
        </p:nvSpPr>
        <p:spPr bwMode="auto">
          <a:xfrm>
            <a:off x="955749" y="4143574"/>
            <a:ext cx="97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9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Atomic Updates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238993" y="1409752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7515" y="734026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contention and serialization</a:t>
            </a:r>
          </a:p>
        </p:txBody>
      </p:sp>
      <p:grpSp>
        <p:nvGrpSpPr>
          <p:cNvPr id="67" name="Group 254"/>
          <p:cNvGrpSpPr>
            <a:grpSpLocks/>
          </p:cNvGrpSpPr>
          <p:nvPr/>
        </p:nvGrpSpPr>
        <p:grpSpPr bwMode="auto">
          <a:xfrm>
            <a:off x="55547" y="1637876"/>
            <a:ext cx="2800580" cy="2736530"/>
            <a:chOff x="20936550" y="6705600"/>
            <a:chExt cx="3734845" cy="3648927"/>
          </a:xfrm>
        </p:grpSpPr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69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70" name="Straight Arrow Connector 9"/>
            <p:cNvCxnSpPr>
              <a:cxnSpLocks noChangeShapeType="1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10"/>
            <p:cNvCxnSpPr>
              <a:cxnSpLocks noChangeShapeType="1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74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76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cxnSp>
        <p:nvCxnSpPr>
          <p:cNvPr id="81" name="Straight Arrow Connector 10"/>
          <p:cNvCxnSpPr>
            <a:cxnSpLocks noChangeShapeType="1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36">
        <p:fade/>
      </p:transition>
    </mc:Choice>
    <mc:Fallback xmlns="">
      <p:transition spd="med" advTm="267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Privatization (cont.)</a:t>
            </a:r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4645751" y="952115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3466" y="330436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less contention </a:t>
            </a:r>
            <a:b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serialization</a:t>
            </a:r>
          </a:p>
        </p:txBody>
      </p:sp>
      <p:pic>
        <p:nvPicPr>
          <p:cNvPr id="5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9" y="126220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11">
        <p:fade/>
      </p:transition>
    </mc:Choice>
    <mc:Fallback xmlns="">
      <p:transition spd="med" advTm="478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 smtClean="0"/>
              <a:t>A simple parallel histogram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Partition the input into sections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434" dirty="0">
                <a:latin typeface="Calibri" panose="020F0502020204030204" pitchFamily="34" charset="0"/>
              </a:rPr>
              <a:t>Have each thread to take a section of the input</a:t>
            </a:r>
          </a:p>
          <a:p>
            <a:r>
              <a:rPr lang="en-US" sz="1434" dirty="0" smtClean="0">
                <a:latin typeface="Calibri" panose="020F0502020204030204" pitchFamily="34" charset="0"/>
              </a:rPr>
              <a:t>Each thread iterates through its section.</a:t>
            </a:r>
          </a:p>
          <a:p>
            <a:r>
              <a:rPr lang="en-US" sz="1434" dirty="0">
                <a:latin typeface="Calibri" panose="020F0502020204030204" pitchFamily="34" charset="0"/>
              </a:rPr>
              <a:t>F</a:t>
            </a:r>
            <a:r>
              <a:rPr lang="en-US" sz="1434" dirty="0" smtClean="0">
                <a:latin typeface="Calibri" panose="020F0502020204030204" pitchFamily="34" charset="0"/>
              </a:rPr>
              <a:t>or </a:t>
            </a:r>
            <a:r>
              <a:rPr lang="en-US" sz="1434" dirty="0">
                <a:latin typeface="Calibri" panose="020F0502020204030204" pitchFamily="34" charset="0"/>
              </a:rPr>
              <a:t>each </a:t>
            </a:r>
            <a:r>
              <a:rPr lang="en-US" sz="1434" dirty="0" smtClean="0">
                <a:latin typeface="Calibri" panose="020F0502020204030204" pitchFamily="34" charset="0"/>
              </a:rPr>
              <a:t>letter, </a:t>
            </a:r>
            <a:r>
              <a:rPr lang="en-US" sz="1434" dirty="0">
                <a:latin typeface="Calibri" panose="020F0502020204030204" pitchFamily="34" charset="0"/>
              </a:rPr>
              <a:t>increment the appropriate bin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349">
        <p:fade/>
      </p:transition>
    </mc:Choice>
    <mc:Fallback xmlns="">
      <p:transition spd="med" advTm="393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Privatization (cont.)</a:t>
            </a:r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960591" y="4499116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786" y="4209795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less contention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serialization</a:t>
            </a:r>
          </a:p>
        </p:txBody>
      </p:sp>
      <p:pic>
        <p:nvPicPr>
          <p:cNvPr id="51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9" y="126220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35">
        <p:fade/>
      </p:transition>
    </mc:Choice>
    <mc:Fallback xmlns="">
      <p:transition spd="med" advTm="58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Benefit of Privatization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verhead for creating and initializing private copies</a:t>
            </a:r>
          </a:p>
          <a:p>
            <a:pPr lvl="1"/>
            <a:r>
              <a:rPr lang="en-US" dirty="0" smtClean="0"/>
              <a:t>Overhead for accumulating the contents of private copies into the final copy</a:t>
            </a:r>
          </a:p>
          <a:p>
            <a:endParaRPr lang="en-US" dirty="0" smtClean="0"/>
          </a:p>
          <a:p>
            <a:r>
              <a:rPr lang="en-US" dirty="0" smtClean="0"/>
              <a:t>Benefit</a:t>
            </a:r>
          </a:p>
          <a:p>
            <a:pPr lvl="1"/>
            <a:r>
              <a:rPr lang="en-US" dirty="0" smtClean="0"/>
              <a:t>Much less contention and serialization in accessing both the private copies and the final copy</a:t>
            </a:r>
          </a:p>
          <a:p>
            <a:pPr lvl="1"/>
            <a:r>
              <a:rPr lang="en-US" dirty="0" smtClean="0"/>
              <a:t>The overall performance can often be improved more than 10x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11">
        <p:fade/>
      </p:transition>
    </mc:Choice>
    <mc:Fallback xmlns="">
      <p:transition spd="med" advTm="417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 smtClean="0"/>
              <a:t>Shared Memory Atomics for Histogram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subset of threads are in the same block</a:t>
            </a:r>
          </a:p>
          <a:p>
            <a:r>
              <a:rPr lang="en-US" dirty="0" smtClean="0"/>
              <a:t>Much higher throughput than DRAM (100x) or L2 (10x) atomics</a:t>
            </a:r>
          </a:p>
          <a:p>
            <a:r>
              <a:rPr lang="en-US" dirty="0" smtClean="0"/>
              <a:t>Less contention – only threads in the same block can access a shared memory variable</a:t>
            </a:r>
          </a:p>
          <a:p>
            <a:r>
              <a:rPr lang="en-US" dirty="0" smtClean="0"/>
              <a:t>This is a very important use case for shared memory!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74">
        <p:fade/>
      </p:transition>
    </mc:Choice>
    <mc:Fallback xmlns="">
      <p:transition spd="med" advTm="606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Memory Atomics Requires Privatization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75">
        <p:fade/>
      </p:transition>
    </mc:Choice>
    <mc:Fallback xmlns="">
      <p:transition spd="med" advTm="285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Memory Atomics Requires Privatization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3381189"/>
            <a:ext cx="326119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bin counters in the private copies of 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2952750"/>
            <a:ext cx="640000" cy="404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286">
        <p:fade/>
      </p:transition>
    </mc:Choice>
    <mc:Fallback xmlns="">
      <p:transition spd="med" advTm="482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 Private Histogram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i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stride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gridDim.x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while (i &lt; size)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 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[buffer[i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]/4),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1);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i += stride;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3D630E-222A-4D9B-A1C0-0417350CB20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07">
        <p:fade/>
      </p:transition>
    </mc:Choice>
    <mc:Fallback xmlns="">
      <p:transition spd="med" advTm="547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 Final Histogram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11468" y="819263"/>
            <a:ext cx="6470332" cy="402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// wait for all other threads in the block to finish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]),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911155-CCF0-4E1D-8E99-B66700B39D3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508">
        <p:fade/>
      </p:transition>
    </mc:Choice>
    <mc:Fallback xmlns="">
      <p:transition spd="med" advTm="55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More on Privatization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Privatization is a powerful and frequently used </a:t>
            </a:r>
            <a:r>
              <a:rPr lang="en-US" sz="1600" dirty="0" smtClean="0"/>
              <a:t>technique </a:t>
            </a:r>
            <a:r>
              <a:rPr lang="en-US" sz="1600" dirty="0"/>
              <a:t>for parallelizing applications</a:t>
            </a:r>
          </a:p>
          <a:p>
            <a:pPr lvl="1"/>
            <a:endParaRPr lang="en-US" sz="1600" dirty="0"/>
          </a:p>
          <a:p>
            <a:r>
              <a:rPr lang="en-US" sz="1600" dirty="0"/>
              <a:t>The operation needs to be associative and commutative</a:t>
            </a:r>
          </a:p>
          <a:p>
            <a:pPr lvl="1"/>
            <a:r>
              <a:rPr lang="en-US" sz="1400" dirty="0"/>
              <a:t>Histogram add operation is associative and </a:t>
            </a:r>
            <a:r>
              <a:rPr lang="en-US" sz="1400" dirty="0" smtClean="0"/>
              <a:t>commutative</a:t>
            </a:r>
          </a:p>
          <a:p>
            <a:pPr lvl="1"/>
            <a:r>
              <a:rPr lang="en-US" sz="1400" dirty="0" smtClean="0"/>
              <a:t>No privatization if the operation does not fit the requirement</a:t>
            </a:r>
            <a:endParaRPr lang="en-US" sz="1400" dirty="0"/>
          </a:p>
          <a:p>
            <a:pPr lvl="2"/>
            <a:endParaRPr lang="en-US" sz="1600" dirty="0"/>
          </a:p>
          <a:p>
            <a:r>
              <a:rPr lang="en-US" sz="1600" dirty="0"/>
              <a:t>The private histogram size needs to be small</a:t>
            </a:r>
          </a:p>
          <a:p>
            <a:pPr lvl="1"/>
            <a:r>
              <a:rPr lang="en-US" sz="1400" dirty="0"/>
              <a:t>Fits into shared memory</a:t>
            </a:r>
          </a:p>
          <a:p>
            <a:pPr marL="1028700" lvl="3" indent="0">
              <a:buNone/>
            </a:pPr>
            <a:endParaRPr lang="en-US" sz="1600" dirty="0"/>
          </a:p>
          <a:p>
            <a:r>
              <a:rPr lang="en-US" sz="1600" dirty="0"/>
              <a:t>What if the histogram is too large to privatize</a:t>
            </a:r>
            <a:r>
              <a:rPr lang="en-US" sz="1600" dirty="0" smtClean="0"/>
              <a:t>?</a:t>
            </a:r>
          </a:p>
          <a:p>
            <a:pPr lvl="1"/>
            <a:r>
              <a:rPr lang="en-US" sz="1267" dirty="0" smtClean="0"/>
              <a:t>Sometimes one can partially privatize an output histogram and use range testing to go to either global memory or shared memory</a:t>
            </a:r>
            <a:endParaRPr lang="en-US" sz="1267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AC82B0-D982-48A2-9C56-7235FCB7991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050">
        <p:fade/>
      </p:transition>
    </mc:Choice>
    <mc:Fallback xmlns="">
      <p:transition spd="med" advTm="1440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 smtClean="0"/>
              <a:t>Sectioned Partitioning (Iteration </a:t>
            </a:r>
            <a:r>
              <a:rPr lang="en-US" sz="2400" dirty="0"/>
              <a:t>#</a:t>
            </a:r>
            <a:r>
              <a:rPr lang="en-US" sz="2400" dirty="0" smtClean="0"/>
              <a:t>1) </a:t>
            </a:r>
            <a:endParaRPr lang="en-US" sz="2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" y="971550"/>
            <a:ext cx="6601962" cy="3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66">
        <p:fade/>
      </p:transition>
    </mc:Choice>
    <mc:Fallback xmlns="">
      <p:transition spd="med" advTm="750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Sectioned Partitioning (Iteration #2)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3FF2DD-4848-4FF7-AAD7-9F782341E2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6" y="880437"/>
            <a:ext cx="6574447" cy="39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40">
        <p:fade/>
      </p:transition>
    </mc:Choice>
    <mc:Fallback xmlns="">
      <p:transition spd="med" advTm="514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1800" dirty="0" smtClean="0"/>
              <a:t>Input Partitioning Affects Memory Access Efficiency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Sectioned partitioning results in poor memory access efficiency</a:t>
            </a:r>
          </a:p>
          <a:p>
            <a:pPr lvl="1"/>
            <a:r>
              <a:rPr lang="en-US" dirty="0" smtClean="0"/>
              <a:t>Adjacent threads do not access adjacent memory locations</a:t>
            </a:r>
          </a:p>
          <a:p>
            <a:pPr lvl="1"/>
            <a:r>
              <a:rPr lang="en-US" dirty="0" smtClean="0"/>
              <a:t>Accesses are not coalesced</a:t>
            </a:r>
          </a:p>
          <a:p>
            <a:pPr lvl="1"/>
            <a:r>
              <a:rPr lang="en-US" dirty="0" smtClean="0"/>
              <a:t>DRAM bandwidth is poorly utilized</a:t>
            </a:r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33550"/>
            <a:ext cx="3809209" cy="941820"/>
            <a:chOff x="1986011" y="4503265"/>
            <a:chExt cx="4317103" cy="1067396"/>
          </a:xfrm>
        </p:grpSpPr>
        <p:sp>
          <p:nvSpPr>
            <p:cNvPr id="6" name="Rectangle 5"/>
            <p:cNvSpPr/>
            <p:nvPr/>
          </p:nvSpPr>
          <p:spPr>
            <a:xfrm>
              <a:off x="1986011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952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7893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3834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9775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5999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1940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7881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3822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9763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43704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59645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5586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1527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7468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3409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9350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5291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71232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7173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</p:grpSp>
    </p:spTree>
    <p:extLst>
      <p:ext uri="{BB962C8B-B14F-4D97-AF65-F5344CB8AC3E}">
        <p14:creationId xmlns:p14="http://schemas.microsoft.com/office/powerpoint/2010/main" val="10303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699">
        <p:fade/>
      </p:transition>
    </mc:Choice>
    <mc:Fallback xmlns="">
      <p:transition spd="med" advTm="546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1800" dirty="0" smtClean="0"/>
              <a:t>Input Partitioning Affects Memory Access Efficiency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Sectioned partitioning results in poor memory access efficiency</a:t>
            </a:r>
          </a:p>
          <a:p>
            <a:pPr lvl="1"/>
            <a:r>
              <a:rPr lang="en-US" dirty="0" smtClean="0"/>
              <a:t>Adjacent threads do not access adjacent memory locations</a:t>
            </a:r>
          </a:p>
          <a:p>
            <a:pPr lvl="1"/>
            <a:r>
              <a:rPr lang="en-US" dirty="0" smtClean="0"/>
              <a:t>Accesses are not coalesced</a:t>
            </a:r>
          </a:p>
          <a:p>
            <a:pPr lvl="1"/>
            <a:r>
              <a:rPr lang="en-US" dirty="0" smtClean="0"/>
              <a:t>DRAM bandwidth is poorly utilized</a:t>
            </a:r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 to interleaved partitioning</a:t>
            </a:r>
          </a:p>
          <a:p>
            <a:pPr lvl="1"/>
            <a:r>
              <a:rPr lang="en-US" dirty="0" smtClean="0"/>
              <a:t>All threads process a contiguous section of elements </a:t>
            </a:r>
          </a:p>
          <a:p>
            <a:pPr lvl="1"/>
            <a:r>
              <a:rPr lang="en-US" dirty="0" smtClean="0"/>
              <a:t>They all move to the next section and repeat</a:t>
            </a:r>
          </a:p>
          <a:p>
            <a:pPr lvl="1"/>
            <a:r>
              <a:rPr lang="en-US" dirty="0" smtClean="0"/>
              <a:t>The memory accesses are coalesced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7" name="Rectangle 6"/>
          <p:cNvSpPr/>
          <p:nvPr/>
        </p:nvSpPr>
        <p:spPr>
          <a:xfrm>
            <a:off x="1790736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8" name="Rectangle 7"/>
          <p:cNvSpPr/>
          <p:nvPr/>
        </p:nvSpPr>
        <p:spPr>
          <a:xfrm>
            <a:off x="1981272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9" name="Rectangle 8"/>
          <p:cNvSpPr/>
          <p:nvPr/>
        </p:nvSpPr>
        <p:spPr>
          <a:xfrm>
            <a:off x="2171809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0" name="Rectangle 9"/>
          <p:cNvSpPr/>
          <p:nvPr/>
        </p:nvSpPr>
        <p:spPr>
          <a:xfrm>
            <a:off x="2362345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1" name="Rectangle 10"/>
          <p:cNvSpPr/>
          <p:nvPr/>
        </p:nvSpPr>
        <p:spPr>
          <a:xfrm>
            <a:off x="2553131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2" name="Rectangle 11"/>
          <p:cNvSpPr/>
          <p:nvPr/>
        </p:nvSpPr>
        <p:spPr>
          <a:xfrm>
            <a:off x="2743667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3" name="Rectangle 12"/>
          <p:cNvSpPr/>
          <p:nvPr/>
        </p:nvSpPr>
        <p:spPr>
          <a:xfrm>
            <a:off x="2934203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4" name="Rectangle 13"/>
          <p:cNvSpPr/>
          <p:nvPr/>
        </p:nvSpPr>
        <p:spPr>
          <a:xfrm>
            <a:off x="3124739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5" name="Rectangle 14"/>
          <p:cNvSpPr/>
          <p:nvPr/>
        </p:nvSpPr>
        <p:spPr>
          <a:xfrm>
            <a:off x="3315276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6" name="Rectangle 15"/>
          <p:cNvSpPr/>
          <p:nvPr/>
        </p:nvSpPr>
        <p:spPr>
          <a:xfrm>
            <a:off x="3504047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7" name="Rectangle 16"/>
          <p:cNvSpPr/>
          <p:nvPr/>
        </p:nvSpPr>
        <p:spPr>
          <a:xfrm>
            <a:off x="3694583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5119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9" name="Rectangle 18"/>
          <p:cNvSpPr/>
          <p:nvPr/>
        </p:nvSpPr>
        <p:spPr>
          <a:xfrm>
            <a:off x="4075656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0" name="Rectangle 19"/>
          <p:cNvSpPr/>
          <p:nvPr/>
        </p:nvSpPr>
        <p:spPr>
          <a:xfrm>
            <a:off x="4266192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1" name="Rectangle 20"/>
          <p:cNvSpPr/>
          <p:nvPr/>
        </p:nvSpPr>
        <p:spPr>
          <a:xfrm>
            <a:off x="4456728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2" name="Rectangle 21"/>
          <p:cNvSpPr/>
          <p:nvPr/>
        </p:nvSpPr>
        <p:spPr>
          <a:xfrm>
            <a:off x="4647264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3" name="Rectangle 22"/>
          <p:cNvSpPr/>
          <p:nvPr/>
        </p:nvSpPr>
        <p:spPr>
          <a:xfrm>
            <a:off x="4837800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4" name="Rectangle 23"/>
          <p:cNvSpPr/>
          <p:nvPr/>
        </p:nvSpPr>
        <p:spPr>
          <a:xfrm>
            <a:off x="5028337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5" name="Rectangle 24"/>
          <p:cNvSpPr/>
          <p:nvPr/>
        </p:nvSpPr>
        <p:spPr>
          <a:xfrm>
            <a:off x="5218873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8" name="Rectangle 27"/>
          <p:cNvSpPr/>
          <p:nvPr/>
        </p:nvSpPr>
        <p:spPr>
          <a:xfrm>
            <a:off x="1600200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29" name="Rectangle 28"/>
          <p:cNvSpPr/>
          <p:nvPr/>
        </p:nvSpPr>
        <p:spPr>
          <a:xfrm>
            <a:off x="1790736" y="3790950"/>
            <a:ext cx="190536" cy="941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0" name="Rectangle 29"/>
          <p:cNvSpPr/>
          <p:nvPr/>
        </p:nvSpPr>
        <p:spPr>
          <a:xfrm>
            <a:off x="198127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1" name="Rectangle 30"/>
          <p:cNvSpPr/>
          <p:nvPr/>
        </p:nvSpPr>
        <p:spPr>
          <a:xfrm>
            <a:off x="2171809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2" name="Rectangle 31"/>
          <p:cNvSpPr/>
          <p:nvPr/>
        </p:nvSpPr>
        <p:spPr>
          <a:xfrm>
            <a:off x="2362345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3" name="Rectangle 32"/>
          <p:cNvSpPr/>
          <p:nvPr/>
        </p:nvSpPr>
        <p:spPr>
          <a:xfrm>
            <a:off x="2553131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4" name="Rectangle 33"/>
          <p:cNvSpPr/>
          <p:nvPr/>
        </p:nvSpPr>
        <p:spPr>
          <a:xfrm>
            <a:off x="274366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5" name="Rectangle 34"/>
          <p:cNvSpPr/>
          <p:nvPr/>
        </p:nvSpPr>
        <p:spPr>
          <a:xfrm>
            <a:off x="293420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6" name="Rectangle 35"/>
          <p:cNvSpPr/>
          <p:nvPr/>
        </p:nvSpPr>
        <p:spPr>
          <a:xfrm>
            <a:off x="312473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7" name="Rectangle 36"/>
          <p:cNvSpPr/>
          <p:nvPr/>
        </p:nvSpPr>
        <p:spPr>
          <a:xfrm>
            <a:off x="3315276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8" name="Rectangle 37"/>
          <p:cNvSpPr/>
          <p:nvPr/>
        </p:nvSpPr>
        <p:spPr>
          <a:xfrm>
            <a:off x="350404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9" name="Rectangle 38"/>
          <p:cNvSpPr/>
          <p:nvPr/>
        </p:nvSpPr>
        <p:spPr>
          <a:xfrm>
            <a:off x="369458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0" name="Rectangle 39"/>
          <p:cNvSpPr/>
          <p:nvPr/>
        </p:nvSpPr>
        <p:spPr>
          <a:xfrm>
            <a:off x="388511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1" name="Rectangle 40"/>
          <p:cNvSpPr/>
          <p:nvPr/>
        </p:nvSpPr>
        <p:spPr>
          <a:xfrm>
            <a:off x="4075656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2" name="Rectangle 41"/>
          <p:cNvSpPr/>
          <p:nvPr/>
        </p:nvSpPr>
        <p:spPr>
          <a:xfrm>
            <a:off x="426619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3" name="Rectangle 42"/>
          <p:cNvSpPr/>
          <p:nvPr/>
        </p:nvSpPr>
        <p:spPr>
          <a:xfrm>
            <a:off x="4456728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4" name="Rectangle 43"/>
          <p:cNvSpPr/>
          <p:nvPr/>
        </p:nvSpPr>
        <p:spPr>
          <a:xfrm>
            <a:off x="4647264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5" name="Rectangle 44"/>
          <p:cNvSpPr/>
          <p:nvPr/>
        </p:nvSpPr>
        <p:spPr>
          <a:xfrm>
            <a:off x="4837800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6" name="Rectangle 45"/>
          <p:cNvSpPr/>
          <p:nvPr/>
        </p:nvSpPr>
        <p:spPr>
          <a:xfrm>
            <a:off x="502833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7" name="Rectangle 46"/>
          <p:cNvSpPr/>
          <p:nvPr/>
        </p:nvSpPr>
        <p:spPr>
          <a:xfrm>
            <a:off x="521887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4829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757">
        <p:fade/>
      </p:transition>
    </mc:Choice>
    <mc:Fallback xmlns="">
      <p:transition spd="med" advTm="69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23220"/>
          </a:xfrm>
        </p:spPr>
        <p:txBody>
          <a:bodyPr/>
          <a:lstStyle/>
          <a:p>
            <a:r>
              <a:rPr lang="en-US" sz="2800" dirty="0" smtClean="0"/>
              <a:t>Interleaved Partitioning of Input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coalescing and better memory access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2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21">
        <p:fade/>
      </p:transition>
    </mc:Choice>
    <mc:Fallback xmlns="">
      <p:transition spd="med" advTm="53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customXml/itemProps2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8034</TotalTime>
  <Words>2254</Words>
  <Application>Microsoft Macintosh PowerPoint</Application>
  <PresentationFormat>Custom</PresentationFormat>
  <Paragraphs>503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Akzidenz-Grotesk Extended BQ</vt:lpstr>
      <vt:lpstr>AkzidenzGrotesk</vt:lpstr>
      <vt:lpstr>Arial</vt:lpstr>
      <vt:lpstr>Calibri</vt:lpstr>
      <vt:lpstr>Courier New</vt:lpstr>
      <vt:lpstr>MS PGothic</vt:lpstr>
      <vt:lpstr>ＭＳ Ｐゴシック</vt:lpstr>
      <vt:lpstr>Palatino</vt:lpstr>
      <vt:lpstr>Times New Roman</vt:lpstr>
      <vt:lpstr>Trebuchet MS</vt:lpstr>
      <vt:lpstr>Verdana</vt:lpstr>
      <vt:lpstr>Wingdings</vt:lpstr>
      <vt:lpstr>1_Title &amp; Bullet </vt:lpstr>
      <vt:lpstr>UCRTemplate4</vt:lpstr>
      <vt:lpstr>Chart</vt:lpstr>
      <vt:lpstr>Parallel Computation Patterns (Histogram)</vt:lpstr>
      <vt:lpstr>Histogram</vt:lpstr>
      <vt:lpstr>A Text Histogram Example</vt:lpstr>
      <vt:lpstr>A simple parallel histogram algorithm</vt:lpstr>
      <vt:lpstr>Sectioned Partitioning (Iteration #1) </vt:lpstr>
      <vt:lpstr>Sectioned Partitioning (Iteration #2)</vt:lpstr>
      <vt:lpstr>Input Partitioning Affects Memory Access Efficiency</vt:lpstr>
      <vt:lpstr>Input Partitioning Affects Memory Access Efficiency</vt:lpstr>
      <vt:lpstr>Interleaved Partitioning of Input</vt:lpstr>
      <vt:lpstr>Interleaved Partitioning (Iteration 2)</vt:lpstr>
      <vt:lpstr>Data races</vt:lpstr>
      <vt:lpstr>Objective</vt:lpstr>
      <vt:lpstr>Read-modify-write in the Text Histogram Example</vt:lpstr>
      <vt:lpstr>Read-Modify-Write Used in Collaboration Patterns</vt:lpstr>
      <vt:lpstr>A Common Parallel Service Pattern</vt:lpstr>
      <vt:lpstr>A Common Arbitration Pattern</vt:lpstr>
      <vt:lpstr>Data Race in Parallel Thread Execution</vt:lpstr>
      <vt:lpstr>Timing Scenario #1</vt:lpstr>
      <vt:lpstr>Timing Scenario #2</vt:lpstr>
      <vt:lpstr>Timing Scenario #3</vt:lpstr>
      <vt:lpstr>Timing Scenario #4</vt:lpstr>
      <vt:lpstr>Purpose of Atomic Operations  – To Ensure Good Outcomes</vt:lpstr>
      <vt:lpstr>Atomic operations in cuda</vt:lpstr>
      <vt:lpstr>Data Race without Automic Operations</vt:lpstr>
      <vt:lpstr>Key Concepts of Atomic Operations</vt:lpstr>
      <vt:lpstr>Atomic Operations in CUDA</vt:lpstr>
      <vt:lpstr>More Atomic Adds in CUDA</vt:lpstr>
      <vt:lpstr>A Basic Text Histogram Kernel</vt:lpstr>
      <vt:lpstr>A Basic Histogram Kernel (cont.)</vt:lpstr>
      <vt:lpstr>Atomic operation performance</vt:lpstr>
      <vt:lpstr>Atomic Operations on Global Memory (DRAM)</vt:lpstr>
      <vt:lpstr>Atomic Operations on DRAM</vt:lpstr>
      <vt:lpstr>Latency determines throughput</vt:lpstr>
      <vt:lpstr>You may have a similar experience  in supermarket checkout</vt:lpstr>
      <vt:lpstr>Hardware Improvements </vt:lpstr>
      <vt:lpstr>Hardware Improvements</vt:lpstr>
      <vt:lpstr>Privatization Technique for Improved Throughput </vt:lpstr>
      <vt:lpstr>Privatization</vt:lpstr>
      <vt:lpstr>Privatization (cont.)</vt:lpstr>
      <vt:lpstr>Privatization (cont.)</vt:lpstr>
      <vt:lpstr>Cost and Benefit of Privatization</vt:lpstr>
      <vt:lpstr>Shared Memory Atomics for Histogram </vt:lpstr>
      <vt:lpstr>Shared Memory Atomics Requires Privatization</vt:lpstr>
      <vt:lpstr>Shared Memory Atomics Requires Privatization</vt:lpstr>
      <vt:lpstr>Build Private Histogram</vt:lpstr>
      <vt:lpstr>Build Final Histogram</vt:lpstr>
      <vt:lpstr>More on Privatization</vt:lpstr>
    </vt:vector>
  </TitlesOfParts>
  <Company>UIUC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183</cp:revision>
  <dcterms:created xsi:type="dcterms:W3CDTF">2013-11-15T21:49:21Z</dcterms:created>
  <dcterms:modified xsi:type="dcterms:W3CDTF">2019-02-01T20:32:03Z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