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69" r:id="rId5"/>
    <p:sldMasterId id="2147483682" r:id="rId6"/>
  </p:sldMasterIdLst>
  <p:notesMasterIdLst>
    <p:notesMasterId r:id="rId37"/>
  </p:notesMasterIdLst>
  <p:sldIdLst>
    <p:sldId id="355" r:id="rId7"/>
    <p:sldId id="368" r:id="rId8"/>
    <p:sldId id="369" r:id="rId9"/>
    <p:sldId id="370" r:id="rId10"/>
    <p:sldId id="396" r:id="rId11"/>
    <p:sldId id="397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92" r:id="rId34"/>
    <p:sldId id="393" r:id="rId35"/>
    <p:sldId id="395" r:id="rId36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VIDIA" initials="N" lastIdx="6" clrIdx="0"/>
  <p:cmAuthor id="1" name="Andrew Schuh" initials="A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14" autoAdjust="0"/>
    <p:restoredTop sz="86313" autoAdjust="0"/>
  </p:normalViewPr>
  <p:slideViewPr>
    <p:cSldViewPr>
      <p:cViewPr varScale="1">
        <p:scale>
          <a:sx n="171" d="100"/>
          <a:sy n="171" d="100"/>
        </p:scale>
        <p:origin x="176" y="1496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76" Type="http://schemas.microsoft.com/office/2015/10/relationships/revisionInfo" Target="revisionInfo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notesMaster" Target="notesMasters/notesMaster1.xml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2B56C-E4C3-477D-9DBB-EDFB8DEA061A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2262F-AFE6-4C9E-BD41-86DCF51B3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40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11E2C-9097-444A-B0ED-9CF2B61AF8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35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xfrm>
            <a:off x="3884753" y="8685155"/>
            <a:ext cx="2971697" cy="45727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tabLst>
                <a:tab pos="0" algn="l"/>
                <a:tab pos="898032" algn="l"/>
                <a:tab pos="1796064" algn="l"/>
                <a:tab pos="2694097" algn="l"/>
                <a:tab pos="3592129" algn="l"/>
                <a:tab pos="4490161" algn="l"/>
                <a:tab pos="5388193" algn="l"/>
                <a:tab pos="6286226" algn="l"/>
                <a:tab pos="7184258" algn="l"/>
                <a:tab pos="8082290" algn="l"/>
                <a:tab pos="8980322" algn="l"/>
                <a:tab pos="987835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1pPr>
            <a:lvl2pPr eaLnBrk="0" hangingPunct="0">
              <a:tabLst>
                <a:tab pos="0" algn="l"/>
                <a:tab pos="898032" algn="l"/>
                <a:tab pos="1796064" algn="l"/>
                <a:tab pos="2694097" algn="l"/>
                <a:tab pos="3592129" algn="l"/>
                <a:tab pos="4490161" algn="l"/>
                <a:tab pos="5388193" algn="l"/>
                <a:tab pos="6286226" algn="l"/>
                <a:tab pos="7184258" algn="l"/>
                <a:tab pos="8082290" algn="l"/>
                <a:tab pos="8980322" algn="l"/>
                <a:tab pos="987835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2pPr>
            <a:lvl3pPr eaLnBrk="0" hangingPunct="0">
              <a:tabLst>
                <a:tab pos="0" algn="l"/>
                <a:tab pos="898032" algn="l"/>
                <a:tab pos="1796064" algn="l"/>
                <a:tab pos="2694097" algn="l"/>
                <a:tab pos="3592129" algn="l"/>
                <a:tab pos="4490161" algn="l"/>
                <a:tab pos="5388193" algn="l"/>
                <a:tab pos="6286226" algn="l"/>
                <a:tab pos="7184258" algn="l"/>
                <a:tab pos="8082290" algn="l"/>
                <a:tab pos="8980322" algn="l"/>
                <a:tab pos="987835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3pPr>
            <a:lvl4pPr eaLnBrk="0" hangingPunct="0">
              <a:tabLst>
                <a:tab pos="0" algn="l"/>
                <a:tab pos="898032" algn="l"/>
                <a:tab pos="1796064" algn="l"/>
                <a:tab pos="2694097" algn="l"/>
                <a:tab pos="3592129" algn="l"/>
                <a:tab pos="4490161" algn="l"/>
                <a:tab pos="5388193" algn="l"/>
                <a:tab pos="6286226" algn="l"/>
                <a:tab pos="7184258" algn="l"/>
                <a:tab pos="8082290" algn="l"/>
                <a:tab pos="8980322" algn="l"/>
                <a:tab pos="987835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4pPr>
            <a:lvl5pPr eaLnBrk="0" hangingPunct="0">
              <a:tabLst>
                <a:tab pos="0" algn="l"/>
                <a:tab pos="898032" algn="l"/>
                <a:tab pos="1796064" algn="l"/>
                <a:tab pos="2694097" algn="l"/>
                <a:tab pos="3592129" algn="l"/>
                <a:tab pos="4490161" algn="l"/>
                <a:tab pos="5388193" algn="l"/>
                <a:tab pos="6286226" algn="l"/>
                <a:tab pos="7184258" algn="l"/>
                <a:tab pos="8082290" algn="l"/>
                <a:tab pos="8980322" algn="l"/>
                <a:tab pos="987835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5pPr>
            <a:lvl6pPr marL="2469589" indent="-224508" defTabSz="4490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8032" algn="l"/>
                <a:tab pos="1796064" algn="l"/>
                <a:tab pos="2694097" algn="l"/>
                <a:tab pos="3592129" algn="l"/>
                <a:tab pos="4490161" algn="l"/>
                <a:tab pos="5388193" algn="l"/>
                <a:tab pos="6286226" algn="l"/>
                <a:tab pos="7184258" algn="l"/>
                <a:tab pos="8082290" algn="l"/>
                <a:tab pos="8980322" algn="l"/>
                <a:tab pos="987835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6pPr>
            <a:lvl7pPr marL="2918605" indent="-224508" defTabSz="4490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8032" algn="l"/>
                <a:tab pos="1796064" algn="l"/>
                <a:tab pos="2694097" algn="l"/>
                <a:tab pos="3592129" algn="l"/>
                <a:tab pos="4490161" algn="l"/>
                <a:tab pos="5388193" algn="l"/>
                <a:tab pos="6286226" algn="l"/>
                <a:tab pos="7184258" algn="l"/>
                <a:tab pos="8082290" algn="l"/>
                <a:tab pos="8980322" algn="l"/>
                <a:tab pos="987835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7pPr>
            <a:lvl8pPr marL="3367621" indent="-224508" defTabSz="4490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8032" algn="l"/>
                <a:tab pos="1796064" algn="l"/>
                <a:tab pos="2694097" algn="l"/>
                <a:tab pos="3592129" algn="l"/>
                <a:tab pos="4490161" algn="l"/>
                <a:tab pos="5388193" algn="l"/>
                <a:tab pos="6286226" algn="l"/>
                <a:tab pos="7184258" algn="l"/>
                <a:tab pos="8082290" algn="l"/>
                <a:tab pos="8980322" algn="l"/>
                <a:tab pos="987835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8pPr>
            <a:lvl9pPr marL="3816637" indent="-224508" defTabSz="4490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8032" algn="l"/>
                <a:tab pos="1796064" algn="l"/>
                <a:tab pos="2694097" algn="l"/>
                <a:tab pos="3592129" algn="l"/>
                <a:tab pos="4490161" algn="l"/>
                <a:tab pos="5388193" algn="l"/>
                <a:tab pos="6286226" algn="l"/>
                <a:tab pos="7184258" algn="l"/>
                <a:tab pos="8082290" algn="l"/>
                <a:tab pos="8980322" algn="l"/>
                <a:tab pos="987835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9pPr>
          </a:lstStyle>
          <a:p>
            <a:pPr eaLnBrk="1" hangingPunct="1">
              <a:buFont typeface="Times New Roman" pitchFamily="18" charset="0"/>
              <a:buNone/>
            </a:pPr>
            <a:fld id="{3995B5AA-8EAF-4CB0-A2AB-6AA58EEE9184}" type="slidenum">
              <a:rPr lang="en-US" sz="1200">
                <a:solidFill>
                  <a:srgbClr val="000000"/>
                </a:solidFill>
              </a:rPr>
              <a:pPr eaLnBrk="1" hangingPunct="1">
                <a:buFont typeface="Times New Roman" pitchFamily="18" charset="0"/>
                <a:buNone/>
              </a:pPr>
              <a:t>19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180" y="4344144"/>
            <a:ext cx="5487640" cy="40246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277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"/>
            <a:ext cx="6858000" cy="51434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85728" fontAlgn="base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7650" y="3998625"/>
            <a:ext cx="5430791" cy="27693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33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39300" cy="438582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25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1" y="624038"/>
            <a:ext cx="6858001" cy="1488781"/>
            <a:chOff x="0" y="748845"/>
            <a:chExt cx="6356036" cy="1379811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3"/>
            <a:srcRect l="12327"/>
            <a:stretch/>
          </p:blipFill>
          <p:spPr>
            <a:xfrm>
              <a:off x="0" y="748845"/>
              <a:ext cx="3105001" cy="76038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80" y="937806"/>
              <a:ext cx="2073674" cy="38246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477"/>
            <a:stretch/>
          </p:blipFill>
          <p:spPr>
            <a:xfrm>
              <a:off x="1039432" y="1561775"/>
              <a:ext cx="5316604" cy="566881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43784" y="1708498"/>
              <a:ext cx="1170069" cy="272357"/>
              <a:chOff x="4100403" y="1765746"/>
              <a:chExt cx="3118543" cy="725905"/>
            </a:xfrm>
          </p:grpSpPr>
          <p:pic>
            <p:nvPicPr>
              <p:cNvPr id="21" name="Picture 20"/>
              <p:cNvPicPr>
                <a:picLocks noChangeAspect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0403" y="1765746"/>
                <a:ext cx="561259" cy="725905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 userDrawn="1"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8124" y="1905033"/>
                <a:ext cx="2380822" cy="5813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3316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77F4EB-457E-C842-B198-7DC949865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28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26DB2-3F1F-804D-83AE-47ED229AB9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09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857250"/>
            <a:ext cx="3028950" cy="38290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857250"/>
            <a:ext cx="3028950" cy="38290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35B1C-632B-704D-B5A9-838BE12B15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424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E4F36-B980-BD45-9C98-B4D77CA978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901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2AC4B4-E784-3A43-9BEE-ABF590D2DA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62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6CCDE-1E55-D643-89D7-46FE1F414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117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4787"/>
            <a:ext cx="2256235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04788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076326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F91E1-27EC-5749-B519-1D9D191274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878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3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A224A3-3157-114B-90B5-A113182E65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21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1FA58F-3437-504F-83EF-265A9C77B4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730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71450"/>
            <a:ext cx="1543050" cy="4514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71450"/>
            <a:ext cx="4514850" cy="4514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B3EA47-46D0-8E44-97EB-D7DFC00DB6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31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6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32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54245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9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87" marR="0" indent="-2367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64" marR="0" indent="-1904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76" marR="0" indent="-169323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87" marR="0" lvl="0" indent="-2367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87" marR="0" lvl="1" indent="-2367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87" marR="0" lvl="2" indent="-2367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6430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"/>
            <a:ext cx="6858000" cy="51434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85728" fontAlgn="base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7650" y="3998625"/>
            <a:ext cx="5430791" cy="27693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33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39300" cy="438582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25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1" y="624038"/>
            <a:ext cx="6858001" cy="1488781"/>
            <a:chOff x="0" y="748845"/>
            <a:chExt cx="6356036" cy="1379811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3"/>
            <a:srcRect l="12327"/>
            <a:stretch/>
          </p:blipFill>
          <p:spPr>
            <a:xfrm>
              <a:off x="0" y="748845"/>
              <a:ext cx="3105001" cy="76038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80" y="937806"/>
              <a:ext cx="2073674" cy="38246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477"/>
            <a:stretch/>
          </p:blipFill>
          <p:spPr>
            <a:xfrm>
              <a:off x="1039432" y="1561775"/>
              <a:ext cx="5316604" cy="566881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43784" y="1708498"/>
              <a:ext cx="1170069" cy="272357"/>
              <a:chOff x="4100403" y="1765746"/>
              <a:chExt cx="3118543" cy="725905"/>
            </a:xfrm>
          </p:grpSpPr>
          <p:pic>
            <p:nvPicPr>
              <p:cNvPr id="21" name="Picture 20"/>
              <p:cNvPicPr>
                <a:picLocks noChangeAspect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0403" y="1765746"/>
                <a:ext cx="561259" cy="725905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 userDrawn="1"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8124" y="1905033"/>
                <a:ext cx="2380822" cy="5813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6113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6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2527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12272"/>
            <a:ext cx="6217920" cy="4021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333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31172"/>
            <a:ext cx="6858000" cy="215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5728" fontAlgn="base">
              <a:spcBef>
                <a:spcPct val="0"/>
              </a:spcBef>
              <a:spcAft>
                <a:spcPct val="0"/>
              </a:spcAft>
            </a:pPr>
            <a:endParaRPr lang="en-US" sz="112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449" y="5042944"/>
            <a:ext cx="200643" cy="641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417" cap="none" dirty="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64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5"/>
            <a:ext cx="6217920" cy="399416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500" dirty="0" smtClean="0"/>
            </a:lvl1pPr>
            <a:lvl2pPr>
              <a:defRPr lang="en-US" sz="1167" dirty="0" smtClean="0"/>
            </a:lvl2pPr>
            <a:lvl3pPr>
              <a:defRPr lang="en-US" sz="1167" dirty="0" smtClean="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240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6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3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0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39624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2001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</p:spPr>
        <p:txBody>
          <a:bodyPr/>
          <a:lstStyle/>
          <a:p>
            <a:fld id="{18288952-07DD-45F2-92DF-2D7C6E70F14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441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77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12272"/>
            <a:ext cx="6217920" cy="4021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333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31172"/>
            <a:ext cx="6858000" cy="215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5728" fontAlgn="base">
              <a:spcBef>
                <a:spcPct val="0"/>
              </a:spcBef>
              <a:spcAft>
                <a:spcPct val="0"/>
              </a:spcAft>
            </a:pPr>
            <a:endParaRPr lang="en-US" sz="112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449" y="5042944"/>
            <a:ext cx="200643" cy="641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417" cap="none" dirty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47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0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11430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028700" indent="0">
              <a:buFont typeface="Arial" pitchFamily="34" charset="0"/>
              <a:buNone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00300" y="2038350"/>
            <a:ext cx="4229100" cy="2590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Sentinel Medium" pitchFamily="50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39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"/>
            <a:ext cx="6572250" cy="590550"/>
          </a:xfrm>
        </p:spPr>
        <p:txBody>
          <a:bodyPr>
            <a:normAutofit/>
          </a:bodyPr>
          <a:lstStyle>
            <a:lvl1pPr algn="r" defTabSz="685800" rtl="0" eaLnBrk="1" latinLnBrk="0" hangingPunct="1">
              <a:spcBef>
                <a:spcPct val="0"/>
              </a:spcBef>
              <a:buNone/>
              <a:defRPr lang="en-US" sz="1800" kern="1200" dirty="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18288952-07DD-45F2-92DF-2D7C6E70F14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3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486150" y="3638550"/>
            <a:ext cx="3257550" cy="914400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450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5"/>
            <a:ext cx="6217920" cy="399416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500" dirty="0" smtClean="0"/>
            </a:lvl1pPr>
            <a:lvl2pPr>
              <a:defRPr lang="en-US" sz="1167" dirty="0" smtClean="0"/>
            </a:lvl2pPr>
            <a:lvl3pPr>
              <a:defRPr lang="en-US" sz="1167" dirty="0" smtClean="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8367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2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0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39624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2001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850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op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49" y="206375"/>
            <a:ext cx="5752703" cy="43858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88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3" descr="full_blue_t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0300" y="285750"/>
            <a:ext cx="4171950" cy="20574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0300" y="2457450"/>
            <a:ext cx="4171950" cy="1771650"/>
          </a:xfrm>
        </p:spPr>
        <p:txBody>
          <a:bodyPr/>
          <a:lstStyle>
            <a:lvl1pPr marL="0" indent="0">
              <a:buFont typeface="Wingdings" charset="0"/>
              <a:buNone/>
              <a:defRPr sz="2400">
                <a:solidFill>
                  <a:srgbClr val="F1AB0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0BB7CD7A-4738-C944-85F0-E4B6B1B103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36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4" Type="http://schemas.openxmlformats.org/officeDocument/2006/relationships/image" Target="../media/image13.jpe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250" y="291626"/>
            <a:ext cx="6185087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341" y="1110344"/>
            <a:ext cx="6169964" cy="362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" y="4989837"/>
            <a:ext cx="6859964" cy="158643"/>
            <a:chOff x="0" y="5987804"/>
            <a:chExt cx="8231957" cy="190372"/>
          </a:xfrm>
        </p:grpSpPr>
        <p:sp>
          <p:nvSpPr>
            <p:cNvPr id="36" name="Parallelogram 35"/>
            <p:cNvSpPr/>
            <p:nvPr userDrawn="1"/>
          </p:nvSpPr>
          <p:spPr>
            <a:xfrm>
              <a:off x="7178479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FA63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37" name="Parallelogram 36"/>
            <p:cNvSpPr/>
            <p:nvPr userDrawn="1"/>
          </p:nvSpPr>
          <p:spPr>
            <a:xfrm>
              <a:off x="6394206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76B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 userDrawn="1"/>
          </p:nvPicPr>
          <p:blipFill rotWithShape="1">
            <a:blip r:embed="rId10"/>
            <a:srcRect t="-6317" r="97921" b="17099"/>
            <a:stretch/>
          </p:blipFill>
          <p:spPr>
            <a:xfrm>
              <a:off x="7947899" y="5987804"/>
              <a:ext cx="284058" cy="19037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 userDrawn="1"/>
          </p:nvPicPr>
          <p:blipFill rotWithShape="1">
            <a:blip r:embed="rId11"/>
            <a:srcRect l="52877" t="1978" r="-1" b="17095"/>
            <a:stretch/>
          </p:blipFill>
          <p:spPr>
            <a:xfrm>
              <a:off x="0" y="6002009"/>
              <a:ext cx="6433059" cy="17267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98934" y="5034091"/>
            <a:ext cx="200643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00" cap="none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-6713" y="4993160"/>
            <a:ext cx="68732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27" y="5032625"/>
            <a:ext cx="412598" cy="76098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6149909" y="5028452"/>
            <a:ext cx="362782" cy="84445"/>
            <a:chOff x="4100403" y="1765746"/>
            <a:chExt cx="3118543" cy="725905"/>
          </a:xfrm>
        </p:grpSpPr>
        <p:pic>
          <p:nvPicPr>
            <p:cNvPr id="48" name="Picture 4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403" y="1765746"/>
              <a:ext cx="561259" cy="7259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124" y="1905033"/>
              <a:ext cx="2380822" cy="581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236431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5pPr>
      <a:lvl6pPr marL="28572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6pPr>
      <a:lvl7pPr marL="571455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7pPr>
      <a:lvl8pPr marL="857182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8pPr>
      <a:lvl9pPr marL="114290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9pPr>
    </p:titleStyle>
    <p:bodyStyle>
      <a:lvl1pPr marL="236793" indent="-236793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15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5177" indent="-190492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670692" indent="-169327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109177" indent="-142863" algn="l" rtl="0" eaLnBrk="1" fontAlgn="base" hangingPunct="1">
        <a:spcBef>
          <a:spcPct val="20000"/>
        </a:spcBef>
        <a:spcAft>
          <a:spcPct val="0"/>
        </a:spcAft>
        <a:buChar char="–"/>
        <a:defRPr sz="1250">
          <a:solidFill>
            <a:schemeClr val="bg1"/>
          </a:solidFill>
          <a:latin typeface="+mn-lt"/>
        </a:defRPr>
      </a:lvl4pPr>
      <a:lvl5pPr marL="1323472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5pPr>
      <a:lvl6pPr marL="1609200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6pPr>
      <a:lvl7pPr marL="1894927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7pPr>
      <a:lvl8pPr marL="2180654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8pPr>
      <a:lvl9pPr marL="2466381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5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3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7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rgbClr val="204D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pic>
        <p:nvPicPr>
          <p:cNvPr id="1027" name="Picture 41" descr="small_logo_insid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19" y="0"/>
            <a:ext cx="992981" cy="89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71450"/>
            <a:ext cx="5600700" cy="5715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857250"/>
            <a:ext cx="6172200" cy="38290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4942537"/>
            <a:ext cx="1600200" cy="1717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dirty="0" smtClean="0">
                <a:solidFill>
                  <a:schemeClr val="bg1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942537"/>
            <a:ext cx="2171700" cy="1717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chemeClr val="bg1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4942537"/>
            <a:ext cx="1600200" cy="1717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76878869-5E9A-E643-8F05-4B8AD2B4F49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71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9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Blip>
          <a:blip r:embed="rId15"/>
        </a:buBlip>
        <a:defRPr sz="225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Blip>
          <a:blip r:embed="rId16"/>
        </a:buBlip>
        <a:defRPr sz="1950">
          <a:solidFill>
            <a:schemeClr val="tx1"/>
          </a:solidFill>
          <a:latin typeface="+mn-lt"/>
          <a:ea typeface="+mn-ea"/>
        </a:defRPr>
      </a:lvl2pPr>
      <a:lvl3pPr marL="740569" indent="-22026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Blip>
          <a:blip r:embed="rId17"/>
        </a:buBlip>
        <a:defRPr sz="1725">
          <a:solidFill>
            <a:schemeClr val="tx1"/>
          </a:solidFill>
          <a:latin typeface="+mn-lt"/>
          <a:ea typeface="+mn-ea"/>
        </a:defRPr>
      </a:lvl3pPr>
      <a:lvl4pPr marL="960835" indent="-2190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Blip>
          <a:blip r:embed="rId16"/>
        </a:buBlip>
        <a:defRPr sz="1500">
          <a:solidFill>
            <a:schemeClr val="tx1"/>
          </a:solidFill>
          <a:latin typeface="+mn-lt"/>
          <a:ea typeface="+mn-ea"/>
        </a:defRPr>
      </a:lvl4pPr>
      <a:lvl5pPr marL="11989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Blip>
          <a:blip r:embed="rId17"/>
        </a:buBlip>
        <a:defRPr sz="1500">
          <a:solidFill>
            <a:schemeClr val="tx1"/>
          </a:solidFill>
          <a:latin typeface="+mn-lt"/>
          <a:ea typeface="+mn-ea"/>
        </a:defRPr>
      </a:lvl5pPr>
      <a:lvl6pPr marL="15418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7"/>
        </a:buBlip>
        <a:defRPr sz="1500">
          <a:solidFill>
            <a:schemeClr val="tx1"/>
          </a:solidFill>
          <a:latin typeface="+mn-lt"/>
          <a:ea typeface="+mn-ea"/>
        </a:defRPr>
      </a:lvl6pPr>
      <a:lvl7pPr marL="18847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7"/>
        </a:buBlip>
        <a:defRPr sz="1500">
          <a:solidFill>
            <a:schemeClr val="tx1"/>
          </a:solidFill>
          <a:latin typeface="+mn-lt"/>
          <a:ea typeface="+mn-ea"/>
        </a:defRPr>
      </a:lvl7pPr>
      <a:lvl8pPr marL="22276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7"/>
        </a:buBlip>
        <a:defRPr sz="1500">
          <a:solidFill>
            <a:schemeClr val="tx1"/>
          </a:solidFill>
          <a:latin typeface="+mn-lt"/>
          <a:ea typeface="+mn-ea"/>
        </a:defRPr>
      </a:lvl8pPr>
      <a:lvl9pPr marL="25705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7"/>
        </a:buBlip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250" y="291626"/>
            <a:ext cx="6185087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341" y="1110344"/>
            <a:ext cx="6169964" cy="362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" y="4989837"/>
            <a:ext cx="6859964" cy="158643"/>
            <a:chOff x="0" y="5987804"/>
            <a:chExt cx="8231957" cy="190372"/>
          </a:xfrm>
        </p:grpSpPr>
        <p:sp>
          <p:nvSpPr>
            <p:cNvPr id="36" name="Parallelogram 35"/>
            <p:cNvSpPr/>
            <p:nvPr userDrawn="1"/>
          </p:nvSpPr>
          <p:spPr>
            <a:xfrm>
              <a:off x="7178479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FA63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endParaRPr lang="en-US" sz="1500" kern="0" smtClean="0">
                <a:solidFill>
                  <a:srgbClr val="FFFFFF"/>
                </a:solidFill>
              </a:endParaRPr>
            </a:p>
          </p:txBody>
        </p:sp>
        <p:sp>
          <p:nvSpPr>
            <p:cNvPr id="37" name="Parallelogram 36"/>
            <p:cNvSpPr/>
            <p:nvPr userDrawn="1"/>
          </p:nvSpPr>
          <p:spPr>
            <a:xfrm>
              <a:off x="6394206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76B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endParaRPr lang="en-US" sz="1500" kern="0" smtClean="0">
                <a:solidFill>
                  <a:srgbClr val="FFFFFF"/>
                </a:solidFill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 userDrawn="1"/>
          </p:nvPicPr>
          <p:blipFill rotWithShape="1">
            <a:blip r:embed="rId14"/>
            <a:srcRect t="-6317" r="97921" b="17099"/>
            <a:stretch/>
          </p:blipFill>
          <p:spPr>
            <a:xfrm>
              <a:off x="7947899" y="5987804"/>
              <a:ext cx="284058" cy="19037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 userDrawn="1"/>
          </p:nvPicPr>
          <p:blipFill rotWithShape="1">
            <a:blip r:embed="rId15"/>
            <a:srcRect l="52877" t="1978" r="-1" b="17095"/>
            <a:stretch/>
          </p:blipFill>
          <p:spPr>
            <a:xfrm>
              <a:off x="0" y="6002009"/>
              <a:ext cx="6433059" cy="17267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98934" y="5034091"/>
            <a:ext cx="200643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00" cap="none" dirty="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-6713" y="4993160"/>
            <a:ext cx="68732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27" y="5032625"/>
            <a:ext cx="412598" cy="76098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6149909" y="5028452"/>
            <a:ext cx="362782" cy="84445"/>
            <a:chOff x="4100403" y="1765746"/>
            <a:chExt cx="3118543" cy="725905"/>
          </a:xfrm>
        </p:grpSpPr>
        <p:pic>
          <p:nvPicPr>
            <p:cNvPr id="48" name="Picture 47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403" y="1765746"/>
              <a:ext cx="561259" cy="7259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124" y="1905033"/>
              <a:ext cx="2380822" cy="581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212412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5pPr>
      <a:lvl6pPr marL="28572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6pPr>
      <a:lvl7pPr marL="571455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7pPr>
      <a:lvl8pPr marL="857182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8pPr>
      <a:lvl9pPr marL="114290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9pPr>
    </p:titleStyle>
    <p:bodyStyle>
      <a:lvl1pPr marL="236793" indent="-236793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15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5177" indent="-190492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670692" indent="-169327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109177" indent="-142863" algn="l" rtl="0" eaLnBrk="1" fontAlgn="base" hangingPunct="1">
        <a:spcBef>
          <a:spcPct val="20000"/>
        </a:spcBef>
        <a:spcAft>
          <a:spcPct val="0"/>
        </a:spcAft>
        <a:buChar char="–"/>
        <a:defRPr sz="1250">
          <a:solidFill>
            <a:schemeClr val="bg1"/>
          </a:solidFill>
          <a:latin typeface="+mn-lt"/>
        </a:defRPr>
      </a:lvl4pPr>
      <a:lvl5pPr marL="1323472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5pPr>
      <a:lvl6pPr marL="1609200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6pPr>
      <a:lvl7pPr marL="1894927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7pPr>
      <a:lvl8pPr marL="2180654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8pPr>
      <a:lvl9pPr marL="2466381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5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3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7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CUDA </a:t>
            </a:r>
            <a:r>
              <a:rPr lang="it-IT" dirty="0" err="1" smtClean="0"/>
              <a:t>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4793917"/>
            <a:ext cx="3429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cs typeface="Times New Roman" pitchFamily="18" charset="0"/>
              </a:rPr>
              <a:t>Slide credit:  Slides adapted from </a:t>
            </a:r>
          </a:p>
          <a:p>
            <a:r>
              <a:rPr lang="en-US" sz="800" dirty="0">
                <a:solidFill>
                  <a:schemeClr val="bg1"/>
                </a:solidFill>
                <a:cs typeface="Times New Roman" pitchFamily="18" charset="0"/>
              </a:rPr>
              <a:t>© David Kirk/NVIDIA and Wen-</a:t>
            </a:r>
            <a:r>
              <a:rPr lang="en-US" sz="800" dirty="0" err="1">
                <a:solidFill>
                  <a:schemeClr val="bg1"/>
                </a:solidFill>
                <a:cs typeface="Times New Roman" pitchFamily="18" charset="0"/>
              </a:rPr>
              <a:t>mei</a:t>
            </a:r>
            <a:r>
              <a:rPr lang="en-US" sz="800" dirty="0">
                <a:solidFill>
                  <a:schemeClr val="bg1"/>
                </a:solidFill>
                <a:cs typeface="Times New Roman" pitchFamily="18" charset="0"/>
              </a:rPr>
              <a:t> W. </a:t>
            </a:r>
            <a:r>
              <a:rPr lang="en-US" sz="800" dirty="0" err="1">
                <a:solidFill>
                  <a:schemeClr val="bg1"/>
                </a:solidFill>
                <a:cs typeface="Times New Roman" pitchFamily="18" charset="0"/>
              </a:rPr>
              <a:t>Hwu</a:t>
            </a:r>
            <a:r>
              <a:rPr lang="en-US" sz="800" dirty="0">
                <a:solidFill>
                  <a:schemeClr val="bg1"/>
                </a:solidFill>
                <a:cs typeface="Times New Roman" pitchFamily="18" charset="0"/>
              </a:rPr>
              <a:t>, 2007-2016</a:t>
            </a:r>
          </a:p>
        </p:txBody>
      </p:sp>
    </p:spTree>
    <p:extLst>
      <p:ext uri="{BB962C8B-B14F-4D97-AF65-F5344CB8AC3E}">
        <p14:creationId xmlns:p14="http://schemas.microsoft.com/office/powerpoint/2010/main" val="195232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Allocate/Free 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cudaHostAlloc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350" dirty="0"/>
              <a:t>, three parameters</a:t>
            </a:r>
          </a:p>
          <a:p>
            <a:pPr lvl="1"/>
            <a:r>
              <a:rPr lang="en-US" sz="1050" dirty="0"/>
              <a:t>Address of pointer to the allocated memory</a:t>
            </a:r>
          </a:p>
          <a:p>
            <a:pPr lvl="1"/>
            <a:r>
              <a:rPr lang="en-US" sz="1050" dirty="0"/>
              <a:t>Size of the allocated memory in bytes</a:t>
            </a:r>
          </a:p>
          <a:p>
            <a:pPr lvl="1"/>
            <a:r>
              <a:rPr lang="en-US" sz="1050" dirty="0"/>
              <a:t>Option – use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cudaHostAllocDefault</a:t>
            </a:r>
            <a:r>
              <a:rPr lang="en-US" sz="1050" dirty="0"/>
              <a:t> for now</a:t>
            </a:r>
          </a:p>
          <a:p>
            <a:pPr lvl="2"/>
            <a:endParaRPr lang="en-US" sz="1050" dirty="0"/>
          </a:p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cudaFreeHost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350" dirty="0"/>
              <a:t>, one parameter</a:t>
            </a:r>
          </a:p>
          <a:p>
            <a:pPr lvl="2"/>
            <a:r>
              <a:rPr lang="en-US" sz="1050" dirty="0"/>
              <a:t>Pointer to the memory to be freed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75284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874"/>
    </mc:Choice>
    <mc:Fallback xmlns="">
      <p:transition advTm="6087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Pinned Memory in CUDA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350" dirty="0"/>
              <a:t>Use the allocated pinned memory and its pointer the same way as those returned by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endParaRPr lang="en-US" sz="1050" dirty="0"/>
          </a:p>
          <a:p>
            <a:r>
              <a:rPr lang="en-US" sz="1350" dirty="0"/>
              <a:t>The only difference is that the allocated memory cannot be paged by the OS</a:t>
            </a:r>
          </a:p>
          <a:p>
            <a:pPr lvl="1"/>
            <a:endParaRPr lang="en-US" sz="1050" dirty="0"/>
          </a:p>
          <a:p>
            <a:r>
              <a:rPr lang="en-US" sz="1350" dirty="0"/>
              <a:t>The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350" dirty="0"/>
              <a:t> function should be about 2X faster with pinned memory</a:t>
            </a:r>
          </a:p>
          <a:p>
            <a:pPr lvl="1"/>
            <a:endParaRPr lang="en-US" sz="1050" dirty="0"/>
          </a:p>
          <a:p>
            <a:r>
              <a:rPr lang="en-US" sz="1350" dirty="0"/>
              <a:t>Pinned memory is a limited resource</a:t>
            </a:r>
          </a:p>
          <a:p>
            <a:pPr lvl="1"/>
            <a:r>
              <a:rPr lang="en-US" sz="1050" dirty="0"/>
              <a:t>over-subscription can have serious consequences 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7357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337"/>
    </mc:Choice>
    <mc:Fallback xmlns="">
      <p:transition advTm="11033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646331"/>
          </a:xfrm>
        </p:spPr>
        <p:txBody>
          <a:bodyPr/>
          <a:lstStyle/>
          <a:p>
            <a:r>
              <a:rPr lang="en-US" sz="1800" dirty="0"/>
              <a:t>Putting It Together - Vector Addition Host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float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cudaHostAlloc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((void **)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(float),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cudaHostAllocDefault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cudaHostAlloc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((void **)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(float),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cudaHostAllocDefault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cudaHostAlloc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((void **)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(float),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cudaHostAllocDefault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runs 2X faster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381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4366"/>
    </mc:Choice>
    <mc:Fallback xmlns="">
      <p:transition advTm="3436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Cuda</a:t>
            </a:r>
            <a:r>
              <a:rPr lang="en-US" dirty="0" smtClean="0"/>
              <a:t> streams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00110"/>
          </a:xfrm>
        </p:spPr>
        <p:txBody>
          <a:bodyPr/>
          <a:lstStyle/>
          <a:p>
            <a:r>
              <a:rPr lang="en-US" sz="2000" dirty="0"/>
              <a:t>Serialized Data Transfer and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So far, the way we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US" sz="1600" dirty="0"/>
              <a:t> serializes data transfer and GPU computation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VecAddKernel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652973" y="2040739"/>
            <a:ext cx="887068" cy="271463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"/>
                <a:cs typeface="Arial" panose="020B0604020202020204" pitchFamily="34" charset="0"/>
              </a:rPr>
              <a:t>Trans. A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668907" y="2040739"/>
            <a:ext cx="887068" cy="271463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"/>
                <a:cs typeface="Arial" panose="020B0604020202020204" pitchFamily="34" charset="0"/>
              </a:rPr>
              <a:t>Trans. B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664804" y="2049363"/>
            <a:ext cx="971550" cy="271463"/>
          </a:xfrm>
          <a:prstGeom prst="rect">
            <a:avLst/>
          </a:prstGeom>
          <a:solidFill>
            <a:srgbClr val="FA63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"/>
                <a:cs typeface="Arial" panose="020B0604020202020204" pitchFamily="34" charset="0"/>
              </a:rPr>
              <a:t>Comp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704474" y="2063650"/>
            <a:ext cx="802585" cy="271463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"/>
                <a:cs typeface="Arial" panose="020B0604020202020204" pitchFamily="34" charset="0"/>
              </a:rPr>
              <a:t>Trans. C</a:t>
            </a:r>
          </a:p>
        </p:txBody>
      </p:sp>
      <p:cxnSp>
        <p:nvCxnSpPr>
          <p:cNvPr id="34" name="Straight Arrow Connector 8"/>
          <p:cNvCxnSpPr>
            <a:cxnSpLocks noChangeShapeType="1"/>
          </p:cNvCxnSpPr>
          <p:nvPr/>
        </p:nvCxnSpPr>
        <p:spPr bwMode="auto">
          <a:xfrm flipV="1">
            <a:off x="1718720" y="2672933"/>
            <a:ext cx="3788339" cy="8429"/>
          </a:xfrm>
          <a:prstGeom prst="straightConnector1">
            <a:avLst/>
          </a:prstGeom>
          <a:noFill/>
          <a:ln w="7620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6408" y="2335113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36" name="TextBox 10"/>
          <p:cNvSpPr txBox="1">
            <a:spLocks noChangeArrowheads="1"/>
          </p:cNvSpPr>
          <p:nvPr/>
        </p:nvSpPr>
        <p:spPr bwMode="auto">
          <a:xfrm>
            <a:off x="1428750" y="3058608"/>
            <a:ext cx="1608639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use one direction, GPU idle</a:t>
            </a:r>
          </a:p>
        </p:txBody>
      </p:sp>
      <p:sp>
        <p:nvSpPr>
          <p:cNvPr id="37" name="Up Arrow 11"/>
          <p:cNvSpPr>
            <a:spLocks noChangeArrowheads="1"/>
          </p:cNvSpPr>
          <p:nvPr/>
        </p:nvSpPr>
        <p:spPr bwMode="auto">
          <a:xfrm>
            <a:off x="1923508" y="2767867"/>
            <a:ext cx="342900" cy="257175"/>
          </a:xfrm>
          <a:prstGeom prst="up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"/>
              <a:cs typeface="Arial" panose="020B0604020202020204" pitchFamily="34" charset="0"/>
            </a:endParaRPr>
          </a:p>
        </p:txBody>
      </p:sp>
      <p:sp>
        <p:nvSpPr>
          <p:cNvPr id="38" name="TextBox 12"/>
          <p:cNvSpPr txBox="1">
            <a:spLocks noChangeArrowheads="1"/>
          </p:cNvSpPr>
          <p:nvPr/>
        </p:nvSpPr>
        <p:spPr bwMode="auto">
          <a:xfrm>
            <a:off x="3657367" y="3122433"/>
            <a:ext cx="73930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05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Idle</a:t>
            </a:r>
          </a:p>
        </p:txBody>
      </p:sp>
      <p:sp>
        <p:nvSpPr>
          <p:cNvPr id="39" name="Up Arrow 13"/>
          <p:cNvSpPr>
            <a:spLocks noChangeArrowheads="1"/>
          </p:cNvSpPr>
          <p:nvPr/>
        </p:nvSpPr>
        <p:spPr bwMode="auto">
          <a:xfrm>
            <a:off x="3873979" y="2769096"/>
            <a:ext cx="342900" cy="257175"/>
          </a:xfrm>
          <a:prstGeom prst="up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"/>
              <a:cs typeface="Arial" panose="020B0604020202020204" pitchFamily="34" charset="0"/>
            </a:endParaRPr>
          </a:p>
        </p:txBody>
      </p:sp>
      <p:sp>
        <p:nvSpPr>
          <p:cNvPr id="40" name="Up Arrow 15"/>
          <p:cNvSpPr>
            <a:spLocks noChangeArrowheads="1"/>
          </p:cNvSpPr>
          <p:nvPr/>
        </p:nvSpPr>
        <p:spPr bwMode="auto">
          <a:xfrm>
            <a:off x="4976270" y="2769989"/>
            <a:ext cx="342900" cy="257175"/>
          </a:xfrm>
          <a:prstGeom prst="up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"/>
              <a:cs typeface="Arial" panose="020B0604020202020204" pitchFamily="34" charset="0"/>
            </a:endParaRPr>
          </a:p>
        </p:txBody>
      </p:sp>
      <p:sp>
        <p:nvSpPr>
          <p:cNvPr id="41" name="TextBox 16"/>
          <p:cNvSpPr txBox="1">
            <a:spLocks noChangeArrowheads="1"/>
          </p:cNvSpPr>
          <p:nvPr/>
        </p:nvSpPr>
        <p:spPr bwMode="auto">
          <a:xfrm>
            <a:off x="4459196" y="3025042"/>
            <a:ext cx="1218872" cy="57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use one direction, GPU idle</a:t>
            </a:r>
          </a:p>
        </p:txBody>
      </p:sp>
    </p:spTree>
    <p:extLst>
      <p:ext uri="{BB962C8B-B14F-4D97-AF65-F5344CB8AC3E}">
        <p14:creationId xmlns:p14="http://schemas.microsoft.com/office/powerpoint/2010/main" val="11373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7240"/>
    </mc:Choice>
    <mc:Fallback xmlns="">
      <p:transition advTm="11724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 Overlap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Some CUDA devices support device overlap</a:t>
            </a:r>
          </a:p>
          <a:p>
            <a:pPr lvl="1"/>
            <a:r>
              <a:rPr lang="en-US" sz="1200" dirty="0"/>
              <a:t>Simultaneously execute a kernel while copying data between device and host memory</a:t>
            </a:r>
          </a:p>
          <a:p>
            <a:pPr lvl="1"/>
            <a:endParaRPr lang="en-US" sz="1200" dirty="0"/>
          </a:p>
          <a:p>
            <a:pPr lvl="1"/>
            <a:endParaRPr lang="en-US" sz="1050" dirty="0"/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800100" y="1581150"/>
            <a:ext cx="4039888" cy="154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3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dev_count</a:t>
            </a:r>
            <a:r>
              <a:rPr 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cudaDeviceProp</a:t>
            </a:r>
            <a:r>
              <a:rPr 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prop;</a:t>
            </a:r>
          </a:p>
          <a:p>
            <a:endParaRPr lang="en-US" sz="13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cudaGetDeviceCount</a:t>
            </a:r>
            <a:r>
              <a:rPr 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&amp;</a:t>
            </a:r>
            <a:r>
              <a:rPr lang="en-US" sz="13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dev_count</a:t>
            </a:r>
            <a:r>
              <a:rPr 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3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3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3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dev_count</a:t>
            </a:r>
            <a:r>
              <a:rPr 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3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cudaGetDeviceProperties</a:t>
            </a:r>
            <a:r>
              <a:rPr 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(&amp;prop, </a:t>
            </a:r>
            <a:r>
              <a:rPr lang="en-US" sz="13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3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prop.deviceOverlap</a:t>
            </a:r>
            <a:r>
              <a:rPr 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… </a:t>
            </a:r>
          </a:p>
        </p:txBody>
      </p:sp>
    </p:spTree>
    <p:extLst>
      <p:ext uri="{BB962C8B-B14F-4D97-AF65-F5344CB8AC3E}">
        <p14:creationId xmlns:p14="http://schemas.microsoft.com/office/powerpoint/2010/main" val="25939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5525"/>
    </mc:Choice>
    <mc:Fallback xmlns="">
      <p:transition advTm="35525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Ideal, Pipelined 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Divide large vectors into segments</a:t>
            </a:r>
          </a:p>
          <a:p>
            <a:r>
              <a:rPr lang="en-US" sz="1600" dirty="0"/>
              <a:t>Overlap transfer and compute of adjacent segments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9913" y="1807075"/>
            <a:ext cx="615988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 A.0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04968" y="1807075"/>
            <a:ext cx="596027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 B.0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27547" y="1807075"/>
            <a:ext cx="616972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 C.0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54123" y="2372116"/>
            <a:ext cx="587434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 A.1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40062" y="1807075"/>
            <a:ext cx="1140836" cy="471488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 </a:t>
            </a:r>
          </a:p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C.0 = A.0 + B.0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93945" y="2371432"/>
            <a:ext cx="639246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 B.1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327547" y="2371432"/>
            <a:ext cx="1098796" cy="471488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 </a:t>
            </a:r>
          </a:p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C.1 = A.1 + B.1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27547" y="2928644"/>
            <a:ext cx="640784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 A.2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032111" y="2939359"/>
            <a:ext cx="644356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 B.2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275159" y="1664201"/>
            <a:ext cx="1410480" cy="197167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756958" y="2400300"/>
            <a:ext cx="616972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 C.1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756958" y="2964656"/>
            <a:ext cx="1098796" cy="471488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 </a:t>
            </a:r>
          </a:p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C.2 = A.2 + B.2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756957" y="3521869"/>
            <a:ext cx="640784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 A.3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461522" y="3532584"/>
            <a:ext cx="644356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 B.3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704570" y="2257425"/>
            <a:ext cx="1410480" cy="197167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109"/>
    </mc:Choice>
    <mc:Fallback xmlns="">
      <p:transition advTm="15210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CUDA Streams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CUDA supports parallel execution of kernels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/>
              <a:t>with “Streams”</a:t>
            </a:r>
          </a:p>
          <a:p>
            <a:r>
              <a:rPr lang="en-US" sz="1600" dirty="0"/>
              <a:t>Each stream is a queue of operations (kernel launches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/>
              <a:t>calls)</a:t>
            </a:r>
          </a:p>
          <a:p>
            <a:r>
              <a:rPr lang="en-US" sz="1600" dirty="0"/>
              <a:t>Operations (tasks) in different streams can go in parallel</a:t>
            </a:r>
          </a:p>
          <a:p>
            <a:pPr lvl="1"/>
            <a:r>
              <a:rPr lang="en-US" sz="1200" dirty="0"/>
              <a:t>“Task parallelism”</a:t>
            </a:r>
          </a:p>
          <a:p>
            <a:endParaRPr lang="en-US" sz="1350" dirty="0"/>
          </a:p>
          <a:p>
            <a:endParaRPr lang="en-US" sz="135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53449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121"/>
    </mc:Choice>
    <mc:Fallback xmlns="">
      <p:transition advTm="5112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Requests made from the host code are put into First-In-First-Out queues</a:t>
            </a:r>
          </a:p>
          <a:p>
            <a:pPr lvl="1"/>
            <a:r>
              <a:rPr lang="en-US" sz="1200" dirty="0"/>
              <a:t>Queues are read and processed asynchronously by the driver and device</a:t>
            </a:r>
          </a:p>
          <a:p>
            <a:pPr lvl="1"/>
            <a:r>
              <a:rPr lang="en-US" sz="1200" dirty="0"/>
              <a:t>Driver ensures that commands in a queue are processed in sequence.  E.g., Memory copies end before kernel launch, etc.</a:t>
            </a:r>
          </a:p>
          <a:p>
            <a:endParaRPr lang="en-US" sz="135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357437" y="2228850"/>
            <a:ext cx="1147763" cy="25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3750" rIns="67500" bIns="3375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thread</a:t>
            </a: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 flipH="1">
            <a:off x="2703910" y="2469342"/>
            <a:ext cx="3446" cy="274141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2962777" y="2682854"/>
            <a:ext cx="1121568" cy="66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3750" rIns="67500" bIns="3375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launch</a:t>
            </a:r>
          </a:p>
          <a:p>
            <a:pPr eaLnBrk="1" hangingPunct="1"/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sync</a:t>
            </a:r>
          </a:p>
          <a:p>
            <a:pPr eaLnBrk="1" hangingPunct="1"/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2009400" y="2986765"/>
            <a:ext cx="464344" cy="256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3750" rIns="67500" bIns="3375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FIFO</a:t>
            </a:r>
          </a:p>
        </p:txBody>
      </p:sp>
      <p:sp>
        <p:nvSpPr>
          <p:cNvPr id="10" name="Text Box 41"/>
          <p:cNvSpPr txBox="1">
            <a:spLocks noChangeArrowheads="1"/>
          </p:cNvSpPr>
          <p:nvPr/>
        </p:nvSpPr>
        <p:spPr bwMode="auto">
          <a:xfrm>
            <a:off x="2293645" y="4057933"/>
            <a:ext cx="1338263" cy="256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3750" rIns="67500" bIns="3375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driver</a:t>
            </a:r>
          </a:p>
        </p:txBody>
      </p:sp>
      <p:sp>
        <p:nvSpPr>
          <p:cNvPr id="11" name="Line 42"/>
          <p:cNvSpPr>
            <a:spLocks noChangeShapeType="1"/>
          </p:cNvSpPr>
          <p:nvPr/>
        </p:nvSpPr>
        <p:spPr bwMode="auto">
          <a:xfrm>
            <a:off x="2707356" y="3843620"/>
            <a:ext cx="0" cy="21431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72940" y="2743483"/>
            <a:ext cx="285750" cy="110013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0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7269"/>
    </mc:Choice>
    <mc:Fallback xmlns="">
      <p:transition advTm="117269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Streams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To allow concurrent copying and kernel execution, use multiple queues, called “streams”</a:t>
            </a:r>
          </a:p>
          <a:p>
            <a:pPr lvl="1"/>
            <a:r>
              <a:rPr lang="en-US" sz="1200" dirty="0"/>
              <a:t>CUDA “events” allow the host thread to query and synchronize with individual queues (i.e. streams).</a:t>
            </a:r>
          </a:p>
          <a:p>
            <a:endParaRPr lang="en-US" sz="1350" dirty="0"/>
          </a:p>
        </p:txBody>
      </p:sp>
      <p:sp>
        <p:nvSpPr>
          <p:cNvPr id="11292" name="Text Box 39"/>
          <p:cNvSpPr txBox="1">
            <a:spLocks noChangeArrowheads="1"/>
          </p:cNvSpPr>
          <p:nvPr/>
        </p:nvSpPr>
        <p:spPr bwMode="auto">
          <a:xfrm>
            <a:off x="907256" y="5301226"/>
            <a:ext cx="1338263" cy="190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3750" rIns="67500" bIns="3375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sz="105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driver</a:t>
            </a:r>
          </a:p>
        </p:txBody>
      </p:sp>
      <p:sp>
        <p:nvSpPr>
          <p:cNvPr id="11318" name="Text Box 79"/>
          <p:cNvSpPr txBox="1">
            <a:spLocks noChangeArrowheads="1"/>
          </p:cNvSpPr>
          <p:nvPr/>
        </p:nvSpPr>
        <p:spPr bwMode="auto">
          <a:xfrm>
            <a:off x="1545431" y="3298285"/>
            <a:ext cx="581025" cy="165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3750" rIns="67500" bIns="3375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sz="105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2264946" y="2183190"/>
            <a:ext cx="1147763" cy="25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3750" rIns="67500" bIns="3375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thread</a:t>
            </a:r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2182416" y="2441377"/>
            <a:ext cx="3446" cy="274141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40"/>
          <p:cNvSpPr txBox="1">
            <a:spLocks noChangeArrowheads="1"/>
          </p:cNvSpPr>
          <p:nvPr/>
        </p:nvSpPr>
        <p:spPr bwMode="auto">
          <a:xfrm>
            <a:off x="1314450" y="2962870"/>
            <a:ext cx="464344" cy="256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3750" rIns="67500" bIns="3375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 0</a:t>
            </a:r>
          </a:p>
        </p:txBody>
      </p:sp>
      <p:sp>
        <p:nvSpPr>
          <p:cNvPr id="20" name="Text Box 41"/>
          <p:cNvSpPr txBox="1">
            <a:spLocks noChangeArrowheads="1"/>
          </p:cNvSpPr>
          <p:nvPr/>
        </p:nvSpPr>
        <p:spPr bwMode="auto">
          <a:xfrm>
            <a:off x="2182415" y="4029967"/>
            <a:ext cx="1338263" cy="256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3750" rIns="67500" bIns="3375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driver</a:t>
            </a:r>
          </a:p>
        </p:txBody>
      </p:sp>
      <p:sp>
        <p:nvSpPr>
          <p:cNvPr id="21" name="Line 42"/>
          <p:cNvSpPr>
            <a:spLocks noChangeShapeType="1"/>
          </p:cNvSpPr>
          <p:nvPr/>
        </p:nvSpPr>
        <p:spPr bwMode="auto">
          <a:xfrm>
            <a:off x="2185862" y="3815656"/>
            <a:ext cx="0" cy="21431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51447" y="2715518"/>
            <a:ext cx="285750" cy="110013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Line 38"/>
          <p:cNvSpPr>
            <a:spLocks noChangeShapeType="1"/>
          </p:cNvSpPr>
          <p:nvPr/>
        </p:nvSpPr>
        <p:spPr bwMode="auto">
          <a:xfrm flipH="1">
            <a:off x="3249091" y="2441376"/>
            <a:ext cx="3446" cy="274141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40"/>
          <p:cNvSpPr txBox="1">
            <a:spLocks noChangeArrowheads="1"/>
          </p:cNvSpPr>
          <p:nvPr/>
        </p:nvSpPr>
        <p:spPr bwMode="auto">
          <a:xfrm>
            <a:off x="2400300" y="2962870"/>
            <a:ext cx="464344" cy="256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3750" rIns="67500" bIns="3375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 1</a:t>
            </a:r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>
            <a:off x="3252538" y="3815655"/>
            <a:ext cx="0" cy="21431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18122" y="2715517"/>
            <a:ext cx="285750" cy="110013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51447" y="3287254"/>
            <a:ext cx="285750" cy="2285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22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529"/>
    </mc:Choice>
    <mc:Fallback xmlns="">
      <p:transition advTm="8052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host memory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9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Conceptual View of Streams</a:t>
            </a:r>
            <a:endParaRPr lang="en-US" dirty="0"/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1830433" y="2376865"/>
            <a:ext cx="1085850" cy="214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MemCpy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 A.0</a:t>
            </a:r>
          </a:p>
        </p:txBody>
      </p:sp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1830433" y="2588497"/>
            <a:ext cx="1085850" cy="214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MemCpy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 B.0</a:t>
            </a: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1830433" y="2802810"/>
            <a:ext cx="1085850" cy="214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Kernel 0</a:t>
            </a: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1830433" y="3017122"/>
            <a:ext cx="1085850" cy="214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MemCpy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 C.0</a:t>
            </a:r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1830433" y="3231435"/>
            <a:ext cx="1085850" cy="214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3773533" y="2379543"/>
            <a:ext cx="1085850" cy="214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MemCpy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 A.1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3773533" y="2591177"/>
            <a:ext cx="1085850" cy="214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MemCpy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 B.1</a:t>
            </a:r>
          </a:p>
        </p:txBody>
      </p:sp>
      <p:sp>
        <p:nvSpPr>
          <p:cNvPr id="59" name="Rectangle 11"/>
          <p:cNvSpPr>
            <a:spLocks noChangeArrowheads="1"/>
          </p:cNvSpPr>
          <p:nvPr/>
        </p:nvSpPr>
        <p:spPr bwMode="auto">
          <a:xfrm>
            <a:off x="3773533" y="2805489"/>
            <a:ext cx="1085850" cy="214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Kernel 1</a:t>
            </a: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3773533" y="3019802"/>
            <a:ext cx="1085850" cy="214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MemCpy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 C.1</a:t>
            </a: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3773533" y="3234115"/>
            <a:ext cx="1085850" cy="214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62" name="TextBox 14"/>
          <p:cNvSpPr txBox="1">
            <a:spLocks noChangeArrowheads="1"/>
          </p:cNvSpPr>
          <p:nvPr/>
        </p:nvSpPr>
        <p:spPr bwMode="auto">
          <a:xfrm>
            <a:off x="1931379" y="3450273"/>
            <a:ext cx="1011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</a:rPr>
              <a:t>Stream 0</a:t>
            </a:r>
          </a:p>
        </p:txBody>
      </p:sp>
      <p:sp>
        <p:nvSpPr>
          <p:cNvPr id="63" name="TextBox 15"/>
          <p:cNvSpPr txBox="1">
            <a:spLocks noChangeArrowheads="1"/>
          </p:cNvSpPr>
          <p:nvPr/>
        </p:nvSpPr>
        <p:spPr bwMode="auto">
          <a:xfrm>
            <a:off x="3867547" y="3450271"/>
            <a:ext cx="1011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</a:rPr>
              <a:t>Stream 1</a:t>
            </a:r>
          </a:p>
        </p:txBody>
      </p:sp>
      <p:sp>
        <p:nvSpPr>
          <p:cNvPr id="64" name="Rectangle 16"/>
          <p:cNvSpPr>
            <a:spLocks noChangeArrowheads="1"/>
          </p:cNvSpPr>
          <p:nvPr/>
        </p:nvSpPr>
        <p:spPr bwMode="auto">
          <a:xfrm>
            <a:off x="1830433" y="1636593"/>
            <a:ext cx="1085850" cy="357188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Copy Engine</a:t>
            </a:r>
          </a:p>
        </p:txBody>
      </p:sp>
      <p:sp>
        <p:nvSpPr>
          <p:cNvPr id="65" name="Rectangle 17"/>
          <p:cNvSpPr>
            <a:spLocks noChangeArrowheads="1"/>
          </p:cNvSpPr>
          <p:nvPr/>
        </p:nvSpPr>
        <p:spPr bwMode="auto">
          <a:xfrm>
            <a:off x="1830433" y="1200150"/>
            <a:ext cx="542925" cy="371475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PCIe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 up</a:t>
            </a:r>
          </a:p>
        </p:txBody>
      </p:sp>
      <p:sp>
        <p:nvSpPr>
          <p:cNvPr id="66" name="Up Arrow 19"/>
          <p:cNvSpPr>
            <a:spLocks noChangeArrowheads="1"/>
          </p:cNvSpPr>
          <p:nvPr/>
        </p:nvSpPr>
        <p:spPr bwMode="auto">
          <a:xfrm>
            <a:off x="2300730" y="2023249"/>
            <a:ext cx="266700" cy="297359"/>
          </a:xfrm>
          <a:prstGeom prst="upArrow">
            <a:avLst>
              <a:gd name="adj1" fmla="val 50000"/>
              <a:gd name="adj2" fmla="val 50132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67" name="Rectangle 20"/>
          <p:cNvSpPr>
            <a:spLocks noChangeArrowheads="1"/>
          </p:cNvSpPr>
          <p:nvPr/>
        </p:nvSpPr>
        <p:spPr bwMode="auto">
          <a:xfrm>
            <a:off x="3773533" y="1579443"/>
            <a:ext cx="1085850" cy="413445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Kernel Engine</a:t>
            </a:r>
          </a:p>
        </p:txBody>
      </p:sp>
      <p:sp>
        <p:nvSpPr>
          <p:cNvPr id="68" name="Up Arrow 21"/>
          <p:cNvSpPr>
            <a:spLocks noChangeArrowheads="1"/>
          </p:cNvSpPr>
          <p:nvPr/>
        </p:nvSpPr>
        <p:spPr bwMode="auto">
          <a:xfrm>
            <a:off x="4183108" y="2023249"/>
            <a:ext cx="266700" cy="297359"/>
          </a:xfrm>
          <a:prstGeom prst="upArrow">
            <a:avLst>
              <a:gd name="adj1" fmla="val 50000"/>
              <a:gd name="adj2" fmla="val 50132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69" name="Up Arrow 22"/>
          <p:cNvSpPr>
            <a:spLocks noChangeArrowheads="1"/>
          </p:cNvSpPr>
          <p:nvPr/>
        </p:nvSpPr>
        <p:spPr bwMode="auto">
          <a:xfrm rot="4312654">
            <a:off x="3229018" y="1730872"/>
            <a:ext cx="266700" cy="996935"/>
          </a:xfrm>
          <a:prstGeom prst="upArrow">
            <a:avLst>
              <a:gd name="adj1" fmla="val 50000"/>
              <a:gd name="adj2" fmla="val 50087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0" name="Up Arrow 23"/>
          <p:cNvSpPr>
            <a:spLocks noChangeArrowheads="1"/>
          </p:cNvSpPr>
          <p:nvPr/>
        </p:nvSpPr>
        <p:spPr bwMode="auto">
          <a:xfrm rot="17590707">
            <a:off x="3211558" y="1783168"/>
            <a:ext cx="266700" cy="949677"/>
          </a:xfrm>
          <a:prstGeom prst="upArrow">
            <a:avLst>
              <a:gd name="adj1" fmla="val 50000"/>
              <a:gd name="adj2" fmla="val 50120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1" name="Up Arrow 24"/>
          <p:cNvSpPr>
            <a:spLocks noChangeArrowheads="1"/>
          </p:cNvSpPr>
          <p:nvPr/>
        </p:nvSpPr>
        <p:spPr bwMode="auto">
          <a:xfrm>
            <a:off x="2343593" y="3711853"/>
            <a:ext cx="266700" cy="297359"/>
          </a:xfrm>
          <a:prstGeom prst="upArrow">
            <a:avLst>
              <a:gd name="adj1" fmla="val 50000"/>
              <a:gd name="adj2" fmla="val 50132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2" name="Up Arrow 25"/>
          <p:cNvSpPr>
            <a:spLocks noChangeArrowheads="1"/>
          </p:cNvSpPr>
          <p:nvPr/>
        </p:nvSpPr>
        <p:spPr bwMode="auto">
          <a:xfrm>
            <a:off x="4225970" y="3711853"/>
            <a:ext cx="266700" cy="297359"/>
          </a:xfrm>
          <a:prstGeom prst="upArrow">
            <a:avLst>
              <a:gd name="adj1" fmla="val 50000"/>
              <a:gd name="adj2" fmla="val 50132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3" name="TextBox 28"/>
          <p:cNvSpPr txBox="1">
            <a:spLocks noChangeArrowheads="1"/>
          </p:cNvSpPr>
          <p:nvPr/>
        </p:nvSpPr>
        <p:spPr bwMode="auto">
          <a:xfrm>
            <a:off x="1832815" y="4009212"/>
            <a:ext cx="4528804" cy="3231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</a:rPr>
              <a:t>Operations (Kernel launches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,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cudaMemcpy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()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</a:rPr>
              <a:t>calls)</a:t>
            </a:r>
          </a:p>
        </p:txBody>
      </p:sp>
      <p:sp>
        <p:nvSpPr>
          <p:cNvPr id="74" name="Rectangle 17"/>
          <p:cNvSpPr>
            <a:spLocks noChangeArrowheads="1"/>
          </p:cNvSpPr>
          <p:nvPr/>
        </p:nvSpPr>
        <p:spPr bwMode="auto">
          <a:xfrm>
            <a:off x="2357764" y="1200150"/>
            <a:ext cx="542925" cy="371475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PCIe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 down</a:t>
            </a:r>
          </a:p>
        </p:txBody>
      </p:sp>
    </p:spTree>
    <p:extLst>
      <p:ext uri="{BB962C8B-B14F-4D97-AF65-F5344CB8AC3E}">
        <p14:creationId xmlns:p14="http://schemas.microsoft.com/office/powerpoint/2010/main" val="85607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8175"/>
    </mc:Choice>
    <mc:Fallback xmlns="">
      <p:transition advTm="128175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Overlapping data transfer w/ computation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6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Multi-Stream Host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cudaStream_t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stream0, stream1;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cudaStreamCreate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(&amp;stream0);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cudaStreamCreate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(&amp;stream1);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float *d_A0, *d_B0, *d_C0; // device memory for stream 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float *d_A1, *d_B1, *d_C1; // device memory for stream 1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cudaMalloc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calls for d_A0, d_B0, d_C0, d_A1, d_B1, d_C1 go here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4817"/>
    </mc:Choice>
    <mc:Fallback xmlns="">
      <p:transition advTm="104817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61665"/>
          </a:xfrm>
        </p:spPr>
        <p:txBody>
          <a:bodyPr/>
          <a:lstStyle/>
          <a:p>
            <a:r>
              <a:rPr lang="en-US" sz="2400" dirty="0"/>
              <a:t>Simple Multi-Stream Host Code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SegSize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*2)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cudaMemcpyAsync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(d_A0,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h_A+i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SegSize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(float),…,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stream0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cudaMemcpyAsync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(d_B0,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h_B+i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SegSize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(float),…,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stream0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vecAdd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SegSize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/256, 256, 0,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stream0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&gt;&gt;&gt;(d_A0, d_B0,…);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cudaMemcpyAsync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h_C+i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d_C0,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SegSize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(float),…,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stream0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cudaMemcpyAsync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(d_A1,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h_A+i+SegSize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SegSize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(float),…,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stream1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cudaMemcpyAsync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(d_B1,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h_B+i+SegSize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SegSize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(float),…,	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stream1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vecAdd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SegSize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/256, 256, 0,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stream1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&gt;&gt;&gt;(d_A1, d_B1, …);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cudaMemcpyAsync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(d_C1,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h_C+i+SegSize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SegSize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(float),…,	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stream1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18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2717"/>
    </mc:Choice>
    <mc:Fallback xmlns="">
      <p:transition advTm="142717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00110"/>
          </a:xfrm>
        </p:spPr>
        <p:txBody>
          <a:bodyPr/>
          <a:lstStyle/>
          <a:p>
            <a:r>
              <a:rPr lang="en-US" sz="2000" dirty="0"/>
              <a:t>A View Closer to Reality in Previous GPUs</a:t>
            </a:r>
          </a:p>
        </p:txBody>
      </p: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1943100" y="2372002"/>
            <a:ext cx="1085850" cy="214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MemCpy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 A.0</a:t>
            </a:r>
          </a:p>
        </p:txBody>
      </p:sp>
      <p:sp>
        <p:nvSpPr>
          <p:cNvPr id="66" name="Rectangle 5"/>
          <p:cNvSpPr>
            <a:spLocks noChangeArrowheads="1"/>
          </p:cNvSpPr>
          <p:nvPr/>
        </p:nvSpPr>
        <p:spPr bwMode="auto">
          <a:xfrm>
            <a:off x="1943100" y="2583634"/>
            <a:ext cx="1085850" cy="214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MemCpy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 B.0</a:t>
            </a:r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1943100" y="2797947"/>
            <a:ext cx="1085850" cy="214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MemCpy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 C.0</a:t>
            </a:r>
          </a:p>
        </p:txBody>
      </p:sp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1943100" y="3012259"/>
            <a:ext cx="1085850" cy="214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MemCpy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 A.1</a:t>
            </a:r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1943100" y="3226572"/>
            <a:ext cx="1085850" cy="214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MemCpy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 B.1</a:t>
            </a:r>
          </a:p>
        </p:txBody>
      </p:sp>
      <p:sp>
        <p:nvSpPr>
          <p:cNvPr id="70" name="Rectangle 9"/>
          <p:cNvSpPr>
            <a:spLocks noChangeArrowheads="1"/>
          </p:cNvSpPr>
          <p:nvPr/>
        </p:nvSpPr>
        <p:spPr bwMode="auto">
          <a:xfrm>
            <a:off x="3886200" y="2374680"/>
            <a:ext cx="1085850" cy="214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Kernel 0</a:t>
            </a:r>
          </a:p>
        </p:txBody>
      </p:sp>
      <p:sp>
        <p:nvSpPr>
          <p:cNvPr id="71" name="Rectangle 10"/>
          <p:cNvSpPr>
            <a:spLocks noChangeArrowheads="1"/>
          </p:cNvSpPr>
          <p:nvPr/>
        </p:nvSpPr>
        <p:spPr bwMode="auto">
          <a:xfrm>
            <a:off x="3886200" y="2586314"/>
            <a:ext cx="1085850" cy="214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Kernel 1</a:t>
            </a:r>
          </a:p>
        </p:txBody>
      </p:sp>
      <p:sp>
        <p:nvSpPr>
          <p:cNvPr id="72" name="Rectangle 11"/>
          <p:cNvSpPr>
            <a:spLocks noChangeArrowheads="1"/>
          </p:cNvSpPr>
          <p:nvPr/>
        </p:nvSpPr>
        <p:spPr bwMode="auto">
          <a:xfrm>
            <a:off x="3886200" y="2800626"/>
            <a:ext cx="1085850" cy="214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3" name="Rectangle 12"/>
          <p:cNvSpPr>
            <a:spLocks noChangeArrowheads="1"/>
          </p:cNvSpPr>
          <p:nvPr/>
        </p:nvSpPr>
        <p:spPr bwMode="auto">
          <a:xfrm>
            <a:off x="3886200" y="3014939"/>
            <a:ext cx="1085850" cy="214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4" name="Rectangle 13"/>
          <p:cNvSpPr>
            <a:spLocks noChangeArrowheads="1"/>
          </p:cNvSpPr>
          <p:nvPr/>
        </p:nvSpPr>
        <p:spPr bwMode="auto">
          <a:xfrm>
            <a:off x="3886200" y="3229252"/>
            <a:ext cx="1085850" cy="214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5" name="TextBox 14"/>
          <p:cNvSpPr txBox="1">
            <a:spLocks noChangeArrowheads="1"/>
          </p:cNvSpPr>
          <p:nvPr/>
        </p:nvSpPr>
        <p:spPr bwMode="auto">
          <a:xfrm>
            <a:off x="2452048" y="3980403"/>
            <a:ext cx="665567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</a:rPr>
              <a:t>Stream 0</a:t>
            </a:r>
          </a:p>
        </p:txBody>
      </p:sp>
      <p:sp>
        <p:nvSpPr>
          <p:cNvPr id="76" name="TextBox 15"/>
          <p:cNvSpPr txBox="1">
            <a:spLocks noChangeArrowheads="1"/>
          </p:cNvSpPr>
          <p:nvPr/>
        </p:nvSpPr>
        <p:spPr bwMode="auto">
          <a:xfrm>
            <a:off x="3830884" y="4004349"/>
            <a:ext cx="59824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</a:rPr>
              <a:t>Stream 1</a:t>
            </a:r>
          </a:p>
        </p:txBody>
      </p:sp>
      <p:sp>
        <p:nvSpPr>
          <p:cNvPr id="77" name="Rectangle 16"/>
          <p:cNvSpPr>
            <a:spLocks noChangeArrowheads="1"/>
          </p:cNvSpPr>
          <p:nvPr/>
        </p:nvSpPr>
        <p:spPr bwMode="auto">
          <a:xfrm>
            <a:off x="1771650" y="1530745"/>
            <a:ext cx="1385888" cy="2176245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Copy 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Engine</a:t>
            </a:r>
          </a:p>
        </p:txBody>
      </p:sp>
      <p:sp>
        <p:nvSpPr>
          <p:cNvPr id="78" name="Rectangle 17"/>
          <p:cNvSpPr>
            <a:spLocks noChangeArrowheads="1"/>
          </p:cNvSpPr>
          <p:nvPr/>
        </p:nvSpPr>
        <p:spPr bwMode="auto">
          <a:xfrm>
            <a:off x="1943100" y="1167940"/>
            <a:ext cx="542925" cy="362885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PCIe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 up</a:t>
            </a:r>
          </a:p>
        </p:txBody>
      </p:sp>
      <p:sp>
        <p:nvSpPr>
          <p:cNvPr id="79" name="Rectangle 18"/>
          <p:cNvSpPr>
            <a:spLocks noChangeArrowheads="1"/>
          </p:cNvSpPr>
          <p:nvPr/>
        </p:nvSpPr>
        <p:spPr bwMode="auto">
          <a:xfrm>
            <a:off x="2486025" y="1167990"/>
            <a:ext cx="542925" cy="363727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PCIe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 down</a:t>
            </a:r>
          </a:p>
        </p:txBody>
      </p:sp>
      <p:sp>
        <p:nvSpPr>
          <p:cNvPr id="80" name="Up Arrow 19"/>
          <p:cNvSpPr>
            <a:spLocks noChangeArrowheads="1"/>
          </p:cNvSpPr>
          <p:nvPr/>
        </p:nvSpPr>
        <p:spPr bwMode="auto">
          <a:xfrm>
            <a:off x="2399111" y="1936233"/>
            <a:ext cx="267890" cy="297359"/>
          </a:xfrm>
          <a:prstGeom prst="upArrow">
            <a:avLst>
              <a:gd name="adj1" fmla="val 50000"/>
              <a:gd name="adj2" fmla="val 49909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1" name="Rectangle 20"/>
          <p:cNvSpPr>
            <a:spLocks noChangeArrowheads="1"/>
          </p:cNvSpPr>
          <p:nvPr/>
        </p:nvSpPr>
        <p:spPr bwMode="auto">
          <a:xfrm>
            <a:off x="3771900" y="1539269"/>
            <a:ext cx="1319213" cy="2167721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Kernel Engine</a:t>
            </a:r>
          </a:p>
        </p:txBody>
      </p:sp>
      <p:sp>
        <p:nvSpPr>
          <p:cNvPr id="82" name="Up Arrow 21"/>
          <p:cNvSpPr>
            <a:spLocks noChangeArrowheads="1"/>
          </p:cNvSpPr>
          <p:nvPr/>
        </p:nvSpPr>
        <p:spPr bwMode="auto">
          <a:xfrm>
            <a:off x="4300538" y="1936233"/>
            <a:ext cx="267891" cy="297359"/>
          </a:xfrm>
          <a:prstGeom prst="upArrow">
            <a:avLst>
              <a:gd name="adj1" fmla="val 50000"/>
              <a:gd name="adj2" fmla="val 49909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3" name="Up Arrow 24"/>
          <p:cNvSpPr>
            <a:spLocks noChangeArrowheads="1"/>
          </p:cNvSpPr>
          <p:nvPr/>
        </p:nvSpPr>
        <p:spPr bwMode="auto">
          <a:xfrm>
            <a:off x="2456260" y="3706990"/>
            <a:ext cx="266700" cy="297359"/>
          </a:xfrm>
          <a:prstGeom prst="upArrow">
            <a:avLst>
              <a:gd name="adj1" fmla="val 50000"/>
              <a:gd name="adj2" fmla="val 50132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4" name="Up Arrow 25"/>
          <p:cNvSpPr>
            <a:spLocks noChangeArrowheads="1"/>
          </p:cNvSpPr>
          <p:nvPr/>
        </p:nvSpPr>
        <p:spPr bwMode="auto">
          <a:xfrm>
            <a:off x="4338638" y="3706990"/>
            <a:ext cx="266700" cy="297359"/>
          </a:xfrm>
          <a:prstGeom prst="upArrow">
            <a:avLst>
              <a:gd name="adj1" fmla="val 50000"/>
              <a:gd name="adj2" fmla="val 50132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5" name="Up Arrow 26"/>
          <p:cNvSpPr>
            <a:spLocks noChangeArrowheads="1"/>
          </p:cNvSpPr>
          <p:nvPr/>
        </p:nvSpPr>
        <p:spPr bwMode="auto">
          <a:xfrm rot="4365240">
            <a:off x="3222827" y="3399349"/>
            <a:ext cx="266700" cy="837796"/>
          </a:xfrm>
          <a:prstGeom prst="upArrow">
            <a:avLst>
              <a:gd name="adj1" fmla="val 50000"/>
              <a:gd name="adj2" fmla="val 50087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6" name="Up Arrow 27"/>
          <p:cNvSpPr>
            <a:spLocks noChangeArrowheads="1"/>
          </p:cNvSpPr>
          <p:nvPr/>
        </p:nvSpPr>
        <p:spPr bwMode="auto">
          <a:xfrm rot="17319008">
            <a:off x="3469387" y="3372333"/>
            <a:ext cx="267891" cy="951680"/>
          </a:xfrm>
          <a:prstGeom prst="upArrow">
            <a:avLst>
              <a:gd name="adj1" fmla="val 50000"/>
              <a:gd name="adj2" fmla="val 50026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7" name="TextBox 28"/>
          <p:cNvSpPr txBox="1">
            <a:spLocks noChangeArrowheads="1"/>
          </p:cNvSpPr>
          <p:nvPr/>
        </p:nvSpPr>
        <p:spPr bwMode="auto">
          <a:xfrm>
            <a:off x="1329019" y="4362277"/>
            <a:ext cx="4054315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</a:rPr>
              <a:t>Operations (Kernel launches,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cudaMemcpy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()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</a:rPr>
              <a:t> calls)</a:t>
            </a:r>
          </a:p>
        </p:txBody>
      </p:sp>
      <p:cxnSp>
        <p:nvCxnSpPr>
          <p:cNvPr id="88" name="Straight Arrow Connector 3"/>
          <p:cNvCxnSpPr>
            <a:cxnSpLocks noChangeShapeType="1"/>
            <a:stCxn id="69" idx="3"/>
          </p:cNvCxnSpPr>
          <p:nvPr/>
        </p:nvCxnSpPr>
        <p:spPr bwMode="auto">
          <a:xfrm flipV="1">
            <a:off x="3028950" y="2524699"/>
            <a:ext cx="857250" cy="38040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Straight Arrow Connector 32"/>
          <p:cNvCxnSpPr>
            <a:cxnSpLocks noChangeShapeType="1"/>
            <a:endCxn id="67" idx="3"/>
          </p:cNvCxnSpPr>
          <p:nvPr/>
        </p:nvCxnSpPr>
        <p:spPr bwMode="auto">
          <a:xfrm flipH="1">
            <a:off x="3028950" y="2417542"/>
            <a:ext cx="857250" cy="61616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Straight Arrow Connector 35"/>
          <p:cNvCxnSpPr>
            <a:cxnSpLocks noChangeShapeType="1"/>
            <a:stCxn id="72" idx="1"/>
            <a:endCxn id="68" idx="3"/>
          </p:cNvCxnSpPr>
          <p:nvPr/>
        </p:nvCxnSpPr>
        <p:spPr bwMode="auto">
          <a:xfrm flipH="1">
            <a:off x="3028950" y="2481837"/>
            <a:ext cx="857250" cy="20895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Rectangle 38"/>
          <p:cNvSpPr>
            <a:spLocks noChangeArrowheads="1"/>
          </p:cNvSpPr>
          <p:nvPr/>
        </p:nvSpPr>
        <p:spPr bwMode="auto">
          <a:xfrm>
            <a:off x="1945481" y="3440884"/>
            <a:ext cx="1085850" cy="214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MemCpy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 C.1</a:t>
            </a:r>
          </a:p>
        </p:txBody>
      </p:sp>
      <p:cxnSp>
        <p:nvCxnSpPr>
          <p:cNvPr id="92" name="Straight Arrow Connector 40"/>
          <p:cNvCxnSpPr>
            <a:cxnSpLocks noChangeShapeType="1"/>
            <a:stCxn id="73" idx="1"/>
            <a:endCxn id="70" idx="3"/>
          </p:cNvCxnSpPr>
          <p:nvPr/>
        </p:nvCxnSpPr>
        <p:spPr bwMode="auto">
          <a:xfrm flipH="1">
            <a:off x="3028950" y="2693471"/>
            <a:ext cx="857250" cy="425946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Straight Arrow Connector 42"/>
          <p:cNvCxnSpPr>
            <a:cxnSpLocks noChangeShapeType="1"/>
            <a:stCxn id="73" idx="1"/>
            <a:endCxn id="71" idx="3"/>
          </p:cNvCxnSpPr>
          <p:nvPr/>
        </p:nvCxnSpPr>
        <p:spPr bwMode="auto">
          <a:xfrm flipH="1">
            <a:off x="3028950" y="2693470"/>
            <a:ext cx="857250" cy="640259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Straight Arrow Connector 44"/>
          <p:cNvCxnSpPr>
            <a:cxnSpLocks noChangeShapeType="1"/>
            <a:stCxn id="93" idx="3"/>
          </p:cNvCxnSpPr>
          <p:nvPr/>
        </p:nvCxnSpPr>
        <p:spPr bwMode="auto">
          <a:xfrm flipV="1">
            <a:off x="3031332" y="2760444"/>
            <a:ext cx="854869" cy="78759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6979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8149"/>
    </mc:Choice>
    <mc:Fallback xmlns="">
      <p:transition advTm="118149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00110"/>
          </a:xfrm>
        </p:spPr>
        <p:txBody>
          <a:bodyPr/>
          <a:lstStyle/>
          <a:p>
            <a:r>
              <a:rPr lang="en-US" sz="2000" dirty="0"/>
              <a:t>Not quite the overlap we want in some GPUs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C.0 blocks A.1 and B.1 in the copy engine queue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838200" y="1634971"/>
            <a:ext cx="542925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</a:rPr>
              <a:t>Trans A.0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1441848" y="1639436"/>
            <a:ext cx="538163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</a:rPr>
              <a:t>Trans B.0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3183138" y="1639436"/>
            <a:ext cx="571500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</a:rPr>
              <a:t>Trans C.0</a:t>
            </a: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3252993" y="2199690"/>
            <a:ext cx="571500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</a:rPr>
              <a:t>Trans </a:t>
            </a:r>
          </a:p>
          <a:p>
            <a:pPr eaLnBrk="0" hangingPunct="0"/>
            <a:r>
              <a:rPr lang="en-US" sz="900" dirty="0">
                <a:solidFill>
                  <a:schemeClr val="bg1"/>
                </a:solidFill>
              </a:rPr>
              <a:t>A.1</a:t>
            </a: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2041327" y="1639436"/>
            <a:ext cx="1084661" cy="471488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</a:rPr>
              <a:t>Comp </a:t>
            </a:r>
          </a:p>
          <a:p>
            <a:pPr eaLnBrk="0" hangingPunct="0"/>
            <a:r>
              <a:rPr lang="en-US" sz="900" dirty="0">
                <a:solidFill>
                  <a:schemeClr val="bg1"/>
                </a:solidFill>
              </a:rPr>
              <a:t>C.0 = A.0 + B.0</a:t>
            </a: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3938793" y="2205991"/>
            <a:ext cx="571500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</a:rPr>
              <a:t>Trans </a:t>
            </a:r>
          </a:p>
          <a:p>
            <a:pPr eaLnBrk="0" hangingPunct="0"/>
            <a:r>
              <a:rPr lang="en-US" sz="900" dirty="0">
                <a:solidFill>
                  <a:schemeClr val="bg1"/>
                </a:solidFill>
              </a:rPr>
              <a:t>B.1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4567444" y="2199690"/>
            <a:ext cx="998936" cy="471488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</a:rPr>
              <a:t>Comp </a:t>
            </a:r>
          </a:p>
          <a:p>
            <a:pPr eaLnBrk="0" hangingPunct="0"/>
            <a:r>
              <a:rPr lang="en-US" sz="900" dirty="0">
                <a:solidFill>
                  <a:schemeClr val="bg1"/>
                </a:solidFill>
              </a:rPr>
              <a:t>C.1= A.1 + B.1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623529" y="2205991"/>
            <a:ext cx="571500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</a:rPr>
              <a:t>Trans C.1</a:t>
            </a:r>
          </a:p>
        </p:txBody>
      </p:sp>
    </p:spTree>
    <p:extLst>
      <p:ext uri="{BB962C8B-B14F-4D97-AF65-F5344CB8AC3E}">
        <p14:creationId xmlns:p14="http://schemas.microsoft.com/office/powerpoint/2010/main" val="98441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9850"/>
    </mc:Choice>
    <mc:Fallback xmlns="">
      <p:transition advTm="6985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Multi-Stream Host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for (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=0; 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&lt;n; 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+=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SegSize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*2) {</a:t>
            </a:r>
          </a:p>
          <a:p>
            <a:pPr marL="0" indent="0">
              <a:buNone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cudaMemcpyAsync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(d_A0, 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h_A+i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SegSize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sizeof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(float),…, </a:t>
            </a:r>
            <a:r>
              <a:rPr lang="en-US" sz="1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stream0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cudaMemcpyAsync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(d_B0, 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h_B+i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SegSize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sizeof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(float),…, </a:t>
            </a:r>
            <a:r>
              <a:rPr lang="en-US" sz="1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stream0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cudaMemcpyAsync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(d_A1, 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h_A+i+SegSize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SegSize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sizeof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(float),…, </a:t>
            </a:r>
            <a:r>
              <a:rPr lang="en-US" sz="1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stream1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cudaMemcpyAsync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(d_B1, 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h_B+i+SegSize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SegSize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sizeof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(float),…, </a:t>
            </a:r>
            <a:r>
              <a:rPr lang="en-US" sz="1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stream1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); </a:t>
            </a:r>
          </a:p>
          <a:p>
            <a:pPr marL="0" indent="0">
              <a:buNone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 </a:t>
            </a:r>
          </a:p>
          <a:p>
            <a:pPr marL="0" indent="0">
              <a:buNone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vecAdd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&lt;&lt;&lt;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SegSize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/256, 256, 0, </a:t>
            </a:r>
            <a:r>
              <a:rPr lang="en-US" sz="1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stream0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&gt;&gt;&gt;(d_A0, d_B0, …);</a:t>
            </a:r>
          </a:p>
          <a:p>
            <a:pPr marL="0" indent="0">
              <a:buNone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vecAdd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&lt;&lt;&lt;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SegSize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/256, 256, 0, </a:t>
            </a:r>
            <a:r>
              <a:rPr lang="en-US" sz="1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stream1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&gt;&gt;&gt;(d_A1, d_B1, …);</a:t>
            </a:r>
          </a:p>
          <a:p>
            <a:pPr marL="0" indent="0">
              <a:buNone/>
            </a:pPr>
            <a:endParaRPr lang="en-US" sz="10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cudaMemcpyAsync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h_C+i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, d_C0, 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SegSize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sizeof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(float),…, </a:t>
            </a:r>
            <a:r>
              <a:rPr lang="en-US" sz="1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stream0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cudaMemcpyAsync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h_C+i+SegSize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, d_C1, 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SegSize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sizeof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(float),…, </a:t>
            </a:r>
            <a:r>
              <a:rPr lang="en-US" sz="1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stream1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251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19"/>
    </mc:Choice>
    <mc:Fallback xmlns="">
      <p:transition advTm="99319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C.0 no longer blocks A.1 and B.1</a:t>
            </a:r>
          </a:p>
        </p:txBody>
      </p: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1938338" y="2387572"/>
            <a:ext cx="1085850" cy="214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MemCpy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 A.0</a:t>
            </a:r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1938338" y="2599205"/>
            <a:ext cx="1085850" cy="214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MemCpy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 B.0</a:t>
            </a:r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1938338" y="2813518"/>
            <a:ext cx="1085850" cy="214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MemCpy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 A.1</a:t>
            </a:r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1938338" y="3027830"/>
            <a:ext cx="1085850" cy="214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MemCpy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 B.1</a:t>
            </a:r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1938338" y="3242143"/>
            <a:ext cx="1085850" cy="214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MemCpy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 C.0</a:t>
            </a:r>
          </a:p>
        </p:txBody>
      </p:sp>
      <p:sp>
        <p:nvSpPr>
          <p:cNvPr id="69" name="Rectangle 9"/>
          <p:cNvSpPr>
            <a:spLocks noChangeArrowheads="1"/>
          </p:cNvSpPr>
          <p:nvPr/>
        </p:nvSpPr>
        <p:spPr bwMode="auto">
          <a:xfrm>
            <a:off x="3881438" y="2390251"/>
            <a:ext cx="1085850" cy="214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Kernel 0</a:t>
            </a:r>
          </a:p>
        </p:txBody>
      </p:sp>
      <p:sp>
        <p:nvSpPr>
          <p:cNvPr id="70" name="Rectangle 10"/>
          <p:cNvSpPr>
            <a:spLocks noChangeArrowheads="1"/>
          </p:cNvSpPr>
          <p:nvPr/>
        </p:nvSpPr>
        <p:spPr bwMode="auto">
          <a:xfrm>
            <a:off x="3881438" y="2601885"/>
            <a:ext cx="1085850" cy="214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Kernel 1</a:t>
            </a:r>
          </a:p>
        </p:txBody>
      </p:sp>
      <p:sp>
        <p:nvSpPr>
          <p:cNvPr id="71" name="Rectangle 11"/>
          <p:cNvSpPr>
            <a:spLocks noChangeArrowheads="1"/>
          </p:cNvSpPr>
          <p:nvPr/>
        </p:nvSpPr>
        <p:spPr bwMode="auto">
          <a:xfrm>
            <a:off x="3881438" y="2816197"/>
            <a:ext cx="1085850" cy="214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3881438" y="3030510"/>
            <a:ext cx="1085850" cy="214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3" name="Rectangle 13"/>
          <p:cNvSpPr>
            <a:spLocks noChangeArrowheads="1"/>
          </p:cNvSpPr>
          <p:nvPr/>
        </p:nvSpPr>
        <p:spPr bwMode="auto">
          <a:xfrm>
            <a:off x="3881438" y="3244822"/>
            <a:ext cx="1085850" cy="214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4" name="TextBox 14"/>
          <p:cNvSpPr txBox="1">
            <a:spLocks noChangeArrowheads="1"/>
          </p:cNvSpPr>
          <p:nvPr/>
        </p:nvSpPr>
        <p:spPr bwMode="auto">
          <a:xfrm>
            <a:off x="2432448" y="3960013"/>
            <a:ext cx="7377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</a:rPr>
              <a:t>Stream 0</a:t>
            </a:r>
          </a:p>
        </p:txBody>
      </p:sp>
      <p:sp>
        <p:nvSpPr>
          <p:cNvPr id="75" name="TextBox 15"/>
          <p:cNvSpPr txBox="1">
            <a:spLocks noChangeArrowheads="1"/>
          </p:cNvSpPr>
          <p:nvPr/>
        </p:nvSpPr>
        <p:spPr bwMode="auto">
          <a:xfrm>
            <a:off x="3827402" y="3987457"/>
            <a:ext cx="665567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</a:rPr>
              <a:t>Stream 1</a:t>
            </a:r>
          </a:p>
        </p:txBody>
      </p:sp>
      <p:sp>
        <p:nvSpPr>
          <p:cNvPr id="76" name="Rectangle 16"/>
          <p:cNvSpPr>
            <a:spLocks noChangeArrowheads="1"/>
          </p:cNvSpPr>
          <p:nvPr/>
        </p:nvSpPr>
        <p:spPr bwMode="auto">
          <a:xfrm>
            <a:off x="1766887" y="1541038"/>
            <a:ext cx="1385888" cy="218152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Copy 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Engine</a:t>
            </a:r>
          </a:p>
        </p:txBody>
      </p:sp>
      <p:sp>
        <p:nvSpPr>
          <p:cNvPr id="77" name="Rectangle 17"/>
          <p:cNvSpPr>
            <a:spLocks noChangeArrowheads="1"/>
          </p:cNvSpPr>
          <p:nvPr/>
        </p:nvSpPr>
        <p:spPr bwMode="auto">
          <a:xfrm>
            <a:off x="1938338" y="1189044"/>
            <a:ext cx="542925" cy="336814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PCIe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 up</a:t>
            </a:r>
          </a:p>
        </p:txBody>
      </p:sp>
      <p:sp>
        <p:nvSpPr>
          <p:cNvPr id="78" name="Rectangle 18"/>
          <p:cNvSpPr>
            <a:spLocks noChangeArrowheads="1"/>
          </p:cNvSpPr>
          <p:nvPr/>
        </p:nvSpPr>
        <p:spPr bwMode="auto">
          <a:xfrm>
            <a:off x="2481263" y="1189045"/>
            <a:ext cx="542925" cy="3368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PCIe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 down</a:t>
            </a:r>
          </a:p>
        </p:txBody>
      </p:sp>
      <p:sp>
        <p:nvSpPr>
          <p:cNvPr id="79" name="Up Arrow 19"/>
          <p:cNvSpPr>
            <a:spLocks noChangeArrowheads="1"/>
          </p:cNvSpPr>
          <p:nvPr/>
        </p:nvSpPr>
        <p:spPr bwMode="auto">
          <a:xfrm>
            <a:off x="2394349" y="1951804"/>
            <a:ext cx="267890" cy="297359"/>
          </a:xfrm>
          <a:prstGeom prst="upArrow">
            <a:avLst>
              <a:gd name="adj1" fmla="val 50000"/>
              <a:gd name="adj2" fmla="val 49909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0" name="Rectangle 20"/>
          <p:cNvSpPr>
            <a:spLocks noChangeArrowheads="1"/>
          </p:cNvSpPr>
          <p:nvPr/>
        </p:nvSpPr>
        <p:spPr bwMode="auto">
          <a:xfrm>
            <a:off x="3767506" y="1541038"/>
            <a:ext cx="1319213" cy="2233315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Kernel Engine</a:t>
            </a:r>
          </a:p>
        </p:txBody>
      </p:sp>
      <p:sp>
        <p:nvSpPr>
          <p:cNvPr id="81" name="Up Arrow 21"/>
          <p:cNvSpPr>
            <a:spLocks noChangeArrowheads="1"/>
          </p:cNvSpPr>
          <p:nvPr/>
        </p:nvSpPr>
        <p:spPr bwMode="auto">
          <a:xfrm>
            <a:off x="4295775" y="1951804"/>
            <a:ext cx="267891" cy="297359"/>
          </a:xfrm>
          <a:prstGeom prst="upArrow">
            <a:avLst>
              <a:gd name="adj1" fmla="val 50000"/>
              <a:gd name="adj2" fmla="val 49909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2" name="Up Arrow 24"/>
          <p:cNvSpPr>
            <a:spLocks noChangeArrowheads="1"/>
          </p:cNvSpPr>
          <p:nvPr/>
        </p:nvSpPr>
        <p:spPr bwMode="auto">
          <a:xfrm>
            <a:off x="2451497" y="3722560"/>
            <a:ext cx="266700" cy="297359"/>
          </a:xfrm>
          <a:prstGeom prst="upArrow">
            <a:avLst>
              <a:gd name="adj1" fmla="val 50000"/>
              <a:gd name="adj2" fmla="val 50132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3" name="Up Arrow 25"/>
          <p:cNvSpPr>
            <a:spLocks noChangeArrowheads="1"/>
          </p:cNvSpPr>
          <p:nvPr/>
        </p:nvSpPr>
        <p:spPr bwMode="auto">
          <a:xfrm>
            <a:off x="4333875" y="3722560"/>
            <a:ext cx="266700" cy="297359"/>
          </a:xfrm>
          <a:prstGeom prst="upArrow">
            <a:avLst>
              <a:gd name="adj1" fmla="val 50000"/>
              <a:gd name="adj2" fmla="val 50132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4" name="Up Arrow 26"/>
          <p:cNvSpPr>
            <a:spLocks noChangeArrowheads="1"/>
          </p:cNvSpPr>
          <p:nvPr/>
        </p:nvSpPr>
        <p:spPr bwMode="auto">
          <a:xfrm rot="3445986">
            <a:off x="3019425" y="3686842"/>
            <a:ext cx="266700" cy="355402"/>
          </a:xfrm>
          <a:prstGeom prst="upArrow">
            <a:avLst>
              <a:gd name="adj1" fmla="val 50000"/>
              <a:gd name="adj2" fmla="val 50087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5" name="Up Arrow 27"/>
          <p:cNvSpPr>
            <a:spLocks noChangeArrowheads="1"/>
          </p:cNvSpPr>
          <p:nvPr/>
        </p:nvSpPr>
        <p:spPr bwMode="auto">
          <a:xfrm rot="18051472">
            <a:off x="3733800" y="3704701"/>
            <a:ext cx="267891" cy="348258"/>
          </a:xfrm>
          <a:prstGeom prst="upArrow">
            <a:avLst>
              <a:gd name="adj1" fmla="val 50000"/>
              <a:gd name="adj2" fmla="val 50026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6" name="TextBox 28"/>
          <p:cNvSpPr txBox="1">
            <a:spLocks noChangeArrowheads="1"/>
          </p:cNvSpPr>
          <p:nvPr/>
        </p:nvSpPr>
        <p:spPr bwMode="auto">
          <a:xfrm>
            <a:off x="1521034" y="4314242"/>
            <a:ext cx="386355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</a:rPr>
              <a:t>Operations (Kernel launches,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</a:rPr>
              <a:t>cudaMemcpy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</a:rPr>
              <a:t>() calls)</a:t>
            </a:r>
          </a:p>
        </p:txBody>
      </p:sp>
      <p:cxnSp>
        <p:nvCxnSpPr>
          <p:cNvPr id="87" name="Straight Arrow Connector 3"/>
          <p:cNvCxnSpPr>
            <a:cxnSpLocks noChangeShapeType="1"/>
            <a:stCxn id="70" idx="3"/>
            <a:endCxn id="71" idx="1"/>
          </p:cNvCxnSpPr>
          <p:nvPr/>
        </p:nvCxnSpPr>
        <p:spPr bwMode="auto">
          <a:xfrm flipV="1">
            <a:off x="3024188" y="2497407"/>
            <a:ext cx="857250" cy="851892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Straight Arrow Connector 32"/>
          <p:cNvCxnSpPr>
            <a:cxnSpLocks noChangeShapeType="1"/>
            <a:endCxn id="66" idx="3"/>
          </p:cNvCxnSpPr>
          <p:nvPr/>
        </p:nvCxnSpPr>
        <p:spPr bwMode="auto">
          <a:xfrm flipH="1">
            <a:off x="3024188" y="2433113"/>
            <a:ext cx="857250" cy="61616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Straight Arrow Connector 35"/>
          <p:cNvCxnSpPr>
            <a:cxnSpLocks noChangeShapeType="1"/>
            <a:stCxn id="71" idx="1"/>
            <a:endCxn id="67" idx="3"/>
          </p:cNvCxnSpPr>
          <p:nvPr/>
        </p:nvCxnSpPr>
        <p:spPr bwMode="auto">
          <a:xfrm flipH="1">
            <a:off x="3024188" y="2497408"/>
            <a:ext cx="857250" cy="20895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Rectangle 38"/>
          <p:cNvSpPr>
            <a:spLocks noChangeArrowheads="1"/>
          </p:cNvSpPr>
          <p:nvPr/>
        </p:nvSpPr>
        <p:spPr bwMode="auto">
          <a:xfrm>
            <a:off x="1940719" y="3456455"/>
            <a:ext cx="1085850" cy="214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MemCpy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 C.1</a:t>
            </a:r>
          </a:p>
        </p:txBody>
      </p:sp>
      <p:cxnSp>
        <p:nvCxnSpPr>
          <p:cNvPr id="91" name="Straight Arrow Connector 40"/>
          <p:cNvCxnSpPr>
            <a:cxnSpLocks noChangeShapeType="1"/>
            <a:stCxn id="72" idx="1"/>
            <a:endCxn id="68" idx="3"/>
          </p:cNvCxnSpPr>
          <p:nvPr/>
        </p:nvCxnSpPr>
        <p:spPr bwMode="auto">
          <a:xfrm flipH="1">
            <a:off x="3024188" y="2709042"/>
            <a:ext cx="857250" cy="21163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42"/>
          <p:cNvCxnSpPr>
            <a:cxnSpLocks noChangeShapeType="1"/>
            <a:stCxn id="72" idx="1"/>
            <a:endCxn id="69" idx="3"/>
          </p:cNvCxnSpPr>
          <p:nvPr/>
        </p:nvCxnSpPr>
        <p:spPr bwMode="auto">
          <a:xfrm flipH="1">
            <a:off x="3024188" y="2709042"/>
            <a:ext cx="857250" cy="42594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Straight Arrow Connector 44"/>
          <p:cNvCxnSpPr>
            <a:cxnSpLocks noChangeShapeType="1"/>
            <a:stCxn id="92" idx="3"/>
          </p:cNvCxnSpPr>
          <p:nvPr/>
        </p:nvCxnSpPr>
        <p:spPr bwMode="auto">
          <a:xfrm flipV="1">
            <a:off x="3026570" y="2776015"/>
            <a:ext cx="854869" cy="78759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7074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4829"/>
    </mc:Choice>
    <mc:Fallback xmlns="">
      <p:transition advTm="74829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Better, not quite the best overlap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C.1 blocks next iteration A.0 and B.0 in the copy engine queue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808814" y="1588879"/>
            <a:ext cx="619982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 A.0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1489518" y="1593344"/>
            <a:ext cx="596503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 B.0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3500483" y="1599427"/>
            <a:ext cx="571500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 C.0</a:t>
            </a: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2143171" y="2158426"/>
            <a:ext cx="571500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 </a:t>
            </a:r>
          </a:p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A.1</a:t>
            </a: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2157458" y="1599427"/>
            <a:ext cx="1051656" cy="471488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 </a:t>
            </a:r>
          </a:p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C.0 = A.0 + B.0</a:t>
            </a: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2828971" y="2164727"/>
            <a:ext cx="571500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 </a:t>
            </a:r>
          </a:p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B.1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3500485" y="2167390"/>
            <a:ext cx="1023080" cy="471488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 </a:t>
            </a:r>
          </a:p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C.1= A.1 + B.1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686300" y="2158426"/>
            <a:ext cx="571500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 C.1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758154" y="2675886"/>
            <a:ext cx="603647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 A.2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403204" y="2676731"/>
            <a:ext cx="596503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 B.2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056857" y="3241813"/>
            <a:ext cx="571500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 </a:t>
            </a:r>
          </a:p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A.2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6071144" y="2682814"/>
            <a:ext cx="753125" cy="471488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 </a:t>
            </a:r>
          </a:p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C.2 = A.2 +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32422" y="1705926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28971" y="2814683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n+1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11370" y="2647950"/>
            <a:ext cx="6412899" cy="22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1004"/>
    </mc:Choice>
    <mc:Fallback xmlns="">
      <p:transition advTm="101004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Ideal, Pipelined Timing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Will need at least three buffers for each original A, B, and C, code is more complicated 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143000" y="1704127"/>
            <a:ext cx="615988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 A.0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798055" y="1704127"/>
            <a:ext cx="596027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 B.0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820634" y="1704127"/>
            <a:ext cx="616972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 C.0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447210" y="2269168"/>
            <a:ext cx="587434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 A.1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433149" y="1704127"/>
            <a:ext cx="1140836" cy="471488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 </a:t>
            </a:r>
          </a:p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C.0 = A.0 + B.0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087032" y="2268484"/>
            <a:ext cx="639246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 B.1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820634" y="2268484"/>
            <a:ext cx="1098796" cy="471488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 </a:t>
            </a:r>
          </a:p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C.1 = A.1 + B.1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820633" y="2825696"/>
            <a:ext cx="640784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 A.2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525198" y="2836411"/>
            <a:ext cx="644356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 B.2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768246" y="1561253"/>
            <a:ext cx="1410480" cy="1971675"/>
          </a:xfrm>
          <a:prstGeom prst="rect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250045" y="2297352"/>
            <a:ext cx="616972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 C.1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250045" y="2861708"/>
            <a:ext cx="1098796" cy="471488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 </a:t>
            </a:r>
          </a:p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C.2 = A.2 + B.2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5250044" y="3418921"/>
            <a:ext cx="640784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 A.3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954609" y="3429636"/>
            <a:ext cx="644356" cy="4714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 B.3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197657" y="2154477"/>
            <a:ext cx="1410480" cy="1971675"/>
          </a:xfrm>
          <a:prstGeom prst="rect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5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904"/>
    </mc:Choice>
    <mc:Fallback xmlns="">
      <p:transition advTm="5490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61665"/>
          </a:xfrm>
        </p:spPr>
        <p:txBody>
          <a:bodyPr/>
          <a:lstStyle/>
          <a:p>
            <a:r>
              <a:rPr lang="en-US" sz="2400" dirty="0"/>
              <a:t>CPU-GPU Data Transfer using DMA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350" dirty="0"/>
              <a:t>DMA (Direct Memory Access) hardware is used by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350" dirty="0"/>
              <a:t> for better efficiency</a:t>
            </a:r>
          </a:p>
          <a:p>
            <a:pPr lvl="1"/>
            <a:r>
              <a:rPr lang="en-US" sz="1050" dirty="0"/>
              <a:t>Frees CPU for other tasks</a:t>
            </a:r>
          </a:p>
          <a:p>
            <a:pPr lvl="1"/>
            <a:r>
              <a:rPr lang="en-US" sz="1050" dirty="0"/>
              <a:t>Hardware unit specialized to transfer a number of bytes requested by OS</a:t>
            </a:r>
          </a:p>
          <a:p>
            <a:pPr lvl="1"/>
            <a:r>
              <a:rPr lang="en-US" sz="1050" dirty="0"/>
              <a:t>Between physical memory address space regions (some can be mapped I/O memory locations)</a:t>
            </a:r>
          </a:p>
          <a:p>
            <a:pPr lvl="1"/>
            <a:r>
              <a:rPr lang="en-US" sz="1050" dirty="0"/>
              <a:t>Uses system interconnect, typically </a:t>
            </a:r>
            <a:r>
              <a:rPr lang="en-US" sz="1050" dirty="0" err="1"/>
              <a:t>PCIe</a:t>
            </a:r>
            <a:r>
              <a:rPr lang="en-US" sz="1050" dirty="0"/>
              <a:t> in today’s systems</a:t>
            </a:r>
          </a:p>
          <a:p>
            <a:endParaRPr lang="en-US" sz="1350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214242" y="2343150"/>
            <a:ext cx="2514600" cy="34290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CPU Main Memory (DRAM)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1257300" y="3264221"/>
            <a:ext cx="2514600" cy="9001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GPU card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(or other I/O cards)</a:t>
            </a:r>
          </a:p>
        </p:txBody>
      </p:sp>
      <p:sp>
        <p:nvSpPr>
          <p:cNvPr id="22" name="Up-Down Arrow 6"/>
          <p:cNvSpPr>
            <a:spLocks noChangeArrowheads="1"/>
          </p:cNvSpPr>
          <p:nvPr/>
        </p:nvSpPr>
        <p:spPr bwMode="auto">
          <a:xfrm>
            <a:off x="3057525" y="2691407"/>
            <a:ext cx="285750" cy="607791"/>
          </a:xfrm>
          <a:prstGeom prst="upDownArrow">
            <a:avLst>
              <a:gd name="adj1" fmla="val 50000"/>
              <a:gd name="adj2" fmla="val 50020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2800350" y="3307083"/>
            <a:ext cx="800100" cy="293367"/>
          </a:xfrm>
          <a:prstGeom prst="rect">
            <a:avLst/>
          </a:prstGeom>
          <a:solidFill>
            <a:srgbClr val="FA63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DMA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1314450" y="3317799"/>
            <a:ext cx="1028700" cy="407194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Global Memory</a:t>
            </a:r>
          </a:p>
        </p:txBody>
      </p:sp>
      <p:sp>
        <p:nvSpPr>
          <p:cNvPr id="25" name="Left-Right Arrow 11"/>
          <p:cNvSpPr>
            <a:spLocks noChangeArrowheads="1"/>
          </p:cNvSpPr>
          <p:nvPr/>
        </p:nvSpPr>
        <p:spPr bwMode="auto">
          <a:xfrm>
            <a:off x="2343150" y="3307085"/>
            <a:ext cx="448866" cy="174129"/>
          </a:xfrm>
          <a:prstGeom prst="leftRightArrow">
            <a:avLst>
              <a:gd name="adj1" fmla="val 50000"/>
              <a:gd name="adj2" fmla="val 50052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67075" y="2855573"/>
            <a:ext cx="527709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 err="1">
                <a:solidFill>
                  <a:srgbClr val="000000"/>
                </a:solidFill>
                <a:latin typeface="Trebuchet MS"/>
                <a:ea typeface=""/>
              </a:rPr>
              <a:t>PCIe</a:t>
            </a:r>
            <a:endParaRPr lang="en-US" sz="1350" dirty="0">
              <a:solidFill>
                <a:srgbClr val="000000"/>
              </a:solidFill>
              <a:latin typeface="Trebuchet MS"/>
              <a:ea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98840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6643"/>
    </mc:Choice>
    <mc:Fallback xmlns="">
      <p:transition advTm="166643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61665"/>
          </a:xfrm>
        </p:spPr>
        <p:txBody>
          <a:bodyPr/>
          <a:lstStyle/>
          <a:p>
            <a:r>
              <a:rPr lang="en-US" sz="2400" dirty="0"/>
              <a:t>Wait until all tasks have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cudaStreamSynchronize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200" dirty="0"/>
              <a:t>Used in host code</a:t>
            </a:r>
          </a:p>
          <a:p>
            <a:pPr lvl="1"/>
            <a:r>
              <a:rPr lang="en-US" sz="1200" dirty="0"/>
              <a:t>Takes one parameter – stream identifier</a:t>
            </a:r>
          </a:p>
          <a:p>
            <a:pPr lvl="1"/>
            <a:r>
              <a:rPr lang="en-US" sz="1200" dirty="0"/>
              <a:t>Wait until all tasks in a stream have completed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E.g.,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cudaStreamSynchronize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(stream0)</a:t>
            </a:r>
            <a:r>
              <a:rPr lang="en-US" sz="1200" dirty="0"/>
              <a:t>in host code ensures that all tasks in the queues of stream0 have completed</a:t>
            </a:r>
          </a:p>
          <a:p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000" dirty="0"/>
          </a:p>
          <a:p>
            <a:r>
              <a:rPr lang="en-US" sz="1600" dirty="0"/>
              <a:t>This is different from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cudaDeviceSynchronize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200" dirty="0"/>
              <a:t>Also used in host code</a:t>
            </a:r>
          </a:p>
          <a:p>
            <a:pPr lvl="1"/>
            <a:r>
              <a:rPr lang="en-US" sz="1200" dirty="0"/>
              <a:t>No parameter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cudaDeviceSynchronize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/>
              <a:t>waits until all tasks in all streams have completed for the current device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3122"/>
    </mc:Choice>
    <mc:Fallback xmlns="">
      <p:transition advTm="13312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 Management 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dirty="0"/>
              <a:t>Modern computers use virtual memory management</a:t>
            </a:r>
          </a:p>
          <a:p>
            <a:pPr lvl="1"/>
            <a:r>
              <a:rPr lang="en-US" sz="1200" dirty="0"/>
              <a:t>Many virtual memory spaces mapped into a single physical memory</a:t>
            </a:r>
          </a:p>
          <a:p>
            <a:pPr lvl="1"/>
            <a:r>
              <a:rPr lang="en-US" sz="1200" dirty="0"/>
              <a:t>Virtual addresses (pointer values) are translated into physical addresses</a:t>
            </a:r>
          </a:p>
          <a:p>
            <a:r>
              <a:rPr lang="en-US" sz="1500" dirty="0"/>
              <a:t>Not all variables and data structures are always in the physical memory</a:t>
            </a:r>
          </a:p>
          <a:p>
            <a:pPr lvl="1"/>
            <a:r>
              <a:rPr lang="en-US" sz="1200" dirty="0"/>
              <a:t>Each virtual address space is divided into pages that are mapped into and out of the physical memory</a:t>
            </a:r>
          </a:p>
          <a:p>
            <a:pPr lvl="1"/>
            <a:r>
              <a:rPr lang="en-US" sz="1200" dirty="0"/>
              <a:t>Virtual memory pages can be mapped out of the physical memory (page-out) to make room</a:t>
            </a:r>
          </a:p>
          <a:p>
            <a:pPr lvl="1"/>
            <a:r>
              <a:rPr lang="en-US" sz="1200" dirty="0"/>
              <a:t>Whether or not a variable is in the physical memory is checked at address translation time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0472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9612"/>
    </mc:Choice>
    <mc:Fallback xmlns="">
      <p:transition advTm="12961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d1b10bmlvqabco.cloudfront.net/attach/jfigan6samb3hs/iipmelkzp2W/jgzgw3kmga5h/VM.jpg_lar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320"/>
            <a:ext cx="6096000" cy="480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1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1b10bmlvqabco.cloudfront.net/attach/jfigan6samb3hs/iipmelkzp2W/jgzgwgq81o05/fault.jpg_lar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48" y="0"/>
            <a:ext cx="6335264" cy="483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21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61665"/>
          </a:xfrm>
        </p:spPr>
        <p:txBody>
          <a:bodyPr/>
          <a:lstStyle/>
          <a:p>
            <a:r>
              <a:rPr lang="en-US" sz="2400" dirty="0"/>
              <a:t>Data Transfer and Virtual Memory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DMA uses physical addresses</a:t>
            </a:r>
          </a:p>
          <a:p>
            <a:pPr lvl="1"/>
            <a:r>
              <a:rPr lang="en-US" sz="1200" dirty="0"/>
              <a:t>When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200" dirty="0"/>
              <a:t> copies an array, it is implemented as one or more DMA transfers</a:t>
            </a:r>
          </a:p>
          <a:p>
            <a:pPr lvl="1"/>
            <a:r>
              <a:rPr lang="en-US" sz="1200" dirty="0"/>
              <a:t>Address is translated and page presence checked for the entire source and destination regions at the beginning of each DMA transfer</a:t>
            </a:r>
          </a:p>
          <a:p>
            <a:pPr lvl="1"/>
            <a:r>
              <a:rPr lang="en-US" sz="1200" dirty="0"/>
              <a:t>No address translation for the rest of the same DMA transfer so that high efficiency can be achieved</a:t>
            </a:r>
          </a:p>
          <a:p>
            <a:pPr lvl="1"/>
            <a:endParaRPr lang="en-US" sz="1100" dirty="0"/>
          </a:p>
          <a:p>
            <a:r>
              <a:rPr lang="en-US" sz="1400" dirty="0"/>
              <a:t>The OS could accidentally page-out the data that is being read or written by a DMA and page-in another virtual page into the same physical location</a:t>
            </a:r>
          </a:p>
        </p:txBody>
      </p:sp>
    </p:spTree>
    <p:extLst>
      <p:ext uri="{BB962C8B-B14F-4D97-AF65-F5344CB8AC3E}">
        <p14:creationId xmlns:p14="http://schemas.microsoft.com/office/powerpoint/2010/main" val="54217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9034"/>
    </mc:Choice>
    <mc:Fallback xmlns="">
      <p:transition advTm="15903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00110"/>
          </a:xfrm>
        </p:spPr>
        <p:txBody>
          <a:bodyPr/>
          <a:lstStyle/>
          <a:p>
            <a:r>
              <a:rPr lang="en-US" sz="2000" dirty="0"/>
              <a:t>Pinned Memory and DMA Data Transfer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350" dirty="0"/>
              <a:t>Pinned memory are virtual memory pages that are specially marked so that they cannot be paged out</a:t>
            </a:r>
          </a:p>
          <a:p>
            <a:r>
              <a:rPr lang="en-US" sz="1350" dirty="0"/>
              <a:t>Allocated with a special system API function call</a:t>
            </a:r>
          </a:p>
          <a:p>
            <a:r>
              <a:rPr lang="en-US" sz="1350" dirty="0"/>
              <a:t>a.k.a. Page Locked Memory, Locked Pages, etc.</a:t>
            </a:r>
          </a:p>
          <a:p>
            <a:r>
              <a:rPr lang="en-US" sz="1350" dirty="0"/>
              <a:t>CPU memory that serve as the source or destination of a DMA transfer must be allocated as pinned memory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33583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7822"/>
    </mc:Choice>
    <mc:Fallback xmlns="">
      <p:transition advTm="10782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00110"/>
          </a:xfrm>
        </p:spPr>
        <p:txBody>
          <a:bodyPr/>
          <a:lstStyle/>
          <a:p>
            <a:r>
              <a:rPr lang="en-US" sz="2000" dirty="0"/>
              <a:t>CUDA data transfer uses pinned memory.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350" dirty="0"/>
              <a:t>The DMA used by </a:t>
            </a:r>
            <a:r>
              <a:rPr lang="en-US" sz="1350" dirty="0" err="1"/>
              <a:t>cudaMemcpy</a:t>
            </a:r>
            <a:r>
              <a:rPr lang="en-US" sz="1350" dirty="0"/>
              <a:t>() requires that any source or destination in the host memory is allocated as pinned memory</a:t>
            </a:r>
          </a:p>
          <a:p>
            <a:endParaRPr lang="en-US" sz="1350" dirty="0"/>
          </a:p>
          <a:p>
            <a:r>
              <a:rPr lang="en-US" sz="1350" dirty="0"/>
              <a:t>If a source or destination of a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350" dirty="0"/>
              <a:t> in the host memory is not allocated in pinned memory, it needs to be first copied to a pinned memory – extra overhead</a:t>
            </a:r>
          </a:p>
          <a:p>
            <a:pPr lvl="1"/>
            <a:endParaRPr lang="en-US" sz="1050" dirty="0"/>
          </a:p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350" dirty="0"/>
              <a:t> is faster if the host memory source or destination is allocated in pinned memory since no extra copy is needed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52246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343"/>
    </mc:Choice>
    <mc:Fallback xmlns="">
      <p:transition advTm="7134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&amp; Bullet ">
  <a:themeElements>
    <a:clrScheme name="NVIDIA + University of Illinois 2015 Template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FA6300"/>
      </a:accent2>
      <a:accent3>
        <a:srgbClr val="007A43"/>
      </a:accent3>
      <a:accent4>
        <a:srgbClr val="2F426B"/>
      </a:accent4>
      <a:accent5>
        <a:srgbClr val="990366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VIDIA_University_of_Illinois_Template_2015_4x3" id="{5C1E5DBF-147B-4C12-BA1C-1E216CC92BF8}" vid="{34A544E1-27AA-4307-BA49-86C7E39C24A4}"/>
    </a:ext>
  </a:extLst>
</a:theme>
</file>

<file path=ppt/theme/theme2.xml><?xml version="1.0" encoding="utf-8"?>
<a:theme xmlns:a="http://schemas.openxmlformats.org/drawingml/2006/main" name="UCRTemplate4">
  <a:themeElements>
    <a:clrScheme name="Custom 2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75B800"/>
      </a:accent1>
      <a:accent2>
        <a:srgbClr val="FA6200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UCRTemplate4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UCRTemplate4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RTemplate4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Title &amp; Bullet ">
  <a:themeElements>
    <a:clrScheme name="NVIDIA + University of Illinois 2015 Template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FA6300"/>
      </a:accent2>
      <a:accent3>
        <a:srgbClr val="007A43"/>
      </a:accent3>
      <a:accent4>
        <a:srgbClr val="2F426B"/>
      </a:accent4>
      <a:accent5>
        <a:srgbClr val="990366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VIDIA_University_of_Illinois_Template_2015_4x3" id="{5C1E5DBF-147B-4C12-BA1C-1E216CC92BF8}" vid="{34A544E1-27AA-4307-BA49-86C7E39C24A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956f548-e1c6-4bad-9b00-9434a603b471" xsi:nil="true"/>
    <Order0 xmlns="1956f548-e1c6-4bad-9b00-9434a603b471">2.21</Order0>
    <Test_x0020_Field xmlns="1956f548-e1c6-4bad-9b00-9434a603b471">Slides</Test_x0020_Field>
    <Chapter xmlns="1956f548-e1c6-4bad-9b00-9434a603b471" xsi:nil="true"/>
    <Kit_x0020_Version xmlns="1956f548-e1c6-4bad-9b00-9434a603b471">Eval Kit</Kit_x0020_Version>
    <Quizzes xmlns="1956f548-e1c6-4bad-9b00-9434a603b471">N/A</Quizzes>
    <Labs xmlns="1956f548-e1c6-4bad-9b00-9434a603b471">N/A</Labs>
    <Lectures xmlns="1956f548-e1c6-4bad-9b00-9434a603b471">N/A</Lecture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0370999F4D641B163DEC6FC797108" ma:contentTypeVersion="17" ma:contentTypeDescription="Create a new document." ma:contentTypeScope="" ma:versionID="7939aa0d029907ca2f60185f7fcbb4b3">
  <xsd:schema xmlns:xsd="http://www.w3.org/2001/XMLSchema" xmlns:xs="http://www.w3.org/2001/XMLSchema" xmlns:p="http://schemas.microsoft.com/office/2006/metadata/properties" xmlns:ns2="1956f548-e1c6-4bad-9b00-9434a603b471" targetNamespace="http://schemas.microsoft.com/office/2006/metadata/properties" ma:root="true" ma:fieldsID="f3011372e976e3b5ec1f02bb487973b2" ns2:_="">
    <xsd:import namespace="1956f548-e1c6-4bad-9b00-9434a603b471"/>
    <xsd:element name="properties">
      <xsd:complexType>
        <xsd:sequence>
          <xsd:element name="documentManagement">
            <xsd:complexType>
              <xsd:all>
                <xsd:element ref="ns2:Test_x0020_Field" minOccurs="0"/>
                <xsd:element ref="ns2:Order0" minOccurs="0"/>
                <xsd:element ref="ns2:Description0" minOccurs="0"/>
                <xsd:element ref="ns2:Chapter" minOccurs="0"/>
                <xsd:element ref="ns2:Lectures" minOccurs="0"/>
                <xsd:element ref="ns2:Labs" minOccurs="0"/>
                <xsd:element ref="ns2:Quizzes" minOccurs="0"/>
                <xsd:element ref="ns2:Kit_x0020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6f548-e1c6-4bad-9b00-9434a603b471" elementFormDefault="qualified">
    <xsd:import namespace="http://schemas.microsoft.com/office/2006/documentManagement/types"/>
    <xsd:import namespace="http://schemas.microsoft.com/office/infopath/2007/PartnerControls"/>
    <xsd:element name="Test_x0020_Field" ma:index="8" nillable="true" ma:displayName="Content Type" ma:default="Quiz Questions and Answers" ma:format="RadioButtons" ma:internalName="Test_x0020_Field">
      <xsd:simpleType>
        <xsd:restriction base="dms:Choice">
          <xsd:enumeration value="Quiz Questions and Answers"/>
          <xsd:enumeration value="Labs &amp; Solutions"/>
          <xsd:enumeration value="Slides"/>
          <xsd:enumeration value="Videos"/>
          <xsd:enumeration value="EBook Chapter"/>
          <xsd:enumeration value="Project"/>
          <xsd:enumeration value="Base Files"/>
          <xsd:enumeration value="Resource"/>
        </xsd:restriction>
      </xsd:simpleType>
    </xsd:element>
    <xsd:element name="Order0" ma:index="9" nillable="true" ma:displayName="Order" ma:decimals="3" ma:internalName="Order0" ma:percentage="FALSE">
      <xsd:simpleType>
        <xsd:restriction base="dms:Number"/>
      </xsd:simpleType>
    </xsd:element>
    <xsd:element name="Description0" ma:index="10" nillable="true" ma:displayName="Description" ma:internalName="Description0">
      <xsd:simpleType>
        <xsd:restriction base="dms:Text">
          <xsd:maxLength value="255"/>
        </xsd:restriction>
      </xsd:simpleType>
    </xsd:element>
    <xsd:element name="Chapter" ma:index="11" nillable="true" ma:displayName="Chapter" ma:internalName="Chapter">
      <xsd:simpleType>
        <xsd:restriction base="dms:Text">
          <xsd:maxLength value="255"/>
        </xsd:restriction>
      </xsd:simpleType>
    </xsd:element>
    <xsd:element name="Lectures" ma:index="12" nillable="true" ma:displayName="Lectures" ma:default="N/A" ma:format="Dropdown" ma:internalName="Lectur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Labs" ma:index="13" nillable="true" ma:displayName="Labs" ma:default="N/A" ma:format="Dropdown" ma:internalName="Lab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Quizzes" ma:index="14" nillable="true" ma:displayName="Quizzes" ma:default="N/A" ma:format="Dropdown" ma:internalName="Quizz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Kit_x0020_Version" ma:index="15" nillable="true" ma:displayName="Kit Version" ma:default="Eval Kit" ma:format="Dropdown" ma:internalName="Kit_x0020_Version">
      <xsd:simpleType>
        <xsd:restriction base="dms:Choice">
          <xsd:enumeration value="Eval Kit"/>
          <xsd:enumeration value="Release 1.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620434-1BE5-4570-A95A-4A40C8D27972}">
  <ds:schemaRefs>
    <ds:schemaRef ds:uri="http://schemas.microsoft.com/office/2006/metadata/properties"/>
    <ds:schemaRef ds:uri="http://schemas.microsoft.com/office/infopath/2007/PartnerControls"/>
    <ds:schemaRef ds:uri="1956f548-e1c6-4bad-9b00-9434a603b471"/>
  </ds:schemaRefs>
</ds:datastoreItem>
</file>

<file path=customXml/itemProps2.xml><?xml version="1.0" encoding="utf-8"?>
<ds:datastoreItem xmlns:ds="http://schemas.openxmlformats.org/officeDocument/2006/customXml" ds:itemID="{516C44D1-C024-4547-BFB2-690FCD7BEB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DBF429-E0F9-41BB-9241-2A93F13ABD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56f548-e1c6-4bad-9b00-9434a603b4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8671</TotalTime>
  <Words>1540</Words>
  <Application>Microsoft Macintosh PowerPoint</Application>
  <PresentationFormat>Custom</PresentationFormat>
  <Paragraphs>294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5" baseType="lpstr">
      <vt:lpstr>Akzidenz-Grotesk Extended BQ</vt:lpstr>
      <vt:lpstr>AkzidenzGrotesk</vt:lpstr>
      <vt:lpstr>Calibri</vt:lpstr>
      <vt:lpstr>Courier New</vt:lpstr>
      <vt:lpstr>Lucida Sans Unicode</vt:lpstr>
      <vt:lpstr>MS PGothic</vt:lpstr>
      <vt:lpstr>ＭＳ Ｐゴシック</vt:lpstr>
      <vt:lpstr>Sentinel Medium</vt:lpstr>
      <vt:lpstr>Times New Roman</vt:lpstr>
      <vt:lpstr>Trebuchet MS</vt:lpstr>
      <vt:lpstr>Wingdings</vt:lpstr>
      <vt:lpstr>Arial</vt:lpstr>
      <vt:lpstr>1_Title &amp; Bullet </vt:lpstr>
      <vt:lpstr>UCRTemplate4</vt:lpstr>
      <vt:lpstr>2_Title &amp; Bullet </vt:lpstr>
      <vt:lpstr>CUDA Streams</vt:lpstr>
      <vt:lpstr>Pinned host memory</vt:lpstr>
      <vt:lpstr>CPU-GPU Data Transfer using DMA</vt:lpstr>
      <vt:lpstr>Virtual Memory Management </vt:lpstr>
      <vt:lpstr>PowerPoint Presentation</vt:lpstr>
      <vt:lpstr>PowerPoint Presentation</vt:lpstr>
      <vt:lpstr>Data Transfer and Virtual Memory </vt:lpstr>
      <vt:lpstr>Pinned Memory and DMA Data Transfer </vt:lpstr>
      <vt:lpstr>CUDA data transfer uses pinned memory.</vt:lpstr>
      <vt:lpstr>Allocate/Free Pinned Memory</vt:lpstr>
      <vt:lpstr>Using Pinned Memory in CUDA</vt:lpstr>
      <vt:lpstr>Putting It Together - Vector Addition Host Code Example</vt:lpstr>
      <vt:lpstr>Cuda streams</vt:lpstr>
      <vt:lpstr>Serialized Data Transfer and Computation</vt:lpstr>
      <vt:lpstr>Device Overlap</vt:lpstr>
      <vt:lpstr>Ideal, Pipelined Timing</vt:lpstr>
      <vt:lpstr>CUDA Streams</vt:lpstr>
      <vt:lpstr>Streams</vt:lpstr>
      <vt:lpstr>Streams cont.</vt:lpstr>
      <vt:lpstr>Conceptual View of Streams</vt:lpstr>
      <vt:lpstr>Overlapping data transfer w/ computation</vt:lpstr>
      <vt:lpstr>Simple Multi-Stream Host Code</vt:lpstr>
      <vt:lpstr>Simple Multi-Stream Host Code (Cont.)</vt:lpstr>
      <vt:lpstr>A View Closer to Reality in Previous GPUs</vt:lpstr>
      <vt:lpstr>Not quite the overlap we want in some GPUs</vt:lpstr>
      <vt:lpstr>Better Multi-Stream Host Code </vt:lpstr>
      <vt:lpstr>C.0 no longer blocks A.1 and B.1</vt:lpstr>
      <vt:lpstr>Better, not quite the best overlap</vt:lpstr>
      <vt:lpstr>Ideal, Pipelined Timing</vt:lpstr>
      <vt:lpstr>Wait until all tasks have completed</vt:lpstr>
    </vt:vector>
  </TitlesOfParts>
  <Company>UIUC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02 - Introduction to CUDA C</dc:title>
  <dc:creator>Cook, Colleen N</dc:creator>
  <cp:lastModifiedBy>Daniel Wong</cp:lastModifiedBy>
  <cp:revision>302</cp:revision>
  <dcterms:created xsi:type="dcterms:W3CDTF">2013-11-15T21:49:21Z</dcterms:created>
  <dcterms:modified xsi:type="dcterms:W3CDTF">2019-05-13T17:47:28Z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0x0101006BB0370999F4D641B163DEC6FC797108</vt:lpwstr>
  </property>
  <property fmtid="{D5CDD505-2E9C-101B-9397-08002B2CF9AE}" pid="3" name="Module">
    <vt:r8>2</vt:r8>
  </property>
  <property fmtid="{D5CDD505-2E9C-101B-9397-08002B2CF9AE}" pid="4" name="Evaluation Kit Module">
    <vt:bool>true</vt:bool>
  </property>
</Properties>
</file>