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60" r:id="rId5"/>
    <p:sldMasterId id="2147483878" r:id="rId6"/>
    <p:sldMasterId id="2147483898" r:id="rId7"/>
    <p:sldMasterId id="2147483900" r:id="rId8"/>
  </p:sldMasterIdLst>
  <p:notesMasterIdLst>
    <p:notesMasterId r:id="rId91"/>
  </p:notesMasterIdLst>
  <p:handoutMasterIdLst>
    <p:handoutMasterId r:id="rId92"/>
  </p:handoutMasterIdLst>
  <p:sldIdLst>
    <p:sldId id="343" r:id="rId9"/>
    <p:sldId id="417" r:id="rId10"/>
    <p:sldId id="500" r:id="rId11"/>
    <p:sldId id="471" r:id="rId12"/>
    <p:sldId id="486" r:id="rId13"/>
    <p:sldId id="522" r:id="rId14"/>
    <p:sldId id="465" r:id="rId15"/>
    <p:sldId id="421" r:id="rId16"/>
    <p:sldId id="418" r:id="rId17"/>
    <p:sldId id="460" r:id="rId18"/>
    <p:sldId id="490" r:id="rId19"/>
    <p:sldId id="513" r:id="rId20"/>
    <p:sldId id="569" r:id="rId21"/>
    <p:sldId id="577" r:id="rId22"/>
    <p:sldId id="468" r:id="rId23"/>
    <p:sldId id="573" r:id="rId24"/>
    <p:sldId id="537" r:id="rId25"/>
    <p:sldId id="574" r:id="rId26"/>
    <p:sldId id="578" r:id="rId27"/>
    <p:sldId id="439" r:id="rId28"/>
    <p:sldId id="538" r:id="rId29"/>
    <p:sldId id="529" r:id="rId30"/>
    <p:sldId id="440" r:id="rId31"/>
    <p:sldId id="575" r:id="rId32"/>
    <p:sldId id="424" r:id="rId33"/>
    <p:sldId id="549" r:id="rId34"/>
    <p:sldId id="576" r:id="rId35"/>
    <p:sldId id="552" r:id="rId36"/>
    <p:sldId id="553" r:id="rId37"/>
    <p:sldId id="476" r:id="rId38"/>
    <p:sldId id="551" r:id="rId39"/>
    <p:sldId id="580" r:id="rId40"/>
    <p:sldId id="581" r:id="rId41"/>
    <p:sldId id="582" r:id="rId42"/>
    <p:sldId id="587" r:id="rId43"/>
    <p:sldId id="588" r:id="rId44"/>
    <p:sldId id="589" r:id="rId45"/>
    <p:sldId id="590" r:id="rId46"/>
    <p:sldId id="591" r:id="rId47"/>
    <p:sldId id="592" r:id="rId48"/>
    <p:sldId id="593" r:id="rId49"/>
    <p:sldId id="594" r:id="rId50"/>
    <p:sldId id="595" r:id="rId51"/>
    <p:sldId id="596" r:id="rId52"/>
    <p:sldId id="597" r:id="rId53"/>
    <p:sldId id="598" r:id="rId54"/>
    <p:sldId id="599" r:id="rId55"/>
    <p:sldId id="600" r:id="rId56"/>
    <p:sldId id="601" r:id="rId57"/>
    <p:sldId id="602" r:id="rId58"/>
    <p:sldId id="583" r:id="rId59"/>
    <p:sldId id="625" r:id="rId60"/>
    <p:sldId id="603" r:id="rId61"/>
    <p:sldId id="604" r:id="rId62"/>
    <p:sldId id="605" r:id="rId63"/>
    <p:sldId id="606" r:id="rId64"/>
    <p:sldId id="607" r:id="rId65"/>
    <p:sldId id="608" r:id="rId66"/>
    <p:sldId id="609" r:id="rId67"/>
    <p:sldId id="610" r:id="rId68"/>
    <p:sldId id="611" r:id="rId69"/>
    <p:sldId id="612" r:id="rId70"/>
    <p:sldId id="613" r:id="rId71"/>
    <p:sldId id="614" r:id="rId72"/>
    <p:sldId id="615" r:id="rId73"/>
    <p:sldId id="616" r:id="rId74"/>
    <p:sldId id="617" r:id="rId75"/>
    <p:sldId id="618" r:id="rId76"/>
    <p:sldId id="619" r:id="rId77"/>
    <p:sldId id="620" r:id="rId78"/>
    <p:sldId id="621" r:id="rId79"/>
    <p:sldId id="622" r:id="rId80"/>
    <p:sldId id="623" r:id="rId81"/>
    <p:sldId id="624" r:id="rId82"/>
    <p:sldId id="626" r:id="rId83"/>
    <p:sldId id="634" r:id="rId84"/>
    <p:sldId id="627" r:id="rId85"/>
    <p:sldId id="628" r:id="rId86"/>
    <p:sldId id="630" r:id="rId87"/>
    <p:sldId id="631" r:id="rId88"/>
    <p:sldId id="632" r:id="rId89"/>
    <p:sldId id="633" r:id="rId90"/>
  </p:sldIdLst>
  <p:sldSz cx="12192000" cy="6858000"/>
  <p:notesSz cx="7102475" cy="93884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432" userDrawn="1">
          <p15:clr>
            <a:srgbClr val="A4A3A4"/>
          </p15:clr>
        </p15:guide>
        <p15:guide id="2" pos="3719" userDrawn="1">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mann, Brad" initials="BB" lastIdx="42" clrIdx="0">
    <p:extLst/>
  </p:cmAuthor>
  <p:cmAuthor id="2" name="Gutierrez, Anthony" initials="GA" lastIdx="9" clrIdx="1">
    <p:extLst>
      <p:ext uri="{19B8F6BF-5375-455C-9EA6-DF929625EA0E}">
        <p15:presenceInfo xmlns:p15="http://schemas.microsoft.com/office/powerpoint/2012/main" userId="S-1-5-21-249263827-1212357926-315576832-655009" providerId="AD"/>
      </p:ext>
    </p:extLst>
  </p:cmAuthor>
  <p:cmAuthor id="3" name="Tuan Quang Ta" initials="TT" lastIdx="14" clrIdx="2">
    <p:extLst>
      <p:ext uri="{19B8F6BF-5375-455C-9EA6-DF929625EA0E}">
        <p15:presenceInfo xmlns:p15="http://schemas.microsoft.com/office/powerpoint/2012/main" userId="S::qtt2@cornell.edu::2bcb73bc-f37f-4b26-b2d2-6a0e46c99648" providerId="AD"/>
      </p:ext>
    </p:extLst>
  </p:cmAuthor>
  <p:cmAuthor id="4" name="Loh, Gabriel" initials="LG" lastIdx="44" clrIdx="3">
    <p:extLst>
      <p:ext uri="{19B8F6BF-5375-455C-9EA6-DF929625EA0E}">
        <p15:presenceInfo xmlns:p15="http://schemas.microsoft.com/office/powerpoint/2012/main" userId="S-1-5-21-249263827-1212357926-315576832-4364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6600FF"/>
    <a:srgbClr val="000099"/>
    <a:srgbClr val="0099FF"/>
    <a:srgbClr val="FF9900"/>
    <a:srgbClr val="F26522"/>
    <a:srgbClr val="FFFFFF"/>
    <a:srgbClr val="00AAB5"/>
    <a:srgbClr val="73E1E7"/>
    <a:srgbClr val="A6C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8" autoAdjust="0"/>
    <p:restoredTop sz="94799" autoAdjust="0"/>
  </p:normalViewPr>
  <p:slideViewPr>
    <p:cSldViewPr snapToGrid="0" snapToObjects="1" showGuides="1">
      <p:cViewPr varScale="1">
        <p:scale>
          <a:sx n="116" d="100"/>
          <a:sy n="116" d="100"/>
        </p:scale>
        <p:origin x="792" y="108"/>
      </p:cViewPr>
      <p:guideLst>
        <p:guide orient="horz" pos="432"/>
        <p:guide pos="3719"/>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p:scale>
          <a:sx n="66" d="100"/>
          <a:sy n="66" d="100"/>
        </p:scale>
        <p:origin x="1550" y="-845"/>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slide" Target="slides/slide76.xml"/><Relationship Id="rId89" Type="http://schemas.openxmlformats.org/officeDocument/2006/relationships/slide" Target="slides/slide81.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viewProps" Target="view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05-18T16:14:48.846" idx="17">
    <p:pos x="1716" y="2217"/>
    <p:text>How much of this is hardcoded for GCN3, and how much is parameterized?  It would be good to point out where parts of the gem5 models provide academic researchers with flexibility vs. when something is dictated by the GCN3 architecture.</p:text>
    <p:extLst>
      <p:ext uri="{C676402C-5697-4E1C-873F-D02D1690AC5C}">
        <p15:threadingInfo xmlns:p15="http://schemas.microsoft.com/office/powerpoint/2012/main" timeZoneBias="420"/>
      </p:ext>
    </p:extLst>
  </p:cm>
  <p:cm authorId="4" dt="2018-05-18T16:17:10.710" idx="19">
    <p:pos x="1716" y="2313"/>
    <p:text>And this comment really applies throughout the tutorial.  You want to advertise the flexibility/generalness of the simulator where possible/applicable.</p:text>
    <p:extLst>
      <p:ext uri="{C676402C-5697-4E1C-873F-D02D1690AC5C}">
        <p15:threadingInfo xmlns:p15="http://schemas.microsoft.com/office/powerpoint/2012/main" timeZoneBias="420">
          <p15:parentCm authorId="4" idx="17"/>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9336A6-30CC-4928-AC9F-59A36B6C34BF}" type="doc">
      <dgm:prSet loTypeId="urn:microsoft.com/office/officeart/2005/8/layout/gear1" loCatId="cycle" qsTypeId="urn:microsoft.com/office/officeart/2005/8/quickstyle/simple1" qsCatId="simple" csTypeId="urn:microsoft.com/office/officeart/2005/8/colors/accent3_1" csCatId="accent3" phldr="1"/>
      <dgm:spPr/>
    </dgm:pt>
    <dgm:pt modelId="{A3872C03-CE92-46DB-ADEA-AC60F80A1A15}">
      <dgm:prSet phldrT="[Text]"/>
      <dgm:spPr/>
      <dgm:t>
        <a:bodyPr/>
        <a:lstStyle/>
        <a:p>
          <a:endParaRPr lang="en-US" dirty="0"/>
        </a:p>
        <a:p>
          <a:endParaRPr lang="en-US" dirty="0"/>
        </a:p>
      </dgm:t>
    </dgm:pt>
    <dgm:pt modelId="{156067E2-C333-4CD7-BEED-C0ACE49FFD1F}" type="parTrans" cxnId="{1AB73E89-106F-4CD8-A0B1-9C0D709AFC70}">
      <dgm:prSet/>
      <dgm:spPr/>
      <dgm:t>
        <a:bodyPr/>
        <a:lstStyle/>
        <a:p>
          <a:endParaRPr lang="en-US"/>
        </a:p>
      </dgm:t>
    </dgm:pt>
    <dgm:pt modelId="{FDCFE137-B00C-4FDE-8EB9-44924D128702}" type="sibTrans" cxnId="{1AB73E89-106F-4CD8-A0B1-9C0D709AFC70}">
      <dgm:prSet/>
      <dgm:spPr/>
      <dgm:t>
        <a:bodyPr/>
        <a:lstStyle/>
        <a:p>
          <a:endParaRPr lang="en-US"/>
        </a:p>
      </dgm:t>
    </dgm:pt>
    <dgm:pt modelId="{72528C28-5421-4883-AA5E-336A1DC6B9B0}">
      <dgm:prSet phldrT="[Text]"/>
      <dgm:spPr/>
      <dgm:t>
        <a:bodyPr/>
        <a:lstStyle/>
        <a:p>
          <a:r>
            <a:rPr lang="en-US" dirty="0"/>
            <a:t>Modeling APU systems</a:t>
          </a:r>
        </a:p>
      </dgm:t>
    </dgm:pt>
    <dgm:pt modelId="{F7976C3F-AF55-4908-A482-9D4CF04906C8}" type="parTrans" cxnId="{33DC0E56-2BF0-4A74-93AC-61F39E023347}">
      <dgm:prSet/>
      <dgm:spPr/>
      <dgm:t>
        <a:bodyPr/>
        <a:lstStyle/>
        <a:p>
          <a:endParaRPr lang="en-US"/>
        </a:p>
      </dgm:t>
    </dgm:pt>
    <dgm:pt modelId="{7D762CE8-405E-43B7-87C4-0557C6F738B1}" type="sibTrans" cxnId="{33DC0E56-2BF0-4A74-93AC-61F39E023347}">
      <dgm:prSet/>
      <dgm:spPr/>
      <dgm:t>
        <a:bodyPr/>
        <a:lstStyle/>
        <a:p>
          <a:endParaRPr lang="en-US"/>
        </a:p>
      </dgm:t>
    </dgm:pt>
    <dgm:pt modelId="{46C3BDCB-EB04-4E11-BCBD-BDCF4DC0643A}" type="pres">
      <dgm:prSet presAssocID="{3E9336A6-30CC-4928-AC9F-59A36B6C34BF}" presName="composite" presStyleCnt="0">
        <dgm:presLayoutVars>
          <dgm:chMax val="3"/>
          <dgm:animLvl val="lvl"/>
          <dgm:resizeHandles val="exact"/>
        </dgm:presLayoutVars>
      </dgm:prSet>
      <dgm:spPr/>
    </dgm:pt>
    <dgm:pt modelId="{4993F4E1-8C28-4BE0-9976-589D1FD4660A}" type="pres">
      <dgm:prSet presAssocID="{A3872C03-CE92-46DB-ADEA-AC60F80A1A15}" presName="gear1" presStyleLbl="node1" presStyleIdx="0" presStyleCnt="2">
        <dgm:presLayoutVars>
          <dgm:chMax val="1"/>
          <dgm:bulletEnabled val="1"/>
        </dgm:presLayoutVars>
      </dgm:prSet>
      <dgm:spPr/>
      <dgm:t>
        <a:bodyPr/>
        <a:lstStyle/>
        <a:p>
          <a:endParaRPr lang="en-US"/>
        </a:p>
      </dgm:t>
    </dgm:pt>
    <dgm:pt modelId="{9B4C5B21-34AC-4763-8BBE-5CE343956931}" type="pres">
      <dgm:prSet presAssocID="{A3872C03-CE92-46DB-ADEA-AC60F80A1A15}" presName="gear1srcNode" presStyleLbl="node1" presStyleIdx="0" presStyleCnt="2"/>
      <dgm:spPr/>
      <dgm:t>
        <a:bodyPr/>
        <a:lstStyle/>
        <a:p>
          <a:endParaRPr lang="en-US"/>
        </a:p>
      </dgm:t>
    </dgm:pt>
    <dgm:pt modelId="{93366995-8164-4442-809C-D79305AB9B5C}" type="pres">
      <dgm:prSet presAssocID="{A3872C03-CE92-46DB-ADEA-AC60F80A1A15}" presName="gear1dstNode" presStyleLbl="node1" presStyleIdx="0" presStyleCnt="2"/>
      <dgm:spPr/>
      <dgm:t>
        <a:bodyPr/>
        <a:lstStyle/>
        <a:p>
          <a:endParaRPr lang="en-US"/>
        </a:p>
      </dgm:t>
    </dgm:pt>
    <dgm:pt modelId="{5CA50F9E-4282-4C3B-8A52-27609BE65381}" type="pres">
      <dgm:prSet presAssocID="{72528C28-5421-4883-AA5E-336A1DC6B9B0}" presName="gear2" presStyleLbl="node1" presStyleIdx="1" presStyleCnt="2">
        <dgm:presLayoutVars>
          <dgm:chMax val="1"/>
          <dgm:bulletEnabled val="1"/>
        </dgm:presLayoutVars>
      </dgm:prSet>
      <dgm:spPr/>
      <dgm:t>
        <a:bodyPr/>
        <a:lstStyle/>
        <a:p>
          <a:endParaRPr lang="en-US"/>
        </a:p>
      </dgm:t>
    </dgm:pt>
    <dgm:pt modelId="{36BE0E7A-B11F-40D4-BEC2-DDC8B7DE7059}" type="pres">
      <dgm:prSet presAssocID="{72528C28-5421-4883-AA5E-336A1DC6B9B0}" presName="gear2srcNode" presStyleLbl="node1" presStyleIdx="1" presStyleCnt="2"/>
      <dgm:spPr/>
      <dgm:t>
        <a:bodyPr/>
        <a:lstStyle/>
        <a:p>
          <a:endParaRPr lang="en-US"/>
        </a:p>
      </dgm:t>
    </dgm:pt>
    <dgm:pt modelId="{BD9A548B-1CEA-4670-8AFE-A86FBCBB94F3}" type="pres">
      <dgm:prSet presAssocID="{72528C28-5421-4883-AA5E-336A1DC6B9B0}" presName="gear2dstNode" presStyleLbl="node1" presStyleIdx="1" presStyleCnt="2"/>
      <dgm:spPr/>
      <dgm:t>
        <a:bodyPr/>
        <a:lstStyle/>
        <a:p>
          <a:endParaRPr lang="en-US"/>
        </a:p>
      </dgm:t>
    </dgm:pt>
    <dgm:pt modelId="{1B66D4BC-5F7D-4A78-840D-221BE4DD79E0}" type="pres">
      <dgm:prSet presAssocID="{FDCFE137-B00C-4FDE-8EB9-44924D128702}" presName="connector1" presStyleLbl="sibTrans2D1" presStyleIdx="0" presStyleCnt="2"/>
      <dgm:spPr/>
      <dgm:t>
        <a:bodyPr/>
        <a:lstStyle/>
        <a:p>
          <a:endParaRPr lang="en-US"/>
        </a:p>
      </dgm:t>
    </dgm:pt>
    <dgm:pt modelId="{29BC2F45-B3D7-45A1-B6C2-107E23E3FFCD}" type="pres">
      <dgm:prSet presAssocID="{7D762CE8-405E-43B7-87C4-0557C6F738B1}" presName="connector2" presStyleLbl="sibTrans2D1" presStyleIdx="1" presStyleCnt="2"/>
      <dgm:spPr/>
      <dgm:t>
        <a:bodyPr/>
        <a:lstStyle/>
        <a:p>
          <a:endParaRPr lang="en-US"/>
        </a:p>
      </dgm:t>
    </dgm:pt>
  </dgm:ptLst>
  <dgm:cxnLst>
    <dgm:cxn modelId="{51FD8505-1C6A-42DE-8F4D-86B9EE6D2882}" type="presOf" srcId="{FDCFE137-B00C-4FDE-8EB9-44924D128702}" destId="{1B66D4BC-5F7D-4A78-840D-221BE4DD79E0}" srcOrd="0" destOrd="0" presId="urn:microsoft.com/office/officeart/2005/8/layout/gear1"/>
    <dgm:cxn modelId="{09FA816C-5ADC-4196-9C14-E10451D42062}" type="presOf" srcId="{A3872C03-CE92-46DB-ADEA-AC60F80A1A15}" destId="{93366995-8164-4442-809C-D79305AB9B5C}" srcOrd="2" destOrd="0" presId="urn:microsoft.com/office/officeart/2005/8/layout/gear1"/>
    <dgm:cxn modelId="{B1F7D4E3-7C35-4139-AC7F-65E11300AC33}" type="presOf" srcId="{72528C28-5421-4883-AA5E-336A1DC6B9B0}" destId="{36BE0E7A-B11F-40D4-BEC2-DDC8B7DE7059}" srcOrd="1" destOrd="0" presId="urn:microsoft.com/office/officeart/2005/8/layout/gear1"/>
    <dgm:cxn modelId="{B4746513-7970-4511-B37D-70C66CD198B5}" type="presOf" srcId="{7D762CE8-405E-43B7-87C4-0557C6F738B1}" destId="{29BC2F45-B3D7-45A1-B6C2-107E23E3FFCD}" srcOrd="0" destOrd="0" presId="urn:microsoft.com/office/officeart/2005/8/layout/gear1"/>
    <dgm:cxn modelId="{33DC0E56-2BF0-4A74-93AC-61F39E023347}" srcId="{3E9336A6-30CC-4928-AC9F-59A36B6C34BF}" destId="{72528C28-5421-4883-AA5E-336A1DC6B9B0}" srcOrd="1" destOrd="0" parTransId="{F7976C3F-AF55-4908-A482-9D4CF04906C8}" sibTransId="{7D762CE8-405E-43B7-87C4-0557C6F738B1}"/>
    <dgm:cxn modelId="{C7ADF3AD-9CC3-4104-8113-EFAE2449F60B}" type="presOf" srcId="{72528C28-5421-4883-AA5E-336A1DC6B9B0}" destId="{5CA50F9E-4282-4C3B-8A52-27609BE65381}" srcOrd="0" destOrd="0" presId="urn:microsoft.com/office/officeart/2005/8/layout/gear1"/>
    <dgm:cxn modelId="{B961C6B9-0543-48DB-B28E-969DC08D40B0}" type="presOf" srcId="{A3872C03-CE92-46DB-ADEA-AC60F80A1A15}" destId="{9B4C5B21-34AC-4763-8BBE-5CE343956931}" srcOrd="1" destOrd="0" presId="urn:microsoft.com/office/officeart/2005/8/layout/gear1"/>
    <dgm:cxn modelId="{B6BB0BE2-0AFF-4734-B9F2-D11EE58DB745}" type="presOf" srcId="{72528C28-5421-4883-AA5E-336A1DC6B9B0}" destId="{BD9A548B-1CEA-4670-8AFE-A86FBCBB94F3}" srcOrd="2" destOrd="0" presId="urn:microsoft.com/office/officeart/2005/8/layout/gear1"/>
    <dgm:cxn modelId="{1AB73E89-106F-4CD8-A0B1-9C0D709AFC70}" srcId="{3E9336A6-30CC-4928-AC9F-59A36B6C34BF}" destId="{A3872C03-CE92-46DB-ADEA-AC60F80A1A15}" srcOrd="0" destOrd="0" parTransId="{156067E2-C333-4CD7-BEED-C0ACE49FFD1F}" sibTransId="{FDCFE137-B00C-4FDE-8EB9-44924D128702}"/>
    <dgm:cxn modelId="{BF4E09BB-ADE9-448A-BD44-AF215E7EF5B4}" type="presOf" srcId="{3E9336A6-30CC-4928-AC9F-59A36B6C34BF}" destId="{46C3BDCB-EB04-4E11-BCBD-BDCF4DC0643A}" srcOrd="0" destOrd="0" presId="urn:microsoft.com/office/officeart/2005/8/layout/gear1"/>
    <dgm:cxn modelId="{428A0D12-46DD-48A0-894B-809EEFFB330E}" type="presOf" srcId="{A3872C03-CE92-46DB-ADEA-AC60F80A1A15}" destId="{4993F4E1-8C28-4BE0-9976-589D1FD4660A}" srcOrd="0" destOrd="0" presId="urn:microsoft.com/office/officeart/2005/8/layout/gear1"/>
    <dgm:cxn modelId="{8E71A746-F47C-40FF-AD99-B70A3B34B273}" type="presParOf" srcId="{46C3BDCB-EB04-4E11-BCBD-BDCF4DC0643A}" destId="{4993F4E1-8C28-4BE0-9976-589D1FD4660A}" srcOrd="0" destOrd="0" presId="urn:microsoft.com/office/officeart/2005/8/layout/gear1"/>
    <dgm:cxn modelId="{8E0531A2-B994-4617-AC37-6FC1607F1B7D}" type="presParOf" srcId="{46C3BDCB-EB04-4E11-BCBD-BDCF4DC0643A}" destId="{9B4C5B21-34AC-4763-8BBE-5CE343956931}" srcOrd="1" destOrd="0" presId="urn:microsoft.com/office/officeart/2005/8/layout/gear1"/>
    <dgm:cxn modelId="{F67C76EF-233A-4FF9-85A1-BC690E727883}" type="presParOf" srcId="{46C3BDCB-EB04-4E11-BCBD-BDCF4DC0643A}" destId="{93366995-8164-4442-809C-D79305AB9B5C}" srcOrd="2" destOrd="0" presId="urn:microsoft.com/office/officeart/2005/8/layout/gear1"/>
    <dgm:cxn modelId="{8E8A4C9C-BC4A-4B62-90D1-C0684A360EDA}" type="presParOf" srcId="{46C3BDCB-EB04-4E11-BCBD-BDCF4DC0643A}" destId="{5CA50F9E-4282-4C3B-8A52-27609BE65381}" srcOrd="3" destOrd="0" presId="urn:microsoft.com/office/officeart/2005/8/layout/gear1"/>
    <dgm:cxn modelId="{D74420A3-BA05-474C-9B52-F34F33FCAB6B}" type="presParOf" srcId="{46C3BDCB-EB04-4E11-BCBD-BDCF4DC0643A}" destId="{36BE0E7A-B11F-40D4-BEC2-DDC8B7DE7059}" srcOrd="4" destOrd="0" presId="urn:microsoft.com/office/officeart/2005/8/layout/gear1"/>
    <dgm:cxn modelId="{4BD4C627-569C-4F67-AC45-36A05D216400}" type="presParOf" srcId="{46C3BDCB-EB04-4E11-BCBD-BDCF4DC0643A}" destId="{BD9A548B-1CEA-4670-8AFE-A86FBCBB94F3}" srcOrd="5" destOrd="0" presId="urn:microsoft.com/office/officeart/2005/8/layout/gear1"/>
    <dgm:cxn modelId="{87D94C25-47AB-4B91-B359-1E898B7DC6CA}" type="presParOf" srcId="{46C3BDCB-EB04-4E11-BCBD-BDCF4DC0643A}" destId="{1B66D4BC-5F7D-4A78-840D-221BE4DD79E0}" srcOrd="6" destOrd="0" presId="urn:microsoft.com/office/officeart/2005/8/layout/gear1"/>
    <dgm:cxn modelId="{90C318DC-31F4-4A71-862E-3617580C66FB}" type="presParOf" srcId="{46C3BDCB-EB04-4E11-BCBD-BDCF4DC0643A}" destId="{29BC2F45-B3D7-45A1-B6C2-107E23E3FFCD}"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9228B-6BE0-4577-80FD-0316D2350153}"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5E19EFC-4110-4783-BF0F-EF80937D1772}">
      <dgm:prSet phldrT="[Text]" custT="1"/>
      <dgm:spPr/>
      <dgm:t>
        <a:bodyPr/>
        <a:lstStyle/>
        <a:p>
          <a:r>
            <a:rPr lang="en-US" sz="1600" dirty="0">
              <a:latin typeface="Lucida Console" panose="020B0609040504020204" pitchFamily="49" charset="0"/>
            </a:rPr>
            <a:t>gem5</a:t>
          </a:r>
        </a:p>
      </dgm:t>
    </dgm:pt>
    <dgm:pt modelId="{FEE7F9A8-D8F0-470F-BC69-4709ACDAE732}" type="parTrans" cxnId="{591E7068-D616-420F-9C52-22D4C6396899}">
      <dgm:prSet/>
      <dgm:spPr/>
      <dgm:t>
        <a:bodyPr/>
        <a:lstStyle/>
        <a:p>
          <a:endParaRPr lang="en-US">
            <a:latin typeface="Lucida Console" panose="020B0609040504020204" pitchFamily="49" charset="0"/>
          </a:endParaRPr>
        </a:p>
      </dgm:t>
    </dgm:pt>
    <dgm:pt modelId="{739049FE-7069-4634-9277-BF94EEA3CF1B}" type="sibTrans" cxnId="{591E7068-D616-420F-9C52-22D4C6396899}">
      <dgm:prSet/>
      <dgm:spPr/>
      <dgm:t>
        <a:bodyPr/>
        <a:lstStyle/>
        <a:p>
          <a:endParaRPr lang="en-US">
            <a:latin typeface="Lucida Console" panose="020B0609040504020204" pitchFamily="49" charset="0"/>
          </a:endParaRPr>
        </a:p>
      </dgm:t>
    </dgm:pt>
    <dgm:pt modelId="{C93B1C2D-E53D-4FD6-B4C0-37A275F42FCF}">
      <dgm:prSet phldrT="[Text]" custT="1"/>
      <dgm:spPr/>
      <dgm:t>
        <a:bodyPr/>
        <a:lstStyle/>
        <a:p>
          <a:r>
            <a:rPr lang="en-US" sz="1400" dirty="0" err="1">
              <a:latin typeface="Lucida Console" panose="020B0609040504020204" pitchFamily="49" charset="0"/>
            </a:rPr>
            <a:t>src</a:t>
          </a:r>
          <a:endParaRPr lang="en-US" sz="1400" dirty="0">
            <a:latin typeface="Lucida Console" panose="020B0609040504020204" pitchFamily="49" charset="0"/>
          </a:endParaRPr>
        </a:p>
      </dgm:t>
    </dgm:pt>
    <dgm:pt modelId="{397DC0EC-4FDD-484E-B99C-5CC7E6947D97}" type="parTrans" cxnId="{C91C60E3-95B0-4871-8A3F-FD9E291E00E2}">
      <dgm:prSet/>
      <dgm:spPr/>
      <dgm:t>
        <a:bodyPr/>
        <a:lstStyle/>
        <a:p>
          <a:endParaRPr lang="en-US">
            <a:latin typeface="Lucida Console" panose="020B0609040504020204" pitchFamily="49" charset="0"/>
          </a:endParaRPr>
        </a:p>
      </dgm:t>
    </dgm:pt>
    <dgm:pt modelId="{49748CA2-4BA2-4078-90E3-23E0392DDDD1}" type="sibTrans" cxnId="{C91C60E3-95B0-4871-8A3F-FD9E291E00E2}">
      <dgm:prSet/>
      <dgm:spPr/>
      <dgm:t>
        <a:bodyPr/>
        <a:lstStyle/>
        <a:p>
          <a:endParaRPr lang="en-US">
            <a:latin typeface="Lucida Console" panose="020B0609040504020204" pitchFamily="49" charset="0"/>
          </a:endParaRPr>
        </a:p>
      </dgm:t>
    </dgm:pt>
    <dgm:pt modelId="{736E4EFA-0500-419B-A8E3-734D8C361DAA}">
      <dgm:prSet phldrT="[Text]" custT="1"/>
      <dgm:spPr/>
      <dgm:t>
        <a:bodyPr/>
        <a:lstStyle/>
        <a:p>
          <a:r>
            <a:rPr lang="en-US" sz="1200" dirty="0" err="1">
              <a:latin typeface="Lucida Console" panose="020B0609040504020204" pitchFamily="49" charset="0"/>
            </a:rPr>
            <a:t>gpu</a:t>
          </a:r>
          <a:r>
            <a:rPr lang="en-US" sz="1200" dirty="0">
              <a:latin typeface="Lucida Console" panose="020B0609040504020204" pitchFamily="49" charset="0"/>
            </a:rPr>
            <a:t>-compute</a:t>
          </a:r>
        </a:p>
      </dgm:t>
    </dgm:pt>
    <dgm:pt modelId="{1FB11A4D-1087-42CF-A45C-6C0C3D99FE25}" type="parTrans" cxnId="{3C6149C6-14ED-43B1-8C21-F2A9BCF7D619}">
      <dgm:prSet/>
      <dgm:spPr/>
      <dgm:t>
        <a:bodyPr/>
        <a:lstStyle/>
        <a:p>
          <a:endParaRPr lang="en-US">
            <a:latin typeface="Lucida Console" panose="020B0609040504020204" pitchFamily="49" charset="0"/>
          </a:endParaRPr>
        </a:p>
      </dgm:t>
    </dgm:pt>
    <dgm:pt modelId="{20864BAC-6692-4534-96E5-9357260112DB}" type="sibTrans" cxnId="{3C6149C6-14ED-43B1-8C21-F2A9BCF7D619}">
      <dgm:prSet/>
      <dgm:spPr/>
      <dgm:t>
        <a:bodyPr/>
        <a:lstStyle/>
        <a:p>
          <a:endParaRPr lang="en-US">
            <a:latin typeface="Lucida Console" panose="020B0609040504020204" pitchFamily="49" charset="0"/>
          </a:endParaRPr>
        </a:p>
      </dgm:t>
    </dgm:pt>
    <dgm:pt modelId="{0EAF8DF1-FE82-4879-B60F-6F3F0DCCBA34}">
      <dgm:prSet phldrT="[Text]" custT="1"/>
      <dgm:spPr/>
      <dgm:t>
        <a:bodyPr/>
        <a:lstStyle/>
        <a:p>
          <a:r>
            <a:rPr lang="en-US" sz="1200" dirty="0">
              <a:latin typeface="Lucida Console" panose="020B0609040504020204" pitchFamily="49" charset="0"/>
            </a:rPr>
            <a:t>mem/</a:t>
          </a:r>
        </a:p>
        <a:p>
          <a:r>
            <a:rPr lang="en-US" sz="1200" dirty="0">
              <a:latin typeface="Lucida Console" panose="020B0609040504020204" pitchFamily="49" charset="0"/>
            </a:rPr>
            <a:t>protocol</a:t>
          </a:r>
        </a:p>
      </dgm:t>
    </dgm:pt>
    <dgm:pt modelId="{32C4A2D9-FBFF-4B29-BB07-65A5A853A396}" type="parTrans" cxnId="{51AACDC6-9E4F-4717-8AF8-C145BD2D5D69}">
      <dgm:prSet/>
      <dgm:spPr/>
      <dgm:t>
        <a:bodyPr/>
        <a:lstStyle/>
        <a:p>
          <a:endParaRPr lang="en-US">
            <a:latin typeface="Lucida Console" panose="020B0609040504020204" pitchFamily="49" charset="0"/>
          </a:endParaRPr>
        </a:p>
      </dgm:t>
    </dgm:pt>
    <dgm:pt modelId="{9F1866D9-6261-428B-87CA-AACFBF0F3095}" type="sibTrans" cxnId="{51AACDC6-9E4F-4717-8AF8-C145BD2D5D69}">
      <dgm:prSet/>
      <dgm:spPr/>
      <dgm:t>
        <a:bodyPr/>
        <a:lstStyle/>
        <a:p>
          <a:endParaRPr lang="en-US">
            <a:latin typeface="Lucida Console" panose="020B0609040504020204" pitchFamily="49" charset="0"/>
          </a:endParaRPr>
        </a:p>
      </dgm:t>
    </dgm:pt>
    <dgm:pt modelId="{F51A64D6-B06B-4984-AC93-34C377C0ABC3}">
      <dgm:prSet custT="1"/>
      <dgm:spPr/>
      <dgm:t>
        <a:bodyPr/>
        <a:lstStyle/>
        <a:p>
          <a:r>
            <a:rPr lang="en-US" sz="1200" dirty="0">
              <a:latin typeface="Lucida Console" panose="020B0609040504020204" pitchFamily="49" charset="0"/>
            </a:rPr>
            <a:t>mem/</a:t>
          </a:r>
        </a:p>
        <a:p>
          <a:r>
            <a:rPr lang="en-US" sz="1200" dirty="0">
              <a:latin typeface="Lucida Console" panose="020B0609040504020204" pitchFamily="49" charset="0"/>
            </a:rPr>
            <a:t>ruby</a:t>
          </a:r>
        </a:p>
      </dgm:t>
    </dgm:pt>
    <dgm:pt modelId="{E3B628E9-C328-4982-AF96-DF772305D8BE}" type="parTrans" cxnId="{DD74A9B5-160D-42A9-A327-1A19BC782385}">
      <dgm:prSet/>
      <dgm:spPr/>
      <dgm:t>
        <a:bodyPr/>
        <a:lstStyle/>
        <a:p>
          <a:endParaRPr lang="en-US">
            <a:latin typeface="Lucida Console" panose="020B0609040504020204" pitchFamily="49" charset="0"/>
          </a:endParaRPr>
        </a:p>
      </dgm:t>
    </dgm:pt>
    <dgm:pt modelId="{CFBE688F-CF10-478B-98CA-C95696050F93}" type="sibTrans" cxnId="{DD74A9B5-160D-42A9-A327-1A19BC782385}">
      <dgm:prSet/>
      <dgm:spPr/>
      <dgm:t>
        <a:bodyPr/>
        <a:lstStyle/>
        <a:p>
          <a:endParaRPr lang="en-US">
            <a:latin typeface="Lucida Console" panose="020B0609040504020204" pitchFamily="49" charset="0"/>
          </a:endParaRPr>
        </a:p>
      </dgm:t>
    </dgm:pt>
    <dgm:pt modelId="{21357C68-F704-4982-8548-B99DAD87C2BB}">
      <dgm:prSet custT="1"/>
      <dgm:spPr/>
      <dgm:t>
        <a:bodyPr/>
        <a:lstStyle/>
        <a:p>
          <a:r>
            <a:rPr lang="en-US" sz="1400" dirty="0" err="1">
              <a:latin typeface="Lucida Console" panose="020B0609040504020204" pitchFamily="49" charset="0"/>
            </a:rPr>
            <a:t>configs</a:t>
          </a:r>
          <a:endParaRPr lang="en-US" sz="1400" dirty="0">
            <a:latin typeface="Lucida Console" panose="020B0609040504020204" pitchFamily="49" charset="0"/>
          </a:endParaRPr>
        </a:p>
      </dgm:t>
    </dgm:pt>
    <dgm:pt modelId="{D641BD22-A8A8-4390-A17C-A81A70372901}" type="parTrans" cxnId="{F4D58046-143B-4F96-9A7B-3EC808B38C9A}">
      <dgm:prSet/>
      <dgm:spPr/>
      <dgm:t>
        <a:bodyPr/>
        <a:lstStyle/>
        <a:p>
          <a:endParaRPr lang="en-US">
            <a:latin typeface="Lucida Console" panose="020B0609040504020204" pitchFamily="49" charset="0"/>
          </a:endParaRPr>
        </a:p>
      </dgm:t>
    </dgm:pt>
    <dgm:pt modelId="{68FC9DD7-EFBA-4657-9355-78420D50DB83}" type="sibTrans" cxnId="{F4D58046-143B-4F96-9A7B-3EC808B38C9A}">
      <dgm:prSet/>
      <dgm:spPr/>
      <dgm:t>
        <a:bodyPr/>
        <a:lstStyle/>
        <a:p>
          <a:endParaRPr lang="en-US">
            <a:latin typeface="Lucida Console" panose="020B0609040504020204" pitchFamily="49" charset="0"/>
          </a:endParaRPr>
        </a:p>
      </dgm:t>
    </dgm:pt>
    <dgm:pt modelId="{0D9124BD-1436-4E0E-930E-61F94243A5D4}">
      <dgm:prSet custT="1"/>
      <dgm:spPr/>
      <dgm:t>
        <a:bodyPr/>
        <a:lstStyle/>
        <a:p>
          <a:r>
            <a:rPr lang="en-US" sz="1200" dirty="0">
              <a:latin typeface="Lucida Console" panose="020B0609040504020204" pitchFamily="49" charset="0"/>
            </a:rPr>
            <a:t>dev/</a:t>
          </a:r>
        </a:p>
        <a:p>
          <a:r>
            <a:rPr lang="en-US" sz="1200" dirty="0" err="1">
              <a:latin typeface="Lucida Console" panose="020B0609040504020204" pitchFamily="49" charset="0"/>
            </a:rPr>
            <a:t>hsa</a:t>
          </a:r>
          <a:endParaRPr lang="en-US" sz="1200" dirty="0">
            <a:latin typeface="Lucida Console" panose="020B0609040504020204" pitchFamily="49" charset="0"/>
          </a:endParaRPr>
        </a:p>
      </dgm:t>
    </dgm:pt>
    <dgm:pt modelId="{E186673B-B614-4664-9640-19C6FC5976BF}" type="parTrans" cxnId="{FFFCDAF5-8C28-48A9-81D2-03F0F8F3E2D4}">
      <dgm:prSet/>
      <dgm:spPr/>
      <dgm:t>
        <a:bodyPr/>
        <a:lstStyle/>
        <a:p>
          <a:endParaRPr lang="en-US">
            <a:latin typeface="Lucida Console" panose="020B0609040504020204" pitchFamily="49" charset="0"/>
          </a:endParaRPr>
        </a:p>
      </dgm:t>
    </dgm:pt>
    <dgm:pt modelId="{7928DE9D-112B-4BA9-B23A-D529D0ECDBD0}" type="sibTrans" cxnId="{FFFCDAF5-8C28-48A9-81D2-03F0F8F3E2D4}">
      <dgm:prSet/>
      <dgm:spPr/>
      <dgm:t>
        <a:bodyPr/>
        <a:lstStyle/>
        <a:p>
          <a:endParaRPr lang="en-US">
            <a:latin typeface="Lucida Console" panose="020B0609040504020204" pitchFamily="49" charset="0"/>
          </a:endParaRPr>
        </a:p>
      </dgm:t>
    </dgm:pt>
    <dgm:pt modelId="{24863973-EF0A-44B9-A75F-F1403C445D14}" type="pres">
      <dgm:prSet presAssocID="{9949228B-6BE0-4577-80FD-0316D2350153}" presName="hierChild1" presStyleCnt="0">
        <dgm:presLayoutVars>
          <dgm:chPref val="1"/>
          <dgm:dir/>
          <dgm:animOne val="branch"/>
          <dgm:animLvl val="lvl"/>
          <dgm:resizeHandles/>
        </dgm:presLayoutVars>
      </dgm:prSet>
      <dgm:spPr/>
      <dgm:t>
        <a:bodyPr/>
        <a:lstStyle/>
        <a:p>
          <a:endParaRPr lang="en-US"/>
        </a:p>
      </dgm:t>
    </dgm:pt>
    <dgm:pt modelId="{C405401B-206C-4AAD-9B08-CB1063E78EDC}" type="pres">
      <dgm:prSet presAssocID="{75E19EFC-4110-4783-BF0F-EF80937D1772}" presName="hierRoot1" presStyleCnt="0"/>
      <dgm:spPr/>
    </dgm:pt>
    <dgm:pt modelId="{EC4A630A-830A-404C-AF68-184FCC08F657}" type="pres">
      <dgm:prSet presAssocID="{75E19EFC-4110-4783-BF0F-EF80937D1772}" presName="composite" presStyleCnt="0"/>
      <dgm:spPr/>
    </dgm:pt>
    <dgm:pt modelId="{9DCADCDC-E06D-4417-B05B-BEED2D289E71}" type="pres">
      <dgm:prSet presAssocID="{75E19EFC-4110-4783-BF0F-EF80937D1772}" presName="background" presStyleLbl="node0" presStyleIdx="0" presStyleCnt="1"/>
      <dgm:spPr/>
    </dgm:pt>
    <dgm:pt modelId="{9D7890BB-D7FE-497E-B8D1-8ADAC139BDA8}" type="pres">
      <dgm:prSet presAssocID="{75E19EFC-4110-4783-BF0F-EF80937D1772}" presName="text" presStyleLbl="fgAcc0" presStyleIdx="0" presStyleCnt="1">
        <dgm:presLayoutVars>
          <dgm:chPref val="3"/>
        </dgm:presLayoutVars>
      </dgm:prSet>
      <dgm:spPr/>
      <dgm:t>
        <a:bodyPr/>
        <a:lstStyle/>
        <a:p>
          <a:endParaRPr lang="en-US"/>
        </a:p>
      </dgm:t>
    </dgm:pt>
    <dgm:pt modelId="{7D9D605D-BE07-4810-93AC-EF50531B3E39}" type="pres">
      <dgm:prSet presAssocID="{75E19EFC-4110-4783-BF0F-EF80937D1772}" presName="hierChild2" presStyleCnt="0"/>
      <dgm:spPr/>
    </dgm:pt>
    <dgm:pt modelId="{9B6C85E3-8F09-4493-8E8B-DCC1B3C91B81}" type="pres">
      <dgm:prSet presAssocID="{397DC0EC-4FDD-484E-B99C-5CC7E6947D97}" presName="Name10" presStyleLbl="parChTrans1D2" presStyleIdx="0" presStyleCnt="2"/>
      <dgm:spPr/>
      <dgm:t>
        <a:bodyPr/>
        <a:lstStyle/>
        <a:p>
          <a:endParaRPr lang="en-US"/>
        </a:p>
      </dgm:t>
    </dgm:pt>
    <dgm:pt modelId="{75446F3C-8471-47AA-AC14-3C8365A10FD2}" type="pres">
      <dgm:prSet presAssocID="{C93B1C2D-E53D-4FD6-B4C0-37A275F42FCF}" presName="hierRoot2" presStyleCnt="0"/>
      <dgm:spPr/>
    </dgm:pt>
    <dgm:pt modelId="{C7143E98-C276-4F8E-9C20-7B74720B205F}" type="pres">
      <dgm:prSet presAssocID="{C93B1C2D-E53D-4FD6-B4C0-37A275F42FCF}" presName="composite2" presStyleCnt="0"/>
      <dgm:spPr/>
    </dgm:pt>
    <dgm:pt modelId="{385B6EA7-A812-4D7C-922E-8F2E562D1CC7}" type="pres">
      <dgm:prSet presAssocID="{C93B1C2D-E53D-4FD6-B4C0-37A275F42FCF}" presName="background2" presStyleLbl="node2" presStyleIdx="0" presStyleCnt="2"/>
      <dgm:spPr/>
    </dgm:pt>
    <dgm:pt modelId="{0AAEBB0C-D76F-4CA1-9F85-41A7ED0319F1}" type="pres">
      <dgm:prSet presAssocID="{C93B1C2D-E53D-4FD6-B4C0-37A275F42FCF}" presName="text2" presStyleLbl="fgAcc2" presStyleIdx="0" presStyleCnt="2">
        <dgm:presLayoutVars>
          <dgm:chPref val="3"/>
        </dgm:presLayoutVars>
      </dgm:prSet>
      <dgm:spPr/>
      <dgm:t>
        <a:bodyPr/>
        <a:lstStyle/>
        <a:p>
          <a:endParaRPr lang="en-US"/>
        </a:p>
      </dgm:t>
    </dgm:pt>
    <dgm:pt modelId="{67E0FA71-7EF0-4FAC-9FF8-F2C696BDC207}" type="pres">
      <dgm:prSet presAssocID="{C93B1C2D-E53D-4FD6-B4C0-37A275F42FCF}" presName="hierChild3" presStyleCnt="0"/>
      <dgm:spPr/>
    </dgm:pt>
    <dgm:pt modelId="{4A09EF96-FBF3-4476-B650-56984D1EEE43}" type="pres">
      <dgm:prSet presAssocID="{1FB11A4D-1087-42CF-A45C-6C0C3D99FE25}" presName="Name17" presStyleLbl="parChTrans1D3" presStyleIdx="0" presStyleCnt="4"/>
      <dgm:spPr/>
      <dgm:t>
        <a:bodyPr/>
        <a:lstStyle/>
        <a:p>
          <a:endParaRPr lang="en-US"/>
        </a:p>
      </dgm:t>
    </dgm:pt>
    <dgm:pt modelId="{D0514DA3-01FF-43B9-B6A5-E2E4D2555301}" type="pres">
      <dgm:prSet presAssocID="{736E4EFA-0500-419B-A8E3-734D8C361DAA}" presName="hierRoot3" presStyleCnt="0"/>
      <dgm:spPr/>
    </dgm:pt>
    <dgm:pt modelId="{F330EC0E-FFD7-4496-AFF8-F294BF27A04C}" type="pres">
      <dgm:prSet presAssocID="{736E4EFA-0500-419B-A8E3-734D8C361DAA}" presName="composite3" presStyleCnt="0"/>
      <dgm:spPr/>
    </dgm:pt>
    <dgm:pt modelId="{BE6B1F45-1EC8-428A-8BC7-99F127845324}" type="pres">
      <dgm:prSet presAssocID="{736E4EFA-0500-419B-A8E3-734D8C361DAA}" presName="background3" presStyleLbl="node3" presStyleIdx="0" presStyleCnt="4"/>
      <dgm:spPr/>
    </dgm:pt>
    <dgm:pt modelId="{58B99872-E3E4-43AA-B2AC-B559E081D2C1}" type="pres">
      <dgm:prSet presAssocID="{736E4EFA-0500-419B-A8E3-734D8C361DAA}" presName="text3" presStyleLbl="fgAcc3" presStyleIdx="0" presStyleCnt="4">
        <dgm:presLayoutVars>
          <dgm:chPref val="3"/>
        </dgm:presLayoutVars>
      </dgm:prSet>
      <dgm:spPr/>
      <dgm:t>
        <a:bodyPr/>
        <a:lstStyle/>
        <a:p>
          <a:endParaRPr lang="en-US"/>
        </a:p>
      </dgm:t>
    </dgm:pt>
    <dgm:pt modelId="{3682A157-124D-4DD3-A03E-D6A7DB0A9A61}" type="pres">
      <dgm:prSet presAssocID="{736E4EFA-0500-419B-A8E3-734D8C361DAA}" presName="hierChild4" presStyleCnt="0"/>
      <dgm:spPr/>
    </dgm:pt>
    <dgm:pt modelId="{48ED0501-214B-4049-B4F8-8A238EF7FFDF}" type="pres">
      <dgm:prSet presAssocID="{32C4A2D9-FBFF-4B29-BB07-65A5A853A396}" presName="Name17" presStyleLbl="parChTrans1D3" presStyleIdx="1" presStyleCnt="4"/>
      <dgm:spPr/>
      <dgm:t>
        <a:bodyPr/>
        <a:lstStyle/>
        <a:p>
          <a:endParaRPr lang="en-US"/>
        </a:p>
      </dgm:t>
    </dgm:pt>
    <dgm:pt modelId="{1DF3085A-7B37-44A9-8476-863159F5F761}" type="pres">
      <dgm:prSet presAssocID="{0EAF8DF1-FE82-4879-B60F-6F3F0DCCBA34}" presName="hierRoot3" presStyleCnt="0"/>
      <dgm:spPr/>
    </dgm:pt>
    <dgm:pt modelId="{F7A10F26-12A2-49AA-B859-73B1CA87E2DD}" type="pres">
      <dgm:prSet presAssocID="{0EAF8DF1-FE82-4879-B60F-6F3F0DCCBA34}" presName="composite3" presStyleCnt="0"/>
      <dgm:spPr/>
    </dgm:pt>
    <dgm:pt modelId="{65734FC6-0793-4792-9BC3-EB920FBC1E27}" type="pres">
      <dgm:prSet presAssocID="{0EAF8DF1-FE82-4879-B60F-6F3F0DCCBA34}" presName="background3" presStyleLbl="node3" presStyleIdx="1" presStyleCnt="4"/>
      <dgm:spPr/>
    </dgm:pt>
    <dgm:pt modelId="{D959660F-DF2F-4F4B-B3F9-D5E3861675DF}" type="pres">
      <dgm:prSet presAssocID="{0EAF8DF1-FE82-4879-B60F-6F3F0DCCBA34}" presName="text3" presStyleLbl="fgAcc3" presStyleIdx="1" presStyleCnt="4">
        <dgm:presLayoutVars>
          <dgm:chPref val="3"/>
        </dgm:presLayoutVars>
      </dgm:prSet>
      <dgm:spPr/>
      <dgm:t>
        <a:bodyPr/>
        <a:lstStyle/>
        <a:p>
          <a:endParaRPr lang="en-US"/>
        </a:p>
      </dgm:t>
    </dgm:pt>
    <dgm:pt modelId="{473B6293-6D28-4550-8077-A9084CEE3618}" type="pres">
      <dgm:prSet presAssocID="{0EAF8DF1-FE82-4879-B60F-6F3F0DCCBA34}" presName="hierChild4" presStyleCnt="0"/>
      <dgm:spPr/>
    </dgm:pt>
    <dgm:pt modelId="{D4017ABE-C6CF-4B92-8C57-2C9466E37C89}" type="pres">
      <dgm:prSet presAssocID="{E3B628E9-C328-4982-AF96-DF772305D8BE}" presName="Name17" presStyleLbl="parChTrans1D3" presStyleIdx="2" presStyleCnt="4"/>
      <dgm:spPr/>
      <dgm:t>
        <a:bodyPr/>
        <a:lstStyle/>
        <a:p>
          <a:endParaRPr lang="en-US"/>
        </a:p>
      </dgm:t>
    </dgm:pt>
    <dgm:pt modelId="{1599F108-9A4B-4054-89B5-726FE52469C1}" type="pres">
      <dgm:prSet presAssocID="{F51A64D6-B06B-4984-AC93-34C377C0ABC3}" presName="hierRoot3" presStyleCnt="0"/>
      <dgm:spPr/>
    </dgm:pt>
    <dgm:pt modelId="{18146EE3-52B1-4BD4-9D11-0AE123F9BCB9}" type="pres">
      <dgm:prSet presAssocID="{F51A64D6-B06B-4984-AC93-34C377C0ABC3}" presName="composite3" presStyleCnt="0"/>
      <dgm:spPr/>
    </dgm:pt>
    <dgm:pt modelId="{EFC73A50-D0C8-4571-A9F5-5A36EB2F2EDF}" type="pres">
      <dgm:prSet presAssocID="{F51A64D6-B06B-4984-AC93-34C377C0ABC3}" presName="background3" presStyleLbl="node3" presStyleIdx="2" presStyleCnt="4"/>
      <dgm:spPr/>
    </dgm:pt>
    <dgm:pt modelId="{6AA71B9A-4B62-4273-8BE6-B478B66D7489}" type="pres">
      <dgm:prSet presAssocID="{F51A64D6-B06B-4984-AC93-34C377C0ABC3}" presName="text3" presStyleLbl="fgAcc3" presStyleIdx="2" presStyleCnt="4">
        <dgm:presLayoutVars>
          <dgm:chPref val="3"/>
        </dgm:presLayoutVars>
      </dgm:prSet>
      <dgm:spPr/>
      <dgm:t>
        <a:bodyPr/>
        <a:lstStyle/>
        <a:p>
          <a:endParaRPr lang="en-US"/>
        </a:p>
      </dgm:t>
    </dgm:pt>
    <dgm:pt modelId="{2BD6AA1E-51A6-4893-849E-27C46367903F}" type="pres">
      <dgm:prSet presAssocID="{F51A64D6-B06B-4984-AC93-34C377C0ABC3}" presName="hierChild4" presStyleCnt="0"/>
      <dgm:spPr/>
    </dgm:pt>
    <dgm:pt modelId="{9643C8D1-0523-40DF-A241-40B7A4EAB0DC}" type="pres">
      <dgm:prSet presAssocID="{E186673B-B614-4664-9640-19C6FC5976BF}" presName="Name17" presStyleLbl="parChTrans1D3" presStyleIdx="3" presStyleCnt="4"/>
      <dgm:spPr/>
      <dgm:t>
        <a:bodyPr/>
        <a:lstStyle/>
        <a:p>
          <a:endParaRPr lang="en-US"/>
        </a:p>
      </dgm:t>
    </dgm:pt>
    <dgm:pt modelId="{D865E87E-426B-4267-9F58-DAE5AAFF0C82}" type="pres">
      <dgm:prSet presAssocID="{0D9124BD-1436-4E0E-930E-61F94243A5D4}" presName="hierRoot3" presStyleCnt="0"/>
      <dgm:spPr/>
    </dgm:pt>
    <dgm:pt modelId="{A38FD9BB-09D8-4A71-AAE9-ED051B968BB2}" type="pres">
      <dgm:prSet presAssocID="{0D9124BD-1436-4E0E-930E-61F94243A5D4}" presName="composite3" presStyleCnt="0"/>
      <dgm:spPr/>
    </dgm:pt>
    <dgm:pt modelId="{A9CA69AD-D295-4B26-8F7B-5E2337B91257}" type="pres">
      <dgm:prSet presAssocID="{0D9124BD-1436-4E0E-930E-61F94243A5D4}" presName="background3" presStyleLbl="node3" presStyleIdx="3" presStyleCnt="4"/>
      <dgm:spPr/>
    </dgm:pt>
    <dgm:pt modelId="{6F55F570-1A10-46A3-B628-FD2E8B88418C}" type="pres">
      <dgm:prSet presAssocID="{0D9124BD-1436-4E0E-930E-61F94243A5D4}" presName="text3" presStyleLbl="fgAcc3" presStyleIdx="3" presStyleCnt="4">
        <dgm:presLayoutVars>
          <dgm:chPref val="3"/>
        </dgm:presLayoutVars>
      </dgm:prSet>
      <dgm:spPr/>
      <dgm:t>
        <a:bodyPr/>
        <a:lstStyle/>
        <a:p>
          <a:endParaRPr lang="en-US"/>
        </a:p>
      </dgm:t>
    </dgm:pt>
    <dgm:pt modelId="{80435F2D-056F-420C-BA9C-12DC9E7D769B}" type="pres">
      <dgm:prSet presAssocID="{0D9124BD-1436-4E0E-930E-61F94243A5D4}" presName="hierChild4" presStyleCnt="0"/>
      <dgm:spPr/>
    </dgm:pt>
    <dgm:pt modelId="{47A6A562-8D31-4583-8B59-44A232BD44FA}" type="pres">
      <dgm:prSet presAssocID="{D641BD22-A8A8-4390-A17C-A81A70372901}" presName="Name10" presStyleLbl="parChTrans1D2" presStyleIdx="1" presStyleCnt="2"/>
      <dgm:spPr/>
      <dgm:t>
        <a:bodyPr/>
        <a:lstStyle/>
        <a:p>
          <a:endParaRPr lang="en-US"/>
        </a:p>
      </dgm:t>
    </dgm:pt>
    <dgm:pt modelId="{417EA52B-FAC4-4D37-A52D-4258CEF3BCCB}" type="pres">
      <dgm:prSet presAssocID="{21357C68-F704-4982-8548-B99DAD87C2BB}" presName="hierRoot2" presStyleCnt="0"/>
      <dgm:spPr/>
    </dgm:pt>
    <dgm:pt modelId="{C2542E34-7F1B-4331-A977-D9E93F4ACA6F}" type="pres">
      <dgm:prSet presAssocID="{21357C68-F704-4982-8548-B99DAD87C2BB}" presName="composite2" presStyleCnt="0"/>
      <dgm:spPr/>
    </dgm:pt>
    <dgm:pt modelId="{85E14C5C-6CB9-4877-81A7-A5D04ABE4CE6}" type="pres">
      <dgm:prSet presAssocID="{21357C68-F704-4982-8548-B99DAD87C2BB}" presName="background2" presStyleLbl="node2" presStyleIdx="1" presStyleCnt="2"/>
      <dgm:spPr/>
    </dgm:pt>
    <dgm:pt modelId="{526B99D0-8CA9-4025-BCBA-1E54C6916642}" type="pres">
      <dgm:prSet presAssocID="{21357C68-F704-4982-8548-B99DAD87C2BB}" presName="text2" presStyleLbl="fgAcc2" presStyleIdx="1" presStyleCnt="2">
        <dgm:presLayoutVars>
          <dgm:chPref val="3"/>
        </dgm:presLayoutVars>
      </dgm:prSet>
      <dgm:spPr/>
      <dgm:t>
        <a:bodyPr/>
        <a:lstStyle/>
        <a:p>
          <a:endParaRPr lang="en-US"/>
        </a:p>
      </dgm:t>
    </dgm:pt>
    <dgm:pt modelId="{B69B10C9-8A38-4A4F-80C0-2644C60F577C}" type="pres">
      <dgm:prSet presAssocID="{21357C68-F704-4982-8548-B99DAD87C2BB}" presName="hierChild3" presStyleCnt="0"/>
      <dgm:spPr/>
    </dgm:pt>
  </dgm:ptLst>
  <dgm:cxnLst>
    <dgm:cxn modelId="{2FCD0397-2879-4583-971E-3262823511E2}" type="presOf" srcId="{0EAF8DF1-FE82-4879-B60F-6F3F0DCCBA34}" destId="{D959660F-DF2F-4F4B-B3F9-D5E3861675DF}" srcOrd="0" destOrd="0" presId="urn:microsoft.com/office/officeart/2005/8/layout/hierarchy1"/>
    <dgm:cxn modelId="{A7A6A5C2-5365-47FC-8329-0731F20E240D}" type="presOf" srcId="{E186673B-B614-4664-9640-19C6FC5976BF}" destId="{9643C8D1-0523-40DF-A241-40B7A4EAB0DC}" srcOrd="0" destOrd="0" presId="urn:microsoft.com/office/officeart/2005/8/layout/hierarchy1"/>
    <dgm:cxn modelId="{3C6149C6-14ED-43B1-8C21-F2A9BCF7D619}" srcId="{C93B1C2D-E53D-4FD6-B4C0-37A275F42FCF}" destId="{736E4EFA-0500-419B-A8E3-734D8C361DAA}" srcOrd="0" destOrd="0" parTransId="{1FB11A4D-1087-42CF-A45C-6C0C3D99FE25}" sibTransId="{20864BAC-6692-4534-96E5-9357260112DB}"/>
    <dgm:cxn modelId="{FEB4C962-DBE0-4F2F-B821-1661082AE019}" type="presOf" srcId="{9949228B-6BE0-4577-80FD-0316D2350153}" destId="{24863973-EF0A-44B9-A75F-F1403C445D14}" srcOrd="0" destOrd="0" presId="urn:microsoft.com/office/officeart/2005/8/layout/hierarchy1"/>
    <dgm:cxn modelId="{591E7068-D616-420F-9C52-22D4C6396899}" srcId="{9949228B-6BE0-4577-80FD-0316D2350153}" destId="{75E19EFC-4110-4783-BF0F-EF80937D1772}" srcOrd="0" destOrd="0" parTransId="{FEE7F9A8-D8F0-470F-BC69-4709ACDAE732}" sibTransId="{739049FE-7069-4634-9277-BF94EEA3CF1B}"/>
    <dgm:cxn modelId="{51AACDC6-9E4F-4717-8AF8-C145BD2D5D69}" srcId="{C93B1C2D-E53D-4FD6-B4C0-37A275F42FCF}" destId="{0EAF8DF1-FE82-4879-B60F-6F3F0DCCBA34}" srcOrd="1" destOrd="0" parTransId="{32C4A2D9-FBFF-4B29-BB07-65A5A853A396}" sibTransId="{9F1866D9-6261-428B-87CA-AACFBF0F3095}"/>
    <dgm:cxn modelId="{DD74A9B5-160D-42A9-A327-1A19BC782385}" srcId="{C93B1C2D-E53D-4FD6-B4C0-37A275F42FCF}" destId="{F51A64D6-B06B-4984-AC93-34C377C0ABC3}" srcOrd="2" destOrd="0" parTransId="{E3B628E9-C328-4982-AF96-DF772305D8BE}" sibTransId="{CFBE688F-CF10-478B-98CA-C95696050F93}"/>
    <dgm:cxn modelId="{B8B5E4EB-222B-43EC-B0DB-BA5E1A4A0AE3}" type="presOf" srcId="{32C4A2D9-FBFF-4B29-BB07-65A5A853A396}" destId="{48ED0501-214B-4049-B4F8-8A238EF7FFDF}" srcOrd="0" destOrd="0" presId="urn:microsoft.com/office/officeart/2005/8/layout/hierarchy1"/>
    <dgm:cxn modelId="{3A647398-9E16-4D90-9EB2-F1A9C42AC170}" type="presOf" srcId="{E3B628E9-C328-4982-AF96-DF772305D8BE}" destId="{D4017ABE-C6CF-4B92-8C57-2C9466E37C89}" srcOrd="0" destOrd="0" presId="urn:microsoft.com/office/officeart/2005/8/layout/hierarchy1"/>
    <dgm:cxn modelId="{FFFCDAF5-8C28-48A9-81D2-03F0F8F3E2D4}" srcId="{C93B1C2D-E53D-4FD6-B4C0-37A275F42FCF}" destId="{0D9124BD-1436-4E0E-930E-61F94243A5D4}" srcOrd="3" destOrd="0" parTransId="{E186673B-B614-4664-9640-19C6FC5976BF}" sibTransId="{7928DE9D-112B-4BA9-B23A-D529D0ECDBD0}"/>
    <dgm:cxn modelId="{E4BFF3D5-D295-4C9C-A3EF-514F079F96D7}" type="presOf" srcId="{21357C68-F704-4982-8548-B99DAD87C2BB}" destId="{526B99D0-8CA9-4025-BCBA-1E54C6916642}" srcOrd="0" destOrd="0" presId="urn:microsoft.com/office/officeart/2005/8/layout/hierarchy1"/>
    <dgm:cxn modelId="{6F2B5B41-BFBD-4D47-934D-476096A287A9}" type="presOf" srcId="{75E19EFC-4110-4783-BF0F-EF80937D1772}" destId="{9D7890BB-D7FE-497E-B8D1-8ADAC139BDA8}" srcOrd="0" destOrd="0" presId="urn:microsoft.com/office/officeart/2005/8/layout/hierarchy1"/>
    <dgm:cxn modelId="{01D8E30D-EA4A-4530-B030-AF667EBECDE0}" type="presOf" srcId="{0D9124BD-1436-4E0E-930E-61F94243A5D4}" destId="{6F55F570-1A10-46A3-B628-FD2E8B88418C}" srcOrd="0" destOrd="0" presId="urn:microsoft.com/office/officeart/2005/8/layout/hierarchy1"/>
    <dgm:cxn modelId="{C91C60E3-95B0-4871-8A3F-FD9E291E00E2}" srcId="{75E19EFC-4110-4783-BF0F-EF80937D1772}" destId="{C93B1C2D-E53D-4FD6-B4C0-37A275F42FCF}" srcOrd="0" destOrd="0" parTransId="{397DC0EC-4FDD-484E-B99C-5CC7E6947D97}" sibTransId="{49748CA2-4BA2-4078-90E3-23E0392DDDD1}"/>
    <dgm:cxn modelId="{95A124F7-B226-4BC3-A7D7-DB597282ECCC}" type="presOf" srcId="{D641BD22-A8A8-4390-A17C-A81A70372901}" destId="{47A6A562-8D31-4583-8B59-44A232BD44FA}" srcOrd="0" destOrd="0" presId="urn:microsoft.com/office/officeart/2005/8/layout/hierarchy1"/>
    <dgm:cxn modelId="{F4D58046-143B-4F96-9A7B-3EC808B38C9A}" srcId="{75E19EFC-4110-4783-BF0F-EF80937D1772}" destId="{21357C68-F704-4982-8548-B99DAD87C2BB}" srcOrd="1" destOrd="0" parTransId="{D641BD22-A8A8-4390-A17C-A81A70372901}" sibTransId="{68FC9DD7-EFBA-4657-9355-78420D50DB83}"/>
    <dgm:cxn modelId="{D5F65E6B-AB90-4114-84A0-3E665D1236B7}" type="presOf" srcId="{736E4EFA-0500-419B-A8E3-734D8C361DAA}" destId="{58B99872-E3E4-43AA-B2AC-B559E081D2C1}" srcOrd="0" destOrd="0" presId="urn:microsoft.com/office/officeart/2005/8/layout/hierarchy1"/>
    <dgm:cxn modelId="{5BBEA3C5-F9DD-469A-B02E-BDEFEAECF019}" type="presOf" srcId="{F51A64D6-B06B-4984-AC93-34C377C0ABC3}" destId="{6AA71B9A-4B62-4273-8BE6-B478B66D7489}" srcOrd="0" destOrd="0" presId="urn:microsoft.com/office/officeart/2005/8/layout/hierarchy1"/>
    <dgm:cxn modelId="{873E6273-BC03-4C06-94A9-00C569A31E62}" type="presOf" srcId="{C93B1C2D-E53D-4FD6-B4C0-37A275F42FCF}" destId="{0AAEBB0C-D76F-4CA1-9F85-41A7ED0319F1}" srcOrd="0" destOrd="0" presId="urn:microsoft.com/office/officeart/2005/8/layout/hierarchy1"/>
    <dgm:cxn modelId="{DA635B6A-3304-44F2-9940-8E5DB5A6FF8E}" type="presOf" srcId="{397DC0EC-4FDD-484E-B99C-5CC7E6947D97}" destId="{9B6C85E3-8F09-4493-8E8B-DCC1B3C91B81}" srcOrd="0" destOrd="0" presId="urn:microsoft.com/office/officeart/2005/8/layout/hierarchy1"/>
    <dgm:cxn modelId="{98C870AE-71FE-4580-AED3-764AAE99D8C6}" type="presOf" srcId="{1FB11A4D-1087-42CF-A45C-6C0C3D99FE25}" destId="{4A09EF96-FBF3-4476-B650-56984D1EEE43}" srcOrd="0" destOrd="0" presId="urn:microsoft.com/office/officeart/2005/8/layout/hierarchy1"/>
    <dgm:cxn modelId="{8126C525-48D4-4472-A68E-585CB9503C46}" type="presParOf" srcId="{24863973-EF0A-44B9-A75F-F1403C445D14}" destId="{C405401B-206C-4AAD-9B08-CB1063E78EDC}" srcOrd="0" destOrd="0" presId="urn:microsoft.com/office/officeart/2005/8/layout/hierarchy1"/>
    <dgm:cxn modelId="{1B9D8527-A80B-40ED-A5AA-CA1F857AF13A}" type="presParOf" srcId="{C405401B-206C-4AAD-9B08-CB1063E78EDC}" destId="{EC4A630A-830A-404C-AF68-184FCC08F657}" srcOrd="0" destOrd="0" presId="urn:microsoft.com/office/officeart/2005/8/layout/hierarchy1"/>
    <dgm:cxn modelId="{7D134A47-D447-44B0-9972-25AD243A4641}" type="presParOf" srcId="{EC4A630A-830A-404C-AF68-184FCC08F657}" destId="{9DCADCDC-E06D-4417-B05B-BEED2D289E71}" srcOrd="0" destOrd="0" presId="urn:microsoft.com/office/officeart/2005/8/layout/hierarchy1"/>
    <dgm:cxn modelId="{7B0B5E63-749A-4371-B7E5-A5977CF7797C}" type="presParOf" srcId="{EC4A630A-830A-404C-AF68-184FCC08F657}" destId="{9D7890BB-D7FE-497E-B8D1-8ADAC139BDA8}" srcOrd="1" destOrd="0" presId="urn:microsoft.com/office/officeart/2005/8/layout/hierarchy1"/>
    <dgm:cxn modelId="{776558CF-D908-44B7-9201-AC332BFB8AB6}" type="presParOf" srcId="{C405401B-206C-4AAD-9B08-CB1063E78EDC}" destId="{7D9D605D-BE07-4810-93AC-EF50531B3E39}" srcOrd="1" destOrd="0" presId="urn:microsoft.com/office/officeart/2005/8/layout/hierarchy1"/>
    <dgm:cxn modelId="{E3764274-D8E5-4A6A-A9D1-6820DBA7E3AE}" type="presParOf" srcId="{7D9D605D-BE07-4810-93AC-EF50531B3E39}" destId="{9B6C85E3-8F09-4493-8E8B-DCC1B3C91B81}" srcOrd="0" destOrd="0" presId="urn:microsoft.com/office/officeart/2005/8/layout/hierarchy1"/>
    <dgm:cxn modelId="{7130BDD6-89AF-4633-984B-681599C32B39}" type="presParOf" srcId="{7D9D605D-BE07-4810-93AC-EF50531B3E39}" destId="{75446F3C-8471-47AA-AC14-3C8365A10FD2}" srcOrd="1" destOrd="0" presId="urn:microsoft.com/office/officeart/2005/8/layout/hierarchy1"/>
    <dgm:cxn modelId="{FB07F408-35CC-4D3E-8F51-126CA5E1D507}" type="presParOf" srcId="{75446F3C-8471-47AA-AC14-3C8365A10FD2}" destId="{C7143E98-C276-4F8E-9C20-7B74720B205F}" srcOrd="0" destOrd="0" presId="urn:microsoft.com/office/officeart/2005/8/layout/hierarchy1"/>
    <dgm:cxn modelId="{B4B1609A-27ED-4C5D-B746-08A09F3C6C28}" type="presParOf" srcId="{C7143E98-C276-4F8E-9C20-7B74720B205F}" destId="{385B6EA7-A812-4D7C-922E-8F2E562D1CC7}" srcOrd="0" destOrd="0" presId="urn:microsoft.com/office/officeart/2005/8/layout/hierarchy1"/>
    <dgm:cxn modelId="{80D8BAEC-97C1-48A0-B55D-CD6F1F407600}" type="presParOf" srcId="{C7143E98-C276-4F8E-9C20-7B74720B205F}" destId="{0AAEBB0C-D76F-4CA1-9F85-41A7ED0319F1}" srcOrd="1" destOrd="0" presId="urn:microsoft.com/office/officeart/2005/8/layout/hierarchy1"/>
    <dgm:cxn modelId="{D57D4FF9-BF6A-40F1-A86C-45954644DF61}" type="presParOf" srcId="{75446F3C-8471-47AA-AC14-3C8365A10FD2}" destId="{67E0FA71-7EF0-4FAC-9FF8-F2C696BDC207}" srcOrd="1" destOrd="0" presId="urn:microsoft.com/office/officeart/2005/8/layout/hierarchy1"/>
    <dgm:cxn modelId="{88356F2F-6BED-49EF-ACCD-E0656D826AE9}" type="presParOf" srcId="{67E0FA71-7EF0-4FAC-9FF8-F2C696BDC207}" destId="{4A09EF96-FBF3-4476-B650-56984D1EEE43}" srcOrd="0" destOrd="0" presId="urn:microsoft.com/office/officeart/2005/8/layout/hierarchy1"/>
    <dgm:cxn modelId="{FB4E64E3-08CE-429D-A5E4-171276C5116D}" type="presParOf" srcId="{67E0FA71-7EF0-4FAC-9FF8-F2C696BDC207}" destId="{D0514DA3-01FF-43B9-B6A5-E2E4D2555301}" srcOrd="1" destOrd="0" presId="urn:microsoft.com/office/officeart/2005/8/layout/hierarchy1"/>
    <dgm:cxn modelId="{2011042E-8894-457F-870E-6617DFDE9566}" type="presParOf" srcId="{D0514DA3-01FF-43B9-B6A5-E2E4D2555301}" destId="{F330EC0E-FFD7-4496-AFF8-F294BF27A04C}" srcOrd="0" destOrd="0" presId="urn:microsoft.com/office/officeart/2005/8/layout/hierarchy1"/>
    <dgm:cxn modelId="{3F7861D1-B4DB-4F48-B169-8043D5FDC583}" type="presParOf" srcId="{F330EC0E-FFD7-4496-AFF8-F294BF27A04C}" destId="{BE6B1F45-1EC8-428A-8BC7-99F127845324}" srcOrd="0" destOrd="0" presId="urn:microsoft.com/office/officeart/2005/8/layout/hierarchy1"/>
    <dgm:cxn modelId="{DF134C43-607E-40E2-88F4-D77ED34A46E6}" type="presParOf" srcId="{F330EC0E-FFD7-4496-AFF8-F294BF27A04C}" destId="{58B99872-E3E4-43AA-B2AC-B559E081D2C1}" srcOrd="1" destOrd="0" presId="urn:microsoft.com/office/officeart/2005/8/layout/hierarchy1"/>
    <dgm:cxn modelId="{75B34C88-F3F7-46DB-8218-687378568C4A}" type="presParOf" srcId="{D0514DA3-01FF-43B9-B6A5-E2E4D2555301}" destId="{3682A157-124D-4DD3-A03E-D6A7DB0A9A61}" srcOrd="1" destOrd="0" presId="urn:microsoft.com/office/officeart/2005/8/layout/hierarchy1"/>
    <dgm:cxn modelId="{EC2A6347-3175-4AD8-B4F3-DE99817D09D0}" type="presParOf" srcId="{67E0FA71-7EF0-4FAC-9FF8-F2C696BDC207}" destId="{48ED0501-214B-4049-B4F8-8A238EF7FFDF}" srcOrd="2" destOrd="0" presId="urn:microsoft.com/office/officeart/2005/8/layout/hierarchy1"/>
    <dgm:cxn modelId="{B2C7355B-9C76-4DAE-804D-E9FEA0D07D0F}" type="presParOf" srcId="{67E0FA71-7EF0-4FAC-9FF8-F2C696BDC207}" destId="{1DF3085A-7B37-44A9-8476-863159F5F761}" srcOrd="3" destOrd="0" presId="urn:microsoft.com/office/officeart/2005/8/layout/hierarchy1"/>
    <dgm:cxn modelId="{F6D3AB15-CB82-433D-A09A-9CEDB2591F1E}" type="presParOf" srcId="{1DF3085A-7B37-44A9-8476-863159F5F761}" destId="{F7A10F26-12A2-49AA-B859-73B1CA87E2DD}" srcOrd="0" destOrd="0" presId="urn:microsoft.com/office/officeart/2005/8/layout/hierarchy1"/>
    <dgm:cxn modelId="{624F327F-AFBD-4B33-B137-B1C32F728AD5}" type="presParOf" srcId="{F7A10F26-12A2-49AA-B859-73B1CA87E2DD}" destId="{65734FC6-0793-4792-9BC3-EB920FBC1E27}" srcOrd="0" destOrd="0" presId="urn:microsoft.com/office/officeart/2005/8/layout/hierarchy1"/>
    <dgm:cxn modelId="{6790313A-3DB6-4639-9B25-CD7DC2BA7E13}" type="presParOf" srcId="{F7A10F26-12A2-49AA-B859-73B1CA87E2DD}" destId="{D959660F-DF2F-4F4B-B3F9-D5E3861675DF}" srcOrd="1" destOrd="0" presId="urn:microsoft.com/office/officeart/2005/8/layout/hierarchy1"/>
    <dgm:cxn modelId="{DCB86D7F-6628-48E8-A9BC-7D6DF3934BED}" type="presParOf" srcId="{1DF3085A-7B37-44A9-8476-863159F5F761}" destId="{473B6293-6D28-4550-8077-A9084CEE3618}" srcOrd="1" destOrd="0" presId="urn:microsoft.com/office/officeart/2005/8/layout/hierarchy1"/>
    <dgm:cxn modelId="{91C92891-BFAD-4E33-AB57-CCC2648565B0}" type="presParOf" srcId="{67E0FA71-7EF0-4FAC-9FF8-F2C696BDC207}" destId="{D4017ABE-C6CF-4B92-8C57-2C9466E37C89}" srcOrd="4" destOrd="0" presId="urn:microsoft.com/office/officeart/2005/8/layout/hierarchy1"/>
    <dgm:cxn modelId="{17AEFF9D-EAEE-4DEF-9875-7E0B77A0BE32}" type="presParOf" srcId="{67E0FA71-7EF0-4FAC-9FF8-F2C696BDC207}" destId="{1599F108-9A4B-4054-89B5-726FE52469C1}" srcOrd="5" destOrd="0" presId="urn:microsoft.com/office/officeart/2005/8/layout/hierarchy1"/>
    <dgm:cxn modelId="{443D406A-0EAD-4EC5-9337-2F794D2CF4E5}" type="presParOf" srcId="{1599F108-9A4B-4054-89B5-726FE52469C1}" destId="{18146EE3-52B1-4BD4-9D11-0AE123F9BCB9}" srcOrd="0" destOrd="0" presId="urn:microsoft.com/office/officeart/2005/8/layout/hierarchy1"/>
    <dgm:cxn modelId="{8D8EFF0E-5010-4A05-9AC0-BB6B305E04E8}" type="presParOf" srcId="{18146EE3-52B1-4BD4-9D11-0AE123F9BCB9}" destId="{EFC73A50-D0C8-4571-A9F5-5A36EB2F2EDF}" srcOrd="0" destOrd="0" presId="urn:microsoft.com/office/officeart/2005/8/layout/hierarchy1"/>
    <dgm:cxn modelId="{6B8D0ECC-B4E8-41F4-9D86-B5FC59C8E2CF}" type="presParOf" srcId="{18146EE3-52B1-4BD4-9D11-0AE123F9BCB9}" destId="{6AA71B9A-4B62-4273-8BE6-B478B66D7489}" srcOrd="1" destOrd="0" presId="urn:microsoft.com/office/officeart/2005/8/layout/hierarchy1"/>
    <dgm:cxn modelId="{7D65C6F9-CCA5-48F1-8632-B11C2A50D313}" type="presParOf" srcId="{1599F108-9A4B-4054-89B5-726FE52469C1}" destId="{2BD6AA1E-51A6-4893-849E-27C46367903F}" srcOrd="1" destOrd="0" presId="urn:microsoft.com/office/officeart/2005/8/layout/hierarchy1"/>
    <dgm:cxn modelId="{D7868BAA-17A3-417E-8C10-190527127E19}" type="presParOf" srcId="{67E0FA71-7EF0-4FAC-9FF8-F2C696BDC207}" destId="{9643C8D1-0523-40DF-A241-40B7A4EAB0DC}" srcOrd="6" destOrd="0" presId="urn:microsoft.com/office/officeart/2005/8/layout/hierarchy1"/>
    <dgm:cxn modelId="{250108BB-01FB-48C6-9C31-65BF1F848D19}" type="presParOf" srcId="{67E0FA71-7EF0-4FAC-9FF8-F2C696BDC207}" destId="{D865E87E-426B-4267-9F58-DAE5AAFF0C82}" srcOrd="7" destOrd="0" presId="urn:microsoft.com/office/officeart/2005/8/layout/hierarchy1"/>
    <dgm:cxn modelId="{16C25E30-8B84-495E-9CF0-F8285666238C}" type="presParOf" srcId="{D865E87E-426B-4267-9F58-DAE5AAFF0C82}" destId="{A38FD9BB-09D8-4A71-AAE9-ED051B968BB2}" srcOrd="0" destOrd="0" presId="urn:microsoft.com/office/officeart/2005/8/layout/hierarchy1"/>
    <dgm:cxn modelId="{46D591DD-4665-4CBD-9F12-4267258F22A3}" type="presParOf" srcId="{A38FD9BB-09D8-4A71-AAE9-ED051B968BB2}" destId="{A9CA69AD-D295-4B26-8F7B-5E2337B91257}" srcOrd="0" destOrd="0" presId="urn:microsoft.com/office/officeart/2005/8/layout/hierarchy1"/>
    <dgm:cxn modelId="{A606B757-3679-45D0-9F8D-60086552477B}" type="presParOf" srcId="{A38FD9BB-09D8-4A71-AAE9-ED051B968BB2}" destId="{6F55F570-1A10-46A3-B628-FD2E8B88418C}" srcOrd="1" destOrd="0" presId="urn:microsoft.com/office/officeart/2005/8/layout/hierarchy1"/>
    <dgm:cxn modelId="{84A3FF5E-0A0D-40DE-8C9E-20B78D2C9410}" type="presParOf" srcId="{D865E87E-426B-4267-9F58-DAE5AAFF0C82}" destId="{80435F2D-056F-420C-BA9C-12DC9E7D769B}" srcOrd="1" destOrd="0" presId="urn:microsoft.com/office/officeart/2005/8/layout/hierarchy1"/>
    <dgm:cxn modelId="{E3DCC866-80A0-44EF-9F2F-831241D0B586}" type="presParOf" srcId="{7D9D605D-BE07-4810-93AC-EF50531B3E39}" destId="{47A6A562-8D31-4583-8B59-44A232BD44FA}" srcOrd="2" destOrd="0" presId="urn:microsoft.com/office/officeart/2005/8/layout/hierarchy1"/>
    <dgm:cxn modelId="{666F31C8-0E4A-4669-A9BB-655BECB5D8B0}" type="presParOf" srcId="{7D9D605D-BE07-4810-93AC-EF50531B3E39}" destId="{417EA52B-FAC4-4D37-A52D-4258CEF3BCCB}" srcOrd="3" destOrd="0" presId="urn:microsoft.com/office/officeart/2005/8/layout/hierarchy1"/>
    <dgm:cxn modelId="{526331C1-36A7-4D06-A130-C56D835DE2C4}" type="presParOf" srcId="{417EA52B-FAC4-4D37-A52D-4258CEF3BCCB}" destId="{C2542E34-7F1B-4331-A977-D9E93F4ACA6F}" srcOrd="0" destOrd="0" presId="urn:microsoft.com/office/officeart/2005/8/layout/hierarchy1"/>
    <dgm:cxn modelId="{66D3F784-ECD0-4D5F-ADBD-20417F218898}" type="presParOf" srcId="{C2542E34-7F1B-4331-A977-D9E93F4ACA6F}" destId="{85E14C5C-6CB9-4877-81A7-A5D04ABE4CE6}" srcOrd="0" destOrd="0" presId="urn:microsoft.com/office/officeart/2005/8/layout/hierarchy1"/>
    <dgm:cxn modelId="{020579D8-0317-4B2A-A0D3-E0A9566A7FBC}" type="presParOf" srcId="{C2542E34-7F1B-4331-A977-D9E93F4ACA6F}" destId="{526B99D0-8CA9-4025-BCBA-1E54C6916642}" srcOrd="1" destOrd="0" presId="urn:microsoft.com/office/officeart/2005/8/layout/hierarchy1"/>
    <dgm:cxn modelId="{141681AF-E155-4080-B59F-EA25F968F7FE}" type="presParOf" srcId="{417EA52B-FAC4-4D37-A52D-4258CEF3BCCB}" destId="{B69B10C9-8A38-4A4F-80C0-2644C60F577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0CCE8-E90D-45BC-90B4-50AD26DD3805}" type="doc">
      <dgm:prSet loTypeId="urn:microsoft.com/office/officeart/2005/8/layout/chevron1" loCatId="process" qsTypeId="urn:microsoft.com/office/officeart/2005/8/quickstyle/simple1" qsCatId="simple" csTypeId="urn:microsoft.com/office/officeart/2005/8/colors/colorful4" csCatId="colorful" phldr="1"/>
      <dgm:spPr/>
    </dgm:pt>
    <dgm:pt modelId="{8131719F-0CD2-41DD-AEDE-0A031E3B8D99}">
      <dgm:prSet phldrT="[Text]"/>
      <dgm:spPr/>
      <dgm:t>
        <a:bodyPr/>
        <a:lstStyle/>
        <a:p>
          <a:r>
            <a:rPr lang="en-US" dirty="0">
              <a:latin typeface="Calibri" panose="020F0502020204030204" pitchFamily="34" charset="0"/>
            </a:rPr>
            <a:t>Fetch</a:t>
          </a:r>
        </a:p>
      </dgm:t>
    </dgm:pt>
    <dgm:pt modelId="{4CD2E1D4-686D-4F86-8723-3387F8EB53E0}" type="parTrans" cxnId="{5C620823-53B7-4B26-8EDC-D21BC6DB53EB}">
      <dgm:prSet/>
      <dgm:spPr/>
      <dgm:t>
        <a:bodyPr/>
        <a:lstStyle/>
        <a:p>
          <a:endParaRPr lang="en-US"/>
        </a:p>
      </dgm:t>
    </dgm:pt>
    <dgm:pt modelId="{922F84E1-5701-49BA-A3AD-E078D03B1166}" type="sibTrans" cxnId="{5C620823-53B7-4B26-8EDC-D21BC6DB53EB}">
      <dgm:prSet/>
      <dgm:spPr/>
      <dgm:t>
        <a:bodyPr/>
        <a:lstStyle/>
        <a:p>
          <a:endParaRPr lang="en-US"/>
        </a:p>
      </dgm:t>
    </dgm:pt>
    <dgm:pt modelId="{D9D85BBF-B819-411B-B9F3-7A526244614C}">
      <dgm:prSet phldrT="[Text]"/>
      <dgm:spPr/>
      <dgm:t>
        <a:bodyPr/>
        <a:lstStyle/>
        <a:p>
          <a:r>
            <a:rPr lang="en-US" dirty="0">
              <a:latin typeface="Calibri" panose="020F0502020204030204" pitchFamily="34" charset="0"/>
            </a:rPr>
            <a:t>Scoreboard</a:t>
          </a:r>
        </a:p>
      </dgm:t>
    </dgm:pt>
    <dgm:pt modelId="{807DE9E8-CE3A-4E65-A0F0-F49EEA29D258}" type="parTrans" cxnId="{ED257374-89CA-4DE4-B9AB-ED30007FD4C7}">
      <dgm:prSet/>
      <dgm:spPr/>
      <dgm:t>
        <a:bodyPr/>
        <a:lstStyle/>
        <a:p>
          <a:endParaRPr lang="en-US"/>
        </a:p>
      </dgm:t>
    </dgm:pt>
    <dgm:pt modelId="{8ABDE391-55BC-433D-BF40-914595CAC6B9}" type="sibTrans" cxnId="{ED257374-89CA-4DE4-B9AB-ED30007FD4C7}">
      <dgm:prSet/>
      <dgm:spPr/>
      <dgm:t>
        <a:bodyPr/>
        <a:lstStyle/>
        <a:p>
          <a:endParaRPr lang="en-US"/>
        </a:p>
      </dgm:t>
    </dgm:pt>
    <dgm:pt modelId="{0AE0AF6E-4A5A-4BCB-AD2F-AE2F34143290}">
      <dgm:prSet phldrT="[Text]"/>
      <dgm:spPr/>
      <dgm:t>
        <a:bodyPr/>
        <a:lstStyle/>
        <a:p>
          <a:r>
            <a:rPr lang="en-US" dirty="0">
              <a:latin typeface="Calibri" panose="020F0502020204030204" pitchFamily="34" charset="0"/>
            </a:rPr>
            <a:t>Execute</a:t>
          </a:r>
        </a:p>
      </dgm:t>
    </dgm:pt>
    <dgm:pt modelId="{EB47C9DD-A3D6-481A-A780-5E490C377A5D}" type="parTrans" cxnId="{38037CD8-ADC3-4B49-B510-0EFFD3BC6F01}">
      <dgm:prSet/>
      <dgm:spPr/>
      <dgm:t>
        <a:bodyPr/>
        <a:lstStyle/>
        <a:p>
          <a:endParaRPr lang="en-US"/>
        </a:p>
      </dgm:t>
    </dgm:pt>
    <dgm:pt modelId="{CA8798A1-C030-41E5-A2AB-337FD3492DBF}" type="sibTrans" cxnId="{38037CD8-ADC3-4B49-B510-0EFFD3BC6F01}">
      <dgm:prSet/>
      <dgm:spPr/>
      <dgm:t>
        <a:bodyPr/>
        <a:lstStyle/>
        <a:p>
          <a:endParaRPr lang="en-US"/>
        </a:p>
      </dgm:t>
    </dgm:pt>
    <dgm:pt modelId="{BEE28FBD-78D2-46F7-A5A5-22DA7553BE45}">
      <dgm:prSet/>
      <dgm:spPr/>
      <dgm:t>
        <a:bodyPr/>
        <a:lstStyle/>
        <a:p>
          <a:r>
            <a:rPr lang="en-US" dirty="0">
              <a:latin typeface="Calibri" panose="020F0502020204030204" pitchFamily="34" charset="0"/>
            </a:rPr>
            <a:t>Schedule</a:t>
          </a:r>
        </a:p>
      </dgm:t>
    </dgm:pt>
    <dgm:pt modelId="{B0F74BD4-27C3-4D60-B12E-C9D1394C507D}" type="parTrans" cxnId="{35718707-3DC7-41CC-9B59-3E9E00E6806E}">
      <dgm:prSet/>
      <dgm:spPr/>
      <dgm:t>
        <a:bodyPr/>
        <a:lstStyle/>
        <a:p>
          <a:endParaRPr lang="en-US"/>
        </a:p>
      </dgm:t>
    </dgm:pt>
    <dgm:pt modelId="{B09E538D-0685-4C39-B06A-10572C5AEBF4}" type="sibTrans" cxnId="{35718707-3DC7-41CC-9B59-3E9E00E6806E}">
      <dgm:prSet/>
      <dgm:spPr/>
      <dgm:t>
        <a:bodyPr/>
        <a:lstStyle/>
        <a:p>
          <a:endParaRPr lang="en-US"/>
        </a:p>
      </dgm:t>
    </dgm:pt>
    <dgm:pt modelId="{15156A2F-3AB7-40AD-9176-BA6BB6CA10D9}">
      <dgm:prSet/>
      <dgm:spPr/>
      <dgm:t>
        <a:bodyPr/>
        <a:lstStyle/>
        <a:p>
          <a:r>
            <a:rPr lang="en-US" dirty="0">
              <a:latin typeface="Calibri" panose="020F0502020204030204" pitchFamily="34" charset="0"/>
            </a:rPr>
            <a:t>Memory pipeline</a:t>
          </a:r>
        </a:p>
      </dgm:t>
    </dgm:pt>
    <dgm:pt modelId="{7C47F189-D14A-49C3-B78D-8787B5E672F9}" type="parTrans" cxnId="{BDFACB6F-AB0F-4EE2-9DCD-D60F3ECBA149}">
      <dgm:prSet/>
      <dgm:spPr/>
      <dgm:t>
        <a:bodyPr/>
        <a:lstStyle/>
        <a:p>
          <a:endParaRPr lang="en-US"/>
        </a:p>
      </dgm:t>
    </dgm:pt>
    <dgm:pt modelId="{12F6CCB2-E6FD-4754-9EDC-860A7DEEBB2F}" type="sibTrans" cxnId="{BDFACB6F-AB0F-4EE2-9DCD-D60F3ECBA149}">
      <dgm:prSet/>
      <dgm:spPr/>
      <dgm:t>
        <a:bodyPr/>
        <a:lstStyle/>
        <a:p>
          <a:endParaRPr lang="en-US"/>
        </a:p>
      </dgm:t>
    </dgm:pt>
    <dgm:pt modelId="{11694CA3-F614-4ACD-AAC8-F604D7FC4956}" type="pres">
      <dgm:prSet presAssocID="{C1C0CCE8-E90D-45BC-90B4-50AD26DD3805}" presName="Name0" presStyleCnt="0">
        <dgm:presLayoutVars>
          <dgm:dir/>
          <dgm:animLvl val="lvl"/>
          <dgm:resizeHandles val="exact"/>
        </dgm:presLayoutVars>
      </dgm:prSet>
      <dgm:spPr/>
    </dgm:pt>
    <dgm:pt modelId="{878B042E-0DEF-42EC-9BA8-107CE2AC35DD}" type="pres">
      <dgm:prSet presAssocID="{8131719F-0CD2-41DD-AEDE-0A031E3B8D99}" presName="parTxOnly" presStyleLbl="node1" presStyleIdx="0" presStyleCnt="5">
        <dgm:presLayoutVars>
          <dgm:chMax val="0"/>
          <dgm:chPref val="0"/>
          <dgm:bulletEnabled val="1"/>
        </dgm:presLayoutVars>
      </dgm:prSet>
      <dgm:spPr/>
      <dgm:t>
        <a:bodyPr/>
        <a:lstStyle/>
        <a:p>
          <a:endParaRPr lang="en-US"/>
        </a:p>
      </dgm:t>
    </dgm:pt>
    <dgm:pt modelId="{2DC097E2-73B3-4EE2-A446-F5D95F52F729}" type="pres">
      <dgm:prSet presAssocID="{922F84E1-5701-49BA-A3AD-E078D03B1166}" presName="parTxOnlySpace" presStyleCnt="0"/>
      <dgm:spPr/>
    </dgm:pt>
    <dgm:pt modelId="{2EDD0C7A-3CF0-4074-A75F-E10EE0947453}" type="pres">
      <dgm:prSet presAssocID="{D9D85BBF-B819-411B-B9F3-7A526244614C}" presName="parTxOnly" presStyleLbl="node1" presStyleIdx="1" presStyleCnt="5">
        <dgm:presLayoutVars>
          <dgm:chMax val="0"/>
          <dgm:chPref val="0"/>
          <dgm:bulletEnabled val="1"/>
        </dgm:presLayoutVars>
      </dgm:prSet>
      <dgm:spPr/>
      <dgm:t>
        <a:bodyPr/>
        <a:lstStyle/>
        <a:p>
          <a:endParaRPr lang="en-US"/>
        </a:p>
      </dgm:t>
    </dgm:pt>
    <dgm:pt modelId="{58FA3513-2EDF-4AA4-956C-C3C8F71A59AF}" type="pres">
      <dgm:prSet presAssocID="{8ABDE391-55BC-433D-BF40-914595CAC6B9}" presName="parTxOnlySpace" presStyleCnt="0"/>
      <dgm:spPr/>
    </dgm:pt>
    <dgm:pt modelId="{DE45595F-CDE3-46D3-ADE1-56ED7B5F970B}" type="pres">
      <dgm:prSet presAssocID="{BEE28FBD-78D2-46F7-A5A5-22DA7553BE45}" presName="parTxOnly" presStyleLbl="node1" presStyleIdx="2" presStyleCnt="5">
        <dgm:presLayoutVars>
          <dgm:chMax val="0"/>
          <dgm:chPref val="0"/>
          <dgm:bulletEnabled val="1"/>
        </dgm:presLayoutVars>
      </dgm:prSet>
      <dgm:spPr/>
      <dgm:t>
        <a:bodyPr/>
        <a:lstStyle/>
        <a:p>
          <a:endParaRPr lang="en-US"/>
        </a:p>
      </dgm:t>
    </dgm:pt>
    <dgm:pt modelId="{32FEF354-1BEB-477E-9223-F695A3A3654B}" type="pres">
      <dgm:prSet presAssocID="{B09E538D-0685-4C39-B06A-10572C5AEBF4}" presName="parTxOnlySpace" presStyleCnt="0"/>
      <dgm:spPr/>
    </dgm:pt>
    <dgm:pt modelId="{FC8CAC4F-C08A-4364-8544-A7648E7F1A57}" type="pres">
      <dgm:prSet presAssocID="{0AE0AF6E-4A5A-4BCB-AD2F-AE2F34143290}" presName="parTxOnly" presStyleLbl="node1" presStyleIdx="3" presStyleCnt="5">
        <dgm:presLayoutVars>
          <dgm:chMax val="0"/>
          <dgm:chPref val="0"/>
          <dgm:bulletEnabled val="1"/>
        </dgm:presLayoutVars>
      </dgm:prSet>
      <dgm:spPr/>
      <dgm:t>
        <a:bodyPr/>
        <a:lstStyle/>
        <a:p>
          <a:endParaRPr lang="en-US"/>
        </a:p>
      </dgm:t>
    </dgm:pt>
    <dgm:pt modelId="{247B5BA2-B90E-4C79-BEB3-3CBD1773AE36}" type="pres">
      <dgm:prSet presAssocID="{CA8798A1-C030-41E5-A2AB-337FD3492DBF}" presName="parTxOnlySpace" presStyleCnt="0"/>
      <dgm:spPr/>
    </dgm:pt>
    <dgm:pt modelId="{6D9C0988-35AF-407F-B844-D37B90F56E3C}" type="pres">
      <dgm:prSet presAssocID="{15156A2F-3AB7-40AD-9176-BA6BB6CA10D9}" presName="parTxOnly" presStyleLbl="node1" presStyleIdx="4" presStyleCnt="5">
        <dgm:presLayoutVars>
          <dgm:chMax val="0"/>
          <dgm:chPref val="0"/>
          <dgm:bulletEnabled val="1"/>
        </dgm:presLayoutVars>
      </dgm:prSet>
      <dgm:spPr/>
      <dgm:t>
        <a:bodyPr/>
        <a:lstStyle/>
        <a:p>
          <a:endParaRPr lang="en-US"/>
        </a:p>
      </dgm:t>
    </dgm:pt>
  </dgm:ptLst>
  <dgm:cxnLst>
    <dgm:cxn modelId="{38037CD8-ADC3-4B49-B510-0EFFD3BC6F01}" srcId="{C1C0CCE8-E90D-45BC-90B4-50AD26DD3805}" destId="{0AE0AF6E-4A5A-4BCB-AD2F-AE2F34143290}" srcOrd="3" destOrd="0" parTransId="{EB47C9DD-A3D6-481A-A780-5E490C377A5D}" sibTransId="{CA8798A1-C030-41E5-A2AB-337FD3492DBF}"/>
    <dgm:cxn modelId="{C7FE2286-C5DE-492E-8C9C-37D5FA642420}" type="presOf" srcId="{0AE0AF6E-4A5A-4BCB-AD2F-AE2F34143290}" destId="{FC8CAC4F-C08A-4364-8544-A7648E7F1A57}" srcOrd="0" destOrd="0" presId="urn:microsoft.com/office/officeart/2005/8/layout/chevron1"/>
    <dgm:cxn modelId="{BDFACB6F-AB0F-4EE2-9DCD-D60F3ECBA149}" srcId="{C1C0CCE8-E90D-45BC-90B4-50AD26DD3805}" destId="{15156A2F-3AB7-40AD-9176-BA6BB6CA10D9}" srcOrd="4" destOrd="0" parTransId="{7C47F189-D14A-49C3-B78D-8787B5E672F9}" sibTransId="{12F6CCB2-E6FD-4754-9EDC-860A7DEEBB2F}"/>
    <dgm:cxn modelId="{CE861B41-6605-460C-BF07-22EA5F9BF950}" type="presOf" srcId="{8131719F-0CD2-41DD-AEDE-0A031E3B8D99}" destId="{878B042E-0DEF-42EC-9BA8-107CE2AC35DD}" srcOrd="0" destOrd="0" presId="urn:microsoft.com/office/officeart/2005/8/layout/chevron1"/>
    <dgm:cxn modelId="{5C620823-53B7-4B26-8EDC-D21BC6DB53EB}" srcId="{C1C0CCE8-E90D-45BC-90B4-50AD26DD3805}" destId="{8131719F-0CD2-41DD-AEDE-0A031E3B8D99}" srcOrd="0" destOrd="0" parTransId="{4CD2E1D4-686D-4F86-8723-3387F8EB53E0}" sibTransId="{922F84E1-5701-49BA-A3AD-E078D03B1166}"/>
    <dgm:cxn modelId="{35718707-3DC7-41CC-9B59-3E9E00E6806E}" srcId="{C1C0CCE8-E90D-45BC-90B4-50AD26DD3805}" destId="{BEE28FBD-78D2-46F7-A5A5-22DA7553BE45}" srcOrd="2" destOrd="0" parTransId="{B0F74BD4-27C3-4D60-B12E-C9D1394C507D}" sibTransId="{B09E538D-0685-4C39-B06A-10572C5AEBF4}"/>
    <dgm:cxn modelId="{12F72827-D2A8-4AD3-A0BF-CAD110B1C310}" type="presOf" srcId="{D9D85BBF-B819-411B-B9F3-7A526244614C}" destId="{2EDD0C7A-3CF0-4074-A75F-E10EE0947453}" srcOrd="0" destOrd="0" presId="urn:microsoft.com/office/officeart/2005/8/layout/chevron1"/>
    <dgm:cxn modelId="{ED257374-89CA-4DE4-B9AB-ED30007FD4C7}" srcId="{C1C0CCE8-E90D-45BC-90B4-50AD26DD3805}" destId="{D9D85BBF-B819-411B-B9F3-7A526244614C}" srcOrd="1" destOrd="0" parTransId="{807DE9E8-CE3A-4E65-A0F0-F49EEA29D258}" sibTransId="{8ABDE391-55BC-433D-BF40-914595CAC6B9}"/>
    <dgm:cxn modelId="{7D8A7CD3-D0B3-4AA1-B12D-408B55ABEF29}" type="presOf" srcId="{BEE28FBD-78D2-46F7-A5A5-22DA7553BE45}" destId="{DE45595F-CDE3-46D3-ADE1-56ED7B5F970B}" srcOrd="0" destOrd="0" presId="urn:microsoft.com/office/officeart/2005/8/layout/chevron1"/>
    <dgm:cxn modelId="{BF50626C-9569-4ABF-9024-5D473F1CC835}" type="presOf" srcId="{C1C0CCE8-E90D-45BC-90B4-50AD26DD3805}" destId="{11694CA3-F614-4ACD-AAC8-F604D7FC4956}" srcOrd="0" destOrd="0" presId="urn:microsoft.com/office/officeart/2005/8/layout/chevron1"/>
    <dgm:cxn modelId="{DF3F19CD-62D8-4A47-91C2-754FADE18048}" type="presOf" srcId="{15156A2F-3AB7-40AD-9176-BA6BB6CA10D9}" destId="{6D9C0988-35AF-407F-B844-D37B90F56E3C}" srcOrd="0" destOrd="0" presId="urn:microsoft.com/office/officeart/2005/8/layout/chevron1"/>
    <dgm:cxn modelId="{080ED54A-F6D6-4CCA-9400-795AD7D905C0}" type="presParOf" srcId="{11694CA3-F614-4ACD-AAC8-F604D7FC4956}" destId="{878B042E-0DEF-42EC-9BA8-107CE2AC35DD}" srcOrd="0" destOrd="0" presId="urn:microsoft.com/office/officeart/2005/8/layout/chevron1"/>
    <dgm:cxn modelId="{54E75AE0-D8B2-40A4-A5EC-66844A221B23}" type="presParOf" srcId="{11694CA3-F614-4ACD-AAC8-F604D7FC4956}" destId="{2DC097E2-73B3-4EE2-A446-F5D95F52F729}" srcOrd="1" destOrd="0" presId="urn:microsoft.com/office/officeart/2005/8/layout/chevron1"/>
    <dgm:cxn modelId="{537AC620-600B-4161-A622-D49D1DF18480}" type="presParOf" srcId="{11694CA3-F614-4ACD-AAC8-F604D7FC4956}" destId="{2EDD0C7A-3CF0-4074-A75F-E10EE0947453}" srcOrd="2" destOrd="0" presId="urn:microsoft.com/office/officeart/2005/8/layout/chevron1"/>
    <dgm:cxn modelId="{1F89407C-C2E6-425B-9ADA-EA7BAF9F9C2D}" type="presParOf" srcId="{11694CA3-F614-4ACD-AAC8-F604D7FC4956}" destId="{58FA3513-2EDF-4AA4-956C-C3C8F71A59AF}" srcOrd="3" destOrd="0" presId="urn:microsoft.com/office/officeart/2005/8/layout/chevron1"/>
    <dgm:cxn modelId="{03681867-DB34-403D-9CEE-676813479521}" type="presParOf" srcId="{11694CA3-F614-4ACD-AAC8-F604D7FC4956}" destId="{DE45595F-CDE3-46D3-ADE1-56ED7B5F970B}" srcOrd="4" destOrd="0" presId="urn:microsoft.com/office/officeart/2005/8/layout/chevron1"/>
    <dgm:cxn modelId="{68A0953F-3382-4FA0-8850-41A7CC19540F}" type="presParOf" srcId="{11694CA3-F614-4ACD-AAC8-F604D7FC4956}" destId="{32FEF354-1BEB-477E-9223-F695A3A3654B}" srcOrd="5" destOrd="0" presId="urn:microsoft.com/office/officeart/2005/8/layout/chevron1"/>
    <dgm:cxn modelId="{C31006A2-8648-426D-ABA8-D50F88AE8BB8}" type="presParOf" srcId="{11694CA3-F614-4ACD-AAC8-F604D7FC4956}" destId="{FC8CAC4F-C08A-4364-8544-A7648E7F1A57}" srcOrd="6" destOrd="0" presId="urn:microsoft.com/office/officeart/2005/8/layout/chevron1"/>
    <dgm:cxn modelId="{18BE58A5-4597-41BC-A697-EE6CEB58D99B}" type="presParOf" srcId="{11694CA3-F614-4ACD-AAC8-F604D7FC4956}" destId="{247B5BA2-B90E-4C79-BEB3-3CBD1773AE36}" srcOrd="7" destOrd="0" presId="urn:microsoft.com/office/officeart/2005/8/layout/chevron1"/>
    <dgm:cxn modelId="{EEECFB8F-C7A0-4D72-8074-B1FDA6770546}" type="presParOf" srcId="{11694CA3-F614-4ACD-AAC8-F604D7FC4956}" destId="{6D9C0988-35AF-407F-B844-D37B90F56E3C}"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D6C7F4-EB8F-49FF-9892-56A05B16F1A0}" type="doc">
      <dgm:prSet loTypeId="urn:microsoft.com/office/officeart/2005/8/layout/hProcess9" loCatId="process" qsTypeId="urn:microsoft.com/office/officeart/2005/8/quickstyle/simple1" qsCatId="simple" csTypeId="urn:microsoft.com/office/officeart/2005/8/colors/accent1_2" csCatId="accent1" phldr="1"/>
      <dgm:spPr/>
    </dgm:pt>
    <dgm:pt modelId="{75AA21FB-F0D0-4566-BCF7-B4C7D6464746}">
      <dgm:prSet phldrT="[Text]" custT="1"/>
      <dgm:spPr>
        <a:effectLst>
          <a:outerShdw blurRad="50800" dist="38100" dir="2700000" algn="tl" rotWithShape="0">
            <a:prstClr val="black">
              <a:alpha val="40000"/>
            </a:prstClr>
          </a:outerShdw>
        </a:effectLst>
      </dgm:spPr>
      <dgm:t>
        <a:bodyPr/>
        <a:lstStyle/>
        <a:p>
          <a:r>
            <a:rPr lang="en-US" sz="1100" dirty="0">
              <a:latin typeface="Calibri" panose="020F0502020204030204" pitchFamily="34" charset="0"/>
            </a:rPr>
            <a:t>Create packet</a:t>
          </a:r>
        </a:p>
      </dgm:t>
    </dgm:pt>
    <dgm:pt modelId="{F35C163E-40B9-4CFA-AD92-AAB0A41D2AC9}" type="parTrans" cxnId="{9A0C19AE-E869-4C51-B5F4-30CA2BC6CF04}">
      <dgm:prSet/>
      <dgm:spPr/>
      <dgm:t>
        <a:bodyPr/>
        <a:lstStyle/>
        <a:p>
          <a:endParaRPr lang="en-US" sz="1400">
            <a:latin typeface="Calibri" panose="020F0502020204030204" pitchFamily="34" charset="0"/>
          </a:endParaRPr>
        </a:p>
      </dgm:t>
    </dgm:pt>
    <dgm:pt modelId="{50641678-2DDF-48E5-9CA5-BBFA15724B3E}" type="sibTrans" cxnId="{9A0C19AE-E869-4C51-B5F4-30CA2BC6CF04}">
      <dgm:prSet/>
      <dgm:spPr/>
      <dgm:t>
        <a:bodyPr/>
        <a:lstStyle/>
        <a:p>
          <a:endParaRPr lang="en-US" sz="1400">
            <a:latin typeface="Calibri" panose="020F0502020204030204" pitchFamily="34" charset="0"/>
          </a:endParaRPr>
        </a:p>
      </dgm:t>
    </dgm:pt>
    <dgm:pt modelId="{B8035E30-96E9-4BB3-86CD-BF2884357E6E}">
      <dgm:prSet phldrT="[Text]" custT="1"/>
      <dgm:spPr>
        <a:effectLst>
          <a:outerShdw blurRad="50800" dist="38100" dir="2700000" algn="tl" rotWithShape="0">
            <a:prstClr val="black">
              <a:alpha val="40000"/>
            </a:prstClr>
          </a:outerShdw>
        </a:effectLst>
      </dgm:spPr>
      <dgm:t>
        <a:bodyPr/>
        <a:lstStyle/>
        <a:p>
          <a:r>
            <a:rPr lang="en-US" sz="1100" dirty="0">
              <a:latin typeface="Calibri" panose="020F0502020204030204" pitchFamily="34" charset="0"/>
            </a:rPr>
            <a:t>Global/LDS operation</a:t>
          </a:r>
        </a:p>
      </dgm:t>
    </dgm:pt>
    <dgm:pt modelId="{FCE2A5E7-6261-4F52-8F2C-73FF53BF1BF9}" type="parTrans" cxnId="{49DCEF7E-1DC2-4BBA-B0DA-0BF977E3C2F5}">
      <dgm:prSet/>
      <dgm:spPr/>
      <dgm:t>
        <a:bodyPr/>
        <a:lstStyle/>
        <a:p>
          <a:endParaRPr lang="en-US" sz="1400">
            <a:latin typeface="Calibri" panose="020F0502020204030204" pitchFamily="34" charset="0"/>
          </a:endParaRPr>
        </a:p>
      </dgm:t>
    </dgm:pt>
    <dgm:pt modelId="{C85E6CD9-C070-46EF-9EA6-04BD04CB7959}" type="sibTrans" cxnId="{49DCEF7E-1DC2-4BBA-B0DA-0BF977E3C2F5}">
      <dgm:prSet/>
      <dgm:spPr/>
      <dgm:t>
        <a:bodyPr/>
        <a:lstStyle/>
        <a:p>
          <a:endParaRPr lang="en-US" sz="1400">
            <a:latin typeface="Calibri" panose="020F0502020204030204" pitchFamily="34" charset="0"/>
          </a:endParaRPr>
        </a:p>
      </dgm:t>
    </dgm:pt>
    <dgm:pt modelId="{2A6A65CE-70F4-4225-AEEE-04B61FF79E2F}">
      <dgm:prSet phldrT="[Text]" custT="1"/>
      <dgm:spPr>
        <a:effectLst>
          <a:outerShdw blurRad="50800" dist="38100" dir="2700000" algn="tl" rotWithShape="0">
            <a:prstClr val="black">
              <a:alpha val="40000"/>
            </a:prstClr>
          </a:outerShdw>
        </a:effectLst>
      </dgm:spPr>
      <dgm:t>
        <a:bodyPr/>
        <a:lstStyle/>
        <a:p>
          <a:r>
            <a:rPr lang="en-US" sz="1100" dirty="0">
              <a:latin typeface="Calibri" panose="020F0502020204030204" pitchFamily="34" charset="0"/>
            </a:rPr>
            <a:t>Writeback</a:t>
          </a:r>
        </a:p>
      </dgm:t>
    </dgm:pt>
    <dgm:pt modelId="{A0A4A839-82AC-43FB-8BC5-DAD106549B4B}" type="parTrans" cxnId="{516A7C2D-8F48-401C-9960-4A668B41A660}">
      <dgm:prSet/>
      <dgm:spPr/>
      <dgm:t>
        <a:bodyPr/>
        <a:lstStyle/>
        <a:p>
          <a:endParaRPr lang="en-US" sz="1400">
            <a:latin typeface="Calibri" panose="020F0502020204030204" pitchFamily="34" charset="0"/>
          </a:endParaRPr>
        </a:p>
      </dgm:t>
    </dgm:pt>
    <dgm:pt modelId="{EBE359F9-7D54-4AFA-97CF-417E6997B13F}" type="sibTrans" cxnId="{516A7C2D-8F48-401C-9960-4A668B41A660}">
      <dgm:prSet/>
      <dgm:spPr/>
      <dgm:t>
        <a:bodyPr/>
        <a:lstStyle/>
        <a:p>
          <a:endParaRPr lang="en-US" sz="1400">
            <a:latin typeface="Calibri" panose="020F0502020204030204" pitchFamily="34" charset="0"/>
          </a:endParaRPr>
        </a:p>
      </dgm:t>
    </dgm:pt>
    <dgm:pt modelId="{577B5069-1DC5-4612-BFC0-03885B2AD625}">
      <dgm:prSet phldrT="[Text]" custT="1"/>
      <dgm:spPr>
        <a:effectLst>
          <a:outerShdw blurRad="50800" dist="38100" dir="2700000" algn="tl" rotWithShape="0">
            <a:prstClr val="black">
              <a:alpha val="40000"/>
            </a:prstClr>
          </a:outerShdw>
        </a:effectLst>
      </dgm:spPr>
      <dgm:t>
        <a:bodyPr/>
        <a:lstStyle/>
        <a:p>
          <a:r>
            <a:rPr lang="en-US" sz="1100" dirty="0">
              <a:latin typeface="Calibri" panose="020F0502020204030204" pitchFamily="34" charset="0"/>
            </a:rPr>
            <a:t>Increment </a:t>
          </a:r>
          <a:r>
            <a:rPr lang="en-US" sz="1100" dirty="0" err="1">
              <a:latin typeface="Calibri" panose="020F0502020204030204" pitchFamily="34" charset="0"/>
            </a:rPr>
            <a:t>waitcnt</a:t>
          </a:r>
          <a:endParaRPr lang="en-US" sz="1100" dirty="0">
            <a:latin typeface="Calibri" panose="020F0502020204030204" pitchFamily="34" charset="0"/>
          </a:endParaRPr>
        </a:p>
      </dgm:t>
    </dgm:pt>
    <dgm:pt modelId="{1F374905-64A7-4EE5-A376-DB742F84FB54}" type="parTrans" cxnId="{EB2C3031-0CA8-46AD-A37A-30F88148BCA2}">
      <dgm:prSet/>
      <dgm:spPr/>
      <dgm:t>
        <a:bodyPr/>
        <a:lstStyle/>
        <a:p>
          <a:endParaRPr lang="en-US"/>
        </a:p>
      </dgm:t>
    </dgm:pt>
    <dgm:pt modelId="{32A2DEAA-311E-4B6A-BEC8-6479BFA08DFB}" type="sibTrans" cxnId="{EB2C3031-0CA8-46AD-A37A-30F88148BCA2}">
      <dgm:prSet/>
      <dgm:spPr/>
      <dgm:t>
        <a:bodyPr/>
        <a:lstStyle/>
        <a:p>
          <a:endParaRPr lang="en-US"/>
        </a:p>
      </dgm:t>
    </dgm:pt>
    <dgm:pt modelId="{655FA255-F96C-447E-969D-6DCE71789E74}" type="pres">
      <dgm:prSet presAssocID="{90D6C7F4-EB8F-49FF-9892-56A05B16F1A0}" presName="CompostProcess" presStyleCnt="0">
        <dgm:presLayoutVars>
          <dgm:dir/>
          <dgm:resizeHandles val="exact"/>
        </dgm:presLayoutVars>
      </dgm:prSet>
      <dgm:spPr/>
    </dgm:pt>
    <dgm:pt modelId="{D45D0C4D-2AD1-41CA-B222-6DFD24A99434}" type="pres">
      <dgm:prSet presAssocID="{90D6C7F4-EB8F-49FF-9892-56A05B16F1A0}" presName="arrow" presStyleLbl="bgShp" presStyleIdx="0" presStyleCnt="1" custScaleX="117647" custLinFactNeighborX="-6033" custLinFactNeighborY="-17266"/>
      <dgm:spPr>
        <a:effectLst>
          <a:outerShdw blurRad="50800" dist="38100" dir="2700000" algn="tl" rotWithShape="0">
            <a:prstClr val="black">
              <a:alpha val="40000"/>
            </a:prstClr>
          </a:outerShdw>
        </a:effectLst>
      </dgm:spPr>
    </dgm:pt>
    <dgm:pt modelId="{B9B69051-5ABB-4B7B-8BA3-AA725849E97A}" type="pres">
      <dgm:prSet presAssocID="{90D6C7F4-EB8F-49FF-9892-56A05B16F1A0}" presName="linearProcess" presStyleCnt="0"/>
      <dgm:spPr/>
    </dgm:pt>
    <dgm:pt modelId="{B3E39DF6-EFEA-4226-8BC4-65047A28662A}" type="pres">
      <dgm:prSet presAssocID="{75AA21FB-F0D0-4566-BCF7-B4C7D6464746}" presName="textNode" presStyleLbl="node1" presStyleIdx="0" presStyleCnt="4" custScaleX="90732" custLinFactNeighborX="2696">
        <dgm:presLayoutVars>
          <dgm:bulletEnabled val="1"/>
        </dgm:presLayoutVars>
      </dgm:prSet>
      <dgm:spPr/>
      <dgm:t>
        <a:bodyPr/>
        <a:lstStyle/>
        <a:p>
          <a:endParaRPr lang="en-US"/>
        </a:p>
      </dgm:t>
    </dgm:pt>
    <dgm:pt modelId="{817480D0-266C-42C6-9934-FACB57A53E59}" type="pres">
      <dgm:prSet presAssocID="{50641678-2DDF-48E5-9CA5-BBFA15724B3E}" presName="sibTrans" presStyleCnt="0"/>
      <dgm:spPr/>
    </dgm:pt>
    <dgm:pt modelId="{546CA5B7-960D-4FAD-B6B9-6419E1063484}" type="pres">
      <dgm:prSet presAssocID="{577B5069-1DC5-4612-BFC0-03885B2AD625}" presName="textNode" presStyleLbl="node1" presStyleIdx="1" presStyleCnt="4" custScaleX="90732" custLinFactNeighborX="-51556">
        <dgm:presLayoutVars>
          <dgm:bulletEnabled val="1"/>
        </dgm:presLayoutVars>
      </dgm:prSet>
      <dgm:spPr/>
      <dgm:t>
        <a:bodyPr/>
        <a:lstStyle/>
        <a:p>
          <a:endParaRPr lang="en-US"/>
        </a:p>
      </dgm:t>
    </dgm:pt>
    <dgm:pt modelId="{57847BBD-53CC-465B-90BA-9BDF1E042C73}" type="pres">
      <dgm:prSet presAssocID="{32A2DEAA-311E-4B6A-BEC8-6479BFA08DFB}" presName="sibTrans" presStyleCnt="0"/>
      <dgm:spPr/>
    </dgm:pt>
    <dgm:pt modelId="{EF3C36DC-4FD7-44B5-84C0-EB37D44091C7}" type="pres">
      <dgm:prSet presAssocID="{B8035E30-96E9-4BB3-86CD-BF2884357E6E}" presName="textNode" presStyleLbl="node1" presStyleIdx="2" presStyleCnt="4" custScaleX="95029" custLinFactX="-861" custLinFactNeighborX="-100000">
        <dgm:presLayoutVars>
          <dgm:bulletEnabled val="1"/>
        </dgm:presLayoutVars>
      </dgm:prSet>
      <dgm:spPr/>
      <dgm:t>
        <a:bodyPr/>
        <a:lstStyle/>
        <a:p>
          <a:endParaRPr lang="en-US"/>
        </a:p>
      </dgm:t>
    </dgm:pt>
    <dgm:pt modelId="{29ADCB65-2398-4F60-8FA4-90B2E8AEC19F}" type="pres">
      <dgm:prSet presAssocID="{C85E6CD9-C070-46EF-9EA6-04BD04CB7959}" presName="sibTrans" presStyleCnt="0"/>
      <dgm:spPr/>
    </dgm:pt>
    <dgm:pt modelId="{1A6D4720-B09C-494B-8BF5-A2B3CC7C7F00}" type="pres">
      <dgm:prSet presAssocID="{2A6A65CE-70F4-4225-AEEE-04B61FF79E2F}" presName="textNode" presStyleLbl="node1" presStyleIdx="3" presStyleCnt="4" custScaleX="79355" custLinFactX="-9008" custLinFactNeighborX="-100000">
        <dgm:presLayoutVars>
          <dgm:bulletEnabled val="1"/>
        </dgm:presLayoutVars>
      </dgm:prSet>
      <dgm:spPr/>
      <dgm:t>
        <a:bodyPr/>
        <a:lstStyle/>
        <a:p>
          <a:endParaRPr lang="en-US"/>
        </a:p>
      </dgm:t>
    </dgm:pt>
  </dgm:ptLst>
  <dgm:cxnLst>
    <dgm:cxn modelId="{242C4147-2B8B-4104-9571-77C39BE2B711}" type="presOf" srcId="{577B5069-1DC5-4612-BFC0-03885B2AD625}" destId="{546CA5B7-960D-4FAD-B6B9-6419E1063484}" srcOrd="0" destOrd="0" presId="urn:microsoft.com/office/officeart/2005/8/layout/hProcess9"/>
    <dgm:cxn modelId="{516A7C2D-8F48-401C-9960-4A668B41A660}" srcId="{90D6C7F4-EB8F-49FF-9892-56A05B16F1A0}" destId="{2A6A65CE-70F4-4225-AEEE-04B61FF79E2F}" srcOrd="3" destOrd="0" parTransId="{A0A4A839-82AC-43FB-8BC5-DAD106549B4B}" sibTransId="{EBE359F9-7D54-4AFA-97CF-417E6997B13F}"/>
    <dgm:cxn modelId="{797F090E-6455-47F6-9CDA-759AC8BBD11E}" type="presOf" srcId="{90D6C7F4-EB8F-49FF-9892-56A05B16F1A0}" destId="{655FA255-F96C-447E-969D-6DCE71789E74}" srcOrd="0" destOrd="0" presId="urn:microsoft.com/office/officeart/2005/8/layout/hProcess9"/>
    <dgm:cxn modelId="{EB2C3031-0CA8-46AD-A37A-30F88148BCA2}" srcId="{90D6C7F4-EB8F-49FF-9892-56A05B16F1A0}" destId="{577B5069-1DC5-4612-BFC0-03885B2AD625}" srcOrd="1" destOrd="0" parTransId="{1F374905-64A7-4EE5-A376-DB742F84FB54}" sibTransId="{32A2DEAA-311E-4B6A-BEC8-6479BFA08DFB}"/>
    <dgm:cxn modelId="{9A0C19AE-E869-4C51-B5F4-30CA2BC6CF04}" srcId="{90D6C7F4-EB8F-49FF-9892-56A05B16F1A0}" destId="{75AA21FB-F0D0-4566-BCF7-B4C7D6464746}" srcOrd="0" destOrd="0" parTransId="{F35C163E-40B9-4CFA-AD92-AAB0A41D2AC9}" sibTransId="{50641678-2DDF-48E5-9CA5-BBFA15724B3E}"/>
    <dgm:cxn modelId="{49DCEF7E-1DC2-4BBA-B0DA-0BF977E3C2F5}" srcId="{90D6C7F4-EB8F-49FF-9892-56A05B16F1A0}" destId="{B8035E30-96E9-4BB3-86CD-BF2884357E6E}" srcOrd="2" destOrd="0" parTransId="{FCE2A5E7-6261-4F52-8F2C-73FF53BF1BF9}" sibTransId="{C85E6CD9-C070-46EF-9EA6-04BD04CB7959}"/>
    <dgm:cxn modelId="{C3037102-CFC1-4269-9F63-F233B7D6D50F}" type="presOf" srcId="{75AA21FB-F0D0-4566-BCF7-B4C7D6464746}" destId="{B3E39DF6-EFEA-4226-8BC4-65047A28662A}" srcOrd="0" destOrd="0" presId="urn:microsoft.com/office/officeart/2005/8/layout/hProcess9"/>
    <dgm:cxn modelId="{49EE6B39-9533-47D4-9880-95E77C6B4F98}" type="presOf" srcId="{2A6A65CE-70F4-4225-AEEE-04B61FF79E2F}" destId="{1A6D4720-B09C-494B-8BF5-A2B3CC7C7F00}" srcOrd="0" destOrd="0" presId="urn:microsoft.com/office/officeart/2005/8/layout/hProcess9"/>
    <dgm:cxn modelId="{EBD55146-8141-453D-990F-90B5C367EDEF}" type="presOf" srcId="{B8035E30-96E9-4BB3-86CD-BF2884357E6E}" destId="{EF3C36DC-4FD7-44B5-84C0-EB37D44091C7}" srcOrd="0" destOrd="0" presId="urn:microsoft.com/office/officeart/2005/8/layout/hProcess9"/>
    <dgm:cxn modelId="{6F7FF62B-9680-41C3-8B68-38D1145DA774}" type="presParOf" srcId="{655FA255-F96C-447E-969D-6DCE71789E74}" destId="{D45D0C4D-2AD1-41CA-B222-6DFD24A99434}" srcOrd="0" destOrd="0" presId="urn:microsoft.com/office/officeart/2005/8/layout/hProcess9"/>
    <dgm:cxn modelId="{AC84726F-C578-486A-ABBF-729CEDA80703}" type="presParOf" srcId="{655FA255-F96C-447E-969D-6DCE71789E74}" destId="{B9B69051-5ABB-4B7B-8BA3-AA725849E97A}" srcOrd="1" destOrd="0" presId="urn:microsoft.com/office/officeart/2005/8/layout/hProcess9"/>
    <dgm:cxn modelId="{63044B9F-7861-48F7-AB12-B68F544F87D5}" type="presParOf" srcId="{B9B69051-5ABB-4B7B-8BA3-AA725849E97A}" destId="{B3E39DF6-EFEA-4226-8BC4-65047A28662A}" srcOrd="0" destOrd="0" presId="urn:microsoft.com/office/officeart/2005/8/layout/hProcess9"/>
    <dgm:cxn modelId="{C0F9D1E8-E424-4EED-8008-9493C1825F6C}" type="presParOf" srcId="{B9B69051-5ABB-4B7B-8BA3-AA725849E97A}" destId="{817480D0-266C-42C6-9934-FACB57A53E59}" srcOrd="1" destOrd="0" presId="urn:microsoft.com/office/officeart/2005/8/layout/hProcess9"/>
    <dgm:cxn modelId="{B17C849B-98ED-45BB-A3F5-72789D3E26F4}" type="presParOf" srcId="{B9B69051-5ABB-4B7B-8BA3-AA725849E97A}" destId="{546CA5B7-960D-4FAD-B6B9-6419E1063484}" srcOrd="2" destOrd="0" presId="urn:microsoft.com/office/officeart/2005/8/layout/hProcess9"/>
    <dgm:cxn modelId="{DBED1EF9-9987-4BCC-B1B6-DAB0494546A1}" type="presParOf" srcId="{B9B69051-5ABB-4B7B-8BA3-AA725849E97A}" destId="{57847BBD-53CC-465B-90BA-9BDF1E042C73}" srcOrd="3" destOrd="0" presId="urn:microsoft.com/office/officeart/2005/8/layout/hProcess9"/>
    <dgm:cxn modelId="{3ED2783D-C1FE-4309-84C4-FDF11948765C}" type="presParOf" srcId="{B9B69051-5ABB-4B7B-8BA3-AA725849E97A}" destId="{EF3C36DC-4FD7-44B5-84C0-EB37D44091C7}" srcOrd="4" destOrd="0" presId="urn:microsoft.com/office/officeart/2005/8/layout/hProcess9"/>
    <dgm:cxn modelId="{7CF987D5-D45C-4A15-9D1C-D81109615413}" type="presParOf" srcId="{B9B69051-5ABB-4B7B-8BA3-AA725849E97A}" destId="{29ADCB65-2398-4F60-8FA4-90B2E8AEC19F}" srcOrd="5" destOrd="0" presId="urn:microsoft.com/office/officeart/2005/8/layout/hProcess9"/>
    <dgm:cxn modelId="{63D6B14B-B343-4754-918A-B8AE93B79356}" type="presParOf" srcId="{B9B69051-5ABB-4B7B-8BA3-AA725849E97A}" destId="{1A6D4720-B09C-494B-8BF5-A2B3CC7C7F0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B042E-0DEF-42EC-9BA8-107CE2AC35DD}">
      <dsp:nvSpPr>
        <dsp:cNvPr id="0" name=""/>
        <dsp:cNvSpPr/>
      </dsp:nvSpPr>
      <dsp:spPr>
        <a:xfrm>
          <a:off x="1495" y="1257761"/>
          <a:ext cx="1331193" cy="53247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rPr>
            <a:t>Fetch</a:t>
          </a:r>
        </a:p>
      </dsp:txBody>
      <dsp:txXfrm>
        <a:off x="267734" y="1257761"/>
        <a:ext cx="798716" cy="532477"/>
      </dsp:txXfrm>
    </dsp:sp>
    <dsp:sp modelId="{2EDD0C7A-3CF0-4074-A75F-E10EE0947453}">
      <dsp:nvSpPr>
        <dsp:cNvPr id="0" name=""/>
        <dsp:cNvSpPr/>
      </dsp:nvSpPr>
      <dsp:spPr>
        <a:xfrm>
          <a:off x="1199569" y="1257761"/>
          <a:ext cx="1331193" cy="532477"/>
        </a:xfrm>
        <a:prstGeom prst="chevron">
          <a:avLst/>
        </a:prstGeom>
        <a:solidFill>
          <a:schemeClr val="accent4">
            <a:hueOff val="3227340"/>
            <a:satOff val="-1161"/>
            <a:lumOff val="-3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rPr>
            <a:t>Scoreboard</a:t>
          </a:r>
        </a:p>
      </dsp:txBody>
      <dsp:txXfrm>
        <a:off x="1465808" y="1257761"/>
        <a:ext cx="798716" cy="532477"/>
      </dsp:txXfrm>
    </dsp:sp>
    <dsp:sp modelId="{DE45595F-CDE3-46D3-ADE1-56ED7B5F970B}">
      <dsp:nvSpPr>
        <dsp:cNvPr id="0" name=""/>
        <dsp:cNvSpPr/>
      </dsp:nvSpPr>
      <dsp:spPr>
        <a:xfrm>
          <a:off x="2397643" y="1257761"/>
          <a:ext cx="1331193" cy="532477"/>
        </a:xfrm>
        <a:prstGeom prst="chevron">
          <a:avLst/>
        </a:prstGeom>
        <a:solidFill>
          <a:schemeClr val="accent4">
            <a:hueOff val="6454679"/>
            <a:satOff val="-2323"/>
            <a:lumOff val="-76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rPr>
            <a:t>Schedule</a:t>
          </a:r>
        </a:p>
      </dsp:txBody>
      <dsp:txXfrm>
        <a:off x="2663882" y="1257761"/>
        <a:ext cx="798716" cy="532477"/>
      </dsp:txXfrm>
    </dsp:sp>
    <dsp:sp modelId="{FC8CAC4F-C08A-4364-8544-A7648E7F1A57}">
      <dsp:nvSpPr>
        <dsp:cNvPr id="0" name=""/>
        <dsp:cNvSpPr/>
      </dsp:nvSpPr>
      <dsp:spPr>
        <a:xfrm>
          <a:off x="3595717" y="1257761"/>
          <a:ext cx="1331193" cy="532477"/>
        </a:xfrm>
        <a:prstGeom prst="chevron">
          <a:avLst/>
        </a:prstGeom>
        <a:solidFill>
          <a:schemeClr val="accent4">
            <a:hueOff val="9682018"/>
            <a:satOff val="-3484"/>
            <a:lumOff val="-1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rPr>
            <a:t>Execute</a:t>
          </a:r>
        </a:p>
      </dsp:txBody>
      <dsp:txXfrm>
        <a:off x="3861956" y="1257761"/>
        <a:ext cx="798716" cy="532477"/>
      </dsp:txXfrm>
    </dsp:sp>
    <dsp:sp modelId="{6D9C0988-35AF-407F-B844-D37B90F56E3C}">
      <dsp:nvSpPr>
        <dsp:cNvPr id="0" name=""/>
        <dsp:cNvSpPr/>
      </dsp:nvSpPr>
      <dsp:spPr>
        <a:xfrm>
          <a:off x="4793791" y="1257761"/>
          <a:ext cx="1331193" cy="532477"/>
        </a:xfrm>
        <a:prstGeom prst="chevron">
          <a:avLst/>
        </a:prstGeom>
        <a:solidFill>
          <a:schemeClr val="accent4">
            <a:hueOff val="12909359"/>
            <a:satOff val="-4645"/>
            <a:lumOff val="-15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rPr>
            <a:t>Memory pipeline</a:t>
          </a:r>
        </a:p>
      </dsp:txBody>
      <dsp:txXfrm>
        <a:off x="5060030" y="1257761"/>
        <a:ext cx="798716" cy="532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1200">
                <a:latin typeface="+mn-lt"/>
                <a:cs typeface="+mn-cs"/>
              </a:defRPr>
            </a:lvl1pPr>
          </a:lstStyle>
          <a:p>
            <a:pPr>
              <a:defRPr/>
            </a:pPr>
            <a:fld id="{6569A6F2-41E5-4487-BD96-5B3320428D3B}" type="datetimeFigureOut">
              <a:rPr lang="en-US"/>
              <a:pPr>
                <a:defRPr/>
              </a:pPr>
              <a:t>6/1/2018</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1200">
                <a:latin typeface="+mn-lt"/>
                <a:cs typeface="+mn-cs"/>
              </a:defRPr>
            </a:lvl1pPr>
          </a:lstStyle>
          <a:p>
            <a:pPr>
              <a:defRPr/>
            </a:pPr>
            <a:fld id="{F3E149D6-DCAC-453C-9646-F7ED99F1CBFB}" type="slidenum">
              <a:rPr lang="en-US"/>
              <a:pPr>
                <a:defRPr/>
              </a:pPr>
              <a:t>‹#›</a:t>
            </a:fld>
            <a:endParaRPr lang="en-US"/>
          </a:p>
        </p:txBody>
      </p:sp>
    </p:spTree>
    <p:extLst>
      <p:ext uri="{BB962C8B-B14F-4D97-AF65-F5344CB8AC3E}">
        <p14:creationId xmlns:p14="http://schemas.microsoft.com/office/powerpoint/2010/main" val="290905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900">
                <a:latin typeface="+mn-lt"/>
                <a:cs typeface="+mn-cs"/>
              </a:defRPr>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900">
                <a:latin typeface="+mn-lt"/>
                <a:cs typeface="+mn-cs"/>
              </a:defRPr>
            </a:lvl1pPr>
          </a:lstStyle>
          <a:p>
            <a:pPr>
              <a:defRPr/>
            </a:pPr>
            <a:fld id="{38607A5D-693E-4C63-ACF6-88FE3734317C}" type="datetimeFigureOut">
              <a:rPr lang="en-US"/>
              <a:pPr>
                <a:defRPr/>
              </a:pPr>
              <a:t>6/1/2018</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377825" y="4483100"/>
            <a:ext cx="6346825" cy="4224338"/>
          </a:xfrm>
          <a:prstGeom prst="rect">
            <a:avLst/>
          </a:prstGeom>
        </p:spPr>
        <p:txBody>
          <a:bodyPr vert="horz" lIns="94229" tIns="47114" rIns="94229" bIns="47114"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9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900">
                <a:latin typeface="+mn-lt"/>
                <a:cs typeface="+mn-cs"/>
              </a:defRPr>
            </a:lvl1pPr>
          </a:lstStyle>
          <a:p>
            <a:pPr>
              <a:defRPr/>
            </a:pPr>
            <a:fld id="{829AFB38-0ABE-46A6-A2CD-91E75B392D15}" type="slidenum">
              <a:rPr lang="en-US"/>
              <a:pPr>
                <a:defRPr/>
              </a:pPr>
              <a:t>‹#›</a:t>
            </a:fld>
            <a:endParaRPr lang="en-US"/>
          </a:p>
        </p:txBody>
      </p:sp>
    </p:spTree>
    <p:extLst>
      <p:ext uri="{BB962C8B-B14F-4D97-AF65-F5344CB8AC3E}">
        <p14:creationId xmlns:p14="http://schemas.microsoft.com/office/powerpoint/2010/main" val="1317714628"/>
      </p:ext>
    </p:extLst>
  </p:cSld>
  <p:clrMap bg1="lt1" tx1="dk1" bg2="lt2" tx2="dk2" accent1="accent1" accent2="accent2" accent3="accent3" accent4="accent4" accent5="accent5" accent6="accent6" hlink="hlink" folHlink="folHlink"/>
  <p:notesStyle>
    <a:lvl1pPr marL="115888" indent="-115888" algn="l" rtl="0" eaLnBrk="0" fontAlgn="base" hangingPunct="0">
      <a:spcBef>
        <a:spcPct val="30000"/>
      </a:spcBef>
      <a:spcAft>
        <a:spcPct val="0"/>
      </a:spcAft>
      <a:buFont typeface="Wingdings 3" pitchFamily="18" charset="2"/>
      <a:buChar char="}"/>
      <a:defRPr sz="1000" kern="1200">
        <a:solidFill>
          <a:schemeClr val="tx1"/>
        </a:solidFill>
        <a:latin typeface="+mn-lt"/>
        <a:ea typeface="+mn-ea"/>
        <a:cs typeface="+mn-cs"/>
      </a:defRPr>
    </a:lvl1pPr>
    <a:lvl2pPr marL="406400" indent="-171450"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2pPr>
    <a:lvl3pPr marL="573088" indent="-115888"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3pPr>
    <a:lvl4pPr marL="914400" algn="l" rtl="0" eaLnBrk="0" fontAlgn="base" hangingPunct="0">
      <a:spcBef>
        <a:spcPct val="30000"/>
      </a:spcBef>
      <a:spcAft>
        <a:spcPct val="0"/>
      </a:spcAft>
      <a:defRPr sz="1000" kern="1200">
        <a:solidFill>
          <a:schemeClr val="tx1"/>
        </a:solidFill>
        <a:latin typeface="+mn-lt"/>
        <a:ea typeface="+mn-ea"/>
        <a:cs typeface="+mn-cs"/>
      </a:defRPr>
    </a:lvl4pPr>
    <a:lvl5pPr marL="114935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23863" y="704850"/>
            <a:ext cx="6254750"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65610" indent="-294465">
              <a:defRPr>
                <a:solidFill>
                  <a:schemeClr val="tx1"/>
                </a:solidFill>
                <a:latin typeface="Calibri" pitchFamily="34" charset="0"/>
              </a:defRPr>
            </a:lvl2pPr>
            <a:lvl3pPr marL="1177862" indent="-235572">
              <a:defRPr>
                <a:solidFill>
                  <a:schemeClr val="tx1"/>
                </a:solidFill>
                <a:latin typeface="Calibri" pitchFamily="34" charset="0"/>
              </a:defRPr>
            </a:lvl3pPr>
            <a:lvl4pPr marL="1649006" indent="-235572">
              <a:defRPr>
                <a:solidFill>
                  <a:schemeClr val="tx1"/>
                </a:solidFill>
                <a:latin typeface="Calibri" pitchFamily="34" charset="0"/>
              </a:defRPr>
            </a:lvl4pPr>
            <a:lvl5pPr marL="2120151" indent="-235572">
              <a:defRPr>
                <a:solidFill>
                  <a:schemeClr val="tx1"/>
                </a:solidFill>
                <a:latin typeface="Calibri" pitchFamily="34" charset="0"/>
              </a:defRPr>
            </a:lvl5pPr>
            <a:lvl6pPr marL="2591295" indent="-235572" fontAlgn="base">
              <a:spcBef>
                <a:spcPct val="0"/>
              </a:spcBef>
              <a:spcAft>
                <a:spcPct val="0"/>
              </a:spcAft>
              <a:defRPr>
                <a:solidFill>
                  <a:schemeClr val="tx1"/>
                </a:solidFill>
                <a:latin typeface="Calibri" pitchFamily="34" charset="0"/>
              </a:defRPr>
            </a:lvl6pPr>
            <a:lvl7pPr marL="3062440" indent="-235572" fontAlgn="base">
              <a:spcBef>
                <a:spcPct val="0"/>
              </a:spcBef>
              <a:spcAft>
                <a:spcPct val="0"/>
              </a:spcAft>
              <a:defRPr>
                <a:solidFill>
                  <a:schemeClr val="tx1"/>
                </a:solidFill>
                <a:latin typeface="Calibri" pitchFamily="34" charset="0"/>
              </a:defRPr>
            </a:lvl7pPr>
            <a:lvl8pPr marL="3533585" indent="-235572" fontAlgn="base">
              <a:spcBef>
                <a:spcPct val="0"/>
              </a:spcBef>
              <a:spcAft>
                <a:spcPct val="0"/>
              </a:spcAft>
              <a:defRPr>
                <a:solidFill>
                  <a:schemeClr val="tx1"/>
                </a:solidFill>
                <a:latin typeface="Calibri" pitchFamily="34" charset="0"/>
              </a:defRPr>
            </a:lvl8pPr>
            <a:lvl9pPr marL="4004729" indent="-235572"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7F31239-CA9B-4993-AF4C-DE7DBECEE8DF}" type="slidenum">
              <a:rPr lang="en-US" smtClean="0">
                <a:latin typeface="Arial" charset="0"/>
              </a:rPr>
              <a:pPr fontAlgn="base">
                <a:spcBef>
                  <a:spcPct val="0"/>
                </a:spcBef>
                <a:spcAft>
                  <a:spcPct val="0"/>
                </a:spcAft>
                <a:defRPr/>
              </a:pPr>
              <a:t>1</a:t>
            </a:fld>
            <a:endParaRPr lang="en-US">
              <a:latin typeface="Arial" charset="0"/>
            </a:endParaRPr>
          </a:p>
        </p:txBody>
      </p:sp>
    </p:spTree>
    <p:extLst>
      <p:ext uri="{BB962C8B-B14F-4D97-AF65-F5344CB8AC3E}">
        <p14:creationId xmlns:p14="http://schemas.microsoft.com/office/powerpoint/2010/main" val="308084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13</a:t>
            </a:fld>
            <a:endParaRPr lang="en-US"/>
          </a:p>
        </p:txBody>
      </p:sp>
    </p:spTree>
    <p:extLst>
      <p:ext uri="{BB962C8B-B14F-4D97-AF65-F5344CB8AC3E}">
        <p14:creationId xmlns:p14="http://schemas.microsoft.com/office/powerpoint/2010/main" val="388963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14</a:t>
            </a:fld>
            <a:endParaRPr lang="en-US"/>
          </a:p>
        </p:txBody>
      </p:sp>
    </p:spTree>
    <p:extLst>
      <p:ext uri="{BB962C8B-B14F-4D97-AF65-F5344CB8AC3E}">
        <p14:creationId xmlns:p14="http://schemas.microsoft.com/office/powerpoint/2010/main" val="72452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15</a:t>
            </a:fld>
            <a:endParaRPr lang="en-US"/>
          </a:p>
        </p:txBody>
      </p:sp>
    </p:spTree>
    <p:extLst>
      <p:ext uri="{BB962C8B-B14F-4D97-AF65-F5344CB8AC3E}">
        <p14:creationId xmlns:p14="http://schemas.microsoft.com/office/powerpoint/2010/main" val="797143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19</a:t>
            </a:fld>
            <a:endParaRPr lang="en-US"/>
          </a:p>
        </p:txBody>
      </p:sp>
    </p:spTree>
    <p:extLst>
      <p:ext uri="{BB962C8B-B14F-4D97-AF65-F5344CB8AC3E}">
        <p14:creationId xmlns:p14="http://schemas.microsoft.com/office/powerpoint/2010/main" val="125752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Explain </a:t>
            </a:r>
            <a:r>
              <a:rPr lang="en-US" dirty="0" err="1"/>
              <a:t>gpustaticinst</a:t>
            </a:r>
            <a:r>
              <a:rPr lang="en-US" baseline="0" dirty="0"/>
              <a:t> </a:t>
            </a:r>
          </a:p>
          <a:p>
            <a:r>
              <a:rPr lang="en-US" baseline="0" dirty="0"/>
              <a:t>Explain why the </a:t>
            </a:r>
            <a:r>
              <a:rPr lang="en-US" baseline="0" dirty="0" err="1"/>
              <a:t>wavefront</a:t>
            </a:r>
            <a:r>
              <a:rPr lang="en-US" baseline="0" dirty="0"/>
              <a:t> interface is important </a:t>
            </a:r>
          </a:p>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21</a:t>
            </a:fld>
            <a:endParaRPr lang="en-US"/>
          </a:p>
        </p:txBody>
      </p:sp>
    </p:spTree>
    <p:extLst>
      <p:ext uri="{BB962C8B-B14F-4D97-AF65-F5344CB8AC3E}">
        <p14:creationId xmlns:p14="http://schemas.microsoft.com/office/powerpoint/2010/main" val="781377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One comment is keep names consistent </a:t>
            </a:r>
          </a:p>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22</a:t>
            </a:fld>
            <a:endParaRPr lang="en-US"/>
          </a:p>
        </p:txBody>
      </p:sp>
    </p:spTree>
    <p:extLst>
      <p:ext uri="{BB962C8B-B14F-4D97-AF65-F5344CB8AC3E}">
        <p14:creationId xmlns:p14="http://schemas.microsoft.com/office/powerpoint/2010/main" val="394119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These</a:t>
            </a:r>
            <a:r>
              <a:rPr lang="en-US" baseline="0" dirty="0"/>
              <a:t> are not pipeline stages </a:t>
            </a:r>
          </a:p>
          <a:p>
            <a:r>
              <a:rPr lang="en-US" dirty="0"/>
              <a:t>If not in a </a:t>
            </a:r>
            <a:r>
              <a:rPr lang="en-US" baseline="0" dirty="0"/>
              <a:t>pipeline fashion then how are we keeping track of timing </a:t>
            </a:r>
          </a:p>
          <a:p>
            <a:r>
              <a:rPr lang="en-US" baseline="0" dirty="0"/>
              <a:t>Is the cost of moving between queues zero (how is this implemented in hardware)</a:t>
            </a:r>
          </a:p>
          <a:p>
            <a:r>
              <a:rPr lang="en-US" baseline="0" dirty="0"/>
              <a:t>Capability vs. accuracy tradeoff </a:t>
            </a:r>
          </a:p>
          <a:p>
            <a:r>
              <a:rPr lang="en-US" baseline="0" dirty="0"/>
              <a:t> </a:t>
            </a:r>
          </a:p>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23</a:t>
            </a:fld>
            <a:endParaRPr lang="en-US"/>
          </a:p>
        </p:txBody>
      </p:sp>
    </p:spTree>
    <p:extLst>
      <p:ext uri="{BB962C8B-B14F-4D97-AF65-F5344CB8AC3E}">
        <p14:creationId xmlns:p14="http://schemas.microsoft.com/office/powerpoint/2010/main" val="3086678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25</a:t>
            </a:fld>
            <a:endParaRPr lang="en-US"/>
          </a:p>
        </p:txBody>
      </p:sp>
    </p:spTree>
    <p:extLst>
      <p:ext uri="{BB962C8B-B14F-4D97-AF65-F5344CB8AC3E}">
        <p14:creationId xmlns:p14="http://schemas.microsoft.com/office/powerpoint/2010/main" val="374008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30</a:t>
            </a:fld>
            <a:endParaRPr lang="en-US"/>
          </a:p>
        </p:txBody>
      </p:sp>
    </p:spTree>
    <p:extLst>
      <p:ext uri="{BB962C8B-B14F-4D97-AF65-F5344CB8AC3E}">
        <p14:creationId xmlns:p14="http://schemas.microsoft.com/office/powerpoint/2010/main" val="1088579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31</a:t>
            </a:fld>
            <a:endParaRPr lang="en-US"/>
          </a:p>
        </p:txBody>
      </p:sp>
    </p:spTree>
    <p:extLst>
      <p:ext uri="{BB962C8B-B14F-4D97-AF65-F5344CB8AC3E}">
        <p14:creationId xmlns:p14="http://schemas.microsoft.com/office/powerpoint/2010/main" val="92757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APU simulator</a:t>
            </a:r>
            <a:r>
              <a:rPr lang="en-US" baseline="0" dirty="0"/>
              <a:t> which tries to model the APU system </a:t>
            </a:r>
          </a:p>
          <a:p>
            <a:r>
              <a:rPr lang="en-US" baseline="0" dirty="0"/>
              <a:t>Capabilities of this simulator is the focus here</a:t>
            </a:r>
          </a:p>
          <a:p>
            <a:r>
              <a:rPr lang="en-US" baseline="0" dirty="0"/>
              <a:t>Capabilities plays a role in mapping </a:t>
            </a:r>
          </a:p>
          <a:p>
            <a:r>
              <a:rPr lang="en-US" baseline="0" dirty="0"/>
              <a:t>Acknowledge gem5 team </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2</a:t>
            </a:fld>
            <a:endParaRPr lang="en-US"/>
          </a:p>
        </p:txBody>
      </p:sp>
    </p:spTree>
    <p:extLst>
      <p:ext uri="{BB962C8B-B14F-4D97-AF65-F5344CB8AC3E}">
        <p14:creationId xmlns:p14="http://schemas.microsoft.com/office/powerpoint/2010/main" val="12220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9221F4BA-42E1-41A0-8A29-AE2595FE7F8C}" type="slidenum">
              <a:rPr lang="en-US" smtClean="0"/>
              <a:t>32</a:t>
            </a:fld>
            <a:endParaRPr lang="en-US"/>
          </a:p>
        </p:txBody>
      </p:sp>
    </p:spTree>
    <p:extLst>
      <p:ext uri="{BB962C8B-B14F-4D97-AF65-F5344CB8AC3E}">
        <p14:creationId xmlns:p14="http://schemas.microsoft.com/office/powerpoint/2010/main" val="296196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9221F4BA-42E1-41A0-8A29-AE2595FE7F8C}" type="slidenum">
              <a:rPr lang="en-US" smtClean="0"/>
              <a:t>33</a:t>
            </a:fld>
            <a:endParaRPr lang="en-US"/>
          </a:p>
        </p:txBody>
      </p:sp>
    </p:spTree>
    <p:extLst>
      <p:ext uri="{BB962C8B-B14F-4D97-AF65-F5344CB8AC3E}">
        <p14:creationId xmlns:p14="http://schemas.microsoft.com/office/powerpoint/2010/main" val="356009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34</a:t>
            </a:fld>
            <a:endParaRPr lang="en-US"/>
          </a:p>
        </p:txBody>
      </p:sp>
    </p:spTree>
    <p:extLst>
      <p:ext uri="{BB962C8B-B14F-4D97-AF65-F5344CB8AC3E}">
        <p14:creationId xmlns:p14="http://schemas.microsoft.com/office/powerpoint/2010/main" val="386415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6868"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9854" indent="-288405">
              <a:defRPr>
                <a:solidFill>
                  <a:schemeClr val="tx1"/>
                </a:solidFill>
                <a:latin typeface="Calibri" pitchFamily="34" charset="0"/>
              </a:defRPr>
            </a:lvl2pPr>
            <a:lvl3pPr marL="1153622" indent="-230725">
              <a:defRPr>
                <a:solidFill>
                  <a:schemeClr val="tx1"/>
                </a:solidFill>
                <a:latin typeface="Calibri" pitchFamily="34" charset="0"/>
              </a:defRPr>
            </a:lvl3pPr>
            <a:lvl4pPr marL="1615071" indent="-230725">
              <a:defRPr>
                <a:solidFill>
                  <a:schemeClr val="tx1"/>
                </a:solidFill>
                <a:latin typeface="Calibri" pitchFamily="34" charset="0"/>
              </a:defRPr>
            </a:lvl4pPr>
            <a:lvl5pPr marL="2076521" indent="-230725">
              <a:defRPr>
                <a:solidFill>
                  <a:schemeClr val="tx1"/>
                </a:solidFill>
                <a:latin typeface="Calibri" pitchFamily="34" charset="0"/>
              </a:defRPr>
            </a:lvl5pPr>
            <a:lvl6pPr marL="2537969" indent="-230725" fontAlgn="base">
              <a:spcBef>
                <a:spcPct val="0"/>
              </a:spcBef>
              <a:spcAft>
                <a:spcPct val="0"/>
              </a:spcAft>
              <a:defRPr>
                <a:solidFill>
                  <a:schemeClr val="tx1"/>
                </a:solidFill>
                <a:latin typeface="Calibri" pitchFamily="34" charset="0"/>
              </a:defRPr>
            </a:lvl6pPr>
            <a:lvl7pPr marL="2999418" indent="-230725" fontAlgn="base">
              <a:spcBef>
                <a:spcPct val="0"/>
              </a:spcBef>
              <a:spcAft>
                <a:spcPct val="0"/>
              </a:spcAft>
              <a:defRPr>
                <a:solidFill>
                  <a:schemeClr val="tx1"/>
                </a:solidFill>
                <a:latin typeface="Calibri" pitchFamily="34" charset="0"/>
              </a:defRPr>
            </a:lvl7pPr>
            <a:lvl8pPr marL="3460867" indent="-230725" fontAlgn="base">
              <a:spcBef>
                <a:spcPct val="0"/>
              </a:spcBef>
              <a:spcAft>
                <a:spcPct val="0"/>
              </a:spcAft>
              <a:defRPr>
                <a:solidFill>
                  <a:schemeClr val="tx1"/>
                </a:solidFill>
                <a:latin typeface="Calibri" pitchFamily="34" charset="0"/>
              </a:defRPr>
            </a:lvl8pPr>
            <a:lvl9pPr marL="3922315" indent="-2307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D02C949-EE16-4741-8067-D525CD0B6321}" type="slidenum">
              <a:rPr lang="en-US" smtClean="0">
                <a:latin typeface="Arial" charset="0"/>
              </a:rPr>
              <a:pPr fontAlgn="base">
                <a:spcBef>
                  <a:spcPct val="0"/>
                </a:spcBef>
                <a:spcAft>
                  <a:spcPct val="0"/>
                </a:spcAft>
                <a:defRPr/>
              </a:pPr>
              <a:t>35</a:t>
            </a:fld>
            <a:endParaRPr lang="en-US" dirty="0">
              <a:latin typeface="Arial" charset="0"/>
            </a:endParaRPr>
          </a:p>
        </p:txBody>
      </p:sp>
    </p:spTree>
    <p:extLst>
      <p:ext uri="{BB962C8B-B14F-4D97-AF65-F5344CB8AC3E}">
        <p14:creationId xmlns:p14="http://schemas.microsoft.com/office/powerpoint/2010/main" val="384731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368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871" indent="-285719">
              <a:defRPr>
                <a:solidFill>
                  <a:schemeClr val="tx1"/>
                </a:solidFill>
                <a:latin typeface="Calibri" pitchFamily="34" charset="0"/>
              </a:defRPr>
            </a:lvl2pPr>
            <a:lvl3pPr marL="1142879" indent="-228576">
              <a:defRPr>
                <a:solidFill>
                  <a:schemeClr val="tx1"/>
                </a:solidFill>
                <a:latin typeface="Calibri" pitchFamily="34" charset="0"/>
              </a:defRPr>
            </a:lvl3pPr>
            <a:lvl4pPr marL="1600031" indent="-228576">
              <a:defRPr>
                <a:solidFill>
                  <a:schemeClr val="tx1"/>
                </a:solidFill>
                <a:latin typeface="Calibri" pitchFamily="34" charset="0"/>
              </a:defRPr>
            </a:lvl4pPr>
            <a:lvl5pPr marL="2057183" indent="-228576">
              <a:defRPr>
                <a:solidFill>
                  <a:schemeClr val="tx1"/>
                </a:solidFill>
                <a:latin typeface="Calibri" pitchFamily="34" charset="0"/>
              </a:defRPr>
            </a:lvl5pPr>
            <a:lvl6pPr marL="2514334" indent="-228576" fontAlgn="base">
              <a:spcBef>
                <a:spcPct val="0"/>
              </a:spcBef>
              <a:spcAft>
                <a:spcPct val="0"/>
              </a:spcAft>
              <a:defRPr>
                <a:solidFill>
                  <a:schemeClr val="tx1"/>
                </a:solidFill>
                <a:latin typeface="Calibri" pitchFamily="34" charset="0"/>
              </a:defRPr>
            </a:lvl6pPr>
            <a:lvl7pPr marL="2971486" indent="-228576" fontAlgn="base">
              <a:spcBef>
                <a:spcPct val="0"/>
              </a:spcBef>
              <a:spcAft>
                <a:spcPct val="0"/>
              </a:spcAft>
              <a:defRPr>
                <a:solidFill>
                  <a:schemeClr val="tx1"/>
                </a:solidFill>
                <a:latin typeface="Calibri" pitchFamily="34" charset="0"/>
              </a:defRPr>
            </a:lvl7pPr>
            <a:lvl8pPr marL="3428638" indent="-228576" fontAlgn="base">
              <a:spcBef>
                <a:spcPct val="0"/>
              </a:spcBef>
              <a:spcAft>
                <a:spcPct val="0"/>
              </a:spcAft>
              <a:defRPr>
                <a:solidFill>
                  <a:schemeClr val="tx1"/>
                </a:solidFill>
                <a:latin typeface="Calibri" pitchFamily="34" charset="0"/>
              </a:defRPr>
            </a:lvl8pPr>
            <a:lvl9pPr marL="3885789" indent="-228576" fontAlgn="base">
              <a:spcBef>
                <a:spcPct val="0"/>
              </a:spcBef>
              <a:spcAft>
                <a:spcPct val="0"/>
              </a:spcAft>
              <a:defRPr>
                <a:solidFill>
                  <a:schemeClr val="tx1"/>
                </a:solidFill>
                <a:latin typeface="Calibri" pitchFamily="34" charset="0"/>
              </a:defRPr>
            </a:lvl9pPr>
          </a:lstStyle>
          <a:p>
            <a:pPr>
              <a:defRPr/>
            </a:pPr>
            <a:fld id="{EBBCC0F3-6367-49FD-8039-1B8176969EDF}" type="slidenum">
              <a:rPr lang="en-US" smtClean="0">
                <a:solidFill>
                  <a:prstClr val="black"/>
                </a:solidFill>
                <a:latin typeface="Arial" charset="0"/>
              </a:rPr>
              <a:pPr>
                <a:defRPr/>
              </a:pPr>
              <a:t>36</a:t>
            </a:fld>
            <a:endParaRPr lang="en-US" dirty="0">
              <a:solidFill>
                <a:prstClr val="black"/>
              </a:solidFill>
              <a:latin typeface="Arial" charset="0"/>
            </a:endParaRPr>
          </a:p>
        </p:txBody>
      </p:sp>
    </p:spTree>
    <p:extLst>
      <p:ext uri="{BB962C8B-B14F-4D97-AF65-F5344CB8AC3E}">
        <p14:creationId xmlns:p14="http://schemas.microsoft.com/office/powerpoint/2010/main" val="1317577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0415E9-933B-4FE1-92D4-26C433001066}" type="slidenum">
              <a:rPr lang="en-US" smtClean="0">
                <a:solidFill>
                  <a:prstClr val="black"/>
                </a:solidFill>
                <a:latin typeface="Calibri"/>
              </a:rPr>
              <a:pPr/>
              <a:t>37</a:t>
            </a:fld>
            <a:endParaRPr lang="en-US" dirty="0">
              <a:solidFill>
                <a:prstClr val="black"/>
              </a:solidFill>
              <a:latin typeface="Calibri"/>
            </a:endParaRPr>
          </a:p>
        </p:txBody>
      </p:sp>
    </p:spTree>
    <p:extLst>
      <p:ext uri="{BB962C8B-B14F-4D97-AF65-F5344CB8AC3E}">
        <p14:creationId xmlns:p14="http://schemas.microsoft.com/office/powerpoint/2010/main" val="226838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0415E9-933B-4FE1-92D4-26C433001066}" type="slidenum">
              <a:rPr lang="en-US" smtClean="0">
                <a:solidFill>
                  <a:prstClr val="black"/>
                </a:solidFill>
                <a:latin typeface="Calibri"/>
              </a:rPr>
              <a:pPr/>
              <a:t>38</a:t>
            </a:fld>
            <a:endParaRPr lang="en-US" dirty="0">
              <a:solidFill>
                <a:prstClr val="black"/>
              </a:solidFill>
              <a:latin typeface="Calibri"/>
            </a:endParaRPr>
          </a:p>
        </p:txBody>
      </p:sp>
    </p:spTree>
    <p:extLst>
      <p:ext uri="{BB962C8B-B14F-4D97-AF65-F5344CB8AC3E}">
        <p14:creationId xmlns:p14="http://schemas.microsoft.com/office/powerpoint/2010/main" val="2978019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888" marR="0" indent="-115888" algn="l" defTabSz="914400" rtl="0" eaLnBrk="1" fontAlgn="auto" latinLnBrk="0" hangingPunct="1">
              <a:lnSpc>
                <a:spcPct val="100000"/>
              </a:lnSpc>
              <a:spcBef>
                <a:spcPts val="0"/>
              </a:spcBef>
              <a:spcAft>
                <a:spcPts val="0"/>
              </a:spcAft>
              <a:buClrTx/>
              <a:buSzTx/>
              <a:buFont typeface="Wingdings 3" pitchFamily="18" charset="2"/>
              <a:buChar char="}"/>
              <a:tabLst/>
              <a:defRPr/>
            </a:pPr>
            <a:r>
              <a:rPr lang="en-US" sz="1000" dirty="0">
                <a:solidFill>
                  <a:schemeClr val="accent6">
                    <a:lumMod val="10000"/>
                  </a:schemeClr>
                </a:solidFill>
              </a:rPr>
              <a:t>Picture Source: Wikimedia commons</a:t>
            </a:r>
          </a:p>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39</a:t>
            </a:fld>
            <a:endParaRPr lang="en-US"/>
          </a:p>
        </p:txBody>
      </p:sp>
    </p:spTree>
    <p:extLst>
      <p:ext uri="{BB962C8B-B14F-4D97-AF65-F5344CB8AC3E}">
        <p14:creationId xmlns:p14="http://schemas.microsoft.com/office/powerpoint/2010/main" val="3849804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888" marR="0" indent="-115888" algn="l" defTabSz="914400" rtl="0" eaLnBrk="1" fontAlgn="auto" latinLnBrk="0" hangingPunct="1">
              <a:lnSpc>
                <a:spcPct val="100000"/>
              </a:lnSpc>
              <a:spcBef>
                <a:spcPts val="0"/>
              </a:spcBef>
              <a:spcAft>
                <a:spcPts val="0"/>
              </a:spcAft>
              <a:buClrTx/>
              <a:buSzTx/>
              <a:buFont typeface="Wingdings 3" pitchFamily="18" charset="2"/>
              <a:buChar char="}"/>
              <a:tabLst/>
              <a:defRPr/>
            </a:pPr>
            <a:r>
              <a:rPr lang="en-US" sz="1000" dirty="0">
                <a:solidFill>
                  <a:schemeClr val="accent6">
                    <a:lumMod val="10000"/>
                  </a:schemeClr>
                </a:solidFill>
              </a:rPr>
              <a:t>Source: </a:t>
            </a:r>
            <a:r>
              <a:rPr lang="en-US" sz="1000" dirty="0" err="1">
                <a:solidFill>
                  <a:schemeClr val="accent6">
                    <a:lumMod val="10000"/>
                  </a:schemeClr>
                </a:solidFill>
              </a:rPr>
              <a:t>wikimedia</a:t>
            </a:r>
            <a:r>
              <a:rPr lang="en-US" sz="1000">
                <a:solidFill>
                  <a:schemeClr val="accent6">
                    <a:lumMod val="10000"/>
                  </a:schemeClr>
                </a:solidFill>
              </a:rPr>
              <a:t> commons</a:t>
            </a:r>
          </a:p>
          <a:p>
            <a:endParaRPr lang="en-US"/>
          </a:p>
        </p:txBody>
      </p:sp>
      <p:sp>
        <p:nvSpPr>
          <p:cNvPr id="4" name="Slide Number Placeholder 3"/>
          <p:cNvSpPr>
            <a:spLocks noGrp="1"/>
          </p:cNvSpPr>
          <p:nvPr>
            <p:ph type="sldNum" sz="quarter" idx="10"/>
          </p:nvPr>
        </p:nvSpPr>
        <p:spPr/>
        <p:txBody>
          <a:bodyPr/>
          <a:lstStyle/>
          <a:p>
            <a:fld id="{8BA538DF-8137-40F1-92D6-A298F2A5FAC5}" type="slidenum">
              <a:rPr lang="en-US" smtClean="0"/>
              <a:pPr/>
              <a:t>40</a:t>
            </a:fld>
            <a:endParaRPr lang="en-US"/>
          </a:p>
        </p:txBody>
      </p:sp>
    </p:spTree>
    <p:extLst>
      <p:ext uri="{BB962C8B-B14F-4D97-AF65-F5344CB8AC3E}">
        <p14:creationId xmlns:p14="http://schemas.microsoft.com/office/powerpoint/2010/main" val="2079211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D71420-BD5E-634C-B474-39BAC775053C}"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73498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4</a:t>
            </a:fld>
            <a:endParaRPr lang="en-US"/>
          </a:p>
        </p:txBody>
      </p:sp>
    </p:spTree>
    <p:extLst>
      <p:ext uri="{BB962C8B-B14F-4D97-AF65-F5344CB8AC3E}">
        <p14:creationId xmlns:p14="http://schemas.microsoft.com/office/powerpoint/2010/main" val="3401644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51</a:t>
            </a:fld>
            <a:endParaRPr lang="en-US"/>
          </a:p>
        </p:txBody>
      </p:sp>
    </p:spTree>
    <p:extLst>
      <p:ext uri="{BB962C8B-B14F-4D97-AF65-F5344CB8AC3E}">
        <p14:creationId xmlns:p14="http://schemas.microsoft.com/office/powerpoint/2010/main" val="2178365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52</a:t>
            </a:fld>
            <a:endParaRPr lang="en-US"/>
          </a:p>
        </p:txBody>
      </p:sp>
    </p:spTree>
    <p:extLst>
      <p:ext uri="{BB962C8B-B14F-4D97-AF65-F5344CB8AC3E}">
        <p14:creationId xmlns:p14="http://schemas.microsoft.com/office/powerpoint/2010/main" val="934216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APU</a:t>
            </a:r>
            <a:r>
              <a:rPr lang="en-US" baseline="0" dirty="0"/>
              <a:t> system. </a:t>
            </a:r>
          </a:p>
          <a:p>
            <a:r>
              <a:rPr lang="en-US" baseline="0" dirty="0"/>
              <a:t>Notice the shared/private caches and the single directory structure</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60</a:t>
            </a:fld>
            <a:endParaRPr lang="en-US"/>
          </a:p>
        </p:txBody>
      </p:sp>
    </p:spTree>
    <p:extLst>
      <p:ext uri="{BB962C8B-B14F-4D97-AF65-F5344CB8AC3E}">
        <p14:creationId xmlns:p14="http://schemas.microsoft.com/office/powerpoint/2010/main" val="2518547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https://openclipart.org/detail/99781/snake</a:t>
            </a:r>
          </a:p>
          <a:p>
            <a:r>
              <a:rPr lang="en-US" baseline="0" dirty="0"/>
              <a:t>License: https://openclipart.org/unlimited-commercial-use-clipart</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61</a:t>
            </a:fld>
            <a:endParaRPr lang="en-US"/>
          </a:p>
        </p:txBody>
      </p:sp>
    </p:spTree>
    <p:extLst>
      <p:ext uri="{BB962C8B-B14F-4D97-AF65-F5344CB8AC3E}">
        <p14:creationId xmlns:p14="http://schemas.microsoft.com/office/powerpoint/2010/main" val="290755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https://openclipart.org/detail/99781/snake</a:t>
            </a:r>
          </a:p>
          <a:p>
            <a:r>
              <a:rPr lang="en-US" baseline="0" dirty="0"/>
              <a:t>License: https://openclipart.org/unlimited-commercial-use-clipart</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62</a:t>
            </a:fld>
            <a:endParaRPr lang="en-US"/>
          </a:p>
        </p:txBody>
      </p:sp>
    </p:spTree>
    <p:extLst>
      <p:ext uri="{BB962C8B-B14F-4D97-AF65-F5344CB8AC3E}">
        <p14:creationId xmlns:p14="http://schemas.microsoft.com/office/powerpoint/2010/main" val="1367736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Developing</a:t>
            </a:r>
            <a:r>
              <a:rPr lang="en-US" baseline="0" dirty="0"/>
              <a:t> a correct SLICC protocol is challenging because of many states, transitions, events and possible deadlocks</a:t>
            </a:r>
            <a:endParaRPr lang="en-US" dirty="0"/>
          </a:p>
          <a:p>
            <a:r>
              <a:rPr lang="en-US" dirty="0"/>
              <a:t>GPU</a:t>
            </a:r>
            <a:r>
              <a:rPr lang="en-US" baseline="0" dirty="0"/>
              <a:t> protocol compatibility – software cache coherence &amp; release consistency</a:t>
            </a:r>
            <a:endParaRPr lang="en-US" dirty="0"/>
          </a:p>
          <a:p>
            <a:r>
              <a:rPr lang="en-US" dirty="0"/>
              <a:t>Precise validation</a:t>
            </a:r>
            <a:r>
              <a:rPr lang="en-US" baseline="0" dirty="0"/>
              <a:t> – if the tester is doing a LD, it should know exactly what the LD is going to return.</a:t>
            </a:r>
          </a:p>
          <a:p>
            <a:r>
              <a:rPr lang="en-US" baseline="0" dirty="0"/>
              <a:t>Wide bug coverage</a:t>
            </a:r>
          </a:p>
          <a:p>
            <a:pPr lvl="1"/>
            <a:r>
              <a:rPr lang="en-US" baseline="0" dirty="0"/>
              <a:t>No atomic</a:t>
            </a:r>
          </a:p>
          <a:p>
            <a:pPr lvl="1"/>
            <a:r>
              <a:rPr lang="en-US" baseline="0" dirty="0"/>
              <a:t>No false sharing</a:t>
            </a:r>
          </a:p>
          <a:p>
            <a:pPr lvl="1"/>
            <a:r>
              <a:rPr lang="en-US" baseline="0" dirty="0"/>
              <a:t>No GPU-like throughput stress – wavefront issues 1 request at a time</a:t>
            </a:r>
          </a:p>
          <a:p>
            <a:pPr lvl="0"/>
            <a:r>
              <a:rPr lang="en-US" baseline="0" dirty="0"/>
              <a:t>Fast bug detection – less effective if I can’t cover many bugs</a:t>
            </a:r>
          </a:p>
          <a:p>
            <a:pPr lvl="0"/>
            <a:r>
              <a:rPr lang="en-US" baseline="0" dirty="0"/>
              <a:t>Intuitive bug report – No precise validation -&gt; hard to trace what transactions are related to my failure</a:t>
            </a:r>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64</a:t>
            </a:fld>
            <a:endParaRPr lang="en-US"/>
          </a:p>
        </p:txBody>
      </p:sp>
    </p:spTree>
    <p:extLst>
      <p:ext uri="{BB962C8B-B14F-4D97-AF65-F5344CB8AC3E}">
        <p14:creationId xmlns:p14="http://schemas.microsoft.com/office/powerpoint/2010/main" val="1566289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68</a:t>
            </a:fld>
            <a:endParaRPr lang="en-US"/>
          </a:p>
        </p:txBody>
      </p:sp>
    </p:spTree>
    <p:extLst>
      <p:ext uri="{BB962C8B-B14F-4D97-AF65-F5344CB8AC3E}">
        <p14:creationId xmlns:p14="http://schemas.microsoft.com/office/powerpoint/2010/main" val="2015439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data stream in eps 1 was generated, what would the value returned in LD(X) and LD(Y)</a:t>
            </a:r>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70</a:t>
            </a:fld>
            <a:endParaRPr lang="en-US"/>
          </a:p>
        </p:txBody>
      </p:sp>
    </p:spTree>
    <p:extLst>
      <p:ext uri="{BB962C8B-B14F-4D97-AF65-F5344CB8AC3E}">
        <p14:creationId xmlns:p14="http://schemas.microsoft.com/office/powerpoint/2010/main" val="2491090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atomic variable is associated with a range of normal variables</a:t>
            </a:r>
          </a:p>
        </p:txBody>
      </p:sp>
      <p:sp>
        <p:nvSpPr>
          <p:cNvPr id="4" name="Slide Number Placeholder 3"/>
          <p:cNvSpPr>
            <a:spLocks noGrp="1"/>
          </p:cNvSpPr>
          <p:nvPr>
            <p:ph type="sldNum" sz="quarter" idx="10"/>
          </p:nvPr>
        </p:nvSpPr>
        <p:spPr/>
        <p:txBody>
          <a:bodyPr/>
          <a:lstStyle/>
          <a:p>
            <a:fld id="{8BA538DF-8137-40F1-92D6-A298F2A5FAC5}" type="slidenum">
              <a:rPr lang="en-US" smtClean="0"/>
              <a:pPr/>
              <a:t>71</a:t>
            </a:fld>
            <a:endParaRPr lang="en-US"/>
          </a:p>
        </p:txBody>
      </p:sp>
    </p:spTree>
    <p:extLst>
      <p:ext uri="{BB962C8B-B14F-4D97-AF65-F5344CB8AC3E}">
        <p14:creationId xmlns:p14="http://schemas.microsoft.com/office/powerpoint/2010/main" val="3817549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What CU, what Lane, what Episode?</a:t>
            </a:r>
          </a:p>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72</a:t>
            </a:fld>
            <a:endParaRPr lang="en-US"/>
          </a:p>
        </p:txBody>
      </p:sp>
    </p:spTree>
    <p:extLst>
      <p:ext uri="{BB962C8B-B14F-4D97-AF65-F5344CB8AC3E}">
        <p14:creationId xmlns:p14="http://schemas.microsoft.com/office/powerpoint/2010/main" val="314180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5</a:t>
            </a:fld>
            <a:endParaRPr lang="en-US"/>
          </a:p>
        </p:txBody>
      </p:sp>
    </p:spTree>
    <p:extLst>
      <p:ext uri="{BB962C8B-B14F-4D97-AF65-F5344CB8AC3E}">
        <p14:creationId xmlns:p14="http://schemas.microsoft.com/office/powerpoint/2010/main" val="3481609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888" marR="0" lvl="1" indent="-115888" algn="l" defTabSz="914400" rtl="0" eaLnBrk="1" fontAlgn="auto" latinLnBrk="0" hangingPunct="1">
              <a:lnSpc>
                <a:spcPct val="100000"/>
              </a:lnSpc>
              <a:spcBef>
                <a:spcPts val="0"/>
              </a:spcBef>
              <a:spcAft>
                <a:spcPts val="0"/>
              </a:spcAft>
              <a:buClrTx/>
              <a:buSzTx/>
              <a:buFont typeface="Wingdings 3" pitchFamily="18" charset="2"/>
              <a:buChar char="}"/>
              <a:tabLst/>
              <a:defRPr/>
            </a:pPr>
            <a:r>
              <a:rPr lang="en-US" dirty="0"/>
              <a:t>Now you know something was wrong btw tick 8454382 and the current tick -&gt; trace </a:t>
            </a:r>
            <a:r>
              <a:rPr lang="en-US"/>
              <a:t>the</a:t>
            </a:r>
            <a:r>
              <a:rPr lang="en-US" baseline="0"/>
              <a:t> bug</a:t>
            </a:r>
            <a:endParaRPr lang="en-US"/>
          </a:p>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73</a:t>
            </a:fld>
            <a:endParaRPr lang="en-US"/>
          </a:p>
        </p:txBody>
      </p:sp>
    </p:spTree>
    <p:extLst>
      <p:ext uri="{BB962C8B-B14F-4D97-AF65-F5344CB8AC3E}">
        <p14:creationId xmlns:p14="http://schemas.microsoft.com/office/powerpoint/2010/main" val="1595334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75</a:t>
            </a:fld>
            <a:endParaRPr lang="en-US"/>
          </a:p>
        </p:txBody>
      </p:sp>
    </p:spTree>
    <p:extLst>
      <p:ext uri="{BB962C8B-B14F-4D97-AF65-F5344CB8AC3E}">
        <p14:creationId xmlns:p14="http://schemas.microsoft.com/office/powerpoint/2010/main" val="162246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77</a:t>
            </a:fld>
            <a:endParaRPr lang="en-US"/>
          </a:p>
        </p:txBody>
      </p:sp>
    </p:spTree>
    <p:extLst>
      <p:ext uri="{BB962C8B-B14F-4D97-AF65-F5344CB8AC3E}">
        <p14:creationId xmlns:p14="http://schemas.microsoft.com/office/powerpoint/2010/main" val="364405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Clarifying AMD GPU terminology</a:t>
            </a:r>
            <a:r>
              <a:rPr lang="en-US" baseline="0" dirty="0"/>
              <a:t> and what we use in these slides </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8</a:t>
            </a:fld>
            <a:endParaRPr lang="en-US"/>
          </a:p>
        </p:txBody>
      </p:sp>
    </p:spTree>
    <p:extLst>
      <p:ext uri="{BB962C8B-B14F-4D97-AF65-F5344CB8AC3E}">
        <p14:creationId xmlns:p14="http://schemas.microsoft.com/office/powerpoint/2010/main" val="373151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Example of a APU</a:t>
            </a:r>
            <a:r>
              <a:rPr lang="en-US" baseline="0" dirty="0"/>
              <a:t> system. </a:t>
            </a:r>
          </a:p>
          <a:p>
            <a:r>
              <a:rPr lang="en-US" baseline="0" dirty="0"/>
              <a:t>Notice the shared/private caches and the single directory structure</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9</a:t>
            </a:fld>
            <a:endParaRPr lang="en-US"/>
          </a:p>
        </p:txBody>
      </p:sp>
    </p:spTree>
    <p:extLst>
      <p:ext uri="{BB962C8B-B14F-4D97-AF65-F5344CB8AC3E}">
        <p14:creationId xmlns:p14="http://schemas.microsoft.com/office/powerpoint/2010/main" val="1040028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Lightweight abstractions</a:t>
            </a:r>
            <a:r>
              <a:rPr lang="en-US" baseline="0" dirty="0"/>
              <a:t> to physical hardware </a:t>
            </a:r>
            <a:endParaRPr lang="en-US" dirty="0"/>
          </a:p>
          <a:p>
            <a:r>
              <a:rPr lang="en-US" dirty="0"/>
              <a:t>Similar to </a:t>
            </a:r>
            <a:r>
              <a:rPr lang="en-US" dirty="0" err="1"/>
              <a:t>OpenCL</a:t>
            </a:r>
            <a:r>
              <a:rPr lang="en-US" baseline="0" dirty="0"/>
              <a:t>  and much more</a:t>
            </a:r>
          </a:p>
          <a:p>
            <a:r>
              <a:rPr lang="en-US" baseline="0" dirty="0"/>
              <a:t>Division into workgroups, </a:t>
            </a:r>
            <a:r>
              <a:rPr lang="en-US" baseline="0" dirty="0" err="1"/>
              <a:t>wavefronts</a:t>
            </a:r>
            <a:r>
              <a:rPr lang="en-US" baseline="0" dirty="0"/>
              <a:t> and work-items </a:t>
            </a:r>
            <a:endParaRPr lang="en-US" dirty="0"/>
          </a:p>
        </p:txBody>
      </p:sp>
      <p:sp>
        <p:nvSpPr>
          <p:cNvPr id="4" name="Slide Number Placeholder 3"/>
          <p:cNvSpPr>
            <a:spLocks noGrp="1"/>
          </p:cNvSpPr>
          <p:nvPr>
            <p:ph type="sldNum" sz="quarter" idx="10"/>
          </p:nvPr>
        </p:nvSpPr>
        <p:spPr/>
        <p:txBody>
          <a:bodyPr/>
          <a:lstStyle/>
          <a:p>
            <a:pPr>
              <a:defRPr/>
            </a:pPr>
            <a:fld id="{829AFB38-0ABE-46A6-A2CD-91E75B392D15}" type="slidenum">
              <a:rPr lang="en-US" smtClean="0"/>
              <a:pPr>
                <a:defRPr/>
              </a:pPr>
              <a:t>10</a:t>
            </a:fld>
            <a:endParaRPr lang="en-US"/>
          </a:p>
        </p:txBody>
      </p:sp>
    </p:spTree>
    <p:extLst>
      <p:ext uri="{BB962C8B-B14F-4D97-AF65-F5344CB8AC3E}">
        <p14:creationId xmlns:p14="http://schemas.microsoft.com/office/powerpoint/2010/main" val="398253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11</a:t>
            </a:fld>
            <a:endParaRPr lang="en-US" dirty="0"/>
          </a:p>
        </p:txBody>
      </p:sp>
    </p:spTree>
    <p:extLst>
      <p:ext uri="{BB962C8B-B14F-4D97-AF65-F5344CB8AC3E}">
        <p14:creationId xmlns:p14="http://schemas.microsoft.com/office/powerpoint/2010/main" val="57963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12</a:t>
            </a:fld>
            <a:endParaRPr lang="en-US" dirty="0"/>
          </a:p>
        </p:txBody>
      </p:sp>
    </p:spTree>
    <p:extLst>
      <p:ext uri="{BB962C8B-B14F-4D97-AF65-F5344CB8AC3E}">
        <p14:creationId xmlns:p14="http://schemas.microsoft.com/office/powerpoint/2010/main" val="1708085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imated">
    <p:spTree>
      <p:nvGrpSpPr>
        <p:cNvPr id="1" name=""/>
        <p:cNvGrpSpPr/>
        <p:nvPr/>
      </p:nvGrpSpPr>
      <p:grpSpPr>
        <a:xfrm>
          <a:off x="0" y="0"/>
          <a:ext cx="0" cy="0"/>
          <a:chOff x="0" y="0"/>
          <a:chExt cx="0" cy="0"/>
        </a:xfrm>
      </p:grpSpPr>
      <p:sp>
        <p:nvSpPr>
          <p:cNvPr id="18" name="Parallelogram 17"/>
          <p:cNvSpPr/>
          <p:nvPr userDrawn="1"/>
        </p:nvSpPr>
        <p:spPr>
          <a:xfrm>
            <a:off x="-12699" y="3326920"/>
            <a:ext cx="8467712" cy="3531083"/>
          </a:xfrm>
          <a:custGeom>
            <a:avLst/>
            <a:gdLst>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0 w 9389259"/>
              <a:gd name="connsiteY4" fmla="*/ 3531083 h 3531083"/>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3038475 w 9389259"/>
              <a:gd name="connsiteY4" fmla="*/ 3531083 h 3531083"/>
              <a:gd name="connsiteX5" fmla="*/ 0 w 9389259"/>
              <a:gd name="connsiteY5" fmla="*/ 3531083 h 3531083"/>
              <a:gd name="connsiteX0" fmla="*/ 0 w 9389259"/>
              <a:gd name="connsiteY0" fmla="*/ 3531083 h 3531083"/>
              <a:gd name="connsiteX1" fmla="*/ 3038475 w 9389259"/>
              <a:gd name="connsiteY1" fmla="*/ 359258 h 3531083"/>
              <a:gd name="connsiteX2" fmla="*/ 3397008 w 9389259"/>
              <a:gd name="connsiteY2" fmla="*/ 0 h 3531083"/>
              <a:gd name="connsiteX3" fmla="*/ 9389259 w 9389259"/>
              <a:gd name="connsiteY3" fmla="*/ 0 h 3531083"/>
              <a:gd name="connsiteX4" fmla="*/ 5992251 w 9389259"/>
              <a:gd name="connsiteY4" fmla="*/ 3531083 h 3531083"/>
              <a:gd name="connsiteX5" fmla="*/ 3038475 w 9389259"/>
              <a:gd name="connsiteY5" fmla="*/ 3531083 h 3531083"/>
              <a:gd name="connsiteX6" fmla="*/ 0 w 9389259"/>
              <a:gd name="connsiteY6" fmla="*/ 3531083 h 3531083"/>
              <a:gd name="connsiteX0" fmla="*/ 0 w 6350784"/>
              <a:gd name="connsiteY0" fmla="*/ 3531083 h 3531083"/>
              <a:gd name="connsiteX1" fmla="*/ 0 w 6350784"/>
              <a:gd name="connsiteY1" fmla="*/ 359258 h 3531083"/>
              <a:gd name="connsiteX2" fmla="*/ 358533 w 6350784"/>
              <a:gd name="connsiteY2" fmla="*/ 0 h 3531083"/>
              <a:gd name="connsiteX3" fmla="*/ 6350784 w 6350784"/>
              <a:gd name="connsiteY3" fmla="*/ 0 h 3531083"/>
              <a:gd name="connsiteX4" fmla="*/ 2953776 w 6350784"/>
              <a:gd name="connsiteY4" fmla="*/ 3531083 h 3531083"/>
              <a:gd name="connsiteX5" fmla="*/ 0 w 6350784"/>
              <a:gd name="connsiteY5" fmla="*/ 3531083 h 353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784" h="3531083">
                <a:moveTo>
                  <a:pt x="0" y="3531083"/>
                </a:moveTo>
                <a:lnTo>
                  <a:pt x="0" y="359258"/>
                </a:lnTo>
                <a:lnTo>
                  <a:pt x="358533" y="0"/>
                </a:lnTo>
                <a:lnTo>
                  <a:pt x="6350784" y="0"/>
                </a:lnTo>
                <a:lnTo>
                  <a:pt x="2953776" y="3531083"/>
                </a:lnTo>
                <a:lnTo>
                  <a:pt x="0" y="3531083"/>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Parallelogram 4"/>
          <p:cNvSpPr/>
          <p:nvPr userDrawn="1"/>
        </p:nvSpPr>
        <p:spPr>
          <a:xfrm flipH="1">
            <a:off x="276547" y="-1"/>
            <a:ext cx="11460480" cy="3581349"/>
          </a:xfrm>
          <a:prstGeom prst="parallelogram">
            <a:avLst>
              <a:gd name="adj" fmla="val 9895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tx2"/>
              </a:solidFill>
            </a:endParaRPr>
          </a:p>
        </p:txBody>
      </p:sp>
      <p:sp>
        <p:nvSpPr>
          <p:cNvPr id="25" name="Parallelogram 17"/>
          <p:cNvSpPr/>
          <p:nvPr userDrawn="1"/>
        </p:nvSpPr>
        <p:spPr>
          <a:xfrm>
            <a:off x="-12699" y="3326920"/>
            <a:ext cx="8467712" cy="3531083"/>
          </a:xfrm>
          <a:custGeom>
            <a:avLst/>
            <a:gdLst>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0 w 9389259"/>
              <a:gd name="connsiteY4" fmla="*/ 3531083 h 3531083"/>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3038475 w 9389259"/>
              <a:gd name="connsiteY4" fmla="*/ 3531083 h 3531083"/>
              <a:gd name="connsiteX5" fmla="*/ 0 w 9389259"/>
              <a:gd name="connsiteY5" fmla="*/ 3531083 h 3531083"/>
              <a:gd name="connsiteX0" fmla="*/ 0 w 9389259"/>
              <a:gd name="connsiteY0" fmla="*/ 3531083 h 3531083"/>
              <a:gd name="connsiteX1" fmla="*/ 3038475 w 9389259"/>
              <a:gd name="connsiteY1" fmla="*/ 359258 h 3531083"/>
              <a:gd name="connsiteX2" fmla="*/ 3397008 w 9389259"/>
              <a:gd name="connsiteY2" fmla="*/ 0 h 3531083"/>
              <a:gd name="connsiteX3" fmla="*/ 9389259 w 9389259"/>
              <a:gd name="connsiteY3" fmla="*/ 0 h 3531083"/>
              <a:gd name="connsiteX4" fmla="*/ 5992251 w 9389259"/>
              <a:gd name="connsiteY4" fmla="*/ 3531083 h 3531083"/>
              <a:gd name="connsiteX5" fmla="*/ 3038475 w 9389259"/>
              <a:gd name="connsiteY5" fmla="*/ 3531083 h 3531083"/>
              <a:gd name="connsiteX6" fmla="*/ 0 w 9389259"/>
              <a:gd name="connsiteY6" fmla="*/ 3531083 h 3531083"/>
              <a:gd name="connsiteX0" fmla="*/ 0 w 6350784"/>
              <a:gd name="connsiteY0" fmla="*/ 3531083 h 3531083"/>
              <a:gd name="connsiteX1" fmla="*/ 0 w 6350784"/>
              <a:gd name="connsiteY1" fmla="*/ 359258 h 3531083"/>
              <a:gd name="connsiteX2" fmla="*/ 358533 w 6350784"/>
              <a:gd name="connsiteY2" fmla="*/ 0 h 3531083"/>
              <a:gd name="connsiteX3" fmla="*/ 6350784 w 6350784"/>
              <a:gd name="connsiteY3" fmla="*/ 0 h 3531083"/>
              <a:gd name="connsiteX4" fmla="*/ 2953776 w 6350784"/>
              <a:gd name="connsiteY4" fmla="*/ 3531083 h 3531083"/>
              <a:gd name="connsiteX5" fmla="*/ 0 w 6350784"/>
              <a:gd name="connsiteY5" fmla="*/ 3531083 h 353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784" h="3531083">
                <a:moveTo>
                  <a:pt x="0" y="3531083"/>
                </a:moveTo>
                <a:lnTo>
                  <a:pt x="0" y="359258"/>
                </a:lnTo>
                <a:lnTo>
                  <a:pt x="358533" y="0"/>
                </a:lnTo>
                <a:lnTo>
                  <a:pt x="6350784" y="0"/>
                </a:lnTo>
                <a:lnTo>
                  <a:pt x="2953776" y="3531083"/>
                </a:lnTo>
                <a:lnTo>
                  <a:pt x="0" y="3531083"/>
                </a:lnTo>
                <a:close/>
              </a:path>
            </a:pathLst>
          </a:custGeom>
          <a:solidFill>
            <a:schemeClr val="accent5">
              <a:alpha val="49804"/>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n-US" dirty="0">
              <a:solidFill>
                <a:prstClr val="white"/>
              </a:solidFill>
            </a:endParaRPr>
          </a:p>
        </p:txBody>
      </p:sp>
      <p:sp>
        <p:nvSpPr>
          <p:cNvPr id="7" name="Parallelogram 6"/>
          <p:cNvSpPr/>
          <p:nvPr userDrawn="1"/>
        </p:nvSpPr>
        <p:spPr>
          <a:xfrm flipH="1">
            <a:off x="1485469" y="2236593"/>
            <a:ext cx="2316480" cy="854075"/>
          </a:xfrm>
          <a:prstGeom prst="parallelogram">
            <a:avLst>
              <a:gd name="adj" fmla="val 10046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Parallelogram 7"/>
          <p:cNvSpPr/>
          <p:nvPr userDrawn="1"/>
        </p:nvSpPr>
        <p:spPr>
          <a:xfrm flipH="1">
            <a:off x="-29133449" y="-14288"/>
            <a:ext cx="29004828" cy="687228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Parallelogram 8"/>
          <p:cNvSpPr/>
          <p:nvPr userDrawn="1"/>
        </p:nvSpPr>
        <p:spPr>
          <a:xfrm flipH="1">
            <a:off x="12192001" y="-14288"/>
            <a:ext cx="30149715" cy="687228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Parallelogram 9"/>
          <p:cNvSpPr/>
          <p:nvPr userDrawn="1"/>
        </p:nvSpPr>
        <p:spPr>
          <a:xfrm flipH="1">
            <a:off x="12192000" y="2851150"/>
            <a:ext cx="11315472" cy="4006850"/>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Parallelogram 10"/>
          <p:cNvSpPr/>
          <p:nvPr userDrawn="1"/>
        </p:nvSpPr>
        <p:spPr>
          <a:xfrm flipH="1">
            <a:off x="-10172172" y="-738188"/>
            <a:ext cx="10172175" cy="3290888"/>
          </a:xfrm>
          <a:prstGeom prst="parallelogram">
            <a:avLst>
              <a:gd name="adj" fmla="val 9918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arallelogram 11"/>
          <p:cNvSpPr/>
          <p:nvPr userDrawn="1"/>
        </p:nvSpPr>
        <p:spPr>
          <a:xfrm flipH="1">
            <a:off x="-8843091" y="3967163"/>
            <a:ext cx="8843091" cy="1035050"/>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Parallelogram 12"/>
          <p:cNvSpPr/>
          <p:nvPr userDrawn="1"/>
        </p:nvSpPr>
        <p:spPr>
          <a:xfrm flipH="1">
            <a:off x="12192001" y="5903917"/>
            <a:ext cx="5681555" cy="954087"/>
          </a:xfrm>
          <a:prstGeom prst="parallelogram">
            <a:avLst>
              <a:gd name="adj" fmla="val 9918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ctrTitle"/>
          </p:nvPr>
        </p:nvSpPr>
        <p:spPr>
          <a:xfrm>
            <a:off x="6908803" y="4318635"/>
            <a:ext cx="4534413" cy="1371600"/>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908803" y="5766346"/>
            <a:ext cx="4534412" cy="91440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6"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032776" y="341313"/>
            <a:ext cx="302683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Triangle 16"/>
          <p:cNvSpPr/>
          <p:nvPr userDrawn="1"/>
        </p:nvSpPr>
        <p:spPr>
          <a:xfrm flipH="1">
            <a:off x="11491733" y="5392742"/>
            <a:ext cx="273049" cy="204787"/>
          </a:xfrm>
          <a:prstGeom prst="rtTriangl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Tree>
    <p:extLst>
      <p:ext uri="{BB962C8B-B14F-4D97-AF65-F5344CB8AC3E}">
        <p14:creationId xmlns:p14="http://schemas.microsoft.com/office/powerpoint/2010/main" val="94372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35" presetClass="path" presetSubtype="0" fill="hold" grpId="0" nodeType="withEffect">
                                  <p:stCondLst>
                                    <p:cond delay="0"/>
                                  </p:stCondLst>
                                  <p:childTnLst>
                                    <p:animMotion origin="layout" path="M 4.61819E-6 -2.59259E-6 L -0.87908 -2.59259E-6 " pathEditMode="relative" rAng="0" ptsTypes="AA">
                                      <p:cBhvr>
                                        <p:cTn id="10" dur="1500" spd="-100000" fill="hold"/>
                                        <p:tgtEl>
                                          <p:spTgt spid="9"/>
                                        </p:tgtEl>
                                        <p:attrNameLst>
                                          <p:attrName>ppt_x</p:attrName>
                                          <p:attrName>ppt_y</p:attrName>
                                        </p:attrNameLst>
                                      </p:cBhvr>
                                      <p:rCtr x="-43954" y="0"/>
                                    </p:animMotion>
                                  </p:childTnLst>
                                </p:cTn>
                              </p:par>
                              <p:par>
                                <p:cTn id="11" presetID="35" presetClass="path" presetSubtype="0" fill="hold" grpId="0" nodeType="withEffect">
                                  <p:stCondLst>
                                    <p:cond delay="0"/>
                                  </p:stCondLst>
                                  <p:childTnLst>
                                    <p:animMotion origin="layout" path="M -2.38728E-6 -2.59259E-6 L 0.91569 -2.59259E-6 " pathEditMode="relative" rAng="0" ptsTypes="AA">
                                      <p:cBhvr>
                                        <p:cTn id="12" dur="1500" spd="-100000" fill="hold"/>
                                        <p:tgtEl>
                                          <p:spTgt spid="8"/>
                                        </p:tgtEl>
                                        <p:attrNameLst>
                                          <p:attrName>ppt_x</p:attrName>
                                          <p:attrName>ppt_y</p:attrName>
                                        </p:attrNameLst>
                                      </p:cBhvr>
                                      <p:rCtr x="45791" y="0"/>
                                    </p:animMotion>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35" presetClass="path" presetSubtype="0" fill="hold" grpId="1" nodeType="withEffect">
                                  <p:stCondLst>
                                    <p:cond delay="300"/>
                                  </p:stCondLst>
                                  <p:childTnLst>
                                    <p:animMotion origin="layout" path="M 3.37243E-6 4.07407E-6 L 1.85183 4.07407E-6 " pathEditMode="relative" rAng="0" ptsTypes="AA">
                                      <p:cBhvr>
                                        <p:cTn id="16" dur="1000" spd="-100000" fill="hold"/>
                                        <p:tgtEl>
                                          <p:spTgt spid="11"/>
                                        </p:tgtEl>
                                        <p:attrNameLst>
                                          <p:attrName>ppt_x</p:attrName>
                                          <p:attrName>ppt_y</p:attrName>
                                        </p:attrNameLst>
                                      </p:cBhvr>
                                      <p:rCtr x="92585" y="0"/>
                                    </p:animMotion>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35" presetClass="path" presetSubtype="0" fill="hold" grpId="1" nodeType="withEffect">
                                  <p:stCondLst>
                                    <p:cond delay="600"/>
                                  </p:stCondLst>
                                  <p:childTnLst>
                                    <p:animMotion origin="layout" path="M 3.37243E-6 4.07407E-6 L 1.85183 4.07407E-6 " pathEditMode="relative" rAng="0" ptsTypes="AA">
                                      <p:cBhvr>
                                        <p:cTn id="20" dur="1000" spd="-100000" fill="hold"/>
                                        <p:tgtEl>
                                          <p:spTgt spid="12"/>
                                        </p:tgtEl>
                                        <p:attrNameLst>
                                          <p:attrName>ppt_x</p:attrName>
                                          <p:attrName>ppt_y</p:attrName>
                                        </p:attrNameLst>
                                      </p:cBhvr>
                                      <p:rCtr x="92585" y="0"/>
                                    </p:animMotion>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35" presetClass="path" presetSubtype="0" fill="hold" grpId="1" nodeType="withEffect">
                                  <p:stCondLst>
                                    <p:cond delay="500"/>
                                  </p:stCondLst>
                                  <p:childTnLst>
                                    <p:animMotion origin="layout" path="M 3.92234E-6 -4.07407E-6 L -1.61637 -4.07407E-6 " pathEditMode="relative" rAng="0" ptsTypes="AA">
                                      <p:cBhvr>
                                        <p:cTn id="24" dur="1000" spd="-100000" fill="hold"/>
                                        <p:tgtEl>
                                          <p:spTgt spid="13"/>
                                        </p:tgtEl>
                                        <p:attrNameLst>
                                          <p:attrName>ppt_x</p:attrName>
                                          <p:attrName>ppt_y</p:attrName>
                                        </p:attrNameLst>
                                      </p:cBhvr>
                                      <p:rCtr x="-80818" y="0"/>
                                    </p:animMotion>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35" presetClass="path" presetSubtype="0" fill="hold" grpId="1" nodeType="withEffect">
                                  <p:stCondLst>
                                    <p:cond delay="200"/>
                                  </p:stCondLst>
                                  <p:childTnLst>
                                    <p:animMotion origin="layout" path="M 0.02424 -0.03241 L -2.18595 -0.03241 " pathEditMode="relative" rAng="0" ptsTypes="AA">
                                      <p:cBhvr>
                                        <p:cTn id="28" dur="1000" spd="-100000" fill="hold"/>
                                        <p:tgtEl>
                                          <p:spTgt spid="10"/>
                                        </p:tgtEl>
                                        <p:attrNameLst>
                                          <p:attrName>ppt_x</p:attrName>
                                          <p:attrName>ppt_y</p:attrName>
                                        </p:attrNameLst>
                                      </p:cBhvr>
                                      <p:rCtr x="-1105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4494343" y="1381123"/>
            <a:ext cx="73152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Text Placeholder 3"/>
          <p:cNvSpPr>
            <a:spLocks noGrp="1"/>
          </p:cNvSpPr>
          <p:nvPr>
            <p:ph type="body" sz="half" idx="2"/>
          </p:nvPr>
        </p:nvSpPr>
        <p:spPr>
          <a:xfrm>
            <a:off x="365851" y="1381123"/>
            <a:ext cx="4011084" cy="5029200"/>
          </a:xfrm>
        </p:spPr>
        <p:txBody>
          <a:bodyPr>
            <a:normAutofit/>
          </a:bodyPr>
          <a:lstStyle>
            <a:lvl1pPr marL="0" indent="0">
              <a:buNone/>
              <a:defRPr sz="150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7338720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Cover Animated">
    <p:spTree>
      <p:nvGrpSpPr>
        <p:cNvPr id="1" name=""/>
        <p:cNvGrpSpPr/>
        <p:nvPr/>
      </p:nvGrpSpPr>
      <p:grpSpPr>
        <a:xfrm>
          <a:off x="0" y="0"/>
          <a:ext cx="0" cy="0"/>
          <a:chOff x="0" y="0"/>
          <a:chExt cx="0" cy="0"/>
        </a:xfrm>
      </p:grpSpPr>
      <p:sp>
        <p:nvSpPr>
          <p:cNvPr id="18" name="Parallelogram 17"/>
          <p:cNvSpPr/>
          <p:nvPr userDrawn="1"/>
        </p:nvSpPr>
        <p:spPr>
          <a:xfrm>
            <a:off x="-12699" y="3326920"/>
            <a:ext cx="8467712" cy="3531083"/>
          </a:xfrm>
          <a:custGeom>
            <a:avLst/>
            <a:gdLst>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0 w 9389259"/>
              <a:gd name="connsiteY4" fmla="*/ 3531083 h 3531083"/>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3038475 w 9389259"/>
              <a:gd name="connsiteY4" fmla="*/ 3531083 h 3531083"/>
              <a:gd name="connsiteX5" fmla="*/ 0 w 9389259"/>
              <a:gd name="connsiteY5" fmla="*/ 3531083 h 3531083"/>
              <a:gd name="connsiteX0" fmla="*/ 0 w 9389259"/>
              <a:gd name="connsiteY0" fmla="*/ 3531083 h 3531083"/>
              <a:gd name="connsiteX1" fmla="*/ 3038475 w 9389259"/>
              <a:gd name="connsiteY1" fmla="*/ 359258 h 3531083"/>
              <a:gd name="connsiteX2" fmla="*/ 3397008 w 9389259"/>
              <a:gd name="connsiteY2" fmla="*/ 0 h 3531083"/>
              <a:gd name="connsiteX3" fmla="*/ 9389259 w 9389259"/>
              <a:gd name="connsiteY3" fmla="*/ 0 h 3531083"/>
              <a:gd name="connsiteX4" fmla="*/ 5992251 w 9389259"/>
              <a:gd name="connsiteY4" fmla="*/ 3531083 h 3531083"/>
              <a:gd name="connsiteX5" fmla="*/ 3038475 w 9389259"/>
              <a:gd name="connsiteY5" fmla="*/ 3531083 h 3531083"/>
              <a:gd name="connsiteX6" fmla="*/ 0 w 9389259"/>
              <a:gd name="connsiteY6" fmla="*/ 3531083 h 3531083"/>
              <a:gd name="connsiteX0" fmla="*/ 0 w 6350784"/>
              <a:gd name="connsiteY0" fmla="*/ 3531083 h 3531083"/>
              <a:gd name="connsiteX1" fmla="*/ 0 w 6350784"/>
              <a:gd name="connsiteY1" fmla="*/ 359258 h 3531083"/>
              <a:gd name="connsiteX2" fmla="*/ 358533 w 6350784"/>
              <a:gd name="connsiteY2" fmla="*/ 0 h 3531083"/>
              <a:gd name="connsiteX3" fmla="*/ 6350784 w 6350784"/>
              <a:gd name="connsiteY3" fmla="*/ 0 h 3531083"/>
              <a:gd name="connsiteX4" fmla="*/ 2953776 w 6350784"/>
              <a:gd name="connsiteY4" fmla="*/ 3531083 h 3531083"/>
              <a:gd name="connsiteX5" fmla="*/ 0 w 6350784"/>
              <a:gd name="connsiteY5" fmla="*/ 3531083 h 353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784" h="3531083">
                <a:moveTo>
                  <a:pt x="0" y="3531083"/>
                </a:moveTo>
                <a:lnTo>
                  <a:pt x="0" y="359258"/>
                </a:lnTo>
                <a:lnTo>
                  <a:pt x="358533" y="0"/>
                </a:lnTo>
                <a:lnTo>
                  <a:pt x="6350784" y="0"/>
                </a:lnTo>
                <a:lnTo>
                  <a:pt x="2953776" y="3531083"/>
                </a:lnTo>
                <a:lnTo>
                  <a:pt x="0" y="3531083"/>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Parallelogram 4"/>
          <p:cNvSpPr/>
          <p:nvPr userDrawn="1"/>
        </p:nvSpPr>
        <p:spPr>
          <a:xfrm flipH="1">
            <a:off x="276547" y="-1"/>
            <a:ext cx="11460480" cy="3581349"/>
          </a:xfrm>
          <a:prstGeom prst="parallelogram">
            <a:avLst>
              <a:gd name="adj" fmla="val 9895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rgbClr val="FFFFFF"/>
              </a:solidFill>
            </a:endParaRPr>
          </a:p>
        </p:txBody>
      </p:sp>
      <p:sp>
        <p:nvSpPr>
          <p:cNvPr id="25" name="Parallelogram 17"/>
          <p:cNvSpPr/>
          <p:nvPr userDrawn="1"/>
        </p:nvSpPr>
        <p:spPr>
          <a:xfrm>
            <a:off x="-12699" y="3326920"/>
            <a:ext cx="8467712" cy="3531083"/>
          </a:xfrm>
          <a:custGeom>
            <a:avLst/>
            <a:gdLst>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0 w 9389259"/>
              <a:gd name="connsiteY4" fmla="*/ 3531083 h 3531083"/>
              <a:gd name="connsiteX0" fmla="*/ 0 w 9389259"/>
              <a:gd name="connsiteY0" fmla="*/ 3531083 h 3531083"/>
              <a:gd name="connsiteX1" fmla="*/ 3397008 w 9389259"/>
              <a:gd name="connsiteY1" fmla="*/ 0 h 3531083"/>
              <a:gd name="connsiteX2" fmla="*/ 9389259 w 9389259"/>
              <a:gd name="connsiteY2" fmla="*/ 0 h 3531083"/>
              <a:gd name="connsiteX3" fmla="*/ 5992251 w 9389259"/>
              <a:gd name="connsiteY3" fmla="*/ 3531083 h 3531083"/>
              <a:gd name="connsiteX4" fmla="*/ 3038475 w 9389259"/>
              <a:gd name="connsiteY4" fmla="*/ 3531083 h 3531083"/>
              <a:gd name="connsiteX5" fmla="*/ 0 w 9389259"/>
              <a:gd name="connsiteY5" fmla="*/ 3531083 h 3531083"/>
              <a:gd name="connsiteX0" fmla="*/ 0 w 9389259"/>
              <a:gd name="connsiteY0" fmla="*/ 3531083 h 3531083"/>
              <a:gd name="connsiteX1" fmla="*/ 3038475 w 9389259"/>
              <a:gd name="connsiteY1" fmla="*/ 359258 h 3531083"/>
              <a:gd name="connsiteX2" fmla="*/ 3397008 w 9389259"/>
              <a:gd name="connsiteY2" fmla="*/ 0 h 3531083"/>
              <a:gd name="connsiteX3" fmla="*/ 9389259 w 9389259"/>
              <a:gd name="connsiteY3" fmla="*/ 0 h 3531083"/>
              <a:gd name="connsiteX4" fmla="*/ 5992251 w 9389259"/>
              <a:gd name="connsiteY4" fmla="*/ 3531083 h 3531083"/>
              <a:gd name="connsiteX5" fmla="*/ 3038475 w 9389259"/>
              <a:gd name="connsiteY5" fmla="*/ 3531083 h 3531083"/>
              <a:gd name="connsiteX6" fmla="*/ 0 w 9389259"/>
              <a:gd name="connsiteY6" fmla="*/ 3531083 h 3531083"/>
              <a:gd name="connsiteX0" fmla="*/ 0 w 6350784"/>
              <a:gd name="connsiteY0" fmla="*/ 3531083 h 3531083"/>
              <a:gd name="connsiteX1" fmla="*/ 0 w 6350784"/>
              <a:gd name="connsiteY1" fmla="*/ 359258 h 3531083"/>
              <a:gd name="connsiteX2" fmla="*/ 358533 w 6350784"/>
              <a:gd name="connsiteY2" fmla="*/ 0 h 3531083"/>
              <a:gd name="connsiteX3" fmla="*/ 6350784 w 6350784"/>
              <a:gd name="connsiteY3" fmla="*/ 0 h 3531083"/>
              <a:gd name="connsiteX4" fmla="*/ 2953776 w 6350784"/>
              <a:gd name="connsiteY4" fmla="*/ 3531083 h 3531083"/>
              <a:gd name="connsiteX5" fmla="*/ 0 w 6350784"/>
              <a:gd name="connsiteY5" fmla="*/ 3531083 h 353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784" h="3531083">
                <a:moveTo>
                  <a:pt x="0" y="3531083"/>
                </a:moveTo>
                <a:lnTo>
                  <a:pt x="0" y="359258"/>
                </a:lnTo>
                <a:lnTo>
                  <a:pt x="358533" y="0"/>
                </a:lnTo>
                <a:lnTo>
                  <a:pt x="6350784" y="0"/>
                </a:lnTo>
                <a:lnTo>
                  <a:pt x="2953776" y="3531083"/>
                </a:lnTo>
                <a:lnTo>
                  <a:pt x="0" y="3531083"/>
                </a:lnTo>
                <a:close/>
              </a:path>
            </a:pathLst>
          </a:custGeom>
          <a:solidFill>
            <a:schemeClr val="accent5">
              <a:alpha val="49804"/>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solidFill>
                <a:prstClr val="white"/>
              </a:solidFill>
            </a:endParaRPr>
          </a:p>
        </p:txBody>
      </p:sp>
      <p:sp>
        <p:nvSpPr>
          <p:cNvPr id="7" name="Parallelogram 6"/>
          <p:cNvSpPr/>
          <p:nvPr userDrawn="1"/>
        </p:nvSpPr>
        <p:spPr>
          <a:xfrm flipH="1">
            <a:off x="1485469" y="2236593"/>
            <a:ext cx="2316480" cy="854075"/>
          </a:xfrm>
          <a:prstGeom prst="parallelogram">
            <a:avLst>
              <a:gd name="adj" fmla="val 10046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Parallelogram 7"/>
          <p:cNvSpPr/>
          <p:nvPr userDrawn="1"/>
        </p:nvSpPr>
        <p:spPr>
          <a:xfrm flipH="1">
            <a:off x="-29133449" y="-14288"/>
            <a:ext cx="29004828" cy="687228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Parallelogram 8"/>
          <p:cNvSpPr/>
          <p:nvPr userDrawn="1"/>
        </p:nvSpPr>
        <p:spPr>
          <a:xfrm flipH="1">
            <a:off x="12192001" y="-14288"/>
            <a:ext cx="30149715" cy="687228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Parallelogram 9"/>
          <p:cNvSpPr/>
          <p:nvPr userDrawn="1"/>
        </p:nvSpPr>
        <p:spPr>
          <a:xfrm flipH="1">
            <a:off x="12192000" y="2851150"/>
            <a:ext cx="11315472" cy="4006850"/>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Parallelogram 10"/>
          <p:cNvSpPr/>
          <p:nvPr userDrawn="1"/>
        </p:nvSpPr>
        <p:spPr>
          <a:xfrm flipH="1">
            <a:off x="-10172172" y="-738188"/>
            <a:ext cx="10172175" cy="3290888"/>
          </a:xfrm>
          <a:prstGeom prst="parallelogram">
            <a:avLst>
              <a:gd name="adj" fmla="val 9918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arallelogram 11"/>
          <p:cNvSpPr/>
          <p:nvPr userDrawn="1"/>
        </p:nvSpPr>
        <p:spPr>
          <a:xfrm flipH="1">
            <a:off x="-8843091" y="3967163"/>
            <a:ext cx="8843091" cy="1035050"/>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Parallelogram 12"/>
          <p:cNvSpPr/>
          <p:nvPr userDrawn="1"/>
        </p:nvSpPr>
        <p:spPr>
          <a:xfrm flipH="1">
            <a:off x="12192001" y="5903917"/>
            <a:ext cx="5681555" cy="954087"/>
          </a:xfrm>
          <a:prstGeom prst="parallelogram">
            <a:avLst>
              <a:gd name="adj" fmla="val 9918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ctrTitle"/>
          </p:nvPr>
        </p:nvSpPr>
        <p:spPr>
          <a:xfrm>
            <a:off x="6908803" y="4318635"/>
            <a:ext cx="4534413" cy="1371600"/>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908803" y="5766346"/>
            <a:ext cx="4534412" cy="91440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6"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032776" y="341313"/>
            <a:ext cx="302683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Triangle 16"/>
          <p:cNvSpPr/>
          <p:nvPr userDrawn="1"/>
        </p:nvSpPr>
        <p:spPr>
          <a:xfrm flipH="1">
            <a:off x="11491733" y="5392742"/>
            <a:ext cx="273049" cy="204787"/>
          </a:xfrm>
          <a:prstGeom prst="rtTriangl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Tree>
    <p:extLst>
      <p:ext uri="{BB962C8B-B14F-4D97-AF65-F5344CB8AC3E}">
        <p14:creationId xmlns:p14="http://schemas.microsoft.com/office/powerpoint/2010/main" val="1339642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35" presetClass="path" presetSubtype="0" fill="hold" grpId="0" nodeType="withEffect">
                                  <p:stCondLst>
                                    <p:cond delay="0"/>
                                  </p:stCondLst>
                                  <p:childTnLst>
                                    <p:animMotion origin="layout" path="M 4.61819E-6 -2.59259E-6 L -0.87908 -2.59259E-6 " pathEditMode="relative" rAng="0" ptsTypes="AA">
                                      <p:cBhvr>
                                        <p:cTn id="10" dur="1500" spd="-100000" fill="hold"/>
                                        <p:tgtEl>
                                          <p:spTgt spid="9"/>
                                        </p:tgtEl>
                                        <p:attrNameLst>
                                          <p:attrName>ppt_x</p:attrName>
                                          <p:attrName>ppt_y</p:attrName>
                                        </p:attrNameLst>
                                      </p:cBhvr>
                                      <p:rCtr x="-43954" y="0"/>
                                    </p:animMotion>
                                  </p:childTnLst>
                                </p:cTn>
                              </p:par>
                              <p:par>
                                <p:cTn id="11" presetID="35" presetClass="path" presetSubtype="0" fill="hold" grpId="0" nodeType="withEffect">
                                  <p:stCondLst>
                                    <p:cond delay="0"/>
                                  </p:stCondLst>
                                  <p:childTnLst>
                                    <p:animMotion origin="layout" path="M -2.38728E-6 -2.59259E-6 L 0.91569 -2.59259E-6 " pathEditMode="relative" rAng="0" ptsTypes="AA">
                                      <p:cBhvr>
                                        <p:cTn id="12" dur="1500" spd="-100000" fill="hold"/>
                                        <p:tgtEl>
                                          <p:spTgt spid="8"/>
                                        </p:tgtEl>
                                        <p:attrNameLst>
                                          <p:attrName>ppt_x</p:attrName>
                                          <p:attrName>ppt_y</p:attrName>
                                        </p:attrNameLst>
                                      </p:cBhvr>
                                      <p:rCtr x="45791" y="0"/>
                                    </p:animMotion>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35" presetClass="path" presetSubtype="0" fill="hold" grpId="1" nodeType="withEffect">
                                  <p:stCondLst>
                                    <p:cond delay="300"/>
                                  </p:stCondLst>
                                  <p:childTnLst>
                                    <p:animMotion origin="layout" path="M 3.37243E-6 4.07407E-6 L 1.85183 4.07407E-6 " pathEditMode="relative" rAng="0" ptsTypes="AA">
                                      <p:cBhvr>
                                        <p:cTn id="16" dur="1000" spd="-100000" fill="hold"/>
                                        <p:tgtEl>
                                          <p:spTgt spid="11"/>
                                        </p:tgtEl>
                                        <p:attrNameLst>
                                          <p:attrName>ppt_x</p:attrName>
                                          <p:attrName>ppt_y</p:attrName>
                                        </p:attrNameLst>
                                      </p:cBhvr>
                                      <p:rCtr x="92585" y="0"/>
                                    </p:animMotion>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35" presetClass="path" presetSubtype="0" fill="hold" grpId="1" nodeType="withEffect">
                                  <p:stCondLst>
                                    <p:cond delay="600"/>
                                  </p:stCondLst>
                                  <p:childTnLst>
                                    <p:animMotion origin="layout" path="M 3.37243E-6 4.07407E-6 L 1.85183 4.07407E-6 " pathEditMode="relative" rAng="0" ptsTypes="AA">
                                      <p:cBhvr>
                                        <p:cTn id="20" dur="1000" spd="-100000" fill="hold"/>
                                        <p:tgtEl>
                                          <p:spTgt spid="12"/>
                                        </p:tgtEl>
                                        <p:attrNameLst>
                                          <p:attrName>ppt_x</p:attrName>
                                          <p:attrName>ppt_y</p:attrName>
                                        </p:attrNameLst>
                                      </p:cBhvr>
                                      <p:rCtr x="92585" y="0"/>
                                    </p:animMotion>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35" presetClass="path" presetSubtype="0" fill="hold" grpId="1" nodeType="withEffect">
                                  <p:stCondLst>
                                    <p:cond delay="500"/>
                                  </p:stCondLst>
                                  <p:childTnLst>
                                    <p:animMotion origin="layout" path="M 3.92234E-6 -4.07407E-6 L -1.61637 -4.07407E-6 " pathEditMode="relative" rAng="0" ptsTypes="AA">
                                      <p:cBhvr>
                                        <p:cTn id="24" dur="1000" spd="-100000" fill="hold"/>
                                        <p:tgtEl>
                                          <p:spTgt spid="13"/>
                                        </p:tgtEl>
                                        <p:attrNameLst>
                                          <p:attrName>ppt_x</p:attrName>
                                          <p:attrName>ppt_y</p:attrName>
                                        </p:attrNameLst>
                                      </p:cBhvr>
                                      <p:rCtr x="-80818" y="0"/>
                                    </p:animMotion>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35" presetClass="path" presetSubtype="0" fill="hold" grpId="1" nodeType="withEffect">
                                  <p:stCondLst>
                                    <p:cond delay="200"/>
                                  </p:stCondLst>
                                  <p:childTnLst>
                                    <p:animMotion origin="layout" path="M 0.02424 -0.03241 L -2.18595 -0.03241 " pathEditMode="relative" rAng="0" ptsTypes="AA">
                                      <p:cBhvr>
                                        <p:cTn id="28" dur="1000" spd="-100000" fill="hold"/>
                                        <p:tgtEl>
                                          <p:spTgt spid="10"/>
                                        </p:tgtEl>
                                        <p:attrNameLst>
                                          <p:attrName>ppt_x</p:attrName>
                                          <p:attrName>ppt_y</p:attrName>
                                        </p:attrNameLst>
                                      </p:cBhvr>
                                      <p:rCtr x="-1105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01">
    <p:spTree>
      <p:nvGrpSpPr>
        <p:cNvPr id="1" name=""/>
        <p:cNvGrpSpPr/>
        <p:nvPr/>
      </p:nvGrpSpPr>
      <p:grpSpPr>
        <a:xfrm>
          <a:off x="0" y="0"/>
          <a:ext cx="0" cy="0"/>
          <a:chOff x="0" y="0"/>
          <a:chExt cx="0" cy="0"/>
        </a:xfrm>
      </p:grpSpPr>
      <p:sp>
        <p:nvSpPr>
          <p:cNvPr id="3" name="Parallelogram 9"/>
          <p:cNvSpPr/>
          <p:nvPr userDrawn="1"/>
        </p:nvSpPr>
        <p:spPr>
          <a:xfrm>
            <a:off x="-3174" y="2271716"/>
            <a:ext cx="12190412" cy="4586287"/>
          </a:xfrm>
          <a:custGeom>
            <a:avLst/>
            <a:gdLst>
              <a:gd name="connsiteX0" fmla="*/ 0 w 14206328"/>
              <a:gd name="connsiteY0" fmla="*/ 4585648 h 4585648"/>
              <a:gd name="connsiteX1" fmla="*/ 4548321 w 14206328"/>
              <a:gd name="connsiteY1" fmla="*/ 0 h 4585648"/>
              <a:gd name="connsiteX2" fmla="*/ 14206328 w 14206328"/>
              <a:gd name="connsiteY2" fmla="*/ 0 h 4585648"/>
              <a:gd name="connsiteX3" fmla="*/ 9658007 w 14206328"/>
              <a:gd name="connsiteY3" fmla="*/ 4585648 h 4585648"/>
              <a:gd name="connsiteX4" fmla="*/ 0 w 14206328"/>
              <a:gd name="connsiteY4"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9658007 w 14206328"/>
              <a:gd name="connsiteY4" fmla="*/ 4585648 h 4585648"/>
              <a:gd name="connsiteX5" fmla="*/ 0 w 14206328"/>
              <a:gd name="connsiteY5"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13525626 w 14206328"/>
              <a:gd name="connsiteY4" fmla="*/ 682668 h 4585648"/>
              <a:gd name="connsiteX5" fmla="*/ 9658007 w 14206328"/>
              <a:gd name="connsiteY5" fmla="*/ 4585648 h 4585648"/>
              <a:gd name="connsiteX6" fmla="*/ 0 w 14206328"/>
              <a:gd name="connsiteY6" fmla="*/ 4585648 h 4585648"/>
              <a:gd name="connsiteX0" fmla="*/ 0 w 13525626"/>
              <a:gd name="connsiteY0" fmla="*/ 4585648 h 4585648"/>
              <a:gd name="connsiteX1" fmla="*/ 4548321 w 13525626"/>
              <a:gd name="connsiteY1" fmla="*/ 0 h 4585648"/>
              <a:gd name="connsiteX2" fmla="*/ 13525626 w 13525626"/>
              <a:gd name="connsiteY2" fmla="*/ 0 h 4585648"/>
              <a:gd name="connsiteX3" fmla="*/ 13525626 w 13525626"/>
              <a:gd name="connsiteY3" fmla="*/ 682668 h 4585648"/>
              <a:gd name="connsiteX4" fmla="*/ 9658007 w 13525626"/>
              <a:gd name="connsiteY4" fmla="*/ 4585648 h 4585648"/>
              <a:gd name="connsiteX5" fmla="*/ 0 w 13525626"/>
              <a:gd name="connsiteY5"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0 w 13525626"/>
              <a:gd name="connsiteY6"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1340933 w 13525626"/>
              <a:gd name="connsiteY6" fmla="*/ 4582580 h 4585648"/>
              <a:gd name="connsiteX7" fmla="*/ 0 w 13525626"/>
              <a:gd name="connsiteY7" fmla="*/ 4585648 h 4585648"/>
              <a:gd name="connsiteX0" fmla="*/ 3068 w 12187761"/>
              <a:gd name="connsiteY0" fmla="*/ 4582580 h 4585648"/>
              <a:gd name="connsiteX1" fmla="*/ 0 w 12187761"/>
              <a:gd name="connsiteY1" fmla="*/ 3235527 h 4585648"/>
              <a:gd name="connsiteX2" fmla="*/ 3210456 w 12187761"/>
              <a:gd name="connsiteY2" fmla="*/ 0 h 4585648"/>
              <a:gd name="connsiteX3" fmla="*/ 12187761 w 12187761"/>
              <a:gd name="connsiteY3" fmla="*/ 0 h 4585648"/>
              <a:gd name="connsiteX4" fmla="*/ 12187761 w 12187761"/>
              <a:gd name="connsiteY4" fmla="*/ 682668 h 4585648"/>
              <a:gd name="connsiteX5" fmla="*/ 8320142 w 12187761"/>
              <a:gd name="connsiteY5" fmla="*/ 4585648 h 4585648"/>
              <a:gd name="connsiteX6" fmla="*/ 3068 w 12187761"/>
              <a:gd name="connsiteY6" fmla="*/ 4582580 h 458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761" h="4585648">
                <a:moveTo>
                  <a:pt x="3068" y="4582580"/>
                </a:moveTo>
                <a:cubicBezTo>
                  <a:pt x="2045" y="4133562"/>
                  <a:pt x="1023" y="3684545"/>
                  <a:pt x="0" y="3235527"/>
                </a:cubicBezTo>
                <a:lnTo>
                  <a:pt x="3210456" y="0"/>
                </a:lnTo>
                <a:lnTo>
                  <a:pt x="12187761" y="0"/>
                </a:lnTo>
                <a:lnTo>
                  <a:pt x="12187761" y="682668"/>
                </a:lnTo>
                <a:lnTo>
                  <a:pt x="8320142" y="4585648"/>
                </a:lnTo>
                <a:lnTo>
                  <a:pt x="3068" y="4582580"/>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Parallelogram 3"/>
          <p:cNvSpPr/>
          <p:nvPr userDrawn="1"/>
        </p:nvSpPr>
        <p:spPr>
          <a:xfrm flipH="1">
            <a:off x="403331" y="744538"/>
            <a:ext cx="6610484" cy="1731962"/>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Parallelogram 4"/>
          <p:cNvSpPr/>
          <p:nvPr userDrawn="1"/>
        </p:nvSpPr>
        <p:spPr>
          <a:xfrm flipH="1">
            <a:off x="6248443" y="1425579"/>
            <a:ext cx="1540276" cy="682625"/>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Parallelogram 9"/>
          <p:cNvSpPr/>
          <p:nvPr userDrawn="1"/>
        </p:nvSpPr>
        <p:spPr>
          <a:xfrm>
            <a:off x="-3174" y="2271716"/>
            <a:ext cx="12190412" cy="4586287"/>
          </a:xfrm>
          <a:custGeom>
            <a:avLst/>
            <a:gdLst>
              <a:gd name="connsiteX0" fmla="*/ 0 w 14206328"/>
              <a:gd name="connsiteY0" fmla="*/ 4585648 h 4585648"/>
              <a:gd name="connsiteX1" fmla="*/ 4548321 w 14206328"/>
              <a:gd name="connsiteY1" fmla="*/ 0 h 4585648"/>
              <a:gd name="connsiteX2" fmla="*/ 14206328 w 14206328"/>
              <a:gd name="connsiteY2" fmla="*/ 0 h 4585648"/>
              <a:gd name="connsiteX3" fmla="*/ 9658007 w 14206328"/>
              <a:gd name="connsiteY3" fmla="*/ 4585648 h 4585648"/>
              <a:gd name="connsiteX4" fmla="*/ 0 w 14206328"/>
              <a:gd name="connsiteY4"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9658007 w 14206328"/>
              <a:gd name="connsiteY4" fmla="*/ 4585648 h 4585648"/>
              <a:gd name="connsiteX5" fmla="*/ 0 w 14206328"/>
              <a:gd name="connsiteY5"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13525626 w 14206328"/>
              <a:gd name="connsiteY4" fmla="*/ 682668 h 4585648"/>
              <a:gd name="connsiteX5" fmla="*/ 9658007 w 14206328"/>
              <a:gd name="connsiteY5" fmla="*/ 4585648 h 4585648"/>
              <a:gd name="connsiteX6" fmla="*/ 0 w 14206328"/>
              <a:gd name="connsiteY6" fmla="*/ 4585648 h 4585648"/>
              <a:gd name="connsiteX0" fmla="*/ 0 w 13525626"/>
              <a:gd name="connsiteY0" fmla="*/ 4585648 h 4585648"/>
              <a:gd name="connsiteX1" fmla="*/ 4548321 w 13525626"/>
              <a:gd name="connsiteY1" fmla="*/ 0 h 4585648"/>
              <a:gd name="connsiteX2" fmla="*/ 13525626 w 13525626"/>
              <a:gd name="connsiteY2" fmla="*/ 0 h 4585648"/>
              <a:gd name="connsiteX3" fmla="*/ 13525626 w 13525626"/>
              <a:gd name="connsiteY3" fmla="*/ 682668 h 4585648"/>
              <a:gd name="connsiteX4" fmla="*/ 9658007 w 13525626"/>
              <a:gd name="connsiteY4" fmla="*/ 4585648 h 4585648"/>
              <a:gd name="connsiteX5" fmla="*/ 0 w 13525626"/>
              <a:gd name="connsiteY5"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0 w 13525626"/>
              <a:gd name="connsiteY6"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1340933 w 13525626"/>
              <a:gd name="connsiteY6" fmla="*/ 4582580 h 4585648"/>
              <a:gd name="connsiteX7" fmla="*/ 0 w 13525626"/>
              <a:gd name="connsiteY7" fmla="*/ 4585648 h 4585648"/>
              <a:gd name="connsiteX0" fmla="*/ 3068 w 12187761"/>
              <a:gd name="connsiteY0" fmla="*/ 4582580 h 4585648"/>
              <a:gd name="connsiteX1" fmla="*/ 0 w 12187761"/>
              <a:gd name="connsiteY1" fmla="*/ 3235527 h 4585648"/>
              <a:gd name="connsiteX2" fmla="*/ 3210456 w 12187761"/>
              <a:gd name="connsiteY2" fmla="*/ 0 h 4585648"/>
              <a:gd name="connsiteX3" fmla="*/ 12187761 w 12187761"/>
              <a:gd name="connsiteY3" fmla="*/ 0 h 4585648"/>
              <a:gd name="connsiteX4" fmla="*/ 12187761 w 12187761"/>
              <a:gd name="connsiteY4" fmla="*/ 682668 h 4585648"/>
              <a:gd name="connsiteX5" fmla="*/ 8320142 w 12187761"/>
              <a:gd name="connsiteY5" fmla="*/ 4585648 h 4585648"/>
              <a:gd name="connsiteX6" fmla="*/ 3068 w 12187761"/>
              <a:gd name="connsiteY6" fmla="*/ 4582580 h 458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761" h="4585648">
                <a:moveTo>
                  <a:pt x="3068" y="4582580"/>
                </a:moveTo>
                <a:cubicBezTo>
                  <a:pt x="2045" y="4133562"/>
                  <a:pt x="1023" y="3684545"/>
                  <a:pt x="0" y="3235527"/>
                </a:cubicBezTo>
                <a:lnTo>
                  <a:pt x="3210456" y="0"/>
                </a:lnTo>
                <a:lnTo>
                  <a:pt x="12187761" y="0"/>
                </a:lnTo>
                <a:lnTo>
                  <a:pt x="12187761" y="682668"/>
                </a:lnTo>
                <a:lnTo>
                  <a:pt x="8320142" y="4585648"/>
                </a:lnTo>
                <a:lnTo>
                  <a:pt x="3068" y="4582580"/>
                </a:lnTo>
                <a:close/>
              </a:path>
            </a:pathLst>
          </a:custGeom>
          <a:solidFill>
            <a:schemeClr val="accent5">
              <a:alpha val="49804"/>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ight Triangle 7"/>
          <p:cNvSpPr/>
          <p:nvPr userDrawn="1"/>
        </p:nvSpPr>
        <p:spPr>
          <a:xfrm flipH="1">
            <a:off x="7883992" y="5200650"/>
            <a:ext cx="204840" cy="204788"/>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Title 1"/>
          <p:cNvSpPr>
            <a:spLocks noGrp="1"/>
          </p:cNvSpPr>
          <p:nvPr>
            <p:ph type="ctrTitle"/>
          </p:nvPr>
        </p:nvSpPr>
        <p:spPr>
          <a:xfrm>
            <a:off x="2646302" y="3776395"/>
            <a:ext cx="5135812" cy="1841409"/>
          </a:xfrm>
        </p:spPr>
        <p:txBody>
          <a:bodyPr tIns="0" bIns="0" anchor="b"/>
          <a:lstStyle>
            <a:lvl1pPr algn="r">
              <a:defRPr sz="4950" b="0" cap="none" baseline="0">
                <a:solidFill>
                  <a:srgbClr val="FFFFFF"/>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8933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Cover Not Animated">
    <p:spTree>
      <p:nvGrpSpPr>
        <p:cNvPr id="1" name=""/>
        <p:cNvGrpSpPr/>
        <p:nvPr/>
      </p:nvGrpSpPr>
      <p:grpSpPr>
        <a:xfrm>
          <a:off x="0" y="0"/>
          <a:ext cx="0" cy="0"/>
          <a:chOff x="0" y="0"/>
          <a:chExt cx="0" cy="0"/>
        </a:xfrm>
      </p:grpSpPr>
      <p:sp>
        <p:nvSpPr>
          <p:cNvPr id="19" name="Parallelogram 17"/>
          <p:cNvSpPr>
            <a:spLocks/>
          </p:cNvSpPr>
          <p:nvPr userDrawn="1"/>
        </p:nvSpPr>
        <p:spPr>
          <a:xfrm>
            <a:off x="-35339" y="3316292"/>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ctrTitle"/>
          </p:nvPr>
        </p:nvSpPr>
        <p:spPr>
          <a:xfrm>
            <a:off x="6520237" y="4461584"/>
            <a:ext cx="4922976" cy="1228655"/>
          </a:xfrm>
        </p:spPr>
        <p:txBody>
          <a:bodyPr tIns="0" bIns="0" anchor="b"/>
          <a:lstStyle>
            <a:lvl1pPr algn="r">
              <a:defRPr b="1" cap="all"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520240" y="5766346"/>
            <a:ext cx="4922977" cy="64008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032776" y="341313"/>
            <a:ext cx="302683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Triangle 12"/>
          <p:cNvSpPr/>
          <p:nvPr userDrawn="1"/>
        </p:nvSpPr>
        <p:spPr>
          <a:xfrm flipH="1">
            <a:off x="11491733" y="5392742"/>
            <a:ext cx="273049"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5" name="Parallelogram 14"/>
          <p:cNvSpPr/>
          <p:nvPr userDrawn="1"/>
        </p:nvSpPr>
        <p:spPr>
          <a:xfrm flipH="1">
            <a:off x="-23004" y="-3175"/>
            <a:ext cx="10203117" cy="4306661"/>
          </a:xfrm>
          <a:custGeom>
            <a:avLst/>
            <a:gdLst>
              <a:gd name="connsiteX0" fmla="*/ 0 w 9115036"/>
              <a:gd name="connsiteY0" fmla="*/ 4306661 h 4306661"/>
              <a:gd name="connsiteX1" fmla="*/ 4271605 w 9115036"/>
              <a:gd name="connsiteY1" fmla="*/ 0 h 4306661"/>
              <a:gd name="connsiteX2" fmla="*/ 9115036 w 9115036"/>
              <a:gd name="connsiteY2" fmla="*/ 0 h 4306661"/>
              <a:gd name="connsiteX3" fmla="*/ 4843431 w 9115036"/>
              <a:gd name="connsiteY3" fmla="*/ 4306661 h 4306661"/>
              <a:gd name="connsiteX4" fmla="*/ 0 w 9115036"/>
              <a:gd name="connsiteY4" fmla="*/ 4306661 h 4306661"/>
              <a:gd name="connsiteX0" fmla="*/ 0 w 9115036"/>
              <a:gd name="connsiteY0" fmla="*/ 4306661 h 4306661"/>
              <a:gd name="connsiteX1" fmla="*/ 4271605 w 9115036"/>
              <a:gd name="connsiteY1" fmla="*/ 0 h 4306661"/>
              <a:gd name="connsiteX2" fmla="*/ 9115036 w 9115036"/>
              <a:gd name="connsiteY2" fmla="*/ 0 h 4306661"/>
              <a:gd name="connsiteX3" fmla="*/ 7652338 w 9115036"/>
              <a:gd name="connsiteY3" fmla="*/ 1478292 h 4306661"/>
              <a:gd name="connsiteX4" fmla="*/ 4843431 w 9115036"/>
              <a:gd name="connsiteY4" fmla="*/ 4306661 h 4306661"/>
              <a:gd name="connsiteX5" fmla="*/ 0 w 9115036"/>
              <a:gd name="connsiteY5" fmla="*/ 4306661 h 4306661"/>
              <a:gd name="connsiteX0" fmla="*/ 0 w 9115036"/>
              <a:gd name="connsiteY0" fmla="*/ 4306661 h 4306661"/>
              <a:gd name="connsiteX1" fmla="*/ 4271605 w 9115036"/>
              <a:gd name="connsiteY1" fmla="*/ 0 h 4306661"/>
              <a:gd name="connsiteX2" fmla="*/ 7643711 w 9115036"/>
              <a:gd name="connsiteY2" fmla="*/ 3175 h 4306661"/>
              <a:gd name="connsiteX3" fmla="*/ 9115036 w 9115036"/>
              <a:gd name="connsiteY3" fmla="*/ 0 h 4306661"/>
              <a:gd name="connsiteX4" fmla="*/ 7652338 w 9115036"/>
              <a:gd name="connsiteY4" fmla="*/ 1478292 h 4306661"/>
              <a:gd name="connsiteX5" fmla="*/ 4843431 w 9115036"/>
              <a:gd name="connsiteY5" fmla="*/ 4306661 h 4306661"/>
              <a:gd name="connsiteX6" fmla="*/ 0 w 9115036"/>
              <a:gd name="connsiteY6" fmla="*/ 4306661 h 4306661"/>
              <a:gd name="connsiteX0" fmla="*/ 0 w 7652338"/>
              <a:gd name="connsiteY0" fmla="*/ 4306661 h 4306661"/>
              <a:gd name="connsiteX1" fmla="*/ 4271605 w 7652338"/>
              <a:gd name="connsiteY1" fmla="*/ 0 h 4306661"/>
              <a:gd name="connsiteX2" fmla="*/ 7643711 w 7652338"/>
              <a:gd name="connsiteY2" fmla="*/ 3175 h 4306661"/>
              <a:gd name="connsiteX3" fmla="*/ 7652338 w 7652338"/>
              <a:gd name="connsiteY3" fmla="*/ 1478292 h 4306661"/>
              <a:gd name="connsiteX4" fmla="*/ 4843431 w 7652338"/>
              <a:gd name="connsiteY4" fmla="*/ 4306661 h 4306661"/>
              <a:gd name="connsiteX5" fmla="*/ 0 w 7652338"/>
              <a:gd name="connsiteY5" fmla="*/ 4306661 h 430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2338" h="4306661">
                <a:moveTo>
                  <a:pt x="0" y="4306661"/>
                </a:moveTo>
                <a:lnTo>
                  <a:pt x="4271605" y="0"/>
                </a:lnTo>
                <a:lnTo>
                  <a:pt x="7643711" y="3175"/>
                </a:lnTo>
                <a:cubicBezTo>
                  <a:pt x="7646587" y="494881"/>
                  <a:pt x="7649462" y="986586"/>
                  <a:pt x="7652338" y="1478292"/>
                </a:cubicBezTo>
                <a:lnTo>
                  <a:pt x="4843431" y="4306661"/>
                </a:lnTo>
                <a:lnTo>
                  <a:pt x="0" y="4306661"/>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Parallelogram 16"/>
          <p:cNvSpPr>
            <a:spLocks/>
          </p:cNvSpPr>
          <p:nvPr userDrawn="1"/>
        </p:nvSpPr>
        <p:spPr>
          <a:xfrm>
            <a:off x="3111084" y="4982820"/>
            <a:ext cx="3267629" cy="1875183"/>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Parallelogram 17"/>
          <p:cNvSpPr>
            <a:spLocks/>
          </p:cNvSpPr>
          <p:nvPr userDrawn="1"/>
        </p:nvSpPr>
        <p:spPr>
          <a:xfrm>
            <a:off x="-35339" y="3316292"/>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rgbClr val="00AAB5">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266198303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3" name="Parallelogram 2"/>
          <p:cNvSpPr/>
          <p:nvPr userDrawn="1"/>
        </p:nvSpPr>
        <p:spPr>
          <a:xfrm flipH="1">
            <a:off x="1606970" y="4694238"/>
            <a:ext cx="6610484" cy="14605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Parallelogram 7"/>
          <p:cNvSpPr/>
          <p:nvPr userDrawn="1"/>
        </p:nvSpPr>
        <p:spPr>
          <a:xfrm>
            <a:off x="156347" y="-13648"/>
            <a:ext cx="12035655" cy="4891001"/>
          </a:xfrm>
          <a:custGeom>
            <a:avLst/>
            <a:gdLst>
              <a:gd name="connsiteX0" fmla="*/ 0 w 12618720"/>
              <a:gd name="connsiteY0" fmla="*/ 4877353 h 4877353"/>
              <a:gd name="connsiteX1" fmla="*/ 4895350 w 12618720"/>
              <a:gd name="connsiteY1" fmla="*/ 0 h 4877353"/>
              <a:gd name="connsiteX2" fmla="*/ 12618720 w 12618720"/>
              <a:gd name="connsiteY2" fmla="*/ 0 h 4877353"/>
              <a:gd name="connsiteX3" fmla="*/ 7723370 w 12618720"/>
              <a:gd name="connsiteY3" fmla="*/ 4877353 h 4877353"/>
              <a:gd name="connsiteX4" fmla="*/ 0 w 12618720"/>
              <a:gd name="connsiteY4" fmla="*/ 4877353 h 4877353"/>
              <a:gd name="connsiteX0" fmla="*/ 0 w 12618720"/>
              <a:gd name="connsiteY0" fmla="*/ 4877353 h 4877353"/>
              <a:gd name="connsiteX1" fmla="*/ 4895350 w 12618720"/>
              <a:gd name="connsiteY1" fmla="*/ 0 h 4877353"/>
              <a:gd name="connsiteX2" fmla="*/ 12618720 w 12618720"/>
              <a:gd name="connsiteY2" fmla="*/ 0 h 4877353"/>
              <a:gd name="connsiteX3" fmla="*/ 9026741 w 12618720"/>
              <a:gd name="connsiteY3" fmla="*/ 3575713 h 4877353"/>
              <a:gd name="connsiteX4" fmla="*/ 7723370 w 12618720"/>
              <a:gd name="connsiteY4" fmla="*/ 4877353 h 4877353"/>
              <a:gd name="connsiteX5" fmla="*/ 0 w 12618720"/>
              <a:gd name="connsiteY5" fmla="*/ 4877353 h 4877353"/>
              <a:gd name="connsiteX0" fmla="*/ 0 w 12618720"/>
              <a:gd name="connsiteY0" fmla="*/ 4891001 h 4891001"/>
              <a:gd name="connsiteX1" fmla="*/ 4895350 w 12618720"/>
              <a:gd name="connsiteY1" fmla="*/ 13648 h 4891001"/>
              <a:gd name="connsiteX2" fmla="*/ 9026741 w 12618720"/>
              <a:gd name="connsiteY2" fmla="*/ 0 h 4891001"/>
              <a:gd name="connsiteX3" fmla="*/ 12618720 w 12618720"/>
              <a:gd name="connsiteY3" fmla="*/ 13648 h 4891001"/>
              <a:gd name="connsiteX4" fmla="*/ 9026741 w 12618720"/>
              <a:gd name="connsiteY4" fmla="*/ 3589361 h 4891001"/>
              <a:gd name="connsiteX5" fmla="*/ 7723370 w 12618720"/>
              <a:gd name="connsiteY5" fmla="*/ 4891001 h 4891001"/>
              <a:gd name="connsiteX6" fmla="*/ 0 w 12618720"/>
              <a:gd name="connsiteY6" fmla="*/ 4891001 h 4891001"/>
              <a:gd name="connsiteX0" fmla="*/ 0 w 9026741"/>
              <a:gd name="connsiteY0" fmla="*/ 4891001 h 4891001"/>
              <a:gd name="connsiteX1" fmla="*/ 4895350 w 9026741"/>
              <a:gd name="connsiteY1" fmla="*/ 13648 h 4891001"/>
              <a:gd name="connsiteX2" fmla="*/ 9026741 w 9026741"/>
              <a:gd name="connsiteY2" fmla="*/ 0 h 4891001"/>
              <a:gd name="connsiteX3" fmla="*/ 9026741 w 9026741"/>
              <a:gd name="connsiteY3" fmla="*/ 3589361 h 4891001"/>
              <a:gd name="connsiteX4" fmla="*/ 7723370 w 9026741"/>
              <a:gd name="connsiteY4" fmla="*/ 4891001 h 4891001"/>
              <a:gd name="connsiteX5" fmla="*/ 0 w 9026741"/>
              <a:gd name="connsiteY5" fmla="*/ 4891001 h 489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6741" h="4891001">
                <a:moveTo>
                  <a:pt x="0" y="4891001"/>
                </a:moveTo>
                <a:lnTo>
                  <a:pt x="4895350" y="13648"/>
                </a:lnTo>
                <a:lnTo>
                  <a:pt x="9026741" y="0"/>
                </a:lnTo>
                <a:lnTo>
                  <a:pt x="9026741" y="3589361"/>
                </a:lnTo>
                <a:lnTo>
                  <a:pt x="7723370" y="4891001"/>
                </a:lnTo>
                <a:lnTo>
                  <a:pt x="0" y="4891001"/>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rgbClr val="FFFFFF"/>
              </a:solidFill>
            </a:endParaRPr>
          </a:p>
        </p:txBody>
      </p:sp>
      <p:sp>
        <p:nvSpPr>
          <p:cNvPr id="5" name="Parallelogram 4"/>
          <p:cNvSpPr/>
          <p:nvPr userDrawn="1"/>
        </p:nvSpPr>
        <p:spPr>
          <a:xfrm flipH="1">
            <a:off x="1606970" y="4694238"/>
            <a:ext cx="6610484" cy="1460500"/>
          </a:xfrm>
          <a:prstGeom prst="parallelogram">
            <a:avLst>
              <a:gd name="adj" fmla="val 99186"/>
            </a:avLst>
          </a:prstGeom>
          <a:solidFill>
            <a:srgbClr val="A6CE39">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Parallelogram 5"/>
          <p:cNvSpPr/>
          <p:nvPr userDrawn="1"/>
        </p:nvSpPr>
        <p:spPr>
          <a:xfrm flipH="1">
            <a:off x="7548942" y="5105400"/>
            <a:ext cx="1538689" cy="681038"/>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ight Triangle 6"/>
          <p:cNvSpPr/>
          <p:nvPr userDrawn="1"/>
        </p:nvSpPr>
        <p:spPr>
          <a:xfrm flipH="1">
            <a:off x="9695917" y="3965823"/>
            <a:ext cx="20484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Title 1"/>
          <p:cNvSpPr>
            <a:spLocks noGrp="1"/>
          </p:cNvSpPr>
          <p:nvPr>
            <p:ph type="ctrTitle"/>
          </p:nvPr>
        </p:nvSpPr>
        <p:spPr>
          <a:xfrm>
            <a:off x="4458927" y="2541290"/>
            <a:ext cx="5135812" cy="1841409"/>
          </a:xfrm>
        </p:spPr>
        <p:txBody>
          <a:bodyPr tIns="0" bIns="0" anchor="b"/>
          <a:lstStyle>
            <a:lvl1pPr algn="r">
              <a:defRPr sz="4950" b="0" cap="none" baseline="0">
                <a:solidFill>
                  <a:srgbClr val="FFFFFF"/>
                </a:solidFill>
              </a:defRPr>
            </a:lvl1pPr>
          </a:lstStyle>
          <a:p>
            <a:r>
              <a:rPr lang="en-US"/>
              <a:t>Click to edit Master title style</a:t>
            </a:r>
            <a:endParaRPr lang="en-US" dirty="0"/>
          </a:p>
        </p:txBody>
      </p:sp>
      <p:pic>
        <p:nvPicPr>
          <p:cNvPr id="9"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0174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9"/>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5"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3322090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9"/>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2480711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869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p>
        </p:txBody>
      </p:sp>
      <p:sp>
        <p:nvSpPr>
          <p:cNvPr id="3" name="Content Placeholder 2"/>
          <p:cNvSpPr>
            <a:spLocks noGrp="1"/>
          </p:cNvSpPr>
          <p:nvPr>
            <p:ph idx="1"/>
          </p:nvPr>
        </p:nvSpPr>
        <p:spPr>
          <a:xfrm>
            <a:off x="365851"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381123"/>
            <a:ext cx="5486400" cy="50292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109895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365851" y="1777919"/>
            <a:ext cx="54864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777919"/>
            <a:ext cx="5486400" cy="4572000"/>
          </a:xfrm>
        </p:spPr>
        <p:txBody>
          <a:bodyPr/>
          <a:lstStyle/>
          <a:p>
            <a:pPr lvl="0"/>
            <a:r>
              <a:rPr lang="en-US"/>
              <a:t>Click to 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365851" y="1287463"/>
            <a:ext cx="5486400"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4"/>
          <p:cNvSpPr>
            <a:spLocks noGrp="1"/>
          </p:cNvSpPr>
          <p:nvPr>
            <p:ph type="body" sz="quarter" idx="3"/>
          </p:nvPr>
        </p:nvSpPr>
        <p:spPr>
          <a:xfrm>
            <a:off x="6308780" y="1287463"/>
            <a:ext cx="5486400"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4652185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01">
    <p:spTree>
      <p:nvGrpSpPr>
        <p:cNvPr id="1" name=""/>
        <p:cNvGrpSpPr/>
        <p:nvPr/>
      </p:nvGrpSpPr>
      <p:grpSpPr>
        <a:xfrm>
          <a:off x="0" y="0"/>
          <a:ext cx="0" cy="0"/>
          <a:chOff x="0" y="0"/>
          <a:chExt cx="0" cy="0"/>
        </a:xfrm>
      </p:grpSpPr>
      <p:sp>
        <p:nvSpPr>
          <p:cNvPr id="3" name="Parallelogram 9"/>
          <p:cNvSpPr/>
          <p:nvPr userDrawn="1"/>
        </p:nvSpPr>
        <p:spPr>
          <a:xfrm>
            <a:off x="-3174" y="2271716"/>
            <a:ext cx="12190412" cy="4586287"/>
          </a:xfrm>
          <a:custGeom>
            <a:avLst/>
            <a:gdLst>
              <a:gd name="connsiteX0" fmla="*/ 0 w 14206328"/>
              <a:gd name="connsiteY0" fmla="*/ 4585648 h 4585648"/>
              <a:gd name="connsiteX1" fmla="*/ 4548321 w 14206328"/>
              <a:gd name="connsiteY1" fmla="*/ 0 h 4585648"/>
              <a:gd name="connsiteX2" fmla="*/ 14206328 w 14206328"/>
              <a:gd name="connsiteY2" fmla="*/ 0 h 4585648"/>
              <a:gd name="connsiteX3" fmla="*/ 9658007 w 14206328"/>
              <a:gd name="connsiteY3" fmla="*/ 4585648 h 4585648"/>
              <a:gd name="connsiteX4" fmla="*/ 0 w 14206328"/>
              <a:gd name="connsiteY4"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9658007 w 14206328"/>
              <a:gd name="connsiteY4" fmla="*/ 4585648 h 4585648"/>
              <a:gd name="connsiteX5" fmla="*/ 0 w 14206328"/>
              <a:gd name="connsiteY5"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13525626 w 14206328"/>
              <a:gd name="connsiteY4" fmla="*/ 682668 h 4585648"/>
              <a:gd name="connsiteX5" fmla="*/ 9658007 w 14206328"/>
              <a:gd name="connsiteY5" fmla="*/ 4585648 h 4585648"/>
              <a:gd name="connsiteX6" fmla="*/ 0 w 14206328"/>
              <a:gd name="connsiteY6" fmla="*/ 4585648 h 4585648"/>
              <a:gd name="connsiteX0" fmla="*/ 0 w 13525626"/>
              <a:gd name="connsiteY0" fmla="*/ 4585648 h 4585648"/>
              <a:gd name="connsiteX1" fmla="*/ 4548321 w 13525626"/>
              <a:gd name="connsiteY1" fmla="*/ 0 h 4585648"/>
              <a:gd name="connsiteX2" fmla="*/ 13525626 w 13525626"/>
              <a:gd name="connsiteY2" fmla="*/ 0 h 4585648"/>
              <a:gd name="connsiteX3" fmla="*/ 13525626 w 13525626"/>
              <a:gd name="connsiteY3" fmla="*/ 682668 h 4585648"/>
              <a:gd name="connsiteX4" fmla="*/ 9658007 w 13525626"/>
              <a:gd name="connsiteY4" fmla="*/ 4585648 h 4585648"/>
              <a:gd name="connsiteX5" fmla="*/ 0 w 13525626"/>
              <a:gd name="connsiteY5"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0 w 13525626"/>
              <a:gd name="connsiteY6"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1340933 w 13525626"/>
              <a:gd name="connsiteY6" fmla="*/ 4582580 h 4585648"/>
              <a:gd name="connsiteX7" fmla="*/ 0 w 13525626"/>
              <a:gd name="connsiteY7" fmla="*/ 4585648 h 4585648"/>
              <a:gd name="connsiteX0" fmla="*/ 3068 w 12187761"/>
              <a:gd name="connsiteY0" fmla="*/ 4582580 h 4585648"/>
              <a:gd name="connsiteX1" fmla="*/ 0 w 12187761"/>
              <a:gd name="connsiteY1" fmla="*/ 3235527 h 4585648"/>
              <a:gd name="connsiteX2" fmla="*/ 3210456 w 12187761"/>
              <a:gd name="connsiteY2" fmla="*/ 0 h 4585648"/>
              <a:gd name="connsiteX3" fmla="*/ 12187761 w 12187761"/>
              <a:gd name="connsiteY3" fmla="*/ 0 h 4585648"/>
              <a:gd name="connsiteX4" fmla="*/ 12187761 w 12187761"/>
              <a:gd name="connsiteY4" fmla="*/ 682668 h 4585648"/>
              <a:gd name="connsiteX5" fmla="*/ 8320142 w 12187761"/>
              <a:gd name="connsiteY5" fmla="*/ 4585648 h 4585648"/>
              <a:gd name="connsiteX6" fmla="*/ 3068 w 12187761"/>
              <a:gd name="connsiteY6" fmla="*/ 4582580 h 458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761" h="4585648">
                <a:moveTo>
                  <a:pt x="3068" y="4582580"/>
                </a:moveTo>
                <a:cubicBezTo>
                  <a:pt x="2045" y="4133562"/>
                  <a:pt x="1023" y="3684545"/>
                  <a:pt x="0" y="3235527"/>
                </a:cubicBezTo>
                <a:lnTo>
                  <a:pt x="3210456" y="0"/>
                </a:lnTo>
                <a:lnTo>
                  <a:pt x="12187761" y="0"/>
                </a:lnTo>
                <a:lnTo>
                  <a:pt x="12187761" y="682668"/>
                </a:lnTo>
                <a:lnTo>
                  <a:pt x="8320142" y="4585648"/>
                </a:lnTo>
                <a:lnTo>
                  <a:pt x="3068" y="4582580"/>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 name="Parallelogram 3"/>
          <p:cNvSpPr/>
          <p:nvPr userDrawn="1"/>
        </p:nvSpPr>
        <p:spPr>
          <a:xfrm flipH="1">
            <a:off x="403331" y="744538"/>
            <a:ext cx="6610484" cy="1731962"/>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 name="Parallelogram 4"/>
          <p:cNvSpPr/>
          <p:nvPr userDrawn="1"/>
        </p:nvSpPr>
        <p:spPr>
          <a:xfrm flipH="1">
            <a:off x="6248443" y="1425579"/>
            <a:ext cx="1540276" cy="682625"/>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Parallelogram 9"/>
          <p:cNvSpPr/>
          <p:nvPr userDrawn="1"/>
        </p:nvSpPr>
        <p:spPr>
          <a:xfrm>
            <a:off x="-3174" y="2271716"/>
            <a:ext cx="12190412" cy="4586287"/>
          </a:xfrm>
          <a:custGeom>
            <a:avLst/>
            <a:gdLst>
              <a:gd name="connsiteX0" fmla="*/ 0 w 14206328"/>
              <a:gd name="connsiteY0" fmla="*/ 4585648 h 4585648"/>
              <a:gd name="connsiteX1" fmla="*/ 4548321 w 14206328"/>
              <a:gd name="connsiteY1" fmla="*/ 0 h 4585648"/>
              <a:gd name="connsiteX2" fmla="*/ 14206328 w 14206328"/>
              <a:gd name="connsiteY2" fmla="*/ 0 h 4585648"/>
              <a:gd name="connsiteX3" fmla="*/ 9658007 w 14206328"/>
              <a:gd name="connsiteY3" fmla="*/ 4585648 h 4585648"/>
              <a:gd name="connsiteX4" fmla="*/ 0 w 14206328"/>
              <a:gd name="connsiteY4"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9658007 w 14206328"/>
              <a:gd name="connsiteY4" fmla="*/ 4585648 h 4585648"/>
              <a:gd name="connsiteX5" fmla="*/ 0 w 14206328"/>
              <a:gd name="connsiteY5" fmla="*/ 4585648 h 4585648"/>
              <a:gd name="connsiteX0" fmla="*/ 0 w 14206328"/>
              <a:gd name="connsiteY0" fmla="*/ 4585648 h 4585648"/>
              <a:gd name="connsiteX1" fmla="*/ 4548321 w 14206328"/>
              <a:gd name="connsiteY1" fmla="*/ 0 h 4585648"/>
              <a:gd name="connsiteX2" fmla="*/ 13525626 w 14206328"/>
              <a:gd name="connsiteY2" fmla="*/ 0 h 4585648"/>
              <a:gd name="connsiteX3" fmla="*/ 14206328 w 14206328"/>
              <a:gd name="connsiteY3" fmla="*/ 0 h 4585648"/>
              <a:gd name="connsiteX4" fmla="*/ 13525626 w 14206328"/>
              <a:gd name="connsiteY4" fmla="*/ 682668 h 4585648"/>
              <a:gd name="connsiteX5" fmla="*/ 9658007 w 14206328"/>
              <a:gd name="connsiteY5" fmla="*/ 4585648 h 4585648"/>
              <a:gd name="connsiteX6" fmla="*/ 0 w 14206328"/>
              <a:gd name="connsiteY6" fmla="*/ 4585648 h 4585648"/>
              <a:gd name="connsiteX0" fmla="*/ 0 w 13525626"/>
              <a:gd name="connsiteY0" fmla="*/ 4585648 h 4585648"/>
              <a:gd name="connsiteX1" fmla="*/ 4548321 w 13525626"/>
              <a:gd name="connsiteY1" fmla="*/ 0 h 4585648"/>
              <a:gd name="connsiteX2" fmla="*/ 13525626 w 13525626"/>
              <a:gd name="connsiteY2" fmla="*/ 0 h 4585648"/>
              <a:gd name="connsiteX3" fmla="*/ 13525626 w 13525626"/>
              <a:gd name="connsiteY3" fmla="*/ 682668 h 4585648"/>
              <a:gd name="connsiteX4" fmla="*/ 9658007 w 13525626"/>
              <a:gd name="connsiteY4" fmla="*/ 4585648 h 4585648"/>
              <a:gd name="connsiteX5" fmla="*/ 0 w 13525626"/>
              <a:gd name="connsiteY5"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0 w 13525626"/>
              <a:gd name="connsiteY6" fmla="*/ 4585648 h 4585648"/>
              <a:gd name="connsiteX0" fmla="*/ 0 w 13525626"/>
              <a:gd name="connsiteY0" fmla="*/ 4585648 h 4585648"/>
              <a:gd name="connsiteX1" fmla="*/ 1337865 w 13525626"/>
              <a:gd name="connsiteY1" fmla="*/ 3235527 h 4585648"/>
              <a:gd name="connsiteX2" fmla="*/ 4548321 w 13525626"/>
              <a:gd name="connsiteY2" fmla="*/ 0 h 4585648"/>
              <a:gd name="connsiteX3" fmla="*/ 13525626 w 13525626"/>
              <a:gd name="connsiteY3" fmla="*/ 0 h 4585648"/>
              <a:gd name="connsiteX4" fmla="*/ 13525626 w 13525626"/>
              <a:gd name="connsiteY4" fmla="*/ 682668 h 4585648"/>
              <a:gd name="connsiteX5" fmla="*/ 9658007 w 13525626"/>
              <a:gd name="connsiteY5" fmla="*/ 4585648 h 4585648"/>
              <a:gd name="connsiteX6" fmla="*/ 1340933 w 13525626"/>
              <a:gd name="connsiteY6" fmla="*/ 4582580 h 4585648"/>
              <a:gd name="connsiteX7" fmla="*/ 0 w 13525626"/>
              <a:gd name="connsiteY7" fmla="*/ 4585648 h 4585648"/>
              <a:gd name="connsiteX0" fmla="*/ 3068 w 12187761"/>
              <a:gd name="connsiteY0" fmla="*/ 4582580 h 4585648"/>
              <a:gd name="connsiteX1" fmla="*/ 0 w 12187761"/>
              <a:gd name="connsiteY1" fmla="*/ 3235527 h 4585648"/>
              <a:gd name="connsiteX2" fmla="*/ 3210456 w 12187761"/>
              <a:gd name="connsiteY2" fmla="*/ 0 h 4585648"/>
              <a:gd name="connsiteX3" fmla="*/ 12187761 w 12187761"/>
              <a:gd name="connsiteY3" fmla="*/ 0 h 4585648"/>
              <a:gd name="connsiteX4" fmla="*/ 12187761 w 12187761"/>
              <a:gd name="connsiteY4" fmla="*/ 682668 h 4585648"/>
              <a:gd name="connsiteX5" fmla="*/ 8320142 w 12187761"/>
              <a:gd name="connsiteY5" fmla="*/ 4585648 h 4585648"/>
              <a:gd name="connsiteX6" fmla="*/ 3068 w 12187761"/>
              <a:gd name="connsiteY6" fmla="*/ 4582580 h 458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761" h="4585648">
                <a:moveTo>
                  <a:pt x="3068" y="4582580"/>
                </a:moveTo>
                <a:cubicBezTo>
                  <a:pt x="2045" y="4133562"/>
                  <a:pt x="1023" y="3684545"/>
                  <a:pt x="0" y="3235527"/>
                </a:cubicBezTo>
                <a:lnTo>
                  <a:pt x="3210456" y="0"/>
                </a:lnTo>
                <a:lnTo>
                  <a:pt x="12187761" y="0"/>
                </a:lnTo>
                <a:lnTo>
                  <a:pt x="12187761" y="682668"/>
                </a:lnTo>
                <a:lnTo>
                  <a:pt x="8320142" y="4585648"/>
                </a:lnTo>
                <a:lnTo>
                  <a:pt x="3068" y="4582580"/>
                </a:lnTo>
                <a:close/>
              </a:path>
            </a:pathLst>
          </a:custGeom>
          <a:solidFill>
            <a:schemeClr val="accent5">
              <a:alpha val="49804"/>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8" name="Right Triangle 7"/>
          <p:cNvSpPr/>
          <p:nvPr userDrawn="1"/>
        </p:nvSpPr>
        <p:spPr>
          <a:xfrm flipH="1">
            <a:off x="7883992" y="5200650"/>
            <a:ext cx="204840" cy="204788"/>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7" name="Title 1"/>
          <p:cNvSpPr>
            <a:spLocks noGrp="1"/>
          </p:cNvSpPr>
          <p:nvPr>
            <p:ph type="ctrTitle"/>
          </p:nvPr>
        </p:nvSpPr>
        <p:spPr>
          <a:xfrm>
            <a:off x="2646302" y="3776395"/>
            <a:ext cx="5135812" cy="1841409"/>
          </a:xfrm>
        </p:spPr>
        <p:txBody>
          <a:bodyPr tIns="0" bIns="0" anchor="b"/>
          <a:lstStyle>
            <a:lvl1pPr algn="r">
              <a:defRPr sz="4950" b="0" cap="none" baseline="0">
                <a:solidFill>
                  <a:srgbClr val="FFFFFF"/>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62921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4494343" y="1381123"/>
            <a:ext cx="73152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Text Placeholder 3"/>
          <p:cNvSpPr>
            <a:spLocks noGrp="1"/>
          </p:cNvSpPr>
          <p:nvPr>
            <p:ph type="body" sz="half" idx="2"/>
          </p:nvPr>
        </p:nvSpPr>
        <p:spPr>
          <a:xfrm>
            <a:off x="365851" y="1381123"/>
            <a:ext cx="4011084" cy="5029200"/>
          </a:xfrm>
        </p:spPr>
        <p:txBody>
          <a:bodyPr>
            <a:normAutofit/>
          </a:bodyPr>
          <a:lstStyle>
            <a:lvl1pPr marL="0" indent="0">
              <a:buNone/>
              <a:defRPr sz="150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74864205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17764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Cover Image 1">
    <p:bg>
      <p:bgRef idx="1001">
        <a:schemeClr val="bg1"/>
      </p:bgRef>
    </p:bg>
    <p:spTree>
      <p:nvGrpSpPr>
        <p:cNvPr id="1" name=""/>
        <p:cNvGrpSpPr/>
        <p:nvPr/>
      </p:nvGrpSpPr>
      <p:grpSpPr>
        <a:xfrm>
          <a:off x="0" y="0"/>
          <a:ext cx="0" cy="0"/>
          <a:chOff x="0" y="0"/>
          <a:chExt cx="0" cy="0"/>
        </a:xfrm>
      </p:grpSpPr>
      <p:sp>
        <p:nvSpPr>
          <p:cNvPr id="4" name="Right Triangle 3"/>
          <p:cNvSpPr/>
          <p:nvPr/>
        </p:nvSpPr>
        <p:spPr>
          <a:xfrm flipH="1">
            <a:off x="11594151" y="5424491"/>
            <a:ext cx="204840"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 name="Title 1"/>
          <p:cNvSpPr>
            <a:spLocks noGrp="1"/>
          </p:cNvSpPr>
          <p:nvPr>
            <p:ph type="ctrTitle"/>
          </p:nvPr>
        </p:nvSpPr>
        <p:spPr>
          <a:xfrm>
            <a:off x="6611808" y="4870941"/>
            <a:ext cx="4831405" cy="822960"/>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335659" y="5762394"/>
            <a:ext cx="5107555" cy="64008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5" name="Parallelogram 14"/>
          <p:cNvSpPr/>
          <p:nvPr/>
        </p:nvSpPr>
        <p:spPr>
          <a:xfrm>
            <a:off x="-1571757" y="3569368"/>
            <a:ext cx="9860119" cy="3288632"/>
          </a:xfrm>
          <a:prstGeom prst="parallelogram">
            <a:avLst>
              <a:gd name="adj" fmla="val 99186"/>
            </a:avLst>
          </a:prstGeom>
          <a:solidFill>
            <a:srgbClr val="00AA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Parallelogram 15"/>
          <p:cNvSpPr/>
          <p:nvPr/>
        </p:nvSpPr>
        <p:spPr>
          <a:xfrm>
            <a:off x="7320256" y="2950744"/>
            <a:ext cx="968104" cy="430477"/>
          </a:xfrm>
          <a:prstGeom prst="parallelogram">
            <a:avLst>
              <a:gd name="adj" fmla="val 97752"/>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79893" y="269825"/>
            <a:ext cx="2257363" cy="882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353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ver Image 1.1">
    <p:spTree>
      <p:nvGrpSpPr>
        <p:cNvPr id="1" name=""/>
        <p:cNvGrpSpPr/>
        <p:nvPr/>
      </p:nvGrpSpPr>
      <p:grpSpPr>
        <a:xfrm>
          <a:off x="0" y="0"/>
          <a:ext cx="0" cy="0"/>
          <a:chOff x="0" y="0"/>
          <a:chExt cx="0" cy="0"/>
        </a:xfrm>
      </p:grpSpPr>
      <p:sp>
        <p:nvSpPr>
          <p:cNvPr id="2" name="Title 1"/>
          <p:cNvSpPr>
            <a:spLocks noGrp="1"/>
          </p:cNvSpPr>
          <p:nvPr>
            <p:ph type="ctrTitle"/>
          </p:nvPr>
        </p:nvSpPr>
        <p:spPr>
          <a:xfrm>
            <a:off x="6611808" y="4870941"/>
            <a:ext cx="4831405" cy="822960"/>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15" name="Parallelogram 14"/>
          <p:cNvSpPr/>
          <p:nvPr/>
        </p:nvSpPr>
        <p:spPr>
          <a:xfrm>
            <a:off x="-1571757" y="3569368"/>
            <a:ext cx="9860119" cy="3288632"/>
          </a:xfrm>
          <a:prstGeom prst="parallelogram">
            <a:avLst>
              <a:gd name="adj" fmla="val 99186"/>
            </a:avLst>
          </a:prstGeom>
          <a:solidFill>
            <a:srgbClr val="00AA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Parallelogram 15"/>
          <p:cNvSpPr/>
          <p:nvPr/>
        </p:nvSpPr>
        <p:spPr>
          <a:xfrm>
            <a:off x="7320256" y="2950744"/>
            <a:ext cx="968104" cy="430477"/>
          </a:xfrm>
          <a:prstGeom prst="parallelogram">
            <a:avLst>
              <a:gd name="adj" fmla="val 97752"/>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Subtitle 2"/>
          <p:cNvSpPr>
            <a:spLocks noGrp="1"/>
          </p:cNvSpPr>
          <p:nvPr>
            <p:ph type="subTitle" idx="1"/>
          </p:nvPr>
        </p:nvSpPr>
        <p:spPr>
          <a:xfrm>
            <a:off x="6335659" y="5762394"/>
            <a:ext cx="5107555" cy="64008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9" name="Right Triangle 8"/>
          <p:cNvSpPr/>
          <p:nvPr/>
        </p:nvSpPr>
        <p:spPr>
          <a:xfrm flipH="1">
            <a:off x="11594151" y="5424491"/>
            <a:ext cx="204840"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79893" y="269825"/>
            <a:ext cx="2257363" cy="882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1427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Slide 2">
    <p:spTree>
      <p:nvGrpSpPr>
        <p:cNvPr id="1" name=""/>
        <p:cNvGrpSpPr/>
        <p:nvPr/>
      </p:nvGrpSpPr>
      <p:grpSpPr>
        <a:xfrm>
          <a:off x="0" y="0"/>
          <a:ext cx="0" cy="0"/>
          <a:chOff x="0" y="0"/>
          <a:chExt cx="0" cy="0"/>
        </a:xfrm>
      </p:grpSpPr>
      <p:sp>
        <p:nvSpPr>
          <p:cNvPr id="10" name="Parallelogram 9"/>
          <p:cNvSpPr/>
          <p:nvPr/>
        </p:nvSpPr>
        <p:spPr>
          <a:xfrm flipH="1">
            <a:off x="698369" y="921926"/>
            <a:ext cx="8135427" cy="3365286"/>
          </a:xfrm>
          <a:prstGeom prst="parallelogram">
            <a:avLst>
              <a:gd name="adj" fmla="val 9918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chemeClr val="bg1"/>
              </a:solidFill>
              <a:latin typeface="+mj-lt"/>
            </a:endParaRPr>
          </a:p>
        </p:txBody>
      </p:sp>
      <p:sp>
        <p:nvSpPr>
          <p:cNvPr id="11" name="Parallelogram 10"/>
          <p:cNvSpPr/>
          <p:nvPr/>
        </p:nvSpPr>
        <p:spPr>
          <a:xfrm>
            <a:off x="1479651" y="2963339"/>
            <a:ext cx="9827596" cy="3894667"/>
          </a:xfrm>
          <a:prstGeom prst="parallelogram">
            <a:avLst>
              <a:gd name="adj" fmla="val 9918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chemeClr val="bg1"/>
              </a:solidFill>
              <a:latin typeface="+mj-lt"/>
            </a:endParaRPr>
          </a:p>
        </p:txBody>
      </p:sp>
      <p:sp>
        <p:nvSpPr>
          <p:cNvPr id="12" name="Parallelogram 11"/>
          <p:cNvSpPr/>
          <p:nvPr/>
        </p:nvSpPr>
        <p:spPr>
          <a:xfrm flipH="1">
            <a:off x="1229719" y="3482791"/>
            <a:ext cx="2011940" cy="804421"/>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3" name="Parallelogram 12"/>
          <p:cNvSpPr/>
          <p:nvPr/>
        </p:nvSpPr>
        <p:spPr>
          <a:xfrm flipH="1">
            <a:off x="698369" y="921926"/>
            <a:ext cx="8135427" cy="3365286"/>
          </a:xfrm>
          <a:prstGeom prst="parallelogram">
            <a:avLst>
              <a:gd name="adj" fmla="val 99186"/>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chemeClr val="bg1"/>
              </a:solidFill>
              <a:latin typeface="+mj-lt"/>
            </a:endParaRPr>
          </a:p>
        </p:txBody>
      </p:sp>
      <p:sp>
        <p:nvSpPr>
          <p:cNvPr id="14" name="Parallelogram 13"/>
          <p:cNvSpPr/>
          <p:nvPr/>
        </p:nvSpPr>
        <p:spPr>
          <a:xfrm>
            <a:off x="2710309" y="-9407"/>
            <a:ext cx="5209864" cy="750832"/>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chemeClr val="bg1"/>
              </a:solidFill>
              <a:latin typeface="+mj-lt"/>
            </a:endParaRPr>
          </a:p>
        </p:txBody>
      </p:sp>
      <p:sp>
        <p:nvSpPr>
          <p:cNvPr id="7" name="Right Triangle 6"/>
          <p:cNvSpPr/>
          <p:nvPr/>
        </p:nvSpPr>
        <p:spPr>
          <a:xfrm flipH="1">
            <a:off x="8272319" y="5237104"/>
            <a:ext cx="19401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Title 1"/>
          <p:cNvSpPr>
            <a:spLocks noGrp="1"/>
          </p:cNvSpPr>
          <p:nvPr>
            <p:ph type="ctrTitle"/>
          </p:nvPr>
        </p:nvSpPr>
        <p:spPr>
          <a:xfrm>
            <a:off x="3496823" y="3717918"/>
            <a:ext cx="4663488" cy="1841409"/>
          </a:xfrm>
        </p:spPr>
        <p:txBody>
          <a:bodyPr tIns="0" bIns="0" anchor="b"/>
          <a:lstStyle>
            <a:lvl1pPr algn="r">
              <a:defRPr sz="3750" b="0" cap="none" baseline="0">
                <a:solidFill>
                  <a:srgbClr val="FFFFFF"/>
                </a:solidFill>
              </a:defRPr>
            </a:lvl1pPr>
          </a:lstStyle>
          <a:p>
            <a:r>
              <a:rPr lang="en-US"/>
              <a:t>Click to edit Master title style</a:t>
            </a:r>
            <a:endParaRPr lang="en-US" dirty="0"/>
          </a:p>
        </p:txBody>
      </p:sp>
      <p:pic>
        <p:nvPicPr>
          <p:cNvPr id="15" name="Picture 14" descr="AMD_E_Blk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257" y="438277"/>
            <a:ext cx="1023835" cy="245607"/>
          </a:xfrm>
          <a:prstGeom prst="rect">
            <a:avLst/>
          </a:prstGeom>
        </p:spPr>
      </p:pic>
    </p:spTree>
    <p:extLst>
      <p:ext uri="{BB962C8B-B14F-4D97-AF65-F5344CB8AC3E}">
        <p14:creationId xmlns:p14="http://schemas.microsoft.com/office/powerpoint/2010/main" val="3274115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Slide 3">
    <p:spTree>
      <p:nvGrpSpPr>
        <p:cNvPr id="1" name=""/>
        <p:cNvGrpSpPr/>
        <p:nvPr/>
      </p:nvGrpSpPr>
      <p:grpSpPr>
        <a:xfrm>
          <a:off x="0" y="0"/>
          <a:ext cx="0" cy="0"/>
          <a:chOff x="0" y="0"/>
          <a:chExt cx="0" cy="0"/>
        </a:xfrm>
      </p:grpSpPr>
      <p:sp>
        <p:nvSpPr>
          <p:cNvPr id="43" name="Rectangle 42"/>
          <p:cNvSpPr/>
          <p:nvPr/>
        </p:nvSpPr>
        <p:spPr>
          <a:xfrm>
            <a:off x="1" y="0"/>
            <a:ext cx="12192000" cy="6858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Parallelogram 43"/>
          <p:cNvSpPr/>
          <p:nvPr/>
        </p:nvSpPr>
        <p:spPr>
          <a:xfrm flipH="1">
            <a:off x="4984295" y="2552324"/>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45" name="Parallelogram 44"/>
          <p:cNvSpPr/>
          <p:nvPr/>
        </p:nvSpPr>
        <p:spPr>
          <a:xfrm flipH="1">
            <a:off x="7457568" y="-25920"/>
            <a:ext cx="1794917" cy="20275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6" name="Parallelogram 45"/>
          <p:cNvSpPr/>
          <p:nvPr/>
        </p:nvSpPr>
        <p:spPr>
          <a:xfrm flipH="1">
            <a:off x="9113521" y="6235130"/>
            <a:ext cx="1590027"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7" name="Parallelogram 46"/>
          <p:cNvSpPr/>
          <p:nvPr/>
        </p:nvSpPr>
        <p:spPr>
          <a:xfrm flipH="1">
            <a:off x="7186084" y="141926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8" name="Parallelogram 47"/>
          <p:cNvSpPr/>
          <p:nvPr/>
        </p:nvSpPr>
        <p:spPr>
          <a:xfrm flipH="1">
            <a:off x="6472133" y="3232979"/>
            <a:ext cx="2177647" cy="78485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9" name="Parallelogram 48"/>
          <p:cNvSpPr/>
          <p:nvPr/>
        </p:nvSpPr>
        <p:spPr>
          <a:xfrm flipH="1">
            <a:off x="5675507" y="1508945"/>
            <a:ext cx="1494968" cy="588635"/>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0" name="Parallelogram 49"/>
          <p:cNvSpPr/>
          <p:nvPr/>
        </p:nvSpPr>
        <p:spPr>
          <a:xfrm flipH="1">
            <a:off x="3134089" y="2982694"/>
            <a:ext cx="1261651" cy="50505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1" name="Parallelogram 50"/>
          <p:cNvSpPr/>
          <p:nvPr/>
        </p:nvSpPr>
        <p:spPr>
          <a:xfrm flipH="1">
            <a:off x="2436889" y="-25920"/>
            <a:ext cx="2618356" cy="73440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2" name="Parallelogram 51"/>
          <p:cNvSpPr/>
          <p:nvPr/>
        </p:nvSpPr>
        <p:spPr>
          <a:xfrm flipH="1">
            <a:off x="1665562" y="3587091"/>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3" name="Parallelogram 52"/>
          <p:cNvSpPr/>
          <p:nvPr/>
        </p:nvSpPr>
        <p:spPr>
          <a:xfrm flipH="1">
            <a:off x="10899545" y="2147721"/>
            <a:ext cx="451680" cy="19887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4" name="Parallelogram 53"/>
          <p:cNvSpPr/>
          <p:nvPr/>
        </p:nvSpPr>
        <p:spPr>
          <a:xfrm flipH="1">
            <a:off x="8717037" y="3232979"/>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5" name="Parallelogram 54"/>
          <p:cNvSpPr/>
          <p:nvPr/>
        </p:nvSpPr>
        <p:spPr>
          <a:xfrm flipH="1">
            <a:off x="10041952" y="1557500"/>
            <a:ext cx="921803" cy="375014"/>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6" name="Parallelogram 55"/>
          <p:cNvSpPr/>
          <p:nvPr/>
        </p:nvSpPr>
        <p:spPr>
          <a:xfrm flipH="1">
            <a:off x="5186427" y="566764"/>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7" name="Parallelogram 56"/>
          <p:cNvSpPr/>
          <p:nvPr/>
        </p:nvSpPr>
        <p:spPr>
          <a:xfrm flipH="1">
            <a:off x="2692148" y="741876"/>
            <a:ext cx="527544" cy="24466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8" name="Parallelogram 57"/>
          <p:cNvSpPr/>
          <p:nvPr/>
        </p:nvSpPr>
        <p:spPr>
          <a:xfrm flipH="1">
            <a:off x="3959713" y="1251588"/>
            <a:ext cx="549393" cy="2334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9" name="Parallelogram 58"/>
          <p:cNvSpPr/>
          <p:nvPr/>
        </p:nvSpPr>
        <p:spPr>
          <a:xfrm flipH="1">
            <a:off x="8156418" y="1993897"/>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0" name="Parallelogram 59"/>
          <p:cNvSpPr/>
          <p:nvPr/>
        </p:nvSpPr>
        <p:spPr>
          <a:xfrm flipH="1">
            <a:off x="11550787" y="517453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1" name="Parallelogram 60"/>
          <p:cNvSpPr/>
          <p:nvPr/>
        </p:nvSpPr>
        <p:spPr>
          <a:xfrm flipH="1">
            <a:off x="6504027" y="284610"/>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2" name="Parallelogram 61"/>
          <p:cNvSpPr/>
          <p:nvPr/>
        </p:nvSpPr>
        <p:spPr>
          <a:xfrm flipH="1">
            <a:off x="9604309" y="3538902"/>
            <a:ext cx="3125447" cy="119002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3" name="Parallelogram 62"/>
          <p:cNvSpPr/>
          <p:nvPr/>
        </p:nvSpPr>
        <p:spPr>
          <a:xfrm flipH="1">
            <a:off x="9908535" y="2577677"/>
            <a:ext cx="1258496" cy="54919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4" name="Parallelogram 63"/>
          <p:cNvSpPr/>
          <p:nvPr/>
        </p:nvSpPr>
        <p:spPr>
          <a:xfrm flipH="1">
            <a:off x="933277" y="3966063"/>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5" name="Parallelogram 64"/>
          <p:cNvSpPr/>
          <p:nvPr/>
        </p:nvSpPr>
        <p:spPr>
          <a:xfrm flipH="1">
            <a:off x="10459669" y="5721893"/>
            <a:ext cx="802107" cy="270093"/>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66" name="Parallelogram 65"/>
          <p:cNvSpPr/>
          <p:nvPr/>
        </p:nvSpPr>
        <p:spPr>
          <a:xfrm flipH="1">
            <a:off x="6990340" y="4521562"/>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7" name="Parallelogram 66"/>
          <p:cNvSpPr/>
          <p:nvPr/>
        </p:nvSpPr>
        <p:spPr>
          <a:xfrm flipH="1">
            <a:off x="8527811" y="5272673"/>
            <a:ext cx="537935"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8" name="Parallelogram 67"/>
          <p:cNvSpPr/>
          <p:nvPr/>
        </p:nvSpPr>
        <p:spPr>
          <a:xfrm flipH="1">
            <a:off x="9252487" y="2579023"/>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9" name="Parallelogram 68"/>
          <p:cNvSpPr/>
          <p:nvPr/>
        </p:nvSpPr>
        <p:spPr>
          <a:xfrm flipH="1">
            <a:off x="8238663" y="615640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0" name="Parallelogram 69"/>
          <p:cNvSpPr/>
          <p:nvPr/>
        </p:nvSpPr>
        <p:spPr>
          <a:xfrm flipH="1">
            <a:off x="4379414" y="3725334"/>
            <a:ext cx="888703" cy="3139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1" name="Parallelogram 70"/>
          <p:cNvSpPr/>
          <p:nvPr/>
        </p:nvSpPr>
        <p:spPr>
          <a:xfrm flipH="1">
            <a:off x="8224156" y="986546"/>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2" name="Parallelogram 71"/>
          <p:cNvSpPr/>
          <p:nvPr/>
        </p:nvSpPr>
        <p:spPr>
          <a:xfrm flipH="1">
            <a:off x="6642640" y="5065254"/>
            <a:ext cx="1590027"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3" name="Parallelogram 72"/>
          <p:cNvSpPr/>
          <p:nvPr/>
        </p:nvSpPr>
        <p:spPr>
          <a:xfrm flipH="1">
            <a:off x="11351227" y="114278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ight Triangle 6"/>
          <p:cNvSpPr/>
          <p:nvPr/>
        </p:nvSpPr>
        <p:spPr>
          <a:xfrm flipH="1">
            <a:off x="6278121" y="6058799"/>
            <a:ext cx="19401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Title 1"/>
          <p:cNvSpPr>
            <a:spLocks noGrp="1"/>
          </p:cNvSpPr>
          <p:nvPr>
            <p:ph type="ctrTitle"/>
          </p:nvPr>
        </p:nvSpPr>
        <p:spPr>
          <a:xfrm>
            <a:off x="639090" y="4539613"/>
            <a:ext cx="5527025" cy="1841409"/>
          </a:xfrm>
        </p:spPr>
        <p:txBody>
          <a:bodyPr tIns="0" bIns="0" anchor="b"/>
          <a:lstStyle>
            <a:lvl1pPr algn="r">
              <a:defRPr sz="3750" b="0" cap="none" baseline="0">
                <a:solidFill>
                  <a:srgbClr val="FFFFFF"/>
                </a:solidFill>
              </a:defRPr>
            </a:lvl1pPr>
          </a:lstStyle>
          <a:p>
            <a:r>
              <a:rPr lang="en-US"/>
              <a:t>Click to edit Master title style</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9141" y="325878"/>
            <a:ext cx="1202311" cy="469703"/>
          </a:xfrm>
          <a:prstGeom prst="rect">
            <a:avLst/>
          </a:prstGeom>
        </p:spPr>
      </p:pic>
    </p:spTree>
    <p:extLst>
      <p:ext uri="{BB962C8B-B14F-4D97-AF65-F5344CB8AC3E}">
        <p14:creationId xmlns:p14="http://schemas.microsoft.com/office/powerpoint/2010/main" val="19142050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Slide 4">
    <p:spTree>
      <p:nvGrpSpPr>
        <p:cNvPr id="1" name=""/>
        <p:cNvGrpSpPr/>
        <p:nvPr/>
      </p:nvGrpSpPr>
      <p:grpSpPr>
        <a:xfrm>
          <a:off x="0" y="0"/>
          <a:ext cx="0" cy="0"/>
          <a:chOff x="0" y="0"/>
          <a:chExt cx="0" cy="0"/>
        </a:xfrm>
      </p:grpSpPr>
      <p:sp>
        <p:nvSpPr>
          <p:cNvPr id="43" name="Rectangle 42"/>
          <p:cNvSpPr/>
          <p:nvPr/>
        </p:nvSpPr>
        <p:spPr>
          <a:xfrm>
            <a:off x="1" y="0"/>
            <a:ext cx="12192000" cy="68580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Parallelogram 43"/>
          <p:cNvSpPr/>
          <p:nvPr/>
        </p:nvSpPr>
        <p:spPr>
          <a:xfrm flipH="1">
            <a:off x="4984295" y="2552324"/>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45" name="Parallelogram 44"/>
          <p:cNvSpPr/>
          <p:nvPr/>
        </p:nvSpPr>
        <p:spPr>
          <a:xfrm flipH="1">
            <a:off x="7457568" y="-25920"/>
            <a:ext cx="1794917" cy="20275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6" name="Parallelogram 45"/>
          <p:cNvSpPr/>
          <p:nvPr/>
        </p:nvSpPr>
        <p:spPr>
          <a:xfrm flipH="1">
            <a:off x="9113521" y="6235130"/>
            <a:ext cx="1590027"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7" name="Parallelogram 46"/>
          <p:cNvSpPr/>
          <p:nvPr/>
        </p:nvSpPr>
        <p:spPr>
          <a:xfrm flipH="1">
            <a:off x="7186084" y="141926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8" name="Parallelogram 47"/>
          <p:cNvSpPr/>
          <p:nvPr/>
        </p:nvSpPr>
        <p:spPr>
          <a:xfrm flipH="1">
            <a:off x="6472133" y="3232979"/>
            <a:ext cx="2177647" cy="78485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9" name="Parallelogram 48"/>
          <p:cNvSpPr/>
          <p:nvPr/>
        </p:nvSpPr>
        <p:spPr>
          <a:xfrm flipH="1">
            <a:off x="5675507" y="1508945"/>
            <a:ext cx="1494968" cy="588635"/>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0" name="Parallelogram 49"/>
          <p:cNvSpPr/>
          <p:nvPr/>
        </p:nvSpPr>
        <p:spPr>
          <a:xfrm flipH="1">
            <a:off x="3134089" y="2982694"/>
            <a:ext cx="1261651" cy="50505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1" name="Parallelogram 50"/>
          <p:cNvSpPr/>
          <p:nvPr/>
        </p:nvSpPr>
        <p:spPr>
          <a:xfrm flipH="1">
            <a:off x="2436889" y="-25920"/>
            <a:ext cx="2618356" cy="73440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2" name="Parallelogram 51"/>
          <p:cNvSpPr/>
          <p:nvPr/>
        </p:nvSpPr>
        <p:spPr>
          <a:xfrm flipH="1">
            <a:off x="1665562" y="3587091"/>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3" name="Parallelogram 52"/>
          <p:cNvSpPr/>
          <p:nvPr/>
        </p:nvSpPr>
        <p:spPr>
          <a:xfrm flipH="1">
            <a:off x="10899545" y="2147721"/>
            <a:ext cx="451680" cy="19887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4" name="Parallelogram 53"/>
          <p:cNvSpPr/>
          <p:nvPr/>
        </p:nvSpPr>
        <p:spPr>
          <a:xfrm flipH="1">
            <a:off x="8717037" y="3232979"/>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5" name="Parallelogram 54"/>
          <p:cNvSpPr/>
          <p:nvPr/>
        </p:nvSpPr>
        <p:spPr>
          <a:xfrm flipH="1">
            <a:off x="10041952" y="1557500"/>
            <a:ext cx="921803" cy="375014"/>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6" name="Parallelogram 55"/>
          <p:cNvSpPr/>
          <p:nvPr/>
        </p:nvSpPr>
        <p:spPr>
          <a:xfrm flipH="1">
            <a:off x="5186427" y="566764"/>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7" name="Parallelogram 56"/>
          <p:cNvSpPr/>
          <p:nvPr/>
        </p:nvSpPr>
        <p:spPr>
          <a:xfrm flipH="1">
            <a:off x="2692148" y="741876"/>
            <a:ext cx="527544" cy="24466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8" name="Parallelogram 57"/>
          <p:cNvSpPr/>
          <p:nvPr/>
        </p:nvSpPr>
        <p:spPr>
          <a:xfrm flipH="1">
            <a:off x="3959713" y="1251588"/>
            <a:ext cx="549393" cy="2334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9" name="Parallelogram 58"/>
          <p:cNvSpPr/>
          <p:nvPr/>
        </p:nvSpPr>
        <p:spPr>
          <a:xfrm flipH="1">
            <a:off x="8156418" y="1993897"/>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0" name="Parallelogram 59"/>
          <p:cNvSpPr/>
          <p:nvPr/>
        </p:nvSpPr>
        <p:spPr>
          <a:xfrm flipH="1">
            <a:off x="11550787" y="517453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1" name="Parallelogram 60"/>
          <p:cNvSpPr/>
          <p:nvPr/>
        </p:nvSpPr>
        <p:spPr>
          <a:xfrm flipH="1">
            <a:off x="6504027" y="284610"/>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2" name="Parallelogram 61"/>
          <p:cNvSpPr/>
          <p:nvPr/>
        </p:nvSpPr>
        <p:spPr>
          <a:xfrm flipH="1">
            <a:off x="9604309" y="3538902"/>
            <a:ext cx="3125447" cy="119002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3" name="Parallelogram 62"/>
          <p:cNvSpPr/>
          <p:nvPr/>
        </p:nvSpPr>
        <p:spPr>
          <a:xfrm flipH="1">
            <a:off x="9908535" y="2577677"/>
            <a:ext cx="1258496" cy="54919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4" name="Parallelogram 63"/>
          <p:cNvSpPr/>
          <p:nvPr/>
        </p:nvSpPr>
        <p:spPr>
          <a:xfrm flipH="1">
            <a:off x="933277" y="3966063"/>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5" name="Parallelogram 64"/>
          <p:cNvSpPr/>
          <p:nvPr/>
        </p:nvSpPr>
        <p:spPr>
          <a:xfrm flipH="1">
            <a:off x="10459669" y="5721893"/>
            <a:ext cx="802107" cy="270093"/>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66" name="Parallelogram 65"/>
          <p:cNvSpPr/>
          <p:nvPr/>
        </p:nvSpPr>
        <p:spPr>
          <a:xfrm flipH="1">
            <a:off x="6990340" y="4521562"/>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7" name="Parallelogram 66"/>
          <p:cNvSpPr/>
          <p:nvPr/>
        </p:nvSpPr>
        <p:spPr>
          <a:xfrm flipH="1">
            <a:off x="8527811" y="5272673"/>
            <a:ext cx="537935"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8" name="Parallelogram 67"/>
          <p:cNvSpPr/>
          <p:nvPr/>
        </p:nvSpPr>
        <p:spPr>
          <a:xfrm flipH="1">
            <a:off x="9252487" y="2579023"/>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9" name="Parallelogram 68"/>
          <p:cNvSpPr/>
          <p:nvPr/>
        </p:nvSpPr>
        <p:spPr>
          <a:xfrm flipH="1">
            <a:off x="8238663" y="615640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0" name="Parallelogram 69"/>
          <p:cNvSpPr/>
          <p:nvPr/>
        </p:nvSpPr>
        <p:spPr>
          <a:xfrm flipH="1">
            <a:off x="4379414" y="3725334"/>
            <a:ext cx="888703" cy="3139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1" name="Parallelogram 70"/>
          <p:cNvSpPr/>
          <p:nvPr/>
        </p:nvSpPr>
        <p:spPr>
          <a:xfrm flipH="1">
            <a:off x="8224156" y="986546"/>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2" name="Parallelogram 71"/>
          <p:cNvSpPr/>
          <p:nvPr/>
        </p:nvSpPr>
        <p:spPr>
          <a:xfrm flipH="1">
            <a:off x="6642640" y="5065254"/>
            <a:ext cx="1590027"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3" name="Parallelogram 72"/>
          <p:cNvSpPr/>
          <p:nvPr/>
        </p:nvSpPr>
        <p:spPr>
          <a:xfrm flipH="1">
            <a:off x="11351227" y="114278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ight Triangle 6"/>
          <p:cNvSpPr/>
          <p:nvPr/>
        </p:nvSpPr>
        <p:spPr>
          <a:xfrm flipH="1">
            <a:off x="6278121" y="6058799"/>
            <a:ext cx="19401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Title 1"/>
          <p:cNvSpPr>
            <a:spLocks noGrp="1"/>
          </p:cNvSpPr>
          <p:nvPr>
            <p:ph type="ctrTitle"/>
          </p:nvPr>
        </p:nvSpPr>
        <p:spPr>
          <a:xfrm>
            <a:off x="639090" y="4539613"/>
            <a:ext cx="5527025" cy="1841409"/>
          </a:xfrm>
        </p:spPr>
        <p:txBody>
          <a:bodyPr tIns="0" bIns="0" anchor="b"/>
          <a:lstStyle>
            <a:lvl1pPr algn="r">
              <a:defRPr sz="3750" b="0" cap="none" baseline="0">
                <a:solidFill>
                  <a:srgbClr val="FFFFFF"/>
                </a:solidFill>
              </a:defRPr>
            </a:lvl1pPr>
          </a:lstStyle>
          <a:p>
            <a:r>
              <a:rPr lang="en-US"/>
              <a:t>Click to edit Master title style</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9141" y="325878"/>
            <a:ext cx="1202311" cy="469703"/>
          </a:xfrm>
          <a:prstGeom prst="rect">
            <a:avLst/>
          </a:prstGeom>
        </p:spPr>
      </p:pic>
    </p:spTree>
    <p:extLst>
      <p:ext uri="{BB962C8B-B14F-4D97-AF65-F5344CB8AC3E}">
        <p14:creationId xmlns:p14="http://schemas.microsoft.com/office/powerpoint/2010/main" val="3062066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3"/>
            <a:ext cx="10426875"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13325" y="1381123"/>
            <a:ext cx="11341515"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8" y="752474"/>
            <a:ext cx="10426875"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TextBox 4"/>
          <p:cNvSpPr txBox="1"/>
          <p:nvPr/>
        </p:nvSpPr>
        <p:spPr>
          <a:xfrm>
            <a:off x="11758476" y="518058"/>
            <a:ext cx="316753" cy="369332"/>
          </a:xfrm>
          <a:prstGeom prst="rect">
            <a:avLst/>
          </a:prstGeom>
          <a:noFill/>
        </p:spPr>
        <p:txBody>
          <a:bodyPr wrap="none" rtlCol="0">
            <a:spAutoFit/>
          </a:bodyPr>
          <a:lstStyle/>
          <a:p>
            <a:pPr marL="130969" indent="-130969">
              <a:spcAft>
                <a:spcPts val="450"/>
              </a:spcAft>
              <a:buClr>
                <a:schemeClr val="bg2"/>
              </a:buClr>
              <a:buFont typeface="Wingdings 3" pitchFamily="18" charset="2"/>
              <a:buChar char="}"/>
            </a:pPr>
            <a:endParaRPr lang="en-US" dirty="0"/>
          </a:p>
        </p:txBody>
      </p:sp>
    </p:spTree>
    <p:extLst>
      <p:ext uri="{BB962C8B-B14F-4D97-AF65-F5344CB8AC3E}">
        <p14:creationId xmlns:p14="http://schemas.microsoft.com/office/powerpoint/2010/main" val="33040937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3"/>
            <a:ext cx="10426875" cy="474345"/>
          </a:xfrm>
        </p:spPr>
        <p:txBody>
          <a:bodyPr/>
          <a:lstStyle>
            <a:lvl1pPr>
              <a:defRPr baseline="0">
                <a:solidFill>
                  <a:schemeClr val="tx1"/>
                </a:solidFill>
              </a:defRPr>
            </a:lvl1pPr>
          </a:lstStyle>
          <a:p>
            <a:r>
              <a:rPr lang="en-US"/>
              <a:t>Click to edit Master title style</a:t>
            </a:r>
            <a:endParaRPr lang="en-US" dirty="0"/>
          </a:p>
        </p:txBody>
      </p:sp>
      <p:sp>
        <p:nvSpPr>
          <p:cNvPr id="5" name="Text Placeholder 8"/>
          <p:cNvSpPr>
            <a:spLocks noGrp="1"/>
          </p:cNvSpPr>
          <p:nvPr>
            <p:ph type="body" sz="quarter" idx="10"/>
          </p:nvPr>
        </p:nvSpPr>
        <p:spPr>
          <a:xfrm>
            <a:off x="313328" y="752474"/>
            <a:ext cx="10426875"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Edit Master text styles</a:t>
            </a:r>
          </a:p>
        </p:txBody>
      </p:sp>
    </p:spTree>
    <p:extLst>
      <p:ext uri="{BB962C8B-B14F-4D97-AF65-F5344CB8AC3E}">
        <p14:creationId xmlns:p14="http://schemas.microsoft.com/office/powerpoint/2010/main" val="24607994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8326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Cover Not Animated">
    <p:spTree>
      <p:nvGrpSpPr>
        <p:cNvPr id="1" name=""/>
        <p:cNvGrpSpPr/>
        <p:nvPr/>
      </p:nvGrpSpPr>
      <p:grpSpPr>
        <a:xfrm>
          <a:off x="0" y="0"/>
          <a:ext cx="0" cy="0"/>
          <a:chOff x="0" y="0"/>
          <a:chExt cx="0" cy="0"/>
        </a:xfrm>
      </p:grpSpPr>
      <p:sp>
        <p:nvSpPr>
          <p:cNvPr id="19" name="Parallelogram 17"/>
          <p:cNvSpPr>
            <a:spLocks/>
          </p:cNvSpPr>
          <p:nvPr userDrawn="1"/>
        </p:nvSpPr>
        <p:spPr>
          <a:xfrm>
            <a:off x="-35339" y="3316292"/>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ctrTitle"/>
          </p:nvPr>
        </p:nvSpPr>
        <p:spPr>
          <a:xfrm>
            <a:off x="6520237" y="4461584"/>
            <a:ext cx="4922976" cy="1228655"/>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520240" y="5766346"/>
            <a:ext cx="4922977" cy="640080"/>
          </a:xfrm>
        </p:spPr>
        <p:txBody>
          <a:bodyPr tIns="0" bIns="0">
            <a:noAutofit/>
          </a:bodyPr>
          <a:lstStyle>
            <a:lvl1pPr marL="0" indent="0" algn="r">
              <a:spcBef>
                <a:spcPts val="0"/>
              </a:spcBef>
              <a:spcAft>
                <a:spcPts val="0"/>
              </a:spcAft>
              <a:buNone/>
              <a:defRPr sz="1350" cap="all"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032776" y="341313"/>
            <a:ext cx="302683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Triangle 12"/>
          <p:cNvSpPr/>
          <p:nvPr userDrawn="1"/>
        </p:nvSpPr>
        <p:spPr>
          <a:xfrm flipH="1">
            <a:off x="11491733" y="5392742"/>
            <a:ext cx="273049"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5" name="Parallelogram 14"/>
          <p:cNvSpPr/>
          <p:nvPr userDrawn="1"/>
        </p:nvSpPr>
        <p:spPr>
          <a:xfrm flipH="1">
            <a:off x="-23004" y="-3175"/>
            <a:ext cx="10203117" cy="4306661"/>
          </a:xfrm>
          <a:custGeom>
            <a:avLst/>
            <a:gdLst>
              <a:gd name="connsiteX0" fmla="*/ 0 w 9115036"/>
              <a:gd name="connsiteY0" fmla="*/ 4306661 h 4306661"/>
              <a:gd name="connsiteX1" fmla="*/ 4271605 w 9115036"/>
              <a:gd name="connsiteY1" fmla="*/ 0 h 4306661"/>
              <a:gd name="connsiteX2" fmla="*/ 9115036 w 9115036"/>
              <a:gd name="connsiteY2" fmla="*/ 0 h 4306661"/>
              <a:gd name="connsiteX3" fmla="*/ 4843431 w 9115036"/>
              <a:gd name="connsiteY3" fmla="*/ 4306661 h 4306661"/>
              <a:gd name="connsiteX4" fmla="*/ 0 w 9115036"/>
              <a:gd name="connsiteY4" fmla="*/ 4306661 h 4306661"/>
              <a:gd name="connsiteX0" fmla="*/ 0 w 9115036"/>
              <a:gd name="connsiteY0" fmla="*/ 4306661 h 4306661"/>
              <a:gd name="connsiteX1" fmla="*/ 4271605 w 9115036"/>
              <a:gd name="connsiteY1" fmla="*/ 0 h 4306661"/>
              <a:gd name="connsiteX2" fmla="*/ 9115036 w 9115036"/>
              <a:gd name="connsiteY2" fmla="*/ 0 h 4306661"/>
              <a:gd name="connsiteX3" fmla="*/ 7652338 w 9115036"/>
              <a:gd name="connsiteY3" fmla="*/ 1478292 h 4306661"/>
              <a:gd name="connsiteX4" fmla="*/ 4843431 w 9115036"/>
              <a:gd name="connsiteY4" fmla="*/ 4306661 h 4306661"/>
              <a:gd name="connsiteX5" fmla="*/ 0 w 9115036"/>
              <a:gd name="connsiteY5" fmla="*/ 4306661 h 4306661"/>
              <a:gd name="connsiteX0" fmla="*/ 0 w 9115036"/>
              <a:gd name="connsiteY0" fmla="*/ 4306661 h 4306661"/>
              <a:gd name="connsiteX1" fmla="*/ 4271605 w 9115036"/>
              <a:gd name="connsiteY1" fmla="*/ 0 h 4306661"/>
              <a:gd name="connsiteX2" fmla="*/ 7643711 w 9115036"/>
              <a:gd name="connsiteY2" fmla="*/ 3175 h 4306661"/>
              <a:gd name="connsiteX3" fmla="*/ 9115036 w 9115036"/>
              <a:gd name="connsiteY3" fmla="*/ 0 h 4306661"/>
              <a:gd name="connsiteX4" fmla="*/ 7652338 w 9115036"/>
              <a:gd name="connsiteY4" fmla="*/ 1478292 h 4306661"/>
              <a:gd name="connsiteX5" fmla="*/ 4843431 w 9115036"/>
              <a:gd name="connsiteY5" fmla="*/ 4306661 h 4306661"/>
              <a:gd name="connsiteX6" fmla="*/ 0 w 9115036"/>
              <a:gd name="connsiteY6" fmla="*/ 4306661 h 4306661"/>
              <a:gd name="connsiteX0" fmla="*/ 0 w 7652338"/>
              <a:gd name="connsiteY0" fmla="*/ 4306661 h 4306661"/>
              <a:gd name="connsiteX1" fmla="*/ 4271605 w 7652338"/>
              <a:gd name="connsiteY1" fmla="*/ 0 h 4306661"/>
              <a:gd name="connsiteX2" fmla="*/ 7643711 w 7652338"/>
              <a:gd name="connsiteY2" fmla="*/ 3175 h 4306661"/>
              <a:gd name="connsiteX3" fmla="*/ 7652338 w 7652338"/>
              <a:gd name="connsiteY3" fmla="*/ 1478292 h 4306661"/>
              <a:gd name="connsiteX4" fmla="*/ 4843431 w 7652338"/>
              <a:gd name="connsiteY4" fmla="*/ 4306661 h 4306661"/>
              <a:gd name="connsiteX5" fmla="*/ 0 w 7652338"/>
              <a:gd name="connsiteY5" fmla="*/ 4306661 h 430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2338" h="4306661">
                <a:moveTo>
                  <a:pt x="0" y="4306661"/>
                </a:moveTo>
                <a:lnTo>
                  <a:pt x="4271605" y="0"/>
                </a:lnTo>
                <a:lnTo>
                  <a:pt x="7643711" y="3175"/>
                </a:lnTo>
                <a:cubicBezTo>
                  <a:pt x="7646587" y="494881"/>
                  <a:pt x="7649462" y="986586"/>
                  <a:pt x="7652338" y="1478292"/>
                </a:cubicBezTo>
                <a:lnTo>
                  <a:pt x="4843431" y="4306661"/>
                </a:lnTo>
                <a:lnTo>
                  <a:pt x="0" y="4306661"/>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Parallelogram 16"/>
          <p:cNvSpPr>
            <a:spLocks/>
          </p:cNvSpPr>
          <p:nvPr userDrawn="1"/>
        </p:nvSpPr>
        <p:spPr>
          <a:xfrm>
            <a:off x="3111084" y="4982820"/>
            <a:ext cx="3267629" cy="1875183"/>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Parallelogram 17"/>
          <p:cNvSpPr>
            <a:spLocks/>
          </p:cNvSpPr>
          <p:nvPr userDrawn="1"/>
        </p:nvSpPr>
        <p:spPr>
          <a:xfrm>
            <a:off x="-35339" y="3316292"/>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rgbClr val="00AAB5">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108191296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3"/>
            <a:ext cx="10426875" cy="474345"/>
          </a:xfrm>
        </p:spPr>
        <p:txBody>
          <a:bodyPr/>
          <a:lstStyle/>
          <a:p>
            <a:r>
              <a:rPr lang="en-US"/>
              <a:t>Click to edit Master title style</a:t>
            </a:r>
            <a:endParaRPr lang="en-US" dirty="0"/>
          </a:p>
        </p:txBody>
      </p:sp>
      <p:sp>
        <p:nvSpPr>
          <p:cNvPr id="3" name="Content Placeholder 2"/>
          <p:cNvSpPr>
            <a:spLocks noGrp="1"/>
          </p:cNvSpPr>
          <p:nvPr>
            <p:ph idx="1"/>
          </p:nvPr>
        </p:nvSpPr>
        <p:spPr>
          <a:xfrm>
            <a:off x="313328" y="1381123"/>
            <a:ext cx="5304901"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8" y="752474"/>
            <a:ext cx="10426875"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Content Placeholder 5"/>
          <p:cNvSpPr>
            <a:spLocks noGrp="1"/>
          </p:cNvSpPr>
          <p:nvPr>
            <p:ph sz="quarter" idx="11"/>
          </p:nvPr>
        </p:nvSpPr>
        <p:spPr>
          <a:xfrm>
            <a:off x="6308782" y="1381123"/>
            <a:ext cx="5304901" cy="502920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08587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3"/>
            <a:ext cx="10426875" cy="474345"/>
          </a:xfrm>
        </p:spPr>
        <p:txBody>
          <a:bodyPr/>
          <a:lstStyle/>
          <a:p>
            <a:r>
              <a:rPr lang="en-US"/>
              <a:t>Click to edit Master title style</a:t>
            </a:r>
            <a:endParaRPr lang="en-US" dirty="0"/>
          </a:p>
        </p:txBody>
      </p:sp>
      <p:sp>
        <p:nvSpPr>
          <p:cNvPr id="3" name="Content Placeholder 2"/>
          <p:cNvSpPr>
            <a:spLocks noGrp="1"/>
          </p:cNvSpPr>
          <p:nvPr>
            <p:ph idx="1"/>
          </p:nvPr>
        </p:nvSpPr>
        <p:spPr>
          <a:xfrm>
            <a:off x="313328" y="1777919"/>
            <a:ext cx="5304901"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8" y="752474"/>
            <a:ext cx="10426875"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Content Placeholder 5"/>
          <p:cNvSpPr>
            <a:spLocks noGrp="1"/>
          </p:cNvSpPr>
          <p:nvPr>
            <p:ph sz="quarter" idx="11"/>
          </p:nvPr>
        </p:nvSpPr>
        <p:spPr>
          <a:xfrm>
            <a:off x="6308782" y="1777919"/>
            <a:ext cx="5304901" cy="4572000"/>
          </a:xfrm>
        </p:spPr>
        <p:txBody>
          <a:bodyPr/>
          <a:lstStyle/>
          <a:p>
            <a:pPr lvl="0"/>
            <a:r>
              <a:rPr lang="en-US"/>
              <a:t>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313328" y="1287463"/>
            <a:ext cx="5304901"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Text Placeholder 4"/>
          <p:cNvSpPr>
            <a:spLocks noGrp="1"/>
          </p:cNvSpPr>
          <p:nvPr>
            <p:ph type="body" sz="quarter" idx="3"/>
          </p:nvPr>
        </p:nvSpPr>
        <p:spPr>
          <a:xfrm>
            <a:off x="6308782" y="1287463"/>
            <a:ext cx="5304901"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8779020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3"/>
            <a:ext cx="10426875" cy="474345"/>
          </a:xfrm>
        </p:spPr>
        <p:txBody>
          <a:bodyPr/>
          <a:lstStyle/>
          <a:p>
            <a:r>
              <a:rPr lang="en-US"/>
              <a:t>Click to edit Master title style</a:t>
            </a:r>
          </a:p>
        </p:txBody>
      </p:sp>
      <p:sp>
        <p:nvSpPr>
          <p:cNvPr id="3" name="Content Placeholder 2"/>
          <p:cNvSpPr>
            <a:spLocks noGrp="1"/>
          </p:cNvSpPr>
          <p:nvPr>
            <p:ph idx="1"/>
          </p:nvPr>
        </p:nvSpPr>
        <p:spPr>
          <a:xfrm>
            <a:off x="4494341" y="1381123"/>
            <a:ext cx="7134179"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8" y="752474"/>
            <a:ext cx="10426875"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Text Placeholder 3"/>
          <p:cNvSpPr>
            <a:spLocks noGrp="1"/>
          </p:cNvSpPr>
          <p:nvPr>
            <p:ph type="body" sz="half" idx="2"/>
          </p:nvPr>
        </p:nvSpPr>
        <p:spPr>
          <a:xfrm>
            <a:off x="313327" y="1381123"/>
            <a:ext cx="4011084" cy="5029200"/>
          </a:xfrm>
        </p:spPr>
        <p:txBody>
          <a:bodyPr>
            <a:normAutofit/>
          </a:bodyPr>
          <a:lstStyle>
            <a:lvl1pPr marL="0" indent="0">
              <a:buNone/>
              <a:defRPr sz="150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2636228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MD logo">
    <p:spTree>
      <p:nvGrpSpPr>
        <p:cNvPr id="1" name=""/>
        <p:cNvGrpSpPr/>
        <p:nvPr/>
      </p:nvGrpSpPr>
      <p:grpSpPr>
        <a:xfrm>
          <a:off x="0" y="0"/>
          <a:ext cx="0" cy="0"/>
          <a:chOff x="0" y="0"/>
          <a:chExt cx="0" cy="0"/>
        </a:xfrm>
      </p:grpSpPr>
      <p:pic>
        <p:nvPicPr>
          <p:cNvPr id="3" name="Picture 2" descr="AMD_P_Blk.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319" y="1656289"/>
            <a:ext cx="9147716" cy="3523203"/>
          </a:xfrm>
          <a:prstGeom prst="rect">
            <a:avLst/>
          </a:prstGeom>
        </p:spPr>
      </p:pic>
    </p:spTree>
    <p:extLst>
      <p:ext uri="{BB962C8B-B14F-4D97-AF65-F5344CB8AC3E}">
        <p14:creationId xmlns:p14="http://schemas.microsoft.com/office/powerpoint/2010/main" val="2870559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Cover Image">
    <p:bg>
      <p:bgRef idx="1001">
        <a:schemeClr val="bg1"/>
      </p:bgRef>
    </p:bg>
    <p:spTree>
      <p:nvGrpSpPr>
        <p:cNvPr id="1" name=""/>
        <p:cNvGrpSpPr/>
        <p:nvPr/>
      </p:nvGrpSpPr>
      <p:grpSpPr>
        <a:xfrm>
          <a:off x="0" y="0"/>
          <a:ext cx="0" cy="0"/>
          <a:chOff x="0" y="0"/>
          <a:chExt cx="0" cy="0"/>
        </a:xfrm>
      </p:grpSpPr>
      <p:sp>
        <p:nvSpPr>
          <p:cNvPr id="4" name="Right Triangle 3"/>
          <p:cNvSpPr/>
          <p:nvPr/>
        </p:nvSpPr>
        <p:spPr>
          <a:xfrm flipH="1">
            <a:off x="11594151" y="5424489"/>
            <a:ext cx="204840" cy="204787"/>
          </a:xfrm>
          <a:prstGeom prst="rtTriangl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 name="Title 1"/>
          <p:cNvSpPr>
            <a:spLocks noGrp="1"/>
          </p:cNvSpPr>
          <p:nvPr>
            <p:ph type="ctrTitle"/>
          </p:nvPr>
        </p:nvSpPr>
        <p:spPr>
          <a:xfrm>
            <a:off x="6611807" y="4870941"/>
            <a:ext cx="4831405" cy="822960"/>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335658" y="5762394"/>
            <a:ext cx="5107555"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Parallelogram 14"/>
          <p:cNvSpPr/>
          <p:nvPr/>
        </p:nvSpPr>
        <p:spPr>
          <a:xfrm>
            <a:off x="-1571758" y="3569368"/>
            <a:ext cx="9860119" cy="3288632"/>
          </a:xfrm>
          <a:prstGeom prst="parallelogram">
            <a:avLst>
              <a:gd name="adj" fmla="val 9918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Parallelogram 15"/>
          <p:cNvSpPr/>
          <p:nvPr/>
        </p:nvSpPr>
        <p:spPr>
          <a:xfrm>
            <a:off x="7320256" y="2950742"/>
            <a:ext cx="968104" cy="430477"/>
          </a:xfrm>
          <a:prstGeom prst="parallelogram">
            <a:avLst>
              <a:gd name="adj" fmla="val 97752"/>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79892" y="269825"/>
            <a:ext cx="2257363" cy="882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30008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43" name="Rectangle 42"/>
          <p:cNvSpPr/>
          <p:nvPr/>
        </p:nvSpPr>
        <p:spPr>
          <a:xfrm>
            <a:off x="1" y="0"/>
            <a:ext cx="12192000" cy="68580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Parallelogram 43"/>
          <p:cNvSpPr/>
          <p:nvPr/>
        </p:nvSpPr>
        <p:spPr>
          <a:xfrm flipH="1">
            <a:off x="4984294" y="2552322"/>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45" name="Parallelogram 44"/>
          <p:cNvSpPr/>
          <p:nvPr/>
        </p:nvSpPr>
        <p:spPr>
          <a:xfrm flipH="1">
            <a:off x="7457568" y="-25920"/>
            <a:ext cx="1794917" cy="20275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6" name="Parallelogram 45"/>
          <p:cNvSpPr/>
          <p:nvPr/>
        </p:nvSpPr>
        <p:spPr>
          <a:xfrm flipH="1">
            <a:off x="9113522" y="6235128"/>
            <a:ext cx="1590026"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7" name="Parallelogram 46"/>
          <p:cNvSpPr/>
          <p:nvPr/>
        </p:nvSpPr>
        <p:spPr>
          <a:xfrm flipH="1">
            <a:off x="7186083" y="141926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8" name="Parallelogram 47"/>
          <p:cNvSpPr/>
          <p:nvPr/>
        </p:nvSpPr>
        <p:spPr>
          <a:xfrm flipH="1">
            <a:off x="6472132" y="3232979"/>
            <a:ext cx="2177646" cy="78485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9" name="Parallelogram 48"/>
          <p:cNvSpPr/>
          <p:nvPr/>
        </p:nvSpPr>
        <p:spPr>
          <a:xfrm flipH="1">
            <a:off x="5675507" y="1508943"/>
            <a:ext cx="1494968" cy="588635"/>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0" name="Parallelogram 49"/>
          <p:cNvSpPr/>
          <p:nvPr/>
        </p:nvSpPr>
        <p:spPr>
          <a:xfrm flipH="1">
            <a:off x="3134089" y="2982694"/>
            <a:ext cx="1261650" cy="505058"/>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1" name="Parallelogram 50"/>
          <p:cNvSpPr/>
          <p:nvPr/>
        </p:nvSpPr>
        <p:spPr>
          <a:xfrm flipH="1">
            <a:off x="2436888" y="-25920"/>
            <a:ext cx="2618356" cy="73440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2" name="Parallelogram 51"/>
          <p:cNvSpPr/>
          <p:nvPr/>
        </p:nvSpPr>
        <p:spPr>
          <a:xfrm flipH="1">
            <a:off x="1665561" y="3587091"/>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3" name="Parallelogram 52"/>
          <p:cNvSpPr/>
          <p:nvPr/>
        </p:nvSpPr>
        <p:spPr>
          <a:xfrm flipH="1">
            <a:off x="10899545" y="2147719"/>
            <a:ext cx="451680" cy="19887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4" name="Parallelogram 53"/>
          <p:cNvSpPr/>
          <p:nvPr/>
        </p:nvSpPr>
        <p:spPr>
          <a:xfrm flipH="1">
            <a:off x="8717035" y="3232979"/>
            <a:ext cx="72803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5" name="Parallelogram 54"/>
          <p:cNvSpPr/>
          <p:nvPr/>
        </p:nvSpPr>
        <p:spPr>
          <a:xfrm flipH="1">
            <a:off x="10041951" y="1557500"/>
            <a:ext cx="921803" cy="375014"/>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6" name="Parallelogram 55"/>
          <p:cNvSpPr/>
          <p:nvPr/>
        </p:nvSpPr>
        <p:spPr>
          <a:xfrm flipH="1">
            <a:off x="5186426" y="566764"/>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7" name="Parallelogram 56"/>
          <p:cNvSpPr/>
          <p:nvPr/>
        </p:nvSpPr>
        <p:spPr>
          <a:xfrm flipH="1">
            <a:off x="2692148" y="741876"/>
            <a:ext cx="527544" cy="24466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8" name="Parallelogram 57"/>
          <p:cNvSpPr/>
          <p:nvPr/>
        </p:nvSpPr>
        <p:spPr>
          <a:xfrm flipH="1">
            <a:off x="3959712" y="1251586"/>
            <a:ext cx="549393" cy="2334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59" name="Parallelogram 58"/>
          <p:cNvSpPr/>
          <p:nvPr/>
        </p:nvSpPr>
        <p:spPr>
          <a:xfrm flipH="1">
            <a:off x="8156417" y="1993897"/>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0" name="Parallelogram 59"/>
          <p:cNvSpPr/>
          <p:nvPr/>
        </p:nvSpPr>
        <p:spPr>
          <a:xfrm flipH="1">
            <a:off x="11550786" y="517453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1" name="Parallelogram 60"/>
          <p:cNvSpPr/>
          <p:nvPr/>
        </p:nvSpPr>
        <p:spPr>
          <a:xfrm flipH="1">
            <a:off x="6504026" y="284608"/>
            <a:ext cx="714411"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2" name="Parallelogram 61"/>
          <p:cNvSpPr/>
          <p:nvPr/>
        </p:nvSpPr>
        <p:spPr>
          <a:xfrm flipH="1">
            <a:off x="9604308" y="3538902"/>
            <a:ext cx="3125446" cy="119002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3" name="Parallelogram 62"/>
          <p:cNvSpPr/>
          <p:nvPr/>
        </p:nvSpPr>
        <p:spPr>
          <a:xfrm flipH="1">
            <a:off x="9908535" y="2577675"/>
            <a:ext cx="1258496" cy="54919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4" name="Parallelogram 63"/>
          <p:cNvSpPr/>
          <p:nvPr/>
        </p:nvSpPr>
        <p:spPr>
          <a:xfrm flipH="1">
            <a:off x="933277" y="3966061"/>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5" name="Parallelogram 64"/>
          <p:cNvSpPr/>
          <p:nvPr/>
        </p:nvSpPr>
        <p:spPr>
          <a:xfrm flipH="1">
            <a:off x="10459669" y="5721891"/>
            <a:ext cx="802106" cy="270093"/>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dirty="0">
              <a:solidFill>
                <a:schemeClr val="bg1"/>
              </a:solidFill>
            </a:endParaRPr>
          </a:p>
        </p:txBody>
      </p:sp>
      <p:sp>
        <p:nvSpPr>
          <p:cNvPr id="66" name="Parallelogram 65"/>
          <p:cNvSpPr/>
          <p:nvPr/>
        </p:nvSpPr>
        <p:spPr>
          <a:xfrm flipH="1">
            <a:off x="6990340" y="4521562"/>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7" name="Parallelogram 66"/>
          <p:cNvSpPr/>
          <p:nvPr/>
        </p:nvSpPr>
        <p:spPr>
          <a:xfrm flipH="1">
            <a:off x="8527810" y="5272671"/>
            <a:ext cx="537935" cy="264077"/>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8" name="Parallelogram 67"/>
          <p:cNvSpPr/>
          <p:nvPr/>
        </p:nvSpPr>
        <p:spPr>
          <a:xfrm flipH="1">
            <a:off x="9252486" y="2579023"/>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9" name="Parallelogram 68"/>
          <p:cNvSpPr/>
          <p:nvPr/>
        </p:nvSpPr>
        <p:spPr>
          <a:xfrm flipH="1">
            <a:off x="8238662" y="6156400"/>
            <a:ext cx="478373" cy="20736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0" name="Parallelogram 69"/>
          <p:cNvSpPr/>
          <p:nvPr/>
        </p:nvSpPr>
        <p:spPr>
          <a:xfrm flipH="1">
            <a:off x="4379414" y="3725332"/>
            <a:ext cx="888702" cy="3139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1" name="Parallelogram 70"/>
          <p:cNvSpPr/>
          <p:nvPr/>
        </p:nvSpPr>
        <p:spPr>
          <a:xfrm flipH="1">
            <a:off x="8224155" y="986544"/>
            <a:ext cx="1503611" cy="636721"/>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2" name="Parallelogram 71"/>
          <p:cNvSpPr/>
          <p:nvPr/>
        </p:nvSpPr>
        <p:spPr>
          <a:xfrm flipH="1">
            <a:off x="6642640" y="5065252"/>
            <a:ext cx="1590026" cy="656639"/>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3" name="Parallelogram 72"/>
          <p:cNvSpPr/>
          <p:nvPr/>
        </p:nvSpPr>
        <p:spPr>
          <a:xfrm flipH="1">
            <a:off x="11351226" y="1142780"/>
            <a:ext cx="715091" cy="276480"/>
          </a:xfrm>
          <a:prstGeom prst="parallelogram">
            <a:avLst>
              <a:gd name="adj" fmla="val 9918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ight Triangle 6"/>
          <p:cNvSpPr/>
          <p:nvPr/>
        </p:nvSpPr>
        <p:spPr>
          <a:xfrm flipH="1">
            <a:off x="6278122" y="6058797"/>
            <a:ext cx="194010"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Title 1"/>
          <p:cNvSpPr>
            <a:spLocks noGrp="1"/>
          </p:cNvSpPr>
          <p:nvPr>
            <p:ph type="ctrTitle"/>
          </p:nvPr>
        </p:nvSpPr>
        <p:spPr>
          <a:xfrm>
            <a:off x="639089" y="4539611"/>
            <a:ext cx="5527025" cy="1841409"/>
          </a:xfrm>
        </p:spPr>
        <p:txBody>
          <a:bodyPr tIns="0" bIns="0" anchor="b"/>
          <a:lstStyle>
            <a:lvl1pPr algn="r">
              <a:defRPr sz="5000" b="0" cap="none" baseline="0">
                <a:solidFill>
                  <a:srgbClr val="FFFFFF"/>
                </a:solidFill>
              </a:defRPr>
            </a:lvl1pPr>
          </a:lstStyle>
          <a:p>
            <a:r>
              <a:rPr lang="en-US"/>
              <a:t>Click to edit Master title style</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9139" y="325876"/>
            <a:ext cx="1202311" cy="469703"/>
          </a:xfrm>
          <a:prstGeom prst="rect">
            <a:avLst/>
          </a:prstGeom>
        </p:spPr>
      </p:pic>
    </p:spTree>
    <p:extLst>
      <p:ext uri="{BB962C8B-B14F-4D97-AF65-F5344CB8AC3E}">
        <p14:creationId xmlns:p14="http://schemas.microsoft.com/office/powerpoint/2010/main" val="25757653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13326" y="1381123"/>
            <a:ext cx="11341514"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7" y="752474"/>
            <a:ext cx="10426875"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TextBox 4"/>
          <p:cNvSpPr txBox="1"/>
          <p:nvPr/>
        </p:nvSpPr>
        <p:spPr>
          <a:xfrm>
            <a:off x="11758474" y="518058"/>
            <a:ext cx="361090" cy="369332"/>
          </a:xfrm>
          <a:prstGeom prst="rect">
            <a:avLst/>
          </a:prstGeom>
          <a:noFill/>
        </p:spPr>
        <p:txBody>
          <a:bodyPr wrap="none" rtlCol="0">
            <a:spAutoFit/>
          </a:bodyPr>
          <a:lstStyle/>
          <a:p>
            <a:pPr marL="174625" indent="-174625">
              <a:spcAft>
                <a:spcPts val="600"/>
              </a:spcAft>
              <a:buClr>
                <a:schemeClr val="bg2"/>
              </a:buClr>
              <a:buFont typeface="Wingdings 3" pitchFamily="18" charset="2"/>
              <a:buChar char="}"/>
            </a:pPr>
            <a:endParaRPr lang="en-US" dirty="0"/>
          </a:p>
        </p:txBody>
      </p:sp>
    </p:spTree>
    <p:extLst>
      <p:ext uri="{BB962C8B-B14F-4D97-AF65-F5344CB8AC3E}">
        <p14:creationId xmlns:p14="http://schemas.microsoft.com/office/powerpoint/2010/main" val="5330955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lvl1pPr>
              <a:defRPr baseline="0">
                <a:solidFill>
                  <a:schemeClr val="tx1"/>
                </a:solidFill>
              </a:defRPr>
            </a:lvl1pPr>
          </a:lstStyle>
          <a:p>
            <a:r>
              <a:rPr lang="en-US"/>
              <a:t>Click to edit Master title style</a:t>
            </a:r>
            <a:endParaRPr lang="en-US" dirty="0"/>
          </a:p>
        </p:txBody>
      </p:sp>
      <p:sp>
        <p:nvSpPr>
          <p:cNvPr id="5" name="Text Placeholder 8"/>
          <p:cNvSpPr>
            <a:spLocks noGrp="1"/>
          </p:cNvSpPr>
          <p:nvPr>
            <p:ph type="body" sz="quarter" idx="10"/>
          </p:nvPr>
        </p:nvSpPr>
        <p:spPr>
          <a:xfrm>
            <a:off x="313327" y="752474"/>
            <a:ext cx="10426875"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Edit Master text styles</a:t>
            </a:r>
          </a:p>
        </p:txBody>
      </p:sp>
    </p:spTree>
    <p:extLst>
      <p:ext uri="{BB962C8B-B14F-4D97-AF65-F5344CB8AC3E}">
        <p14:creationId xmlns:p14="http://schemas.microsoft.com/office/powerpoint/2010/main" val="36354891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677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p>
            <a:r>
              <a:rPr lang="en-US"/>
              <a:t>Click to edit Master title style</a:t>
            </a:r>
            <a:endParaRPr lang="en-US" dirty="0"/>
          </a:p>
        </p:txBody>
      </p:sp>
      <p:sp>
        <p:nvSpPr>
          <p:cNvPr id="3" name="Content Placeholder 2"/>
          <p:cNvSpPr>
            <a:spLocks noGrp="1"/>
          </p:cNvSpPr>
          <p:nvPr>
            <p:ph idx="1"/>
          </p:nvPr>
        </p:nvSpPr>
        <p:spPr>
          <a:xfrm>
            <a:off x="313327" y="1381123"/>
            <a:ext cx="5304901"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7" y="752474"/>
            <a:ext cx="10426875"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Content Placeholder 5"/>
          <p:cNvSpPr>
            <a:spLocks noGrp="1"/>
          </p:cNvSpPr>
          <p:nvPr>
            <p:ph sz="quarter" idx="11"/>
          </p:nvPr>
        </p:nvSpPr>
        <p:spPr>
          <a:xfrm>
            <a:off x="6308781" y="1381123"/>
            <a:ext cx="5304901" cy="502920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330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3" name="Parallelogram 2"/>
          <p:cNvSpPr/>
          <p:nvPr userDrawn="1"/>
        </p:nvSpPr>
        <p:spPr>
          <a:xfrm flipH="1">
            <a:off x="1606970" y="4694238"/>
            <a:ext cx="6610484" cy="14605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8" name="Parallelogram 7"/>
          <p:cNvSpPr/>
          <p:nvPr userDrawn="1"/>
        </p:nvSpPr>
        <p:spPr>
          <a:xfrm>
            <a:off x="156347" y="-13648"/>
            <a:ext cx="12035655" cy="4891001"/>
          </a:xfrm>
          <a:custGeom>
            <a:avLst/>
            <a:gdLst>
              <a:gd name="connsiteX0" fmla="*/ 0 w 12618720"/>
              <a:gd name="connsiteY0" fmla="*/ 4877353 h 4877353"/>
              <a:gd name="connsiteX1" fmla="*/ 4895350 w 12618720"/>
              <a:gd name="connsiteY1" fmla="*/ 0 h 4877353"/>
              <a:gd name="connsiteX2" fmla="*/ 12618720 w 12618720"/>
              <a:gd name="connsiteY2" fmla="*/ 0 h 4877353"/>
              <a:gd name="connsiteX3" fmla="*/ 7723370 w 12618720"/>
              <a:gd name="connsiteY3" fmla="*/ 4877353 h 4877353"/>
              <a:gd name="connsiteX4" fmla="*/ 0 w 12618720"/>
              <a:gd name="connsiteY4" fmla="*/ 4877353 h 4877353"/>
              <a:gd name="connsiteX0" fmla="*/ 0 w 12618720"/>
              <a:gd name="connsiteY0" fmla="*/ 4877353 h 4877353"/>
              <a:gd name="connsiteX1" fmla="*/ 4895350 w 12618720"/>
              <a:gd name="connsiteY1" fmla="*/ 0 h 4877353"/>
              <a:gd name="connsiteX2" fmla="*/ 12618720 w 12618720"/>
              <a:gd name="connsiteY2" fmla="*/ 0 h 4877353"/>
              <a:gd name="connsiteX3" fmla="*/ 9026741 w 12618720"/>
              <a:gd name="connsiteY3" fmla="*/ 3575713 h 4877353"/>
              <a:gd name="connsiteX4" fmla="*/ 7723370 w 12618720"/>
              <a:gd name="connsiteY4" fmla="*/ 4877353 h 4877353"/>
              <a:gd name="connsiteX5" fmla="*/ 0 w 12618720"/>
              <a:gd name="connsiteY5" fmla="*/ 4877353 h 4877353"/>
              <a:gd name="connsiteX0" fmla="*/ 0 w 12618720"/>
              <a:gd name="connsiteY0" fmla="*/ 4891001 h 4891001"/>
              <a:gd name="connsiteX1" fmla="*/ 4895350 w 12618720"/>
              <a:gd name="connsiteY1" fmla="*/ 13648 h 4891001"/>
              <a:gd name="connsiteX2" fmla="*/ 9026741 w 12618720"/>
              <a:gd name="connsiteY2" fmla="*/ 0 h 4891001"/>
              <a:gd name="connsiteX3" fmla="*/ 12618720 w 12618720"/>
              <a:gd name="connsiteY3" fmla="*/ 13648 h 4891001"/>
              <a:gd name="connsiteX4" fmla="*/ 9026741 w 12618720"/>
              <a:gd name="connsiteY4" fmla="*/ 3589361 h 4891001"/>
              <a:gd name="connsiteX5" fmla="*/ 7723370 w 12618720"/>
              <a:gd name="connsiteY5" fmla="*/ 4891001 h 4891001"/>
              <a:gd name="connsiteX6" fmla="*/ 0 w 12618720"/>
              <a:gd name="connsiteY6" fmla="*/ 4891001 h 4891001"/>
              <a:gd name="connsiteX0" fmla="*/ 0 w 9026741"/>
              <a:gd name="connsiteY0" fmla="*/ 4891001 h 4891001"/>
              <a:gd name="connsiteX1" fmla="*/ 4895350 w 9026741"/>
              <a:gd name="connsiteY1" fmla="*/ 13648 h 4891001"/>
              <a:gd name="connsiteX2" fmla="*/ 9026741 w 9026741"/>
              <a:gd name="connsiteY2" fmla="*/ 0 h 4891001"/>
              <a:gd name="connsiteX3" fmla="*/ 9026741 w 9026741"/>
              <a:gd name="connsiteY3" fmla="*/ 3589361 h 4891001"/>
              <a:gd name="connsiteX4" fmla="*/ 7723370 w 9026741"/>
              <a:gd name="connsiteY4" fmla="*/ 4891001 h 4891001"/>
              <a:gd name="connsiteX5" fmla="*/ 0 w 9026741"/>
              <a:gd name="connsiteY5" fmla="*/ 4891001 h 489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6741" h="4891001">
                <a:moveTo>
                  <a:pt x="0" y="4891001"/>
                </a:moveTo>
                <a:lnTo>
                  <a:pt x="4895350" y="13648"/>
                </a:lnTo>
                <a:lnTo>
                  <a:pt x="9026741" y="0"/>
                </a:lnTo>
                <a:lnTo>
                  <a:pt x="9026741" y="3589361"/>
                </a:lnTo>
                <a:lnTo>
                  <a:pt x="7723370" y="4891001"/>
                </a:lnTo>
                <a:lnTo>
                  <a:pt x="0" y="4891001"/>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5" name="Parallelogram 4"/>
          <p:cNvSpPr/>
          <p:nvPr userDrawn="1"/>
        </p:nvSpPr>
        <p:spPr>
          <a:xfrm flipH="1">
            <a:off x="1606970" y="4694238"/>
            <a:ext cx="6610484" cy="1460500"/>
          </a:xfrm>
          <a:prstGeom prst="parallelogram">
            <a:avLst>
              <a:gd name="adj" fmla="val 99186"/>
            </a:avLst>
          </a:prstGeom>
          <a:solidFill>
            <a:srgbClr val="A6CE39">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 name="Parallelogram 5"/>
          <p:cNvSpPr/>
          <p:nvPr userDrawn="1"/>
        </p:nvSpPr>
        <p:spPr>
          <a:xfrm flipH="1">
            <a:off x="7548942" y="5105400"/>
            <a:ext cx="1538689" cy="681038"/>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ight Triangle 6"/>
          <p:cNvSpPr/>
          <p:nvPr userDrawn="1"/>
        </p:nvSpPr>
        <p:spPr>
          <a:xfrm flipH="1">
            <a:off x="9695917" y="3965823"/>
            <a:ext cx="20484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7" name="Title 1"/>
          <p:cNvSpPr>
            <a:spLocks noGrp="1"/>
          </p:cNvSpPr>
          <p:nvPr>
            <p:ph type="ctrTitle"/>
          </p:nvPr>
        </p:nvSpPr>
        <p:spPr>
          <a:xfrm>
            <a:off x="4458927" y="2541290"/>
            <a:ext cx="5135812" cy="1841409"/>
          </a:xfrm>
        </p:spPr>
        <p:txBody>
          <a:bodyPr tIns="0" bIns="0" anchor="b"/>
          <a:lstStyle>
            <a:lvl1pPr algn="r">
              <a:defRPr sz="4950" b="0" cap="none" baseline="0">
                <a:solidFill>
                  <a:srgbClr val="FFFFFF"/>
                </a:solidFill>
              </a:defRPr>
            </a:lvl1pPr>
          </a:lstStyle>
          <a:p>
            <a:r>
              <a:rPr lang="en-US"/>
              <a:t>Click to edit Master title style</a:t>
            </a:r>
            <a:endParaRPr lang="en-US" dirty="0"/>
          </a:p>
        </p:txBody>
      </p:sp>
      <p:pic>
        <p:nvPicPr>
          <p:cNvPr id="9"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1337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p>
            <a:r>
              <a:rPr lang="en-US"/>
              <a:t>Click to edit Master title style</a:t>
            </a:r>
            <a:endParaRPr lang="en-US" dirty="0"/>
          </a:p>
        </p:txBody>
      </p:sp>
      <p:sp>
        <p:nvSpPr>
          <p:cNvPr id="3" name="Content Placeholder 2"/>
          <p:cNvSpPr>
            <a:spLocks noGrp="1"/>
          </p:cNvSpPr>
          <p:nvPr>
            <p:ph idx="1"/>
          </p:nvPr>
        </p:nvSpPr>
        <p:spPr>
          <a:xfrm>
            <a:off x="313327" y="1777919"/>
            <a:ext cx="5304901"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7" y="752474"/>
            <a:ext cx="10426875"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Content Placeholder 5"/>
          <p:cNvSpPr>
            <a:spLocks noGrp="1"/>
          </p:cNvSpPr>
          <p:nvPr>
            <p:ph sz="quarter" idx="11"/>
          </p:nvPr>
        </p:nvSpPr>
        <p:spPr>
          <a:xfrm>
            <a:off x="6308781" y="1777919"/>
            <a:ext cx="5304901" cy="4572000"/>
          </a:xfrm>
        </p:spPr>
        <p:txBody>
          <a:bodyPr/>
          <a:lstStyle/>
          <a:p>
            <a:pPr lvl="0"/>
            <a:r>
              <a:rPr lang="en-US"/>
              <a:t>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313327" y="1287463"/>
            <a:ext cx="5304901"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Text Placeholder 4"/>
          <p:cNvSpPr>
            <a:spLocks noGrp="1"/>
          </p:cNvSpPr>
          <p:nvPr>
            <p:ph type="body" sz="quarter" idx="3"/>
          </p:nvPr>
        </p:nvSpPr>
        <p:spPr>
          <a:xfrm>
            <a:off x="6308781" y="1287463"/>
            <a:ext cx="5304901"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511802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p>
            <a:r>
              <a:rPr lang="en-US"/>
              <a:t>Click to edit Master title style</a:t>
            </a:r>
          </a:p>
        </p:txBody>
      </p:sp>
      <p:sp>
        <p:nvSpPr>
          <p:cNvPr id="3" name="Content Placeholder 2"/>
          <p:cNvSpPr>
            <a:spLocks noGrp="1"/>
          </p:cNvSpPr>
          <p:nvPr>
            <p:ph idx="1"/>
          </p:nvPr>
        </p:nvSpPr>
        <p:spPr>
          <a:xfrm>
            <a:off x="4494342" y="1381123"/>
            <a:ext cx="7134178"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13327" y="752474"/>
            <a:ext cx="10426875"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Edit Master text styles</a:t>
            </a:r>
          </a:p>
        </p:txBody>
      </p:sp>
      <p:sp>
        <p:nvSpPr>
          <p:cNvPr id="5" name="Text Placeholder 3"/>
          <p:cNvSpPr>
            <a:spLocks noGrp="1"/>
          </p:cNvSpPr>
          <p:nvPr>
            <p:ph type="body" sz="half" idx="2"/>
          </p:nvPr>
        </p:nvSpPr>
        <p:spPr>
          <a:xfrm>
            <a:off x="313327" y="1381123"/>
            <a:ext cx="4011084"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470957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74564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2_Blank Backgroun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855" y="1381123"/>
            <a:ext cx="11453077" cy="4937760"/>
          </a:xfrm>
        </p:spPr>
        <p:txBody>
          <a:bodyPr/>
          <a:lstStyle>
            <a:lvl1pPr>
              <a:buClr>
                <a:schemeClr val="tx1">
                  <a:lumMod val="50000"/>
                  <a:lumOff val="50000"/>
                </a:schemeClr>
              </a:buClr>
              <a:defRPr>
                <a:solidFill>
                  <a:schemeClr val="tx1"/>
                </a:solidFill>
              </a:defRPr>
            </a:lvl1pPr>
            <a:lvl2pPr>
              <a:buClr>
                <a:schemeClr val="tx1">
                  <a:lumMod val="50000"/>
                  <a:lumOff val="50000"/>
                </a:schemeClr>
              </a:buClr>
              <a:defRPr>
                <a:solidFill>
                  <a:schemeClr val="tx1"/>
                </a:solidFill>
              </a:defRPr>
            </a:lvl2pPr>
            <a:lvl3pPr>
              <a:buClr>
                <a:schemeClr val="tx1">
                  <a:lumMod val="50000"/>
                  <a:lumOff val="50000"/>
                </a:schemeClr>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5" y="752474"/>
            <a:ext cx="10426875" cy="285750"/>
          </a:xfrm>
        </p:spPr>
        <p:txBody>
          <a:bodyPr tIns="0" bIns="0">
            <a:noAutofit/>
          </a:bodyPr>
          <a:lstStyle>
            <a:lvl1pPr marL="0" indent="0" algn="l" defTabSz="914400" rtl="0" eaLnBrk="1" latinLnBrk="0" hangingPunct="1">
              <a:spcBef>
                <a:spcPct val="0"/>
              </a:spcBef>
              <a:buNone/>
              <a:defRPr lang="en-US" sz="16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Title Placeholder 1"/>
          <p:cNvSpPr>
            <a:spLocks noGrp="1"/>
          </p:cNvSpPr>
          <p:nvPr>
            <p:ph type="title"/>
          </p:nvPr>
        </p:nvSpPr>
        <p:spPr>
          <a:xfrm>
            <a:off x="365855" y="245566"/>
            <a:ext cx="9993815" cy="474345"/>
          </a:xfrm>
          <a:prstGeom prst="rect">
            <a:avLst/>
          </a:prstGeom>
        </p:spPr>
        <p:txBody>
          <a:bodyPr vert="horz" lIns="0" tIns="45720" rIns="0" bIns="0" rtlCol="0" anchor="b" anchorCtr="0">
            <a:noAutofit/>
          </a:bodyPr>
          <a:lstStyle/>
          <a:p>
            <a:r>
              <a:rPr lang="en-US"/>
              <a:t>Click to edit Master title style</a:t>
            </a:r>
            <a:endParaRPr lang="en-US" dirty="0"/>
          </a:p>
        </p:txBody>
      </p:sp>
    </p:spTree>
    <p:extLst>
      <p:ext uri="{BB962C8B-B14F-4D97-AF65-F5344CB8AC3E}">
        <p14:creationId xmlns:p14="http://schemas.microsoft.com/office/powerpoint/2010/main" val="406446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lvl1pPr>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5841809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9"/>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5"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42581786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9"/>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4309440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051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p>
        </p:txBody>
      </p:sp>
      <p:sp>
        <p:nvSpPr>
          <p:cNvPr id="3" name="Content Placeholder 2"/>
          <p:cNvSpPr>
            <a:spLocks noGrp="1"/>
          </p:cNvSpPr>
          <p:nvPr>
            <p:ph idx="1"/>
          </p:nvPr>
        </p:nvSpPr>
        <p:spPr>
          <a:xfrm>
            <a:off x="365851"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381123"/>
            <a:ext cx="5486400" cy="50292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33242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365851" y="1777919"/>
            <a:ext cx="54864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685800" rtl="0" eaLnBrk="1" latinLnBrk="0" hangingPunct="1">
              <a:spcBef>
                <a:spcPct val="0"/>
              </a:spcBef>
              <a:buNone/>
              <a:defRPr lang="en-US" sz="1350" strike="noStrike" kern="1200" cap="all" baseline="0" dirty="0" smtClean="0">
                <a:solidFill>
                  <a:schemeClr val="tx1"/>
                </a:solidFill>
                <a:latin typeface="Calibri" pitchFamily="34" charset="0"/>
                <a:ea typeface="+mj-ea"/>
                <a:cs typeface="+mj-cs"/>
              </a:defRPr>
            </a:lvl1pPr>
            <a:lvl2pPr marL="275749"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2pPr>
            <a:lvl3pPr marL="559594"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3pPr>
            <a:lvl4pPr marL="891540" indent="0" algn="l" defTabSz="6858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4pPr>
            <a:lvl5pPr marL="1110996" indent="0" algn="l" defTabSz="685800" rtl="0" eaLnBrk="1" latinLnBrk="0" hangingPunct="1">
              <a:spcBef>
                <a:spcPct val="0"/>
              </a:spcBef>
              <a:buNone/>
              <a:defRPr lang="en-US" sz="18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777919"/>
            <a:ext cx="5486400" cy="4572000"/>
          </a:xfrm>
        </p:spPr>
        <p:txBody>
          <a:bodyPr/>
          <a:lstStyle/>
          <a:p>
            <a:pPr lvl="0"/>
            <a:r>
              <a:rPr lang="en-US"/>
              <a:t>Click to 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365851" y="1287463"/>
            <a:ext cx="5486400"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4"/>
          <p:cNvSpPr>
            <a:spLocks noGrp="1"/>
          </p:cNvSpPr>
          <p:nvPr>
            <p:ph type="body" sz="quarter" idx="3"/>
          </p:nvPr>
        </p:nvSpPr>
        <p:spPr>
          <a:xfrm>
            <a:off x="6308780" y="1287463"/>
            <a:ext cx="5486400" cy="479092"/>
          </a:xfrm>
        </p:spPr>
        <p:txBody>
          <a:bodyPr anchor="b">
            <a:noAutofit/>
          </a:bodyPr>
          <a:lstStyle>
            <a:lvl1pPr marL="0" indent="0">
              <a:buNone/>
              <a:defRPr sz="15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32038228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91" y="306388"/>
            <a:ext cx="10241280" cy="474662"/>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365851" y="1381124"/>
            <a:ext cx="1146048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p:nvSpPr>
        <p:spPr>
          <a:xfrm>
            <a:off x="443028" y="6590628"/>
            <a:ext cx="3170740" cy="177561"/>
          </a:xfrm>
          <a:prstGeom prst="rect">
            <a:avLst/>
          </a:prstGeom>
          <a:noFill/>
        </p:spPr>
        <p:txBody>
          <a:bodyPr wrap="none" lIns="0" tIns="30772" rIns="0" bIns="30772" anchor="ctr">
            <a:spAutoFit/>
          </a:bodyPr>
          <a:lstStyle/>
          <a:p>
            <a:pPr fontAlgn="auto">
              <a:spcBef>
                <a:spcPts val="0"/>
              </a:spcBef>
              <a:spcAft>
                <a:spcPts val="0"/>
              </a:spcAft>
              <a:defRPr/>
            </a:pPr>
            <a:r>
              <a:rPr lang="en-US" sz="750" cap="all" dirty="0">
                <a:solidFill>
                  <a:prstClr val="black"/>
                </a:solidFill>
                <a:cs typeface="Arial" pitchFamily="34" charset="0"/>
              </a:rPr>
              <a:t>|  </a:t>
            </a:r>
            <a:r>
              <a:rPr lang="en-US" sz="750" cap="all" dirty="0">
                <a:cs typeface="Arial" pitchFamily="34" charset="0"/>
              </a:rPr>
              <a:t>The</a:t>
            </a:r>
            <a:r>
              <a:rPr lang="en-US" sz="750" cap="all" baseline="0" dirty="0">
                <a:cs typeface="Arial" pitchFamily="34" charset="0"/>
              </a:rPr>
              <a:t> </a:t>
            </a:r>
            <a:r>
              <a:rPr lang="en-US" sz="750" cap="all" baseline="0" dirty="0" err="1">
                <a:cs typeface="Arial" pitchFamily="34" charset="0"/>
              </a:rPr>
              <a:t>amd</a:t>
            </a:r>
            <a:r>
              <a:rPr lang="en-US" sz="750" cap="all" baseline="0" dirty="0">
                <a:cs typeface="Arial" pitchFamily="34" charset="0"/>
              </a:rPr>
              <a:t> </a:t>
            </a:r>
            <a:r>
              <a:rPr lang="en-US" sz="750" cap="none" baseline="0" dirty="0">
                <a:cs typeface="Arial" pitchFamily="34" charset="0"/>
              </a:rPr>
              <a:t>gem</a:t>
            </a:r>
            <a:r>
              <a:rPr lang="en-US" sz="750" cap="all" baseline="0" dirty="0">
                <a:cs typeface="Arial" pitchFamily="34" charset="0"/>
              </a:rPr>
              <a:t>5 APU Simulator</a:t>
            </a:r>
            <a:r>
              <a:rPr lang="en-US" sz="750" cap="all" dirty="0">
                <a:cs typeface="Arial" pitchFamily="34" charset="0"/>
              </a:rPr>
              <a:t>   |   </a:t>
            </a:r>
            <a:r>
              <a:rPr lang="en-US" sz="750" cap="all" dirty="0" err="1">
                <a:cs typeface="Arial" pitchFamily="34" charset="0"/>
              </a:rPr>
              <a:t>june</a:t>
            </a:r>
            <a:r>
              <a:rPr lang="en-US" sz="750" cap="all" dirty="0">
                <a:cs typeface="Arial" pitchFamily="34" charset="0"/>
              </a:rPr>
              <a:t> 2, 2018</a:t>
            </a:r>
            <a:r>
              <a:rPr lang="en-US" sz="750" cap="all" baseline="0" dirty="0">
                <a:cs typeface="Arial" pitchFamily="34" charset="0"/>
              </a:rPr>
              <a:t>   </a:t>
            </a:r>
            <a:r>
              <a:rPr lang="en-US" sz="750" cap="all" dirty="0">
                <a:cs typeface="Arial" pitchFamily="34" charset="0"/>
              </a:rPr>
              <a:t>|   </a:t>
            </a:r>
            <a:r>
              <a:rPr lang="en-US" sz="750" cap="all" dirty="0" err="1">
                <a:cs typeface="Arial" pitchFamily="34" charset="0"/>
              </a:rPr>
              <a:t>IsCa</a:t>
            </a:r>
            <a:r>
              <a:rPr lang="en-US" sz="750" cap="all" baseline="0" dirty="0">
                <a:cs typeface="Arial" pitchFamily="34" charset="0"/>
              </a:rPr>
              <a:t> 2018 Tutorial   |</a:t>
            </a:r>
            <a:endParaRPr lang="en-US" sz="750" cap="all" dirty="0">
              <a:cs typeface="Arial" pitchFamily="34" charset="0"/>
            </a:endParaRPr>
          </a:p>
        </p:txBody>
      </p:sp>
      <p:sp>
        <p:nvSpPr>
          <p:cNvPr id="12" name="TextBox 11"/>
          <p:cNvSpPr txBox="1"/>
          <p:nvPr/>
        </p:nvSpPr>
        <p:spPr>
          <a:xfrm>
            <a:off x="243483" y="6590628"/>
            <a:ext cx="112210" cy="177561"/>
          </a:xfrm>
          <a:prstGeom prst="rect">
            <a:avLst/>
          </a:prstGeom>
          <a:noFill/>
        </p:spPr>
        <p:txBody>
          <a:bodyPr wrap="none" lIns="0" tIns="30772" rIns="0" bIns="30772" anchor="ctr">
            <a:spAutoFit/>
          </a:bodyPr>
          <a:lstStyle/>
          <a:p>
            <a:pPr algn="r" fontAlgn="auto">
              <a:spcBef>
                <a:spcPts val="0"/>
              </a:spcBef>
              <a:spcAft>
                <a:spcPts val="0"/>
              </a:spcAft>
              <a:defRPr/>
            </a:pPr>
            <a:fld id="{F3616FDC-18D0-40FB-88F2-6EE7CA6E4DB4}" type="slidenum">
              <a:rPr lang="en-US" sz="750" cap="all">
                <a:cs typeface="Arial" pitchFamily="34" charset="0"/>
              </a:rPr>
              <a:pPr algn="r" fontAlgn="auto">
                <a:spcBef>
                  <a:spcPts val="0"/>
                </a:spcBef>
                <a:spcAft>
                  <a:spcPts val="0"/>
                </a:spcAft>
                <a:defRPr/>
              </a:pPr>
              <a:t>‹#›</a:t>
            </a:fld>
            <a:endParaRPr lang="en-US" sz="750" cap="all" dirty="0">
              <a:cs typeface="Arial" pitchFamily="34" charset="0"/>
            </a:endParaRPr>
          </a:p>
        </p:txBody>
      </p:sp>
      <p:pic>
        <p:nvPicPr>
          <p:cNvPr id="8" name="Picture 7" descr="AMD_E_Blk_RGB.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894257" y="438275"/>
            <a:ext cx="1023835" cy="245607"/>
          </a:xfrm>
          <a:prstGeom prst="rect">
            <a:avLst/>
          </a:prstGeom>
        </p:spPr>
      </p:pic>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24" r:id="rId5"/>
    <p:sldLayoutId id="2147483825" r:id="rId6"/>
    <p:sldLayoutId id="2147483826" r:id="rId7"/>
    <p:sldLayoutId id="2147483841" r:id="rId8"/>
    <p:sldLayoutId id="2147483842" r:id="rId9"/>
    <p:sldLayoutId id="2147483843" r:id="rId10"/>
  </p:sldLayoutIdLst>
  <p:transition/>
  <p:hf sldNum="0" hdr="0" ftr="0" dt="0"/>
  <p:txStyles>
    <p:titleStyle>
      <a:lvl1pPr algn="l" rtl="0" eaLnBrk="1" fontAlgn="base" hangingPunct="1">
        <a:spcBef>
          <a:spcPct val="0"/>
        </a:spcBef>
        <a:spcAft>
          <a:spcPct val="0"/>
        </a:spcAft>
        <a:defRPr sz="195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100">
          <a:solidFill>
            <a:schemeClr val="tx1"/>
          </a:solidFill>
          <a:latin typeface="Calibri" pitchFamily="34" charset="0"/>
        </a:defRPr>
      </a:lvl2pPr>
      <a:lvl3pPr algn="l" rtl="0" eaLnBrk="1" fontAlgn="base" hangingPunct="1">
        <a:spcBef>
          <a:spcPct val="0"/>
        </a:spcBef>
        <a:spcAft>
          <a:spcPct val="0"/>
        </a:spcAft>
        <a:defRPr sz="2100">
          <a:solidFill>
            <a:schemeClr val="tx1"/>
          </a:solidFill>
          <a:latin typeface="Calibri" pitchFamily="34" charset="0"/>
        </a:defRPr>
      </a:lvl3pPr>
      <a:lvl4pPr algn="l" rtl="0" eaLnBrk="1" fontAlgn="base" hangingPunct="1">
        <a:spcBef>
          <a:spcPct val="0"/>
        </a:spcBef>
        <a:spcAft>
          <a:spcPct val="0"/>
        </a:spcAft>
        <a:defRPr sz="2100">
          <a:solidFill>
            <a:schemeClr val="tx1"/>
          </a:solidFill>
          <a:latin typeface="Calibri" pitchFamily="34" charset="0"/>
        </a:defRPr>
      </a:lvl4pPr>
      <a:lvl5pPr algn="l" rtl="0" eaLnBrk="1" fontAlgn="base" hangingPunct="1">
        <a:spcBef>
          <a:spcPct val="0"/>
        </a:spcBef>
        <a:spcAft>
          <a:spcPct val="0"/>
        </a:spcAft>
        <a:defRPr sz="2100">
          <a:solidFill>
            <a:schemeClr val="tx1"/>
          </a:solidFill>
          <a:latin typeface="Calibri" pitchFamily="34" charset="0"/>
        </a:defRPr>
      </a:lvl5pPr>
      <a:lvl6pPr marL="342900" algn="l" rtl="0" eaLnBrk="1" fontAlgn="base" hangingPunct="1">
        <a:spcBef>
          <a:spcPct val="0"/>
        </a:spcBef>
        <a:spcAft>
          <a:spcPct val="0"/>
        </a:spcAft>
        <a:defRPr sz="2100">
          <a:solidFill>
            <a:schemeClr val="tx1"/>
          </a:solidFill>
          <a:latin typeface="Calibri" pitchFamily="34" charset="0"/>
        </a:defRPr>
      </a:lvl6pPr>
      <a:lvl7pPr marL="685800" algn="l" rtl="0" eaLnBrk="1" fontAlgn="base" hangingPunct="1">
        <a:spcBef>
          <a:spcPct val="0"/>
        </a:spcBef>
        <a:spcAft>
          <a:spcPct val="0"/>
        </a:spcAft>
        <a:defRPr sz="2100">
          <a:solidFill>
            <a:schemeClr val="tx1"/>
          </a:solidFill>
          <a:latin typeface="Calibri" pitchFamily="34" charset="0"/>
        </a:defRPr>
      </a:lvl7pPr>
      <a:lvl8pPr marL="1028700" algn="l" rtl="0" eaLnBrk="1" fontAlgn="base" hangingPunct="1">
        <a:spcBef>
          <a:spcPct val="0"/>
        </a:spcBef>
        <a:spcAft>
          <a:spcPct val="0"/>
        </a:spcAft>
        <a:defRPr sz="2100">
          <a:solidFill>
            <a:schemeClr val="tx1"/>
          </a:solidFill>
          <a:latin typeface="Calibri" pitchFamily="34" charset="0"/>
        </a:defRPr>
      </a:lvl8pPr>
      <a:lvl9pPr marL="1371600" algn="l" rtl="0" eaLnBrk="1" fontAlgn="base" hangingPunct="1">
        <a:spcBef>
          <a:spcPct val="0"/>
        </a:spcBef>
        <a:spcAft>
          <a:spcPct val="0"/>
        </a:spcAft>
        <a:defRPr sz="2100">
          <a:solidFill>
            <a:schemeClr val="tx1"/>
          </a:solidFill>
          <a:latin typeface="Calibri" pitchFamily="34" charset="0"/>
        </a:defRPr>
      </a:lvl9pPr>
    </p:titleStyle>
    <p:bodyStyle>
      <a:lvl1pPr marL="257175" indent="-257175" algn="l" rtl="0" eaLnBrk="1" fontAlgn="base" hangingPunct="1">
        <a:spcBef>
          <a:spcPts val="600"/>
        </a:spcBef>
        <a:spcAft>
          <a:spcPct val="0"/>
        </a:spcAft>
        <a:buClr>
          <a:schemeClr val="tx1"/>
        </a:buClr>
        <a:buFont typeface="Wingdings 3" pitchFamily="18" charset="2"/>
        <a:buChar char=""/>
        <a:defRPr sz="1500" kern="1200">
          <a:solidFill>
            <a:schemeClr val="tx1"/>
          </a:solidFill>
          <a:latin typeface="Calibri" pitchFamily="34" charset="0"/>
          <a:ea typeface="+mn-ea"/>
          <a:cs typeface="+mn-cs"/>
        </a:defRPr>
      </a:lvl1pPr>
      <a:lvl2pPr marL="410766" indent="-135731" algn="l" rtl="0" eaLnBrk="1" fontAlgn="base" hangingPunct="1">
        <a:spcBef>
          <a:spcPts val="225"/>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685800" indent="-126206" algn="l" rtl="0" eaLnBrk="1" fontAlgn="base" hangingPunct="1">
        <a:spcBef>
          <a:spcPts val="225"/>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3pPr>
      <a:lvl4pPr marL="1028700" indent="-136922" algn="l" rtl="0" eaLnBrk="1" fontAlgn="base" hangingPunct="1">
        <a:spcBef>
          <a:spcPts val="225"/>
        </a:spcBef>
        <a:spcAft>
          <a:spcPct val="0"/>
        </a:spcAft>
        <a:buClr>
          <a:schemeClr val="tx1"/>
        </a:buClr>
        <a:buFont typeface="Calibri" pitchFamily="34" charset="0"/>
        <a:buChar char="‒"/>
        <a:defRPr sz="900" kern="1200">
          <a:solidFill>
            <a:schemeClr val="tx1"/>
          </a:solidFill>
          <a:latin typeface="Calibri" pitchFamily="34" charset="0"/>
          <a:ea typeface="+mn-ea"/>
          <a:cs typeface="+mn-cs"/>
        </a:defRPr>
      </a:lvl4pPr>
      <a:lvl5pPr marL="1233488" indent="-122635" algn="l" rtl="0" eaLnBrk="1" fontAlgn="base" hangingPunct="1">
        <a:spcBef>
          <a:spcPts val="225"/>
        </a:spcBef>
        <a:spcAft>
          <a:spcPct val="0"/>
        </a:spcAft>
        <a:buClr>
          <a:schemeClr val="tx1"/>
        </a:buClr>
        <a:buFont typeface="Calibri" pitchFamily="34" charset="0"/>
        <a:buChar char="‒"/>
        <a:defRPr sz="900" kern="1200">
          <a:solidFill>
            <a:schemeClr val="tx1"/>
          </a:solidFill>
          <a:latin typeface="Calibri"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91" y="306388"/>
            <a:ext cx="10241280" cy="474662"/>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365851" y="1381124"/>
            <a:ext cx="1146048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443029" y="6590628"/>
            <a:ext cx="3170740" cy="177561"/>
          </a:xfrm>
          <a:prstGeom prst="rect">
            <a:avLst/>
          </a:prstGeom>
          <a:noFill/>
        </p:spPr>
        <p:txBody>
          <a:bodyPr wrap="none" lIns="0" tIns="30772" rIns="0" bIns="30772" anchor="ctr">
            <a:spAutoFit/>
          </a:bodyPr>
          <a:lstStyle/>
          <a:p>
            <a:pPr fontAlgn="auto">
              <a:spcBef>
                <a:spcPts val="0"/>
              </a:spcBef>
              <a:spcAft>
                <a:spcPts val="0"/>
              </a:spcAft>
              <a:defRPr/>
            </a:pPr>
            <a:r>
              <a:rPr lang="en-US" sz="750" cap="all" dirty="0">
                <a:solidFill>
                  <a:prstClr val="black"/>
                </a:solidFill>
                <a:cs typeface="Arial" pitchFamily="34" charset="0"/>
              </a:rPr>
              <a:t>|  </a:t>
            </a:r>
            <a:r>
              <a:rPr lang="en-US" sz="750" cap="all" dirty="0">
                <a:cs typeface="Arial" pitchFamily="34" charset="0"/>
              </a:rPr>
              <a:t>The</a:t>
            </a:r>
            <a:r>
              <a:rPr lang="en-US" sz="750" cap="all" baseline="0" dirty="0">
                <a:cs typeface="Arial" pitchFamily="34" charset="0"/>
              </a:rPr>
              <a:t> </a:t>
            </a:r>
            <a:r>
              <a:rPr lang="en-US" sz="750" cap="all" baseline="0" dirty="0" err="1">
                <a:cs typeface="Arial" pitchFamily="34" charset="0"/>
              </a:rPr>
              <a:t>amd</a:t>
            </a:r>
            <a:r>
              <a:rPr lang="en-US" sz="750" cap="all" baseline="0" dirty="0">
                <a:cs typeface="Arial" pitchFamily="34" charset="0"/>
              </a:rPr>
              <a:t> </a:t>
            </a:r>
            <a:r>
              <a:rPr lang="en-US" sz="750" cap="none" baseline="0" dirty="0">
                <a:cs typeface="Arial" pitchFamily="34" charset="0"/>
              </a:rPr>
              <a:t>gem</a:t>
            </a:r>
            <a:r>
              <a:rPr lang="en-US" sz="750" cap="all" baseline="0" dirty="0">
                <a:cs typeface="Arial" pitchFamily="34" charset="0"/>
              </a:rPr>
              <a:t>5 APU Simulator</a:t>
            </a:r>
            <a:r>
              <a:rPr lang="en-US" sz="750" cap="all" dirty="0">
                <a:cs typeface="Arial" pitchFamily="34" charset="0"/>
              </a:rPr>
              <a:t>   |   </a:t>
            </a:r>
            <a:r>
              <a:rPr lang="en-US" sz="750" cap="all" dirty="0" err="1">
                <a:cs typeface="Arial" pitchFamily="34" charset="0"/>
              </a:rPr>
              <a:t>june</a:t>
            </a:r>
            <a:r>
              <a:rPr lang="en-US" sz="750" cap="all" dirty="0">
                <a:cs typeface="Arial" pitchFamily="34" charset="0"/>
              </a:rPr>
              <a:t> 2, 2018</a:t>
            </a:r>
            <a:r>
              <a:rPr lang="en-US" sz="750" cap="all" baseline="0" dirty="0">
                <a:cs typeface="Arial" pitchFamily="34" charset="0"/>
              </a:rPr>
              <a:t>   </a:t>
            </a:r>
            <a:r>
              <a:rPr lang="en-US" sz="750" cap="all" dirty="0">
                <a:cs typeface="Arial" pitchFamily="34" charset="0"/>
              </a:rPr>
              <a:t>|   </a:t>
            </a:r>
            <a:r>
              <a:rPr lang="en-US" sz="750" cap="all" dirty="0" err="1">
                <a:cs typeface="Arial" pitchFamily="34" charset="0"/>
              </a:rPr>
              <a:t>IsCa</a:t>
            </a:r>
            <a:r>
              <a:rPr lang="en-US" sz="750" cap="all" baseline="0" dirty="0">
                <a:cs typeface="Arial" pitchFamily="34" charset="0"/>
              </a:rPr>
              <a:t> 2018 Tutorial   |</a:t>
            </a:r>
            <a:endParaRPr lang="en-US" sz="750" cap="all" dirty="0">
              <a:solidFill>
                <a:prstClr val="black"/>
              </a:solidFill>
              <a:cs typeface="Arial" pitchFamily="34" charset="0"/>
            </a:endParaRPr>
          </a:p>
        </p:txBody>
      </p:sp>
      <p:sp>
        <p:nvSpPr>
          <p:cNvPr id="12" name="TextBox 11"/>
          <p:cNvSpPr txBox="1"/>
          <p:nvPr/>
        </p:nvSpPr>
        <p:spPr>
          <a:xfrm>
            <a:off x="243483" y="6590628"/>
            <a:ext cx="112210" cy="177561"/>
          </a:xfrm>
          <a:prstGeom prst="rect">
            <a:avLst/>
          </a:prstGeom>
          <a:noFill/>
        </p:spPr>
        <p:txBody>
          <a:bodyPr wrap="none" lIns="0" tIns="30772" rIns="0" bIns="30772" anchor="ctr">
            <a:spAutoFit/>
          </a:bodyPr>
          <a:lstStyle/>
          <a:p>
            <a:pPr algn="r" fontAlgn="auto">
              <a:spcBef>
                <a:spcPts val="0"/>
              </a:spcBef>
              <a:spcAft>
                <a:spcPts val="0"/>
              </a:spcAft>
              <a:defRPr/>
            </a:pPr>
            <a:fld id="{F3616FDC-18D0-40FB-88F2-6EE7CA6E4DB4}" type="slidenum">
              <a:rPr lang="en-US" sz="750" cap="all">
                <a:solidFill>
                  <a:prstClr val="black"/>
                </a:solidFill>
                <a:cs typeface="Arial" pitchFamily="34" charset="0"/>
              </a:rPr>
              <a:pPr algn="r" fontAlgn="auto">
                <a:spcBef>
                  <a:spcPts val="0"/>
                </a:spcBef>
                <a:spcAft>
                  <a:spcPts val="0"/>
                </a:spcAft>
                <a:defRPr/>
              </a:pPr>
              <a:t>‹#›</a:t>
            </a:fld>
            <a:endParaRPr lang="en-US" sz="750" cap="all" dirty="0">
              <a:solidFill>
                <a:prstClr val="black"/>
              </a:solidFill>
              <a:cs typeface="Arial" pitchFamily="34" charset="0"/>
            </a:endParaRPr>
          </a:p>
        </p:txBody>
      </p:sp>
      <p:pic>
        <p:nvPicPr>
          <p:cNvPr id="8" name="Picture 7" descr="AMD_E_Blk_RGB.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94257" y="438275"/>
            <a:ext cx="1023835" cy="245607"/>
          </a:xfrm>
          <a:prstGeom prst="rect">
            <a:avLst/>
          </a:prstGeom>
        </p:spPr>
      </p:pic>
    </p:spTree>
    <p:extLst>
      <p:ext uri="{BB962C8B-B14F-4D97-AF65-F5344CB8AC3E}">
        <p14:creationId xmlns:p14="http://schemas.microsoft.com/office/powerpoint/2010/main" val="395557560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hf sldNum="0" hdr="0" ftr="0" dt="0"/>
  <p:txStyles>
    <p:titleStyle>
      <a:lvl1pPr algn="l" rtl="0" eaLnBrk="1" fontAlgn="base" hangingPunct="1">
        <a:spcBef>
          <a:spcPct val="0"/>
        </a:spcBef>
        <a:spcAft>
          <a:spcPct val="0"/>
        </a:spcAft>
        <a:defRPr sz="195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100">
          <a:solidFill>
            <a:schemeClr val="tx1"/>
          </a:solidFill>
          <a:latin typeface="Calibri" pitchFamily="34" charset="0"/>
        </a:defRPr>
      </a:lvl2pPr>
      <a:lvl3pPr algn="l" rtl="0" eaLnBrk="1" fontAlgn="base" hangingPunct="1">
        <a:spcBef>
          <a:spcPct val="0"/>
        </a:spcBef>
        <a:spcAft>
          <a:spcPct val="0"/>
        </a:spcAft>
        <a:defRPr sz="2100">
          <a:solidFill>
            <a:schemeClr val="tx1"/>
          </a:solidFill>
          <a:latin typeface="Calibri" pitchFamily="34" charset="0"/>
        </a:defRPr>
      </a:lvl3pPr>
      <a:lvl4pPr algn="l" rtl="0" eaLnBrk="1" fontAlgn="base" hangingPunct="1">
        <a:spcBef>
          <a:spcPct val="0"/>
        </a:spcBef>
        <a:spcAft>
          <a:spcPct val="0"/>
        </a:spcAft>
        <a:defRPr sz="2100">
          <a:solidFill>
            <a:schemeClr val="tx1"/>
          </a:solidFill>
          <a:latin typeface="Calibri" pitchFamily="34" charset="0"/>
        </a:defRPr>
      </a:lvl4pPr>
      <a:lvl5pPr algn="l" rtl="0" eaLnBrk="1" fontAlgn="base" hangingPunct="1">
        <a:spcBef>
          <a:spcPct val="0"/>
        </a:spcBef>
        <a:spcAft>
          <a:spcPct val="0"/>
        </a:spcAft>
        <a:defRPr sz="2100">
          <a:solidFill>
            <a:schemeClr val="tx1"/>
          </a:solidFill>
          <a:latin typeface="Calibri" pitchFamily="34" charset="0"/>
        </a:defRPr>
      </a:lvl5pPr>
      <a:lvl6pPr marL="342900" algn="l" rtl="0" eaLnBrk="1" fontAlgn="base" hangingPunct="1">
        <a:spcBef>
          <a:spcPct val="0"/>
        </a:spcBef>
        <a:spcAft>
          <a:spcPct val="0"/>
        </a:spcAft>
        <a:defRPr sz="2100">
          <a:solidFill>
            <a:schemeClr val="tx1"/>
          </a:solidFill>
          <a:latin typeface="Calibri" pitchFamily="34" charset="0"/>
        </a:defRPr>
      </a:lvl6pPr>
      <a:lvl7pPr marL="685800" algn="l" rtl="0" eaLnBrk="1" fontAlgn="base" hangingPunct="1">
        <a:spcBef>
          <a:spcPct val="0"/>
        </a:spcBef>
        <a:spcAft>
          <a:spcPct val="0"/>
        </a:spcAft>
        <a:defRPr sz="2100">
          <a:solidFill>
            <a:schemeClr val="tx1"/>
          </a:solidFill>
          <a:latin typeface="Calibri" pitchFamily="34" charset="0"/>
        </a:defRPr>
      </a:lvl7pPr>
      <a:lvl8pPr marL="1028700" algn="l" rtl="0" eaLnBrk="1" fontAlgn="base" hangingPunct="1">
        <a:spcBef>
          <a:spcPct val="0"/>
        </a:spcBef>
        <a:spcAft>
          <a:spcPct val="0"/>
        </a:spcAft>
        <a:defRPr sz="2100">
          <a:solidFill>
            <a:schemeClr val="tx1"/>
          </a:solidFill>
          <a:latin typeface="Calibri" pitchFamily="34" charset="0"/>
        </a:defRPr>
      </a:lvl8pPr>
      <a:lvl9pPr marL="1371600" algn="l" rtl="0" eaLnBrk="1" fontAlgn="base" hangingPunct="1">
        <a:spcBef>
          <a:spcPct val="0"/>
        </a:spcBef>
        <a:spcAft>
          <a:spcPct val="0"/>
        </a:spcAft>
        <a:defRPr sz="2100">
          <a:solidFill>
            <a:schemeClr val="tx1"/>
          </a:solidFill>
          <a:latin typeface="Calibri" pitchFamily="34" charset="0"/>
        </a:defRPr>
      </a:lvl9pPr>
    </p:titleStyle>
    <p:bodyStyle>
      <a:lvl1pPr marL="257175" indent="-257175" algn="l" rtl="0" eaLnBrk="1" fontAlgn="base" hangingPunct="1">
        <a:spcBef>
          <a:spcPts val="600"/>
        </a:spcBef>
        <a:spcAft>
          <a:spcPct val="0"/>
        </a:spcAft>
        <a:buClr>
          <a:schemeClr val="tx1"/>
        </a:buClr>
        <a:buFont typeface="Wingdings 3" pitchFamily="18" charset="2"/>
        <a:buChar char=""/>
        <a:defRPr sz="1500" kern="1200">
          <a:solidFill>
            <a:schemeClr val="tx1"/>
          </a:solidFill>
          <a:latin typeface="Calibri" pitchFamily="34" charset="0"/>
          <a:ea typeface="+mn-ea"/>
          <a:cs typeface="+mn-cs"/>
        </a:defRPr>
      </a:lvl1pPr>
      <a:lvl2pPr marL="410766" indent="-135731" algn="l" rtl="0" eaLnBrk="1" fontAlgn="base" hangingPunct="1">
        <a:spcBef>
          <a:spcPts val="225"/>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685800" indent="-126206" algn="l" rtl="0" eaLnBrk="1" fontAlgn="base" hangingPunct="1">
        <a:spcBef>
          <a:spcPts val="225"/>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3pPr>
      <a:lvl4pPr marL="1028700" indent="-136922" algn="l" rtl="0" eaLnBrk="1" fontAlgn="base" hangingPunct="1">
        <a:spcBef>
          <a:spcPts val="225"/>
        </a:spcBef>
        <a:spcAft>
          <a:spcPct val="0"/>
        </a:spcAft>
        <a:buClr>
          <a:schemeClr val="tx1"/>
        </a:buClr>
        <a:buFont typeface="Calibri" pitchFamily="34" charset="0"/>
        <a:buChar char="‒"/>
        <a:defRPr sz="900" kern="1200">
          <a:solidFill>
            <a:schemeClr val="tx1"/>
          </a:solidFill>
          <a:latin typeface="Calibri" pitchFamily="34" charset="0"/>
          <a:ea typeface="+mn-ea"/>
          <a:cs typeface="+mn-cs"/>
        </a:defRPr>
      </a:lvl4pPr>
      <a:lvl5pPr marL="1233488" indent="-122635" algn="l" rtl="0" eaLnBrk="1" fontAlgn="base" hangingPunct="1">
        <a:spcBef>
          <a:spcPts val="225"/>
        </a:spcBef>
        <a:spcAft>
          <a:spcPct val="0"/>
        </a:spcAft>
        <a:buClr>
          <a:schemeClr val="tx1"/>
        </a:buClr>
        <a:buFont typeface="Calibri" pitchFamily="34" charset="0"/>
        <a:buChar char="‒"/>
        <a:defRPr sz="900" kern="1200">
          <a:solidFill>
            <a:schemeClr val="tx1"/>
          </a:solidFill>
          <a:latin typeface="Calibri"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5705" y="278133"/>
            <a:ext cx="10426875" cy="474345"/>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13325" y="1381125"/>
            <a:ext cx="11341515" cy="4937760"/>
          </a:xfrm>
          <a:prstGeom prst="rect">
            <a:avLst/>
          </a:prstGeom>
        </p:spPr>
        <p:txBody>
          <a:bodyPr vert="horz"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p:nvSpPr>
        <p:spPr>
          <a:xfrm>
            <a:off x="242719" y="6590977"/>
            <a:ext cx="112210" cy="177561"/>
          </a:xfrm>
          <a:prstGeom prst="rect">
            <a:avLst/>
          </a:prstGeom>
          <a:noFill/>
        </p:spPr>
        <p:txBody>
          <a:bodyPr wrap="none" lIns="0" tIns="30772" rIns="0" bIns="30772" rtlCol="0" anchor="ctr">
            <a:spAutoFit/>
          </a:bodyPr>
          <a:lstStyle/>
          <a:p>
            <a:pPr algn="r"/>
            <a:fld id="{B50A2252-0B00-49D0-9A28-2F5CCECF09D1}" type="slidenum">
              <a:rPr lang="en-US" sz="750" b="0" cap="all" smtClean="0">
                <a:solidFill>
                  <a:schemeClr val="tx1"/>
                </a:solidFill>
                <a:latin typeface="Calibri" pitchFamily="34" charset="0"/>
                <a:cs typeface="Arial" pitchFamily="34" charset="0"/>
              </a:rPr>
              <a:pPr algn="r"/>
              <a:t>‹#›</a:t>
            </a:fld>
            <a:endParaRPr lang="en-US" sz="750" b="0" cap="all" dirty="0">
              <a:solidFill>
                <a:schemeClr val="tx1"/>
              </a:solidFill>
              <a:latin typeface="Calibri" pitchFamily="34" charset="0"/>
              <a:cs typeface="Arial" pitchFamily="34" charset="0"/>
            </a:endParaRPr>
          </a:p>
        </p:txBody>
      </p:sp>
      <p:sp>
        <p:nvSpPr>
          <p:cNvPr id="9" name="TextBox 8"/>
          <p:cNvSpPr txBox="1"/>
          <p:nvPr/>
        </p:nvSpPr>
        <p:spPr>
          <a:xfrm>
            <a:off x="443142" y="6590977"/>
            <a:ext cx="3170740" cy="177561"/>
          </a:xfrm>
          <a:prstGeom prst="rect">
            <a:avLst/>
          </a:prstGeom>
          <a:noFill/>
        </p:spPr>
        <p:txBody>
          <a:bodyPr wrap="none" lIns="0" tIns="30772" rIns="0" bIns="30772" rtlCol="0" anchor="ctr">
            <a:spAutoFit/>
          </a:bodyPr>
          <a:lstStyle/>
          <a:p>
            <a:pPr algn="l"/>
            <a:r>
              <a:rPr lang="en-US" sz="750" cap="all" dirty="0">
                <a:solidFill>
                  <a:prstClr val="black"/>
                </a:solidFill>
                <a:cs typeface="Arial" pitchFamily="34" charset="0"/>
              </a:rPr>
              <a:t>|  </a:t>
            </a:r>
            <a:r>
              <a:rPr lang="en-US" sz="750" cap="all" dirty="0">
                <a:cs typeface="Arial" pitchFamily="34" charset="0"/>
              </a:rPr>
              <a:t>The</a:t>
            </a:r>
            <a:r>
              <a:rPr lang="en-US" sz="750" cap="all" baseline="0" dirty="0">
                <a:cs typeface="Arial" pitchFamily="34" charset="0"/>
              </a:rPr>
              <a:t> </a:t>
            </a:r>
            <a:r>
              <a:rPr lang="en-US" sz="750" cap="all" baseline="0" dirty="0" err="1">
                <a:cs typeface="Arial" pitchFamily="34" charset="0"/>
              </a:rPr>
              <a:t>amd</a:t>
            </a:r>
            <a:r>
              <a:rPr lang="en-US" sz="750" cap="all" baseline="0" dirty="0">
                <a:cs typeface="Arial" pitchFamily="34" charset="0"/>
              </a:rPr>
              <a:t> </a:t>
            </a:r>
            <a:r>
              <a:rPr lang="en-US" sz="750" cap="none" baseline="0" dirty="0">
                <a:cs typeface="Arial" pitchFamily="34" charset="0"/>
              </a:rPr>
              <a:t>gem</a:t>
            </a:r>
            <a:r>
              <a:rPr lang="en-US" sz="750" cap="all" baseline="0" dirty="0">
                <a:cs typeface="Arial" pitchFamily="34" charset="0"/>
              </a:rPr>
              <a:t>5 APU Simulator</a:t>
            </a:r>
            <a:r>
              <a:rPr lang="en-US" sz="750" cap="all" dirty="0">
                <a:cs typeface="Arial" pitchFamily="34" charset="0"/>
              </a:rPr>
              <a:t>   |   </a:t>
            </a:r>
            <a:r>
              <a:rPr lang="en-US" sz="750" cap="all" dirty="0" err="1">
                <a:cs typeface="Arial" pitchFamily="34" charset="0"/>
              </a:rPr>
              <a:t>june</a:t>
            </a:r>
            <a:r>
              <a:rPr lang="en-US" sz="750" cap="all" dirty="0">
                <a:cs typeface="Arial" pitchFamily="34" charset="0"/>
              </a:rPr>
              <a:t> 2, 2018</a:t>
            </a:r>
            <a:r>
              <a:rPr lang="en-US" sz="750" cap="all" baseline="0" dirty="0">
                <a:cs typeface="Arial" pitchFamily="34" charset="0"/>
              </a:rPr>
              <a:t>   </a:t>
            </a:r>
            <a:r>
              <a:rPr lang="en-US" sz="750" cap="all" dirty="0">
                <a:cs typeface="Arial" pitchFamily="34" charset="0"/>
              </a:rPr>
              <a:t>|   </a:t>
            </a:r>
            <a:r>
              <a:rPr lang="en-US" sz="750" cap="all" dirty="0" err="1">
                <a:cs typeface="Arial" pitchFamily="34" charset="0"/>
              </a:rPr>
              <a:t>IsCa</a:t>
            </a:r>
            <a:r>
              <a:rPr lang="en-US" sz="750" cap="all" baseline="0" dirty="0">
                <a:cs typeface="Arial" pitchFamily="34" charset="0"/>
              </a:rPr>
              <a:t> 2018 Tutorial   |</a:t>
            </a:r>
            <a:endParaRPr lang="en-US" sz="750" b="0" cap="all" dirty="0">
              <a:solidFill>
                <a:schemeClr val="tx1"/>
              </a:solidFill>
              <a:latin typeface="Calibri" pitchFamily="34" charset="0"/>
              <a:cs typeface="Arial" pitchFamily="34" charset="0"/>
            </a:endParaRPr>
          </a:p>
        </p:txBody>
      </p:sp>
      <p:pic>
        <p:nvPicPr>
          <p:cNvPr id="10" name="Picture 9" descr="AMD_E_Blk_RGB.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94257" y="438277"/>
            <a:ext cx="1023835" cy="245607"/>
          </a:xfrm>
          <a:prstGeom prst="rect">
            <a:avLst/>
          </a:prstGeom>
        </p:spPr>
      </p:pic>
    </p:spTree>
    <p:extLst>
      <p:ext uri="{BB962C8B-B14F-4D97-AF65-F5344CB8AC3E}">
        <p14:creationId xmlns:p14="http://schemas.microsoft.com/office/powerpoint/2010/main" val="8688477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1950" strike="noStrike" kern="1200" cap="all" baseline="0">
          <a:solidFill>
            <a:schemeClr val="tx1"/>
          </a:solidFill>
          <a:latin typeface="Calibri" pitchFamily="34" charset="0"/>
          <a:ea typeface="+mj-ea"/>
          <a:cs typeface="+mj-cs"/>
        </a:defRPr>
      </a:lvl1pPr>
    </p:titleStyle>
    <p:bodyStyle>
      <a:lvl1pPr marL="257175" indent="-257175" algn="l" defTabSz="685800" rtl="0" eaLnBrk="1" latinLnBrk="0" hangingPunct="1">
        <a:spcBef>
          <a:spcPts val="600"/>
        </a:spcBef>
        <a:spcAft>
          <a:spcPts val="0"/>
        </a:spcAft>
        <a:buClr>
          <a:schemeClr val="tx1"/>
        </a:buClr>
        <a:buFont typeface="Wingdings 3" pitchFamily="18" charset="2"/>
        <a:buChar char=""/>
        <a:defRPr sz="1500" kern="1200">
          <a:solidFill>
            <a:schemeClr val="tx1"/>
          </a:solidFill>
          <a:latin typeface="Calibri" pitchFamily="34" charset="0"/>
          <a:ea typeface="+mn-ea"/>
          <a:cs typeface="+mn-cs"/>
        </a:defRPr>
      </a:lvl1pPr>
      <a:lvl2pPr marL="411480" indent="-135731" algn="l" defTabSz="685800" rtl="0" eaLnBrk="1" latinLnBrk="0" hangingPunct="1">
        <a:spcBef>
          <a:spcPts val="225"/>
        </a:spcBef>
        <a:spcAft>
          <a:spcPts val="0"/>
        </a:spcAft>
        <a:buClr>
          <a:schemeClr val="tx1"/>
        </a:buClr>
        <a:buFont typeface="Calibri" pitchFamily="34" charset="0"/>
        <a:buChar char="‒"/>
        <a:defRPr sz="1350" kern="1200">
          <a:solidFill>
            <a:schemeClr val="tx1"/>
          </a:solidFill>
          <a:latin typeface="Calibri" pitchFamily="34" charset="0"/>
          <a:ea typeface="+mn-ea"/>
          <a:cs typeface="+mn-cs"/>
        </a:defRPr>
      </a:lvl2pPr>
      <a:lvl3pPr marL="685800" indent="-126206" algn="l" defTabSz="685800" rtl="0" eaLnBrk="1" latinLnBrk="0" hangingPunct="1">
        <a:spcBef>
          <a:spcPts val="225"/>
        </a:spcBef>
        <a:spcAft>
          <a:spcPts val="0"/>
        </a:spcAft>
        <a:buClr>
          <a:schemeClr val="tx1"/>
        </a:buClr>
        <a:buFont typeface="Calibri" pitchFamily="34" charset="0"/>
        <a:buChar char="‒"/>
        <a:defRPr sz="1200" kern="1200">
          <a:solidFill>
            <a:schemeClr val="tx1"/>
          </a:solidFill>
          <a:latin typeface="Calibri" pitchFamily="34" charset="0"/>
          <a:ea typeface="+mn-ea"/>
          <a:cs typeface="+mn-cs"/>
        </a:defRPr>
      </a:lvl3pPr>
      <a:lvl4pPr marL="1028700" indent="-137160" algn="l" defTabSz="685800" rtl="0" eaLnBrk="1" latinLnBrk="0" hangingPunct="1">
        <a:spcBef>
          <a:spcPts val="225"/>
        </a:spcBef>
        <a:buClr>
          <a:schemeClr val="tx1"/>
        </a:buClr>
        <a:buFont typeface="Calibri" pitchFamily="34" charset="0"/>
        <a:buChar char="‒"/>
        <a:defRPr sz="900" kern="1200">
          <a:solidFill>
            <a:schemeClr val="tx1"/>
          </a:solidFill>
          <a:latin typeface="Calibri" pitchFamily="34" charset="0"/>
          <a:ea typeface="+mn-ea"/>
          <a:cs typeface="+mn-cs"/>
        </a:defRPr>
      </a:lvl4pPr>
      <a:lvl5pPr marL="1234440" indent="-123444" algn="l" defTabSz="685800" rtl="0" eaLnBrk="1" latinLnBrk="0" hangingPunct="1">
        <a:spcBef>
          <a:spcPts val="225"/>
        </a:spcBef>
        <a:buClr>
          <a:schemeClr val="tx1"/>
        </a:buClr>
        <a:buFont typeface="Calibri" pitchFamily="34" charset="0"/>
        <a:buChar char="‒"/>
        <a:defRPr sz="900" kern="1200">
          <a:solidFill>
            <a:schemeClr val="tx1"/>
          </a:solidFill>
          <a:latin typeface="Calibri"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3609816"/>
      </p:ext>
    </p:extLst>
  </p:cSld>
  <p:clrMap bg1="lt1" tx1="dk1" bg2="lt2" tx2="dk2" accent1="accent1" accent2="accent2" accent3="accent3" accent4="accent4" accent5="accent5" accent6="accent6" hlink="hlink" folHlink="folHlink"/>
  <p:sldLayoutIdLst>
    <p:sldLayoutId id="2147483899" r:id="rId1"/>
  </p:sldLayoutIdLst>
  <p:txStyles>
    <p:titleStyle>
      <a:lvl1pPr algn="l" defTabSz="685800" rtl="0" eaLnBrk="1" latinLnBrk="0" hangingPunct="1">
        <a:spcBef>
          <a:spcPct val="0"/>
        </a:spcBef>
        <a:buNone/>
        <a:defRPr sz="1950" strike="noStrike" kern="1200" cap="all" baseline="0">
          <a:solidFill>
            <a:schemeClr val="tx1"/>
          </a:solidFill>
          <a:latin typeface="Calibri" pitchFamily="34" charset="0"/>
          <a:ea typeface="+mj-ea"/>
          <a:cs typeface="+mj-cs"/>
        </a:defRPr>
      </a:lvl1pPr>
    </p:titleStyle>
    <p:bodyStyle>
      <a:lvl1pPr marL="257175" indent="-257175" algn="l" defTabSz="685800" rtl="0" eaLnBrk="1" latinLnBrk="0" hangingPunct="1">
        <a:spcBef>
          <a:spcPts val="600"/>
        </a:spcBef>
        <a:spcAft>
          <a:spcPts val="0"/>
        </a:spcAft>
        <a:buClr>
          <a:schemeClr val="tx1"/>
        </a:buClr>
        <a:buFont typeface="Wingdings 3" pitchFamily="18" charset="2"/>
        <a:buChar char=""/>
        <a:defRPr sz="1500" kern="1200">
          <a:solidFill>
            <a:schemeClr val="tx1"/>
          </a:solidFill>
          <a:latin typeface="Calibri" pitchFamily="34" charset="0"/>
          <a:ea typeface="+mn-ea"/>
          <a:cs typeface="+mn-cs"/>
        </a:defRPr>
      </a:lvl1pPr>
      <a:lvl2pPr marL="411480" indent="-135731" algn="l" defTabSz="685800" rtl="0" eaLnBrk="1" latinLnBrk="0" hangingPunct="1">
        <a:spcBef>
          <a:spcPts val="225"/>
        </a:spcBef>
        <a:spcAft>
          <a:spcPts val="0"/>
        </a:spcAft>
        <a:buClr>
          <a:schemeClr val="tx1"/>
        </a:buClr>
        <a:buFont typeface="Calibri" pitchFamily="34" charset="0"/>
        <a:buChar char="‒"/>
        <a:defRPr sz="1350" kern="1200">
          <a:solidFill>
            <a:schemeClr val="tx1"/>
          </a:solidFill>
          <a:latin typeface="Calibri" pitchFamily="34" charset="0"/>
          <a:ea typeface="+mn-ea"/>
          <a:cs typeface="+mn-cs"/>
        </a:defRPr>
      </a:lvl2pPr>
      <a:lvl3pPr marL="685800" indent="-126206" algn="l" defTabSz="685800" rtl="0" eaLnBrk="1" latinLnBrk="0" hangingPunct="1">
        <a:spcBef>
          <a:spcPts val="225"/>
        </a:spcBef>
        <a:spcAft>
          <a:spcPts val="0"/>
        </a:spcAft>
        <a:buClr>
          <a:schemeClr val="tx1"/>
        </a:buClr>
        <a:buFont typeface="Calibri" pitchFamily="34" charset="0"/>
        <a:buChar char="‒"/>
        <a:defRPr sz="1200" kern="1200">
          <a:solidFill>
            <a:schemeClr val="tx1"/>
          </a:solidFill>
          <a:latin typeface="Calibri" pitchFamily="34" charset="0"/>
          <a:ea typeface="+mn-ea"/>
          <a:cs typeface="+mn-cs"/>
        </a:defRPr>
      </a:lvl3pPr>
      <a:lvl4pPr marL="1028700" indent="-137160" algn="l" defTabSz="685800" rtl="0" eaLnBrk="1" latinLnBrk="0" hangingPunct="1">
        <a:spcBef>
          <a:spcPts val="225"/>
        </a:spcBef>
        <a:buClr>
          <a:schemeClr val="tx1"/>
        </a:buClr>
        <a:buFont typeface="Calibri" pitchFamily="34" charset="0"/>
        <a:buChar char="‒"/>
        <a:defRPr sz="900" kern="1200">
          <a:solidFill>
            <a:schemeClr val="tx1"/>
          </a:solidFill>
          <a:latin typeface="Calibri" pitchFamily="34" charset="0"/>
          <a:ea typeface="+mn-ea"/>
          <a:cs typeface="+mn-cs"/>
        </a:defRPr>
      </a:lvl4pPr>
      <a:lvl5pPr marL="1234440" indent="-123444" algn="l" defTabSz="685800" rtl="0" eaLnBrk="1" latinLnBrk="0" hangingPunct="1">
        <a:spcBef>
          <a:spcPts val="225"/>
        </a:spcBef>
        <a:buClr>
          <a:schemeClr val="tx1"/>
        </a:buClr>
        <a:buFont typeface="Calibri" pitchFamily="34" charset="0"/>
        <a:buChar char="‒"/>
        <a:defRPr sz="900" kern="1200">
          <a:solidFill>
            <a:schemeClr val="tx1"/>
          </a:solidFill>
          <a:latin typeface="Calibri"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5705" y="278131"/>
            <a:ext cx="10426875" cy="474345"/>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13326" y="1381125"/>
            <a:ext cx="11341514" cy="4937760"/>
          </a:xfrm>
          <a:prstGeom prst="rect">
            <a:avLst/>
          </a:prstGeom>
        </p:spPr>
        <p:txBody>
          <a:bodyPr vert="horz"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p:nvSpPr>
        <p:spPr>
          <a:xfrm>
            <a:off x="204206" y="6561383"/>
            <a:ext cx="150721" cy="236748"/>
          </a:xfrm>
          <a:prstGeom prst="rect">
            <a:avLst/>
          </a:prstGeom>
          <a:noFill/>
        </p:spPr>
        <p:txBody>
          <a:bodyPr wrap="none" lIns="0" tIns="41029" rIns="0" bIns="41029" rtlCol="0" anchor="ctr">
            <a:spAutoFit/>
          </a:bodyPr>
          <a:lstStyle/>
          <a:p>
            <a:pPr algn="r"/>
            <a:fld id="{B50A2252-0B00-49D0-9A28-2F5CCECF09D1}" type="slidenum">
              <a:rPr lang="en-US" sz="1000" b="0" cap="all" smtClean="0">
                <a:solidFill>
                  <a:schemeClr val="tx1"/>
                </a:solidFill>
                <a:latin typeface="Calibri" pitchFamily="34" charset="0"/>
                <a:cs typeface="Arial" pitchFamily="34" charset="0"/>
              </a:rPr>
              <a:pPr algn="r"/>
              <a:t>‹#›</a:t>
            </a:fld>
            <a:endParaRPr lang="en-US" sz="1000" b="0" cap="all" dirty="0">
              <a:solidFill>
                <a:schemeClr val="tx1"/>
              </a:solidFill>
              <a:latin typeface="Calibri" pitchFamily="34" charset="0"/>
              <a:cs typeface="Arial" pitchFamily="34" charset="0"/>
            </a:endParaRPr>
          </a:p>
        </p:txBody>
      </p:sp>
      <p:sp>
        <p:nvSpPr>
          <p:cNvPr id="9" name="TextBox 8"/>
          <p:cNvSpPr txBox="1"/>
          <p:nvPr/>
        </p:nvSpPr>
        <p:spPr>
          <a:xfrm>
            <a:off x="443142" y="6576772"/>
            <a:ext cx="3335850" cy="205970"/>
          </a:xfrm>
          <a:prstGeom prst="rect">
            <a:avLst/>
          </a:prstGeom>
          <a:noFill/>
        </p:spPr>
        <p:txBody>
          <a:bodyPr wrap="none" lIns="0" tIns="41029" rIns="0" bIns="41029" rtlCol="0" anchor="ctr">
            <a:spAutoFit/>
          </a:bodyPr>
          <a:lstStyle/>
          <a:p>
            <a:pPr algn="l"/>
            <a:r>
              <a:rPr lang="en-US" sz="800" cap="all" dirty="0">
                <a:solidFill>
                  <a:prstClr val="black"/>
                </a:solidFill>
                <a:cs typeface="Arial" pitchFamily="34" charset="0"/>
              </a:rPr>
              <a:t>|  </a:t>
            </a:r>
            <a:r>
              <a:rPr lang="en-US" sz="800" cap="all" dirty="0">
                <a:cs typeface="Arial" pitchFamily="34" charset="0"/>
              </a:rPr>
              <a:t>The</a:t>
            </a:r>
            <a:r>
              <a:rPr lang="en-US" sz="800" cap="all" baseline="0" dirty="0">
                <a:cs typeface="Arial" pitchFamily="34" charset="0"/>
              </a:rPr>
              <a:t> </a:t>
            </a:r>
            <a:r>
              <a:rPr lang="en-US" sz="800" cap="all" baseline="0" dirty="0" err="1">
                <a:cs typeface="Arial" pitchFamily="34" charset="0"/>
              </a:rPr>
              <a:t>amd</a:t>
            </a:r>
            <a:r>
              <a:rPr lang="en-US" sz="800" cap="all" baseline="0" dirty="0">
                <a:cs typeface="Arial" pitchFamily="34" charset="0"/>
              </a:rPr>
              <a:t> </a:t>
            </a:r>
            <a:r>
              <a:rPr lang="en-US" sz="800" cap="none" baseline="0" dirty="0">
                <a:cs typeface="Arial" pitchFamily="34" charset="0"/>
              </a:rPr>
              <a:t>gem</a:t>
            </a:r>
            <a:r>
              <a:rPr lang="en-US" sz="800" cap="all" baseline="0" dirty="0">
                <a:cs typeface="Arial" pitchFamily="34" charset="0"/>
              </a:rPr>
              <a:t>5 APU Simulator</a:t>
            </a:r>
            <a:r>
              <a:rPr lang="en-US" sz="800" cap="all" dirty="0">
                <a:cs typeface="Arial" pitchFamily="34" charset="0"/>
              </a:rPr>
              <a:t>   |   </a:t>
            </a:r>
            <a:r>
              <a:rPr lang="en-US" sz="800" cap="all" dirty="0" err="1">
                <a:cs typeface="Arial" pitchFamily="34" charset="0"/>
              </a:rPr>
              <a:t>june</a:t>
            </a:r>
            <a:r>
              <a:rPr lang="en-US" sz="800" cap="all" dirty="0">
                <a:cs typeface="Arial" pitchFamily="34" charset="0"/>
              </a:rPr>
              <a:t> 2, 2018</a:t>
            </a:r>
            <a:r>
              <a:rPr lang="en-US" sz="800" cap="all" baseline="0" dirty="0">
                <a:cs typeface="Arial" pitchFamily="34" charset="0"/>
              </a:rPr>
              <a:t>   </a:t>
            </a:r>
            <a:r>
              <a:rPr lang="en-US" sz="800" cap="all" dirty="0">
                <a:cs typeface="Arial" pitchFamily="34" charset="0"/>
              </a:rPr>
              <a:t>|   </a:t>
            </a:r>
            <a:r>
              <a:rPr lang="en-US" sz="800" cap="all" dirty="0" err="1">
                <a:cs typeface="Arial" pitchFamily="34" charset="0"/>
              </a:rPr>
              <a:t>IsCa</a:t>
            </a:r>
            <a:r>
              <a:rPr lang="en-US" sz="800" cap="all" baseline="0" dirty="0">
                <a:cs typeface="Arial" pitchFamily="34" charset="0"/>
              </a:rPr>
              <a:t> 2018 Tutorial   |</a:t>
            </a:r>
            <a:endParaRPr lang="en-US" sz="1000" b="0" cap="all" dirty="0">
              <a:solidFill>
                <a:schemeClr val="tx1"/>
              </a:solidFill>
              <a:latin typeface="Calibri" pitchFamily="34" charset="0"/>
              <a:cs typeface="Arial" pitchFamily="34" charset="0"/>
            </a:endParaRPr>
          </a:p>
        </p:txBody>
      </p:sp>
      <p:pic>
        <p:nvPicPr>
          <p:cNvPr id="10" name="Picture 9" descr="AMD_E_Blk_RGB.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94257" y="438275"/>
            <a:ext cx="1023835" cy="245607"/>
          </a:xfrm>
          <a:prstGeom prst="rect">
            <a:avLst/>
          </a:prstGeom>
        </p:spPr>
      </p:pic>
    </p:spTree>
    <p:extLst>
      <p:ext uri="{BB962C8B-B14F-4D97-AF65-F5344CB8AC3E}">
        <p14:creationId xmlns:p14="http://schemas.microsoft.com/office/powerpoint/2010/main" val="133304455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2600" strike="noStrike" kern="1200" cap="all" baseline="0">
          <a:solidFill>
            <a:schemeClr val="tx1"/>
          </a:solidFill>
          <a:latin typeface="Calibri" pitchFamily="34" charset="0"/>
          <a:ea typeface="+mj-ea"/>
          <a:cs typeface="+mj-cs"/>
        </a:defRPr>
      </a:lvl1pPr>
    </p:titleStyle>
    <p:body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hyperlink" Target="http://www.amd.com/Documents/GCN_Architecture_whitepaper.pdf" TargetMode="External"/><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3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hyperlink" Target="http://learning.gem5.org/book/part3/index.html" TargetMode="Externa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gem5.org/" TargetMode="External"/><Relationship Id="rId1" Type="http://schemas.openxmlformats.org/officeDocument/2006/relationships/slideLayout" Target="../slideLayouts/slideLayout3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hyperlink" Target="http://hsafoundation.com/" TargetMode="External"/><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hyperlink" Target="https://gpuopen.com/hip-to-be-squared-an-introductory-hip-tutorial/" TargetMode="External"/><Relationship Id="rId2" Type="http://schemas.openxmlformats.org/officeDocument/2006/relationships/hyperlink" Target="https://gpuopen.com/compute-product/hip-convert-cuda-to-portable-c-code/" TargetMode="External"/><Relationship Id="rId1" Type="http://schemas.openxmlformats.org/officeDocument/2006/relationships/slideLayout" Target="../slideLayouts/slideLayout43.xml"/><Relationship Id="rId5" Type="http://schemas.openxmlformats.org/officeDocument/2006/relationships/hyperlink" Target="https://gpuopen.com/platform-aware-coding-inside-hip/" TargetMode="External"/><Relationship Id="rId4" Type="http://schemas.openxmlformats.org/officeDocument/2006/relationships/hyperlink" Target="https://github.com/ROCm-Developer-Tools/HIP/blob/master/docs/markdown/hip_porting_guide.md"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085511" y="4935834"/>
            <a:ext cx="5417191" cy="719316"/>
          </a:xfrm>
        </p:spPr>
        <p:txBody>
          <a:bodyPr/>
          <a:lstStyle/>
          <a:p>
            <a:r>
              <a:rPr lang="en-US" dirty="0"/>
              <a:t/>
            </a:r>
            <a:br>
              <a:rPr lang="en-US" dirty="0"/>
            </a:br>
            <a:r>
              <a:rPr lang="en-US" sz="2100" dirty="0"/>
              <a:t>The AMD </a:t>
            </a:r>
            <a:r>
              <a:rPr lang="en-US" sz="2100" cap="none" dirty="0"/>
              <a:t>gem</a:t>
            </a:r>
            <a:r>
              <a:rPr lang="en-US" sz="2100" dirty="0"/>
              <a:t>5 APU simulator:</a:t>
            </a:r>
            <a:br>
              <a:rPr lang="en-US" sz="2100" dirty="0"/>
            </a:br>
            <a:r>
              <a:rPr lang="en-US" sz="2100" dirty="0"/>
              <a:t>Modeling </a:t>
            </a:r>
            <a:r>
              <a:rPr lang="en-US" sz="2100" dirty="0" err="1"/>
              <a:t>gpus</a:t>
            </a:r>
            <a:r>
              <a:rPr lang="en-US" sz="2100" dirty="0"/>
              <a:t> using the machine isa</a:t>
            </a:r>
            <a:endParaRPr lang="en-US" dirty="0"/>
          </a:p>
        </p:txBody>
      </p:sp>
      <p:sp>
        <p:nvSpPr>
          <p:cNvPr id="10" name="Subtitle 9"/>
          <p:cNvSpPr>
            <a:spLocks noGrp="1"/>
          </p:cNvSpPr>
          <p:nvPr>
            <p:ph type="subTitle" idx="1"/>
          </p:nvPr>
        </p:nvSpPr>
        <p:spPr>
          <a:xfrm>
            <a:off x="6157519" y="5850193"/>
            <a:ext cx="5345183" cy="668053"/>
          </a:xfrm>
        </p:spPr>
        <p:txBody>
          <a:bodyPr/>
          <a:lstStyle/>
          <a:p>
            <a:r>
              <a:rPr lang="en-US" dirty="0"/>
              <a:t>Tony Gutierrez, Sooraj Puthoor, Tuan ta*, </a:t>
            </a:r>
            <a:r>
              <a:rPr lang="en-US" dirty="0" err="1"/>
              <a:t>MatT</a:t>
            </a:r>
            <a:r>
              <a:rPr lang="en-US" dirty="0"/>
              <a:t> Sinclair,</a:t>
            </a:r>
          </a:p>
          <a:p>
            <a:r>
              <a:rPr lang="en-US" dirty="0"/>
              <a:t>and brad </a:t>
            </a:r>
            <a:r>
              <a:rPr lang="en-US" dirty="0" err="1"/>
              <a:t>beckmann</a:t>
            </a:r>
            <a:endParaRPr lang="en-US" dirty="0"/>
          </a:p>
          <a:p>
            <a:r>
              <a:rPr lang="en-US" dirty="0" err="1"/>
              <a:t>Amd</a:t>
            </a:r>
            <a:r>
              <a:rPr lang="en-US" dirty="0"/>
              <a:t> research, *</a:t>
            </a:r>
            <a:r>
              <a:rPr lang="en-US" dirty="0" err="1"/>
              <a:t>cornell</a:t>
            </a:r>
            <a:endParaRPr lang="en-US" dirty="0"/>
          </a:p>
          <a:p>
            <a:r>
              <a:rPr lang="en-US" dirty="0" err="1"/>
              <a:t>june</a:t>
            </a:r>
            <a:r>
              <a:rPr lang="en-US" dirty="0"/>
              <a:t> 2, 2018</a:t>
            </a:r>
          </a:p>
        </p:txBody>
      </p:sp>
    </p:spTree>
    <p:extLst>
      <p:ext uri="{BB962C8B-B14F-4D97-AF65-F5344CB8AC3E}">
        <p14:creationId xmlns:p14="http://schemas.microsoft.com/office/powerpoint/2010/main" val="29688461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 Terminology in a nutshell</a:t>
            </a:r>
          </a:p>
        </p:txBody>
      </p:sp>
      <p:sp>
        <p:nvSpPr>
          <p:cNvPr id="3" name="Content Placeholder 2"/>
          <p:cNvSpPr>
            <a:spLocks noGrp="1"/>
          </p:cNvSpPr>
          <p:nvPr>
            <p:ph idx="1"/>
          </p:nvPr>
        </p:nvSpPr>
        <p:spPr>
          <a:xfrm>
            <a:off x="320040" y="1371600"/>
            <a:ext cx="7635156" cy="4937760"/>
          </a:xfrm>
        </p:spPr>
        <p:txBody>
          <a:bodyPr/>
          <a:lstStyle/>
          <a:p>
            <a:r>
              <a:rPr lang="en-US" sz="1800" dirty="0"/>
              <a:t>Heterogeneous Systems Architecture (HSA) programming abstraction</a:t>
            </a:r>
          </a:p>
          <a:p>
            <a:pPr lvl="1"/>
            <a:r>
              <a:rPr lang="en-US" sz="1600" dirty="0"/>
              <a:t>Standard for heterogeneous compute – supported by AMD hardware</a:t>
            </a:r>
          </a:p>
          <a:p>
            <a:pPr lvl="1"/>
            <a:r>
              <a:rPr lang="en-US" sz="1600" dirty="0"/>
              <a:t>Light abstractions of parallel physical hardware</a:t>
            </a:r>
          </a:p>
          <a:p>
            <a:pPr lvl="1"/>
            <a:r>
              <a:rPr lang="en-US" sz="1600" dirty="0"/>
              <a:t>Captures basic HSA and OpenCL constructs, plus much more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275035" lvl="1" indent="0">
              <a:buNone/>
            </a:pPr>
            <a:endParaRPr lang="en-US" dirty="0"/>
          </a:p>
          <a:p>
            <a:r>
              <a:rPr lang="en-US" sz="1800" dirty="0"/>
              <a:t>Grid: N-Dimensional (N = 1, 2, or 3) index space</a:t>
            </a:r>
          </a:p>
          <a:p>
            <a:pPr lvl="1"/>
            <a:r>
              <a:rPr lang="en-US" sz="1600" dirty="0"/>
              <a:t>Partitioned into workgroups, </a:t>
            </a:r>
            <a:r>
              <a:rPr lang="en-US" sz="1600" dirty="0" err="1"/>
              <a:t>wavefronts</a:t>
            </a:r>
            <a:r>
              <a:rPr lang="en-US" sz="1600" dirty="0"/>
              <a:t>, and work-items</a:t>
            </a:r>
          </a:p>
        </p:txBody>
      </p:sp>
      <p:grpSp>
        <p:nvGrpSpPr>
          <p:cNvPr id="127" name="Group 126"/>
          <p:cNvGrpSpPr/>
          <p:nvPr/>
        </p:nvGrpSpPr>
        <p:grpSpPr>
          <a:xfrm>
            <a:off x="4917148" y="3133984"/>
            <a:ext cx="2802548" cy="1712020"/>
            <a:chOff x="1959219" y="2362200"/>
            <a:chExt cx="4317756" cy="2266951"/>
          </a:xfrm>
          <a:effectLst/>
        </p:grpSpPr>
        <p:grpSp>
          <p:nvGrpSpPr>
            <p:cNvPr id="128" name="Group 127"/>
            <p:cNvGrpSpPr/>
            <p:nvPr/>
          </p:nvGrpSpPr>
          <p:grpSpPr>
            <a:xfrm>
              <a:off x="2399331" y="3263232"/>
              <a:ext cx="470083" cy="923925"/>
              <a:chOff x="6733994" y="2009774"/>
              <a:chExt cx="470083" cy="923925"/>
            </a:xfrm>
          </p:grpSpPr>
          <p:sp>
            <p:nvSpPr>
              <p:cNvPr id="161" name="Freeform 160"/>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62" name="Freeform 161"/>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63" name="Freeform 162"/>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64" name="Freeform 163"/>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65" name="Straight Connector 164"/>
              <p:cNvCxnSpPr>
                <a:stCxn id="161" idx="1"/>
                <a:endCxn id="164"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66" name="Straight Connector 165"/>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67" name="Straight Connector 166"/>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68" name="Straight Connector 167"/>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29" name="Group 128"/>
            <p:cNvGrpSpPr/>
            <p:nvPr/>
          </p:nvGrpSpPr>
          <p:grpSpPr>
            <a:xfrm>
              <a:off x="3085131" y="3258468"/>
              <a:ext cx="470083" cy="923925"/>
              <a:chOff x="6733994" y="2009774"/>
              <a:chExt cx="470083" cy="923925"/>
            </a:xfrm>
          </p:grpSpPr>
          <p:sp>
            <p:nvSpPr>
              <p:cNvPr id="153" name="Freeform 152"/>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54" name="Freeform 153"/>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55" name="Freeform 154"/>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56" name="Freeform 155"/>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57" name="Straight Connector 156"/>
              <p:cNvCxnSpPr>
                <a:stCxn id="153" idx="1"/>
                <a:endCxn id="156"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58" name="Straight Connector 157"/>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59" name="Straight Connector 158"/>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60" name="Straight Connector 159"/>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30" name="Group 129"/>
            <p:cNvGrpSpPr/>
            <p:nvPr/>
          </p:nvGrpSpPr>
          <p:grpSpPr>
            <a:xfrm>
              <a:off x="4494831" y="3267992"/>
              <a:ext cx="470083" cy="923925"/>
              <a:chOff x="6733994" y="2009774"/>
              <a:chExt cx="470083" cy="923925"/>
            </a:xfrm>
          </p:grpSpPr>
          <p:sp>
            <p:nvSpPr>
              <p:cNvPr id="145" name="Freeform 144"/>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46" name="Freeform 145"/>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47" name="Freeform 146"/>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48" name="Freeform 147"/>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49" name="Straight Connector 148"/>
              <p:cNvCxnSpPr>
                <a:stCxn id="145" idx="1"/>
                <a:endCxn id="148"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50" name="Straight Connector 149"/>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51" name="Straight Connector 150"/>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52" name="Straight Connector 151"/>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31" name="Group 130"/>
            <p:cNvGrpSpPr/>
            <p:nvPr/>
          </p:nvGrpSpPr>
          <p:grpSpPr>
            <a:xfrm>
              <a:off x="5195558" y="3277516"/>
              <a:ext cx="470083" cy="923925"/>
              <a:chOff x="6733994" y="2009774"/>
              <a:chExt cx="470083" cy="923925"/>
            </a:xfrm>
          </p:grpSpPr>
          <p:sp>
            <p:nvSpPr>
              <p:cNvPr id="137" name="Freeform 136"/>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38" name="Freeform 137"/>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39" name="Freeform 138"/>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40" name="Freeform 139"/>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41" name="Straight Connector 140"/>
              <p:cNvCxnSpPr>
                <a:stCxn id="137" idx="1"/>
                <a:endCxn id="140"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42" name="Straight Connector 141"/>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43" name="Straight Connector 142"/>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44" name="Straight Connector 143"/>
              <p:cNvCxnSpPr/>
              <p:nvPr/>
            </p:nvCxnSpPr>
            <p:spPr>
              <a:xfrm>
                <a:off x="6774994" y="2643186"/>
                <a:ext cx="345323" cy="0"/>
              </a:xfrm>
              <a:prstGeom prst="line">
                <a:avLst/>
              </a:prstGeom>
              <a:noFill/>
              <a:ln w="15875" cap="flat" cmpd="sng" algn="ctr">
                <a:solidFill>
                  <a:srgbClr val="2683C6"/>
                </a:solidFill>
                <a:prstDash val="solid"/>
              </a:ln>
              <a:effectLst/>
            </p:spPr>
          </p:cxnSp>
        </p:grpSp>
        <p:sp>
          <p:nvSpPr>
            <p:cNvPr id="132" name="Rectangle 131"/>
            <p:cNvSpPr/>
            <p:nvPr/>
          </p:nvSpPr>
          <p:spPr>
            <a:xfrm>
              <a:off x="2209800" y="2876550"/>
              <a:ext cx="1628775" cy="1533526"/>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33" name="Rectangle 132"/>
            <p:cNvSpPr/>
            <p:nvPr/>
          </p:nvSpPr>
          <p:spPr>
            <a:xfrm>
              <a:off x="4295031" y="2876550"/>
              <a:ext cx="1628775" cy="1533525"/>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34" name="Rectangle 133"/>
            <p:cNvSpPr/>
            <p:nvPr/>
          </p:nvSpPr>
          <p:spPr>
            <a:xfrm>
              <a:off x="1959219" y="2362200"/>
              <a:ext cx="4317756" cy="2266951"/>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35" name="TextBox 134"/>
            <p:cNvSpPr txBox="1"/>
            <p:nvPr/>
          </p:nvSpPr>
          <p:spPr>
            <a:xfrm>
              <a:off x="2248951" y="2846274"/>
              <a:ext cx="1544039" cy="448292"/>
            </a:xfrm>
            <a:prstGeom prst="rect">
              <a:avLst/>
            </a:prstGeom>
            <a:noFill/>
          </p:spPr>
          <p:txBody>
            <a:bodyPr wrap="none" rtlCol="0">
              <a:spAutoFit/>
            </a:bodyPr>
            <a:lstStyle/>
            <a:p>
              <a:pPr defTabSz="342900" fontAlgn="auto">
                <a:spcBef>
                  <a:spcPts val="0"/>
                </a:spcBef>
                <a:spcAft>
                  <a:spcPts val="0"/>
                </a:spcAft>
                <a:defRPr/>
              </a:pPr>
              <a:r>
                <a:rPr lang="en-US" sz="1600" b="1" kern="0" dirty="0">
                  <a:solidFill>
                    <a:prstClr val="black"/>
                  </a:solidFill>
                  <a:latin typeface="Calibri"/>
                  <a:cs typeface="+mn-cs"/>
                </a:rPr>
                <a:t>GPU Core</a:t>
              </a:r>
            </a:p>
          </p:txBody>
        </p:sp>
        <p:sp>
          <p:nvSpPr>
            <p:cNvPr id="136" name="TextBox 135"/>
            <p:cNvSpPr txBox="1"/>
            <p:nvPr/>
          </p:nvSpPr>
          <p:spPr>
            <a:xfrm>
              <a:off x="4337218" y="2846274"/>
              <a:ext cx="1544039" cy="448292"/>
            </a:xfrm>
            <a:prstGeom prst="rect">
              <a:avLst/>
            </a:prstGeom>
            <a:noFill/>
          </p:spPr>
          <p:txBody>
            <a:bodyPr wrap="none" rtlCol="0">
              <a:spAutoFit/>
            </a:bodyPr>
            <a:lstStyle/>
            <a:p>
              <a:pPr defTabSz="342900" fontAlgn="auto">
                <a:spcBef>
                  <a:spcPts val="0"/>
                </a:spcBef>
                <a:spcAft>
                  <a:spcPts val="0"/>
                </a:spcAft>
                <a:defRPr/>
              </a:pPr>
              <a:r>
                <a:rPr lang="en-US" sz="1600" b="1" kern="0" dirty="0">
                  <a:solidFill>
                    <a:prstClr val="black"/>
                  </a:solidFill>
                  <a:latin typeface="Calibri"/>
                  <a:cs typeface="+mn-cs"/>
                </a:rPr>
                <a:t>GPU Core</a:t>
              </a:r>
            </a:p>
          </p:txBody>
        </p:sp>
      </p:grpSp>
      <p:sp>
        <p:nvSpPr>
          <p:cNvPr id="169" name="TextBox 168"/>
          <p:cNvSpPr txBox="1"/>
          <p:nvPr/>
        </p:nvSpPr>
        <p:spPr>
          <a:xfrm>
            <a:off x="6031488" y="3153904"/>
            <a:ext cx="612779" cy="369332"/>
          </a:xfrm>
          <a:prstGeom prst="rect">
            <a:avLst/>
          </a:prstGeom>
          <a:noFill/>
          <a:effectLst/>
        </p:spPr>
        <p:txBody>
          <a:bodyPr wrap="square" rtlCol="0">
            <a:spAutoFit/>
          </a:bodyPr>
          <a:lstStyle/>
          <a:p>
            <a:pPr defTabSz="342900" fontAlgn="auto">
              <a:spcBef>
                <a:spcPts val="0"/>
              </a:spcBef>
              <a:spcAft>
                <a:spcPts val="0"/>
              </a:spcAft>
            </a:pPr>
            <a:r>
              <a:rPr lang="en-US" b="1" dirty="0">
                <a:solidFill>
                  <a:prstClr val="black"/>
                </a:solidFill>
                <a:latin typeface="Calibri"/>
                <a:cs typeface="+mn-cs"/>
              </a:rPr>
              <a:t>GPU</a:t>
            </a:r>
          </a:p>
        </p:txBody>
      </p:sp>
      <p:sp>
        <p:nvSpPr>
          <p:cNvPr id="214" name="TextBox 213"/>
          <p:cNvSpPr txBox="1"/>
          <p:nvPr/>
        </p:nvSpPr>
        <p:spPr>
          <a:xfrm>
            <a:off x="5408938" y="2781209"/>
            <a:ext cx="1839927" cy="369332"/>
          </a:xfrm>
          <a:prstGeom prst="rect">
            <a:avLst/>
          </a:prstGeom>
          <a:noFill/>
          <a:effectLst/>
        </p:spPr>
        <p:txBody>
          <a:bodyPr wrap="none" rtlCol="0">
            <a:spAutoFit/>
          </a:bodyPr>
          <a:lstStyle/>
          <a:p>
            <a:pPr defTabSz="342900" fontAlgn="auto">
              <a:spcBef>
                <a:spcPts val="0"/>
              </a:spcBef>
              <a:spcAft>
                <a:spcPts val="0"/>
              </a:spcAft>
            </a:pPr>
            <a:r>
              <a:rPr lang="en-US" b="1" dirty="0">
                <a:solidFill>
                  <a:prstClr val="black"/>
                </a:solidFill>
                <a:latin typeface="Calibri"/>
                <a:cs typeface="+mn-cs"/>
              </a:rPr>
              <a:t>GPU Architecture</a:t>
            </a:r>
          </a:p>
        </p:txBody>
      </p:sp>
      <p:grpSp>
        <p:nvGrpSpPr>
          <p:cNvPr id="7" name="Group 6"/>
          <p:cNvGrpSpPr/>
          <p:nvPr/>
        </p:nvGrpSpPr>
        <p:grpSpPr>
          <a:xfrm>
            <a:off x="7826851" y="2782268"/>
            <a:ext cx="3744371" cy="2498316"/>
            <a:chOff x="7826851" y="2782268"/>
            <a:chExt cx="3744371" cy="2498316"/>
          </a:xfrm>
        </p:grpSpPr>
        <p:sp>
          <p:nvSpPr>
            <p:cNvPr id="170" name="Right Arrow 169"/>
            <p:cNvSpPr/>
            <p:nvPr/>
          </p:nvSpPr>
          <p:spPr>
            <a:xfrm>
              <a:off x="7826851" y="3825238"/>
              <a:ext cx="314325" cy="2706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grpSp>
          <p:nvGrpSpPr>
            <p:cNvPr id="172" name="Group 171"/>
            <p:cNvGrpSpPr/>
            <p:nvPr/>
          </p:nvGrpSpPr>
          <p:grpSpPr>
            <a:xfrm>
              <a:off x="8509460" y="3814451"/>
              <a:ext cx="305119" cy="697756"/>
              <a:chOff x="6733994" y="2009774"/>
              <a:chExt cx="470083" cy="923925"/>
            </a:xfrm>
          </p:grpSpPr>
          <p:sp>
            <p:nvSpPr>
              <p:cNvPr id="205" name="Freeform 204"/>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206" name="Freeform 205"/>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207" name="Freeform 206"/>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208" name="Freeform 207"/>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209" name="Straight Connector 208"/>
              <p:cNvCxnSpPr>
                <a:stCxn id="205" idx="1"/>
                <a:endCxn id="208"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210" name="Straight Connector 209"/>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211" name="Straight Connector 210"/>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212" name="Straight Connector 211"/>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73" name="Group 172"/>
            <p:cNvGrpSpPr/>
            <p:nvPr/>
          </p:nvGrpSpPr>
          <p:grpSpPr>
            <a:xfrm>
              <a:off x="8954595" y="3810853"/>
              <a:ext cx="305119" cy="697756"/>
              <a:chOff x="6733994" y="2009774"/>
              <a:chExt cx="470083" cy="923925"/>
            </a:xfrm>
          </p:grpSpPr>
          <p:sp>
            <p:nvSpPr>
              <p:cNvPr id="197" name="Freeform 196"/>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98" name="Freeform 197"/>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99" name="Freeform 198"/>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200" name="Freeform 199"/>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201" name="Straight Connector 200"/>
              <p:cNvCxnSpPr>
                <a:stCxn id="197" idx="1"/>
                <a:endCxn id="200"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202" name="Straight Connector 201"/>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203" name="Straight Connector 202"/>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204" name="Straight Connector 203"/>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74" name="Group 173"/>
            <p:cNvGrpSpPr/>
            <p:nvPr/>
          </p:nvGrpSpPr>
          <p:grpSpPr>
            <a:xfrm>
              <a:off x="9869597" y="3818046"/>
              <a:ext cx="305119" cy="697756"/>
              <a:chOff x="6733994" y="2009774"/>
              <a:chExt cx="470083" cy="923925"/>
            </a:xfrm>
          </p:grpSpPr>
          <p:sp>
            <p:nvSpPr>
              <p:cNvPr id="189" name="Freeform 188"/>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90" name="Freeform 189"/>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91" name="Freeform 190"/>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92" name="Freeform 191"/>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93" name="Straight Connector 192"/>
              <p:cNvCxnSpPr>
                <a:stCxn id="189" idx="1"/>
                <a:endCxn id="192"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94" name="Straight Connector 193"/>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95" name="Straight Connector 194"/>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96" name="Straight Connector 195"/>
              <p:cNvCxnSpPr/>
              <p:nvPr/>
            </p:nvCxnSpPr>
            <p:spPr>
              <a:xfrm>
                <a:off x="6774994" y="2643186"/>
                <a:ext cx="345323" cy="0"/>
              </a:xfrm>
              <a:prstGeom prst="line">
                <a:avLst/>
              </a:prstGeom>
              <a:noFill/>
              <a:ln w="15875" cap="flat" cmpd="sng" algn="ctr">
                <a:solidFill>
                  <a:srgbClr val="2683C6"/>
                </a:solidFill>
                <a:prstDash val="solid"/>
              </a:ln>
              <a:effectLst/>
            </p:spPr>
          </p:cxnSp>
        </p:grpSp>
        <p:grpSp>
          <p:nvGrpSpPr>
            <p:cNvPr id="175" name="Group 174"/>
            <p:cNvGrpSpPr/>
            <p:nvPr/>
          </p:nvGrpSpPr>
          <p:grpSpPr>
            <a:xfrm>
              <a:off x="10324421" y="3825238"/>
              <a:ext cx="305119" cy="697756"/>
              <a:chOff x="6733994" y="2009774"/>
              <a:chExt cx="470083" cy="923925"/>
            </a:xfrm>
          </p:grpSpPr>
          <p:sp>
            <p:nvSpPr>
              <p:cNvPr id="181" name="Freeform 180"/>
              <p:cNvSpPr/>
              <p:nvPr/>
            </p:nvSpPr>
            <p:spPr>
              <a:xfrm>
                <a:off x="6733994"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82" name="Freeform 181"/>
              <p:cNvSpPr/>
              <p:nvPr/>
            </p:nvSpPr>
            <p:spPr>
              <a:xfrm>
                <a:off x="6848666"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83" name="Freeform 182"/>
              <p:cNvSpPr/>
              <p:nvPr/>
            </p:nvSpPr>
            <p:spPr>
              <a:xfrm>
                <a:off x="6963338"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sp>
            <p:nvSpPr>
              <p:cNvPr id="184" name="Freeform 183"/>
              <p:cNvSpPr/>
              <p:nvPr/>
            </p:nvSpPr>
            <p:spPr>
              <a:xfrm>
                <a:off x="7079317" y="2009774"/>
                <a:ext cx="114672" cy="923925"/>
              </a:xfrm>
              <a:custGeom>
                <a:avLst/>
                <a:gdLst>
                  <a:gd name="connsiteX0" fmla="*/ 181 w 114672"/>
                  <a:gd name="connsiteY0" fmla="*/ 0 h 923925"/>
                  <a:gd name="connsiteX1" fmla="*/ 85906 w 114672"/>
                  <a:gd name="connsiteY1" fmla="*/ 142875 h 923925"/>
                  <a:gd name="connsiteX2" fmla="*/ 181 w 114672"/>
                  <a:gd name="connsiteY2" fmla="*/ 295275 h 923925"/>
                  <a:gd name="connsiteX3" fmla="*/ 114481 w 114672"/>
                  <a:gd name="connsiteY3" fmla="*/ 476250 h 923925"/>
                  <a:gd name="connsiteX4" fmla="*/ 28756 w 114672"/>
                  <a:gd name="connsiteY4" fmla="*/ 647700 h 923925"/>
                  <a:gd name="connsiteX5" fmla="*/ 85906 w 114672"/>
                  <a:gd name="connsiteY5" fmla="*/ 838200 h 923925"/>
                  <a:gd name="connsiteX6" fmla="*/ 85906 w 114672"/>
                  <a:gd name="connsiteY6"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72" h="923925">
                    <a:moveTo>
                      <a:pt x="181" y="0"/>
                    </a:moveTo>
                    <a:cubicBezTo>
                      <a:pt x="43043" y="46831"/>
                      <a:pt x="85906" y="93663"/>
                      <a:pt x="85906" y="142875"/>
                    </a:cubicBezTo>
                    <a:cubicBezTo>
                      <a:pt x="85906" y="192087"/>
                      <a:pt x="-4582" y="239713"/>
                      <a:pt x="181" y="295275"/>
                    </a:cubicBezTo>
                    <a:cubicBezTo>
                      <a:pt x="4944" y="350838"/>
                      <a:pt x="109719" y="417513"/>
                      <a:pt x="114481" y="476250"/>
                    </a:cubicBezTo>
                    <a:cubicBezTo>
                      <a:pt x="119244" y="534988"/>
                      <a:pt x="33519" y="587375"/>
                      <a:pt x="28756" y="647700"/>
                    </a:cubicBezTo>
                    <a:cubicBezTo>
                      <a:pt x="23994" y="708025"/>
                      <a:pt x="76381" y="792163"/>
                      <a:pt x="85906" y="838200"/>
                    </a:cubicBezTo>
                    <a:cubicBezTo>
                      <a:pt x="95431" y="884238"/>
                      <a:pt x="90668" y="904081"/>
                      <a:pt x="85906" y="923925"/>
                    </a:cubicBezTo>
                  </a:path>
                </a:pathLst>
              </a:custGeom>
              <a:noFill/>
              <a:ln w="15875" cap="flat" cmpd="sng" algn="ctr">
                <a:solidFill>
                  <a:srgbClr val="1CADE4">
                    <a:shade val="50000"/>
                  </a:srgbClr>
                </a:solidFill>
                <a:prstDash val="solid"/>
                <a:headEnd type="none" w="med" len="med"/>
                <a:tailEnd type="triangle" w="med" len="med"/>
              </a:ln>
              <a:effectLst/>
            </p:spPr>
            <p:txBody>
              <a:bodyPr rtlCol="0" anchor="ctr"/>
              <a:lstStyle/>
              <a:p>
                <a:pPr algn="ctr" defTabSz="342900" fontAlgn="auto">
                  <a:spcBef>
                    <a:spcPts val="0"/>
                  </a:spcBef>
                  <a:spcAft>
                    <a:spcPts val="0"/>
                  </a:spcAft>
                  <a:defRPr/>
                </a:pPr>
                <a:endParaRPr lang="en-US" kern="0">
                  <a:solidFill>
                    <a:prstClr val="white"/>
                  </a:solidFill>
                  <a:latin typeface="Calibri"/>
                  <a:cs typeface="+mn-cs"/>
                </a:endParaRPr>
              </a:p>
            </p:txBody>
          </p:sp>
          <p:cxnSp>
            <p:nvCxnSpPr>
              <p:cNvPr id="185" name="Straight Connector 184"/>
              <p:cNvCxnSpPr>
                <a:stCxn id="181" idx="1"/>
                <a:endCxn id="184" idx="1"/>
              </p:cNvCxnSpPr>
              <p:nvPr/>
            </p:nvCxnSpPr>
            <p:spPr>
              <a:xfrm>
                <a:off x="6819900" y="2152649"/>
                <a:ext cx="345323" cy="0"/>
              </a:xfrm>
              <a:prstGeom prst="line">
                <a:avLst/>
              </a:prstGeom>
              <a:noFill/>
              <a:ln w="15875" cap="flat" cmpd="sng" algn="ctr">
                <a:solidFill>
                  <a:srgbClr val="2683C6"/>
                </a:solidFill>
                <a:prstDash val="solid"/>
              </a:ln>
              <a:effectLst/>
            </p:spPr>
          </p:cxnSp>
          <p:cxnSp>
            <p:nvCxnSpPr>
              <p:cNvPr id="186" name="Straight Connector 185"/>
              <p:cNvCxnSpPr/>
              <p:nvPr/>
            </p:nvCxnSpPr>
            <p:spPr>
              <a:xfrm>
                <a:off x="6733994" y="2295524"/>
                <a:ext cx="345323" cy="0"/>
              </a:xfrm>
              <a:prstGeom prst="line">
                <a:avLst/>
              </a:prstGeom>
              <a:noFill/>
              <a:ln w="15875" cap="flat" cmpd="sng" algn="ctr">
                <a:solidFill>
                  <a:srgbClr val="2683C6"/>
                </a:solidFill>
                <a:prstDash val="solid"/>
              </a:ln>
              <a:effectLst/>
            </p:spPr>
          </p:cxnSp>
          <p:cxnSp>
            <p:nvCxnSpPr>
              <p:cNvPr id="187" name="Straight Connector 186"/>
              <p:cNvCxnSpPr/>
              <p:nvPr/>
            </p:nvCxnSpPr>
            <p:spPr>
              <a:xfrm>
                <a:off x="6858754" y="2481261"/>
                <a:ext cx="345323" cy="0"/>
              </a:xfrm>
              <a:prstGeom prst="line">
                <a:avLst/>
              </a:prstGeom>
              <a:noFill/>
              <a:ln w="15875" cap="flat" cmpd="sng" algn="ctr">
                <a:solidFill>
                  <a:srgbClr val="2683C6"/>
                </a:solidFill>
                <a:prstDash val="solid"/>
              </a:ln>
              <a:effectLst/>
            </p:spPr>
          </p:cxnSp>
          <p:cxnSp>
            <p:nvCxnSpPr>
              <p:cNvPr id="188" name="Straight Connector 187"/>
              <p:cNvCxnSpPr/>
              <p:nvPr/>
            </p:nvCxnSpPr>
            <p:spPr>
              <a:xfrm>
                <a:off x="6774994" y="2643186"/>
                <a:ext cx="345323" cy="0"/>
              </a:xfrm>
              <a:prstGeom prst="line">
                <a:avLst/>
              </a:prstGeom>
              <a:noFill/>
              <a:ln w="15875" cap="flat" cmpd="sng" algn="ctr">
                <a:solidFill>
                  <a:srgbClr val="2683C6"/>
                </a:solidFill>
                <a:prstDash val="solid"/>
              </a:ln>
              <a:effectLst/>
            </p:spPr>
          </p:cxnSp>
        </p:grpSp>
        <p:sp>
          <p:nvSpPr>
            <p:cNvPr id="176" name="Rectangle 175"/>
            <p:cNvSpPr/>
            <p:nvPr/>
          </p:nvSpPr>
          <p:spPr>
            <a:xfrm>
              <a:off x="8386440" y="3522425"/>
              <a:ext cx="1057197" cy="1158131"/>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77" name="Rectangle 176"/>
            <p:cNvSpPr/>
            <p:nvPr/>
          </p:nvSpPr>
          <p:spPr>
            <a:xfrm>
              <a:off x="9739911" y="3522425"/>
              <a:ext cx="1057197" cy="1158131"/>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78" name="Rectangle 177"/>
            <p:cNvSpPr/>
            <p:nvPr/>
          </p:nvSpPr>
          <p:spPr>
            <a:xfrm>
              <a:off x="8223794" y="3133984"/>
              <a:ext cx="2802548" cy="1712020"/>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179" name="TextBox 178"/>
            <p:cNvSpPr txBox="1"/>
            <p:nvPr/>
          </p:nvSpPr>
          <p:spPr>
            <a:xfrm>
              <a:off x="8341388" y="3506354"/>
              <a:ext cx="1156086" cy="338554"/>
            </a:xfrm>
            <a:prstGeom prst="rect">
              <a:avLst/>
            </a:prstGeom>
            <a:noFill/>
            <a:effectLst/>
          </p:spPr>
          <p:txBody>
            <a:bodyPr wrap="none" rtlCol="0">
              <a:spAutoFit/>
            </a:bodyPr>
            <a:lstStyle/>
            <a:p>
              <a:pPr defTabSz="342900" fontAlgn="auto">
                <a:spcBef>
                  <a:spcPts val="0"/>
                </a:spcBef>
                <a:spcAft>
                  <a:spcPts val="0"/>
                </a:spcAft>
                <a:defRPr/>
              </a:pPr>
              <a:r>
                <a:rPr lang="en-US" sz="1600" b="1" kern="0" dirty="0">
                  <a:solidFill>
                    <a:prstClr val="black"/>
                  </a:solidFill>
                  <a:latin typeface="Calibri"/>
                  <a:cs typeface="+mn-cs"/>
                </a:rPr>
                <a:t>Workgroup</a:t>
              </a:r>
            </a:p>
          </p:txBody>
        </p:sp>
        <p:sp>
          <p:nvSpPr>
            <p:cNvPr id="180" name="TextBox 179"/>
            <p:cNvSpPr txBox="1"/>
            <p:nvPr/>
          </p:nvSpPr>
          <p:spPr>
            <a:xfrm>
              <a:off x="9700147" y="3474944"/>
              <a:ext cx="1156086" cy="338554"/>
            </a:xfrm>
            <a:prstGeom prst="rect">
              <a:avLst/>
            </a:prstGeom>
            <a:noFill/>
          </p:spPr>
          <p:txBody>
            <a:bodyPr wrap="none" rtlCol="0">
              <a:spAutoFit/>
            </a:bodyPr>
            <a:lstStyle/>
            <a:p>
              <a:pPr defTabSz="342900" fontAlgn="auto">
                <a:spcBef>
                  <a:spcPts val="0"/>
                </a:spcBef>
                <a:spcAft>
                  <a:spcPts val="0"/>
                </a:spcAft>
                <a:defRPr/>
              </a:pPr>
              <a:r>
                <a:rPr lang="en-US" sz="1600" b="1" kern="0" dirty="0">
                  <a:solidFill>
                    <a:prstClr val="black"/>
                  </a:solidFill>
                  <a:latin typeface="Calibri"/>
                  <a:cs typeface="+mn-cs"/>
                </a:rPr>
                <a:t>Workgroup</a:t>
              </a:r>
            </a:p>
          </p:txBody>
        </p:sp>
        <p:sp>
          <p:nvSpPr>
            <p:cNvPr id="213" name="TextBox 212"/>
            <p:cNvSpPr txBox="1"/>
            <p:nvPr/>
          </p:nvSpPr>
          <p:spPr>
            <a:xfrm>
              <a:off x="9282776" y="3162739"/>
              <a:ext cx="645672" cy="369332"/>
            </a:xfrm>
            <a:prstGeom prst="rect">
              <a:avLst/>
            </a:prstGeom>
            <a:noFill/>
          </p:spPr>
          <p:txBody>
            <a:bodyPr wrap="square" rtlCol="0">
              <a:spAutoFit/>
            </a:bodyPr>
            <a:lstStyle/>
            <a:p>
              <a:pPr defTabSz="342900" fontAlgn="auto">
                <a:spcBef>
                  <a:spcPts val="0"/>
                </a:spcBef>
                <a:spcAft>
                  <a:spcPts val="0"/>
                </a:spcAft>
              </a:pPr>
              <a:r>
                <a:rPr lang="en-US" b="1" dirty="0">
                  <a:solidFill>
                    <a:prstClr val="black"/>
                  </a:solidFill>
                  <a:latin typeface="Calibri"/>
                  <a:cs typeface="+mn-cs"/>
                </a:rPr>
                <a:t>Grid</a:t>
              </a:r>
            </a:p>
          </p:txBody>
        </p:sp>
        <p:sp>
          <p:nvSpPr>
            <p:cNvPr id="215" name="TextBox 214"/>
            <p:cNvSpPr txBox="1"/>
            <p:nvPr/>
          </p:nvSpPr>
          <p:spPr>
            <a:xfrm>
              <a:off x="9022836" y="2782268"/>
              <a:ext cx="1249445" cy="369332"/>
            </a:xfrm>
            <a:prstGeom prst="rect">
              <a:avLst/>
            </a:prstGeom>
            <a:noFill/>
          </p:spPr>
          <p:txBody>
            <a:bodyPr wrap="none" rtlCol="0">
              <a:spAutoFit/>
            </a:bodyPr>
            <a:lstStyle/>
            <a:p>
              <a:pPr defTabSz="342900" fontAlgn="auto">
                <a:spcBef>
                  <a:spcPts val="0"/>
                </a:spcBef>
                <a:spcAft>
                  <a:spcPts val="0"/>
                </a:spcAft>
              </a:pPr>
              <a:r>
                <a:rPr lang="en-US" b="1" dirty="0">
                  <a:solidFill>
                    <a:prstClr val="black"/>
                  </a:solidFill>
                  <a:latin typeface="Calibri"/>
                  <a:cs typeface="+mn-cs"/>
                </a:rPr>
                <a:t>HSA Model</a:t>
              </a:r>
            </a:p>
          </p:txBody>
        </p:sp>
        <p:sp>
          <p:nvSpPr>
            <p:cNvPr id="216" name="TextBox 215"/>
            <p:cNvSpPr txBox="1"/>
            <p:nvPr/>
          </p:nvSpPr>
          <p:spPr>
            <a:xfrm>
              <a:off x="9863190" y="4906610"/>
              <a:ext cx="1708032" cy="369332"/>
            </a:xfrm>
            <a:prstGeom prst="rect">
              <a:avLst/>
            </a:prstGeom>
            <a:noFill/>
          </p:spPr>
          <p:txBody>
            <a:bodyPr wrap="none" rtlCol="0">
              <a:spAutoFit/>
            </a:bodyPr>
            <a:lstStyle/>
            <a:p>
              <a:pPr defTabSz="342900" fontAlgn="auto">
                <a:spcBef>
                  <a:spcPts val="0"/>
                </a:spcBef>
                <a:spcAft>
                  <a:spcPts val="0"/>
                </a:spcAft>
              </a:pPr>
              <a:r>
                <a:rPr lang="en-US" b="1" dirty="0" err="1">
                  <a:solidFill>
                    <a:prstClr val="black"/>
                  </a:solidFill>
                  <a:latin typeface="Calibri"/>
                  <a:cs typeface="+mn-cs"/>
                </a:rPr>
                <a:t>Wavefront</a:t>
              </a:r>
              <a:r>
                <a:rPr lang="en-US" b="1" dirty="0">
                  <a:solidFill>
                    <a:prstClr val="black"/>
                  </a:solidFill>
                  <a:latin typeface="Calibri"/>
                  <a:cs typeface="+mn-cs"/>
                </a:rPr>
                <a:t> (WF)</a:t>
              </a:r>
            </a:p>
          </p:txBody>
        </p:sp>
        <p:cxnSp>
          <p:nvCxnSpPr>
            <p:cNvPr id="217" name="Straight Arrow Connector 216"/>
            <p:cNvCxnSpPr>
              <a:stCxn id="216" idx="0"/>
              <a:endCxn id="218" idx="2"/>
            </p:cNvCxnSpPr>
            <p:nvPr/>
          </p:nvCxnSpPr>
          <p:spPr>
            <a:xfrm flipH="1" flipV="1">
              <a:off x="10023470" y="4572894"/>
              <a:ext cx="693736" cy="333716"/>
            </a:xfrm>
            <a:prstGeom prst="straightConnector1">
              <a:avLst/>
            </a:prstGeom>
            <a:noFill/>
            <a:ln w="12700" cap="flat" cmpd="sng" algn="ctr">
              <a:solidFill>
                <a:srgbClr val="1CADE4"/>
              </a:solidFill>
              <a:prstDash val="solid"/>
              <a:tailEnd type="triangle"/>
            </a:ln>
            <a:effectLst/>
          </p:spPr>
        </p:cxnSp>
        <p:sp>
          <p:nvSpPr>
            <p:cNvPr id="218" name="Rectangle 217"/>
            <p:cNvSpPr/>
            <p:nvPr/>
          </p:nvSpPr>
          <p:spPr>
            <a:xfrm>
              <a:off x="9809783" y="3757554"/>
              <a:ext cx="427373" cy="815340"/>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sp>
          <p:nvSpPr>
            <p:cNvPr id="219" name="TextBox 218"/>
            <p:cNvSpPr txBox="1"/>
            <p:nvPr/>
          </p:nvSpPr>
          <p:spPr>
            <a:xfrm>
              <a:off x="8103986" y="4911252"/>
              <a:ext cx="1676421" cy="369332"/>
            </a:xfrm>
            <a:prstGeom prst="rect">
              <a:avLst/>
            </a:prstGeom>
            <a:noFill/>
          </p:spPr>
          <p:txBody>
            <a:bodyPr wrap="none" rtlCol="0">
              <a:spAutoFit/>
            </a:bodyPr>
            <a:lstStyle/>
            <a:p>
              <a:pPr defTabSz="342900" fontAlgn="auto">
                <a:spcBef>
                  <a:spcPts val="0"/>
                </a:spcBef>
                <a:spcAft>
                  <a:spcPts val="0"/>
                </a:spcAft>
              </a:pPr>
              <a:r>
                <a:rPr lang="en-US" b="1" dirty="0">
                  <a:solidFill>
                    <a:prstClr val="black"/>
                  </a:solidFill>
                  <a:latin typeface="Calibri"/>
                  <a:cs typeface="+mn-cs"/>
                </a:rPr>
                <a:t>Work-item (WI)</a:t>
              </a:r>
            </a:p>
          </p:txBody>
        </p:sp>
        <p:cxnSp>
          <p:nvCxnSpPr>
            <p:cNvPr id="220" name="Straight Arrow Connector 219"/>
            <p:cNvCxnSpPr>
              <a:stCxn id="219" idx="0"/>
              <a:endCxn id="208" idx="6"/>
            </p:cNvCxnSpPr>
            <p:nvPr/>
          </p:nvCxnSpPr>
          <p:spPr>
            <a:xfrm flipH="1" flipV="1">
              <a:off x="8789360" y="4512207"/>
              <a:ext cx="152837" cy="399045"/>
            </a:xfrm>
            <a:prstGeom prst="straightConnector1">
              <a:avLst/>
            </a:prstGeom>
            <a:noFill/>
            <a:ln w="12700" cap="flat" cmpd="sng" algn="ctr">
              <a:solidFill>
                <a:srgbClr val="1CADE4"/>
              </a:solidFill>
              <a:prstDash val="solid"/>
              <a:tailEnd type="triangle"/>
            </a:ln>
            <a:effectLst/>
          </p:spPr>
        </p:cxnSp>
        <p:cxnSp>
          <p:nvCxnSpPr>
            <p:cNvPr id="221" name="Straight Arrow Connector 220"/>
            <p:cNvCxnSpPr>
              <a:stCxn id="219" idx="0"/>
              <a:endCxn id="207" idx="6"/>
            </p:cNvCxnSpPr>
            <p:nvPr/>
          </p:nvCxnSpPr>
          <p:spPr>
            <a:xfrm flipH="1" flipV="1">
              <a:off x="8714081" y="4512207"/>
              <a:ext cx="228116" cy="399045"/>
            </a:xfrm>
            <a:prstGeom prst="straightConnector1">
              <a:avLst/>
            </a:prstGeom>
            <a:noFill/>
            <a:ln w="12700" cap="flat" cmpd="sng" algn="ctr">
              <a:solidFill>
                <a:srgbClr val="1CADE4"/>
              </a:solidFill>
              <a:prstDash val="solid"/>
              <a:tailEnd type="triangle"/>
            </a:ln>
            <a:effectLst/>
          </p:spPr>
        </p:cxnSp>
        <p:cxnSp>
          <p:nvCxnSpPr>
            <p:cNvPr id="222" name="Straight Arrow Connector 221"/>
            <p:cNvCxnSpPr>
              <a:stCxn id="219" idx="0"/>
              <a:endCxn id="206" idx="6"/>
            </p:cNvCxnSpPr>
            <p:nvPr/>
          </p:nvCxnSpPr>
          <p:spPr>
            <a:xfrm flipH="1" flipV="1">
              <a:off x="8639651" y="4512207"/>
              <a:ext cx="302546" cy="399045"/>
            </a:xfrm>
            <a:prstGeom prst="straightConnector1">
              <a:avLst/>
            </a:prstGeom>
            <a:noFill/>
            <a:ln w="12700" cap="flat" cmpd="sng" algn="ctr">
              <a:solidFill>
                <a:srgbClr val="1CADE4"/>
              </a:solidFill>
              <a:prstDash val="solid"/>
              <a:tailEnd type="triangle"/>
            </a:ln>
            <a:effectLst/>
          </p:spPr>
        </p:cxnSp>
        <p:cxnSp>
          <p:nvCxnSpPr>
            <p:cNvPr id="223" name="Straight Arrow Connector 222"/>
            <p:cNvCxnSpPr>
              <a:stCxn id="219" idx="0"/>
              <a:endCxn id="205" idx="6"/>
            </p:cNvCxnSpPr>
            <p:nvPr/>
          </p:nvCxnSpPr>
          <p:spPr>
            <a:xfrm flipH="1" flipV="1">
              <a:off x="8565220" y="4512207"/>
              <a:ext cx="376977" cy="399045"/>
            </a:xfrm>
            <a:prstGeom prst="straightConnector1">
              <a:avLst/>
            </a:prstGeom>
            <a:noFill/>
            <a:ln w="12700" cap="flat" cmpd="sng" algn="ctr">
              <a:solidFill>
                <a:srgbClr val="1CADE4"/>
              </a:solidFill>
              <a:prstDash val="solid"/>
              <a:tailEnd type="triangle"/>
            </a:ln>
            <a:effectLst/>
          </p:spPr>
        </p:cxnSp>
        <p:sp>
          <p:nvSpPr>
            <p:cNvPr id="224" name="Rectangle 223"/>
            <p:cNvSpPr/>
            <p:nvPr/>
          </p:nvSpPr>
          <p:spPr>
            <a:xfrm>
              <a:off x="10295909" y="3757554"/>
              <a:ext cx="427373" cy="815340"/>
            </a:xfrm>
            <a:prstGeom prst="rect">
              <a:avLst/>
            </a:prstGeom>
            <a:noFill/>
            <a:ln w="15875" cap="flat" cmpd="sng" algn="ctr">
              <a:solidFill>
                <a:srgbClr val="2683C6"/>
              </a:solidFill>
              <a:prstDash val="solid"/>
            </a:ln>
            <a:effectLst/>
          </p:spPr>
          <p:txBody>
            <a:bodyPr rtlCol="0" anchor="ctr"/>
            <a:lstStyle/>
            <a:p>
              <a:pPr algn="ctr" defTabSz="342900" fontAlgn="auto">
                <a:spcBef>
                  <a:spcPts val="0"/>
                </a:spcBef>
                <a:spcAft>
                  <a:spcPts val="0"/>
                </a:spcAft>
                <a:defRPr/>
              </a:pPr>
              <a:endParaRPr lang="en-US" kern="0">
                <a:solidFill>
                  <a:prstClr val="black"/>
                </a:solidFill>
                <a:latin typeface="Calibri"/>
                <a:cs typeface="+mn-cs"/>
              </a:endParaRPr>
            </a:p>
          </p:txBody>
        </p:sp>
        <p:cxnSp>
          <p:nvCxnSpPr>
            <p:cNvPr id="225" name="Straight Arrow Connector 224"/>
            <p:cNvCxnSpPr>
              <a:stCxn id="216" idx="0"/>
              <a:endCxn id="224" idx="2"/>
            </p:cNvCxnSpPr>
            <p:nvPr/>
          </p:nvCxnSpPr>
          <p:spPr>
            <a:xfrm flipH="1" flipV="1">
              <a:off x="10509596" y="4572894"/>
              <a:ext cx="207610" cy="333716"/>
            </a:xfrm>
            <a:prstGeom prst="straightConnector1">
              <a:avLst/>
            </a:prstGeom>
            <a:noFill/>
            <a:ln w="12700" cap="flat" cmpd="sng" algn="ctr">
              <a:solidFill>
                <a:srgbClr val="1CADE4"/>
              </a:solidFill>
              <a:prstDash val="solid"/>
              <a:tailEnd type="triangle"/>
            </a:ln>
            <a:effectLst/>
          </p:spPr>
        </p:cxnSp>
        <p:cxnSp>
          <p:nvCxnSpPr>
            <p:cNvPr id="226" name="Straight Arrow Connector 225"/>
            <p:cNvCxnSpPr>
              <a:stCxn id="219" idx="0"/>
              <a:endCxn id="197" idx="6"/>
            </p:cNvCxnSpPr>
            <p:nvPr/>
          </p:nvCxnSpPr>
          <p:spPr>
            <a:xfrm flipV="1">
              <a:off x="8942197" y="4508609"/>
              <a:ext cx="68158" cy="402643"/>
            </a:xfrm>
            <a:prstGeom prst="straightConnector1">
              <a:avLst/>
            </a:prstGeom>
            <a:noFill/>
            <a:ln w="12700" cap="flat" cmpd="sng" algn="ctr">
              <a:solidFill>
                <a:srgbClr val="1CADE4"/>
              </a:solidFill>
              <a:prstDash val="solid"/>
              <a:tailEnd type="triangle"/>
            </a:ln>
            <a:effectLst/>
          </p:spPr>
        </p:cxnSp>
        <p:cxnSp>
          <p:nvCxnSpPr>
            <p:cNvPr id="227" name="Straight Arrow Connector 226"/>
            <p:cNvCxnSpPr>
              <a:stCxn id="219" idx="0"/>
              <a:endCxn id="198" idx="6"/>
            </p:cNvCxnSpPr>
            <p:nvPr/>
          </p:nvCxnSpPr>
          <p:spPr>
            <a:xfrm flipV="1">
              <a:off x="8942197" y="4508609"/>
              <a:ext cx="142589" cy="402643"/>
            </a:xfrm>
            <a:prstGeom prst="straightConnector1">
              <a:avLst/>
            </a:prstGeom>
            <a:noFill/>
            <a:ln w="12700" cap="flat" cmpd="sng" algn="ctr">
              <a:solidFill>
                <a:srgbClr val="1CADE4"/>
              </a:solidFill>
              <a:prstDash val="solid"/>
              <a:tailEnd type="triangle"/>
            </a:ln>
            <a:effectLst/>
          </p:spPr>
        </p:cxnSp>
        <p:cxnSp>
          <p:nvCxnSpPr>
            <p:cNvPr id="228" name="Straight Arrow Connector 227"/>
            <p:cNvCxnSpPr>
              <a:stCxn id="219" idx="0"/>
              <a:endCxn id="199" idx="6"/>
            </p:cNvCxnSpPr>
            <p:nvPr/>
          </p:nvCxnSpPr>
          <p:spPr>
            <a:xfrm flipV="1">
              <a:off x="8942197" y="4508609"/>
              <a:ext cx="217019" cy="402643"/>
            </a:xfrm>
            <a:prstGeom prst="straightConnector1">
              <a:avLst/>
            </a:prstGeom>
            <a:noFill/>
            <a:ln w="12700" cap="flat" cmpd="sng" algn="ctr">
              <a:solidFill>
                <a:srgbClr val="1CADE4"/>
              </a:solidFill>
              <a:prstDash val="solid"/>
              <a:tailEnd type="triangle"/>
            </a:ln>
            <a:effectLst/>
          </p:spPr>
        </p:cxnSp>
        <p:cxnSp>
          <p:nvCxnSpPr>
            <p:cNvPr id="229" name="Straight Arrow Connector 228"/>
            <p:cNvCxnSpPr>
              <a:stCxn id="219" idx="0"/>
              <a:endCxn id="200" idx="6"/>
            </p:cNvCxnSpPr>
            <p:nvPr/>
          </p:nvCxnSpPr>
          <p:spPr>
            <a:xfrm flipV="1">
              <a:off x="8942197" y="4508609"/>
              <a:ext cx="292298" cy="402643"/>
            </a:xfrm>
            <a:prstGeom prst="straightConnector1">
              <a:avLst/>
            </a:prstGeom>
            <a:noFill/>
            <a:ln w="12700" cap="flat" cmpd="sng" algn="ctr">
              <a:solidFill>
                <a:srgbClr val="1CADE4"/>
              </a:solidFill>
              <a:prstDash val="solid"/>
              <a:tailEnd type="triangle"/>
            </a:ln>
            <a:effectLst/>
          </p:spPr>
        </p:cxnSp>
      </p:grpSp>
      <p:grpSp>
        <p:nvGrpSpPr>
          <p:cNvPr id="9" name="Group 8"/>
          <p:cNvGrpSpPr/>
          <p:nvPr/>
        </p:nvGrpSpPr>
        <p:grpSpPr>
          <a:xfrm>
            <a:off x="6995245" y="2898191"/>
            <a:ext cx="4446748" cy="2937453"/>
            <a:chOff x="7007503" y="2924952"/>
            <a:chExt cx="4446748" cy="2937453"/>
          </a:xfrm>
        </p:grpSpPr>
        <p:sp>
          <p:nvSpPr>
            <p:cNvPr id="23" name="Rounded Rectangular Callout 22"/>
            <p:cNvSpPr/>
            <p:nvPr/>
          </p:nvSpPr>
          <p:spPr>
            <a:xfrm>
              <a:off x="7007503" y="4789128"/>
              <a:ext cx="1013700" cy="422453"/>
            </a:xfrm>
            <a:prstGeom prst="wedgeRoundRectCallout">
              <a:avLst>
                <a:gd name="adj1" fmla="val 64863"/>
                <a:gd name="adj2" fmla="val 18345"/>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500" dirty="0">
                  <a:solidFill>
                    <a:sysClr val="windowText" lastClr="000000"/>
                  </a:solidFill>
                </a:rPr>
                <a:t>Thread in CUDA</a:t>
              </a:r>
            </a:p>
          </p:txBody>
        </p:sp>
        <p:sp>
          <p:nvSpPr>
            <p:cNvPr id="18" name="Rounded Rectangular Callout 17"/>
            <p:cNvSpPr/>
            <p:nvPr/>
          </p:nvSpPr>
          <p:spPr>
            <a:xfrm>
              <a:off x="10232911" y="2968694"/>
              <a:ext cx="1196036" cy="422453"/>
            </a:xfrm>
            <a:prstGeom prst="wedgeRoundRectCallout">
              <a:avLst>
                <a:gd name="adj1" fmla="val -79549"/>
                <a:gd name="adj2" fmla="val 32630"/>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500" dirty="0">
                  <a:solidFill>
                    <a:sysClr val="windowText" lastClr="000000"/>
                  </a:solidFill>
                </a:rPr>
                <a:t>Grid in CUDA</a:t>
              </a:r>
            </a:p>
          </p:txBody>
        </p:sp>
        <p:sp>
          <p:nvSpPr>
            <p:cNvPr id="21" name="Rounded Rectangular Callout 20"/>
            <p:cNvSpPr/>
            <p:nvPr/>
          </p:nvSpPr>
          <p:spPr>
            <a:xfrm>
              <a:off x="7562272" y="2924952"/>
              <a:ext cx="1196036" cy="422453"/>
            </a:xfrm>
            <a:prstGeom prst="wedgeRoundRectCallout">
              <a:avLst>
                <a:gd name="adj1" fmla="val 34213"/>
                <a:gd name="adj2" fmla="val 93669"/>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500" dirty="0">
                  <a:solidFill>
                    <a:sysClr val="windowText" lastClr="000000"/>
                  </a:solidFill>
                </a:rPr>
                <a:t>Thread block in CUDA</a:t>
              </a:r>
            </a:p>
          </p:txBody>
        </p:sp>
        <p:sp>
          <p:nvSpPr>
            <p:cNvPr id="22" name="Rounded Rectangular Callout 21"/>
            <p:cNvSpPr/>
            <p:nvPr/>
          </p:nvSpPr>
          <p:spPr>
            <a:xfrm>
              <a:off x="10159199" y="5439952"/>
              <a:ext cx="1295052" cy="422453"/>
            </a:xfrm>
            <a:prstGeom prst="wedgeRoundRectCallout">
              <a:avLst>
                <a:gd name="adj1" fmla="val -35264"/>
                <a:gd name="adj2" fmla="val -88149"/>
                <a:gd name="adj3" fmla="val 16667"/>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500" dirty="0">
                  <a:solidFill>
                    <a:sysClr val="windowText" lastClr="000000"/>
                  </a:solidFill>
                </a:rPr>
                <a:t>Warp in CUDA</a:t>
              </a:r>
            </a:p>
          </p:txBody>
        </p:sp>
      </p:grpSp>
      <p:grpSp>
        <p:nvGrpSpPr>
          <p:cNvPr id="28" name="Group 27">
            <a:extLst>
              <a:ext uri="{FF2B5EF4-FFF2-40B4-BE49-F238E27FC236}">
                <a16:creationId xmlns="" xmlns:a16="http://schemas.microsoft.com/office/drawing/2014/main" id="{0474751C-13C8-4766-B5DE-76DC9EA95832}"/>
              </a:ext>
            </a:extLst>
          </p:cNvPr>
          <p:cNvGrpSpPr/>
          <p:nvPr/>
        </p:nvGrpSpPr>
        <p:grpSpPr>
          <a:xfrm>
            <a:off x="1712366" y="3252628"/>
            <a:ext cx="1827017" cy="1354775"/>
            <a:chOff x="7497293" y="1039225"/>
            <a:chExt cx="1827017" cy="1354775"/>
          </a:xfrm>
        </p:grpSpPr>
        <p:grpSp>
          <p:nvGrpSpPr>
            <p:cNvPr id="26" name="Group 25">
              <a:extLst>
                <a:ext uri="{FF2B5EF4-FFF2-40B4-BE49-F238E27FC236}">
                  <a16:creationId xmlns="" xmlns:a16="http://schemas.microsoft.com/office/drawing/2014/main" id="{5EF40BA3-764E-4111-A58F-7408400B965E}"/>
                </a:ext>
              </a:extLst>
            </p:cNvPr>
            <p:cNvGrpSpPr/>
            <p:nvPr/>
          </p:nvGrpSpPr>
          <p:grpSpPr>
            <a:xfrm>
              <a:off x="7497293" y="1039225"/>
              <a:ext cx="1827017" cy="1354775"/>
              <a:chOff x="7912894" y="987605"/>
              <a:chExt cx="1827017" cy="1354775"/>
            </a:xfrm>
          </p:grpSpPr>
          <p:sp>
            <p:nvSpPr>
              <p:cNvPr id="4" name="Rectangle 3">
                <a:extLst>
                  <a:ext uri="{FF2B5EF4-FFF2-40B4-BE49-F238E27FC236}">
                    <a16:creationId xmlns="" xmlns:a16="http://schemas.microsoft.com/office/drawing/2014/main" id="{596E572C-BCF5-419E-9452-3A643AFA63FF}"/>
                  </a:ext>
                </a:extLst>
              </p:cNvPr>
              <p:cNvSpPr/>
              <p:nvPr/>
            </p:nvSpPr>
            <p:spPr>
              <a:xfrm>
                <a:off x="7912894" y="987605"/>
                <a:ext cx="1827017" cy="1354775"/>
              </a:xfrm>
              <a:prstGeom prst="rect">
                <a:avLst/>
              </a:prstGeom>
              <a:noFill/>
              <a:ln>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 name="Group 24">
                <a:extLst>
                  <a:ext uri="{FF2B5EF4-FFF2-40B4-BE49-F238E27FC236}">
                    <a16:creationId xmlns="" xmlns:a16="http://schemas.microsoft.com/office/drawing/2014/main" id="{BF229834-C4CE-4639-80D4-8C5BBE562F94}"/>
                  </a:ext>
                </a:extLst>
              </p:cNvPr>
              <p:cNvGrpSpPr/>
              <p:nvPr/>
            </p:nvGrpSpPr>
            <p:grpSpPr>
              <a:xfrm>
                <a:off x="7971789" y="1039430"/>
                <a:ext cx="537672" cy="386923"/>
                <a:chOff x="675830" y="3883939"/>
                <a:chExt cx="914400" cy="639055"/>
              </a:xfrm>
            </p:grpSpPr>
            <p:sp>
              <p:nvSpPr>
                <p:cNvPr id="6" name="Rectangle 5">
                  <a:extLst>
                    <a:ext uri="{FF2B5EF4-FFF2-40B4-BE49-F238E27FC236}">
                      <a16:creationId xmlns="" xmlns:a16="http://schemas.microsoft.com/office/drawing/2014/main" id="{14B8A920-F6C4-4A83-8C54-9A8DD12E6EF6}"/>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 xmlns:a16="http://schemas.microsoft.com/office/drawing/2014/main" id="{12FAEE2A-79C3-4512-ACCF-5014244D13DB}"/>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 xmlns:a16="http://schemas.microsoft.com/office/drawing/2014/main" id="{61317B23-E284-4365-809E-AA62419F1CCE}"/>
                    </a:ext>
                  </a:extLst>
                </p:cNvPr>
                <p:cNvCxnSpPr>
                  <a:cxnSpLocks/>
                  <a:stCxn id="6" idx="1"/>
                  <a:endCxn id="6"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 xmlns:a16="http://schemas.microsoft.com/office/drawing/2014/main" id="{AAB6D960-AAC6-4980-AC64-5AFE50B19364}"/>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4811E25-1DCE-4612-855F-7034D180F09F}"/>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E1EA9439-476E-40E1-8E0A-FF9C8714B1A6}"/>
                    </a:ext>
                  </a:extLst>
                </p:cNvPr>
                <p:cNvCxnSpPr>
                  <a:cxnSpLocks/>
                  <a:stCxn id="6" idx="0"/>
                  <a:endCxn id="6"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 xmlns:a16="http://schemas.microsoft.com/office/drawing/2014/main" id="{7D25D872-3D05-4BFA-A6A8-B35BD0D33F57}"/>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 xmlns:a16="http://schemas.microsoft.com/office/drawing/2014/main" id="{5E06F2C8-FB5E-4530-BB2D-9A84BA1AC7BE}"/>
                  </a:ext>
                </a:extLst>
              </p:cNvPr>
              <p:cNvGrpSpPr/>
              <p:nvPr/>
            </p:nvGrpSpPr>
            <p:grpSpPr>
              <a:xfrm>
                <a:off x="8560918" y="1043784"/>
                <a:ext cx="537672" cy="386923"/>
                <a:chOff x="675830" y="3883939"/>
                <a:chExt cx="914400" cy="639055"/>
              </a:xfrm>
            </p:grpSpPr>
            <p:sp>
              <p:nvSpPr>
                <p:cNvPr id="233" name="Rectangle 232">
                  <a:extLst>
                    <a:ext uri="{FF2B5EF4-FFF2-40B4-BE49-F238E27FC236}">
                      <a16:creationId xmlns="" xmlns:a16="http://schemas.microsoft.com/office/drawing/2014/main" id="{A8B9398D-6C89-4AAC-8666-84F6D9252B99}"/>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34" name="Straight Connector 233">
                  <a:extLst>
                    <a:ext uri="{FF2B5EF4-FFF2-40B4-BE49-F238E27FC236}">
                      <a16:creationId xmlns="" xmlns:a16="http://schemas.microsoft.com/office/drawing/2014/main" id="{8B3A335A-ED7B-40A2-AD93-8B1A9D6F4235}"/>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 xmlns:a16="http://schemas.microsoft.com/office/drawing/2014/main" id="{F921C82D-F44E-4758-9571-2DEB71C9F020}"/>
                    </a:ext>
                  </a:extLst>
                </p:cNvPr>
                <p:cNvCxnSpPr>
                  <a:cxnSpLocks/>
                  <a:stCxn id="233" idx="1"/>
                  <a:endCxn id="233"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 xmlns:a16="http://schemas.microsoft.com/office/drawing/2014/main" id="{40C7E30A-EAF2-4BCA-81FA-D13CDC68DC2C}"/>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 xmlns:a16="http://schemas.microsoft.com/office/drawing/2014/main" id="{8E9199D3-C947-427A-859A-B358FD2E58EB}"/>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 xmlns:a16="http://schemas.microsoft.com/office/drawing/2014/main" id="{D05FE47E-3139-41BB-B003-701F2421941E}"/>
                    </a:ext>
                  </a:extLst>
                </p:cNvPr>
                <p:cNvCxnSpPr>
                  <a:cxnSpLocks/>
                  <a:stCxn id="233" idx="0"/>
                  <a:endCxn id="233"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 xmlns:a16="http://schemas.microsoft.com/office/drawing/2014/main" id="{575763A7-7610-48EF-AD85-874E8FD21C00}"/>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40" name="Group 239">
                <a:extLst>
                  <a:ext uri="{FF2B5EF4-FFF2-40B4-BE49-F238E27FC236}">
                    <a16:creationId xmlns="" xmlns:a16="http://schemas.microsoft.com/office/drawing/2014/main" id="{E89416F7-7D1A-44F1-B268-A1E4C2E8CEDD}"/>
                  </a:ext>
                </a:extLst>
              </p:cNvPr>
              <p:cNvGrpSpPr/>
              <p:nvPr/>
            </p:nvGrpSpPr>
            <p:grpSpPr>
              <a:xfrm>
                <a:off x="9147248" y="1045960"/>
                <a:ext cx="537672" cy="386923"/>
                <a:chOff x="675830" y="3883939"/>
                <a:chExt cx="914400" cy="639055"/>
              </a:xfrm>
            </p:grpSpPr>
            <p:sp>
              <p:nvSpPr>
                <p:cNvPr id="241" name="Rectangle 240">
                  <a:extLst>
                    <a:ext uri="{FF2B5EF4-FFF2-40B4-BE49-F238E27FC236}">
                      <a16:creationId xmlns="" xmlns:a16="http://schemas.microsoft.com/office/drawing/2014/main" id="{224F49CB-B646-4DB0-B2DF-CEEF4E6766BA}"/>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42" name="Straight Connector 241">
                  <a:extLst>
                    <a:ext uri="{FF2B5EF4-FFF2-40B4-BE49-F238E27FC236}">
                      <a16:creationId xmlns="" xmlns:a16="http://schemas.microsoft.com/office/drawing/2014/main" id="{4C02EA9F-B839-40F5-B06C-D4C7440A9548}"/>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 xmlns:a16="http://schemas.microsoft.com/office/drawing/2014/main" id="{60F1B335-751D-44F6-B32F-3684E06F6B5E}"/>
                    </a:ext>
                  </a:extLst>
                </p:cNvPr>
                <p:cNvCxnSpPr>
                  <a:cxnSpLocks/>
                  <a:stCxn id="241" idx="1"/>
                  <a:endCxn id="241"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 xmlns:a16="http://schemas.microsoft.com/office/drawing/2014/main" id="{C35D9E72-DCDE-4281-BF6F-FA29C2F22863}"/>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 xmlns:a16="http://schemas.microsoft.com/office/drawing/2014/main" id="{51C8A06E-105E-4CF9-82B7-261360D1DD0F}"/>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 xmlns:a16="http://schemas.microsoft.com/office/drawing/2014/main" id="{92858679-B632-464D-9C80-468C97EA8873}"/>
                    </a:ext>
                  </a:extLst>
                </p:cNvPr>
                <p:cNvCxnSpPr>
                  <a:cxnSpLocks/>
                  <a:stCxn id="241" idx="0"/>
                  <a:endCxn id="241"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 xmlns:a16="http://schemas.microsoft.com/office/drawing/2014/main" id="{EAF249E1-87A3-4E7B-BC4C-30D47EB52370}"/>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 xmlns:a16="http://schemas.microsoft.com/office/drawing/2014/main" id="{A7761CE4-59CE-4D81-A462-420C655DF95E}"/>
                  </a:ext>
                </a:extLst>
              </p:cNvPr>
              <p:cNvGrpSpPr/>
              <p:nvPr/>
            </p:nvGrpSpPr>
            <p:grpSpPr>
              <a:xfrm>
                <a:off x="7974920" y="1472843"/>
                <a:ext cx="537672" cy="386923"/>
                <a:chOff x="675830" y="3883939"/>
                <a:chExt cx="914400" cy="639055"/>
              </a:xfrm>
            </p:grpSpPr>
            <p:sp>
              <p:nvSpPr>
                <p:cNvPr id="249" name="Rectangle 248">
                  <a:extLst>
                    <a:ext uri="{FF2B5EF4-FFF2-40B4-BE49-F238E27FC236}">
                      <a16:creationId xmlns="" xmlns:a16="http://schemas.microsoft.com/office/drawing/2014/main" id="{AE3EDD17-59F0-4B94-B57E-66B72ED106BB}"/>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0" name="Straight Connector 249">
                  <a:extLst>
                    <a:ext uri="{FF2B5EF4-FFF2-40B4-BE49-F238E27FC236}">
                      <a16:creationId xmlns="" xmlns:a16="http://schemas.microsoft.com/office/drawing/2014/main" id="{2EE57766-A167-4C2F-A617-16C9E0D3B381}"/>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 xmlns:a16="http://schemas.microsoft.com/office/drawing/2014/main" id="{9F2757C3-5C9B-468A-8749-E92708C65D05}"/>
                    </a:ext>
                  </a:extLst>
                </p:cNvPr>
                <p:cNvCxnSpPr>
                  <a:cxnSpLocks/>
                  <a:stCxn id="249" idx="1"/>
                  <a:endCxn id="249"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 xmlns:a16="http://schemas.microsoft.com/office/drawing/2014/main" id="{F05FD502-10AC-4FCD-A2F4-EAB5C4999949}"/>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7A08047B-A9FC-4154-87E3-E2E15F0D22F0}"/>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 xmlns:a16="http://schemas.microsoft.com/office/drawing/2014/main" id="{A7DD612F-F395-43C2-B575-8CA9B8F46227}"/>
                    </a:ext>
                  </a:extLst>
                </p:cNvPr>
                <p:cNvCxnSpPr>
                  <a:cxnSpLocks/>
                  <a:stCxn id="249" idx="0"/>
                  <a:endCxn id="249"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 xmlns:a16="http://schemas.microsoft.com/office/drawing/2014/main" id="{882C9563-F5B1-495C-BFD7-A527AEC15B40}"/>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 xmlns:a16="http://schemas.microsoft.com/office/drawing/2014/main" id="{F5CE7E44-4C23-4130-83EB-F225AF335DE4}"/>
                  </a:ext>
                </a:extLst>
              </p:cNvPr>
              <p:cNvGrpSpPr/>
              <p:nvPr/>
            </p:nvGrpSpPr>
            <p:grpSpPr>
              <a:xfrm>
                <a:off x="8560918" y="1470665"/>
                <a:ext cx="537672" cy="386923"/>
                <a:chOff x="675830" y="3883939"/>
                <a:chExt cx="914400" cy="639055"/>
              </a:xfrm>
            </p:grpSpPr>
            <p:sp>
              <p:nvSpPr>
                <p:cNvPr id="257" name="Rectangle 256">
                  <a:extLst>
                    <a:ext uri="{FF2B5EF4-FFF2-40B4-BE49-F238E27FC236}">
                      <a16:creationId xmlns="" xmlns:a16="http://schemas.microsoft.com/office/drawing/2014/main" id="{810B6647-FE85-4C62-AEE8-8A45FDC6E7D9}"/>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8" name="Straight Connector 257">
                  <a:extLst>
                    <a:ext uri="{FF2B5EF4-FFF2-40B4-BE49-F238E27FC236}">
                      <a16:creationId xmlns="" xmlns:a16="http://schemas.microsoft.com/office/drawing/2014/main" id="{AF5C7F8F-4A50-4A40-940A-FFD835982EF2}"/>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 xmlns:a16="http://schemas.microsoft.com/office/drawing/2014/main" id="{6F830CFA-205B-4EF8-AD55-2B0B90961747}"/>
                    </a:ext>
                  </a:extLst>
                </p:cNvPr>
                <p:cNvCxnSpPr>
                  <a:cxnSpLocks/>
                  <a:stCxn id="257" idx="1"/>
                  <a:endCxn id="257"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 xmlns:a16="http://schemas.microsoft.com/office/drawing/2014/main" id="{EB864C61-C18B-49E0-B453-23F797810AD8}"/>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 xmlns:a16="http://schemas.microsoft.com/office/drawing/2014/main" id="{E4FFF12A-5445-4392-A4E4-38C0750FE1FF}"/>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 xmlns:a16="http://schemas.microsoft.com/office/drawing/2014/main" id="{32C9206F-74C5-4835-9141-8D228FF44673}"/>
                    </a:ext>
                  </a:extLst>
                </p:cNvPr>
                <p:cNvCxnSpPr>
                  <a:cxnSpLocks/>
                  <a:stCxn id="257" idx="0"/>
                  <a:endCxn id="257"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 xmlns:a16="http://schemas.microsoft.com/office/drawing/2014/main" id="{3166E47B-26D2-4C7C-AED0-E9E25F26B4E4}"/>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 xmlns:a16="http://schemas.microsoft.com/office/drawing/2014/main" id="{9D710563-AB93-4C70-A9EC-4C4756D1C019}"/>
                  </a:ext>
                </a:extLst>
              </p:cNvPr>
              <p:cNvGrpSpPr/>
              <p:nvPr/>
            </p:nvGrpSpPr>
            <p:grpSpPr>
              <a:xfrm>
                <a:off x="9147248" y="1470665"/>
                <a:ext cx="537672" cy="386923"/>
                <a:chOff x="675830" y="3883939"/>
                <a:chExt cx="914400" cy="639055"/>
              </a:xfrm>
            </p:grpSpPr>
            <p:sp>
              <p:nvSpPr>
                <p:cNvPr id="265" name="Rectangle 264">
                  <a:extLst>
                    <a:ext uri="{FF2B5EF4-FFF2-40B4-BE49-F238E27FC236}">
                      <a16:creationId xmlns="" xmlns:a16="http://schemas.microsoft.com/office/drawing/2014/main" id="{D88C1FFA-8FC0-4562-BC39-941EDFD328DC}"/>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66" name="Straight Connector 265">
                  <a:extLst>
                    <a:ext uri="{FF2B5EF4-FFF2-40B4-BE49-F238E27FC236}">
                      <a16:creationId xmlns="" xmlns:a16="http://schemas.microsoft.com/office/drawing/2014/main" id="{D0C3F8AE-E356-4BAB-A59B-AC68359F13F3}"/>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 xmlns:a16="http://schemas.microsoft.com/office/drawing/2014/main" id="{3DC6B2FB-0510-4100-9231-A61CBF1715AD}"/>
                    </a:ext>
                  </a:extLst>
                </p:cNvPr>
                <p:cNvCxnSpPr>
                  <a:cxnSpLocks/>
                  <a:stCxn id="265" idx="1"/>
                  <a:endCxn id="265"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 xmlns:a16="http://schemas.microsoft.com/office/drawing/2014/main" id="{793803D8-DBD8-4918-A748-9C7F9B007573}"/>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 xmlns:a16="http://schemas.microsoft.com/office/drawing/2014/main" id="{D54261D8-FC0E-4F22-85BD-ED17DC6E7898}"/>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 xmlns:a16="http://schemas.microsoft.com/office/drawing/2014/main" id="{26818810-93FD-4B6E-A485-5C1B3F5C0AEB}"/>
                    </a:ext>
                  </a:extLst>
                </p:cNvPr>
                <p:cNvCxnSpPr>
                  <a:cxnSpLocks/>
                  <a:stCxn id="265" idx="0"/>
                  <a:endCxn id="265"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 xmlns:a16="http://schemas.microsoft.com/office/drawing/2014/main" id="{2FC6969D-4D59-417F-AE2E-3E32FE4F13B6}"/>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72" name="Group 271">
                <a:extLst>
                  <a:ext uri="{FF2B5EF4-FFF2-40B4-BE49-F238E27FC236}">
                    <a16:creationId xmlns="" xmlns:a16="http://schemas.microsoft.com/office/drawing/2014/main" id="{EB845C99-8899-44EC-9178-255E66F78BEC}"/>
                  </a:ext>
                </a:extLst>
              </p:cNvPr>
              <p:cNvGrpSpPr/>
              <p:nvPr/>
            </p:nvGrpSpPr>
            <p:grpSpPr>
              <a:xfrm>
                <a:off x="7971789" y="1906256"/>
                <a:ext cx="537672" cy="386923"/>
                <a:chOff x="675830" y="3883939"/>
                <a:chExt cx="914400" cy="639055"/>
              </a:xfrm>
            </p:grpSpPr>
            <p:sp>
              <p:nvSpPr>
                <p:cNvPr id="273" name="Rectangle 272">
                  <a:extLst>
                    <a:ext uri="{FF2B5EF4-FFF2-40B4-BE49-F238E27FC236}">
                      <a16:creationId xmlns="" xmlns:a16="http://schemas.microsoft.com/office/drawing/2014/main" id="{A93BB876-C968-401D-95BE-81662BB4C9EB}"/>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74" name="Straight Connector 273">
                  <a:extLst>
                    <a:ext uri="{FF2B5EF4-FFF2-40B4-BE49-F238E27FC236}">
                      <a16:creationId xmlns="" xmlns:a16="http://schemas.microsoft.com/office/drawing/2014/main" id="{D97BF1EC-7DE1-4ACF-A7E7-63D3FD2E6C09}"/>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 xmlns:a16="http://schemas.microsoft.com/office/drawing/2014/main" id="{D5257801-CF2A-4BB8-9A1E-65370F57C5A8}"/>
                    </a:ext>
                  </a:extLst>
                </p:cNvPr>
                <p:cNvCxnSpPr>
                  <a:cxnSpLocks/>
                  <a:stCxn id="273" idx="1"/>
                  <a:endCxn id="273"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 xmlns:a16="http://schemas.microsoft.com/office/drawing/2014/main" id="{0339CFE2-89B2-4262-9082-0415DD49710C}"/>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 xmlns:a16="http://schemas.microsoft.com/office/drawing/2014/main" id="{9B9884B1-B1D7-4D7A-9C43-98E41216A43F}"/>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 xmlns:a16="http://schemas.microsoft.com/office/drawing/2014/main" id="{6BF0C0F0-18F0-45C0-AA90-070F62A0A036}"/>
                    </a:ext>
                  </a:extLst>
                </p:cNvPr>
                <p:cNvCxnSpPr>
                  <a:cxnSpLocks/>
                  <a:stCxn id="273" idx="0"/>
                  <a:endCxn id="273"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 xmlns:a16="http://schemas.microsoft.com/office/drawing/2014/main" id="{558D9821-7A50-4455-B875-128BB3A437F1}"/>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80" name="Group 279">
                <a:extLst>
                  <a:ext uri="{FF2B5EF4-FFF2-40B4-BE49-F238E27FC236}">
                    <a16:creationId xmlns="" xmlns:a16="http://schemas.microsoft.com/office/drawing/2014/main" id="{9C2CD4A3-FF77-4211-A9A2-7C0419354159}"/>
                  </a:ext>
                </a:extLst>
              </p:cNvPr>
              <p:cNvGrpSpPr/>
              <p:nvPr/>
            </p:nvGrpSpPr>
            <p:grpSpPr>
              <a:xfrm>
                <a:off x="8564583" y="1904579"/>
                <a:ext cx="537672" cy="386923"/>
                <a:chOff x="675830" y="3883939"/>
                <a:chExt cx="914400" cy="639055"/>
              </a:xfrm>
            </p:grpSpPr>
            <p:sp>
              <p:nvSpPr>
                <p:cNvPr id="281" name="Rectangle 280">
                  <a:extLst>
                    <a:ext uri="{FF2B5EF4-FFF2-40B4-BE49-F238E27FC236}">
                      <a16:creationId xmlns="" xmlns:a16="http://schemas.microsoft.com/office/drawing/2014/main" id="{D36E8CAA-66A1-4D0E-A436-17254C2F497F}"/>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82" name="Straight Connector 281">
                  <a:extLst>
                    <a:ext uri="{FF2B5EF4-FFF2-40B4-BE49-F238E27FC236}">
                      <a16:creationId xmlns="" xmlns:a16="http://schemas.microsoft.com/office/drawing/2014/main" id="{D49393D3-025B-426D-ABC9-31357665A263}"/>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 xmlns:a16="http://schemas.microsoft.com/office/drawing/2014/main" id="{FA78D15D-88E0-4128-B517-82DAF8466F08}"/>
                    </a:ext>
                  </a:extLst>
                </p:cNvPr>
                <p:cNvCxnSpPr>
                  <a:cxnSpLocks/>
                  <a:stCxn id="281" idx="1"/>
                  <a:endCxn id="281"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 xmlns:a16="http://schemas.microsoft.com/office/drawing/2014/main" id="{32F5363C-4C27-4C25-B41B-ADB9A4CD8257}"/>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 xmlns:a16="http://schemas.microsoft.com/office/drawing/2014/main" id="{A2250661-E2E9-46F8-95AC-686219F730D8}"/>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 xmlns:a16="http://schemas.microsoft.com/office/drawing/2014/main" id="{61155BF7-CA48-467F-B127-881C105AFF27}"/>
                    </a:ext>
                  </a:extLst>
                </p:cNvPr>
                <p:cNvCxnSpPr>
                  <a:cxnSpLocks/>
                  <a:stCxn id="281" idx="0"/>
                  <a:endCxn id="281"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 xmlns:a16="http://schemas.microsoft.com/office/drawing/2014/main" id="{AC64D14C-5FE7-40ED-870C-73F3A24F5BFC}"/>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 xmlns:a16="http://schemas.microsoft.com/office/drawing/2014/main" id="{483915D6-2C48-488A-86A3-36F7FB871905}"/>
                  </a:ext>
                </a:extLst>
              </p:cNvPr>
              <p:cNvGrpSpPr/>
              <p:nvPr/>
            </p:nvGrpSpPr>
            <p:grpSpPr>
              <a:xfrm>
                <a:off x="9147248" y="1901902"/>
                <a:ext cx="537672" cy="386923"/>
                <a:chOff x="675830" y="3883939"/>
                <a:chExt cx="914400" cy="639055"/>
              </a:xfrm>
            </p:grpSpPr>
            <p:sp>
              <p:nvSpPr>
                <p:cNvPr id="289" name="Rectangle 288">
                  <a:extLst>
                    <a:ext uri="{FF2B5EF4-FFF2-40B4-BE49-F238E27FC236}">
                      <a16:creationId xmlns="" xmlns:a16="http://schemas.microsoft.com/office/drawing/2014/main" id="{A7437993-D5F7-4EDB-B132-F7061D11B970}"/>
                    </a:ext>
                  </a:extLst>
                </p:cNvPr>
                <p:cNvSpPr/>
                <p:nvPr/>
              </p:nvSpPr>
              <p:spPr>
                <a:xfrm>
                  <a:off x="675830" y="3891131"/>
                  <a:ext cx="914400" cy="631863"/>
                </a:xfrm>
                <a:prstGeom prst="rect">
                  <a:avLst/>
                </a:prstGeom>
                <a:solidFill>
                  <a:srgbClr val="00B0F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90" name="Straight Connector 289">
                  <a:extLst>
                    <a:ext uri="{FF2B5EF4-FFF2-40B4-BE49-F238E27FC236}">
                      <a16:creationId xmlns="" xmlns:a16="http://schemas.microsoft.com/office/drawing/2014/main" id="{A16D39B4-7C13-42CD-94B8-F0B5E317C4DC}"/>
                    </a:ext>
                  </a:extLst>
                </p:cNvPr>
                <p:cNvCxnSpPr>
                  <a:cxnSpLocks/>
                </p:cNvCxnSpPr>
                <p:nvPr/>
              </p:nvCxnSpPr>
              <p:spPr>
                <a:xfrm>
                  <a:off x="675830" y="4041039"/>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 xmlns:a16="http://schemas.microsoft.com/office/drawing/2014/main" id="{8DB279E6-6C84-4366-81AB-CFA0B5489A19}"/>
                    </a:ext>
                  </a:extLst>
                </p:cNvPr>
                <p:cNvCxnSpPr>
                  <a:cxnSpLocks/>
                  <a:stCxn id="289" idx="1"/>
                  <a:endCxn id="289" idx="3"/>
                </p:cNvCxnSpPr>
                <p:nvPr/>
              </p:nvCxnSpPr>
              <p:spPr>
                <a:xfrm>
                  <a:off x="675830" y="42070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 xmlns:a16="http://schemas.microsoft.com/office/drawing/2014/main" id="{5B165087-49FC-408E-971F-B996ABD38C7F}"/>
                    </a:ext>
                  </a:extLst>
                </p:cNvPr>
                <p:cNvCxnSpPr>
                  <a:cxnSpLocks/>
                </p:cNvCxnSpPr>
                <p:nvPr/>
              </p:nvCxnSpPr>
              <p:spPr>
                <a:xfrm>
                  <a:off x="675830" y="436499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 xmlns:a16="http://schemas.microsoft.com/office/drawing/2014/main" id="{4BB01597-BB2F-41FE-B6E0-A0C555AB0D32}"/>
                    </a:ext>
                  </a:extLst>
                </p:cNvPr>
                <p:cNvCxnSpPr>
                  <a:cxnSpLocks/>
                </p:cNvCxnSpPr>
                <p:nvPr/>
              </p:nvCxnSpPr>
              <p:spPr>
                <a:xfrm>
                  <a:off x="890143"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 xmlns:a16="http://schemas.microsoft.com/office/drawing/2014/main" id="{173E31AE-F653-44ED-BBB4-0024E146590A}"/>
                    </a:ext>
                  </a:extLst>
                </p:cNvPr>
                <p:cNvCxnSpPr>
                  <a:cxnSpLocks/>
                  <a:stCxn id="289" idx="0"/>
                  <a:endCxn id="289" idx="2"/>
                </p:cNvCxnSpPr>
                <p:nvPr/>
              </p:nvCxnSpPr>
              <p:spPr>
                <a:xfrm>
                  <a:off x="1133030" y="3891131"/>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 xmlns:a16="http://schemas.microsoft.com/office/drawing/2014/main" id="{257553AB-1996-49BD-AFA4-8F86862CB61B}"/>
                    </a:ext>
                  </a:extLst>
                </p:cNvPr>
                <p:cNvCxnSpPr>
                  <a:cxnSpLocks/>
                </p:cNvCxnSpPr>
                <p:nvPr/>
              </p:nvCxnSpPr>
              <p:spPr>
                <a:xfrm>
                  <a:off x="1359249" y="3883939"/>
                  <a:ext cx="0" cy="6318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7" name="Rectangle 26">
              <a:extLst>
                <a:ext uri="{FF2B5EF4-FFF2-40B4-BE49-F238E27FC236}">
                  <a16:creationId xmlns="" xmlns:a16="http://schemas.microsoft.com/office/drawing/2014/main" id="{EFD1D03F-CC47-4761-8073-8EE42DBBA56D}"/>
                </a:ext>
              </a:extLst>
            </p:cNvPr>
            <p:cNvSpPr/>
            <p:nvPr/>
          </p:nvSpPr>
          <p:spPr>
            <a:xfrm>
              <a:off x="9131120" y="1092615"/>
              <a:ext cx="141917" cy="106886"/>
            </a:xfrm>
            <a:prstGeom prst="rect">
              <a:avLst/>
            </a:prstGeom>
            <a:noFill/>
            <a:ln>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6" name="Rectangle 295">
              <a:extLst>
                <a:ext uri="{FF2B5EF4-FFF2-40B4-BE49-F238E27FC236}">
                  <a16:creationId xmlns="" xmlns:a16="http://schemas.microsoft.com/office/drawing/2014/main" id="{5E1A1076-A839-4C8A-B2A2-358008077884}"/>
                </a:ext>
              </a:extLst>
            </p:cNvPr>
            <p:cNvSpPr/>
            <p:nvPr/>
          </p:nvSpPr>
          <p:spPr>
            <a:xfrm>
              <a:off x="8731315" y="1519686"/>
              <a:ext cx="544103" cy="391700"/>
            </a:xfrm>
            <a:prstGeom prst="rect">
              <a:avLst/>
            </a:prstGeom>
            <a:noFill/>
            <a:ln>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9" name="TextBox 28">
            <a:extLst>
              <a:ext uri="{FF2B5EF4-FFF2-40B4-BE49-F238E27FC236}">
                <a16:creationId xmlns="" xmlns:a16="http://schemas.microsoft.com/office/drawing/2014/main" id="{74E82D80-D8BC-4321-B391-DE23440ADCDF}"/>
              </a:ext>
            </a:extLst>
          </p:cNvPr>
          <p:cNvSpPr txBox="1"/>
          <p:nvPr/>
        </p:nvSpPr>
        <p:spPr>
          <a:xfrm>
            <a:off x="967742" y="3776127"/>
            <a:ext cx="497252" cy="307777"/>
          </a:xfrm>
          <a:prstGeom prst="rect">
            <a:avLst/>
          </a:prstGeom>
          <a:noFill/>
        </p:spPr>
        <p:txBody>
          <a:bodyPr wrap="none" rtlCol="0">
            <a:spAutoFit/>
          </a:bodyPr>
          <a:lstStyle/>
          <a:p>
            <a:pPr>
              <a:spcAft>
                <a:spcPts val="600"/>
              </a:spcAft>
              <a:buClr>
                <a:schemeClr val="bg2"/>
              </a:buClr>
            </a:pPr>
            <a:r>
              <a:rPr lang="en-US" sz="1400" dirty="0"/>
              <a:t>Grid</a:t>
            </a:r>
          </a:p>
        </p:txBody>
      </p:sp>
      <p:cxnSp>
        <p:nvCxnSpPr>
          <p:cNvPr id="31" name="Straight Arrow Connector 30">
            <a:extLst>
              <a:ext uri="{FF2B5EF4-FFF2-40B4-BE49-F238E27FC236}">
                <a16:creationId xmlns="" xmlns:a16="http://schemas.microsoft.com/office/drawing/2014/main" id="{C39A6375-13A3-4B23-9E7D-60D0E05DDE12}"/>
              </a:ext>
            </a:extLst>
          </p:cNvPr>
          <p:cNvCxnSpPr>
            <a:cxnSpLocks/>
            <a:stCxn id="29" idx="3"/>
            <a:endCxn id="4" idx="1"/>
          </p:cNvCxnSpPr>
          <p:nvPr/>
        </p:nvCxnSpPr>
        <p:spPr>
          <a:xfrm>
            <a:off x="1464994" y="3930016"/>
            <a:ext cx="247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 xmlns:a16="http://schemas.microsoft.com/office/drawing/2014/main" id="{F01C100B-D786-40A9-9364-F30AEEABB70E}"/>
              </a:ext>
            </a:extLst>
          </p:cNvPr>
          <p:cNvSpPr txBox="1"/>
          <p:nvPr/>
        </p:nvSpPr>
        <p:spPr>
          <a:xfrm>
            <a:off x="3750750" y="3776127"/>
            <a:ext cx="1004570" cy="307777"/>
          </a:xfrm>
          <a:prstGeom prst="rect">
            <a:avLst/>
          </a:prstGeom>
          <a:noFill/>
        </p:spPr>
        <p:txBody>
          <a:bodyPr wrap="none" rtlCol="0">
            <a:spAutoFit/>
          </a:bodyPr>
          <a:lstStyle/>
          <a:p>
            <a:pPr>
              <a:spcAft>
                <a:spcPts val="600"/>
              </a:spcAft>
              <a:buClr>
                <a:schemeClr val="bg2"/>
              </a:buClr>
            </a:pPr>
            <a:r>
              <a:rPr lang="en-US" sz="1400" dirty="0"/>
              <a:t>Workgroup</a:t>
            </a:r>
          </a:p>
        </p:txBody>
      </p:sp>
      <p:cxnSp>
        <p:nvCxnSpPr>
          <p:cNvPr id="298" name="Straight Arrow Connector 297">
            <a:extLst>
              <a:ext uri="{FF2B5EF4-FFF2-40B4-BE49-F238E27FC236}">
                <a16:creationId xmlns="" xmlns:a16="http://schemas.microsoft.com/office/drawing/2014/main" id="{A0C4CE49-EC13-48D7-B24C-1D02F850C1D5}"/>
              </a:ext>
            </a:extLst>
          </p:cNvPr>
          <p:cNvCxnSpPr>
            <a:cxnSpLocks/>
            <a:stCxn id="297" idx="1"/>
            <a:endCxn id="296" idx="3"/>
          </p:cNvCxnSpPr>
          <p:nvPr/>
        </p:nvCxnSpPr>
        <p:spPr>
          <a:xfrm flipH="1" flipV="1">
            <a:off x="3490491" y="3928939"/>
            <a:ext cx="260259" cy="10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 xmlns:a16="http://schemas.microsoft.com/office/drawing/2014/main" id="{22FB4ABE-15BC-422B-A700-AB0CAA039B4C}"/>
              </a:ext>
            </a:extLst>
          </p:cNvPr>
          <p:cNvSpPr txBox="1"/>
          <p:nvPr/>
        </p:nvSpPr>
        <p:spPr>
          <a:xfrm>
            <a:off x="3830893" y="2771063"/>
            <a:ext cx="963854" cy="307777"/>
          </a:xfrm>
          <a:prstGeom prst="rect">
            <a:avLst/>
          </a:prstGeom>
          <a:noFill/>
        </p:spPr>
        <p:txBody>
          <a:bodyPr wrap="none" rtlCol="0">
            <a:spAutoFit/>
          </a:bodyPr>
          <a:lstStyle/>
          <a:p>
            <a:pPr>
              <a:spcAft>
                <a:spcPts val="600"/>
              </a:spcAft>
              <a:buClr>
                <a:schemeClr val="bg2"/>
              </a:buClr>
            </a:pPr>
            <a:r>
              <a:rPr lang="en-US" sz="1400" dirty="0"/>
              <a:t>Work-item</a:t>
            </a:r>
          </a:p>
        </p:txBody>
      </p:sp>
      <p:cxnSp>
        <p:nvCxnSpPr>
          <p:cNvPr id="42" name="Straight Arrow Connector 41">
            <a:extLst>
              <a:ext uri="{FF2B5EF4-FFF2-40B4-BE49-F238E27FC236}">
                <a16:creationId xmlns="" xmlns:a16="http://schemas.microsoft.com/office/drawing/2014/main" id="{95E47CB6-382B-4F99-A9CD-CCC9C2CC57E4}"/>
              </a:ext>
            </a:extLst>
          </p:cNvPr>
          <p:cNvCxnSpPr>
            <a:cxnSpLocks/>
            <a:stCxn id="299" idx="1"/>
          </p:cNvCxnSpPr>
          <p:nvPr/>
        </p:nvCxnSpPr>
        <p:spPr>
          <a:xfrm flipH="1">
            <a:off x="3404413" y="2924952"/>
            <a:ext cx="426480" cy="40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81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Specification building blocks</a:t>
            </a:r>
          </a:p>
        </p:txBody>
      </p:sp>
      <p:sp>
        <p:nvSpPr>
          <p:cNvPr id="6" name="Content Placeholder 5"/>
          <p:cNvSpPr>
            <a:spLocks noGrp="1"/>
          </p:cNvSpPr>
          <p:nvPr>
            <p:ph idx="1"/>
          </p:nvPr>
        </p:nvSpPr>
        <p:spPr>
          <a:xfrm>
            <a:off x="310896" y="1380744"/>
            <a:ext cx="4017064" cy="5029200"/>
          </a:xfrm>
        </p:spPr>
        <p:txBody>
          <a:bodyPr/>
          <a:lstStyle/>
          <a:p>
            <a:pPr marL="0" indent="0" algn="ctr">
              <a:buNone/>
            </a:pPr>
            <a:r>
              <a:rPr lang="en-US" sz="1800" u="sng" dirty="0"/>
              <a:t>HSA Hardware Building Blocks</a:t>
            </a:r>
          </a:p>
          <a:p>
            <a:r>
              <a:rPr lang="en-US" sz="1800" dirty="0"/>
              <a:t>Shared Virtual Memory</a:t>
            </a:r>
          </a:p>
          <a:p>
            <a:pPr lvl="1"/>
            <a:r>
              <a:rPr lang="en-US" sz="1600" dirty="0"/>
              <a:t>Single address space</a:t>
            </a:r>
          </a:p>
          <a:p>
            <a:pPr lvl="1"/>
            <a:r>
              <a:rPr lang="en-US" sz="1600" dirty="0"/>
              <a:t>Coherent</a:t>
            </a:r>
          </a:p>
          <a:p>
            <a:pPr lvl="1"/>
            <a:r>
              <a:rPr lang="en-US" sz="1600" dirty="0"/>
              <a:t>Pageable</a:t>
            </a:r>
          </a:p>
          <a:p>
            <a:pPr lvl="1"/>
            <a:r>
              <a:rPr lang="en-US" sz="1600" dirty="0"/>
              <a:t>Fast access from all components</a:t>
            </a:r>
          </a:p>
          <a:p>
            <a:pPr lvl="1"/>
            <a:r>
              <a:rPr lang="en-US" sz="1600" dirty="0"/>
              <a:t>Can share pointers</a:t>
            </a:r>
          </a:p>
          <a:p>
            <a:r>
              <a:rPr lang="en-US" sz="1800" dirty="0"/>
              <a:t>Architected User-Level Queues</a:t>
            </a:r>
          </a:p>
          <a:p>
            <a:r>
              <a:rPr lang="en-US" sz="1800" dirty="0"/>
              <a:t>Signals</a:t>
            </a:r>
          </a:p>
          <a:p>
            <a:r>
              <a:rPr lang="en-US" sz="1800" dirty="0"/>
              <a:t>Platform Atomics</a:t>
            </a:r>
          </a:p>
          <a:p>
            <a:r>
              <a:rPr lang="en-US" sz="1800" dirty="0"/>
              <a:t>Defined Memory Model</a:t>
            </a:r>
          </a:p>
          <a:p>
            <a:r>
              <a:rPr lang="en-US" sz="1800" dirty="0"/>
              <a:t>Context Switching</a:t>
            </a:r>
          </a:p>
        </p:txBody>
      </p:sp>
      <p:sp>
        <p:nvSpPr>
          <p:cNvPr id="8" name="Content Placeholder 7"/>
          <p:cNvSpPr>
            <a:spLocks noGrp="1"/>
          </p:cNvSpPr>
          <p:nvPr>
            <p:ph sz="quarter" idx="11"/>
          </p:nvPr>
        </p:nvSpPr>
        <p:spPr>
          <a:xfrm>
            <a:off x="6308781" y="1380744"/>
            <a:ext cx="5304901" cy="5029200"/>
          </a:xfrm>
        </p:spPr>
        <p:txBody>
          <a:bodyPr/>
          <a:lstStyle/>
          <a:p>
            <a:pPr marL="0" indent="0" algn="ctr">
              <a:buNone/>
            </a:pPr>
            <a:r>
              <a:rPr lang="en-US" sz="1800" u="sng" dirty="0"/>
              <a:t>HSA Software Building Blocks</a:t>
            </a:r>
            <a:endParaRPr lang="en-US" dirty="0"/>
          </a:p>
          <a:p>
            <a:pPr>
              <a:buClrTx/>
            </a:pPr>
            <a:r>
              <a:rPr lang="en-US" sz="1800" dirty="0"/>
              <a:t>HSA Runtime</a:t>
            </a:r>
          </a:p>
          <a:p>
            <a:pPr lvl="1">
              <a:buClrTx/>
            </a:pPr>
            <a:r>
              <a:rPr lang="en-US" sz="1600" i="1" dirty="0"/>
              <a:t>Implemented by the </a:t>
            </a:r>
            <a:r>
              <a:rPr lang="en-US" sz="1600" i="1" dirty="0" err="1"/>
              <a:t>ROCm</a:t>
            </a:r>
            <a:r>
              <a:rPr lang="en-US" sz="1600" i="1" dirty="0"/>
              <a:t> runtime</a:t>
            </a:r>
          </a:p>
          <a:p>
            <a:pPr lvl="1">
              <a:buClrTx/>
            </a:pPr>
            <a:r>
              <a:rPr lang="en-US" sz="1600" dirty="0"/>
              <a:t>Create queues</a:t>
            </a:r>
          </a:p>
          <a:p>
            <a:pPr lvl="1">
              <a:buClrTx/>
            </a:pPr>
            <a:r>
              <a:rPr lang="en-US" sz="1600" dirty="0"/>
              <a:t>Allocate memory</a:t>
            </a:r>
          </a:p>
          <a:p>
            <a:pPr lvl="1">
              <a:buClrTx/>
            </a:pPr>
            <a:r>
              <a:rPr lang="en-US" sz="1600" dirty="0"/>
              <a:t>Device discovery</a:t>
            </a:r>
          </a:p>
          <a:p>
            <a:pPr>
              <a:buClrTx/>
            </a:pPr>
            <a:r>
              <a:rPr lang="en-US" sz="1800" dirty="0"/>
              <a:t>Multiple high-level compilers</a:t>
            </a:r>
          </a:p>
          <a:p>
            <a:pPr lvl="1">
              <a:buClrTx/>
            </a:pPr>
            <a:r>
              <a:rPr lang="en-US" sz="1600" dirty="0"/>
              <a:t>CLANG/LLVM</a:t>
            </a:r>
          </a:p>
          <a:p>
            <a:pPr lvl="1">
              <a:buClrTx/>
            </a:pPr>
            <a:r>
              <a:rPr lang="en-US" sz="1600" dirty="0"/>
              <a:t>C++, HIP, </a:t>
            </a:r>
            <a:r>
              <a:rPr lang="en-US" sz="1600" dirty="0" err="1"/>
              <a:t>OpenMP</a:t>
            </a:r>
            <a:r>
              <a:rPr lang="en-US" sz="1600" dirty="0"/>
              <a:t>, </a:t>
            </a:r>
            <a:r>
              <a:rPr lang="en-US" sz="1600" dirty="0" err="1"/>
              <a:t>OpenACC</a:t>
            </a:r>
            <a:r>
              <a:rPr lang="en-US" sz="1600" dirty="0"/>
              <a:t>, Python</a:t>
            </a:r>
          </a:p>
          <a:p>
            <a:pPr>
              <a:buClrTx/>
            </a:pPr>
            <a:r>
              <a:rPr lang="en-US" sz="1800" dirty="0"/>
              <a:t>GCN3 Instruction Set Architecture</a:t>
            </a:r>
          </a:p>
          <a:p>
            <a:pPr lvl="1">
              <a:buClrTx/>
            </a:pPr>
            <a:r>
              <a:rPr lang="en-US" sz="1600" dirty="0"/>
              <a:t>Kernel state</a:t>
            </a:r>
          </a:p>
          <a:p>
            <a:pPr lvl="1">
              <a:buClrTx/>
            </a:pPr>
            <a:r>
              <a:rPr lang="en-US" sz="1600" dirty="0"/>
              <a:t>ISA encodings</a:t>
            </a:r>
          </a:p>
          <a:p>
            <a:pPr lvl="1">
              <a:buClrTx/>
            </a:pPr>
            <a:r>
              <a:rPr lang="en-US" sz="1600" dirty="0"/>
              <a:t>Program flow control</a:t>
            </a:r>
          </a:p>
          <a:p>
            <a:pPr lvl="1">
              <a:buClrTx/>
            </a:pPr>
            <a:endParaRPr lang="en-US" dirty="0"/>
          </a:p>
          <a:p>
            <a:pPr>
              <a:buClrTx/>
            </a:pPr>
            <a:endParaRPr lang="en-US" sz="3800" dirty="0">
              <a:solidFill>
                <a:prstClr val="white"/>
              </a:solidFill>
            </a:endParaRPr>
          </a:p>
        </p:txBody>
      </p:sp>
      <p:sp>
        <p:nvSpPr>
          <p:cNvPr id="9" name="Rectangle 8"/>
          <p:cNvSpPr/>
          <p:nvPr/>
        </p:nvSpPr>
        <p:spPr>
          <a:xfrm>
            <a:off x="6152561" y="5529701"/>
            <a:ext cx="3192377" cy="830997"/>
          </a:xfrm>
          <a:prstGeom prst="rect">
            <a:avLst/>
          </a:prstGeom>
        </p:spPr>
        <p:txBody>
          <a:bodyPr wrap="square">
            <a:spAutoFit/>
          </a:bodyPr>
          <a:lstStyle/>
          <a:p>
            <a:pPr algn="just"/>
            <a:r>
              <a:rPr lang="en-US" sz="1600" i="1" dirty="0"/>
              <a:t>Industry specifications to enable existing programming languages to target the GPU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6371" y="3895723"/>
            <a:ext cx="485271" cy="686719"/>
          </a:xfrm>
          <a:prstGeom prst="rect">
            <a:avLst/>
          </a:prstGeom>
          <a:ln>
            <a:solidFill>
              <a:schemeClr val="tx1"/>
            </a:solidFill>
          </a:ln>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8858" y="3209947"/>
            <a:ext cx="634002" cy="820473"/>
          </a:xfrm>
          <a:prstGeom prst="rect">
            <a:avLst/>
          </a:prstGeom>
          <a:ln>
            <a:solidFill>
              <a:schemeClr val="tx1"/>
            </a:solidFill>
          </a:ln>
        </p:spPr>
      </p:pic>
      <p:sp>
        <p:nvSpPr>
          <p:cNvPr id="11" name="Right Brace 10"/>
          <p:cNvSpPr/>
          <p:nvPr/>
        </p:nvSpPr>
        <p:spPr>
          <a:xfrm>
            <a:off x="3705906" y="1798947"/>
            <a:ext cx="311299" cy="3543520"/>
          </a:xfrm>
          <a:prstGeom prst="rightBrace">
            <a:avLst/>
          </a:prstGeom>
          <a:ln w="254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sp>
        <p:nvSpPr>
          <p:cNvPr id="12" name="TextBox 11"/>
          <p:cNvSpPr txBox="1"/>
          <p:nvPr/>
        </p:nvSpPr>
        <p:spPr>
          <a:xfrm>
            <a:off x="3994788" y="3403161"/>
            <a:ext cx="1892152" cy="461665"/>
          </a:xfrm>
          <a:prstGeom prst="rect">
            <a:avLst/>
          </a:prstGeom>
          <a:noFill/>
        </p:spPr>
        <p:txBody>
          <a:bodyPr wrap="square" rtlCol="0">
            <a:spAutoFit/>
          </a:bodyPr>
          <a:lstStyle/>
          <a:p>
            <a:pPr algn="ctr">
              <a:spcAft>
                <a:spcPts val="338"/>
              </a:spcAft>
              <a:buClr>
                <a:schemeClr val="bg2"/>
              </a:buClr>
            </a:pPr>
            <a:r>
              <a:rPr lang="en-US" sz="1200" i="1" dirty="0">
                <a:solidFill>
                  <a:schemeClr val="accent3"/>
                </a:solidFill>
              </a:rPr>
              <a:t>HSA Platform System Arch Specification</a:t>
            </a:r>
          </a:p>
        </p:txBody>
      </p:sp>
      <p:sp>
        <p:nvSpPr>
          <p:cNvPr id="13" name="Rectangle 12"/>
          <p:cNvSpPr/>
          <p:nvPr/>
        </p:nvSpPr>
        <p:spPr>
          <a:xfrm>
            <a:off x="320040" y="5575557"/>
            <a:ext cx="4094042" cy="830997"/>
          </a:xfrm>
          <a:prstGeom prst="rect">
            <a:avLst/>
          </a:prstGeom>
        </p:spPr>
        <p:txBody>
          <a:bodyPr wrap="square">
            <a:spAutoFit/>
          </a:bodyPr>
          <a:lstStyle/>
          <a:p>
            <a:pPr algn="just"/>
            <a:r>
              <a:rPr lang="en-US" sz="1600" i="1" dirty="0"/>
              <a:t>Industry standard, architected requirements for how devices share memory and communicate with each other</a:t>
            </a:r>
          </a:p>
        </p:txBody>
      </p:sp>
      <p:sp>
        <p:nvSpPr>
          <p:cNvPr id="18" name="TextBox 17"/>
          <p:cNvSpPr txBox="1"/>
          <p:nvPr/>
        </p:nvSpPr>
        <p:spPr>
          <a:xfrm>
            <a:off x="10237551" y="2709102"/>
            <a:ext cx="1477684" cy="461665"/>
          </a:xfrm>
          <a:prstGeom prst="rect">
            <a:avLst/>
          </a:prstGeom>
          <a:noFill/>
        </p:spPr>
        <p:txBody>
          <a:bodyPr wrap="square" rtlCol="0">
            <a:spAutoFit/>
          </a:bodyPr>
          <a:lstStyle/>
          <a:p>
            <a:pPr algn="ctr">
              <a:spcAft>
                <a:spcPts val="338"/>
              </a:spcAft>
              <a:buClr>
                <a:schemeClr val="bg2"/>
              </a:buClr>
            </a:pPr>
            <a:r>
              <a:rPr lang="en-US" sz="1200" i="1" dirty="0">
                <a:solidFill>
                  <a:schemeClr val="accent3"/>
                </a:solidFill>
              </a:rPr>
              <a:t>HSA System Runtime Specification</a:t>
            </a:r>
          </a:p>
        </p:txBody>
      </p:sp>
      <p:sp>
        <p:nvSpPr>
          <p:cNvPr id="19" name="Right Brace 18"/>
          <p:cNvSpPr/>
          <p:nvPr/>
        </p:nvSpPr>
        <p:spPr>
          <a:xfrm>
            <a:off x="9876741" y="1793447"/>
            <a:ext cx="307462" cy="2102276"/>
          </a:xfrm>
          <a:prstGeom prst="rightBrace">
            <a:avLst>
              <a:gd name="adj1" fmla="val 8333"/>
              <a:gd name="adj2" fmla="val 50852"/>
            </a:avLst>
          </a:prstGeom>
          <a:ln w="254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sp>
        <p:nvSpPr>
          <p:cNvPr id="23" name="10-Point Star 22"/>
          <p:cNvSpPr/>
          <p:nvPr/>
        </p:nvSpPr>
        <p:spPr>
          <a:xfrm>
            <a:off x="10180007" y="2333359"/>
            <a:ext cx="529643" cy="392038"/>
          </a:xfrm>
          <a:prstGeom prst="star10">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Open-Source</a:t>
            </a:r>
          </a:p>
        </p:txBody>
      </p:sp>
      <p:sp>
        <p:nvSpPr>
          <p:cNvPr id="10" name="TextBox 9"/>
          <p:cNvSpPr txBox="1"/>
          <p:nvPr/>
        </p:nvSpPr>
        <p:spPr>
          <a:xfrm>
            <a:off x="9013662" y="6204911"/>
            <a:ext cx="2701573" cy="561692"/>
          </a:xfrm>
          <a:prstGeom prst="rect">
            <a:avLst/>
          </a:prstGeom>
          <a:noFill/>
        </p:spPr>
        <p:txBody>
          <a:bodyPr wrap="none" rtlCol="0">
            <a:spAutoFit/>
          </a:bodyPr>
          <a:lstStyle/>
          <a:p>
            <a:pPr>
              <a:spcAft>
                <a:spcPts val="338"/>
              </a:spcAft>
              <a:buClr>
                <a:schemeClr val="bg2"/>
              </a:buClr>
            </a:pPr>
            <a:r>
              <a:rPr lang="en-US" sz="1400" dirty="0">
                <a:latin typeface="+mn-lt"/>
                <a:cs typeface="Courier New" panose="02070309020205020404" pitchFamily="49" charset="0"/>
              </a:rPr>
              <a:t>http://hsafoundation.com</a:t>
            </a:r>
          </a:p>
          <a:p>
            <a:pPr>
              <a:spcAft>
                <a:spcPts val="338"/>
              </a:spcAft>
              <a:buClr>
                <a:schemeClr val="bg2"/>
              </a:buClr>
            </a:pPr>
            <a:r>
              <a:rPr lang="en-US" sz="1400" dirty="0">
                <a:latin typeface="+mn-lt"/>
                <a:cs typeface="Courier New" panose="02070309020205020404" pitchFamily="49" charset="0"/>
              </a:rPr>
              <a:t>http://github.com/HSAFoundation</a:t>
            </a:r>
          </a:p>
        </p:txBody>
      </p:sp>
      <p:sp>
        <p:nvSpPr>
          <p:cNvPr id="21" name="10-Point Star 20"/>
          <p:cNvSpPr/>
          <p:nvPr/>
        </p:nvSpPr>
        <p:spPr>
          <a:xfrm>
            <a:off x="3979661" y="2879526"/>
            <a:ext cx="567831" cy="543287"/>
          </a:xfrm>
          <a:prstGeom prst="star10">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Open-Source</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8857" y="4987643"/>
            <a:ext cx="630421" cy="817938"/>
          </a:xfrm>
          <a:prstGeom prst="rect">
            <a:avLst/>
          </a:prstGeom>
          <a:ln>
            <a:solidFill>
              <a:schemeClr val="tx1"/>
            </a:solidFill>
          </a:ln>
        </p:spPr>
      </p:pic>
      <p:sp>
        <p:nvSpPr>
          <p:cNvPr id="20" name="Right Brace 19"/>
          <p:cNvSpPr/>
          <p:nvPr/>
        </p:nvSpPr>
        <p:spPr>
          <a:xfrm>
            <a:off x="9895742" y="4239082"/>
            <a:ext cx="307462" cy="1103385"/>
          </a:xfrm>
          <a:prstGeom prst="rightBrace">
            <a:avLst>
              <a:gd name="adj1" fmla="val 8333"/>
              <a:gd name="adj2" fmla="val 50852"/>
            </a:avLst>
          </a:prstGeom>
          <a:ln w="254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F0"/>
              </a:solidFill>
            </a:endParaRPr>
          </a:p>
        </p:txBody>
      </p:sp>
      <p:sp>
        <p:nvSpPr>
          <p:cNvPr id="22" name="TextBox 21"/>
          <p:cNvSpPr txBox="1"/>
          <p:nvPr/>
        </p:nvSpPr>
        <p:spPr>
          <a:xfrm>
            <a:off x="10186008" y="4497604"/>
            <a:ext cx="985634" cy="500137"/>
          </a:xfrm>
          <a:prstGeom prst="rect">
            <a:avLst/>
          </a:prstGeom>
          <a:noFill/>
        </p:spPr>
        <p:txBody>
          <a:bodyPr wrap="square" rtlCol="0">
            <a:spAutoFit/>
          </a:bodyPr>
          <a:lstStyle/>
          <a:p>
            <a:pPr algn="ctr">
              <a:spcAft>
                <a:spcPts val="338"/>
              </a:spcAft>
              <a:buClr>
                <a:schemeClr val="bg2"/>
              </a:buClr>
            </a:pPr>
            <a:r>
              <a:rPr lang="en-US" sz="1200" i="1" dirty="0">
                <a:solidFill>
                  <a:schemeClr val="accent3"/>
                </a:solidFill>
              </a:rPr>
              <a:t>GCN3 ISA</a:t>
            </a:r>
          </a:p>
          <a:p>
            <a:pPr algn="ctr">
              <a:spcAft>
                <a:spcPts val="338"/>
              </a:spcAft>
              <a:buClr>
                <a:schemeClr val="bg2"/>
              </a:buClr>
            </a:pPr>
            <a:r>
              <a:rPr lang="en-US" sz="1200" i="1" dirty="0">
                <a:solidFill>
                  <a:schemeClr val="accent3"/>
                </a:solidFill>
              </a:rPr>
              <a:t>Specification</a:t>
            </a:r>
          </a:p>
        </p:txBody>
      </p:sp>
      <p:sp>
        <p:nvSpPr>
          <p:cNvPr id="24" name="10-Point Star 23"/>
          <p:cNvSpPr/>
          <p:nvPr/>
        </p:nvSpPr>
        <p:spPr>
          <a:xfrm>
            <a:off x="10281314" y="4062031"/>
            <a:ext cx="529643" cy="392038"/>
          </a:xfrm>
          <a:prstGeom prst="star10">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Open-Source</a:t>
            </a:r>
          </a:p>
        </p:txBody>
      </p:sp>
    </p:spTree>
    <p:extLst>
      <p:ext uri="{BB962C8B-B14F-4D97-AF65-F5344CB8AC3E}">
        <p14:creationId xmlns:p14="http://schemas.microsoft.com/office/powerpoint/2010/main" val="28351783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3" grpId="0" animBg="1"/>
      <p:bldP spid="2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APU Simulation Support</a:t>
            </a:r>
          </a:p>
        </p:txBody>
      </p:sp>
      <p:sp>
        <p:nvSpPr>
          <p:cNvPr id="6" name="Content Placeholder 5"/>
          <p:cNvSpPr>
            <a:spLocks noGrp="1"/>
          </p:cNvSpPr>
          <p:nvPr>
            <p:ph idx="1"/>
          </p:nvPr>
        </p:nvSpPr>
        <p:spPr>
          <a:xfrm>
            <a:off x="310896" y="1380744"/>
            <a:ext cx="5304901" cy="4537456"/>
          </a:xfrm>
        </p:spPr>
        <p:txBody>
          <a:bodyPr/>
          <a:lstStyle/>
          <a:p>
            <a:pPr marL="0" indent="0" algn="ctr">
              <a:buNone/>
            </a:pPr>
            <a:r>
              <a:rPr lang="en-US" sz="2400" u="sng" dirty="0"/>
              <a:t>HSA Hardware Building Blocks</a:t>
            </a:r>
          </a:p>
          <a:p>
            <a:r>
              <a:rPr lang="en-US" sz="1600" dirty="0"/>
              <a:t>Shared virtual memory</a:t>
            </a:r>
          </a:p>
          <a:p>
            <a:pPr lvl="1"/>
            <a:r>
              <a:rPr lang="en-US" sz="1600" dirty="0"/>
              <a:t>Single address space</a:t>
            </a:r>
          </a:p>
          <a:p>
            <a:pPr lvl="1"/>
            <a:r>
              <a:rPr lang="en-US" sz="1600" dirty="0"/>
              <a:t>Coherent</a:t>
            </a:r>
          </a:p>
          <a:p>
            <a:pPr lvl="1"/>
            <a:r>
              <a:rPr lang="en-US" sz="1600" dirty="0"/>
              <a:t>Fast access from all components</a:t>
            </a:r>
          </a:p>
          <a:p>
            <a:pPr lvl="1"/>
            <a:r>
              <a:rPr lang="en-US" sz="1600" dirty="0"/>
              <a:t>Can share pointers</a:t>
            </a:r>
          </a:p>
          <a:p>
            <a:pPr lvl="1"/>
            <a:r>
              <a:rPr lang="en-US" sz="1600" dirty="0">
                <a:solidFill>
                  <a:srgbClr val="339933"/>
                </a:solidFill>
              </a:rPr>
              <a:t>Pageable</a:t>
            </a:r>
          </a:p>
          <a:p>
            <a:r>
              <a:rPr lang="en-US" sz="1600" dirty="0">
                <a:solidFill>
                  <a:srgbClr val="6600FF"/>
                </a:solidFill>
              </a:rPr>
              <a:t>Architected user-level queues</a:t>
            </a:r>
          </a:p>
          <a:p>
            <a:pPr lvl="1"/>
            <a:r>
              <a:rPr lang="en-US" sz="1600" dirty="0">
                <a:solidFill>
                  <a:srgbClr val="6600FF"/>
                </a:solidFill>
              </a:rPr>
              <a:t>Via architected queuing language (AQL)</a:t>
            </a:r>
          </a:p>
          <a:p>
            <a:r>
              <a:rPr lang="en-US" sz="1600" dirty="0">
                <a:solidFill>
                  <a:srgbClr val="6600FF"/>
                </a:solidFill>
              </a:rPr>
              <a:t>Signals</a:t>
            </a:r>
          </a:p>
          <a:p>
            <a:r>
              <a:rPr lang="en-US" sz="1600" dirty="0"/>
              <a:t>Platform atomics</a:t>
            </a:r>
          </a:p>
          <a:p>
            <a:r>
              <a:rPr lang="en-US" sz="1600" dirty="0"/>
              <a:t>Defined memory model</a:t>
            </a:r>
          </a:p>
          <a:p>
            <a:pPr lvl="1"/>
            <a:r>
              <a:rPr lang="en-US" sz="1600" dirty="0"/>
              <a:t>Basic acquire and release operations</a:t>
            </a:r>
          </a:p>
          <a:p>
            <a:pPr lvl="1"/>
            <a:r>
              <a:rPr lang="en-US" sz="1600" dirty="0">
                <a:solidFill>
                  <a:srgbClr val="6600FF"/>
                </a:solidFill>
              </a:rPr>
              <a:t>Merging functional and timing models</a:t>
            </a:r>
          </a:p>
          <a:p>
            <a:r>
              <a:rPr lang="en-US" sz="1600" dirty="0">
                <a:solidFill>
                  <a:srgbClr val="339933"/>
                </a:solidFill>
              </a:rPr>
              <a:t>Context switching</a:t>
            </a:r>
          </a:p>
        </p:txBody>
      </p:sp>
      <p:sp>
        <p:nvSpPr>
          <p:cNvPr id="8" name="Content Placeholder 7"/>
          <p:cNvSpPr>
            <a:spLocks noGrp="1"/>
          </p:cNvSpPr>
          <p:nvPr>
            <p:ph sz="quarter" idx="11"/>
          </p:nvPr>
        </p:nvSpPr>
        <p:spPr>
          <a:xfrm>
            <a:off x="6308781" y="1380744"/>
            <a:ext cx="5304901" cy="3312637"/>
          </a:xfrm>
        </p:spPr>
        <p:txBody>
          <a:bodyPr/>
          <a:lstStyle/>
          <a:p>
            <a:pPr marL="0" indent="0" algn="ctr">
              <a:buNone/>
            </a:pPr>
            <a:r>
              <a:rPr lang="en-US" u="sng" dirty="0"/>
              <a:t>HSA Software Building Blocks</a:t>
            </a:r>
          </a:p>
          <a:p>
            <a:pPr>
              <a:buClrTx/>
            </a:pPr>
            <a:r>
              <a:rPr lang="en-US" sz="1600" dirty="0">
                <a:solidFill>
                  <a:srgbClr val="339933"/>
                </a:solidFill>
              </a:rPr>
              <a:t>Radeon Open Compute platfor</a:t>
            </a:r>
            <a:r>
              <a:rPr lang="en-US" sz="1600" u="sng" dirty="0">
                <a:solidFill>
                  <a:srgbClr val="339933"/>
                </a:solidFill>
              </a:rPr>
              <a:t>m</a:t>
            </a:r>
            <a:r>
              <a:rPr lang="en-US" sz="1600" dirty="0">
                <a:solidFill>
                  <a:srgbClr val="339933"/>
                </a:solidFill>
              </a:rPr>
              <a:t> (</a:t>
            </a:r>
            <a:r>
              <a:rPr lang="en-US" sz="1600" dirty="0" err="1">
                <a:solidFill>
                  <a:srgbClr val="339933"/>
                </a:solidFill>
              </a:rPr>
              <a:t>ROCm</a:t>
            </a:r>
            <a:r>
              <a:rPr lang="en-US" sz="1600" dirty="0">
                <a:solidFill>
                  <a:srgbClr val="339933"/>
                </a:solidFill>
              </a:rPr>
              <a:t>)</a:t>
            </a:r>
          </a:p>
          <a:p>
            <a:pPr lvl="1">
              <a:buClrTx/>
            </a:pPr>
            <a:r>
              <a:rPr lang="en-US" sz="1600" dirty="0">
                <a:solidFill>
                  <a:srgbClr val="339933"/>
                </a:solidFill>
              </a:rPr>
              <a:t>AMD’s implementation of HSA principles</a:t>
            </a:r>
          </a:p>
          <a:p>
            <a:pPr lvl="1">
              <a:buClrTx/>
            </a:pPr>
            <a:r>
              <a:rPr lang="en-US" sz="1600" dirty="0">
                <a:solidFill>
                  <a:srgbClr val="6600FF"/>
                </a:solidFill>
              </a:rPr>
              <a:t>Create queues</a:t>
            </a:r>
          </a:p>
          <a:p>
            <a:pPr lvl="1">
              <a:buClrTx/>
            </a:pPr>
            <a:r>
              <a:rPr lang="en-US" sz="1600" dirty="0">
                <a:solidFill>
                  <a:srgbClr val="6600FF"/>
                </a:solidFill>
              </a:rPr>
              <a:t>Device discovery</a:t>
            </a:r>
          </a:p>
          <a:p>
            <a:pPr lvl="1">
              <a:buClrTx/>
            </a:pPr>
            <a:r>
              <a:rPr lang="en-US" sz="1600" dirty="0">
                <a:solidFill>
                  <a:srgbClr val="6600FF"/>
                </a:solidFill>
              </a:rPr>
              <a:t>AQL support</a:t>
            </a:r>
          </a:p>
          <a:p>
            <a:pPr lvl="1">
              <a:buClrTx/>
            </a:pPr>
            <a:r>
              <a:rPr lang="en-US" sz="1600" dirty="0"/>
              <a:t>Allocate memory</a:t>
            </a:r>
            <a:endParaRPr lang="en-US" sz="1600" dirty="0">
              <a:solidFill>
                <a:srgbClr val="6600FF"/>
              </a:solidFill>
            </a:endParaRPr>
          </a:p>
          <a:p>
            <a:pPr>
              <a:buClrTx/>
            </a:pPr>
            <a:r>
              <a:rPr lang="en-US" sz="1600" dirty="0">
                <a:solidFill>
                  <a:srgbClr val="6600FF"/>
                </a:solidFill>
              </a:rPr>
              <a:t>Machine ISA</a:t>
            </a:r>
          </a:p>
          <a:p>
            <a:pPr lvl="1">
              <a:buClrTx/>
            </a:pPr>
            <a:r>
              <a:rPr lang="en-US" sz="1600" dirty="0">
                <a:solidFill>
                  <a:srgbClr val="6600FF"/>
                </a:solidFill>
              </a:rPr>
              <a:t>GCN3</a:t>
            </a:r>
          </a:p>
          <a:p>
            <a:pPr>
              <a:buClrTx/>
            </a:pPr>
            <a:r>
              <a:rPr lang="en-US" sz="1600" dirty="0">
                <a:solidFill>
                  <a:srgbClr val="339933"/>
                </a:solidFill>
              </a:rPr>
              <a:t>Heterogeneous Compute Compiler (HCC)</a:t>
            </a:r>
          </a:p>
          <a:p>
            <a:pPr lvl="1">
              <a:buClrTx/>
            </a:pPr>
            <a:r>
              <a:rPr lang="en-US" sz="1600" dirty="0"/>
              <a:t>CLANG</a:t>
            </a:r>
            <a:r>
              <a:rPr lang="en-US" sz="1600" dirty="0">
                <a:solidFill>
                  <a:srgbClr val="339933"/>
                </a:solidFill>
              </a:rPr>
              <a:t>/LLVM – direct to GCN3 ISA</a:t>
            </a:r>
          </a:p>
          <a:p>
            <a:pPr lvl="1">
              <a:buClrTx/>
            </a:pPr>
            <a:r>
              <a:rPr lang="en-US" sz="1600" dirty="0">
                <a:solidFill>
                  <a:srgbClr val="339933"/>
                </a:solidFill>
              </a:rPr>
              <a:t>C++, C++ AMP, HIP, </a:t>
            </a:r>
            <a:r>
              <a:rPr lang="en-US" sz="1600" dirty="0" err="1">
                <a:solidFill>
                  <a:srgbClr val="339933"/>
                </a:solidFill>
              </a:rPr>
              <a:t>OpenMP</a:t>
            </a:r>
            <a:r>
              <a:rPr lang="en-US" sz="1600" dirty="0">
                <a:solidFill>
                  <a:srgbClr val="339933"/>
                </a:solidFill>
              </a:rPr>
              <a:t>, OpenACC, Python</a:t>
            </a:r>
          </a:p>
        </p:txBody>
      </p:sp>
      <p:sp>
        <p:nvSpPr>
          <p:cNvPr id="3" name="TextBox 2"/>
          <p:cNvSpPr txBox="1"/>
          <p:nvPr/>
        </p:nvSpPr>
        <p:spPr>
          <a:xfrm>
            <a:off x="8454099" y="5469080"/>
            <a:ext cx="3159583" cy="1132618"/>
          </a:xfrm>
          <a:prstGeom prst="rect">
            <a:avLst/>
          </a:prstGeom>
          <a:ln>
            <a:solidFill>
              <a:schemeClr val="tx1"/>
            </a:solidFill>
          </a:ln>
        </p:spPr>
        <p:txBody>
          <a:bodyPr wrap="none" rtlCol="0" anchor="ctr" anchorCtr="0">
            <a:spAutoFit/>
          </a:bodyPr>
          <a:lstStyle/>
          <a:p>
            <a:pPr algn="ctr" fontAlgn="auto">
              <a:lnSpc>
                <a:spcPct val="90000"/>
              </a:lnSpc>
              <a:spcBef>
                <a:spcPts val="225"/>
              </a:spcBef>
              <a:spcAft>
                <a:spcPts val="225"/>
              </a:spcAft>
              <a:buClr>
                <a:srgbClr val="FFFFFF"/>
              </a:buClr>
            </a:pPr>
            <a:r>
              <a:rPr lang="en-US" sz="1600" b="1" dirty="0">
                <a:latin typeface="+mj-lt"/>
                <a:ea typeface="MS PGothic" pitchFamily="34" charset="-128"/>
                <a:cs typeface="+mn-cs"/>
              </a:rPr>
              <a:t>Legend</a:t>
            </a:r>
          </a:p>
          <a:p>
            <a:pPr fontAlgn="auto">
              <a:lnSpc>
                <a:spcPct val="90000"/>
              </a:lnSpc>
              <a:spcBef>
                <a:spcPts val="225"/>
              </a:spcBef>
              <a:spcAft>
                <a:spcPts val="225"/>
              </a:spcAft>
              <a:buClr>
                <a:srgbClr val="FFFFFF"/>
              </a:buClr>
            </a:pPr>
            <a:r>
              <a:rPr lang="en-US" sz="1600" dirty="0">
                <a:latin typeface="+mj-lt"/>
                <a:ea typeface="MS PGothic" pitchFamily="34" charset="-128"/>
                <a:cs typeface="+mn-cs"/>
              </a:rPr>
              <a:t>Included in this release</a:t>
            </a:r>
          </a:p>
          <a:p>
            <a:pPr fontAlgn="auto">
              <a:lnSpc>
                <a:spcPct val="90000"/>
              </a:lnSpc>
              <a:spcBef>
                <a:spcPts val="225"/>
              </a:spcBef>
              <a:spcAft>
                <a:spcPts val="225"/>
              </a:spcAft>
              <a:buClr>
                <a:srgbClr val="FFFFFF"/>
              </a:buClr>
            </a:pPr>
            <a:r>
              <a:rPr lang="en-US" sz="1600" dirty="0">
                <a:solidFill>
                  <a:srgbClr val="6600FF"/>
                </a:solidFill>
                <a:latin typeface="+mj-lt"/>
                <a:ea typeface="MS PGothic" pitchFamily="34" charset="-128"/>
                <a:cs typeface="+mn-cs"/>
              </a:rPr>
              <a:t>Work-in-progress / may be released</a:t>
            </a:r>
          </a:p>
          <a:p>
            <a:pPr fontAlgn="auto">
              <a:lnSpc>
                <a:spcPct val="90000"/>
              </a:lnSpc>
              <a:spcBef>
                <a:spcPts val="225"/>
              </a:spcBef>
              <a:spcAft>
                <a:spcPts val="225"/>
              </a:spcAft>
              <a:buClr>
                <a:srgbClr val="FFFFFF"/>
              </a:buClr>
            </a:pPr>
            <a:r>
              <a:rPr lang="en-US" sz="1600" dirty="0">
                <a:solidFill>
                  <a:srgbClr val="339933"/>
                </a:solidFill>
                <a:latin typeface="+mj-lt"/>
                <a:ea typeface="MS PGothic" pitchFamily="34" charset="-128"/>
                <a:cs typeface="+mn-cs"/>
              </a:rPr>
              <a:t>Longer term work</a:t>
            </a:r>
          </a:p>
        </p:txBody>
      </p:sp>
      <p:sp>
        <p:nvSpPr>
          <p:cNvPr id="2" name="TextBox 1"/>
          <p:cNvSpPr txBox="1"/>
          <p:nvPr/>
        </p:nvSpPr>
        <p:spPr>
          <a:xfrm>
            <a:off x="789037" y="5213663"/>
            <a:ext cx="5444376" cy="338554"/>
          </a:xfrm>
          <a:prstGeom prst="rect">
            <a:avLst/>
          </a:prstGeom>
          <a:solidFill>
            <a:schemeClr val="bg1"/>
          </a:solidFill>
        </p:spPr>
        <p:txBody>
          <a:bodyPr wrap="none" rtlCol="0">
            <a:spAutoFit/>
          </a:bodyPr>
          <a:lstStyle/>
          <a:p>
            <a:pPr marL="0" lvl="1">
              <a:spcAft>
                <a:spcPts val="600"/>
              </a:spcAft>
              <a:buClr>
                <a:schemeClr val="bg2"/>
              </a:buClr>
            </a:pPr>
            <a:r>
              <a:rPr lang="en-US" sz="1600" dirty="0"/>
              <a:t>Acquire and release semantics as implemented by the compiler</a:t>
            </a:r>
          </a:p>
        </p:txBody>
      </p:sp>
    </p:spTree>
    <p:extLst>
      <p:ext uri="{BB962C8B-B14F-4D97-AF65-F5344CB8AC3E}">
        <p14:creationId xmlns:p14="http://schemas.microsoft.com/office/powerpoint/2010/main" val="719991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7" end="7"/>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6">
                                            <p:txEl>
                                              <p:pRg st="8" end="8"/>
                                            </p:txEl>
                                          </p:spTgt>
                                        </p:tgtEl>
                                        <p:attrNameLst>
                                          <p:attrName>style.color</p:attrName>
                                        </p:attrNameLst>
                                      </p:cBhvr>
                                      <p:to>
                                        <a:schemeClr val="tx1"/>
                                      </p:to>
                                    </p:animClr>
                                  </p:childTnLst>
                                </p:cTn>
                              </p:par>
                              <p:par>
                                <p:cTn id="9" presetID="3" presetClass="emph" presetSubtype="2" fill="hold" nodeType="withEffect">
                                  <p:stCondLst>
                                    <p:cond delay="0"/>
                                  </p:stCondLst>
                                  <p:childTnLst>
                                    <p:animClr clrSpc="rgb" dir="cw">
                                      <p:cBhvr override="childStyle">
                                        <p:cTn id="10" dur="500" fill="hold"/>
                                        <p:tgtEl>
                                          <p:spTgt spid="6">
                                            <p:txEl>
                                              <p:pRg st="9" end="9"/>
                                            </p:txEl>
                                          </p:spTgt>
                                        </p:tgtEl>
                                        <p:attrNameLst>
                                          <p:attrName>style.color</p:attrName>
                                        </p:attrNameLst>
                                      </p:cBhvr>
                                      <p:to>
                                        <a:schemeClr val="tx1"/>
                                      </p:to>
                                    </p:animClr>
                                  </p:childTnLst>
                                </p:cTn>
                              </p:par>
                              <p:par>
                                <p:cTn id="11" presetID="3" presetClass="emph" presetSubtype="2" fill="hold" nodeType="withEffect">
                                  <p:stCondLst>
                                    <p:cond delay="0"/>
                                  </p:stCondLst>
                                  <p:childTnLst>
                                    <p:animClr clrSpc="rgb" dir="cw">
                                      <p:cBhvr override="childStyle">
                                        <p:cTn id="12" dur="500" fill="hold"/>
                                        <p:tgtEl>
                                          <p:spTgt spid="8">
                                            <p:txEl>
                                              <p:pRg st="7" end="7"/>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8">
                                            <p:txEl>
                                              <p:pRg st="8" end="8"/>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8">
                                            <p:txEl>
                                              <p:pRg st="3" end="3"/>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8">
                                            <p:txEl>
                                              <p:pRg st="4" end="4"/>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8">
                                            <p:txEl>
                                              <p:pRg st="5" end="5"/>
                                            </p:txEl>
                                          </p:spTgt>
                                        </p:tgtEl>
                                        <p:attrNameLst>
                                          <p:attrName>style.color</p:attrName>
                                        </p:attrNameLst>
                                      </p:cBhvr>
                                      <p:to>
                                        <a:schemeClr val="tx1"/>
                                      </p:to>
                                    </p:animClr>
                                  </p:childTnLst>
                                </p:cTn>
                              </p:par>
                              <p:par>
                                <p:cTn id="21" presetID="3" presetClass="emph" presetSubtype="2" fill="hold" nodeType="withEffect">
                                  <p:stCondLst>
                                    <p:cond delay="0"/>
                                  </p:stCondLst>
                                  <p:childTnLst>
                                    <p:animClr clrSpc="rgb" dir="cw">
                                      <p:cBhvr override="childStyle">
                                        <p:cTn id="22" dur="500" fill="hold"/>
                                        <p:tgtEl>
                                          <p:spTgt spid="8">
                                            <p:txEl>
                                              <p:pRg st="1" end="1"/>
                                            </p:txEl>
                                          </p:spTgt>
                                        </p:tgtEl>
                                        <p:attrNameLst>
                                          <p:attrName>style.color</p:attrName>
                                        </p:attrNameLst>
                                      </p:cBhvr>
                                      <p:to>
                                        <a:schemeClr val="tx1"/>
                                      </p:to>
                                    </p:animClr>
                                  </p:childTnLst>
                                </p:cTn>
                              </p:par>
                              <p:par>
                                <p:cTn id="23" presetID="3" presetClass="emph" presetSubtype="2" fill="hold" nodeType="withEffect">
                                  <p:stCondLst>
                                    <p:cond delay="0"/>
                                  </p:stCondLst>
                                  <p:childTnLst>
                                    <p:animClr clrSpc="rgb" dir="cw">
                                      <p:cBhvr override="childStyle">
                                        <p:cTn id="24" dur="500" fill="hold"/>
                                        <p:tgtEl>
                                          <p:spTgt spid="8">
                                            <p:txEl>
                                              <p:pRg st="2" end="2"/>
                                            </p:txEl>
                                          </p:spTgt>
                                        </p:tgtEl>
                                        <p:attrNameLst>
                                          <p:attrName>style.color</p:attrName>
                                        </p:attrNameLst>
                                      </p:cBhvr>
                                      <p:to>
                                        <a:schemeClr val="tx1"/>
                                      </p:to>
                                    </p:animClr>
                                  </p:childTnLst>
                                </p:cTn>
                              </p:par>
                              <p:par>
                                <p:cTn id="25" presetID="3" presetClass="emph" presetSubtype="2" fill="hold" nodeType="withEffect">
                                  <p:stCondLst>
                                    <p:cond delay="0"/>
                                  </p:stCondLst>
                                  <p:childTnLst>
                                    <p:animClr clrSpc="rgb" dir="cw">
                                      <p:cBhvr override="childStyle">
                                        <p:cTn id="26" dur="500" fill="hold"/>
                                        <p:tgtEl>
                                          <p:spTgt spid="8">
                                            <p:txEl>
                                              <p:pRg st="10" end="10"/>
                                            </p:txEl>
                                          </p:spTgt>
                                        </p:tgtEl>
                                        <p:attrNameLst>
                                          <p:attrName>style.color</p:attrName>
                                        </p:attrNameLst>
                                      </p:cBhvr>
                                      <p:to>
                                        <a:schemeClr val="tx1"/>
                                      </p:to>
                                    </p:animClr>
                                  </p:childTnLst>
                                </p:cTn>
                              </p:par>
                              <p:par>
                                <p:cTn id="27" presetID="3" presetClass="emph" presetSubtype="2" fill="hold" nodeType="withEffect">
                                  <p:stCondLst>
                                    <p:cond delay="0"/>
                                  </p:stCondLst>
                                  <p:childTnLst>
                                    <p:animClr clrSpc="rgb" dir="cw">
                                      <p:cBhvr override="childStyle">
                                        <p:cTn id="28" dur="500" fill="hold"/>
                                        <p:tgtEl>
                                          <p:spTgt spid="8">
                                            <p:txEl>
                                              <p:pRg st="9" end="9"/>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8">
                                            <p:txEl>
                                              <p:pRg st="11" end="11"/>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6">
                                            <p:txEl>
                                              <p:pRg st="6" end="6"/>
                                            </p:txEl>
                                          </p:spTgt>
                                        </p:tgtEl>
                                        <p:attrNameLst>
                                          <p:attrName>style.color</p:attrName>
                                        </p:attrNameLst>
                                      </p:cBhvr>
                                      <p:to>
                                        <a:srgbClr val="6600FF"/>
                                      </p:to>
                                    </p:animClr>
                                  </p:childTnLst>
                                </p:cTn>
                              </p:par>
                              <p:par>
                                <p:cTn id="33" presetID="3" presetClass="emph" presetSubtype="2" fill="hold" nodeType="withEffect">
                                  <p:stCondLst>
                                    <p:cond delay="0"/>
                                  </p:stCondLst>
                                  <p:childTnLst>
                                    <p:animClr clrSpc="rgb" dir="cw">
                                      <p:cBhvr override="childStyle">
                                        <p:cTn id="34" dur="500" fill="hold"/>
                                        <p:tgtEl>
                                          <p:spTgt spid="6">
                                            <p:txEl>
                                              <p:pRg st="14" end="14"/>
                                            </p:txEl>
                                          </p:spTgt>
                                        </p:tgtEl>
                                        <p:attrNameLst>
                                          <p:attrName>style.color</p:attrName>
                                        </p:attrNameLst>
                                      </p:cBhvr>
                                      <p:to>
                                        <a:srgbClr val="6600FF"/>
                                      </p:to>
                                    </p:animClr>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654830324"/>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1" kern="1200" dirty="0" err="1">
                          <a:solidFill>
                            <a:schemeClr val="dk1"/>
                          </a:solidFill>
                          <a:effectLst/>
                          <a:latin typeface="+mn-lt"/>
                          <a:ea typeface="+mn-ea"/>
                          <a:cs typeface="+mn-cs"/>
                        </a:rPr>
                        <a:t>ROCm</a:t>
                      </a:r>
                      <a:r>
                        <a:rPr lang="en-US" sz="1800" b="1" kern="1200" dirty="0">
                          <a:solidFill>
                            <a:schemeClr val="dk1"/>
                          </a:solidFill>
                          <a:effectLst/>
                          <a:latin typeface="+mn-lt"/>
                          <a:ea typeface="+mn-ea"/>
                          <a:cs typeface="+mn-cs"/>
                        </a:rPr>
                        <a:t>, GCN3 ISA, and GPU Arch</a:t>
                      </a:r>
                      <a:endParaRPr lang="en-US" sz="1800" b="1" dirty="0"/>
                    </a:p>
                  </a:txBody>
                  <a:tcPr marL="68580" marR="68580" marT="34290" marB="34290"/>
                </a:tc>
                <a:tc>
                  <a:txBody>
                    <a:bodyPr/>
                    <a:lstStyle/>
                    <a:p>
                      <a:pPr algn="ctr"/>
                      <a:r>
                        <a:rPr lang="en-US" sz="1800" b="1" dirty="0"/>
                        <a:t>Tony</a:t>
                      </a:r>
                    </a:p>
                  </a:txBody>
                  <a:tcPr marL="68580" marR="68580" marT="34290" marB="34290"/>
                </a:tc>
                <a:tc>
                  <a:txBody>
                    <a:bodyPr/>
                    <a:lstStyle/>
                    <a:p>
                      <a:pPr algn="ctr"/>
                      <a:r>
                        <a:rPr lang="en-US" sz="1800" b="1"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dirty="0"/>
                        <a:t>Sooraj</a:t>
                      </a:r>
                    </a:p>
                  </a:txBody>
                  <a:tcPr marL="68580" marR="68580" marT="34290" marB="34290"/>
                </a:tc>
                <a:tc>
                  <a:txBody>
                    <a:bodyPr/>
                    <a:lstStyle/>
                    <a:p>
                      <a:pPr algn="ctr"/>
                      <a:r>
                        <a:rPr lang="en-US" sz="1800" dirty="0"/>
                        <a:t>9:15</a:t>
                      </a:r>
                      <a:r>
                        <a:rPr lang="en-US" sz="1800" baseline="0" dirty="0"/>
                        <a:t> – 10:00</a:t>
                      </a:r>
                      <a:endParaRPr lang="en-US" sz="180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kern="1200" dirty="0">
                          <a:solidFill>
                            <a:schemeClr val="dk1"/>
                          </a:solidFill>
                          <a:effectLst/>
                          <a:latin typeface="+mn-lt"/>
                          <a:ea typeface="+mn-ea"/>
                          <a:cs typeface="+mn-cs"/>
                        </a:rPr>
                        <a:t>Ruby and GPU Protocol Tester</a:t>
                      </a:r>
                      <a:endParaRPr lang="en-US" sz="1800" dirty="0"/>
                    </a:p>
                  </a:txBody>
                  <a:tcPr marL="68580" marR="68580" marT="34290" marB="34290"/>
                </a:tc>
                <a:tc>
                  <a:txBody>
                    <a:bodyPr/>
                    <a:lstStyle/>
                    <a:p>
                      <a:pPr algn="ctr"/>
                      <a:r>
                        <a:rPr lang="en-US" sz="1800" dirty="0"/>
                        <a:t>Tuan</a:t>
                      </a:r>
                    </a:p>
                  </a:txBody>
                  <a:tcPr marL="68580" marR="68580" marT="34290" marB="34290"/>
                </a:tc>
                <a:tc>
                  <a:txBody>
                    <a:bodyPr/>
                    <a:lstStyle/>
                    <a:p>
                      <a:pPr algn="ctr"/>
                      <a:r>
                        <a:rPr lang="en-US" sz="1800" dirty="0"/>
                        <a:t>10:30</a:t>
                      </a:r>
                      <a:r>
                        <a:rPr lang="en-US" sz="1800" baseline="0" dirty="0"/>
                        <a:t> – </a:t>
                      </a:r>
                      <a:r>
                        <a:rPr lang="en-US" sz="180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095615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Hw-sw</a:t>
            </a:r>
            <a:r>
              <a:rPr lang="en-US" dirty="0"/>
              <a:t> interfaces</a:t>
            </a:r>
          </a:p>
        </p:txBody>
      </p:sp>
      <p:sp>
        <p:nvSpPr>
          <p:cNvPr id="3" name="Content Placeholder 2"/>
          <p:cNvSpPr>
            <a:spLocks noGrp="1"/>
          </p:cNvSpPr>
          <p:nvPr>
            <p:ph idx="1"/>
          </p:nvPr>
        </p:nvSpPr>
        <p:spPr>
          <a:xfrm>
            <a:off x="310896" y="1380744"/>
            <a:ext cx="11341514" cy="4937760"/>
          </a:xfrm>
        </p:spPr>
        <p:txBody>
          <a:bodyPr/>
          <a:lstStyle/>
          <a:p>
            <a:r>
              <a:rPr lang="en-US" sz="1800" dirty="0" err="1"/>
              <a:t>ROCm</a:t>
            </a:r>
            <a:r>
              <a:rPr lang="en-US" sz="1800" dirty="0"/>
              <a:t> – high-level SW stack</a:t>
            </a:r>
          </a:p>
          <a:p>
            <a:r>
              <a:rPr lang="en-US" sz="1800" dirty="0"/>
              <a:t>HW-SW interfaces</a:t>
            </a:r>
          </a:p>
          <a:p>
            <a:r>
              <a:rPr lang="en-US" sz="1800" dirty="0"/>
              <a:t>Kernel launch flow</a:t>
            </a:r>
          </a:p>
          <a:p>
            <a:r>
              <a:rPr lang="en-US" sz="1800" dirty="0"/>
              <a:t>GCN3 ISA overview</a:t>
            </a:r>
          </a:p>
        </p:txBody>
      </p:sp>
    </p:spTree>
    <p:extLst>
      <p:ext uri="{BB962C8B-B14F-4D97-AF65-F5344CB8AC3E}">
        <p14:creationId xmlns:p14="http://schemas.microsoft.com/office/powerpoint/2010/main" val="39441775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ready to </a:t>
            </a:r>
            <a:r>
              <a:rPr lang="en-US" dirty="0" err="1"/>
              <a:t>Roc</a:t>
            </a:r>
            <a:r>
              <a:rPr lang="en-US" cap="none" dirty="0" err="1"/>
              <a:t>m</a:t>
            </a:r>
            <a:r>
              <a:rPr lang="en-US" cap="none" dirty="0"/>
              <a:t>?</a:t>
            </a:r>
            <a:endParaRPr lang="en-US" dirty="0"/>
          </a:p>
        </p:txBody>
      </p:sp>
      <p:sp>
        <p:nvSpPr>
          <p:cNvPr id="5" name="Content Placeholder 4"/>
          <p:cNvSpPr>
            <a:spLocks noGrp="1"/>
          </p:cNvSpPr>
          <p:nvPr>
            <p:ph idx="1"/>
          </p:nvPr>
        </p:nvSpPr>
        <p:spPr>
          <a:xfrm>
            <a:off x="313326" y="1381123"/>
            <a:ext cx="4913128" cy="4762433"/>
          </a:xfrm>
        </p:spPr>
        <p:txBody>
          <a:bodyPr/>
          <a:lstStyle/>
          <a:p>
            <a:r>
              <a:rPr lang="en-US" sz="1800" dirty="0">
                <a:solidFill>
                  <a:schemeClr val="bg2"/>
                </a:solidFill>
              </a:rPr>
              <a:t>HCC</a:t>
            </a:r>
          </a:p>
          <a:p>
            <a:pPr lvl="1"/>
            <a:r>
              <a:rPr lang="en-US" sz="1600" dirty="0">
                <a:solidFill>
                  <a:schemeClr val="bg2"/>
                </a:solidFill>
              </a:rPr>
              <a:t>Clang front end and LLVM-based backend</a:t>
            </a:r>
          </a:p>
          <a:p>
            <a:pPr lvl="2"/>
            <a:r>
              <a:rPr lang="en-US" sz="1400" dirty="0">
                <a:solidFill>
                  <a:schemeClr val="bg2"/>
                </a:solidFill>
              </a:rPr>
              <a:t>Direct to ISA</a:t>
            </a:r>
          </a:p>
          <a:p>
            <a:pPr lvl="2"/>
            <a:r>
              <a:rPr lang="en-US" sz="1400" dirty="0">
                <a:solidFill>
                  <a:schemeClr val="bg2"/>
                </a:solidFill>
              </a:rPr>
              <a:t>Multi-ISA binary (x86 + GCN3)</a:t>
            </a:r>
          </a:p>
          <a:p>
            <a:r>
              <a:rPr lang="en-US" sz="1800" dirty="0" err="1">
                <a:solidFill>
                  <a:schemeClr val="bg2"/>
                </a:solidFill>
              </a:rPr>
              <a:t>ROCm</a:t>
            </a:r>
            <a:r>
              <a:rPr lang="en-US" sz="1800" dirty="0">
                <a:solidFill>
                  <a:schemeClr val="bg2"/>
                </a:solidFill>
              </a:rPr>
              <a:t> Stack</a:t>
            </a:r>
          </a:p>
          <a:p>
            <a:pPr lvl="1"/>
            <a:r>
              <a:rPr lang="en-US" sz="1600" dirty="0">
                <a:solidFill>
                  <a:schemeClr val="bg2"/>
                </a:solidFill>
              </a:rPr>
              <a:t>HCC libraries</a:t>
            </a:r>
          </a:p>
          <a:p>
            <a:pPr lvl="1"/>
            <a:r>
              <a:rPr lang="en-US" sz="1600" dirty="0">
                <a:solidFill>
                  <a:schemeClr val="bg2"/>
                </a:solidFill>
              </a:rPr>
              <a:t>Runtime layer – </a:t>
            </a:r>
            <a:r>
              <a:rPr lang="en-US" sz="1600" b="1" i="1" dirty="0" err="1">
                <a:solidFill>
                  <a:schemeClr val="bg2"/>
                </a:solidFill>
              </a:rPr>
              <a:t>ROCr</a:t>
            </a:r>
            <a:endParaRPr lang="en-US" sz="1600" b="1" i="1" dirty="0">
              <a:solidFill>
                <a:schemeClr val="bg2"/>
              </a:solidFill>
            </a:endParaRPr>
          </a:p>
          <a:p>
            <a:pPr lvl="1"/>
            <a:r>
              <a:rPr lang="en-US" sz="1600" dirty="0" err="1">
                <a:solidFill>
                  <a:schemeClr val="bg2"/>
                </a:solidFill>
              </a:rPr>
              <a:t>Thunk</a:t>
            </a:r>
            <a:r>
              <a:rPr lang="en-US" sz="1600" dirty="0">
                <a:solidFill>
                  <a:schemeClr val="bg2"/>
                </a:solidFill>
              </a:rPr>
              <a:t> (user space driver) – </a:t>
            </a:r>
            <a:r>
              <a:rPr lang="en-US" sz="1600" b="1" i="1" dirty="0" err="1">
                <a:solidFill>
                  <a:schemeClr val="bg2"/>
                </a:solidFill>
              </a:rPr>
              <a:t>ROCt</a:t>
            </a:r>
            <a:endParaRPr lang="en-US" sz="1600" b="1" i="1" dirty="0">
              <a:solidFill>
                <a:schemeClr val="bg2"/>
              </a:solidFill>
            </a:endParaRPr>
          </a:p>
          <a:p>
            <a:pPr lvl="1"/>
            <a:r>
              <a:rPr lang="en-US" sz="1600" dirty="0">
                <a:solidFill>
                  <a:schemeClr val="bg2"/>
                </a:solidFill>
              </a:rPr>
              <a:t>Kernel fusion driver (KFD) – </a:t>
            </a:r>
            <a:r>
              <a:rPr lang="en-US" sz="1600" b="1" i="1" dirty="0" err="1">
                <a:solidFill>
                  <a:schemeClr val="bg2"/>
                </a:solidFill>
              </a:rPr>
              <a:t>ROCk</a:t>
            </a:r>
            <a:endParaRPr lang="en-US" sz="1600" b="1" i="1" dirty="0">
              <a:solidFill>
                <a:schemeClr val="bg2"/>
              </a:solidFill>
            </a:endParaRPr>
          </a:p>
          <a:p>
            <a:r>
              <a:rPr lang="en-US" sz="1800" dirty="0">
                <a:solidFill>
                  <a:schemeClr val="bg2"/>
                </a:solidFill>
              </a:rPr>
              <a:t>GPU is a HW-SW co-designed machine</a:t>
            </a:r>
          </a:p>
          <a:p>
            <a:pPr lvl="1"/>
            <a:r>
              <a:rPr lang="en-US" sz="1600" dirty="0">
                <a:solidFill>
                  <a:schemeClr val="bg2"/>
                </a:solidFill>
              </a:rPr>
              <a:t>Command processor (CP) HW aids in implementing HSA standard</a:t>
            </a:r>
          </a:p>
          <a:p>
            <a:pPr lvl="1"/>
            <a:r>
              <a:rPr lang="en-US" sz="1600" dirty="0">
                <a:solidFill>
                  <a:schemeClr val="bg2"/>
                </a:solidFill>
              </a:rPr>
              <a:t>Rich application binary interface (ABI)</a:t>
            </a:r>
          </a:p>
          <a:p>
            <a:r>
              <a:rPr lang="en-US" sz="1800" dirty="0">
                <a:solidFill>
                  <a:schemeClr val="bg2"/>
                </a:solidFill>
              </a:rPr>
              <a:t>GPU directly executes GCN3 ISA</a:t>
            </a:r>
          </a:p>
          <a:p>
            <a:pPr lvl="1"/>
            <a:r>
              <a:rPr lang="en-US" sz="1600" dirty="0">
                <a:solidFill>
                  <a:schemeClr val="bg2"/>
                </a:solidFill>
              </a:rPr>
              <a:t>Runtime ELF loaders for GCN3 binary</a:t>
            </a:r>
          </a:p>
        </p:txBody>
      </p:sp>
      <p:sp>
        <p:nvSpPr>
          <p:cNvPr id="85" name="Text Placeholder 84">
            <a:extLst>
              <a:ext uri="{FF2B5EF4-FFF2-40B4-BE49-F238E27FC236}">
                <a16:creationId xmlns="" xmlns:a16="http://schemas.microsoft.com/office/drawing/2014/main" id="{B753B0D6-DAE3-43A1-8C5B-D64935AD35DC}"/>
              </a:ext>
            </a:extLst>
          </p:cNvPr>
          <p:cNvSpPr>
            <a:spLocks noGrp="1"/>
          </p:cNvSpPr>
          <p:nvPr>
            <p:ph type="body" sz="quarter" idx="10"/>
          </p:nvPr>
        </p:nvSpPr>
        <p:spPr/>
        <p:txBody>
          <a:bodyPr/>
          <a:lstStyle/>
          <a:p>
            <a:r>
              <a:rPr lang="en-US" dirty="0" err="1"/>
              <a:t>Sw</a:t>
            </a:r>
            <a:r>
              <a:rPr lang="en-US" dirty="0"/>
              <a:t> stack and high-level simulation flow</a:t>
            </a:r>
          </a:p>
        </p:txBody>
      </p:sp>
      <p:sp>
        <p:nvSpPr>
          <p:cNvPr id="23" name="Rounded Rectangle 15">
            <a:extLst>
              <a:ext uri="{FF2B5EF4-FFF2-40B4-BE49-F238E27FC236}">
                <a16:creationId xmlns="" xmlns:a16="http://schemas.microsoft.com/office/drawing/2014/main" id="{CB082EDA-068A-47C6-BE38-EE05720282C9}"/>
              </a:ext>
            </a:extLst>
          </p:cNvPr>
          <p:cNvSpPr/>
          <p:nvPr/>
        </p:nvSpPr>
        <p:spPr>
          <a:xfrm>
            <a:off x="6743578" y="1032835"/>
            <a:ext cx="1136364" cy="795202"/>
          </a:xfrm>
          <a:prstGeom prst="roundRect">
            <a:avLst/>
          </a:prstGeom>
          <a:solidFill>
            <a:schemeClr val="accent3"/>
          </a:solidFill>
          <a:ln w="19050">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HCC</a:t>
            </a:r>
          </a:p>
        </p:txBody>
      </p:sp>
      <p:sp>
        <p:nvSpPr>
          <p:cNvPr id="27" name="Rounded Rectangle 18">
            <a:extLst>
              <a:ext uri="{FF2B5EF4-FFF2-40B4-BE49-F238E27FC236}">
                <a16:creationId xmlns="" xmlns:a16="http://schemas.microsoft.com/office/drawing/2014/main" id="{07A6ADC1-93EF-49A7-B53F-28940A6A1BA8}"/>
              </a:ext>
            </a:extLst>
          </p:cNvPr>
          <p:cNvSpPr/>
          <p:nvPr/>
        </p:nvSpPr>
        <p:spPr>
          <a:xfrm>
            <a:off x="7515539" y="4669199"/>
            <a:ext cx="3430591" cy="1978428"/>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28" name="Rounded Rectangle 21">
            <a:extLst>
              <a:ext uri="{FF2B5EF4-FFF2-40B4-BE49-F238E27FC236}">
                <a16:creationId xmlns="" xmlns:a16="http://schemas.microsoft.com/office/drawing/2014/main" id="{D00F7CC4-A218-45AB-A836-37BF66A0CB08}"/>
              </a:ext>
            </a:extLst>
          </p:cNvPr>
          <p:cNvSpPr/>
          <p:nvPr/>
        </p:nvSpPr>
        <p:spPr>
          <a:xfrm>
            <a:off x="9771221" y="4805137"/>
            <a:ext cx="964446" cy="452999"/>
          </a:xfrm>
          <a:prstGeom prst="roundRect">
            <a:avLst/>
          </a:prstGeom>
          <a:solidFill>
            <a:schemeClr val="accent5">
              <a:lumMod val="75000"/>
            </a:schemeClr>
          </a:solidFill>
          <a:ln w="19050">
            <a:solidFill>
              <a:schemeClr val="accent5">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MEM</a:t>
            </a:r>
          </a:p>
        </p:txBody>
      </p:sp>
      <p:grpSp>
        <p:nvGrpSpPr>
          <p:cNvPr id="29" name="Group 28">
            <a:extLst>
              <a:ext uri="{FF2B5EF4-FFF2-40B4-BE49-F238E27FC236}">
                <a16:creationId xmlns="" xmlns:a16="http://schemas.microsoft.com/office/drawing/2014/main" id="{ACB244E5-D8E6-489A-9FDA-E588DED2F2D4}"/>
              </a:ext>
            </a:extLst>
          </p:cNvPr>
          <p:cNvGrpSpPr/>
          <p:nvPr/>
        </p:nvGrpSpPr>
        <p:grpSpPr>
          <a:xfrm>
            <a:off x="9807819" y="5639081"/>
            <a:ext cx="760582" cy="567457"/>
            <a:chOff x="4648096" y="5456695"/>
            <a:chExt cx="760582" cy="567457"/>
          </a:xfrm>
          <a:effectLst>
            <a:outerShdw blurRad="50800" dist="38100" dir="2700000" algn="tl" rotWithShape="0">
              <a:prstClr val="black">
                <a:alpha val="40000"/>
              </a:prstClr>
            </a:outerShdw>
          </a:effectLst>
        </p:grpSpPr>
        <p:sp>
          <p:nvSpPr>
            <p:cNvPr id="30" name="Rounded Rectangle 23">
              <a:extLst>
                <a:ext uri="{FF2B5EF4-FFF2-40B4-BE49-F238E27FC236}">
                  <a16:creationId xmlns="" xmlns:a16="http://schemas.microsoft.com/office/drawing/2014/main" id="{998F7597-A3D0-4289-8FFB-290D23EA3C11}"/>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2" name="Rounded Rectangle 24">
              <a:extLst>
                <a:ext uri="{FF2B5EF4-FFF2-40B4-BE49-F238E27FC236}">
                  <a16:creationId xmlns="" xmlns:a16="http://schemas.microsoft.com/office/drawing/2014/main" id="{590E48EA-00D5-4905-90E1-9A97FA41172A}"/>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4" name="Rounded Rectangle 25">
              <a:extLst>
                <a:ext uri="{FF2B5EF4-FFF2-40B4-BE49-F238E27FC236}">
                  <a16:creationId xmlns="" xmlns:a16="http://schemas.microsoft.com/office/drawing/2014/main" id="{C1A4F929-8647-43CF-8763-66C545D13E55}"/>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6" name="Rounded Rectangle 26">
              <a:extLst>
                <a:ext uri="{FF2B5EF4-FFF2-40B4-BE49-F238E27FC236}">
                  <a16:creationId xmlns="" xmlns:a16="http://schemas.microsoft.com/office/drawing/2014/main" id="{157A77E6-6C9F-44F1-B8EF-DA454461BE96}"/>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37" name="Straight Arrow Connector 36">
            <a:extLst>
              <a:ext uri="{FF2B5EF4-FFF2-40B4-BE49-F238E27FC236}">
                <a16:creationId xmlns="" xmlns:a16="http://schemas.microsoft.com/office/drawing/2014/main" id="{1D839B26-27B4-4C95-AEA6-20808C63B1D1}"/>
              </a:ext>
            </a:extLst>
          </p:cNvPr>
          <p:cNvCxnSpPr>
            <a:cxnSpLocks/>
            <a:stCxn id="28" idx="2"/>
            <a:endCxn id="30" idx="0"/>
          </p:cNvCxnSpPr>
          <p:nvPr/>
        </p:nvCxnSpPr>
        <p:spPr>
          <a:xfrm>
            <a:off x="10253444" y="5258136"/>
            <a:ext cx="4698" cy="380945"/>
          </a:xfrm>
          <a:prstGeom prst="straightConnector1">
            <a:avLst/>
          </a:prstGeom>
          <a:ln w="2540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33">
            <a:extLst>
              <a:ext uri="{FF2B5EF4-FFF2-40B4-BE49-F238E27FC236}">
                <a16:creationId xmlns="" xmlns:a16="http://schemas.microsoft.com/office/drawing/2014/main" id="{D262B014-3E6F-4F4A-8516-2078D6062DB8}"/>
              </a:ext>
            </a:extLst>
          </p:cNvPr>
          <p:cNvSpPr/>
          <p:nvPr/>
        </p:nvSpPr>
        <p:spPr>
          <a:xfrm>
            <a:off x="5273997" y="1032835"/>
            <a:ext cx="1238963"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Calibri" panose="020F0502020204030204" pitchFamily="34" charset="0"/>
              </a:rPr>
              <a:t>Application source</a:t>
            </a:r>
          </a:p>
        </p:txBody>
      </p:sp>
      <p:cxnSp>
        <p:nvCxnSpPr>
          <p:cNvPr id="42" name="Straight Arrow Connector 41">
            <a:extLst>
              <a:ext uri="{FF2B5EF4-FFF2-40B4-BE49-F238E27FC236}">
                <a16:creationId xmlns="" xmlns:a16="http://schemas.microsoft.com/office/drawing/2014/main" id="{86119709-90C4-4A04-BC99-C709C8961EFD}"/>
              </a:ext>
            </a:extLst>
          </p:cNvPr>
          <p:cNvCxnSpPr>
            <a:cxnSpLocks/>
            <a:stCxn id="41" idx="3"/>
            <a:endCxn id="23" idx="1"/>
          </p:cNvCxnSpPr>
          <p:nvPr/>
        </p:nvCxnSpPr>
        <p:spPr>
          <a:xfrm flipV="1">
            <a:off x="6512960" y="1430436"/>
            <a:ext cx="230618"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 xmlns:a16="http://schemas.microsoft.com/office/drawing/2014/main" id="{2F748E3D-DAB1-4050-AD06-738E6714457D}"/>
              </a:ext>
            </a:extLst>
          </p:cNvPr>
          <p:cNvGrpSpPr/>
          <p:nvPr/>
        </p:nvGrpSpPr>
        <p:grpSpPr>
          <a:xfrm>
            <a:off x="8153528" y="1135266"/>
            <a:ext cx="1538323" cy="987230"/>
            <a:chOff x="3628290" y="1036465"/>
            <a:chExt cx="782438" cy="746345"/>
          </a:xfrm>
        </p:grpSpPr>
        <p:sp>
          <p:nvSpPr>
            <p:cNvPr id="44" name="Rounded Rectangle 38">
              <a:extLst>
                <a:ext uri="{FF2B5EF4-FFF2-40B4-BE49-F238E27FC236}">
                  <a16:creationId xmlns="" xmlns:a16="http://schemas.microsoft.com/office/drawing/2014/main" id="{847DF76C-AF9C-443F-AAF4-BF0ED48BF137}"/>
                </a:ext>
              </a:extLst>
            </p:cNvPr>
            <p:cNvSpPr/>
            <p:nvPr/>
          </p:nvSpPr>
          <p:spPr>
            <a:xfrm>
              <a:off x="3628290" y="1045676"/>
              <a:ext cx="782438" cy="7371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bg1"/>
                </a:solidFill>
                <a:latin typeface="Calibri" panose="020F0502020204030204" pitchFamily="34" charset="0"/>
              </a:endParaRPr>
            </a:p>
            <a:p>
              <a:pPr algn="ctr"/>
              <a:endParaRPr lang="en-US" sz="1600" dirty="0">
                <a:solidFill>
                  <a:schemeClr val="bg1"/>
                </a:solidFill>
                <a:latin typeface="Calibri" panose="020F0502020204030204" pitchFamily="34" charset="0"/>
              </a:endParaRPr>
            </a:p>
            <a:p>
              <a:pPr algn="ctr"/>
              <a:endParaRPr lang="en-US" sz="1600" dirty="0">
                <a:solidFill>
                  <a:schemeClr val="bg1"/>
                </a:solidFill>
                <a:latin typeface="Calibri" panose="020F0502020204030204" pitchFamily="34" charset="0"/>
              </a:endParaRPr>
            </a:p>
            <a:p>
              <a:pPr algn="ctr"/>
              <a:r>
                <a:rPr lang="en-US" sz="1600" dirty="0">
                  <a:solidFill>
                    <a:schemeClr val="tx1"/>
                  </a:solidFill>
                  <a:latin typeface="Calibri" panose="020F0502020204030204" pitchFamily="34" charset="0"/>
                </a:rPr>
                <a:t>x86 ELF</a:t>
              </a:r>
            </a:p>
          </p:txBody>
        </p:sp>
        <p:sp>
          <p:nvSpPr>
            <p:cNvPr id="45" name="Rounded Rectangle 39">
              <a:extLst>
                <a:ext uri="{FF2B5EF4-FFF2-40B4-BE49-F238E27FC236}">
                  <a16:creationId xmlns="" xmlns:a16="http://schemas.microsoft.com/office/drawing/2014/main" id="{233E8364-188B-458C-A856-B711B1FD7FF6}"/>
                </a:ext>
              </a:extLst>
            </p:cNvPr>
            <p:cNvSpPr/>
            <p:nvPr/>
          </p:nvSpPr>
          <p:spPr>
            <a:xfrm>
              <a:off x="3628290" y="1036465"/>
              <a:ext cx="782438" cy="45138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Calibri" panose="020F0502020204030204" pitchFamily="34" charset="0"/>
                </a:rPr>
                <a:t>GCN3 ELF +</a:t>
              </a:r>
            </a:p>
            <a:p>
              <a:pPr algn="ctr"/>
              <a:r>
                <a:rPr lang="en-US" sz="1600" dirty="0">
                  <a:solidFill>
                    <a:schemeClr val="tx1"/>
                  </a:solidFill>
                  <a:latin typeface="Calibri" panose="020F0502020204030204" pitchFamily="34" charset="0"/>
                </a:rPr>
                <a:t>Code metadata</a:t>
              </a:r>
            </a:p>
          </p:txBody>
        </p:sp>
      </p:grpSp>
      <p:cxnSp>
        <p:nvCxnSpPr>
          <p:cNvPr id="46" name="Straight Arrow Connector 45">
            <a:extLst>
              <a:ext uri="{FF2B5EF4-FFF2-40B4-BE49-F238E27FC236}">
                <a16:creationId xmlns="" xmlns:a16="http://schemas.microsoft.com/office/drawing/2014/main" id="{212909B7-D9EE-4C8A-8744-099E172216AA}"/>
              </a:ext>
            </a:extLst>
          </p:cNvPr>
          <p:cNvCxnSpPr>
            <a:cxnSpLocks/>
            <a:stCxn id="23" idx="3"/>
            <a:endCxn id="45" idx="1"/>
          </p:cNvCxnSpPr>
          <p:nvPr/>
        </p:nvCxnSpPr>
        <p:spPr>
          <a:xfrm>
            <a:off x="7879942" y="1430436"/>
            <a:ext cx="273586" cy="33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7">
            <a:extLst>
              <a:ext uri="{FF2B5EF4-FFF2-40B4-BE49-F238E27FC236}">
                <a16:creationId xmlns="" xmlns:a16="http://schemas.microsoft.com/office/drawing/2014/main" id="{1FBDB146-C81D-4A3C-A6A1-384D0D4D9697}"/>
              </a:ext>
            </a:extLst>
          </p:cNvPr>
          <p:cNvSpPr/>
          <p:nvPr/>
        </p:nvSpPr>
        <p:spPr>
          <a:xfrm>
            <a:off x="6743578" y="2766535"/>
            <a:ext cx="1133946" cy="299597"/>
          </a:xfrm>
          <a:prstGeom prst="roundRect">
            <a:avLst/>
          </a:prstGeom>
          <a:solidFill>
            <a:schemeClr val="accent4">
              <a:lumMod val="75000"/>
            </a:schemeClr>
          </a:solidFill>
          <a:ln w="19050">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alibri" panose="020F0502020204030204" pitchFamily="34" charset="0"/>
              </a:rPr>
              <a:t>ROCr</a:t>
            </a:r>
            <a:endParaRPr lang="en-US" sz="1600" dirty="0">
              <a:solidFill>
                <a:schemeClr val="bg1"/>
              </a:solidFill>
              <a:latin typeface="Calibri" panose="020F0502020204030204" pitchFamily="34" charset="0"/>
            </a:endParaRPr>
          </a:p>
        </p:txBody>
      </p:sp>
      <p:sp>
        <p:nvSpPr>
          <p:cNvPr id="52" name="Rounded Rectangle 48">
            <a:extLst>
              <a:ext uri="{FF2B5EF4-FFF2-40B4-BE49-F238E27FC236}">
                <a16:creationId xmlns="" xmlns:a16="http://schemas.microsoft.com/office/drawing/2014/main" id="{9040C259-00FF-4C20-9E61-09543B340B1A}"/>
              </a:ext>
            </a:extLst>
          </p:cNvPr>
          <p:cNvSpPr/>
          <p:nvPr/>
        </p:nvSpPr>
        <p:spPr>
          <a:xfrm>
            <a:off x="6743578" y="2030294"/>
            <a:ext cx="1136363" cy="556969"/>
          </a:xfrm>
          <a:prstGeom prst="roundRect">
            <a:avLst/>
          </a:prstGeom>
          <a:solidFill>
            <a:schemeClr val="accent4">
              <a:lumMod val="75000"/>
            </a:schemeClr>
          </a:solidFill>
          <a:ln w="19050">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HCC</a:t>
            </a:r>
          </a:p>
          <a:p>
            <a:pPr algn="ctr"/>
            <a:r>
              <a:rPr lang="en-US" sz="1600" dirty="0">
                <a:solidFill>
                  <a:schemeClr val="bg1"/>
                </a:solidFill>
                <a:latin typeface="Calibri" panose="020F0502020204030204" pitchFamily="34" charset="0"/>
              </a:rPr>
              <a:t>Libraries</a:t>
            </a:r>
          </a:p>
        </p:txBody>
      </p:sp>
      <p:cxnSp>
        <p:nvCxnSpPr>
          <p:cNvPr id="53" name="Straight Arrow Connector 52">
            <a:extLst>
              <a:ext uri="{FF2B5EF4-FFF2-40B4-BE49-F238E27FC236}">
                <a16:creationId xmlns="" xmlns:a16="http://schemas.microsoft.com/office/drawing/2014/main" id="{E9B3E30C-8392-4D46-B520-1791F39683EA}"/>
              </a:ext>
            </a:extLst>
          </p:cNvPr>
          <p:cNvCxnSpPr>
            <a:cxnSpLocks/>
            <a:stCxn id="23" idx="2"/>
            <a:endCxn id="52" idx="0"/>
          </p:cNvCxnSpPr>
          <p:nvPr/>
        </p:nvCxnSpPr>
        <p:spPr>
          <a:xfrm>
            <a:off x="7311760" y="1828037"/>
            <a:ext cx="0" cy="2022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0">
            <a:extLst>
              <a:ext uri="{FF2B5EF4-FFF2-40B4-BE49-F238E27FC236}">
                <a16:creationId xmlns="" xmlns:a16="http://schemas.microsoft.com/office/drawing/2014/main" id="{06C1E3C1-95C9-4458-A765-5FBDF674728D}"/>
              </a:ext>
            </a:extLst>
          </p:cNvPr>
          <p:cNvSpPr/>
          <p:nvPr/>
        </p:nvSpPr>
        <p:spPr>
          <a:xfrm>
            <a:off x="6743578" y="3881529"/>
            <a:ext cx="1133946" cy="343015"/>
          </a:xfrm>
          <a:prstGeom prst="roundRect">
            <a:avLst/>
          </a:prstGeom>
          <a:solidFill>
            <a:schemeClr val="accent4">
              <a:lumMod val="75000"/>
            </a:schemeClr>
          </a:solidFill>
          <a:ln w="19050">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alibri" panose="020F0502020204030204" pitchFamily="34" charset="0"/>
              </a:rPr>
              <a:t>ROCk</a:t>
            </a:r>
            <a:endParaRPr lang="en-US" sz="1600" dirty="0">
              <a:solidFill>
                <a:schemeClr val="bg1"/>
              </a:solidFill>
              <a:latin typeface="Calibri" panose="020F0502020204030204" pitchFamily="34" charset="0"/>
            </a:endParaRPr>
          </a:p>
        </p:txBody>
      </p:sp>
      <p:cxnSp>
        <p:nvCxnSpPr>
          <p:cNvPr id="56" name="Straight Arrow Connector 55">
            <a:extLst>
              <a:ext uri="{FF2B5EF4-FFF2-40B4-BE49-F238E27FC236}">
                <a16:creationId xmlns="" xmlns:a16="http://schemas.microsoft.com/office/drawing/2014/main" id="{FD7D06B8-9A5F-4A2E-A82C-A2D9E9E6850C}"/>
              </a:ext>
            </a:extLst>
          </p:cNvPr>
          <p:cNvCxnSpPr>
            <a:cxnSpLocks/>
            <a:stCxn id="52" idx="2"/>
            <a:endCxn id="51" idx="0"/>
          </p:cNvCxnSpPr>
          <p:nvPr/>
        </p:nvCxnSpPr>
        <p:spPr>
          <a:xfrm flipH="1">
            <a:off x="7310551" y="2587263"/>
            <a:ext cx="1209" cy="1792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 xmlns:a16="http://schemas.microsoft.com/office/drawing/2014/main" id="{ACCBD6C5-C146-411C-A8F9-2C08A9E4F1E8}"/>
              </a:ext>
            </a:extLst>
          </p:cNvPr>
          <p:cNvCxnSpPr>
            <a:cxnSpLocks/>
            <a:stCxn id="70" idx="2"/>
            <a:endCxn id="54" idx="0"/>
          </p:cNvCxnSpPr>
          <p:nvPr/>
        </p:nvCxnSpPr>
        <p:spPr>
          <a:xfrm>
            <a:off x="7310551" y="3523718"/>
            <a:ext cx="0" cy="3578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6">
            <a:extLst>
              <a:ext uri="{FF2B5EF4-FFF2-40B4-BE49-F238E27FC236}">
                <a16:creationId xmlns="" xmlns:a16="http://schemas.microsoft.com/office/drawing/2014/main" id="{901DE3E1-13C8-4AC4-822A-F06B81E8C1D7}"/>
              </a:ext>
            </a:extLst>
          </p:cNvPr>
          <p:cNvSpPr/>
          <p:nvPr/>
        </p:nvSpPr>
        <p:spPr>
          <a:xfrm>
            <a:off x="8384813" y="5623527"/>
            <a:ext cx="1158017" cy="712511"/>
          </a:xfrm>
          <a:prstGeom prst="roundRect">
            <a:avLst/>
          </a:prstGeom>
          <a:solidFill>
            <a:schemeClr val="accent5">
              <a:lumMod val="75000"/>
            </a:schemeClr>
          </a:solidFill>
          <a:ln w="19050">
            <a:solidFill>
              <a:schemeClr val="accent5">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Command Processor</a:t>
            </a:r>
          </a:p>
        </p:txBody>
      </p:sp>
      <p:cxnSp>
        <p:nvCxnSpPr>
          <p:cNvPr id="60" name="Straight Arrow Connector 59">
            <a:extLst>
              <a:ext uri="{FF2B5EF4-FFF2-40B4-BE49-F238E27FC236}">
                <a16:creationId xmlns="" xmlns:a16="http://schemas.microsoft.com/office/drawing/2014/main" id="{9A7CCAB8-D835-4B5F-B3FC-E2A303FA254E}"/>
              </a:ext>
            </a:extLst>
          </p:cNvPr>
          <p:cNvCxnSpPr>
            <a:cxnSpLocks/>
            <a:stCxn id="59" idx="3"/>
            <a:endCxn id="36" idx="1"/>
          </p:cNvCxnSpPr>
          <p:nvPr/>
        </p:nvCxnSpPr>
        <p:spPr>
          <a:xfrm>
            <a:off x="9542830" y="5979783"/>
            <a:ext cx="264989" cy="2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 xmlns:a16="http://schemas.microsoft.com/office/drawing/2014/main" id="{099FB69D-934E-4529-B78A-161C546F3290}"/>
              </a:ext>
            </a:extLst>
          </p:cNvPr>
          <p:cNvSpPr txBox="1"/>
          <p:nvPr/>
        </p:nvSpPr>
        <p:spPr>
          <a:xfrm>
            <a:off x="7689716" y="4802506"/>
            <a:ext cx="1002390" cy="338554"/>
          </a:xfrm>
          <a:prstGeom prst="rect">
            <a:avLst/>
          </a:prstGeom>
          <a:noFill/>
        </p:spPr>
        <p:txBody>
          <a:bodyPr wrap="none" rtlCol="0">
            <a:spAutoFit/>
          </a:bodyPr>
          <a:lstStyle/>
          <a:p>
            <a:pPr>
              <a:spcAft>
                <a:spcPts val="600"/>
              </a:spcAft>
              <a:buClr>
                <a:schemeClr val="bg2"/>
              </a:buClr>
            </a:pPr>
            <a:r>
              <a:rPr lang="en-US" sz="1600" dirty="0"/>
              <a:t>Hardware</a:t>
            </a:r>
          </a:p>
        </p:txBody>
      </p:sp>
      <p:sp>
        <p:nvSpPr>
          <p:cNvPr id="62" name="Rounded Rectangle 9">
            <a:extLst>
              <a:ext uri="{FF2B5EF4-FFF2-40B4-BE49-F238E27FC236}">
                <a16:creationId xmlns="" xmlns:a16="http://schemas.microsoft.com/office/drawing/2014/main" id="{49015F53-E073-4A00-BB35-F4CC9C5B52CF}"/>
              </a:ext>
            </a:extLst>
          </p:cNvPr>
          <p:cNvSpPr/>
          <p:nvPr/>
        </p:nvSpPr>
        <p:spPr>
          <a:xfrm>
            <a:off x="8271933" y="5502663"/>
            <a:ext cx="2460647" cy="1030367"/>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63" name="TextBox 62">
            <a:extLst>
              <a:ext uri="{FF2B5EF4-FFF2-40B4-BE49-F238E27FC236}">
                <a16:creationId xmlns="" xmlns:a16="http://schemas.microsoft.com/office/drawing/2014/main" id="{D4E9B408-49E5-4BF4-9A4C-26E115CCA7D8}"/>
              </a:ext>
            </a:extLst>
          </p:cNvPr>
          <p:cNvSpPr txBox="1"/>
          <p:nvPr/>
        </p:nvSpPr>
        <p:spPr>
          <a:xfrm>
            <a:off x="10136180" y="6204825"/>
            <a:ext cx="551754" cy="338554"/>
          </a:xfrm>
          <a:prstGeom prst="rect">
            <a:avLst/>
          </a:prstGeom>
          <a:noFill/>
        </p:spPr>
        <p:txBody>
          <a:bodyPr wrap="none" rtlCol="0">
            <a:spAutoFit/>
          </a:bodyPr>
          <a:lstStyle/>
          <a:p>
            <a:pPr>
              <a:spcAft>
                <a:spcPts val="600"/>
              </a:spcAft>
              <a:buClr>
                <a:schemeClr val="bg2"/>
              </a:buClr>
            </a:pPr>
            <a:r>
              <a:rPr lang="en-US" sz="1600" dirty="0"/>
              <a:t>GPU</a:t>
            </a:r>
          </a:p>
        </p:txBody>
      </p:sp>
      <p:cxnSp>
        <p:nvCxnSpPr>
          <p:cNvPr id="64" name="Connector: Elbow 63">
            <a:extLst>
              <a:ext uri="{FF2B5EF4-FFF2-40B4-BE49-F238E27FC236}">
                <a16:creationId xmlns="" xmlns:a16="http://schemas.microsoft.com/office/drawing/2014/main" id="{D56AF4E5-C259-4FF1-B94B-2C1450E211BD}"/>
              </a:ext>
            </a:extLst>
          </p:cNvPr>
          <p:cNvCxnSpPr>
            <a:cxnSpLocks/>
            <a:stCxn id="54" idx="2"/>
            <a:endCxn id="59" idx="1"/>
          </p:cNvCxnSpPr>
          <p:nvPr/>
        </p:nvCxnSpPr>
        <p:spPr>
          <a:xfrm rot="16200000" flipH="1">
            <a:off x="6970063" y="4565032"/>
            <a:ext cx="1755239" cy="107426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 xmlns:a16="http://schemas.microsoft.com/office/drawing/2014/main" id="{B2D5DE93-005B-4822-8203-415AD89C229E}"/>
              </a:ext>
            </a:extLst>
          </p:cNvPr>
          <p:cNvCxnSpPr>
            <a:cxnSpLocks/>
            <a:stCxn id="44" idx="2"/>
            <a:endCxn id="28" idx="1"/>
          </p:cNvCxnSpPr>
          <p:nvPr/>
        </p:nvCxnSpPr>
        <p:spPr>
          <a:xfrm rot="16200000" flipH="1">
            <a:off x="7892385" y="3152800"/>
            <a:ext cx="2909141" cy="84853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 xmlns:a16="http://schemas.microsoft.com/office/drawing/2014/main" id="{B417ECAE-6E92-4307-9251-B4A6D96ECFD0}"/>
              </a:ext>
            </a:extLst>
          </p:cNvPr>
          <p:cNvCxnSpPr>
            <a:cxnSpLocks/>
            <a:stCxn id="41" idx="2"/>
            <a:endCxn id="67" idx="1"/>
          </p:cNvCxnSpPr>
          <p:nvPr/>
        </p:nvCxnSpPr>
        <p:spPr>
          <a:xfrm rot="16200000" flipH="1">
            <a:off x="5778130" y="1943387"/>
            <a:ext cx="955085" cy="72438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 xmlns:a16="http://schemas.microsoft.com/office/drawing/2014/main" id="{4BF4BD9A-51FF-42CD-998B-DD8206890246}"/>
              </a:ext>
            </a:extLst>
          </p:cNvPr>
          <p:cNvSpPr/>
          <p:nvPr/>
        </p:nvSpPr>
        <p:spPr>
          <a:xfrm>
            <a:off x="6617866" y="1921196"/>
            <a:ext cx="1402533" cy="1723856"/>
          </a:xfrm>
          <a:prstGeom prst="roundRect">
            <a:avLst/>
          </a:prstGeom>
          <a:no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endParaRPr>
          </a:p>
        </p:txBody>
      </p:sp>
      <p:sp>
        <p:nvSpPr>
          <p:cNvPr id="69" name="Rectangle: Rounded Corners 68">
            <a:extLst>
              <a:ext uri="{FF2B5EF4-FFF2-40B4-BE49-F238E27FC236}">
                <a16:creationId xmlns="" xmlns:a16="http://schemas.microsoft.com/office/drawing/2014/main" id="{3F9FE95C-D34C-4D73-B5DC-DD6706C77146}"/>
              </a:ext>
            </a:extLst>
          </p:cNvPr>
          <p:cNvSpPr/>
          <p:nvPr/>
        </p:nvSpPr>
        <p:spPr>
          <a:xfrm>
            <a:off x="6617866" y="3754151"/>
            <a:ext cx="1402533" cy="579569"/>
          </a:xfrm>
          <a:prstGeom prst="roundRect">
            <a:avLst/>
          </a:prstGeom>
          <a:noFill/>
          <a:ln w="3810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endParaRPr>
          </a:p>
        </p:txBody>
      </p:sp>
      <p:sp>
        <p:nvSpPr>
          <p:cNvPr id="70" name="Rounded Rectangle 47">
            <a:extLst>
              <a:ext uri="{FF2B5EF4-FFF2-40B4-BE49-F238E27FC236}">
                <a16:creationId xmlns="" xmlns:a16="http://schemas.microsoft.com/office/drawing/2014/main" id="{BFA8C549-0C1A-49E6-89B5-A388D10949BA}"/>
              </a:ext>
            </a:extLst>
          </p:cNvPr>
          <p:cNvSpPr/>
          <p:nvPr/>
        </p:nvSpPr>
        <p:spPr>
          <a:xfrm>
            <a:off x="6743578" y="3243751"/>
            <a:ext cx="1133946" cy="279967"/>
          </a:xfrm>
          <a:prstGeom prst="roundRect">
            <a:avLst/>
          </a:prstGeom>
          <a:solidFill>
            <a:schemeClr val="accent4">
              <a:lumMod val="75000"/>
            </a:schemeClr>
          </a:solidFill>
          <a:ln w="19050">
            <a:solidFill>
              <a:schemeClr val="accent4">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alibri" panose="020F0502020204030204" pitchFamily="34" charset="0"/>
              </a:rPr>
              <a:t>ROCt</a:t>
            </a:r>
            <a:endParaRPr lang="en-US" sz="1600" dirty="0">
              <a:solidFill>
                <a:schemeClr val="bg1"/>
              </a:solidFill>
              <a:latin typeface="Calibri" panose="020F0502020204030204" pitchFamily="34" charset="0"/>
            </a:endParaRPr>
          </a:p>
        </p:txBody>
      </p:sp>
      <p:cxnSp>
        <p:nvCxnSpPr>
          <p:cNvPr id="71" name="Straight Arrow Connector 70">
            <a:extLst>
              <a:ext uri="{FF2B5EF4-FFF2-40B4-BE49-F238E27FC236}">
                <a16:creationId xmlns="" xmlns:a16="http://schemas.microsoft.com/office/drawing/2014/main" id="{E74E7965-C804-42EC-93E0-707124605490}"/>
              </a:ext>
            </a:extLst>
          </p:cNvPr>
          <p:cNvCxnSpPr>
            <a:cxnSpLocks/>
            <a:stCxn id="51" idx="2"/>
            <a:endCxn id="70" idx="0"/>
          </p:cNvCxnSpPr>
          <p:nvPr/>
        </p:nvCxnSpPr>
        <p:spPr>
          <a:xfrm>
            <a:off x="7310551" y="3066132"/>
            <a:ext cx="0" cy="1776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 xmlns:a16="http://schemas.microsoft.com/office/drawing/2014/main" id="{2688D6DE-54C1-46E3-88D2-ABFCECF8B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0489" y="1043185"/>
            <a:ext cx="1383382" cy="1879872"/>
          </a:xfrm>
          <a:prstGeom prst="rect">
            <a:avLst/>
          </a:prstGeom>
        </p:spPr>
      </p:pic>
      <p:sp>
        <p:nvSpPr>
          <p:cNvPr id="86" name="TextBox 85">
            <a:extLst>
              <a:ext uri="{FF2B5EF4-FFF2-40B4-BE49-F238E27FC236}">
                <a16:creationId xmlns="" xmlns:a16="http://schemas.microsoft.com/office/drawing/2014/main" id="{16D55392-64D0-4175-BE1B-AE2CAC3F9769}"/>
              </a:ext>
            </a:extLst>
          </p:cNvPr>
          <p:cNvSpPr txBox="1"/>
          <p:nvPr/>
        </p:nvSpPr>
        <p:spPr>
          <a:xfrm>
            <a:off x="305705" y="6215847"/>
            <a:ext cx="4930004" cy="307777"/>
          </a:xfrm>
          <a:prstGeom prst="rect">
            <a:avLst/>
          </a:prstGeom>
          <a:noFill/>
        </p:spPr>
        <p:txBody>
          <a:bodyPr wrap="none" rtlCol="0">
            <a:spAutoFit/>
          </a:bodyPr>
          <a:lstStyle/>
          <a:p>
            <a:pPr>
              <a:spcAft>
                <a:spcPts val="600"/>
              </a:spcAft>
              <a:buClr>
                <a:schemeClr val="bg2"/>
              </a:buClr>
            </a:pPr>
            <a:r>
              <a:rPr lang="en-US" sz="1400" dirty="0"/>
              <a:t>See </a:t>
            </a:r>
            <a:r>
              <a:rPr lang="en-US" sz="1400" dirty="0">
                <a:solidFill>
                  <a:srgbClr val="C00000"/>
                </a:solidFill>
              </a:rPr>
              <a:t>https://rocm.github.io </a:t>
            </a:r>
            <a:r>
              <a:rPr lang="en-US" sz="1400" dirty="0"/>
              <a:t>for documentation, source, and more.</a:t>
            </a:r>
          </a:p>
        </p:txBody>
      </p:sp>
      <p:sp>
        <p:nvSpPr>
          <p:cNvPr id="87" name="TextBox 86">
            <a:extLst>
              <a:ext uri="{FF2B5EF4-FFF2-40B4-BE49-F238E27FC236}">
                <a16:creationId xmlns="" xmlns:a16="http://schemas.microsoft.com/office/drawing/2014/main" id="{D8196233-B27B-41D3-94F1-5FA4CF638F1D}"/>
              </a:ext>
            </a:extLst>
          </p:cNvPr>
          <p:cNvSpPr txBox="1"/>
          <p:nvPr/>
        </p:nvSpPr>
        <p:spPr>
          <a:xfrm>
            <a:off x="5552397" y="2923057"/>
            <a:ext cx="979755" cy="307777"/>
          </a:xfrm>
          <a:prstGeom prst="rect">
            <a:avLst/>
          </a:prstGeom>
          <a:noFill/>
        </p:spPr>
        <p:txBody>
          <a:bodyPr wrap="none" rtlCol="0">
            <a:spAutoFit/>
          </a:bodyPr>
          <a:lstStyle/>
          <a:p>
            <a:pPr>
              <a:spcAft>
                <a:spcPts val="600"/>
              </a:spcAft>
              <a:buClr>
                <a:schemeClr val="bg2"/>
              </a:buClr>
            </a:pPr>
            <a:r>
              <a:rPr lang="en-US" sz="1400" dirty="0"/>
              <a:t>User space</a:t>
            </a:r>
          </a:p>
        </p:txBody>
      </p:sp>
      <p:sp>
        <p:nvSpPr>
          <p:cNvPr id="88" name="TextBox 87">
            <a:extLst>
              <a:ext uri="{FF2B5EF4-FFF2-40B4-BE49-F238E27FC236}">
                <a16:creationId xmlns="" xmlns:a16="http://schemas.microsoft.com/office/drawing/2014/main" id="{7C7F525F-F676-43BA-8BFA-CE49C359C781}"/>
              </a:ext>
            </a:extLst>
          </p:cNvPr>
          <p:cNvSpPr txBox="1"/>
          <p:nvPr/>
        </p:nvSpPr>
        <p:spPr>
          <a:xfrm>
            <a:off x="5225346" y="3904757"/>
            <a:ext cx="1336263" cy="307777"/>
          </a:xfrm>
          <a:prstGeom prst="rect">
            <a:avLst/>
          </a:prstGeom>
          <a:noFill/>
        </p:spPr>
        <p:txBody>
          <a:bodyPr wrap="none" rtlCol="0">
            <a:spAutoFit/>
          </a:bodyPr>
          <a:lstStyle/>
          <a:p>
            <a:pPr>
              <a:spcAft>
                <a:spcPts val="600"/>
              </a:spcAft>
              <a:buClr>
                <a:schemeClr val="bg2"/>
              </a:buClr>
            </a:pPr>
            <a:r>
              <a:rPr lang="en-US" sz="1400" dirty="0"/>
              <a:t>OS kernel space</a:t>
            </a:r>
          </a:p>
        </p:txBody>
      </p:sp>
      <p:sp>
        <p:nvSpPr>
          <p:cNvPr id="20" name="TextBox 19">
            <a:extLst>
              <a:ext uri="{FF2B5EF4-FFF2-40B4-BE49-F238E27FC236}">
                <a16:creationId xmlns="" xmlns:a16="http://schemas.microsoft.com/office/drawing/2014/main" id="{B1CDEB12-D9C8-401D-A60D-F5584DE4F938}"/>
              </a:ext>
            </a:extLst>
          </p:cNvPr>
          <p:cNvSpPr txBox="1"/>
          <p:nvPr/>
        </p:nvSpPr>
        <p:spPr>
          <a:xfrm>
            <a:off x="9034847" y="3455569"/>
            <a:ext cx="1911283" cy="523220"/>
          </a:xfrm>
          <a:prstGeom prst="rect">
            <a:avLst/>
          </a:prstGeom>
          <a:noFill/>
        </p:spPr>
        <p:txBody>
          <a:bodyPr wrap="square" rtlCol="0">
            <a:spAutoFit/>
          </a:bodyPr>
          <a:lstStyle/>
          <a:p>
            <a:pPr>
              <a:spcAft>
                <a:spcPts val="600"/>
              </a:spcAft>
              <a:buClr>
                <a:schemeClr val="bg2"/>
              </a:buClr>
            </a:pPr>
            <a:r>
              <a:rPr lang="en-US" sz="1400" dirty="0"/>
              <a:t>Runtime loader loads GCN3 ELF into memory</a:t>
            </a:r>
          </a:p>
        </p:txBody>
      </p:sp>
      <p:sp>
        <p:nvSpPr>
          <p:cNvPr id="3" name="TextBox 2">
            <a:extLst>
              <a:ext uri="{FF2B5EF4-FFF2-40B4-BE49-F238E27FC236}">
                <a16:creationId xmlns="" xmlns:a16="http://schemas.microsoft.com/office/drawing/2014/main" id="{0ACF2C23-6FD2-4C2D-8505-A980438594E3}"/>
              </a:ext>
            </a:extLst>
          </p:cNvPr>
          <p:cNvSpPr txBox="1"/>
          <p:nvPr/>
        </p:nvSpPr>
        <p:spPr>
          <a:xfrm>
            <a:off x="4066076" y="4978090"/>
            <a:ext cx="3299301" cy="892552"/>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shader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compute_unit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gpu_command_processor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cxnSp>
        <p:nvCxnSpPr>
          <p:cNvPr id="13" name="Straight Arrow Connector 12">
            <a:extLst>
              <a:ext uri="{FF2B5EF4-FFF2-40B4-BE49-F238E27FC236}">
                <a16:creationId xmlns="" xmlns:a16="http://schemas.microsoft.com/office/drawing/2014/main" id="{C079AE3F-F022-455C-9729-BF43B95BA36B}"/>
              </a:ext>
            </a:extLst>
          </p:cNvPr>
          <p:cNvCxnSpPr>
            <a:cxnSpLocks/>
            <a:stCxn id="3" idx="3"/>
            <a:endCxn id="36" idx="1"/>
          </p:cNvCxnSpPr>
          <p:nvPr/>
        </p:nvCxnSpPr>
        <p:spPr>
          <a:xfrm>
            <a:off x="7365377" y="5424366"/>
            <a:ext cx="2442442" cy="55567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 xmlns:a16="http://schemas.microsoft.com/office/drawing/2014/main" id="{08E571CB-7C24-49A2-8308-A6F7E8E83E5A}"/>
              </a:ext>
            </a:extLst>
          </p:cNvPr>
          <p:cNvCxnSpPr>
            <a:cxnSpLocks/>
            <a:stCxn id="3" idx="3"/>
            <a:endCxn id="59" idx="1"/>
          </p:cNvCxnSpPr>
          <p:nvPr/>
        </p:nvCxnSpPr>
        <p:spPr>
          <a:xfrm>
            <a:off x="7365377" y="5424366"/>
            <a:ext cx="1019436" cy="555417"/>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1E0BFC1A-FCB8-47BC-89F0-DAC9A77D67F4}"/>
              </a:ext>
            </a:extLst>
          </p:cNvPr>
          <p:cNvCxnSpPr>
            <a:cxnSpLocks/>
            <a:stCxn id="3" idx="3"/>
          </p:cNvCxnSpPr>
          <p:nvPr/>
        </p:nvCxnSpPr>
        <p:spPr>
          <a:xfrm>
            <a:off x="7365377" y="5424366"/>
            <a:ext cx="432118" cy="241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8172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A1EE9-646F-47D3-984A-25BDD6C00677}"/>
              </a:ext>
            </a:extLst>
          </p:cNvPr>
          <p:cNvSpPr>
            <a:spLocks noGrp="1"/>
          </p:cNvSpPr>
          <p:nvPr>
            <p:ph type="title"/>
          </p:nvPr>
        </p:nvSpPr>
        <p:spPr/>
        <p:txBody>
          <a:bodyPr/>
          <a:lstStyle/>
          <a:p>
            <a:r>
              <a:rPr lang="en-US" dirty="0"/>
              <a:t>Detailed view of kernel launch</a:t>
            </a:r>
          </a:p>
        </p:txBody>
      </p:sp>
      <p:sp>
        <p:nvSpPr>
          <p:cNvPr id="3" name="Content Placeholder 2">
            <a:extLst>
              <a:ext uri="{FF2B5EF4-FFF2-40B4-BE49-F238E27FC236}">
                <a16:creationId xmlns="" xmlns:a16="http://schemas.microsoft.com/office/drawing/2014/main" id="{8A5E45C3-D744-426D-AEA1-24B52311CC1D}"/>
              </a:ext>
            </a:extLst>
          </p:cNvPr>
          <p:cNvSpPr>
            <a:spLocks noGrp="1"/>
          </p:cNvSpPr>
          <p:nvPr>
            <p:ph idx="1"/>
          </p:nvPr>
        </p:nvSpPr>
        <p:spPr>
          <a:xfrm>
            <a:off x="313326" y="1381123"/>
            <a:ext cx="5030834" cy="4937760"/>
          </a:xfrm>
        </p:spPr>
        <p:txBody>
          <a:bodyPr/>
          <a:lstStyle/>
          <a:p>
            <a:r>
              <a:rPr lang="en-US" sz="1800" dirty="0"/>
              <a:t>User space SW talks to GPU via </a:t>
            </a:r>
            <a:r>
              <a:rPr lang="en-US" sz="1800" dirty="0" err="1"/>
              <a:t>ioctl</a:t>
            </a:r>
            <a:r>
              <a:rPr lang="en-US" sz="1800" dirty="0"/>
              <a:t>()</a:t>
            </a:r>
          </a:p>
          <a:p>
            <a:pPr lvl="1"/>
            <a:r>
              <a:rPr lang="en-US" sz="1600" dirty="0"/>
              <a:t>HCC/</a:t>
            </a:r>
            <a:r>
              <a:rPr lang="en-US" sz="1600" dirty="0" err="1"/>
              <a:t>ROCr</a:t>
            </a:r>
            <a:r>
              <a:rPr lang="en-US" sz="1600" dirty="0"/>
              <a:t>/</a:t>
            </a:r>
            <a:r>
              <a:rPr lang="en-US" sz="1600" dirty="0" err="1"/>
              <a:t>ROCt</a:t>
            </a:r>
            <a:r>
              <a:rPr lang="en-US" sz="1600" dirty="0"/>
              <a:t> are off-the-shelf </a:t>
            </a:r>
            <a:r>
              <a:rPr lang="en-US" sz="1600" dirty="0" err="1"/>
              <a:t>ROCm</a:t>
            </a:r>
            <a:endParaRPr lang="en-US" sz="1600" dirty="0"/>
          </a:p>
          <a:p>
            <a:pPr lvl="1"/>
            <a:r>
              <a:rPr lang="en-US" sz="1600" dirty="0" err="1"/>
              <a:t>ROCk</a:t>
            </a:r>
            <a:r>
              <a:rPr lang="en-US" sz="1600" dirty="0"/>
              <a:t> is emulated in gem5</a:t>
            </a:r>
          </a:p>
          <a:p>
            <a:pPr lvl="2"/>
            <a:r>
              <a:rPr lang="en-US" sz="1400" dirty="0"/>
              <a:t>Handles </a:t>
            </a:r>
            <a:r>
              <a:rPr lang="en-US" sz="1400" dirty="0" err="1"/>
              <a:t>ioctl</a:t>
            </a:r>
            <a:r>
              <a:rPr lang="en-US" sz="1400" dirty="0"/>
              <a:t> commands</a:t>
            </a:r>
          </a:p>
          <a:p>
            <a:r>
              <a:rPr lang="en-US" sz="1800" dirty="0"/>
              <a:t>CP frontend</a:t>
            </a:r>
          </a:p>
          <a:p>
            <a:pPr lvl="1"/>
            <a:r>
              <a:rPr lang="en-US" sz="1600" dirty="0"/>
              <a:t>Two primary components:</a:t>
            </a:r>
          </a:p>
          <a:p>
            <a:pPr lvl="2"/>
            <a:r>
              <a:rPr lang="en-US" sz="1400" dirty="0"/>
              <a:t>HSA packet processor (HSAPP)</a:t>
            </a:r>
          </a:p>
          <a:p>
            <a:pPr lvl="2"/>
            <a:r>
              <a:rPr lang="en-US" sz="1400" dirty="0"/>
              <a:t>Workgroup dispatcher</a:t>
            </a:r>
          </a:p>
          <a:p>
            <a:r>
              <a:rPr lang="en-US" sz="1800" dirty="0"/>
              <a:t>Runtime creates soft HSA queues</a:t>
            </a:r>
          </a:p>
          <a:p>
            <a:pPr lvl="1"/>
            <a:r>
              <a:rPr lang="en-US" sz="1600" dirty="0"/>
              <a:t>HSAPP maps them to hardware queues</a:t>
            </a:r>
          </a:p>
          <a:p>
            <a:pPr lvl="1"/>
            <a:r>
              <a:rPr lang="en-US" sz="1600" dirty="0"/>
              <a:t>HSAPP schedules active queues</a:t>
            </a:r>
          </a:p>
          <a:p>
            <a:r>
              <a:rPr lang="en-US" sz="1800" dirty="0"/>
              <a:t>Runtime creates and enqueues AQL packets</a:t>
            </a:r>
          </a:p>
          <a:p>
            <a:pPr lvl="1"/>
            <a:r>
              <a:rPr lang="en-US" sz="1600" dirty="0"/>
              <a:t>Packets include:</a:t>
            </a:r>
          </a:p>
          <a:p>
            <a:pPr lvl="2"/>
            <a:r>
              <a:rPr lang="en-US" sz="1400" dirty="0"/>
              <a:t>Kernel resource requirements</a:t>
            </a:r>
          </a:p>
          <a:p>
            <a:pPr lvl="2"/>
            <a:r>
              <a:rPr lang="en-US" sz="1400" dirty="0"/>
              <a:t>Kernel size</a:t>
            </a:r>
          </a:p>
          <a:p>
            <a:pPr lvl="2"/>
            <a:r>
              <a:rPr lang="en-US" sz="1400" dirty="0"/>
              <a:t>Kernel code object pointer</a:t>
            </a:r>
          </a:p>
          <a:p>
            <a:pPr lvl="2"/>
            <a:r>
              <a:rPr lang="en-US" sz="1400" dirty="0"/>
              <a:t>More…</a:t>
            </a:r>
          </a:p>
        </p:txBody>
      </p:sp>
      <p:sp>
        <p:nvSpPr>
          <p:cNvPr id="4" name="Text Placeholder 3">
            <a:extLst>
              <a:ext uri="{FF2B5EF4-FFF2-40B4-BE49-F238E27FC236}">
                <a16:creationId xmlns="" xmlns:a16="http://schemas.microsoft.com/office/drawing/2014/main" id="{23403758-7EAA-4C1F-83A8-D048266972C6}"/>
              </a:ext>
            </a:extLst>
          </p:cNvPr>
          <p:cNvSpPr>
            <a:spLocks noGrp="1"/>
          </p:cNvSpPr>
          <p:nvPr>
            <p:ph type="body" sz="quarter" idx="10"/>
          </p:nvPr>
        </p:nvSpPr>
        <p:spPr/>
        <p:txBody>
          <a:bodyPr/>
          <a:lstStyle/>
          <a:p>
            <a:r>
              <a:rPr lang="en-US" dirty="0" err="1"/>
              <a:t>Gpu</a:t>
            </a:r>
            <a:r>
              <a:rPr lang="en-US" dirty="0"/>
              <a:t> frontend and </a:t>
            </a:r>
            <a:r>
              <a:rPr lang="en-US" dirty="0" err="1"/>
              <a:t>hw-sw</a:t>
            </a:r>
            <a:r>
              <a:rPr lang="en-US" dirty="0"/>
              <a:t> interface</a:t>
            </a:r>
          </a:p>
        </p:txBody>
      </p:sp>
      <p:sp>
        <p:nvSpPr>
          <p:cNvPr id="5" name="Rounded Rectangle 18">
            <a:extLst>
              <a:ext uri="{FF2B5EF4-FFF2-40B4-BE49-F238E27FC236}">
                <a16:creationId xmlns="" xmlns:a16="http://schemas.microsoft.com/office/drawing/2014/main" id="{4CDE339B-9E73-4900-8C27-C2911030406A}"/>
              </a:ext>
            </a:extLst>
          </p:cNvPr>
          <p:cNvSpPr/>
          <p:nvPr/>
        </p:nvSpPr>
        <p:spPr>
          <a:xfrm>
            <a:off x="7195279" y="2102434"/>
            <a:ext cx="4713944" cy="1978428"/>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Rounded Rectangle 21">
            <a:extLst>
              <a:ext uri="{FF2B5EF4-FFF2-40B4-BE49-F238E27FC236}">
                <a16:creationId xmlns="" xmlns:a16="http://schemas.microsoft.com/office/drawing/2014/main" id="{FDABFAC1-6A2E-4817-A292-CCFC218D8018}"/>
              </a:ext>
            </a:extLst>
          </p:cNvPr>
          <p:cNvSpPr/>
          <p:nvPr/>
        </p:nvSpPr>
        <p:spPr>
          <a:xfrm>
            <a:off x="10903621" y="2220703"/>
            <a:ext cx="964446" cy="452999"/>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MEM</a:t>
            </a:r>
          </a:p>
        </p:txBody>
      </p:sp>
      <p:grpSp>
        <p:nvGrpSpPr>
          <p:cNvPr id="7" name="Group 6">
            <a:extLst>
              <a:ext uri="{FF2B5EF4-FFF2-40B4-BE49-F238E27FC236}">
                <a16:creationId xmlns="" xmlns:a16="http://schemas.microsoft.com/office/drawing/2014/main" id="{4DB69B84-8F59-411E-A8E7-6BA7D0F0B81B}"/>
              </a:ext>
            </a:extLst>
          </p:cNvPr>
          <p:cNvGrpSpPr/>
          <p:nvPr/>
        </p:nvGrpSpPr>
        <p:grpSpPr>
          <a:xfrm>
            <a:off x="10940219" y="3054647"/>
            <a:ext cx="760582" cy="567457"/>
            <a:chOff x="4648096" y="5456695"/>
            <a:chExt cx="760582" cy="567457"/>
          </a:xfrm>
          <a:effectLst/>
        </p:grpSpPr>
        <p:sp>
          <p:nvSpPr>
            <p:cNvPr id="8" name="Rounded Rectangle 23">
              <a:extLst>
                <a:ext uri="{FF2B5EF4-FFF2-40B4-BE49-F238E27FC236}">
                  <a16:creationId xmlns="" xmlns:a16="http://schemas.microsoft.com/office/drawing/2014/main" id="{31DEE54F-988B-4164-A772-1DA1994994B7}"/>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9" name="Rounded Rectangle 24">
              <a:extLst>
                <a:ext uri="{FF2B5EF4-FFF2-40B4-BE49-F238E27FC236}">
                  <a16:creationId xmlns="" xmlns:a16="http://schemas.microsoft.com/office/drawing/2014/main" id="{5C52EB6E-CE2A-4DCC-BE3A-5D303DB68020}"/>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10" name="Rounded Rectangle 25">
              <a:extLst>
                <a:ext uri="{FF2B5EF4-FFF2-40B4-BE49-F238E27FC236}">
                  <a16:creationId xmlns="" xmlns:a16="http://schemas.microsoft.com/office/drawing/2014/main" id="{441DDDFC-B546-4CE7-B1BC-D175A5E94425}"/>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11" name="Rounded Rectangle 26">
              <a:extLst>
                <a:ext uri="{FF2B5EF4-FFF2-40B4-BE49-F238E27FC236}">
                  <a16:creationId xmlns="" xmlns:a16="http://schemas.microsoft.com/office/drawing/2014/main" id="{08005A15-F656-491A-8B36-F5E6545727FA}"/>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12" name="Straight Arrow Connector 11">
            <a:extLst>
              <a:ext uri="{FF2B5EF4-FFF2-40B4-BE49-F238E27FC236}">
                <a16:creationId xmlns="" xmlns:a16="http://schemas.microsoft.com/office/drawing/2014/main" id="{2A8CE5B2-EF21-4251-8455-8BFB0E32209A}"/>
              </a:ext>
            </a:extLst>
          </p:cNvPr>
          <p:cNvCxnSpPr>
            <a:cxnSpLocks/>
            <a:stCxn id="6" idx="2"/>
            <a:endCxn id="8" idx="0"/>
          </p:cNvCxnSpPr>
          <p:nvPr/>
        </p:nvCxnSpPr>
        <p:spPr>
          <a:xfrm>
            <a:off x="11385844" y="2673702"/>
            <a:ext cx="4698" cy="380945"/>
          </a:xfrm>
          <a:prstGeom prst="straightConnector1">
            <a:avLst/>
          </a:prstGeom>
          <a:ln w="25400">
            <a:solidFill>
              <a:schemeClr val="accent5">
                <a:lumMod val="50000"/>
              </a:schemeClr>
            </a:solidFill>
            <a:headEnd type="triangle"/>
            <a:tailEnd type="triangle"/>
          </a:ln>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D7E2EC21-8498-49FD-9120-4BA8776F24FB}"/>
              </a:ext>
            </a:extLst>
          </p:cNvPr>
          <p:cNvCxnSpPr>
            <a:cxnSpLocks/>
          </p:cNvCxnSpPr>
          <p:nvPr/>
        </p:nvCxnSpPr>
        <p:spPr>
          <a:xfrm>
            <a:off x="10277894" y="3431670"/>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16" name="Rounded Rectangle 9">
            <a:extLst>
              <a:ext uri="{FF2B5EF4-FFF2-40B4-BE49-F238E27FC236}">
                <a16:creationId xmlns="" xmlns:a16="http://schemas.microsoft.com/office/drawing/2014/main" id="{F7D1A9E9-B93F-469A-AF3E-266B1E902DB5}"/>
              </a:ext>
            </a:extLst>
          </p:cNvPr>
          <p:cNvSpPr/>
          <p:nvPr/>
        </p:nvSpPr>
        <p:spPr>
          <a:xfrm>
            <a:off x="7279919" y="2742126"/>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7" name="TextBox 16">
            <a:extLst>
              <a:ext uri="{FF2B5EF4-FFF2-40B4-BE49-F238E27FC236}">
                <a16:creationId xmlns="" xmlns:a16="http://schemas.microsoft.com/office/drawing/2014/main" id="{5FC55C4B-D4A6-47B5-BF92-AB6AF72C3A84}"/>
              </a:ext>
            </a:extLst>
          </p:cNvPr>
          <p:cNvSpPr txBox="1"/>
          <p:nvPr/>
        </p:nvSpPr>
        <p:spPr>
          <a:xfrm>
            <a:off x="10987849" y="3638060"/>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grpSp>
        <p:nvGrpSpPr>
          <p:cNvPr id="27" name="Group 26">
            <a:extLst>
              <a:ext uri="{FF2B5EF4-FFF2-40B4-BE49-F238E27FC236}">
                <a16:creationId xmlns="" xmlns:a16="http://schemas.microsoft.com/office/drawing/2014/main" id="{6DF47998-C4D0-4D08-9A8C-1BEE81069E91}"/>
              </a:ext>
            </a:extLst>
          </p:cNvPr>
          <p:cNvGrpSpPr/>
          <p:nvPr/>
        </p:nvGrpSpPr>
        <p:grpSpPr>
          <a:xfrm>
            <a:off x="7423630" y="2848733"/>
            <a:ext cx="2839065" cy="1023529"/>
            <a:chOff x="7541090" y="5267230"/>
            <a:chExt cx="2206900" cy="815244"/>
          </a:xfrm>
          <a:effectLst/>
        </p:grpSpPr>
        <p:sp>
          <p:nvSpPr>
            <p:cNvPr id="13" name="Rounded Rectangle 56">
              <a:extLst>
                <a:ext uri="{FF2B5EF4-FFF2-40B4-BE49-F238E27FC236}">
                  <a16:creationId xmlns="" xmlns:a16="http://schemas.microsoft.com/office/drawing/2014/main" id="{D662AE2B-1FB5-4A27-A20C-33B570FE4254}"/>
                </a:ext>
              </a:extLst>
            </p:cNvPr>
            <p:cNvSpPr/>
            <p:nvPr/>
          </p:nvSpPr>
          <p:spPr>
            <a:xfrm>
              <a:off x="7541090" y="5267230"/>
              <a:ext cx="2206900" cy="815244"/>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a:extLst>
                <a:ext uri="{FF2B5EF4-FFF2-40B4-BE49-F238E27FC236}">
                  <a16:creationId xmlns="" xmlns:a16="http://schemas.microsoft.com/office/drawing/2014/main" id="{69841408-C906-4134-980C-2B06674E183D}"/>
                </a:ext>
              </a:extLst>
            </p:cNvPr>
            <p:cNvSpPr/>
            <p:nvPr/>
          </p:nvSpPr>
          <p:spPr>
            <a:xfrm>
              <a:off x="8827667" y="5845625"/>
              <a:ext cx="597609" cy="196471"/>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23" name="Rectangle 22">
              <a:extLst>
                <a:ext uri="{FF2B5EF4-FFF2-40B4-BE49-F238E27FC236}">
                  <a16:creationId xmlns="" xmlns:a16="http://schemas.microsoft.com/office/drawing/2014/main" id="{74151554-A283-412C-A573-925D0EEB6AE0}"/>
                </a:ext>
              </a:extLst>
            </p:cNvPr>
            <p:cNvSpPr/>
            <p:nvPr/>
          </p:nvSpPr>
          <p:spPr>
            <a:xfrm>
              <a:off x="8801753" y="5293651"/>
              <a:ext cx="867144" cy="43291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grpSp>
      <p:sp>
        <p:nvSpPr>
          <p:cNvPr id="29" name="TextBox 28">
            <a:extLst>
              <a:ext uri="{FF2B5EF4-FFF2-40B4-BE49-F238E27FC236}">
                <a16:creationId xmlns="" xmlns:a16="http://schemas.microsoft.com/office/drawing/2014/main" id="{B4BA887A-0A8B-42D1-B797-A2DEC28A6D34}"/>
              </a:ext>
            </a:extLst>
          </p:cNvPr>
          <p:cNvSpPr txBox="1"/>
          <p:nvPr/>
        </p:nvSpPr>
        <p:spPr>
          <a:xfrm>
            <a:off x="7815461" y="4093586"/>
            <a:ext cx="2191306" cy="338554"/>
          </a:xfrm>
          <a:prstGeom prst="rect">
            <a:avLst/>
          </a:prstGeom>
          <a:noFill/>
        </p:spPr>
        <p:txBody>
          <a:bodyPr wrap="none" rtlCol="0">
            <a:spAutoFit/>
          </a:bodyPr>
          <a:lstStyle/>
          <a:p>
            <a:pPr>
              <a:spcAft>
                <a:spcPts val="600"/>
              </a:spcAft>
              <a:buClr>
                <a:schemeClr val="bg2"/>
              </a:buClr>
            </a:pPr>
            <a:r>
              <a:rPr lang="en-US" sz="1600" dirty="0"/>
              <a:t>HW Model Components</a:t>
            </a:r>
          </a:p>
        </p:txBody>
      </p:sp>
      <p:sp>
        <p:nvSpPr>
          <p:cNvPr id="30" name="Rectangle: Rounded Corners 29">
            <a:extLst>
              <a:ext uri="{FF2B5EF4-FFF2-40B4-BE49-F238E27FC236}">
                <a16:creationId xmlns="" xmlns:a16="http://schemas.microsoft.com/office/drawing/2014/main" id="{0A41FD7F-7C8E-4F46-A966-4A7BB1C65D9D}"/>
              </a:ext>
            </a:extLst>
          </p:cNvPr>
          <p:cNvSpPr/>
          <p:nvPr/>
        </p:nvSpPr>
        <p:spPr>
          <a:xfrm>
            <a:off x="7966311" y="1668818"/>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31" name="Rectangle: Rounded Corners 30">
            <a:extLst>
              <a:ext uri="{FF2B5EF4-FFF2-40B4-BE49-F238E27FC236}">
                <a16:creationId xmlns="" xmlns:a16="http://schemas.microsoft.com/office/drawing/2014/main" id="{FD9DCCFC-E17D-42C3-9435-FFE05565EAD3}"/>
              </a:ext>
            </a:extLst>
          </p:cNvPr>
          <p:cNvSpPr/>
          <p:nvPr/>
        </p:nvSpPr>
        <p:spPr>
          <a:xfrm>
            <a:off x="7966311" y="775103"/>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33" name="Straight Arrow Connector 32">
            <a:extLst>
              <a:ext uri="{FF2B5EF4-FFF2-40B4-BE49-F238E27FC236}">
                <a16:creationId xmlns="" xmlns:a16="http://schemas.microsoft.com/office/drawing/2014/main" id="{E493D1BF-7038-44E2-B25E-8939B92ABCC1}"/>
              </a:ext>
            </a:extLst>
          </p:cNvPr>
          <p:cNvCxnSpPr>
            <a:cxnSpLocks/>
            <a:stCxn id="31" idx="2"/>
            <a:endCxn id="30" idx="0"/>
          </p:cNvCxnSpPr>
          <p:nvPr/>
        </p:nvCxnSpPr>
        <p:spPr>
          <a:xfrm>
            <a:off x="8911114" y="1383606"/>
            <a:ext cx="0" cy="285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454FD5EE-AD05-4DB4-96F2-3A6E0C6527F5}"/>
              </a:ext>
            </a:extLst>
          </p:cNvPr>
          <p:cNvSpPr txBox="1"/>
          <p:nvPr/>
        </p:nvSpPr>
        <p:spPr>
          <a:xfrm>
            <a:off x="8970288" y="1383606"/>
            <a:ext cx="835485" cy="276999"/>
          </a:xfrm>
          <a:prstGeom prst="rect">
            <a:avLst/>
          </a:prstGeom>
          <a:noFill/>
        </p:spPr>
        <p:txBody>
          <a:bodyPr wrap="none" rtlCol="0">
            <a:spAutoFit/>
          </a:bodyPr>
          <a:lstStyle/>
          <a:p>
            <a:pPr>
              <a:spcAft>
                <a:spcPts val="600"/>
              </a:spcAft>
              <a:buClr>
                <a:schemeClr val="bg2"/>
              </a:buClr>
            </a:pPr>
            <a:r>
              <a:rPr lang="en-US" sz="1200" dirty="0" err="1">
                <a:latin typeface="Lucida Console" panose="020B0609040504020204" pitchFamily="49" charset="0"/>
              </a:rPr>
              <a:t>ioctl</a:t>
            </a:r>
            <a:r>
              <a:rPr lang="en-US" sz="1200" dirty="0">
                <a:latin typeface="Lucida Console" panose="020B0609040504020204" pitchFamily="49" charset="0"/>
              </a:rPr>
              <a:t>()</a:t>
            </a:r>
          </a:p>
        </p:txBody>
      </p:sp>
      <p:sp>
        <p:nvSpPr>
          <p:cNvPr id="36" name="TextBox 35">
            <a:extLst>
              <a:ext uri="{FF2B5EF4-FFF2-40B4-BE49-F238E27FC236}">
                <a16:creationId xmlns="" xmlns:a16="http://schemas.microsoft.com/office/drawing/2014/main" id="{BC00EC0A-03C3-47E3-8E42-A779520AAA20}"/>
              </a:ext>
            </a:extLst>
          </p:cNvPr>
          <p:cNvSpPr txBox="1"/>
          <p:nvPr/>
        </p:nvSpPr>
        <p:spPr>
          <a:xfrm>
            <a:off x="4793421" y="1305892"/>
            <a:ext cx="2991083" cy="307777"/>
          </a:xfrm>
          <a:prstGeom prst="rect">
            <a:avLst/>
          </a:prstGeom>
          <a:noFill/>
        </p:spPr>
        <p:txBody>
          <a:bodyPr wrap="square" rtlCol="0">
            <a:spAutoFit/>
          </a:bodyPr>
          <a:lstStyle/>
          <a:p>
            <a:pPr>
              <a:spcAft>
                <a:spcPts val="600"/>
              </a:spcAft>
              <a:buClr>
                <a:schemeClr val="bg2"/>
              </a:buClr>
            </a:pPr>
            <a:r>
              <a:rPr lang="en-US" sz="1400" dirty="0" err="1">
                <a:latin typeface="Lucida Console" panose="020B0609040504020204" pitchFamily="49" charset="0"/>
              </a:rPr>
              <a:t>gpu_compute_driver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
        <p:nvSpPr>
          <p:cNvPr id="41" name="TextBox 40">
            <a:extLst>
              <a:ext uri="{FF2B5EF4-FFF2-40B4-BE49-F238E27FC236}">
                <a16:creationId xmlns="" xmlns:a16="http://schemas.microsoft.com/office/drawing/2014/main" id="{8D1A04D3-07B3-4A86-8D98-799C7ED42EE3}"/>
              </a:ext>
            </a:extLst>
          </p:cNvPr>
          <p:cNvSpPr txBox="1"/>
          <p:nvPr/>
        </p:nvSpPr>
        <p:spPr>
          <a:xfrm>
            <a:off x="3256218" y="2213845"/>
            <a:ext cx="4051109" cy="600164"/>
          </a:xfrm>
          <a:prstGeom prst="rect">
            <a:avLst/>
          </a:prstGeom>
          <a:noFill/>
        </p:spPr>
        <p:txBody>
          <a:bodyPr wrap="none" rtlCol="0">
            <a:spAutoFit/>
          </a:bodyPr>
          <a:lstStyle/>
          <a:p>
            <a:pPr>
              <a:spcAft>
                <a:spcPts val="600"/>
              </a:spcAft>
              <a:buClr>
                <a:schemeClr val="bg2"/>
              </a:buClr>
            </a:pPr>
            <a:r>
              <a:rPr lang="en-US" sz="1400" dirty="0">
                <a:latin typeface="Lucida Console" panose="020B0609040504020204" pitchFamily="49" charset="0"/>
              </a:rPr>
              <a:t>dev/</a:t>
            </a:r>
            <a:r>
              <a:rPr lang="en-US" sz="1400" dirty="0" err="1">
                <a:latin typeface="Lucida Console" panose="020B0609040504020204" pitchFamily="49" charset="0"/>
              </a:rPr>
              <a:t>hsa</a:t>
            </a:r>
            <a:r>
              <a:rPr lang="en-US" sz="1400" dirty="0">
                <a:latin typeface="Lucida Console" panose="020B0609040504020204" pitchFamily="49" charset="0"/>
              </a:rPr>
              <a:t>/</a:t>
            </a:r>
            <a:r>
              <a:rPr lang="en-US" sz="1400" dirty="0" err="1">
                <a:latin typeface="Lucida Console" panose="020B0609040504020204" pitchFamily="49" charset="0"/>
              </a:rPr>
              <a:t>hsa_packet_processor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a:latin typeface="Lucida Console" panose="020B0609040504020204" pitchFamily="49" charset="0"/>
              </a:rPr>
              <a:t>dev/</a:t>
            </a:r>
            <a:r>
              <a:rPr lang="en-US" sz="1400" dirty="0" err="1">
                <a:latin typeface="Lucida Console" panose="020B0609040504020204" pitchFamily="49" charset="0"/>
              </a:rPr>
              <a:t>hsa</a:t>
            </a:r>
            <a:r>
              <a:rPr lang="en-US" sz="1400" dirty="0">
                <a:latin typeface="Lucida Console" panose="020B0609040504020204" pitchFamily="49" charset="0"/>
              </a:rPr>
              <a:t>/</a:t>
            </a:r>
            <a:r>
              <a:rPr lang="en-US" sz="1400" dirty="0" err="1">
                <a:latin typeface="Lucida Console" panose="020B0609040504020204" pitchFamily="49" charset="0"/>
              </a:rPr>
              <a:t>hw_scheduler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
        <p:nvSpPr>
          <p:cNvPr id="48" name="TextBox 47">
            <a:extLst>
              <a:ext uri="{FF2B5EF4-FFF2-40B4-BE49-F238E27FC236}">
                <a16:creationId xmlns="" xmlns:a16="http://schemas.microsoft.com/office/drawing/2014/main" id="{DCD39C1C-D12E-461D-A762-999181F698B9}"/>
              </a:ext>
            </a:extLst>
          </p:cNvPr>
          <p:cNvSpPr txBox="1"/>
          <p:nvPr/>
        </p:nvSpPr>
        <p:spPr>
          <a:xfrm>
            <a:off x="8592847" y="2815373"/>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sp>
        <p:nvSpPr>
          <p:cNvPr id="62" name="Oval 61">
            <a:extLst>
              <a:ext uri="{FF2B5EF4-FFF2-40B4-BE49-F238E27FC236}">
                <a16:creationId xmlns="" xmlns:a16="http://schemas.microsoft.com/office/drawing/2014/main" id="{F365FEC8-2C2A-48A2-A550-DC009CFD9580}"/>
              </a:ext>
            </a:extLst>
          </p:cNvPr>
          <p:cNvSpPr>
            <a:spLocks noChangeAspect="1"/>
          </p:cNvSpPr>
          <p:nvPr/>
        </p:nvSpPr>
        <p:spPr>
          <a:xfrm>
            <a:off x="8039120" y="5075471"/>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Oval 62">
            <a:extLst>
              <a:ext uri="{FF2B5EF4-FFF2-40B4-BE49-F238E27FC236}">
                <a16:creationId xmlns="" xmlns:a16="http://schemas.microsoft.com/office/drawing/2014/main" id="{C9BD8785-0F65-47EE-A599-8EC73044DBEB}"/>
              </a:ext>
            </a:extLst>
          </p:cNvPr>
          <p:cNvSpPr>
            <a:spLocks noChangeAspect="1"/>
          </p:cNvSpPr>
          <p:nvPr/>
        </p:nvSpPr>
        <p:spPr>
          <a:xfrm>
            <a:off x="7815460" y="4851811"/>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5" name="Straight Connector 64">
            <a:extLst>
              <a:ext uri="{FF2B5EF4-FFF2-40B4-BE49-F238E27FC236}">
                <a16:creationId xmlns="" xmlns:a16="http://schemas.microsoft.com/office/drawing/2014/main" id="{C3590AFE-2732-49A9-8A95-1F9028B44514}"/>
              </a:ext>
            </a:extLst>
          </p:cNvPr>
          <p:cNvCxnSpPr>
            <a:cxnSpLocks/>
            <a:stCxn id="62" idx="1"/>
            <a:endCxn id="63" idx="1"/>
          </p:cNvCxnSpPr>
          <p:nvPr/>
        </p:nvCxnSpPr>
        <p:spPr>
          <a:xfrm flipH="1" flipV="1">
            <a:off x="8011591" y="5047942"/>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C32C5056-B220-481B-AE91-867E067E3A9D}"/>
              </a:ext>
            </a:extLst>
          </p:cNvPr>
          <p:cNvCxnSpPr>
            <a:cxnSpLocks/>
            <a:stCxn id="63" idx="0"/>
            <a:endCxn id="62" idx="0"/>
          </p:cNvCxnSpPr>
          <p:nvPr/>
        </p:nvCxnSpPr>
        <p:spPr>
          <a:xfrm flipH="1">
            <a:off x="8485091" y="4851811"/>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 xmlns:a16="http://schemas.microsoft.com/office/drawing/2014/main" id="{26E6C671-7706-46DB-A843-4018DE114947}"/>
              </a:ext>
            </a:extLst>
          </p:cNvPr>
          <p:cNvCxnSpPr>
            <a:cxnSpLocks/>
            <a:stCxn id="63" idx="7"/>
            <a:endCxn id="62" idx="7"/>
          </p:cNvCxnSpPr>
          <p:nvPr/>
        </p:nvCxnSpPr>
        <p:spPr>
          <a:xfrm flipH="1">
            <a:off x="8800439" y="5047942"/>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 xmlns:a16="http://schemas.microsoft.com/office/drawing/2014/main" id="{97151F56-0FD5-43A1-BDD0-DA0B3F89BD4F}"/>
              </a:ext>
            </a:extLst>
          </p:cNvPr>
          <p:cNvSpPr txBox="1"/>
          <p:nvPr/>
        </p:nvSpPr>
        <p:spPr>
          <a:xfrm rot="19896851">
            <a:off x="7969554" y="4645613"/>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77" name="TextBox 76">
            <a:extLst>
              <a:ext uri="{FF2B5EF4-FFF2-40B4-BE49-F238E27FC236}">
                <a16:creationId xmlns="" xmlns:a16="http://schemas.microsoft.com/office/drawing/2014/main" id="{A3289A53-25BD-4F21-ABBF-8A3BB1B614D0}"/>
              </a:ext>
            </a:extLst>
          </p:cNvPr>
          <p:cNvSpPr txBox="1"/>
          <p:nvPr/>
        </p:nvSpPr>
        <p:spPr>
          <a:xfrm rot="1426154">
            <a:off x="8498365" y="4663949"/>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cxnSp>
        <p:nvCxnSpPr>
          <p:cNvPr id="80" name="Straight Arrow Connector 79">
            <a:extLst>
              <a:ext uri="{FF2B5EF4-FFF2-40B4-BE49-F238E27FC236}">
                <a16:creationId xmlns="" xmlns:a16="http://schemas.microsoft.com/office/drawing/2014/main" id="{5FFABF7E-A2E5-4F46-B800-9FD98EB50720}"/>
              </a:ext>
            </a:extLst>
          </p:cNvPr>
          <p:cNvCxnSpPr>
            <a:cxnSpLocks/>
            <a:stCxn id="82" idx="3"/>
            <a:endCxn id="76" idx="1"/>
          </p:cNvCxnSpPr>
          <p:nvPr/>
        </p:nvCxnSpPr>
        <p:spPr>
          <a:xfrm>
            <a:off x="7374431" y="4728701"/>
            <a:ext cx="624126" cy="293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 xmlns:a16="http://schemas.microsoft.com/office/drawing/2014/main" id="{5EDEA4F3-3CD8-4ABF-A0AB-A525770F872E}"/>
              </a:ext>
            </a:extLst>
          </p:cNvPr>
          <p:cNvSpPr txBox="1"/>
          <p:nvPr/>
        </p:nvSpPr>
        <p:spPr>
          <a:xfrm>
            <a:off x="6549333" y="4574812"/>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cxnSp>
        <p:nvCxnSpPr>
          <p:cNvPr id="85" name="Straight Arrow Connector 84">
            <a:extLst>
              <a:ext uri="{FF2B5EF4-FFF2-40B4-BE49-F238E27FC236}">
                <a16:creationId xmlns="" xmlns:a16="http://schemas.microsoft.com/office/drawing/2014/main" id="{CB8FEB64-7519-4C40-9BA9-EFBDB4124BBC}"/>
              </a:ext>
            </a:extLst>
          </p:cNvPr>
          <p:cNvCxnSpPr>
            <a:cxnSpLocks/>
            <a:stCxn id="86" idx="1"/>
            <a:endCxn id="63" idx="7"/>
          </p:cNvCxnSpPr>
          <p:nvPr/>
        </p:nvCxnSpPr>
        <p:spPr>
          <a:xfrm flipH="1" flipV="1">
            <a:off x="8958592" y="5047942"/>
            <a:ext cx="560355" cy="69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 xmlns:a16="http://schemas.microsoft.com/office/drawing/2014/main" id="{163628C2-A271-4051-85E6-4393732DBC41}"/>
              </a:ext>
            </a:extLst>
          </p:cNvPr>
          <p:cNvSpPr txBox="1"/>
          <p:nvPr/>
        </p:nvSpPr>
        <p:spPr>
          <a:xfrm>
            <a:off x="9518947" y="4963641"/>
            <a:ext cx="686022" cy="307777"/>
          </a:xfrm>
          <a:prstGeom prst="rect">
            <a:avLst/>
          </a:prstGeom>
          <a:noFill/>
        </p:spPr>
        <p:txBody>
          <a:bodyPr wrap="none" rtlCol="0">
            <a:spAutoFit/>
          </a:bodyPr>
          <a:lstStyle/>
          <a:p>
            <a:pPr>
              <a:spcAft>
                <a:spcPts val="600"/>
              </a:spcAft>
              <a:buClr>
                <a:schemeClr val="bg2"/>
              </a:buClr>
            </a:pPr>
            <a:r>
              <a:rPr lang="en-US" sz="1400"/>
              <a:t>Tail ptr</a:t>
            </a:r>
            <a:endParaRPr lang="en-US" sz="1400" dirty="0"/>
          </a:p>
        </p:txBody>
      </p:sp>
      <p:sp>
        <p:nvSpPr>
          <p:cNvPr id="90" name="TextBox 89">
            <a:extLst>
              <a:ext uri="{FF2B5EF4-FFF2-40B4-BE49-F238E27FC236}">
                <a16:creationId xmlns="" xmlns:a16="http://schemas.microsoft.com/office/drawing/2014/main" id="{E6461DB8-0102-4AF1-A687-608A88CD70CC}"/>
              </a:ext>
            </a:extLst>
          </p:cNvPr>
          <p:cNvSpPr txBox="1"/>
          <p:nvPr/>
        </p:nvSpPr>
        <p:spPr>
          <a:xfrm>
            <a:off x="7543680" y="6241829"/>
            <a:ext cx="1880579" cy="338554"/>
          </a:xfrm>
          <a:prstGeom prst="rect">
            <a:avLst/>
          </a:prstGeom>
          <a:noFill/>
        </p:spPr>
        <p:txBody>
          <a:bodyPr wrap="none" rtlCol="0">
            <a:spAutoFit/>
          </a:bodyPr>
          <a:lstStyle/>
          <a:p>
            <a:pPr>
              <a:spcAft>
                <a:spcPts val="600"/>
              </a:spcAft>
              <a:buClr>
                <a:schemeClr val="bg2"/>
              </a:buClr>
            </a:pPr>
            <a:r>
              <a:rPr lang="en-US" sz="1600" dirty="0"/>
              <a:t>HSA software queue</a:t>
            </a:r>
          </a:p>
        </p:txBody>
      </p:sp>
      <p:grpSp>
        <p:nvGrpSpPr>
          <p:cNvPr id="37" name="Group 36">
            <a:extLst>
              <a:ext uri="{FF2B5EF4-FFF2-40B4-BE49-F238E27FC236}">
                <a16:creationId xmlns="" xmlns:a16="http://schemas.microsoft.com/office/drawing/2014/main" id="{32E01CB3-1C5E-4099-8B8A-1B12DC6BD313}"/>
              </a:ext>
            </a:extLst>
          </p:cNvPr>
          <p:cNvGrpSpPr/>
          <p:nvPr/>
        </p:nvGrpSpPr>
        <p:grpSpPr>
          <a:xfrm>
            <a:off x="8355833" y="3596562"/>
            <a:ext cx="455336" cy="152400"/>
            <a:chOff x="9559148" y="3657374"/>
            <a:chExt cx="455336" cy="152400"/>
          </a:xfrm>
          <a:effectLst/>
        </p:grpSpPr>
        <p:cxnSp>
          <p:nvCxnSpPr>
            <p:cNvPr id="92" name="Straight Connector 91">
              <a:extLst>
                <a:ext uri="{FF2B5EF4-FFF2-40B4-BE49-F238E27FC236}">
                  <a16:creationId xmlns="" xmlns:a16="http://schemas.microsoft.com/office/drawing/2014/main" id="{E15689C6-46F5-4CD8-B879-14AEDE08B15A}"/>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 xmlns:a16="http://schemas.microsoft.com/office/drawing/2014/main" id="{FC47AFC8-4C3F-43C9-A78A-E4F9CB46139F}"/>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E83A3CB9-8A4B-42F1-AB4F-22B4F837947F}"/>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 xmlns:a16="http://schemas.microsoft.com/office/drawing/2014/main" id="{054D4BBA-8954-42C8-A058-882273A121D1}"/>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5AAC5881-87C1-4707-96B2-FC74C750361D}"/>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 xmlns:a16="http://schemas.microsoft.com/office/drawing/2014/main" id="{9A7F3A35-B582-41AD-9314-BA887AFAB80F}"/>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 xmlns:a16="http://schemas.microsoft.com/office/drawing/2014/main" id="{3EAE072A-12EA-4E34-B11D-C7B31630A3DE}"/>
              </a:ext>
            </a:extLst>
          </p:cNvPr>
          <p:cNvSpPr txBox="1"/>
          <p:nvPr/>
        </p:nvSpPr>
        <p:spPr>
          <a:xfrm>
            <a:off x="8084890" y="3344312"/>
            <a:ext cx="960519" cy="307777"/>
          </a:xfrm>
          <a:prstGeom prst="rect">
            <a:avLst/>
          </a:prstGeom>
          <a:noFill/>
          <a:effectLst/>
        </p:spPr>
        <p:txBody>
          <a:bodyPr wrap="none" rtlCol="0">
            <a:spAutoFit/>
          </a:bodyPr>
          <a:lstStyle/>
          <a:p>
            <a:pPr>
              <a:spcAft>
                <a:spcPts val="600"/>
              </a:spcAft>
              <a:buClr>
                <a:schemeClr val="bg2"/>
              </a:buClr>
            </a:pPr>
            <a:r>
              <a:rPr lang="en-US" sz="1400" dirty="0"/>
              <a:t>HW queue</a:t>
            </a:r>
          </a:p>
        </p:txBody>
      </p:sp>
      <p:cxnSp>
        <p:nvCxnSpPr>
          <p:cNvPr id="110" name="Connector: Elbow 109">
            <a:extLst>
              <a:ext uri="{FF2B5EF4-FFF2-40B4-BE49-F238E27FC236}">
                <a16:creationId xmlns="" xmlns:a16="http://schemas.microsoft.com/office/drawing/2014/main" id="{AE9012B1-E1C6-4367-8341-5C97A64D4C6A}"/>
              </a:ext>
            </a:extLst>
          </p:cNvPr>
          <p:cNvCxnSpPr>
            <a:cxnSpLocks/>
            <a:stCxn id="76" idx="0"/>
            <a:endCxn id="13" idx="1"/>
          </p:cNvCxnSpPr>
          <p:nvPr/>
        </p:nvCxnSpPr>
        <p:spPr>
          <a:xfrm rot="16200000" flipV="1">
            <a:off x="7096733" y="3687396"/>
            <a:ext cx="1316569" cy="662773"/>
          </a:xfrm>
          <a:prstGeom prst="bentConnector4">
            <a:avLst>
              <a:gd name="adj1" fmla="val 29370"/>
              <a:gd name="adj2" fmla="val 13449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 xmlns:a16="http://schemas.microsoft.com/office/drawing/2014/main" id="{B878199F-A01B-4846-9DDD-3C5358043448}"/>
              </a:ext>
            </a:extLst>
          </p:cNvPr>
          <p:cNvSpPr/>
          <p:nvPr/>
        </p:nvSpPr>
        <p:spPr>
          <a:xfrm>
            <a:off x="7481583" y="2959709"/>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21" name="Connector: Elbow 20">
            <a:extLst>
              <a:ext uri="{FF2B5EF4-FFF2-40B4-BE49-F238E27FC236}">
                <a16:creationId xmlns="" xmlns:a16="http://schemas.microsoft.com/office/drawing/2014/main" id="{78B1B4D0-30CA-45D2-8B58-13B82543F04B}"/>
              </a:ext>
            </a:extLst>
          </p:cNvPr>
          <p:cNvCxnSpPr>
            <a:cxnSpLocks/>
            <a:stCxn id="54" idx="2"/>
          </p:cNvCxnSpPr>
          <p:nvPr/>
        </p:nvCxnSpPr>
        <p:spPr>
          <a:xfrm rot="16200000" flipH="1">
            <a:off x="7977052" y="3342718"/>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444F33A5-53E0-4217-A5EE-CFEA34BE3377}"/>
              </a:ext>
            </a:extLst>
          </p:cNvPr>
          <p:cNvCxnSpPr>
            <a:cxnSpLocks/>
          </p:cNvCxnSpPr>
          <p:nvPr/>
        </p:nvCxnSpPr>
        <p:spPr>
          <a:xfrm>
            <a:off x="8829749" y="3670056"/>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A06ACA46-FBAB-44DF-BABC-097B69635F05}"/>
              </a:ext>
            </a:extLst>
          </p:cNvPr>
          <p:cNvCxnSpPr>
            <a:cxnSpLocks/>
          </p:cNvCxnSpPr>
          <p:nvPr/>
        </p:nvCxnSpPr>
        <p:spPr>
          <a:xfrm flipV="1">
            <a:off x="9465524" y="3423520"/>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 xmlns:a16="http://schemas.microsoft.com/office/drawing/2014/main" id="{507C10E7-28F4-453C-A8EC-DCA4E0E90ECB}"/>
              </a:ext>
            </a:extLst>
          </p:cNvPr>
          <p:cNvCxnSpPr>
            <a:cxnSpLocks/>
            <a:stCxn id="41" idx="3"/>
            <a:endCxn id="48" idx="0"/>
          </p:cNvCxnSpPr>
          <p:nvPr/>
        </p:nvCxnSpPr>
        <p:spPr>
          <a:xfrm>
            <a:off x="7307327" y="2513927"/>
            <a:ext cx="1485254" cy="301446"/>
          </a:xfrm>
          <a:prstGeom prst="straightConnector1">
            <a:avLst/>
          </a:prstGeom>
          <a:ln w="25400">
            <a:solidFill>
              <a:schemeClr val="accent2"/>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E664A789-0FB8-4018-8DD2-9FA5FC9763F5}"/>
              </a:ext>
            </a:extLst>
          </p:cNvPr>
          <p:cNvCxnSpPr>
            <a:cxnSpLocks/>
            <a:stCxn id="36" idx="2"/>
            <a:endCxn id="30" idx="1"/>
          </p:cNvCxnSpPr>
          <p:nvPr/>
        </p:nvCxnSpPr>
        <p:spPr>
          <a:xfrm>
            <a:off x="6288963" y="1613669"/>
            <a:ext cx="1677348" cy="3594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9A2DC32A-CF74-4970-AED4-71C3BE7F8C5D}"/>
              </a:ext>
            </a:extLst>
          </p:cNvPr>
          <p:cNvCxnSpPr>
            <a:cxnSpLocks/>
            <a:stCxn id="63" idx="6"/>
            <a:endCxn id="62" idx="6"/>
          </p:cNvCxnSpPr>
          <p:nvPr/>
        </p:nvCxnSpPr>
        <p:spPr>
          <a:xfrm flipH="1" flipV="1">
            <a:off x="8931061" y="5521442"/>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52DAA278-5FDD-495E-ADDD-79A10DBD0698}"/>
              </a:ext>
            </a:extLst>
          </p:cNvPr>
          <p:cNvCxnSpPr>
            <a:cxnSpLocks/>
            <a:stCxn id="63" idx="5"/>
            <a:endCxn id="62" idx="5"/>
          </p:cNvCxnSpPr>
          <p:nvPr/>
        </p:nvCxnSpPr>
        <p:spPr>
          <a:xfrm flipH="1" flipV="1">
            <a:off x="8800439" y="5836790"/>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F836399C-E000-472D-88A1-60757188DC60}"/>
              </a:ext>
            </a:extLst>
          </p:cNvPr>
          <p:cNvCxnSpPr>
            <a:cxnSpLocks/>
            <a:stCxn id="63" idx="4"/>
            <a:endCxn id="62" idx="4"/>
          </p:cNvCxnSpPr>
          <p:nvPr/>
        </p:nvCxnSpPr>
        <p:spPr>
          <a:xfrm flipH="1" flipV="1">
            <a:off x="8485091" y="5967412"/>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A127965F-7269-4730-8694-19B74DE22229}"/>
              </a:ext>
            </a:extLst>
          </p:cNvPr>
          <p:cNvCxnSpPr>
            <a:cxnSpLocks/>
            <a:stCxn id="63" idx="3"/>
            <a:endCxn id="62" idx="3"/>
          </p:cNvCxnSpPr>
          <p:nvPr/>
        </p:nvCxnSpPr>
        <p:spPr>
          <a:xfrm flipV="1">
            <a:off x="8011591" y="5836790"/>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CA72BB1F-4CC9-46E8-BE31-53BDEA76EAE9}"/>
              </a:ext>
            </a:extLst>
          </p:cNvPr>
          <p:cNvCxnSpPr>
            <a:cxnSpLocks/>
            <a:stCxn id="62" idx="2"/>
            <a:endCxn id="63" idx="2"/>
          </p:cNvCxnSpPr>
          <p:nvPr/>
        </p:nvCxnSpPr>
        <p:spPr>
          <a:xfrm flipH="1">
            <a:off x="7815460" y="5521442"/>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 xmlns:a16="http://schemas.microsoft.com/office/drawing/2014/main" id="{799E670D-F22F-4E69-9B50-0C8E8717DA02}"/>
              </a:ext>
            </a:extLst>
          </p:cNvPr>
          <p:cNvSpPr txBox="1"/>
          <p:nvPr/>
        </p:nvSpPr>
        <p:spPr>
          <a:xfrm>
            <a:off x="9880666" y="5358627"/>
            <a:ext cx="1751373" cy="307777"/>
          </a:xfrm>
          <a:prstGeom prst="rect">
            <a:avLst/>
          </a:prstGeom>
          <a:noFill/>
        </p:spPr>
        <p:txBody>
          <a:bodyPr wrap="square" rtlCol="0">
            <a:spAutoFit/>
          </a:bodyPr>
          <a:lstStyle/>
          <a:p>
            <a:pPr>
              <a:spcAft>
                <a:spcPts val="600"/>
              </a:spcAft>
              <a:buClr>
                <a:schemeClr val="bg2"/>
              </a:buClr>
            </a:pPr>
            <a:r>
              <a:rPr lang="en-US" sz="1400" dirty="0" err="1">
                <a:latin typeface="Lucida Console" panose="020B0609040504020204" pitchFamily="49" charset="0"/>
              </a:rPr>
              <a:t>hsa_packet.hh</a:t>
            </a:r>
            <a:endParaRPr lang="en-US" sz="1400" dirty="0">
              <a:latin typeface="Lucida Console" panose="020B0609040504020204" pitchFamily="49" charset="0"/>
            </a:endParaRPr>
          </a:p>
        </p:txBody>
      </p:sp>
      <p:cxnSp>
        <p:nvCxnSpPr>
          <p:cNvPr id="66" name="Straight Arrow Connector 65">
            <a:extLst>
              <a:ext uri="{FF2B5EF4-FFF2-40B4-BE49-F238E27FC236}">
                <a16:creationId xmlns="" xmlns:a16="http://schemas.microsoft.com/office/drawing/2014/main" id="{84038E59-B50E-4746-B4FD-7F7FDBBB9558}"/>
              </a:ext>
            </a:extLst>
          </p:cNvPr>
          <p:cNvCxnSpPr>
            <a:cxnSpLocks/>
            <a:stCxn id="60" idx="1"/>
          </p:cNvCxnSpPr>
          <p:nvPr/>
        </p:nvCxnSpPr>
        <p:spPr>
          <a:xfrm flipH="1" flipV="1">
            <a:off x="8836580" y="5094576"/>
            <a:ext cx="1044086" cy="4179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 xmlns:a16="http://schemas.microsoft.com/office/drawing/2014/main" id="{FC35FBBE-DD21-4187-9210-C3C0EFF05004}"/>
              </a:ext>
            </a:extLst>
          </p:cNvPr>
          <p:cNvSpPr txBox="1"/>
          <p:nvPr/>
        </p:nvSpPr>
        <p:spPr>
          <a:xfrm>
            <a:off x="10130076" y="5907044"/>
            <a:ext cx="1779147" cy="307777"/>
          </a:xfrm>
          <a:prstGeom prst="rect">
            <a:avLst/>
          </a:prstGeom>
          <a:noFill/>
        </p:spPr>
        <p:txBody>
          <a:bodyPr wrap="square" rtlCol="0">
            <a:spAutoFit/>
          </a:bodyPr>
          <a:lstStyle/>
          <a:p>
            <a:pPr>
              <a:spcAft>
                <a:spcPts val="600"/>
              </a:spcAft>
              <a:buClr>
                <a:schemeClr val="bg2"/>
              </a:buClr>
            </a:pPr>
            <a:r>
              <a:rPr lang="en-US" sz="1400" dirty="0" err="1">
                <a:latin typeface="Lucida Console" panose="020B0609040504020204" pitchFamily="49" charset="0"/>
              </a:rPr>
              <a:t>hsa_queue.hh</a:t>
            </a:r>
            <a:endParaRPr lang="en-US" sz="1400" dirty="0">
              <a:latin typeface="Lucida Console" panose="020B0609040504020204" pitchFamily="49" charset="0"/>
            </a:endParaRPr>
          </a:p>
        </p:txBody>
      </p:sp>
      <p:cxnSp>
        <p:nvCxnSpPr>
          <p:cNvPr id="71" name="Straight Arrow Connector 70">
            <a:extLst>
              <a:ext uri="{FF2B5EF4-FFF2-40B4-BE49-F238E27FC236}">
                <a16:creationId xmlns="" xmlns:a16="http://schemas.microsoft.com/office/drawing/2014/main" id="{CABE6FBE-47E1-4AF8-B125-9C9E9163BD70}"/>
              </a:ext>
            </a:extLst>
          </p:cNvPr>
          <p:cNvCxnSpPr>
            <a:cxnSpLocks/>
            <a:stCxn id="69" idx="1"/>
          </p:cNvCxnSpPr>
          <p:nvPr/>
        </p:nvCxnSpPr>
        <p:spPr>
          <a:xfrm flipH="1">
            <a:off x="8712910" y="6060933"/>
            <a:ext cx="1417166" cy="2144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16006" y="3040003"/>
            <a:ext cx="856901" cy="369332"/>
          </a:xfrm>
          <a:prstGeom prst="rect">
            <a:avLst/>
          </a:prstGeom>
          <a:noFill/>
        </p:spPr>
        <p:txBody>
          <a:bodyPr wrap="none" rtlCol="0">
            <a:spAutoFit/>
          </a:bodyPr>
          <a:lstStyle/>
          <a:p>
            <a:pPr>
              <a:spcAft>
                <a:spcPts val="600"/>
              </a:spcAft>
              <a:buClr>
                <a:schemeClr val="bg2"/>
              </a:buClr>
            </a:pPr>
            <a:r>
              <a:rPr lang="en-US" dirty="0"/>
              <a:t>kernels</a:t>
            </a:r>
          </a:p>
        </p:txBody>
      </p:sp>
      <p:sp>
        <p:nvSpPr>
          <p:cNvPr id="72" name="TextBox 71"/>
          <p:cNvSpPr txBox="1"/>
          <p:nvPr/>
        </p:nvSpPr>
        <p:spPr>
          <a:xfrm>
            <a:off x="10295179" y="3132336"/>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Tree>
    <p:extLst>
      <p:ext uri="{BB962C8B-B14F-4D97-AF65-F5344CB8AC3E}">
        <p14:creationId xmlns:p14="http://schemas.microsoft.com/office/powerpoint/2010/main" val="32561441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60"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5593403" y="2106910"/>
            <a:ext cx="6483084" cy="4079881"/>
          </a:xfrm>
          <a:prstGeom prst="roundRect">
            <a:avLst/>
          </a:prstGeom>
          <a:solidFill>
            <a:schemeClr val="accent1">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fontAlgn="auto">
              <a:spcBef>
                <a:spcPts val="0"/>
              </a:spcBef>
              <a:spcAft>
                <a:spcPts val="0"/>
              </a:spcAft>
            </a:pPr>
            <a:endParaRPr lang="en-US" sz="2400" dirty="0">
              <a:solidFill>
                <a:schemeClr val="tx2"/>
              </a:solidFill>
              <a:latin typeface="Calibri" panose="020F0502020204030204" pitchFamily="34" charset="0"/>
            </a:endParaRPr>
          </a:p>
        </p:txBody>
      </p:sp>
      <p:sp>
        <p:nvSpPr>
          <p:cNvPr id="2" name="Title 1"/>
          <p:cNvSpPr>
            <a:spLocks noGrp="1"/>
          </p:cNvSpPr>
          <p:nvPr>
            <p:ph type="title"/>
          </p:nvPr>
        </p:nvSpPr>
        <p:spPr/>
        <p:txBody>
          <a:bodyPr/>
          <a:lstStyle/>
          <a:p>
            <a:r>
              <a:rPr lang="en-US" dirty="0"/>
              <a:t>Detailed view of kernel launch</a:t>
            </a:r>
          </a:p>
        </p:txBody>
      </p:sp>
      <p:sp>
        <p:nvSpPr>
          <p:cNvPr id="11" name="Content Placeholder 10">
            <a:extLst>
              <a:ext uri="{FF2B5EF4-FFF2-40B4-BE49-F238E27FC236}">
                <a16:creationId xmlns="" xmlns:a16="http://schemas.microsoft.com/office/drawing/2014/main" id="{CC457874-D593-4148-BF45-46F4B1CAF923}"/>
              </a:ext>
            </a:extLst>
          </p:cNvPr>
          <p:cNvSpPr>
            <a:spLocks noGrp="1"/>
          </p:cNvSpPr>
          <p:nvPr>
            <p:ph idx="1"/>
          </p:nvPr>
        </p:nvSpPr>
        <p:spPr>
          <a:xfrm>
            <a:off x="313326" y="1381123"/>
            <a:ext cx="5091874" cy="4937760"/>
          </a:xfrm>
        </p:spPr>
        <p:txBody>
          <a:bodyPr/>
          <a:lstStyle/>
          <a:p>
            <a:r>
              <a:rPr lang="en-US" sz="1800" dirty="0"/>
              <a:t>Kernel dispatch is resource limited</a:t>
            </a:r>
          </a:p>
          <a:p>
            <a:pPr lvl="1"/>
            <a:r>
              <a:rPr lang="en-US" sz="1600" dirty="0"/>
              <a:t>WGs are scheduled to CUs</a:t>
            </a:r>
          </a:p>
          <a:p>
            <a:r>
              <a:rPr lang="en-US" sz="1800" dirty="0"/>
              <a:t>Dispatcher tracks status of in-flight/pending kernels</a:t>
            </a:r>
          </a:p>
          <a:p>
            <a:pPr lvl="1"/>
            <a:r>
              <a:rPr lang="en-US" sz="1600" dirty="0"/>
              <a:t>If a WG from a kernel cannot be scheduled, it is enqueued until resources become available</a:t>
            </a:r>
          </a:p>
          <a:p>
            <a:pPr lvl="1"/>
            <a:r>
              <a:rPr lang="en-US" sz="1600" dirty="0"/>
              <a:t>When all WGs from a task have completed, the dispatcher frees CU resources and notifies the host</a:t>
            </a:r>
          </a:p>
        </p:txBody>
      </p:sp>
      <p:sp>
        <p:nvSpPr>
          <p:cNvPr id="10" name="Text Placeholder 9">
            <a:extLst>
              <a:ext uri="{FF2B5EF4-FFF2-40B4-BE49-F238E27FC236}">
                <a16:creationId xmlns="" xmlns:a16="http://schemas.microsoft.com/office/drawing/2014/main" id="{75A26653-32D4-4708-A95C-7DC4F879B938}"/>
              </a:ext>
            </a:extLst>
          </p:cNvPr>
          <p:cNvSpPr>
            <a:spLocks noGrp="1"/>
          </p:cNvSpPr>
          <p:nvPr>
            <p:ph type="body" sz="quarter" idx="10"/>
          </p:nvPr>
        </p:nvSpPr>
        <p:spPr/>
        <p:txBody>
          <a:bodyPr/>
          <a:lstStyle/>
          <a:p>
            <a:r>
              <a:rPr lang="en-US" dirty="0"/>
              <a:t>Dispatcher workgroup assignment</a:t>
            </a:r>
          </a:p>
        </p:txBody>
      </p:sp>
      <p:sp>
        <p:nvSpPr>
          <p:cNvPr id="41" name="TextBox 40"/>
          <p:cNvSpPr txBox="1"/>
          <p:nvPr/>
        </p:nvSpPr>
        <p:spPr>
          <a:xfrm>
            <a:off x="8443165" y="4788577"/>
            <a:ext cx="3299850" cy="1025922"/>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spAutoFit/>
          </a:bodyPr>
          <a:lstStyle/>
          <a:p>
            <a:pPr algn="just" fontAlgn="auto">
              <a:lnSpc>
                <a:spcPct val="90000"/>
              </a:lnSpc>
              <a:spcBef>
                <a:spcPts val="225"/>
              </a:spcBef>
              <a:spcAft>
                <a:spcPts val="225"/>
              </a:spcAft>
              <a:buClr>
                <a:srgbClr val="FFFFFF"/>
              </a:buClr>
            </a:pPr>
            <a:r>
              <a:rPr lang="en-US" sz="1200" dirty="0">
                <a:latin typeface="+mj-lt"/>
                <a:ea typeface="MS PGothic" pitchFamily="34" charset="-128"/>
                <a:cs typeface="+mn-cs"/>
              </a:rPr>
              <a:t>1) Try to dispatch WGs on every cycle</a:t>
            </a:r>
          </a:p>
          <a:p>
            <a:pPr algn="just" fontAlgn="auto">
              <a:lnSpc>
                <a:spcPct val="90000"/>
              </a:lnSpc>
              <a:spcBef>
                <a:spcPts val="225"/>
              </a:spcBef>
              <a:spcAft>
                <a:spcPts val="225"/>
              </a:spcAft>
              <a:buClr>
                <a:srgbClr val="FFFFFF"/>
              </a:buClr>
            </a:pPr>
            <a:r>
              <a:rPr lang="en-US" sz="1200" dirty="0">
                <a:latin typeface="+mj-lt"/>
                <a:ea typeface="MS PGothic" pitchFamily="34" charset="-128"/>
                <a:cs typeface="+mn-cs"/>
              </a:rPr>
              <a:t>2) Pick oldest AQL </a:t>
            </a:r>
            <a:r>
              <a:rPr lang="en-US" sz="1200" dirty="0" err="1">
                <a:latin typeface="+mj-lt"/>
                <a:ea typeface="MS PGothic" pitchFamily="34" charset="-128"/>
                <a:cs typeface="+mn-cs"/>
              </a:rPr>
              <a:t>pkt</a:t>
            </a:r>
            <a:r>
              <a:rPr lang="en-US" sz="1200" dirty="0">
                <a:latin typeface="+mj-lt"/>
                <a:ea typeface="MS PGothic" pitchFamily="34" charset="-128"/>
                <a:cs typeface="+mn-cs"/>
              </a:rPr>
              <a:t> in queue; if it has unexecuted WGs, try to schedule them on a CU</a:t>
            </a:r>
          </a:p>
          <a:p>
            <a:pPr algn="just" fontAlgn="auto">
              <a:lnSpc>
                <a:spcPct val="90000"/>
              </a:lnSpc>
              <a:spcBef>
                <a:spcPts val="225"/>
              </a:spcBef>
              <a:spcAft>
                <a:spcPts val="225"/>
              </a:spcAft>
              <a:buClr>
                <a:srgbClr val="FFFFFF"/>
              </a:buClr>
            </a:pPr>
            <a:r>
              <a:rPr lang="en-US" sz="1200" dirty="0">
                <a:latin typeface="+mj-lt"/>
                <a:ea typeface="MS PGothic" pitchFamily="34" charset="-128"/>
                <a:cs typeface="+mn-cs"/>
              </a:rPr>
              <a:t>3) Dispatch WG to CU if there are enough WF slots, enough GPRs, and enough LDS space</a:t>
            </a:r>
          </a:p>
        </p:txBody>
      </p:sp>
      <p:sp>
        <p:nvSpPr>
          <p:cNvPr id="34" name="TextBox 33"/>
          <p:cNvSpPr txBox="1"/>
          <p:nvPr/>
        </p:nvSpPr>
        <p:spPr>
          <a:xfrm>
            <a:off x="8387223" y="2119135"/>
            <a:ext cx="766557" cy="3139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600" dirty="0" err="1">
                <a:ea typeface="MS PGothic" pitchFamily="34" charset="-128"/>
                <a:cs typeface="+mn-cs"/>
              </a:rPr>
              <a:t>Shader</a:t>
            </a:r>
            <a:endParaRPr lang="en-US" sz="1600" dirty="0">
              <a:ea typeface="MS PGothic" pitchFamily="34" charset="-128"/>
              <a:cs typeface="+mn-cs"/>
            </a:endParaRPr>
          </a:p>
        </p:txBody>
      </p:sp>
      <p:sp>
        <p:nvSpPr>
          <p:cNvPr id="3" name="Rectangle 2"/>
          <p:cNvSpPr/>
          <p:nvPr/>
        </p:nvSpPr>
        <p:spPr>
          <a:xfrm>
            <a:off x="5762163" y="2601862"/>
            <a:ext cx="685800" cy="685800"/>
          </a:xfrm>
          <a:prstGeom prst="rect">
            <a:avLst/>
          </a:prstGeom>
          <a:solidFill>
            <a:schemeClr val="bg1">
              <a:lumMod val="65000"/>
            </a:schemeClr>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CU</a:t>
            </a:r>
          </a:p>
        </p:txBody>
      </p:sp>
      <p:sp>
        <p:nvSpPr>
          <p:cNvPr id="35" name="Rectangle 34"/>
          <p:cNvSpPr/>
          <p:nvPr/>
        </p:nvSpPr>
        <p:spPr>
          <a:xfrm>
            <a:off x="6611191" y="2601862"/>
            <a:ext cx="685800" cy="685800"/>
          </a:xfrm>
          <a:prstGeom prst="rect">
            <a:avLst/>
          </a:prstGeom>
          <a:solidFill>
            <a:schemeClr val="bg1">
              <a:lumMod val="65000"/>
            </a:schemeClr>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CU</a:t>
            </a:r>
          </a:p>
        </p:txBody>
      </p:sp>
      <p:sp>
        <p:nvSpPr>
          <p:cNvPr id="37" name="Rectangle 36"/>
          <p:cNvSpPr/>
          <p:nvPr/>
        </p:nvSpPr>
        <p:spPr>
          <a:xfrm>
            <a:off x="7856619" y="2601862"/>
            <a:ext cx="685800" cy="685800"/>
          </a:xfrm>
          <a:prstGeom prst="rect">
            <a:avLst/>
          </a:prstGeom>
          <a:solidFill>
            <a:schemeClr val="bg1">
              <a:lumMod val="65000"/>
            </a:schemeClr>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CU</a:t>
            </a:r>
          </a:p>
        </p:txBody>
      </p:sp>
      <p:sp>
        <p:nvSpPr>
          <p:cNvPr id="5" name="Flowchart: Connector 4"/>
          <p:cNvSpPr/>
          <p:nvPr/>
        </p:nvSpPr>
        <p:spPr>
          <a:xfrm flipH="1">
            <a:off x="7448320" y="2900046"/>
            <a:ext cx="34289" cy="34289"/>
          </a:xfrm>
          <a:prstGeom prst="flowChart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38" name="Flowchart: Connector 37"/>
          <p:cNvSpPr/>
          <p:nvPr/>
        </p:nvSpPr>
        <p:spPr>
          <a:xfrm flipH="1">
            <a:off x="7546017" y="2900045"/>
            <a:ext cx="34289" cy="34289"/>
          </a:xfrm>
          <a:prstGeom prst="flowChart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42" name="Flowchart: Connector 41"/>
          <p:cNvSpPr/>
          <p:nvPr/>
        </p:nvSpPr>
        <p:spPr>
          <a:xfrm flipH="1">
            <a:off x="7642190" y="2900046"/>
            <a:ext cx="34289" cy="34289"/>
          </a:xfrm>
          <a:prstGeom prst="flowChart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grpSp>
        <p:nvGrpSpPr>
          <p:cNvPr id="19" name="Group 18"/>
          <p:cNvGrpSpPr/>
          <p:nvPr/>
        </p:nvGrpSpPr>
        <p:grpSpPr>
          <a:xfrm>
            <a:off x="8845102" y="2489493"/>
            <a:ext cx="3450777" cy="1793740"/>
            <a:chOff x="4642406" y="1611548"/>
            <a:chExt cx="4601036" cy="2391653"/>
          </a:xfrm>
          <a:effectLst>
            <a:outerShdw blurRad="50800" dist="38100" dir="2700000" algn="tl" rotWithShape="0">
              <a:prstClr val="black">
                <a:alpha val="40000"/>
              </a:prstClr>
            </a:outerShdw>
          </a:effectLst>
        </p:grpSpPr>
        <p:grpSp>
          <p:nvGrpSpPr>
            <p:cNvPr id="6" name="Group 5"/>
            <p:cNvGrpSpPr/>
            <p:nvPr/>
          </p:nvGrpSpPr>
          <p:grpSpPr>
            <a:xfrm>
              <a:off x="4642406" y="1611548"/>
              <a:ext cx="4601036" cy="2391653"/>
              <a:chOff x="4634234" y="1611548"/>
              <a:chExt cx="4601036" cy="2391653"/>
            </a:xfrm>
          </p:grpSpPr>
          <p:sp>
            <p:nvSpPr>
              <p:cNvPr id="7" name="Rounded Rectangle 6"/>
              <p:cNvSpPr/>
              <p:nvPr/>
            </p:nvSpPr>
            <p:spPr>
              <a:xfrm>
                <a:off x="4634234" y="1615829"/>
                <a:ext cx="3262072" cy="2387372"/>
              </a:xfrm>
              <a:prstGeom prst="roundRect">
                <a:avLst/>
              </a:prstGeom>
              <a:solidFill>
                <a:schemeClr val="accent5">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8" name="TextBox 7"/>
              <p:cNvSpPr txBox="1"/>
              <p:nvPr/>
            </p:nvSpPr>
            <p:spPr>
              <a:xfrm>
                <a:off x="5267566" y="1611548"/>
                <a:ext cx="1773563" cy="381643"/>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GPU Dispatcher</a:t>
                </a:r>
              </a:p>
            </p:txBody>
          </p:sp>
          <p:sp>
            <p:nvSpPr>
              <p:cNvPr id="23" name="Rectangle 22"/>
              <p:cNvSpPr/>
              <p:nvPr/>
            </p:nvSpPr>
            <p:spPr>
              <a:xfrm>
                <a:off x="5463899" y="2294400"/>
                <a:ext cx="1891749" cy="340804"/>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AQL </a:t>
                </a:r>
                <a:r>
                  <a:rPr lang="en-US" sz="1400" dirty="0" err="1">
                    <a:solidFill>
                      <a:schemeClr val="tx1"/>
                    </a:solidFill>
                    <a:latin typeface="Calibri" panose="020F0502020204030204" pitchFamily="34" charset="0"/>
                  </a:rPr>
                  <a:t>Pkt</a:t>
                </a:r>
                <a:endParaRPr lang="en-US" sz="1400" dirty="0">
                  <a:solidFill>
                    <a:schemeClr val="tx1"/>
                  </a:solidFill>
                  <a:latin typeface="Calibri" panose="020F0502020204030204" pitchFamily="34" charset="0"/>
                </a:endParaRPr>
              </a:p>
            </p:txBody>
          </p:sp>
          <p:sp>
            <p:nvSpPr>
              <p:cNvPr id="24" name="Rectangle 23"/>
              <p:cNvSpPr/>
              <p:nvPr/>
            </p:nvSpPr>
            <p:spPr>
              <a:xfrm>
                <a:off x="5463899" y="2639690"/>
                <a:ext cx="1891749" cy="349793"/>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AQL </a:t>
                </a:r>
                <a:r>
                  <a:rPr lang="en-US" sz="1400" dirty="0" err="1">
                    <a:solidFill>
                      <a:schemeClr val="tx1"/>
                    </a:solidFill>
                    <a:latin typeface="Calibri" panose="020F0502020204030204" pitchFamily="34" charset="0"/>
                  </a:rPr>
                  <a:t>Pkt</a:t>
                </a:r>
                <a:endParaRPr lang="en-US" sz="1400" dirty="0">
                  <a:solidFill>
                    <a:schemeClr val="tx1"/>
                  </a:solidFill>
                  <a:latin typeface="Calibri" panose="020F0502020204030204" pitchFamily="34" charset="0"/>
                </a:endParaRPr>
              </a:p>
            </p:txBody>
          </p:sp>
          <p:sp>
            <p:nvSpPr>
              <p:cNvPr id="26" name="Rectangle 25"/>
              <p:cNvSpPr/>
              <p:nvPr/>
            </p:nvSpPr>
            <p:spPr>
              <a:xfrm>
                <a:off x="5464359" y="3342168"/>
                <a:ext cx="1891289" cy="349793"/>
              </a:xfrm>
              <a:prstGeom prst="rect">
                <a:avLst/>
              </a:prstGeom>
              <a:solidFill>
                <a:schemeClr val="accent3">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a:t>
                </a:r>
              </a:p>
            </p:txBody>
          </p:sp>
          <p:sp>
            <p:nvSpPr>
              <p:cNvPr id="27" name="TextBox 26"/>
              <p:cNvSpPr txBox="1"/>
              <p:nvPr/>
            </p:nvSpPr>
            <p:spPr>
              <a:xfrm>
                <a:off x="7318335" y="2204669"/>
                <a:ext cx="1916935" cy="708571"/>
              </a:xfrm>
              <a:prstGeom prst="rect">
                <a:avLst/>
              </a:prstGeom>
            </p:spPr>
            <p:txBody>
              <a:bodyPr wrap="none" rtlCol="0" anchor="ctr" anchorCtr="0">
                <a:spAutoFit/>
              </a:bodyPr>
              <a:lstStyle/>
              <a:p>
                <a:pPr fontAlgn="auto">
                  <a:spcBef>
                    <a:spcPts val="0"/>
                  </a:spcBef>
                  <a:spcAft>
                    <a:spcPts val="0"/>
                  </a:spcAft>
                  <a:buClr>
                    <a:srgbClr val="FFFFFF"/>
                  </a:buClr>
                </a:pPr>
                <a:r>
                  <a:rPr lang="en-US" sz="1400" dirty="0">
                    <a:ea typeface="MS PGothic" pitchFamily="34" charset="-128"/>
                    <a:cs typeface="+mn-cs"/>
                  </a:rPr>
                  <a:t>HSA Queue </a:t>
                </a:r>
                <a:r>
                  <a:rPr lang="en-US" sz="1400" dirty="0" smtClean="0">
                    <a:ea typeface="MS PGothic" pitchFamily="34" charset="-128"/>
                    <a:cs typeface="+mn-cs"/>
                  </a:rPr>
                  <a:t>Entry</a:t>
                </a:r>
              </a:p>
              <a:p>
                <a:pPr fontAlgn="auto">
                  <a:spcBef>
                    <a:spcPts val="0"/>
                  </a:spcBef>
                  <a:spcAft>
                    <a:spcPts val="0"/>
                  </a:spcAft>
                  <a:buClr>
                    <a:srgbClr val="FFFFFF"/>
                  </a:buClr>
                </a:pPr>
                <a:r>
                  <a:rPr lang="en-US" sz="1400" dirty="0" smtClean="0">
                    <a:ea typeface="MS PGothic" pitchFamily="34" charset="-128"/>
                    <a:cs typeface="+mn-cs"/>
                  </a:rPr>
                  <a:t>(AQL </a:t>
                </a:r>
                <a:r>
                  <a:rPr lang="en-US" sz="1400" dirty="0">
                    <a:ea typeface="MS PGothic" pitchFamily="34" charset="-128"/>
                    <a:cs typeface="+mn-cs"/>
                  </a:rPr>
                  <a:t>kernel)</a:t>
                </a:r>
              </a:p>
            </p:txBody>
          </p:sp>
          <p:sp>
            <p:nvSpPr>
              <p:cNvPr id="28" name="Rectangle 27"/>
              <p:cNvSpPr/>
              <p:nvPr/>
            </p:nvSpPr>
            <p:spPr>
              <a:xfrm>
                <a:off x="5119277" y="2294400"/>
                <a:ext cx="344449" cy="349793"/>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0</a:t>
                </a:r>
              </a:p>
            </p:txBody>
          </p:sp>
          <p:sp>
            <p:nvSpPr>
              <p:cNvPr id="29" name="Rectangle 28"/>
              <p:cNvSpPr/>
              <p:nvPr/>
            </p:nvSpPr>
            <p:spPr>
              <a:xfrm>
                <a:off x="5119451" y="2636474"/>
                <a:ext cx="344449" cy="349793"/>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1</a:t>
                </a:r>
              </a:p>
            </p:txBody>
          </p:sp>
          <p:sp>
            <p:nvSpPr>
              <p:cNvPr id="31" name="Rectangle 30"/>
              <p:cNvSpPr/>
              <p:nvPr/>
            </p:nvSpPr>
            <p:spPr>
              <a:xfrm>
                <a:off x="5118723" y="2986025"/>
                <a:ext cx="341992" cy="349793"/>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2</a:t>
                </a:r>
              </a:p>
            </p:txBody>
          </p:sp>
          <p:sp>
            <p:nvSpPr>
              <p:cNvPr id="32" name="Rectangle 31"/>
              <p:cNvSpPr/>
              <p:nvPr/>
            </p:nvSpPr>
            <p:spPr>
              <a:xfrm>
                <a:off x="5118771" y="3340448"/>
                <a:ext cx="344449" cy="349793"/>
              </a:xfrm>
              <a:prstGeom prst="rect">
                <a:avLst/>
              </a:prstGeom>
              <a:solidFill>
                <a:schemeClr val="accent3">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3</a:t>
                </a:r>
              </a:p>
            </p:txBody>
          </p:sp>
          <p:sp>
            <p:nvSpPr>
              <p:cNvPr id="40" name="TextBox 39"/>
              <p:cNvSpPr txBox="1"/>
              <p:nvPr/>
            </p:nvSpPr>
            <p:spPr>
              <a:xfrm>
                <a:off x="5040794" y="2015941"/>
                <a:ext cx="453544" cy="381643"/>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ID</a:t>
                </a:r>
              </a:p>
            </p:txBody>
          </p:sp>
        </p:grpSp>
        <p:sp>
          <p:nvSpPr>
            <p:cNvPr id="44" name="Rectangle 43"/>
            <p:cNvSpPr/>
            <p:nvPr/>
          </p:nvSpPr>
          <p:spPr>
            <a:xfrm>
              <a:off x="5476178" y="2981820"/>
              <a:ext cx="1890827" cy="349793"/>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AQL </a:t>
              </a:r>
              <a:r>
                <a:rPr lang="en-US" sz="1400" dirty="0" err="1">
                  <a:solidFill>
                    <a:schemeClr val="tx1"/>
                  </a:solidFill>
                  <a:latin typeface="Calibri" panose="020F0502020204030204" pitchFamily="34" charset="0"/>
                </a:rPr>
                <a:t>Pkt</a:t>
              </a:r>
              <a:endParaRPr lang="en-US" sz="1400" dirty="0">
                <a:solidFill>
                  <a:schemeClr val="tx1"/>
                </a:solidFill>
                <a:latin typeface="Calibri" panose="020F0502020204030204" pitchFamily="34" charset="0"/>
              </a:endParaRPr>
            </a:p>
          </p:txBody>
        </p:sp>
      </p:grpSp>
      <p:cxnSp>
        <p:nvCxnSpPr>
          <p:cNvPr id="22" name="Straight Connector 21"/>
          <p:cNvCxnSpPr/>
          <p:nvPr/>
        </p:nvCxnSpPr>
        <p:spPr>
          <a:xfrm flipH="1">
            <a:off x="5899122" y="3001632"/>
            <a:ext cx="3321970" cy="1296243"/>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649420" y="3242711"/>
            <a:ext cx="1592938" cy="2738967"/>
          </a:xfrm>
          <a:prstGeom prst="line">
            <a:avLst/>
          </a:prstGeom>
          <a:ln w="254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82138" y="4295172"/>
            <a:ext cx="1767282" cy="1686506"/>
          </a:xfrm>
          <a:prstGeom prst="rect">
            <a:avLst/>
          </a:prstGeom>
          <a:solidFill>
            <a:schemeClr val="accent3">
              <a:lumMod val="40000"/>
              <a:lumOff val="60000"/>
            </a:schemeClr>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grpSp>
        <p:nvGrpSpPr>
          <p:cNvPr id="88" name="Group 87"/>
          <p:cNvGrpSpPr/>
          <p:nvPr/>
        </p:nvGrpSpPr>
        <p:grpSpPr>
          <a:xfrm>
            <a:off x="5946091" y="4575706"/>
            <a:ext cx="681974" cy="609781"/>
            <a:chOff x="1150501" y="2149386"/>
            <a:chExt cx="1227599" cy="1084054"/>
          </a:xfrm>
          <a:solidFill>
            <a:schemeClr val="accent3">
              <a:lumMod val="40000"/>
              <a:lumOff val="60000"/>
            </a:schemeClr>
          </a:solidFill>
          <a:effectLst/>
        </p:grpSpPr>
        <p:sp>
          <p:nvSpPr>
            <p:cNvPr id="89" name="Rectangle 88"/>
            <p:cNvSpPr/>
            <p:nvPr/>
          </p:nvSpPr>
          <p:spPr>
            <a:xfrm>
              <a:off x="1159200" y="2156027"/>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latin typeface="Calibri" panose="020F0502020204030204" pitchFamily="34" charset="0"/>
              </a:endParaRPr>
            </a:p>
          </p:txBody>
        </p:sp>
        <p:sp>
          <p:nvSpPr>
            <p:cNvPr id="90" name="Rectangle 89"/>
            <p:cNvSpPr/>
            <p:nvPr/>
          </p:nvSpPr>
          <p:spPr>
            <a:xfrm>
              <a:off x="1470000" y="2420400"/>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latin typeface="Calibri" panose="020F0502020204030204" pitchFamily="34" charset="0"/>
              </a:endParaRPr>
            </a:p>
          </p:txBody>
        </p:sp>
        <p:cxnSp>
          <p:nvCxnSpPr>
            <p:cNvPr id="91" name="Straight Connector 90"/>
            <p:cNvCxnSpPr/>
            <p:nvPr/>
          </p:nvCxnSpPr>
          <p:spPr>
            <a:xfrm flipH="1" flipV="1">
              <a:off x="11592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2066400" y="215602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1159200" y="296906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1390800" y="214938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16254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1845900" y="214938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701600" y="2413759"/>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912800" y="2413758"/>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153100" y="241376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470000" y="263040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1470900" y="2823878"/>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470000" y="3033867"/>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1150501" y="2733774"/>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1152750" y="2505120"/>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1158751" y="2330573"/>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266301" y="2252772"/>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372800" y="235772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1266301" y="2252772"/>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1383901" y="234332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6822762" y="4588476"/>
            <a:ext cx="681974" cy="609781"/>
            <a:chOff x="1150501" y="2149386"/>
            <a:chExt cx="1227599" cy="1084054"/>
          </a:xfrm>
          <a:solidFill>
            <a:schemeClr val="accent3">
              <a:lumMod val="40000"/>
              <a:lumOff val="60000"/>
            </a:schemeClr>
          </a:solidFill>
          <a:effectLst/>
        </p:grpSpPr>
        <p:sp>
          <p:nvSpPr>
            <p:cNvPr id="112" name="Rectangle 111"/>
            <p:cNvSpPr/>
            <p:nvPr/>
          </p:nvSpPr>
          <p:spPr>
            <a:xfrm>
              <a:off x="1159200" y="2156027"/>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latin typeface="Calibri" panose="020F0502020204030204" pitchFamily="34" charset="0"/>
              </a:endParaRPr>
            </a:p>
          </p:txBody>
        </p:sp>
        <p:sp>
          <p:nvSpPr>
            <p:cNvPr id="113" name="Rectangle 112"/>
            <p:cNvSpPr/>
            <p:nvPr/>
          </p:nvSpPr>
          <p:spPr>
            <a:xfrm>
              <a:off x="1470000" y="2420400"/>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latin typeface="Calibri" panose="020F0502020204030204" pitchFamily="34" charset="0"/>
              </a:endParaRPr>
            </a:p>
          </p:txBody>
        </p:sp>
        <p:cxnSp>
          <p:nvCxnSpPr>
            <p:cNvPr id="114" name="Straight Connector 113"/>
            <p:cNvCxnSpPr/>
            <p:nvPr/>
          </p:nvCxnSpPr>
          <p:spPr>
            <a:xfrm flipH="1" flipV="1">
              <a:off x="11592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2066400" y="215602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flipV="1">
              <a:off x="1159200" y="296906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1390800" y="214938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16254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1845900" y="214938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701600" y="2413759"/>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912800" y="2413758"/>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153100" y="241376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470000" y="263040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470900" y="2823878"/>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470000" y="3033867"/>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1150501" y="2733774"/>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1152750" y="2505120"/>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1158751" y="2330573"/>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6301" y="2252772"/>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372800" y="235772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6301" y="2252772"/>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383901" y="234332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5944102" y="5346479"/>
            <a:ext cx="681974" cy="609781"/>
            <a:chOff x="1150501" y="2149386"/>
            <a:chExt cx="1227599" cy="1084054"/>
          </a:xfrm>
          <a:solidFill>
            <a:schemeClr val="accent3">
              <a:lumMod val="40000"/>
              <a:lumOff val="60000"/>
            </a:schemeClr>
          </a:solidFill>
          <a:effectLst/>
        </p:grpSpPr>
        <p:sp>
          <p:nvSpPr>
            <p:cNvPr id="134" name="Rectangle 133"/>
            <p:cNvSpPr/>
            <p:nvPr/>
          </p:nvSpPr>
          <p:spPr>
            <a:xfrm>
              <a:off x="1159200" y="2156027"/>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135" name="Rectangle 134"/>
            <p:cNvSpPr/>
            <p:nvPr/>
          </p:nvSpPr>
          <p:spPr>
            <a:xfrm>
              <a:off x="1470000" y="2420400"/>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cxnSp>
          <p:nvCxnSpPr>
            <p:cNvPr id="136" name="Straight Connector 135"/>
            <p:cNvCxnSpPr/>
            <p:nvPr/>
          </p:nvCxnSpPr>
          <p:spPr>
            <a:xfrm flipH="1" flipV="1">
              <a:off x="11592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flipV="1">
              <a:off x="2066400" y="215602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1159200" y="296906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1390800" y="214938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16254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1845900" y="214938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701600" y="2413759"/>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912800" y="2413758"/>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153100" y="241376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1470000" y="263040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1470900" y="2823878"/>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1470000" y="3033867"/>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1150501" y="2733774"/>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flipV="1">
              <a:off x="1152750" y="2505120"/>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1158751" y="2330573"/>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266301" y="2252772"/>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372800" y="235772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1266301" y="2252772"/>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1383901" y="234332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6848796" y="5343000"/>
            <a:ext cx="681974" cy="609781"/>
            <a:chOff x="1150501" y="2149386"/>
            <a:chExt cx="1227599" cy="1084054"/>
          </a:xfrm>
          <a:solidFill>
            <a:schemeClr val="accent3">
              <a:lumMod val="40000"/>
              <a:lumOff val="60000"/>
            </a:schemeClr>
          </a:solidFill>
          <a:effectLst/>
        </p:grpSpPr>
        <p:sp>
          <p:nvSpPr>
            <p:cNvPr id="156" name="Rectangle 155"/>
            <p:cNvSpPr/>
            <p:nvPr/>
          </p:nvSpPr>
          <p:spPr>
            <a:xfrm>
              <a:off x="1159200" y="2156027"/>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157" name="Rectangle 156"/>
            <p:cNvSpPr/>
            <p:nvPr/>
          </p:nvSpPr>
          <p:spPr>
            <a:xfrm>
              <a:off x="1470000" y="2420400"/>
              <a:ext cx="907200" cy="806400"/>
            </a:xfrm>
            <a:prstGeom prst="rect">
              <a:avLst/>
            </a:prstGeom>
            <a:grp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cxnSp>
          <p:nvCxnSpPr>
            <p:cNvPr id="158" name="Straight Connector 157"/>
            <p:cNvCxnSpPr/>
            <p:nvPr/>
          </p:nvCxnSpPr>
          <p:spPr>
            <a:xfrm flipH="1" flipV="1">
              <a:off x="11592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flipV="1">
              <a:off x="2066400" y="215602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flipV="1">
              <a:off x="1159200" y="296906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flipV="1">
              <a:off x="1390800" y="214938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1625400" y="2156027"/>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1845900" y="2149386"/>
              <a:ext cx="310800" cy="264373"/>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701600" y="2413759"/>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912800" y="2413758"/>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153100" y="241376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1470000" y="263040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1470900" y="2823878"/>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1470000" y="3033867"/>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1150501" y="2733774"/>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flipV="1">
              <a:off x="1152750" y="2505120"/>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1158751" y="2330573"/>
              <a:ext cx="310800" cy="264374"/>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6301" y="2252772"/>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372800" y="2357720"/>
              <a:ext cx="0" cy="813041"/>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1266301" y="2252772"/>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1383901" y="2343320"/>
              <a:ext cx="907200" cy="0"/>
            </a:xfrm>
            <a:prstGeom prst="line">
              <a:avLst/>
            </a:prstGeom>
            <a:grpFill/>
            <a:ln w="254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77" name="TextBox 176"/>
          <p:cNvSpPr txBox="1"/>
          <p:nvPr/>
        </p:nvSpPr>
        <p:spPr>
          <a:xfrm>
            <a:off x="6265798" y="4080270"/>
            <a:ext cx="497252" cy="2862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Grid</a:t>
            </a:r>
          </a:p>
        </p:txBody>
      </p:sp>
      <p:cxnSp>
        <p:nvCxnSpPr>
          <p:cNvPr id="56" name="Straight Arrow Connector 55"/>
          <p:cNvCxnSpPr>
            <a:stCxn id="89" idx="0"/>
            <a:endCxn id="3" idx="2"/>
          </p:cNvCxnSpPr>
          <p:nvPr/>
        </p:nvCxnSpPr>
        <p:spPr>
          <a:xfrm flipH="1" flipV="1">
            <a:off x="6105064" y="3287662"/>
            <a:ext cx="97850" cy="1291778"/>
          </a:xfrm>
          <a:prstGeom prst="straightConnector1">
            <a:avLst/>
          </a:prstGeom>
          <a:ln w="25400">
            <a:solidFill>
              <a:schemeClr val="accent2"/>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2" idx="0"/>
            <a:endCxn id="35" idx="2"/>
          </p:cNvCxnSpPr>
          <p:nvPr/>
        </p:nvCxnSpPr>
        <p:spPr>
          <a:xfrm flipH="1" flipV="1">
            <a:off x="6954092" y="3287663"/>
            <a:ext cx="125493" cy="1304547"/>
          </a:xfrm>
          <a:prstGeom prst="straightConnector1">
            <a:avLst/>
          </a:prstGeom>
          <a:ln w="25400">
            <a:solidFill>
              <a:schemeClr val="accent2"/>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4" idx="0"/>
            <a:endCxn id="37" idx="2"/>
          </p:cNvCxnSpPr>
          <p:nvPr/>
        </p:nvCxnSpPr>
        <p:spPr>
          <a:xfrm flipV="1">
            <a:off x="6200926" y="3287664"/>
            <a:ext cx="1998595" cy="2062550"/>
          </a:xfrm>
          <a:prstGeom prst="straightConnector1">
            <a:avLst/>
          </a:prstGeom>
          <a:ln w="25400">
            <a:solidFill>
              <a:schemeClr val="accent2"/>
            </a:solidFill>
            <a:tailEnd type="triangle"/>
          </a:ln>
          <a:effectLst/>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6154170" y="4301411"/>
            <a:ext cx="949299" cy="2862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400" dirty="0" err="1">
                <a:ea typeface="MS PGothic" pitchFamily="34" charset="-128"/>
                <a:cs typeface="+mn-cs"/>
              </a:rPr>
              <a:t>wg</a:t>
            </a:r>
            <a:r>
              <a:rPr lang="en-US" sz="1400" dirty="0">
                <a:ea typeface="MS PGothic" pitchFamily="34" charset="-128"/>
                <a:cs typeface="+mn-cs"/>
              </a:rPr>
              <a:t>(0, 0, 0)</a:t>
            </a:r>
          </a:p>
        </p:txBody>
      </p:sp>
      <p:sp>
        <p:nvSpPr>
          <p:cNvPr id="184" name="TextBox 183"/>
          <p:cNvSpPr txBox="1"/>
          <p:nvPr/>
        </p:nvSpPr>
        <p:spPr>
          <a:xfrm>
            <a:off x="7051732" y="4332774"/>
            <a:ext cx="949299" cy="2862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400" dirty="0" err="1">
                <a:ea typeface="MS PGothic" pitchFamily="34" charset="-128"/>
                <a:cs typeface="+mn-cs"/>
              </a:rPr>
              <a:t>wg</a:t>
            </a:r>
            <a:r>
              <a:rPr lang="en-US" sz="1400" dirty="0">
                <a:ea typeface="MS PGothic" pitchFamily="34" charset="-128"/>
                <a:cs typeface="+mn-cs"/>
              </a:rPr>
              <a:t>(1, 0, 0)</a:t>
            </a:r>
          </a:p>
        </p:txBody>
      </p:sp>
      <p:sp>
        <p:nvSpPr>
          <p:cNvPr id="185" name="TextBox 184"/>
          <p:cNvSpPr txBox="1"/>
          <p:nvPr/>
        </p:nvSpPr>
        <p:spPr>
          <a:xfrm>
            <a:off x="6227226" y="5131118"/>
            <a:ext cx="949299" cy="2862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400" dirty="0" err="1">
                <a:ea typeface="MS PGothic" pitchFamily="34" charset="-128"/>
                <a:cs typeface="+mn-cs"/>
              </a:rPr>
              <a:t>wg</a:t>
            </a:r>
            <a:r>
              <a:rPr lang="en-US" sz="1400" dirty="0">
                <a:ea typeface="MS PGothic" pitchFamily="34" charset="-128"/>
                <a:cs typeface="+mn-cs"/>
              </a:rPr>
              <a:t>(0, 1, 0)</a:t>
            </a:r>
          </a:p>
        </p:txBody>
      </p:sp>
      <p:sp>
        <p:nvSpPr>
          <p:cNvPr id="186" name="TextBox 185"/>
          <p:cNvSpPr txBox="1"/>
          <p:nvPr/>
        </p:nvSpPr>
        <p:spPr>
          <a:xfrm>
            <a:off x="7026789" y="5113064"/>
            <a:ext cx="949299" cy="2862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400" dirty="0" err="1">
                <a:ea typeface="MS PGothic" pitchFamily="34" charset="-128"/>
                <a:cs typeface="+mn-cs"/>
              </a:rPr>
              <a:t>wg</a:t>
            </a:r>
            <a:r>
              <a:rPr lang="en-US" sz="1400" dirty="0">
                <a:ea typeface="MS PGothic" pitchFamily="34" charset="-128"/>
                <a:cs typeface="+mn-cs"/>
              </a:rPr>
              <a:t>(1, 1, 0)</a:t>
            </a:r>
          </a:p>
        </p:txBody>
      </p:sp>
      <p:sp>
        <p:nvSpPr>
          <p:cNvPr id="12" name="TextBox 11">
            <a:extLst>
              <a:ext uri="{FF2B5EF4-FFF2-40B4-BE49-F238E27FC236}">
                <a16:creationId xmlns="" xmlns:a16="http://schemas.microsoft.com/office/drawing/2014/main" id="{FD6447B4-8CB9-4305-B4B1-314D8EE7D150}"/>
              </a:ext>
            </a:extLst>
          </p:cNvPr>
          <p:cNvSpPr txBox="1"/>
          <p:nvPr/>
        </p:nvSpPr>
        <p:spPr>
          <a:xfrm>
            <a:off x="7786159" y="1315864"/>
            <a:ext cx="2117887" cy="307777"/>
          </a:xfrm>
          <a:prstGeom prst="rect">
            <a:avLst/>
          </a:prstGeom>
          <a:noFill/>
        </p:spPr>
        <p:txBody>
          <a:bodyPr wrap="none" rtlCol="0">
            <a:spAutoFit/>
          </a:bodyPr>
          <a:lstStyle/>
          <a:p>
            <a:pPr>
              <a:spcAft>
                <a:spcPts val="600"/>
              </a:spcAft>
              <a:buClr>
                <a:schemeClr val="bg2"/>
              </a:buClr>
            </a:pPr>
            <a:r>
              <a:rPr lang="en-US" sz="1400" dirty="0">
                <a:latin typeface="Lucida Console" panose="020B0609040504020204" pitchFamily="49" charset="0"/>
              </a:rPr>
              <a:t>dispatcher.[</a:t>
            </a:r>
            <a:r>
              <a:rPr lang="en-US" sz="1400" dirty="0" err="1">
                <a:latin typeface="Lucida Console" panose="020B0609040504020204" pitchFamily="49" charset="0"/>
              </a:rPr>
              <a:t>hh|cc</a:t>
            </a:r>
            <a:r>
              <a:rPr lang="en-US" sz="1400" dirty="0">
                <a:latin typeface="Lucida Console" panose="020B0609040504020204" pitchFamily="49" charset="0"/>
              </a:rPr>
              <a:t>]</a:t>
            </a:r>
          </a:p>
        </p:txBody>
      </p:sp>
      <p:cxnSp>
        <p:nvCxnSpPr>
          <p:cNvPr id="9" name="Straight Arrow Connector 8">
            <a:extLst>
              <a:ext uri="{FF2B5EF4-FFF2-40B4-BE49-F238E27FC236}">
                <a16:creationId xmlns="" xmlns:a16="http://schemas.microsoft.com/office/drawing/2014/main" id="{E4755C70-F86A-49DC-A648-CDFE8DC26622}"/>
              </a:ext>
            </a:extLst>
          </p:cNvPr>
          <p:cNvCxnSpPr>
            <a:cxnSpLocks/>
            <a:stCxn id="12" idx="2"/>
            <a:endCxn id="7" idx="0"/>
          </p:cNvCxnSpPr>
          <p:nvPr/>
        </p:nvCxnSpPr>
        <p:spPr>
          <a:xfrm>
            <a:off x="8845103" y="1623641"/>
            <a:ext cx="1223277" cy="86906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 xmlns:a16="http://schemas.microsoft.com/office/drawing/2014/main" id="{76DCFA59-8AE5-4610-9AA2-7EC2E6C3AD0E}"/>
              </a:ext>
            </a:extLst>
          </p:cNvPr>
          <p:cNvSpPr txBox="1"/>
          <p:nvPr/>
        </p:nvSpPr>
        <p:spPr>
          <a:xfrm>
            <a:off x="9938657" y="1671628"/>
            <a:ext cx="2137830" cy="307777"/>
          </a:xfrm>
          <a:prstGeom prst="rect">
            <a:avLst/>
          </a:prstGeom>
          <a:noFill/>
        </p:spPr>
        <p:txBody>
          <a:bodyPr wrap="square" rtlCol="0">
            <a:spAutoFit/>
          </a:bodyPr>
          <a:lstStyle/>
          <a:p>
            <a:pPr>
              <a:spcAft>
                <a:spcPts val="600"/>
              </a:spcAft>
              <a:buClr>
                <a:schemeClr val="bg2"/>
              </a:buClr>
            </a:pPr>
            <a:r>
              <a:rPr lang="en-US" sz="1400" dirty="0" err="1">
                <a:latin typeface="Lucida Console" panose="020B0609040504020204" pitchFamily="49" charset="0"/>
              </a:rPr>
              <a:t>hsa_queue_entry.hh</a:t>
            </a:r>
            <a:endParaRPr lang="en-US" sz="1400" dirty="0">
              <a:latin typeface="Lucida Console" panose="020B0609040504020204" pitchFamily="49" charset="0"/>
            </a:endParaRPr>
          </a:p>
        </p:txBody>
      </p:sp>
      <p:cxnSp>
        <p:nvCxnSpPr>
          <p:cNvPr id="179" name="Straight Arrow Connector 178">
            <a:extLst>
              <a:ext uri="{FF2B5EF4-FFF2-40B4-BE49-F238E27FC236}">
                <a16:creationId xmlns="" xmlns:a16="http://schemas.microsoft.com/office/drawing/2014/main" id="{C0B5E39F-9CB7-42EF-AC4D-1E04ABF203A5}"/>
              </a:ext>
            </a:extLst>
          </p:cNvPr>
          <p:cNvCxnSpPr>
            <a:cxnSpLocks/>
            <a:stCxn id="178" idx="2"/>
            <a:endCxn id="23" idx="3"/>
          </p:cNvCxnSpPr>
          <p:nvPr/>
        </p:nvCxnSpPr>
        <p:spPr>
          <a:xfrm flipH="1">
            <a:off x="10886164" y="1979405"/>
            <a:ext cx="121408" cy="1150029"/>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51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A1EE9-646F-47D3-984A-25BDD6C00677}"/>
              </a:ext>
            </a:extLst>
          </p:cNvPr>
          <p:cNvSpPr>
            <a:spLocks noGrp="1"/>
          </p:cNvSpPr>
          <p:nvPr>
            <p:ph type="title"/>
          </p:nvPr>
        </p:nvSpPr>
        <p:spPr/>
        <p:txBody>
          <a:bodyPr/>
          <a:lstStyle/>
          <a:p>
            <a:r>
              <a:rPr lang="en-US" dirty="0"/>
              <a:t>Detailed view of kernel launch</a:t>
            </a:r>
          </a:p>
        </p:txBody>
      </p:sp>
      <p:sp>
        <p:nvSpPr>
          <p:cNvPr id="3" name="Content Placeholder 2">
            <a:extLst>
              <a:ext uri="{FF2B5EF4-FFF2-40B4-BE49-F238E27FC236}">
                <a16:creationId xmlns="" xmlns:a16="http://schemas.microsoft.com/office/drawing/2014/main" id="{8A5E45C3-D744-426D-AEA1-24B52311CC1D}"/>
              </a:ext>
            </a:extLst>
          </p:cNvPr>
          <p:cNvSpPr>
            <a:spLocks noGrp="1"/>
          </p:cNvSpPr>
          <p:nvPr>
            <p:ph idx="1"/>
          </p:nvPr>
        </p:nvSpPr>
        <p:spPr>
          <a:xfrm>
            <a:off x="313326" y="1381123"/>
            <a:ext cx="5030834" cy="4937760"/>
          </a:xfrm>
        </p:spPr>
        <p:txBody>
          <a:bodyPr/>
          <a:lstStyle/>
          <a:p>
            <a:r>
              <a:rPr lang="en-US" sz="1800" dirty="0"/>
              <a:t>ABI</a:t>
            </a:r>
          </a:p>
          <a:p>
            <a:pPr lvl="1"/>
            <a:r>
              <a:rPr lang="en-US" sz="1600" dirty="0"/>
              <a:t>Interface between the application binary (ELF) and other components (e.g., OS, ISA, and HW)</a:t>
            </a:r>
          </a:p>
          <a:p>
            <a:pPr lvl="1"/>
            <a:r>
              <a:rPr lang="en-US" sz="1600" dirty="0"/>
              <a:t>Function call convention, location of special values, etc.</a:t>
            </a:r>
          </a:p>
          <a:p>
            <a:r>
              <a:rPr lang="en-US" sz="1800" dirty="0"/>
              <a:t>ABI state primarily maintained in register file</a:t>
            </a:r>
          </a:p>
          <a:p>
            <a:pPr lvl="1"/>
            <a:r>
              <a:rPr lang="en-US" sz="1600" dirty="0"/>
              <a:t>Some state maintained in the WF context for simplicity</a:t>
            </a:r>
          </a:p>
          <a:p>
            <a:r>
              <a:rPr lang="en-US" sz="1800" dirty="0"/>
              <a:t>CP responsible for initializing register file state</a:t>
            </a:r>
          </a:p>
          <a:p>
            <a:pPr lvl="1"/>
            <a:r>
              <a:rPr lang="en-US" sz="1600" dirty="0"/>
              <a:t>Extracts metadata from code object (GPU ELF binary)</a:t>
            </a:r>
          </a:p>
          <a:p>
            <a:pPr lvl="1"/>
            <a:r>
              <a:rPr lang="en-US" sz="1600" dirty="0"/>
              <a:t>Initializes both scalar and vector registers</a:t>
            </a:r>
          </a:p>
          <a:p>
            <a:pPr lvl="1"/>
            <a:r>
              <a:rPr lang="en-US" sz="1600" dirty="0"/>
              <a:t>Kernel argument base address, vector condition codes (VCC), etc.</a:t>
            </a:r>
          </a:p>
        </p:txBody>
      </p:sp>
      <p:sp>
        <p:nvSpPr>
          <p:cNvPr id="4" name="Text Placeholder 3">
            <a:extLst>
              <a:ext uri="{FF2B5EF4-FFF2-40B4-BE49-F238E27FC236}">
                <a16:creationId xmlns="" xmlns:a16="http://schemas.microsoft.com/office/drawing/2014/main" id="{23403758-7EAA-4C1F-83A8-D048266972C6}"/>
              </a:ext>
            </a:extLst>
          </p:cNvPr>
          <p:cNvSpPr>
            <a:spLocks noGrp="1"/>
          </p:cNvSpPr>
          <p:nvPr>
            <p:ph type="body" sz="quarter" idx="10"/>
          </p:nvPr>
        </p:nvSpPr>
        <p:spPr/>
        <p:txBody>
          <a:bodyPr/>
          <a:lstStyle/>
          <a:p>
            <a:r>
              <a:rPr lang="en-US" dirty="0" err="1"/>
              <a:t>Gpu</a:t>
            </a:r>
            <a:r>
              <a:rPr lang="en-US" dirty="0"/>
              <a:t> </a:t>
            </a:r>
            <a:r>
              <a:rPr lang="en-US" dirty="0" err="1"/>
              <a:t>abi</a:t>
            </a:r>
            <a:r>
              <a:rPr lang="en-US" dirty="0"/>
              <a:t> initialization</a:t>
            </a:r>
          </a:p>
        </p:txBody>
      </p:sp>
      <p:grpSp>
        <p:nvGrpSpPr>
          <p:cNvPr id="68" name="Group 67">
            <a:extLst>
              <a:ext uri="{FF2B5EF4-FFF2-40B4-BE49-F238E27FC236}">
                <a16:creationId xmlns="" xmlns:a16="http://schemas.microsoft.com/office/drawing/2014/main" id="{DD7A695F-9D64-443E-9ECA-A3704BAFBDAA}"/>
              </a:ext>
            </a:extLst>
          </p:cNvPr>
          <p:cNvGrpSpPr/>
          <p:nvPr/>
        </p:nvGrpSpPr>
        <p:grpSpPr>
          <a:xfrm>
            <a:off x="7546944" y="434259"/>
            <a:ext cx="2657601" cy="1562140"/>
            <a:chOff x="9035172" y="864827"/>
            <a:chExt cx="2657601" cy="1562140"/>
          </a:xfrm>
        </p:grpSpPr>
        <p:sp>
          <p:nvSpPr>
            <p:cNvPr id="15" name="Oval 14">
              <a:extLst>
                <a:ext uri="{FF2B5EF4-FFF2-40B4-BE49-F238E27FC236}">
                  <a16:creationId xmlns="" xmlns:a16="http://schemas.microsoft.com/office/drawing/2014/main" id="{254EF45F-CFAB-4B3F-921A-EA09BEEC9300}"/>
                </a:ext>
              </a:extLst>
            </p:cNvPr>
            <p:cNvSpPr/>
            <p:nvPr/>
          </p:nvSpPr>
          <p:spPr>
            <a:xfrm>
              <a:off x="9666968" y="1512567"/>
              <a:ext cx="914400" cy="914400"/>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 xmlns:a16="http://schemas.microsoft.com/office/drawing/2014/main" id="{38307259-65E1-4618-A1FE-B5B271174959}"/>
                </a:ext>
              </a:extLst>
            </p:cNvPr>
            <p:cNvSpPr/>
            <p:nvPr/>
          </p:nvSpPr>
          <p:spPr>
            <a:xfrm>
              <a:off x="10154648" y="1512567"/>
              <a:ext cx="914400" cy="914400"/>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a:extLst>
                <a:ext uri="{FF2B5EF4-FFF2-40B4-BE49-F238E27FC236}">
                  <a16:creationId xmlns="" xmlns:a16="http://schemas.microsoft.com/office/drawing/2014/main" id="{CBEB7305-BCBF-4B34-8DAE-6F1AB3483CBC}"/>
                </a:ext>
              </a:extLst>
            </p:cNvPr>
            <p:cNvSpPr/>
            <p:nvPr/>
          </p:nvSpPr>
          <p:spPr>
            <a:xfrm>
              <a:off x="9920968" y="1156967"/>
              <a:ext cx="914400" cy="914400"/>
            </a:xfrm>
            <a:prstGeom prst="ellipse">
              <a:avLst/>
            </a:prstGeom>
            <a:no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 xmlns:a16="http://schemas.microsoft.com/office/drawing/2014/main" id="{41760207-F5B3-4BC3-81DA-5106818E14D6}"/>
                </a:ext>
              </a:extLst>
            </p:cNvPr>
            <p:cNvSpPr txBox="1"/>
            <p:nvPr/>
          </p:nvSpPr>
          <p:spPr>
            <a:xfrm>
              <a:off x="10127939" y="1712195"/>
              <a:ext cx="500458" cy="369332"/>
            </a:xfrm>
            <a:prstGeom prst="rect">
              <a:avLst/>
            </a:prstGeom>
            <a:noFill/>
          </p:spPr>
          <p:txBody>
            <a:bodyPr wrap="none" rtlCol="0">
              <a:spAutoFit/>
            </a:bodyPr>
            <a:lstStyle/>
            <a:p>
              <a:pPr>
                <a:spcAft>
                  <a:spcPts val="600"/>
                </a:spcAft>
                <a:buClr>
                  <a:schemeClr val="bg2"/>
                </a:buClr>
              </a:pPr>
              <a:r>
                <a:rPr lang="en-US" dirty="0"/>
                <a:t>ABI</a:t>
              </a:r>
            </a:p>
          </p:txBody>
        </p:sp>
        <p:sp>
          <p:nvSpPr>
            <p:cNvPr id="19" name="TextBox 18">
              <a:extLst>
                <a:ext uri="{FF2B5EF4-FFF2-40B4-BE49-F238E27FC236}">
                  <a16:creationId xmlns="" xmlns:a16="http://schemas.microsoft.com/office/drawing/2014/main" id="{82484ED1-489F-4EA1-A6FF-E63EE9A9556B}"/>
                </a:ext>
              </a:extLst>
            </p:cNvPr>
            <p:cNvSpPr txBox="1"/>
            <p:nvPr/>
          </p:nvSpPr>
          <p:spPr>
            <a:xfrm>
              <a:off x="11042339" y="1896861"/>
              <a:ext cx="650434" cy="307777"/>
            </a:xfrm>
            <a:prstGeom prst="rect">
              <a:avLst/>
            </a:prstGeom>
            <a:noFill/>
          </p:spPr>
          <p:txBody>
            <a:bodyPr wrap="none" rtlCol="0">
              <a:spAutoFit/>
            </a:bodyPr>
            <a:lstStyle/>
            <a:p>
              <a:pPr>
                <a:spcAft>
                  <a:spcPts val="600"/>
                </a:spcAft>
                <a:buClr>
                  <a:schemeClr val="bg2"/>
                </a:buClr>
              </a:pPr>
              <a:r>
                <a:rPr lang="en-US" sz="1400" dirty="0"/>
                <a:t>Binary</a:t>
              </a:r>
            </a:p>
          </p:txBody>
        </p:sp>
        <p:sp>
          <p:nvSpPr>
            <p:cNvPr id="37" name="TextBox 36">
              <a:extLst>
                <a:ext uri="{FF2B5EF4-FFF2-40B4-BE49-F238E27FC236}">
                  <a16:creationId xmlns="" xmlns:a16="http://schemas.microsoft.com/office/drawing/2014/main" id="{EF793A3D-C3DF-4002-9936-147F81688064}"/>
                </a:ext>
              </a:extLst>
            </p:cNvPr>
            <p:cNvSpPr txBox="1"/>
            <p:nvPr/>
          </p:nvSpPr>
          <p:spPr>
            <a:xfrm>
              <a:off x="9684356" y="864827"/>
              <a:ext cx="1387624" cy="307777"/>
            </a:xfrm>
            <a:prstGeom prst="rect">
              <a:avLst/>
            </a:prstGeom>
            <a:noFill/>
          </p:spPr>
          <p:txBody>
            <a:bodyPr wrap="none" rtlCol="0">
              <a:spAutoFit/>
            </a:bodyPr>
            <a:lstStyle/>
            <a:p>
              <a:pPr>
                <a:spcAft>
                  <a:spcPts val="600"/>
                </a:spcAft>
                <a:buClr>
                  <a:schemeClr val="bg2"/>
                </a:buClr>
              </a:pPr>
              <a:r>
                <a:rPr lang="en-US" sz="1400" dirty="0"/>
                <a:t>System software</a:t>
              </a:r>
            </a:p>
          </p:txBody>
        </p:sp>
        <p:sp>
          <p:nvSpPr>
            <p:cNvPr id="39" name="TextBox 38">
              <a:extLst>
                <a:ext uri="{FF2B5EF4-FFF2-40B4-BE49-F238E27FC236}">
                  <a16:creationId xmlns="" xmlns:a16="http://schemas.microsoft.com/office/drawing/2014/main" id="{539FD3F1-7A59-4523-B239-0CED4357AA91}"/>
                </a:ext>
              </a:extLst>
            </p:cNvPr>
            <p:cNvSpPr txBox="1"/>
            <p:nvPr/>
          </p:nvSpPr>
          <p:spPr>
            <a:xfrm>
              <a:off x="9035172" y="2081527"/>
              <a:ext cx="755591" cy="307777"/>
            </a:xfrm>
            <a:prstGeom prst="rect">
              <a:avLst/>
            </a:prstGeom>
            <a:noFill/>
          </p:spPr>
          <p:txBody>
            <a:bodyPr wrap="none" rtlCol="0">
              <a:spAutoFit/>
            </a:bodyPr>
            <a:lstStyle/>
            <a:p>
              <a:pPr>
                <a:spcAft>
                  <a:spcPts val="600"/>
                </a:spcAft>
                <a:buClr>
                  <a:schemeClr val="bg2"/>
                </a:buClr>
              </a:pPr>
              <a:r>
                <a:rPr lang="en-US" sz="1400" dirty="0"/>
                <a:t>HW/ISA</a:t>
              </a:r>
            </a:p>
          </p:txBody>
        </p:sp>
      </p:grpSp>
      <p:sp>
        <p:nvSpPr>
          <p:cNvPr id="20" name="Rectangle 19">
            <a:extLst>
              <a:ext uri="{FF2B5EF4-FFF2-40B4-BE49-F238E27FC236}">
                <a16:creationId xmlns="" xmlns:a16="http://schemas.microsoft.com/office/drawing/2014/main" id="{76972119-EBF6-49A1-B950-D65A3F63DCF0}"/>
              </a:ext>
            </a:extLst>
          </p:cNvPr>
          <p:cNvSpPr/>
          <p:nvPr/>
        </p:nvSpPr>
        <p:spPr>
          <a:xfrm>
            <a:off x="8660050" y="2740953"/>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0x7fff…</a:t>
            </a:r>
          </a:p>
        </p:txBody>
      </p:sp>
      <p:sp>
        <p:nvSpPr>
          <p:cNvPr id="40" name="Rectangle 39">
            <a:extLst>
              <a:ext uri="{FF2B5EF4-FFF2-40B4-BE49-F238E27FC236}">
                <a16:creationId xmlns="" xmlns:a16="http://schemas.microsoft.com/office/drawing/2014/main" id="{DEC93495-8E39-4D17-B37B-C89581BCF340}"/>
              </a:ext>
            </a:extLst>
          </p:cNvPr>
          <p:cNvSpPr/>
          <p:nvPr/>
        </p:nvSpPr>
        <p:spPr>
          <a:xfrm>
            <a:off x="8660050" y="3005630"/>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2" name="Rectangle 41">
            <a:extLst>
              <a:ext uri="{FF2B5EF4-FFF2-40B4-BE49-F238E27FC236}">
                <a16:creationId xmlns="" xmlns:a16="http://schemas.microsoft.com/office/drawing/2014/main" id="{69A49066-E006-4563-96AF-20B923B870E7}"/>
              </a:ext>
            </a:extLst>
          </p:cNvPr>
          <p:cNvSpPr/>
          <p:nvPr/>
        </p:nvSpPr>
        <p:spPr>
          <a:xfrm>
            <a:off x="8660050" y="3270307"/>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a:extLst>
              <a:ext uri="{FF2B5EF4-FFF2-40B4-BE49-F238E27FC236}">
                <a16:creationId xmlns="" xmlns:a16="http://schemas.microsoft.com/office/drawing/2014/main" id="{8CAD5374-4B81-41DB-8B0C-5E9DAAC6322C}"/>
              </a:ext>
            </a:extLst>
          </p:cNvPr>
          <p:cNvSpPr/>
          <p:nvPr/>
        </p:nvSpPr>
        <p:spPr>
          <a:xfrm>
            <a:off x="8660050" y="3534864"/>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 xmlns:a16="http://schemas.microsoft.com/office/drawing/2014/main" id="{37FFF6F2-522F-4B52-998D-CC079E6BF33C}"/>
              </a:ext>
            </a:extLst>
          </p:cNvPr>
          <p:cNvSpPr/>
          <p:nvPr/>
        </p:nvSpPr>
        <p:spPr>
          <a:xfrm>
            <a:off x="7159460" y="2944670"/>
            <a:ext cx="914400" cy="721360"/>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CP</a:t>
            </a:r>
          </a:p>
        </p:txBody>
      </p:sp>
      <p:sp>
        <p:nvSpPr>
          <p:cNvPr id="24" name="TextBox 23">
            <a:extLst>
              <a:ext uri="{FF2B5EF4-FFF2-40B4-BE49-F238E27FC236}">
                <a16:creationId xmlns="" xmlns:a16="http://schemas.microsoft.com/office/drawing/2014/main" id="{9B0DAAEB-3985-4A19-9CC3-337D71FBE9B6}"/>
              </a:ext>
            </a:extLst>
          </p:cNvPr>
          <p:cNvSpPr txBox="1"/>
          <p:nvPr/>
        </p:nvSpPr>
        <p:spPr>
          <a:xfrm>
            <a:off x="8875745" y="2388099"/>
            <a:ext cx="1194494" cy="338554"/>
          </a:xfrm>
          <a:prstGeom prst="rect">
            <a:avLst/>
          </a:prstGeom>
          <a:noFill/>
        </p:spPr>
        <p:txBody>
          <a:bodyPr wrap="none" rtlCol="0">
            <a:spAutoFit/>
          </a:bodyPr>
          <a:lstStyle/>
          <a:p>
            <a:pPr>
              <a:spcAft>
                <a:spcPts val="600"/>
              </a:spcAft>
              <a:buClr>
                <a:schemeClr val="bg2"/>
              </a:buClr>
            </a:pPr>
            <a:r>
              <a:rPr lang="en-US" sz="1600" dirty="0"/>
              <a:t>Register File</a:t>
            </a:r>
          </a:p>
        </p:txBody>
      </p:sp>
      <p:cxnSp>
        <p:nvCxnSpPr>
          <p:cNvPr id="26" name="Connector: Elbow 25">
            <a:extLst>
              <a:ext uri="{FF2B5EF4-FFF2-40B4-BE49-F238E27FC236}">
                <a16:creationId xmlns="" xmlns:a16="http://schemas.microsoft.com/office/drawing/2014/main" id="{97D6EBBB-FC3C-483D-A861-4C1D37324042}"/>
              </a:ext>
            </a:extLst>
          </p:cNvPr>
          <p:cNvCxnSpPr>
            <a:cxnSpLocks/>
            <a:stCxn id="21" idx="3"/>
            <a:endCxn id="20" idx="1"/>
          </p:cNvCxnSpPr>
          <p:nvPr/>
        </p:nvCxnSpPr>
        <p:spPr>
          <a:xfrm flipV="1">
            <a:off x="8073860" y="2873352"/>
            <a:ext cx="586190" cy="431998"/>
          </a:xfrm>
          <a:prstGeom prst="bentConnector3">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 xmlns:a16="http://schemas.microsoft.com/office/drawing/2014/main" id="{F5830B13-C5A4-4922-B833-4014492D43E7}"/>
              </a:ext>
            </a:extLst>
          </p:cNvPr>
          <p:cNvSpPr/>
          <p:nvPr/>
        </p:nvSpPr>
        <p:spPr>
          <a:xfrm>
            <a:off x="5709127" y="2878531"/>
            <a:ext cx="987258" cy="853638"/>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AMD Kernel Code</a:t>
            </a:r>
          </a:p>
        </p:txBody>
      </p:sp>
      <p:cxnSp>
        <p:nvCxnSpPr>
          <p:cNvPr id="47" name="Straight Arrow Connector 46">
            <a:extLst>
              <a:ext uri="{FF2B5EF4-FFF2-40B4-BE49-F238E27FC236}">
                <a16:creationId xmlns="" xmlns:a16="http://schemas.microsoft.com/office/drawing/2014/main" id="{DF097E1D-5766-4A40-B96E-77AC20029630}"/>
              </a:ext>
            </a:extLst>
          </p:cNvPr>
          <p:cNvCxnSpPr>
            <a:cxnSpLocks/>
            <a:stCxn id="45" idx="3"/>
            <a:endCxn id="21" idx="1"/>
          </p:cNvCxnSpPr>
          <p:nvPr/>
        </p:nvCxnSpPr>
        <p:spPr>
          <a:xfrm>
            <a:off x="6696385" y="3305350"/>
            <a:ext cx="463075" cy="0"/>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5064FB52-DE72-450A-B8AC-323AACC8F8D7}"/>
              </a:ext>
            </a:extLst>
          </p:cNvPr>
          <p:cNvSpPr txBox="1"/>
          <p:nvPr/>
        </p:nvSpPr>
        <p:spPr>
          <a:xfrm>
            <a:off x="10641518" y="2782130"/>
            <a:ext cx="1468134" cy="523220"/>
          </a:xfrm>
          <a:prstGeom prst="rect">
            <a:avLst/>
          </a:prstGeom>
          <a:noFill/>
        </p:spPr>
        <p:txBody>
          <a:bodyPr wrap="square" rtlCol="0">
            <a:spAutoFit/>
          </a:bodyPr>
          <a:lstStyle/>
          <a:p>
            <a:pPr algn="just">
              <a:spcAft>
                <a:spcPts val="600"/>
              </a:spcAft>
              <a:buClr>
                <a:schemeClr val="bg2"/>
              </a:buClr>
            </a:pPr>
            <a:r>
              <a:rPr lang="en-US" sz="1400" dirty="0"/>
              <a:t>Kernel arguments base address</a:t>
            </a:r>
          </a:p>
        </p:txBody>
      </p:sp>
      <p:sp>
        <p:nvSpPr>
          <p:cNvPr id="57" name="Rectangle 56">
            <a:extLst>
              <a:ext uri="{FF2B5EF4-FFF2-40B4-BE49-F238E27FC236}">
                <a16:creationId xmlns="" xmlns:a16="http://schemas.microsoft.com/office/drawing/2014/main" id="{EBB4EBD4-C055-4BE7-B93A-46CB98DD8640}"/>
              </a:ext>
            </a:extLst>
          </p:cNvPr>
          <p:cNvSpPr/>
          <p:nvPr/>
        </p:nvSpPr>
        <p:spPr>
          <a:xfrm>
            <a:off x="8660050" y="4504537"/>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VCC HI</a:t>
            </a:r>
          </a:p>
        </p:txBody>
      </p:sp>
      <p:sp>
        <p:nvSpPr>
          <p:cNvPr id="58" name="Rectangle 57">
            <a:extLst>
              <a:ext uri="{FF2B5EF4-FFF2-40B4-BE49-F238E27FC236}">
                <a16:creationId xmlns="" xmlns:a16="http://schemas.microsoft.com/office/drawing/2014/main" id="{4A6FD191-601F-4D63-94C5-A9ACF93CF850}"/>
              </a:ext>
            </a:extLst>
          </p:cNvPr>
          <p:cNvSpPr/>
          <p:nvPr/>
        </p:nvSpPr>
        <p:spPr>
          <a:xfrm>
            <a:off x="8660050" y="4769094"/>
            <a:ext cx="1625885" cy="264797"/>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VCC LO</a:t>
            </a:r>
          </a:p>
        </p:txBody>
      </p:sp>
      <p:sp>
        <p:nvSpPr>
          <p:cNvPr id="59" name="Oval 58">
            <a:extLst>
              <a:ext uri="{FF2B5EF4-FFF2-40B4-BE49-F238E27FC236}">
                <a16:creationId xmlns="" xmlns:a16="http://schemas.microsoft.com/office/drawing/2014/main" id="{7A673636-1B4E-402E-972B-BF2A5EDEF14C}"/>
              </a:ext>
            </a:extLst>
          </p:cNvPr>
          <p:cNvSpPr>
            <a:spLocks noChangeAspect="1"/>
          </p:cNvSpPr>
          <p:nvPr/>
        </p:nvSpPr>
        <p:spPr>
          <a:xfrm>
            <a:off x="9381552" y="3922495"/>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Oval 59">
            <a:extLst>
              <a:ext uri="{FF2B5EF4-FFF2-40B4-BE49-F238E27FC236}">
                <a16:creationId xmlns="" xmlns:a16="http://schemas.microsoft.com/office/drawing/2014/main" id="{CEA91AFC-3502-4CE9-AC34-E14C9AD735A9}"/>
              </a:ext>
            </a:extLst>
          </p:cNvPr>
          <p:cNvSpPr>
            <a:spLocks noChangeAspect="1"/>
          </p:cNvSpPr>
          <p:nvPr/>
        </p:nvSpPr>
        <p:spPr>
          <a:xfrm>
            <a:off x="9376472" y="4064098"/>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Oval 60">
            <a:extLst>
              <a:ext uri="{FF2B5EF4-FFF2-40B4-BE49-F238E27FC236}">
                <a16:creationId xmlns="" xmlns:a16="http://schemas.microsoft.com/office/drawing/2014/main" id="{7538CB88-0DA8-487A-95FC-7A33D85B39E7}"/>
              </a:ext>
            </a:extLst>
          </p:cNvPr>
          <p:cNvSpPr>
            <a:spLocks noChangeAspect="1"/>
          </p:cNvSpPr>
          <p:nvPr/>
        </p:nvSpPr>
        <p:spPr>
          <a:xfrm>
            <a:off x="9381552" y="4205701"/>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TextBox 63">
            <a:extLst>
              <a:ext uri="{FF2B5EF4-FFF2-40B4-BE49-F238E27FC236}">
                <a16:creationId xmlns="" xmlns:a16="http://schemas.microsoft.com/office/drawing/2014/main" id="{3058D003-D3F8-41E1-832D-AB13DABC3E13}"/>
              </a:ext>
            </a:extLst>
          </p:cNvPr>
          <p:cNvSpPr txBox="1"/>
          <p:nvPr/>
        </p:nvSpPr>
        <p:spPr>
          <a:xfrm>
            <a:off x="5897576" y="2282086"/>
            <a:ext cx="1688283"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kernel_code.hh</a:t>
            </a:r>
            <a:endParaRPr lang="en-US" sz="1400" dirty="0">
              <a:latin typeface="Lucida Console" panose="020B0609040504020204" pitchFamily="49" charset="0"/>
            </a:endParaRPr>
          </a:p>
        </p:txBody>
      </p:sp>
      <p:sp>
        <p:nvSpPr>
          <p:cNvPr id="70" name="Rectangle: Rounded Corners 69">
            <a:extLst>
              <a:ext uri="{FF2B5EF4-FFF2-40B4-BE49-F238E27FC236}">
                <a16:creationId xmlns="" xmlns:a16="http://schemas.microsoft.com/office/drawing/2014/main" id="{D7D69B80-55FF-418D-92C0-A284CF09B5B2}"/>
              </a:ext>
            </a:extLst>
          </p:cNvPr>
          <p:cNvSpPr/>
          <p:nvPr/>
        </p:nvSpPr>
        <p:spPr>
          <a:xfrm>
            <a:off x="7893525" y="5709023"/>
            <a:ext cx="3828494" cy="914400"/>
          </a:xfrm>
          <a:prstGeom prst="round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latin typeface="Lucida Console" panose="020B0609040504020204" pitchFamily="49" charset="0"/>
              </a:rPr>
              <a:t># Load 2</a:t>
            </a:r>
            <a:r>
              <a:rPr lang="en-US" sz="1200" baseline="30000" dirty="0">
                <a:solidFill>
                  <a:schemeClr val="tx1"/>
                </a:solidFill>
                <a:latin typeface="Lucida Console" panose="020B0609040504020204" pitchFamily="49" charset="0"/>
              </a:rPr>
              <a:t>nd</a:t>
            </a:r>
            <a:r>
              <a:rPr lang="en-US" sz="1200" dirty="0">
                <a:solidFill>
                  <a:schemeClr val="tx1"/>
                </a:solidFill>
                <a:latin typeface="Lucida Console" panose="020B0609040504020204" pitchFamily="49" charset="0"/>
              </a:rPr>
              <a:t> 64b kernel </a:t>
            </a:r>
            <a:r>
              <a:rPr lang="en-US" sz="1200" dirty="0" err="1">
                <a:solidFill>
                  <a:schemeClr val="tx1"/>
                </a:solidFill>
                <a:latin typeface="Lucida Console" panose="020B0609040504020204" pitchFamily="49" charset="0"/>
              </a:rPr>
              <a:t>arg</a:t>
            </a:r>
            <a:r>
              <a:rPr lang="en-US" sz="1200" dirty="0">
                <a:solidFill>
                  <a:schemeClr val="tx1"/>
                </a:solidFill>
                <a:latin typeface="Lucida Console" panose="020B0609040504020204" pitchFamily="49" charset="0"/>
              </a:rPr>
              <a:t> into s[2:3]</a:t>
            </a:r>
          </a:p>
          <a:p>
            <a:r>
              <a:rPr lang="en-US" sz="1200" dirty="0">
                <a:solidFill>
                  <a:schemeClr val="tx1"/>
                </a:solidFill>
                <a:latin typeface="Lucida Console" panose="020B0609040504020204" pitchFamily="49" charset="0"/>
              </a:rPr>
              <a:t>s_load_dwordx2 s[2:3], s[0:1], 0x08</a:t>
            </a:r>
          </a:p>
        </p:txBody>
      </p:sp>
      <p:sp>
        <p:nvSpPr>
          <p:cNvPr id="71" name="TextBox 70">
            <a:extLst>
              <a:ext uri="{FF2B5EF4-FFF2-40B4-BE49-F238E27FC236}">
                <a16:creationId xmlns="" xmlns:a16="http://schemas.microsoft.com/office/drawing/2014/main" id="{4041239D-E68D-4101-B145-C5E0A260108E}"/>
              </a:ext>
            </a:extLst>
          </p:cNvPr>
          <p:cNvSpPr txBox="1"/>
          <p:nvPr/>
        </p:nvSpPr>
        <p:spPr>
          <a:xfrm>
            <a:off x="7971339" y="5382563"/>
            <a:ext cx="3672865" cy="307777"/>
          </a:xfrm>
          <a:prstGeom prst="rect">
            <a:avLst/>
          </a:prstGeom>
          <a:noFill/>
        </p:spPr>
        <p:txBody>
          <a:bodyPr wrap="none" rtlCol="0">
            <a:spAutoFit/>
          </a:bodyPr>
          <a:lstStyle/>
          <a:p>
            <a:pPr>
              <a:spcAft>
                <a:spcPts val="600"/>
              </a:spcAft>
              <a:buClr>
                <a:schemeClr val="bg2"/>
              </a:buClr>
            </a:pPr>
            <a:r>
              <a:rPr lang="en-US" sz="1400" dirty="0"/>
              <a:t>GCN3 ISA application loading a kernel argument</a:t>
            </a:r>
          </a:p>
        </p:txBody>
      </p:sp>
      <p:sp>
        <p:nvSpPr>
          <p:cNvPr id="72" name="Right Brace 71">
            <a:extLst>
              <a:ext uri="{FF2B5EF4-FFF2-40B4-BE49-F238E27FC236}">
                <a16:creationId xmlns="" xmlns:a16="http://schemas.microsoft.com/office/drawing/2014/main" id="{C1F5D2AA-3F59-47F2-93C8-B43FEC81C2AA}"/>
              </a:ext>
            </a:extLst>
          </p:cNvPr>
          <p:cNvSpPr/>
          <p:nvPr/>
        </p:nvSpPr>
        <p:spPr>
          <a:xfrm>
            <a:off x="10350959" y="2726653"/>
            <a:ext cx="234613" cy="529354"/>
          </a:xfrm>
          <a:prstGeom prst="righ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 xmlns:a16="http://schemas.microsoft.com/office/drawing/2014/main" id="{35F43E60-BAF6-415B-82E7-E4A494B339D2}"/>
              </a:ext>
            </a:extLst>
          </p:cNvPr>
          <p:cNvCxnSpPr>
            <a:cxnSpLocks/>
            <a:stCxn id="64" idx="2"/>
            <a:endCxn id="45" idx="0"/>
          </p:cNvCxnSpPr>
          <p:nvPr/>
        </p:nvCxnSpPr>
        <p:spPr>
          <a:xfrm flipH="1">
            <a:off x="6202756" y="2589863"/>
            <a:ext cx="538962" cy="28866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214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Gpu</a:t>
            </a:r>
            <a:r>
              <a:rPr lang="en-US" dirty="0"/>
              <a:t> microarchitecture</a:t>
            </a:r>
          </a:p>
        </p:txBody>
      </p:sp>
      <p:sp>
        <p:nvSpPr>
          <p:cNvPr id="3" name="Content Placeholder 2"/>
          <p:cNvSpPr>
            <a:spLocks noGrp="1"/>
          </p:cNvSpPr>
          <p:nvPr>
            <p:ph idx="1"/>
          </p:nvPr>
        </p:nvSpPr>
        <p:spPr>
          <a:xfrm>
            <a:off x="310896" y="1380744"/>
            <a:ext cx="11341514" cy="4937760"/>
          </a:xfrm>
        </p:spPr>
        <p:txBody>
          <a:bodyPr/>
          <a:lstStyle/>
          <a:p>
            <a:r>
              <a:rPr lang="en-US" sz="1800" dirty="0"/>
              <a:t>High-level gem5 and Ruby core models</a:t>
            </a:r>
          </a:p>
          <a:p>
            <a:r>
              <a:rPr lang="en-US" sz="1800" dirty="0"/>
              <a:t>gem5 ISA/HW separation</a:t>
            </a:r>
          </a:p>
          <a:p>
            <a:pPr lvl="1"/>
            <a:r>
              <a:rPr lang="en-US" sz="1600" dirty="0"/>
              <a:t>Object oriented design</a:t>
            </a:r>
          </a:p>
          <a:p>
            <a:pPr lvl="2"/>
            <a:r>
              <a:rPr lang="en-US" sz="1400" dirty="0"/>
              <a:t>Modular, extensible…</a:t>
            </a:r>
          </a:p>
          <a:p>
            <a:pPr lvl="2"/>
            <a:r>
              <a:rPr lang="en-US" sz="1400" dirty="0"/>
              <a:t>Possible to support multiple-ISAs</a:t>
            </a:r>
          </a:p>
          <a:p>
            <a:r>
              <a:rPr lang="en-US" sz="1800" dirty="0"/>
              <a:t>GCN microarchitecture</a:t>
            </a:r>
          </a:p>
          <a:p>
            <a:r>
              <a:rPr lang="en-US" sz="1800" dirty="0"/>
              <a:t>gem5’s conceptual pipeline and timing flow</a:t>
            </a:r>
          </a:p>
          <a:p>
            <a:r>
              <a:rPr lang="en-US" sz="1800" dirty="0"/>
              <a:t>GCN3 ISA description</a:t>
            </a:r>
          </a:p>
          <a:p>
            <a:r>
              <a:rPr lang="en-US" sz="1800" dirty="0"/>
              <a:t>gem5 compute unit implementation</a:t>
            </a:r>
          </a:p>
          <a:p>
            <a:pPr lvl="1"/>
            <a:r>
              <a:rPr lang="en-US" sz="1600" dirty="0"/>
              <a:t>Pipeline breakdown</a:t>
            </a:r>
          </a:p>
        </p:txBody>
      </p:sp>
    </p:spTree>
    <p:extLst>
      <p:ext uri="{BB962C8B-B14F-4D97-AF65-F5344CB8AC3E}">
        <p14:creationId xmlns:p14="http://schemas.microsoft.com/office/powerpoint/2010/main" val="36603487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and scope</a:t>
            </a:r>
          </a:p>
        </p:txBody>
      </p:sp>
      <p:sp>
        <p:nvSpPr>
          <p:cNvPr id="3" name="Content Placeholder 2"/>
          <p:cNvSpPr>
            <a:spLocks noGrp="1"/>
          </p:cNvSpPr>
          <p:nvPr>
            <p:ph idx="1"/>
          </p:nvPr>
        </p:nvSpPr>
        <p:spPr>
          <a:xfrm>
            <a:off x="310896" y="1380744"/>
            <a:ext cx="6371932" cy="5262983"/>
          </a:xfrm>
        </p:spPr>
        <p:txBody>
          <a:bodyPr/>
          <a:lstStyle/>
          <a:p>
            <a:r>
              <a:rPr lang="en-US" sz="1800" dirty="0"/>
              <a:t>Objectives</a:t>
            </a:r>
            <a:endParaRPr lang="en-US" dirty="0"/>
          </a:p>
          <a:p>
            <a:pPr lvl="1"/>
            <a:r>
              <a:rPr lang="en-US" sz="1600" dirty="0"/>
              <a:t>Introduce the </a:t>
            </a:r>
            <a:r>
              <a:rPr lang="en-US" sz="1600" u="sng" dirty="0"/>
              <a:t>R</a:t>
            </a:r>
            <a:r>
              <a:rPr lang="en-US" sz="1600" dirty="0"/>
              <a:t>adeon </a:t>
            </a:r>
            <a:r>
              <a:rPr lang="en-US" sz="1600" u="sng" dirty="0"/>
              <a:t>O</a:t>
            </a:r>
            <a:r>
              <a:rPr lang="en-US" sz="1600" dirty="0"/>
              <a:t>pen </a:t>
            </a:r>
            <a:r>
              <a:rPr lang="en-US" sz="1600" u="sng" dirty="0"/>
              <a:t>C</a:t>
            </a:r>
            <a:r>
              <a:rPr lang="en-US" sz="1600" dirty="0"/>
              <a:t>ompute Platfor</a:t>
            </a:r>
            <a:r>
              <a:rPr lang="en-US" sz="1600" u="sng" dirty="0"/>
              <a:t>m</a:t>
            </a:r>
            <a:r>
              <a:rPr lang="en-US" sz="1600" dirty="0"/>
              <a:t> (</a:t>
            </a:r>
            <a:r>
              <a:rPr lang="en-US" sz="1600" dirty="0" err="1"/>
              <a:t>ROCm</a:t>
            </a:r>
            <a:r>
              <a:rPr lang="en-US" sz="1600" dirty="0"/>
              <a:t>)</a:t>
            </a:r>
          </a:p>
          <a:p>
            <a:pPr lvl="1"/>
            <a:r>
              <a:rPr lang="en-US" sz="1600" dirty="0"/>
              <a:t>AMD’s Graphics Core Next (GCN) architecture and GCN3 ISA</a:t>
            </a:r>
          </a:p>
          <a:p>
            <a:pPr lvl="1"/>
            <a:r>
              <a:rPr lang="en-US" sz="1600" dirty="0"/>
              <a:t>Describe the gem5-based APU simulator</a:t>
            </a:r>
          </a:p>
          <a:p>
            <a:r>
              <a:rPr lang="en-US" sz="1800" dirty="0"/>
              <a:t>Scope</a:t>
            </a:r>
          </a:p>
          <a:p>
            <a:pPr lvl="1"/>
            <a:r>
              <a:rPr lang="en-US" sz="1600" dirty="0"/>
              <a:t>Emphasis on the GPU side of the simulator</a:t>
            </a:r>
          </a:p>
          <a:p>
            <a:pPr lvl="2"/>
            <a:r>
              <a:rPr lang="en-US" sz="1400" dirty="0"/>
              <a:t>APU (CPU+GPU) model, not discrete GPU</a:t>
            </a:r>
          </a:p>
          <a:p>
            <a:pPr lvl="2"/>
            <a:r>
              <a:rPr lang="en-US" sz="1400" dirty="0"/>
              <a:t>Covers GPU arch, GCN3 ISA, and HW-SW interfaces</a:t>
            </a:r>
          </a:p>
          <a:p>
            <a:r>
              <a:rPr lang="en-US" sz="1800" dirty="0"/>
              <a:t>Why are we releasing our code?</a:t>
            </a:r>
          </a:p>
          <a:p>
            <a:pPr lvl="1"/>
            <a:r>
              <a:rPr lang="en-US" sz="1600" dirty="0"/>
              <a:t>Encourage AMD-relevant research</a:t>
            </a:r>
          </a:p>
          <a:p>
            <a:pPr lvl="1"/>
            <a:r>
              <a:rPr lang="en-US" sz="1600" dirty="0"/>
              <a:t>Modeling ISA and real system stack is important [1]</a:t>
            </a:r>
          </a:p>
          <a:p>
            <a:pPr lvl="1"/>
            <a:r>
              <a:rPr lang="en-US" sz="1600" dirty="0"/>
              <a:t>Enhance academic collaborations</a:t>
            </a:r>
          </a:p>
          <a:p>
            <a:pPr lvl="2"/>
            <a:r>
              <a:rPr lang="en-US" sz="1400" dirty="0"/>
              <a:t>Enable intern candidates to get experience before arriving</a:t>
            </a:r>
          </a:p>
          <a:p>
            <a:pPr lvl="2"/>
            <a:r>
              <a:rPr lang="en-US" sz="1400" dirty="0"/>
              <a:t>Enable interns to take their experience back to school</a:t>
            </a:r>
          </a:p>
          <a:p>
            <a:r>
              <a:rPr lang="en-US" sz="1800" dirty="0"/>
              <a:t>Acknowledgement</a:t>
            </a:r>
            <a:endParaRPr lang="en-US" dirty="0"/>
          </a:p>
          <a:p>
            <a:pPr lvl="1"/>
            <a:r>
              <a:rPr lang="en-US" sz="1600" dirty="0"/>
              <a:t>AMD Research’s gem5 team</a:t>
            </a:r>
          </a:p>
        </p:txBody>
      </p:sp>
      <p:graphicFrame>
        <p:nvGraphicFramePr>
          <p:cNvPr id="6" name="Diagram 5"/>
          <p:cNvGraphicFramePr/>
          <p:nvPr>
            <p:extLst>
              <p:ext uri="{D42A27DB-BD31-4B8C-83A1-F6EECF244321}">
                <p14:modId xmlns:p14="http://schemas.microsoft.com/office/powerpoint/2010/main" val="880027731"/>
              </p:ext>
            </p:extLst>
          </p:nvPr>
        </p:nvGraphicFramePr>
        <p:xfrm>
          <a:off x="6291743" y="1595017"/>
          <a:ext cx="4015807" cy="3102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8646567" y="3192889"/>
            <a:ext cx="664752" cy="657969"/>
          </a:xfrm>
          <a:prstGeom prst="rect">
            <a:avLst/>
          </a:prstGeom>
        </p:spPr>
      </p:pic>
      <p:sp>
        <p:nvSpPr>
          <p:cNvPr id="7" name="TextBox 6">
            <a:extLst>
              <a:ext uri="{FF2B5EF4-FFF2-40B4-BE49-F238E27FC236}">
                <a16:creationId xmlns="" xmlns:a16="http://schemas.microsoft.com/office/drawing/2014/main" id="{7F525CE4-E1A3-4457-9BF5-63B3EDC7AEB2}"/>
              </a:ext>
            </a:extLst>
          </p:cNvPr>
          <p:cNvSpPr txBox="1"/>
          <p:nvPr/>
        </p:nvSpPr>
        <p:spPr>
          <a:xfrm>
            <a:off x="5987926" y="6266548"/>
            <a:ext cx="6087804" cy="230832"/>
          </a:xfrm>
          <a:prstGeom prst="rect">
            <a:avLst/>
          </a:prstGeom>
        </p:spPr>
        <p:txBody>
          <a:bodyPr wrap="square" rtlCol="0" anchor="ctr" anchorCtr="0">
            <a:spAutoFit/>
          </a:bodyPr>
          <a:lstStyle/>
          <a:p>
            <a:pPr algn="just" defTabSz="685800" fontAlgn="auto">
              <a:lnSpc>
                <a:spcPct val="90000"/>
              </a:lnSpc>
              <a:spcBef>
                <a:spcPts val="225"/>
              </a:spcBef>
              <a:spcAft>
                <a:spcPts val="225"/>
              </a:spcAft>
              <a:buClr>
                <a:srgbClr val="FFFFFF"/>
              </a:buClr>
            </a:pPr>
            <a:r>
              <a:rPr lang="en-US" sz="1000" dirty="0">
                <a:latin typeface="+mj-lt"/>
                <a:ea typeface="MS PGothic" pitchFamily="34" charset="-128"/>
                <a:cs typeface="+mn-cs"/>
              </a:rPr>
              <a:t>[1] Gutierrez </a:t>
            </a:r>
            <a:r>
              <a:rPr lang="en-US" sz="1000" i="1" dirty="0">
                <a:latin typeface="+mj-lt"/>
                <a:ea typeface="MS PGothic" pitchFamily="34" charset="-128"/>
                <a:cs typeface="+mn-cs"/>
              </a:rPr>
              <a:t>et al. Lost in Abstraction: Pitfalls of Analyzing GPUs at the Intermediate Language Level</a:t>
            </a:r>
            <a:r>
              <a:rPr lang="en-US" sz="1000" dirty="0">
                <a:latin typeface="+mj-lt"/>
                <a:ea typeface="MS PGothic" pitchFamily="34" charset="-128"/>
                <a:cs typeface="+mn-cs"/>
              </a:rPr>
              <a:t>. HPCA, 2018.</a:t>
            </a:r>
          </a:p>
        </p:txBody>
      </p:sp>
    </p:spTree>
    <p:extLst>
      <p:ext uri="{BB962C8B-B14F-4D97-AF65-F5344CB8AC3E}">
        <p14:creationId xmlns:p14="http://schemas.microsoft.com/office/powerpoint/2010/main" val="2032930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 xmlns:a16="http://schemas.microsoft.com/office/drawing/2014/main" id="{0B27EB7A-CC8D-46F5-860F-A33D2C051098}"/>
              </a:ext>
            </a:extLst>
          </p:cNvPr>
          <p:cNvCxnSpPr>
            <a:cxnSpLocks/>
            <a:stCxn id="25" idx="1"/>
            <a:endCxn id="44" idx="3"/>
          </p:cNvCxnSpPr>
          <p:nvPr/>
        </p:nvCxnSpPr>
        <p:spPr>
          <a:xfrm flipH="1" flipV="1">
            <a:off x="5503860" y="2038475"/>
            <a:ext cx="2128715" cy="245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38" name="Rounded Rectangle 37"/>
          <p:cNvSpPr/>
          <p:nvPr/>
        </p:nvSpPr>
        <p:spPr>
          <a:xfrm>
            <a:off x="8379502" y="1525988"/>
            <a:ext cx="3435935" cy="193378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36" name="Rounded Rectangle 35"/>
          <p:cNvSpPr/>
          <p:nvPr/>
        </p:nvSpPr>
        <p:spPr>
          <a:xfrm>
            <a:off x="8452477" y="1583816"/>
            <a:ext cx="1356502" cy="1785552"/>
          </a:xfrm>
          <a:prstGeom prst="roundRect">
            <a:avLst/>
          </a:prstGeom>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2" name="Title 1"/>
          <p:cNvSpPr>
            <a:spLocks noGrp="1"/>
          </p:cNvSpPr>
          <p:nvPr>
            <p:ph type="title"/>
          </p:nvPr>
        </p:nvSpPr>
        <p:spPr/>
        <p:txBody>
          <a:bodyPr/>
          <a:lstStyle/>
          <a:p>
            <a:r>
              <a:rPr lang="en-US" dirty="0"/>
              <a:t>GPU CORE MODULES</a:t>
            </a:r>
          </a:p>
        </p:txBody>
      </p:sp>
      <p:sp>
        <p:nvSpPr>
          <p:cNvPr id="3" name="Content Placeholder 2">
            <a:extLst>
              <a:ext uri="{FF2B5EF4-FFF2-40B4-BE49-F238E27FC236}">
                <a16:creationId xmlns="" xmlns:a16="http://schemas.microsoft.com/office/drawing/2014/main" id="{70685F3D-070B-42DE-A8BD-6B0C8A185AC7}"/>
              </a:ext>
            </a:extLst>
          </p:cNvPr>
          <p:cNvSpPr>
            <a:spLocks noGrp="1"/>
          </p:cNvSpPr>
          <p:nvPr>
            <p:ph idx="1"/>
          </p:nvPr>
        </p:nvSpPr>
        <p:spPr>
          <a:xfrm>
            <a:off x="313325" y="1381123"/>
            <a:ext cx="4188757" cy="4937760"/>
          </a:xfrm>
        </p:spPr>
        <p:txBody>
          <a:bodyPr/>
          <a:lstStyle/>
          <a:p>
            <a:r>
              <a:rPr lang="en-US" sz="1800" dirty="0"/>
              <a:t>GPU core is the compute unit</a:t>
            </a:r>
          </a:p>
          <a:p>
            <a:pPr lvl="1"/>
            <a:r>
              <a:rPr lang="en-US" sz="1600" dirty="0"/>
              <a:t>Resources inside GPU Core</a:t>
            </a:r>
          </a:p>
          <a:p>
            <a:pPr lvl="2"/>
            <a:r>
              <a:rPr lang="en-US" sz="1400" dirty="0"/>
              <a:t>Instruction buffering, Registers, Vector ALUs</a:t>
            </a:r>
          </a:p>
          <a:p>
            <a:pPr lvl="1"/>
            <a:r>
              <a:rPr lang="en-US" sz="1600" dirty="0"/>
              <a:t>Resources outside GPU Core</a:t>
            </a:r>
          </a:p>
          <a:p>
            <a:pPr lvl="2"/>
            <a:r>
              <a:rPr lang="en-US" sz="1400" dirty="0"/>
              <a:t>TCP, TCC, SQC (Ruby based)</a:t>
            </a:r>
          </a:p>
          <a:p>
            <a:r>
              <a:rPr lang="en-US" sz="1800" dirty="0" err="1"/>
              <a:t>Shader</a:t>
            </a:r>
            <a:r>
              <a:rPr lang="en-US" sz="1800" dirty="0"/>
              <a:t>: object containing all GPU core models</a:t>
            </a:r>
          </a:p>
          <a:p>
            <a:pPr lvl="1"/>
            <a:r>
              <a:rPr lang="en-US" sz="1600" dirty="0"/>
              <a:t>The top-level view of the GPU in gem5</a:t>
            </a:r>
          </a:p>
          <a:p>
            <a:pPr lvl="1"/>
            <a:r>
              <a:rPr lang="en-US" sz="1600" dirty="0"/>
              <a:t>Contains multiple CUs</a:t>
            </a:r>
          </a:p>
          <a:p>
            <a:pPr lvl="1"/>
            <a:r>
              <a:rPr lang="en-US" sz="1600" dirty="0"/>
              <a:t>With other miscellaneous components</a:t>
            </a:r>
          </a:p>
        </p:txBody>
      </p:sp>
      <p:sp>
        <p:nvSpPr>
          <p:cNvPr id="4" name="Text Placeholder 3"/>
          <p:cNvSpPr>
            <a:spLocks noGrp="1"/>
          </p:cNvSpPr>
          <p:nvPr>
            <p:ph type="body" sz="quarter" idx="10"/>
          </p:nvPr>
        </p:nvSpPr>
        <p:spPr/>
        <p:txBody>
          <a:bodyPr/>
          <a:lstStyle/>
          <a:p>
            <a:r>
              <a:rPr lang="en-US" dirty="0"/>
              <a:t>GPU CORE MODULES vs. RUBY MODULES</a:t>
            </a:r>
          </a:p>
        </p:txBody>
      </p:sp>
      <p:grpSp>
        <p:nvGrpSpPr>
          <p:cNvPr id="5" name="Group 4"/>
          <p:cNvGrpSpPr>
            <a:grpSpLocks noChangeAspect="1"/>
          </p:cNvGrpSpPr>
          <p:nvPr/>
        </p:nvGrpSpPr>
        <p:grpSpPr>
          <a:xfrm>
            <a:off x="5619481" y="1407306"/>
            <a:ext cx="2597541" cy="2242457"/>
            <a:chOff x="445363" y="1333500"/>
            <a:chExt cx="3048000" cy="2631338"/>
          </a:xfrm>
        </p:grpSpPr>
        <p:cxnSp>
          <p:nvCxnSpPr>
            <p:cNvPr id="6" name="Elbow Connector 5"/>
            <p:cNvCxnSpPr>
              <a:stCxn id="23" idx="2"/>
              <a:endCxn id="28" idx="0"/>
            </p:cNvCxnSpPr>
            <p:nvPr/>
          </p:nvCxnSpPr>
          <p:spPr>
            <a:xfrm rot="5400000">
              <a:off x="1979166" y="2992760"/>
              <a:ext cx="399495" cy="419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7" name="Elbow Connector 6"/>
            <p:cNvCxnSpPr>
              <a:stCxn id="20" idx="2"/>
              <a:endCxn id="28" idx="0"/>
            </p:cNvCxnSpPr>
            <p:nvPr/>
          </p:nvCxnSpPr>
          <p:spPr>
            <a:xfrm rot="16200000" flipH="1">
              <a:off x="1574862" y="3007556"/>
              <a:ext cx="399495" cy="389508"/>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8" name="Elbow Connector 7"/>
            <p:cNvCxnSpPr>
              <a:stCxn id="26" idx="2"/>
              <a:endCxn id="28" idx="0"/>
            </p:cNvCxnSpPr>
            <p:nvPr/>
          </p:nvCxnSpPr>
          <p:spPr>
            <a:xfrm rot="5400000">
              <a:off x="23601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9" name="Elbow Connector 8"/>
            <p:cNvCxnSpPr>
              <a:stCxn id="17" idx="2"/>
              <a:endCxn id="28" idx="0"/>
            </p:cNvCxnSpPr>
            <p:nvPr/>
          </p:nvCxnSpPr>
          <p:spPr>
            <a:xfrm rot="16200000" flipH="1">
              <a:off x="11790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27" idx="2"/>
              <a:endCxn id="28" idx="0"/>
            </p:cNvCxnSpPr>
            <p:nvPr/>
          </p:nvCxnSpPr>
          <p:spPr>
            <a:xfrm>
              <a:off x="1969363" y="1638300"/>
              <a:ext cx="0" cy="17637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a:endCxn id="16" idx="0"/>
            </p:cNvCxnSpPr>
            <p:nvPr/>
          </p:nvCxnSpPr>
          <p:spPr>
            <a:xfrm>
              <a:off x="7882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2" name="Straight Connector 11"/>
            <p:cNvCxnSpPr>
              <a:endCxn id="19" idx="0"/>
            </p:cNvCxnSpPr>
            <p:nvPr/>
          </p:nvCxnSpPr>
          <p:spPr>
            <a:xfrm>
              <a:off x="1579855"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3" name="Straight Connector 12"/>
            <p:cNvCxnSpPr>
              <a:endCxn id="22" idx="0"/>
            </p:cNvCxnSpPr>
            <p:nvPr/>
          </p:nvCxnSpPr>
          <p:spPr>
            <a:xfrm>
              <a:off x="2388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4" name="Straight Connector 13"/>
            <p:cNvCxnSpPr>
              <a:endCxn id="25" idx="0"/>
            </p:cNvCxnSpPr>
            <p:nvPr/>
          </p:nvCxnSpPr>
          <p:spPr>
            <a:xfrm>
              <a:off x="3150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16" idx="2"/>
              <a:endCxn id="17" idx="0"/>
            </p:cNvCxnSpPr>
            <p:nvPr/>
          </p:nvCxnSpPr>
          <p:spPr>
            <a:xfrm>
              <a:off x="7882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16" name="Rounded Rectangle 15"/>
            <p:cNvSpPr/>
            <p:nvPr/>
          </p:nvSpPr>
          <p:spPr bwMode="auto">
            <a:xfrm>
              <a:off x="4453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cs typeface="Arial" charset="0"/>
                </a:rPr>
                <a:t>CU</a:t>
              </a:r>
            </a:p>
          </p:txBody>
        </p:sp>
        <p:sp>
          <p:nvSpPr>
            <p:cNvPr id="17" name="Rounded Rectangle 16"/>
            <p:cNvSpPr/>
            <p:nvPr/>
          </p:nvSpPr>
          <p:spPr bwMode="auto">
            <a:xfrm>
              <a:off x="4453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TCP</a:t>
              </a:r>
            </a:p>
          </p:txBody>
        </p:sp>
        <p:cxnSp>
          <p:nvCxnSpPr>
            <p:cNvPr id="18" name="Straight Connector 17"/>
            <p:cNvCxnSpPr>
              <a:stCxn id="19" idx="2"/>
              <a:endCxn id="20" idx="0"/>
            </p:cNvCxnSpPr>
            <p:nvPr/>
          </p:nvCxnSpPr>
          <p:spPr>
            <a:xfrm>
              <a:off x="1579855"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19" name="Rounded Rectangle 18"/>
            <p:cNvSpPr/>
            <p:nvPr/>
          </p:nvSpPr>
          <p:spPr bwMode="auto">
            <a:xfrm>
              <a:off x="1236955"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cs typeface="Arial" charset="0"/>
                </a:rPr>
                <a:t>CU</a:t>
              </a:r>
            </a:p>
          </p:txBody>
        </p:sp>
        <p:sp>
          <p:nvSpPr>
            <p:cNvPr id="20" name="Rounded Rectangle 19"/>
            <p:cNvSpPr/>
            <p:nvPr/>
          </p:nvSpPr>
          <p:spPr bwMode="auto">
            <a:xfrm>
              <a:off x="1236955"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TCP</a:t>
              </a:r>
            </a:p>
          </p:txBody>
        </p:sp>
        <p:cxnSp>
          <p:nvCxnSpPr>
            <p:cNvPr id="21" name="Straight Connector 20"/>
            <p:cNvCxnSpPr>
              <a:stCxn id="22" idx="2"/>
              <a:endCxn id="23" idx="0"/>
            </p:cNvCxnSpPr>
            <p:nvPr/>
          </p:nvCxnSpPr>
          <p:spPr>
            <a:xfrm>
              <a:off x="23884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2" name="Rounded Rectangle 21"/>
            <p:cNvSpPr/>
            <p:nvPr/>
          </p:nvSpPr>
          <p:spPr bwMode="auto">
            <a:xfrm>
              <a:off x="2045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cs typeface="Arial" charset="0"/>
                </a:rPr>
                <a:t>CU</a:t>
              </a:r>
            </a:p>
          </p:txBody>
        </p:sp>
        <p:sp>
          <p:nvSpPr>
            <p:cNvPr id="23" name="Rounded Rectangle 22"/>
            <p:cNvSpPr/>
            <p:nvPr/>
          </p:nvSpPr>
          <p:spPr bwMode="auto">
            <a:xfrm>
              <a:off x="2045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TCP</a:t>
              </a:r>
            </a:p>
          </p:txBody>
        </p:sp>
        <p:cxnSp>
          <p:nvCxnSpPr>
            <p:cNvPr id="24" name="Straight Connector 23"/>
            <p:cNvCxnSpPr>
              <a:stCxn id="25" idx="2"/>
              <a:endCxn id="26" idx="0"/>
            </p:cNvCxnSpPr>
            <p:nvPr/>
          </p:nvCxnSpPr>
          <p:spPr>
            <a:xfrm>
              <a:off x="31504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5" name="Rounded Rectangle 24"/>
            <p:cNvSpPr/>
            <p:nvPr/>
          </p:nvSpPr>
          <p:spPr bwMode="auto">
            <a:xfrm>
              <a:off x="2807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cs typeface="Arial" charset="0"/>
                </a:rPr>
                <a:t>CU</a:t>
              </a:r>
            </a:p>
          </p:txBody>
        </p:sp>
        <p:sp>
          <p:nvSpPr>
            <p:cNvPr id="26" name="Rounded Rectangle 25"/>
            <p:cNvSpPr/>
            <p:nvPr/>
          </p:nvSpPr>
          <p:spPr bwMode="auto">
            <a:xfrm>
              <a:off x="2807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TCP</a:t>
              </a:r>
            </a:p>
          </p:txBody>
        </p:sp>
        <p:sp>
          <p:nvSpPr>
            <p:cNvPr id="27" name="Rounded Rectangle 26"/>
            <p:cNvSpPr/>
            <p:nvPr/>
          </p:nvSpPr>
          <p:spPr bwMode="auto">
            <a:xfrm>
              <a:off x="445363" y="1333500"/>
              <a:ext cx="3048000" cy="304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SQC</a:t>
              </a:r>
            </a:p>
          </p:txBody>
        </p:sp>
        <p:sp>
          <p:nvSpPr>
            <p:cNvPr id="28" name="Rounded Rectangle 27"/>
            <p:cNvSpPr/>
            <p:nvPr/>
          </p:nvSpPr>
          <p:spPr bwMode="auto">
            <a:xfrm>
              <a:off x="445363" y="3402058"/>
              <a:ext cx="3048000" cy="56278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TCC</a:t>
              </a:r>
            </a:p>
          </p:txBody>
        </p:sp>
      </p:grpSp>
      <p:sp>
        <p:nvSpPr>
          <p:cNvPr id="29" name="TextBox 28"/>
          <p:cNvSpPr txBox="1"/>
          <p:nvPr/>
        </p:nvSpPr>
        <p:spPr>
          <a:xfrm>
            <a:off x="5816947" y="1106296"/>
            <a:ext cx="2202608" cy="286232"/>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n-lt"/>
                <a:ea typeface="MS PGothic" pitchFamily="34" charset="-128"/>
                <a:cs typeface="+mn-cs"/>
              </a:rPr>
              <a:t>Hardware building blocks</a:t>
            </a:r>
          </a:p>
        </p:txBody>
      </p:sp>
      <p:sp>
        <p:nvSpPr>
          <p:cNvPr id="39" name="TextBox 38"/>
          <p:cNvSpPr txBox="1"/>
          <p:nvPr/>
        </p:nvSpPr>
        <p:spPr>
          <a:xfrm>
            <a:off x="8640529" y="2204352"/>
            <a:ext cx="980398" cy="559127"/>
          </a:xfrm>
          <a:prstGeom prst="rect">
            <a:avLst/>
          </a:prstGeom>
        </p:spPr>
        <p:txBody>
          <a:bodyPr wrap="none" rtlCol="0" anchor="ctr" anchorCtr="0">
            <a:spAutoFit/>
          </a:bodyPr>
          <a:lstStyle/>
          <a:p>
            <a:pPr algn="ctr" fontAlgn="auto">
              <a:lnSpc>
                <a:spcPct val="90000"/>
              </a:lnSpc>
              <a:spcBef>
                <a:spcPts val="225"/>
              </a:spcBef>
              <a:spcAft>
                <a:spcPts val="225"/>
              </a:spcAft>
              <a:buClr>
                <a:srgbClr val="FFFFFF"/>
              </a:buClr>
            </a:pPr>
            <a:r>
              <a:rPr lang="en-US" sz="1500" dirty="0">
                <a:latin typeface="+mj-lt"/>
                <a:ea typeface="MS PGothic" pitchFamily="34" charset="-128"/>
                <a:cs typeface="+mn-cs"/>
              </a:rPr>
              <a:t>GPU Core </a:t>
            </a:r>
          </a:p>
          <a:p>
            <a:pPr algn="ctr" fontAlgn="auto">
              <a:lnSpc>
                <a:spcPct val="90000"/>
              </a:lnSpc>
              <a:spcBef>
                <a:spcPts val="225"/>
              </a:spcBef>
              <a:spcAft>
                <a:spcPts val="225"/>
              </a:spcAft>
              <a:buClr>
                <a:srgbClr val="FFFFFF"/>
              </a:buClr>
            </a:pPr>
            <a:r>
              <a:rPr lang="en-US" sz="1500" dirty="0">
                <a:latin typeface="+mj-lt"/>
                <a:ea typeface="MS PGothic" pitchFamily="34" charset="-128"/>
                <a:cs typeface="+mn-cs"/>
              </a:rPr>
              <a:t>Modules</a:t>
            </a:r>
          </a:p>
        </p:txBody>
      </p:sp>
      <p:sp>
        <p:nvSpPr>
          <p:cNvPr id="40" name="TextBox 39"/>
          <p:cNvSpPr txBox="1"/>
          <p:nvPr/>
        </p:nvSpPr>
        <p:spPr>
          <a:xfrm>
            <a:off x="10940256" y="2264451"/>
            <a:ext cx="937629" cy="559127"/>
          </a:xfrm>
          <a:prstGeom prst="rect">
            <a:avLst/>
          </a:prstGeom>
        </p:spPr>
        <p:txBody>
          <a:bodyPr wrap="none" rtlCol="0" anchor="ctr" anchorCtr="0">
            <a:spAutoFit/>
          </a:bodyPr>
          <a:lstStyle/>
          <a:p>
            <a:pPr algn="ctr" fontAlgn="auto">
              <a:lnSpc>
                <a:spcPct val="90000"/>
              </a:lnSpc>
              <a:spcBef>
                <a:spcPts val="225"/>
              </a:spcBef>
              <a:spcAft>
                <a:spcPts val="225"/>
              </a:spcAft>
              <a:buClr>
                <a:srgbClr val="FFFFFF"/>
              </a:buClr>
            </a:pPr>
            <a:r>
              <a:rPr lang="en-US" sz="1500" dirty="0">
                <a:ea typeface="MS PGothic" pitchFamily="34" charset="-128"/>
                <a:cs typeface="+mn-cs"/>
              </a:rPr>
              <a:t>APU</a:t>
            </a:r>
          </a:p>
          <a:p>
            <a:pPr algn="ctr" fontAlgn="auto">
              <a:lnSpc>
                <a:spcPct val="90000"/>
              </a:lnSpc>
              <a:spcBef>
                <a:spcPts val="225"/>
              </a:spcBef>
              <a:spcAft>
                <a:spcPts val="225"/>
              </a:spcAft>
              <a:buClr>
                <a:srgbClr val="FFFFFF"/>
              </a:buClr>
            </a:pPr>
            <a:r>
              <a:rPr lang="en-US" sz="1500" dirty="0">
                <a:ea typeface="MS PGothic" pitchFamily="34" charset="-128"/>
                <a:cs typeface="+mn-cs"/>
              </a:rPr>
              <a:t>Simulator</a:t>
            </a:r>
          </a:p>
        </p:txBody>
      </p:sp>
      <p:sp>
        <p:nvSpPr>
          <p:cNvPr id="41" name="Rounded Rectangle 40"/>
          <p:cNvSpPr/>
          <p:nvPr/>
        </p:nvSpPr>
        <p:spPr>
          <a:xfrm>
            <a:off x="9885989" y="1591140"/>
            <a:ext cx="1030835" cy="1785552"/>
          </a:xfrm>
          <a:prstGeom prst="roundRect">
            <a:avLst/>
          </a:prstGeom>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42" name="TextBox 41"/>
          <p:cNvSpPr txBox="1"/>
          <p:nvPr/>
        </p:nvSpPr>
        <p:spPr>
          <a:xfrm>
            <a:off x="9997345" y="2167493"/>
            <a:ext cx="869149" cy="559127"/>
          </a:xfrm>
          <a:prstGeom prst="rect">
            <a:avLst/>
          </a:prstGeom>
        </p:spPr>
        <p:txBody>
          <a:bodyPr wrap="none" rtlCol="0" anchor="ctr" anchorCtr="0">
            <a:spAutoFit/>
          </a:bodyPr>
          <a:lstStyle/>
          <a:p>
            <a:pPr algn="ctr" fontAlgn="auto">
              <a:lnSpc>
                <a:spcPct val="90000"/>
              </a:lnSpc>
              <a:spcBef>
                <a:spcPts val="225"/>
              </a:spcBef>
              <a:spcAft>
                <a:spcPts val="225"/>
              </a:spcAft>
              <a:buClr>
                <a:srgbClr val="FFFFFF"/>
              </a:buClr>
            </a:pPr>
            <a:r>
              <a:rPr lang="en-US" sz="1500" dirty="0">
                <a:latin typeface="+mj-lt"/>
                <a:ea typeface="MS PGothic" pitchFamily="34" charset="-128"/>
                <a:cs typeface="+mn-cs"/>
              </a:rPr>
              <a:t>Ruby </a:t>
            </a:r>
          </a:p>
          <a:p>
            <a:pPr algn="ctr" fontAlgn="auto">
              <a:lnSpc>
                <a:spcPct val="90000"/>
              </a:lnSpc>
              <a:spcBef>
                <a:spcPts val="225"/>
              </a:spcBef>
              <a:spcAft>
                <a:spcPts val="225"/>
              </a:spcAft>
              <a:buClr>
                <a:srgbClr val="FFFFFF"/>
              </a:buClr>
            </a:pPr>
            <a:r>
              <a:rPr lang="en-US" sz="1500" dirty="0">
                <a:latin typeface="+mj-lt"/>
                <a:ea typeface="MS PGothic" pitchFamily="34" charset="-128"/>
                <a:cs typeface="+mn-cs"/>
              </a:rPr>
              <a:t>Modules</a:t>
            </a:r>
          </a:p>
        </p:txBody>
      </p:sp>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7907" y="1785164"/>
            <a:ext cx="795148" cy="31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8902370" y="3483076"/>
            <a:ext cx="2390197" cy="286232"/>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Simulator software modules</a:t>
            </a:r>
          </a:p>
        </p:txBody>
      </p:sp>
      <p:sp>
        <p:nvSpPr>
          <p:cNvPr id="44" name="Rounded Rectangle 27">
            <a:extLst>
              <a:ext uri="{FF2B5EF4-FFF2-40B4-BE49-F238E27FC236}">
                <a16:creationId xmlns="" xmlns:a16="http://schemas.microsoft.com/office/drawing/2014/main" id="{AE788014-E729-4D3F-AD37-54A26F04EACB}"/>
              </a:ext>
            </a:extLst>
          </p:cNvPr>
          <p:cNvSpPr/>
          <p:nvPr/>
        </p:nvSpPr>
        <p:spPr bwMode="auto">
          <a:xfrm>
            <a:off x="4636555" y="1798671"/>
            <a:ext cx="867305" cy="479608"/>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400" b="1" dirty="0">
                <a:solidFill>
                  <a:prstClr val="white"/>
                </a:solidFill>
                <a:latin typeface="Calibri" panose="020F0502020204030204" pitchFamily="34" charset="0"/>
              </a:rPr>
              <a:t>Scalar Cache</a:t>
            </a:r>
          </a:p>
        </p:txBody>
      </p:sp>
      <p:cxnSp>
        <p:nvCxnSpPr>
          <p:cNvPr id="48" name="Connector: Elbow 47">
            <a:extLst>
              <a:ext uri="{FF2B5EF4-FFF2-40B4-BE49-F238E27FC236}">
                <a16:creationId xmlns="" xmlns:a16="http://schemas.microsoft.com/office/drawing/2014/main" id="{8D90DA78-005D-4119-AFFB-747AF473F181}"/>
              </a:ext>
            </a:extLst>
          </p:cNvPr>
          <p:cNvCxnSpPr>
            <a:cxnSpLocks/>
            <a:stCxn id="44" idx="2"/>
            <a:endCxn id="28" idx="1"/>
          </p:cNvCxnSpPr>
          <p:nvPr/>
        </p:nvCxnSpPr>
        <p:spPr>
          <a:xfrm rot="16200000" flipH="1">
            <a:off x="4779004" y="2569482"/>
            <a:ext cx="1131680" cy="549273"/>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459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description/microarchitecture separation</a:t>
            </a:r>
          </a:p>
        </p:txBody>
      </p:sp>
      <p:sp>
        <p:nvSpPr>
          <p:cNvPr id="12" name="Content Placeholder 2"/>
          <p:cNvSpPr>
            <a:spLocks noGrp="1"/>
          </p:cNvSpPr>
          <p:nvPr>
            <p:ph idx="1"/>
          </p:nvPr>
        </p:nvSpPr>
        <p:spPr>
          <a:xfrm>
            <a:off x="313326" y="1381123"/>
            <a:ext cx="4691664" cy="4937760"/>
          </a:xfrm>
        </p:spPr>
        <p:txBody>
          <a:bodyPr/>
          <a:lstStyle/>
          <a:p>
            <a:r>
              <a:rPr lang="en-US" sz="1800" dirty="0" err="1"/>
              <a:t>GPUStaticInst</a:t>
            </a:r>
            <a:r>
              <a:rPr lang="en-US" sz="1800" dirty="0"/>
              <a:t> &amp; </a:t>
            </a:r>
            <a:r>
              <a:rPr lang="en-US" sz="1800" dirty="0" err="1"/>
              <a:t>GPUDynInst</a:t>
            </a:r>
            <a:endParaRPr lang="en-US" sz="1600" dirty="0">
              <a:latin typeface="Lucida Console" panose="020B0609040504020204" pitchFamily="49" charset="0"/>
            </a:endParaRPr>
          </a:p>
          <a:p>
            <a:pPr lvl="1"/>
            <a:r>
              <a:rPr lang="en-US" sz="1600" dirty="0"/>
              <a:t>Architecture-specific code </a:t>
            </a:r>
            <a:r>
              <a:rPr lang="en-US" sz="1600" dirty="0" err="1"/>
              <a:t>src</a:t>
            </a:r>
            <a:r>
              <a:rPr lang="en-US" sz="1600" dirty="0"/>
              <a:t>/arch/</a:t>
            </a:r>
          </a:p>
          <a:p>
            <a:pPr lvl="2"/>
            <a:r>
              <a:rPr lang="en-US" sz="1400" dirty="0"/>
              <a:t>Base instruction classes</a:t>
            </a:r>
          </a:p>
          <a:p>
            <a:pPr lvl="2"/>
            <a:r>
              <a:rPr lang="en-US" sz="1400" dirty="0"/>
              <a:t>ISA decoder</a:t>
            </a:r>
          </a:p>
          <a:p>
            <a:pPr lvl="2"/>
            <a:r>
              <a:rPr lang="en-US" sz="1400" dirty="0"/>
              <a:t>ISA state, etc.</a:t>
            </a:r>
          </a:p>
          <a:p>
            <a:pPr lvl="1"/>
            <a:r>
              <a:rPr lang="en-US" sz="1600" dirty="0"/>
              <a:t>Define API for instruction execution</a:t>
            </a:r>
          </a:p>
          <a:p>
            <a:pPr lvl="2"/>
            <a:r>
              <a:rPr lang="en-US" sz="1400" dirty="0"/>
              <a:t>e.g., execute() – perform instruction execution</a:t>
            </a:r>
          </a:p>
          <a:p>
            <a:pPr lvl="1"/>
            <a:r>
              <a:rPr lang="en-US" sz="1600" dirty="0"/>
              <a:t>Implemented by ISA-specific instruction classes</a:t>
            </a:r>
          </a:p>
          <a:p>
            <a:r>
              <a:rPr lang="en-US" sz="1800" dirty="0" err="1"/>
              <a:t>GPUExecContext</a:t>
            </a:r>
            <a:r>
              <a:rPr lang="en-US" sz="1800" dirty="0"/>
              <a:t> &amp; GPUISA</a:t>
            </a:r>
            <a:endParaRPr lang="en-US" sz="1800" dirty="0">
              <a:latin typeface="Lucida Console" panose="020B0609040504020204" pitchFamily="49" charset="0"/>
            </a:endParaRPr>
          </a:p>
          <a:p>
            <a:pPr lvl="1"/>
            <a:r>
              <a:rPr lang="en-US" sz="1600" dirty="0"/>
              <a:t>Define API for accessing ISA state</a:t>
            </a:r>
          </a:p>
          <a:p>
            <a:r>
              <a:rPr lang="en-US" sz="1800" dirty="0"/>
              <a:t>Object-oriented design</a:t>
            </a:r>
          </a:p>
          <a:p>
            <a:pPr lvl="1"/>
            <a:r>
              <a:rPr lang="en-US" sz="1600" dirty="0"/>
              <a:t>Base classes define the API</a:t>
            </a:r>
          </a:p>
          <a:p>
            <a:pPr lvl="1"/>
            <a:r>
              <a:rPr lang="en-US" sz="1600" dirty="0"/>
              <a:t>Model uses base class pointers</a:t>
            </a:r>
          </a:p>
          <a:p>
            <a:pPr lvl="1"/>
            <a:r>
              <a:rPr lang="en-US" sz="1600" dirty="0"/>
              <a:t>Configuration system instantiates ISA-specific objects</a:t>
            </a:r>
          </a:p>
        </p:txBody>
      </p:sp>
      <p:sp>
        <p:nvSpPr>
          <p:cNvPr id="24" name="Freeform: Shape 23">
            <a:extLst>
              <a:ext uri="{FF2B5EF4-FFF2-40B4-BE49-F238E27FC236}">
                <a16:creationId xmlns="" xmlns:a16="http://schemas.microsoft.com/office/drawing/2014/main" id="{4235BBE7-482A-4CBD-9FCE-AB3C273931BF}"/>
              </a:ext>
            </a:extLst>
          </p:cNvPr>
          <p:cNvSpPr/>
          <p:nvPr/>
        </p:nvSpPr>
        <p:spPr>
          <a:xfrm>
            <a:off x="5388562" y="2388018"/>
            <a:ext cx="1059599" cy="1733905"/>
          </a:xfrm>
          <a:custGeom>
            <a:avLst/>
            <a:gdLst>
              <a:gd name="connsiteX0" fmla="*/ 176635 w 1733905"/>
              <a:gd name="connsiteY0" fmla="*/ 0 h 1059599"/>
              <a:gd name="connsiteX1" fmla="*/ 1557270 w 1733905"/>
              <a:gd name="connsiteY1" fmla="*/ 0 h 1059599"/>
              <a:gd name="connsiteX2" fmla="*/ 1733905 w 1733905"/>
              <a:gd name="connsiteY2" fmla="*/ 176635 h 1059599"/>
              <a:gd name="connsiteX3" fmla="*/ 1733905 w 1733905"/>
              <a:gd name="connsiteY3" fmla="*/ 1059599 h 1059599"/>
              <a:gd name="connsiteX4" fmla="*/ 1733905 w 1733905"/>
              <a:gd name="connsiteY4" fmla="*/ 1059599 h 1059599"/>
              <a:gd name="connsiteX5" fmla="*/ 0 w 1733905"/>
              <a:gd name="connsiteY5" fmla="*/ 1059599 h 1059599"/>
              <a:gd name="connsiteX6" fmla="*/ 0 w 1733905"/>
              <a:gd name="connsiteY6" fmla="*/ 1059599 h 1059599"/>
              <a:gd name="connsiteX7" fmla="*/ 0 w 1733905"/>
              <a:gd name="connsiteY7" fmla="*/ 176635 h 1059599"/>
              <a:gd name="connsiteX8" fmla="*/ 176635 w 1733905"/>
              <a:gd name="connsiteY8" fmla="*/ 0 h 105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3905" h="1059599">
                <a:moveTo>
                  <a:pt x="0" y="951656"/>
                </a:moveTo>
                <a:lnTo>
                  <a:pt x="0" y="107943"/>
                </a:lnTo>
                <a:cubicBezTo>
                  <a:pt x="0" y="48327"/>
                  <a:pt x="129408" y="0"/>
                  <a:pt x="289042" y="0"/>
                </a:cubicBezTo>
                <a:lnTo>
                  <a:pt x="1733905" y="0"/>
                </a:lnTo>
                <a:lnTo>
                  <a:pt x="1733905" y="0"/>
                </a:lnTo>
                <a:lnTo>
                  <a:pt x="1733905" y="1059599"/>
                </a:lnTo>
                <a:lnTo>
                  <a:pt x="1733905" y="1059599"/>
                </a:lnTo>
                <a:lnTo>
                  <a:pt x="289042" y="1059599"/>
                </a:lnTo>
                <a:cubicBezTo>
                  <a:pt x="129408" y="1059599"/>
                  <a:pt x="0" y="1011272"/>
                  <a:pt x="0" y="951656"/>
                </a:cubicBezTo>
                <a:close/>
              </a:path>
            </a:pathLst>
          </a:custGeom>
          <a:solidFill>
            <a:schemeClr val="accent2">
              <a:lumMod val="60000"/>
              <a:lumOff val="40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spcFirstLastPara="0" vert="horz" wrap="square" lIns="101265" tIns="134286" rIns="74295" bIns="134284" numCol="1" spcCol="1270" anchor="t" anchorCtr="0">
            <a:noAutofit/>
          </a:bodyPr>
          <a:lstStyle/>
          <a:p>
            <a:pPr marL="0" lvl="0" indent="0" algn="l" defTabSz="577850">
              <a:lnSpc>
                <a:spcPct val="90000"/>
              </a:lnSpc>
              <a:spcBef>
                <a:spcPct val="0"/>
              </a:spcBef>
              <a:spcAft>
                <a:spcPct val="35000"/>
              </a:spcAft>
              <a:buNone/>
            </a:pPr>
            <a:r>
              <a:rPr lang="en-US" sz="1300" kern="1200" dirty="0"/>
              <a:t>GPU core model components</a:t>
            </a:r>
          </a:p>
        </p:txBody>
      </p:sp>
      <p:sp>
        <p:nvSpPr>
          <p:cNvPr id="28" name="Freeform: Shape 27">
            <a:extLst>
              <a:ext uri="{FF2B5EF4-FFF2-40B4-BE49-F238E27FC236}">
                <a16:creationId xmlns="" xmlns:a16="http://schemas.microsoft.com/office/drawing/2014/main" id="{20677BA6-7626-4824-9931-7BCF21D6E935}"/>
              </a:ext>
            </a:extLst>
          </p:cNvPr>
          <p:cNvSpPr/>
          <p:nvPr/>
        </p:nvSpPr>
        <p:spPr>
          <a:xfrm>
            <a:off x="6496277" y="2388018"/>
            <a:ext cx="1059599" cy="1733905"/>
          </a:xfrm>
          <a:custGeom>
            <a:avLst/>
            <a:gdLst>
              <a:gd name="connsiteX0" fmla="*/ 176635 w 1733905"/>
              <a:gd name="connsiteY0" fmla="*/ 0 h 1059599"/>
              <a:gd name="connsiteX1" fmla="*/ 1557270 w 1733905"/>
              <a:gd name="connsiteY1" fmla="*/ 0 h 1059599"/>
              <a:gd name="connsiteX2" fmla="*/ 1733905 w 1733905"/>
              <a:gd name="connsiteY2" fmla="*/ 176635 h 1059599"/>
              <a:gd name="connsiteX3" fmla="*/ 1733905 w 1733905"/>
              <a:gd name="connsiteY3" fmla="*/ 1059599 h 1059599"/>
              <a:gd name="connsiteX4" fmla="*/ 1733905 w 1733905"/>
              <a:gd name="connsiteY4" fmla="*/ 1059599 h 1059599"/>
              <a:gd name="connsiteX5" fmla="*/ 0 w 1733905"/>
              <a:gd name="connsiteY5" fmla="*/ 1059599 h 1059599"/>
              <a:gd name="connsiteX6" fmla="*/ 0 w 1733905"/>
              <a:gd name="connsiteY6" fmla="*/ 1059599 h 1059599"/>
              <a:gd name="connsiteX7" fmla="*/ 0 w 1733905"/>
              <a:gd name="connsiteY7" fmla="*/ 176635 h 1059599"/>
              <a:gd name="connsiteX8" fmla="*/ 176635 w 1733905"/>
              <a:gd name="connsiteY8" fmla="*/ 0 h 105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3905" h="1059599">
                <a:moveTo>
                  <a:pt x="1733905" y="107943"/>
                </a:moveTo>
                <a:lnTo>
                  <a:pt x="1733905" y="951656"/>
                </a:lnTo>
                <a:cubicBezTo>
                  <a:pt x="1733905" y="1011272"/>
                  <a:pt x="1604497" y="1059599"/>
                  <a:pt x="1444863" y="1059599"/>
                </a:cubicBezTo>
                <a:lnTo>
                  <a:pt x="0" y="1059599"/>
                </a:lnTo>
                <a:lnTo>
                  <a:pt x="0" y="1059599"/>
                </a:lnTo>
                <a:lnTo>
                  <a:pt x="0" y="0"/>
                </a:lnTo>
                <a:lnTo>
                  <a:pt x="0" y="0"/>
                </a:lnTo>
                <a:lnTo>
                  <a:pt x="1444863" y="0"/>
                </a:lnTo>
                <a:cubicBezTo>
                  <a:pt x="1604497" y="0"/>
                  <a:pt x="1733905" y="48327"/>
                  <a:pt x="1733905" y="107943"/>
                </a:cubicBezTo>
                <a:close/>
              </a:path>
            </a:pathLst>
          </a:custGeom>
          <a:solidFill>
            <a:srgbClr val="0070C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tint val="50000"/>
              <a:hueOff val="-10313242"/>
              <a:satOff val="-45237"/>
              <a:lumOff val="7637"/>
              <a:alphaOff val="0"/>
            </a:schemeClr>
          </a:fillRef>
          <a:effectRef idx="0">
            <a:scrgbClr r="0" g="0" b="0"/>
          </a:effectRef>
          <a:fontRef idx="minor">
            <a:schemeClr val="lt1">
              <a:hueOff val="0"/>
              <a:satOff val="0"/>
              <a:lumOff val="0"/>
              <a:alphaOff val="0"/>
            </a:schemeClr>
          </a:fontRef>
        </p:style>
        <p:txBody>
          <a:bodyPr spcFirstLastPara="0" vert="horz" wrap="square" lIns="74295" tIns="134286" rIns="101265" bIns="134284" numCol="1" spcCol="1270" anchor="t" anchorCtr="0">
            <a:noAutofit/>
          </a:bodyPr>
          <a:lstStyle/>
          <a:p>
            <a:pPr marL="0" lvl="0" indent="0" algn="l" defTabSz="577850">
              <a:lnSpc>
                <a:spcPct val="90000"/>
              </a:lnSpc>
              <a:spcBef>
                <a:spcPct val="0"/>
              </a:spcBef>
              <a:spcAft>
                <a:spcPct val="35000"/>
              </a:spcAft>
              <a:buNone/>
            </a:pPr>
            <a:r>
              <a:rPr lang="en-US" sz="1300" kern="1200" dirty="0"/>
              <a:t>ISA specific instruction classes and methods</a:t>
            </a:r>
          </a:p>
        </p:txBody>
      </p:sp>
      <p:sp>
        <p:nvSpPr>
          <p:cNvPr id="29" name="Arrow: Circular 28">
            <a:extLst>
              <a:ext uri="{FF2B5EF4-FFF2-40B4-BE49-F238E27FC236}">
                <a16:creationId xmlns="" xmlns:a16="http://schemas.microsoft.com/office/drawing/2014/main" id="{EC1DD3F7-5F12-4779-888F-5DA1C53F2EC7}"/>
              </a:ext>
            </a:extLst>
          </p:cNvPr>
          <p:cNvSpPr/>
          <p:nvPr/>
        </p:nvSpPr>
        <p:spPr>
          <a:xfrm>
            <a:off x="5918254" y="1906334"/>
            <a:ext cx="1107714" cy="1107660"/>
          </a:xfrm>
          <a:prstGeom prst="circularArrow">
            <a:avLst>
              <a:gd name="adj1" fmla="val 12500"/>
              <a:gd name="adj2" fmla="val 1142322"/>
              <a:gd name="adj3" fmla="val 20457678"/>
              <a:gd name="adj4" fmla="val 10800000"/>
              <a:gd name="adj5" fmla="val 12500"/>
            </a:avLst>
          </a:pr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rgbClr r="0" g="0" b="0"/>
          </a:effectRef>
          <a:fontRef idx="minor">
            <a:schemeClr val="lt1"/>
          </a:fontRef>
        </p:style>
      </p:sp>
      <p:sp>
        <p:nvSpPr>
          <p:cNvPr id="30" name="Arrow: Circular 29">
            <a:extLst>
              <a:ext uri="{FF2B5EF4-FFF2-40B4-BE49-F238E27FC236}">
                <a16:creationId xmlns="" xmlns:a16="http://schemas.microsoft.com/office/drawing/2014/main" id="{7DDBB0E5-B7EC-40CF-ABEC-D5A22D2931FA}"/>
              </a:ext>
            </a:extLst>
          </p:cNvPr>
          <p:cNvSpPr/>
          <p:nvPr/>
        </p:nvSpPr>
        <p:spPr>
          <a:xfrm rot="10800000">
            <a:off x="5918254" y="3495679"/>
            <a:ext cx="1107714" cy="1107660"/>
          </a:xfrm>
          <a:prstGeom prst="circularArrow">
            <a:avLst>
              <a:gd name="adj1" fmla="val 12500"/>
              <a:gd name="adj2" fmla="val 1142322"/>
              <a:gd name="adj3" fmla="val 20457678"/>
              <a:gd name="adj4" fmla="val 10800000"/>
              <a:gd name="adj5" fmla="val 12500"/>
            </a:avLst>
          </a:pr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10443400"/>
              <a:satOff val="14694"/>
              <a:lumOff val="-16470"/>
              <a:alphaOff val="0"/>
            </a:schemeClr>
          </a:fillRef>
          <a:effectRef idx="0">
            <a:scrgbClr r="0" g="0" b="0"/>
          </a:effectRef>
          <a:fontRef idx="minor">
            <a:schemeClr val="lt1"/>
          </a:fontRef>
        </p:style>
      </p:sp>
      <p:sp>
        <p:nvSpPr>
          <p:cNvPr id="6" name="TextBox 5"/>
          <p:cNvSpPr txBox="1"/>
          <p:nvPr/>
        </p:nvSpPr>
        <p:spPr>
          <a:xfrm>
            <a:off x="5064717" y="1245449"/>
            <a:ext cx="2813551" cy="776623"/>
          </a:xfrm>
          <a:prstGeom prst="rect">
            <a:avLst/>
          </a:prstGeom>
          <a:ln>
            <a:solidFill>
              <a:schemeClr val="accent2"/>
            </a:solidFill>
          </a:ln>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err="1">
                <a:ea typeface="MS PGothic" pitchFamily="34" charset="-128"/>
                <a:cs typeface="+mn-cs"/>
              </a:rPr>
              <a:t>Wavefront</a:t>
            </a:r>
            <a:r>
              <a:rPr lang="en-US" sz="1400" dirty="0">
                <a:ea typeface="MS PGothic" pitchFamily="34" charset="-128"/>
                <a:cs typeface="+mn-cs"/>
              </a:rPr>
              <a:t> related interfaces</a:t>
            </a:r>
          </a:p>
          <a:p>
            <a:pPr algn="ctr" fontAlgn="auto">
              <a:lnSpc>
                <a:spcPct val="90000"/>
              </a:lnSpc>
              <a:spcBef>
                <a:spcPts val="225"/>
              </a:spcBef>
              <a:spcAft>
                <a:spcPts val="225"/>
              </a:spcAft>
              <a:buClr>
                <a:srgbClr val="FFFFFF"/>
              </a:buClr>
            </a:pPr>
            <a:r>
              <a:rPr lang="en-US" sz="1400" dirty="0">
                <a:ea typeface="MS PGothic" pitchFamily="34" charset="-128"/>
                <a:cs typeface="+mn-cs"/>
              </a:rPr>
              <a:t>Static instruction objects</a:t>
            </a:r>
          </a:p>
          <a:p>
            <a:pPr algn="ctr" fontAlgn="auto">
              <a:lnSpc>
                <a:spcPct val="90000"/>
              </a:lnSpc>
              <a:spcBef>
                <a:spcPts val="225"/>
              </a:spcBef>
              <a:spcAft>
                <a:spcPts val="225"/>
              </a:spcAft>
              <a:buClr>
                <a:srgbClr val="FFFFFF"/>
              </a:buClr>
            </a:pPr>
            <a:r>
              <a:rPr lang="en-US" sz="1400" dirty="0">
                <a:ea typeface="MS PGothic" pitchFamily="34" charset="-128"/>
                <a:cs typeface="+mn-cs"/>
              </a:rPr>
              <a:t>HW Blocks</a:t>
            </a:r>
          </a:p>
        </p:txBody>
      </p:sp>
      <p:sp>
        <p:nvSpPr>
          <p:cNvPr id="7" name="TextBox 6"/>
          <p:cNvSpPr txBox="1"/>
          <p:nvPr/>
        </p:nvSpPr>
        <p:spPr>
          <a:xfrm>
            <a:off x="5064717" y="4556295"/>
            <a:ext cx="2813551" cy="725327"/>
          </a:xfrm>
          <a:prstGeom prst="rect">
            <a:avLst/>
          </a:prstGeom>
          <a:ln>
            <a:solidFill>
              <a:srgbClr val="00AAB5"/>
            </a:solidFill>
          </a:ln>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Instruction and ISA specific classes</a:t>
            </a:r>
          </a:p>
          <a:p>
            <a:pPr algn="ctr" fontAlgn="auto">
              <a:lnSpc>
                <a:spcPct val="90000"/>
              </a:lnSpc>
              <a:spcBef>
                <a:spcPts val="225"/>
              </a:spcBef>
              <a:spcAft>
                <a:spcPts val="225"/>
              </a:spcAft>
              <a:buClr>
                <a:srgbClr val="FFFFFF"/>
              </a:buClr>
            </a:pPr>
            <a:r>
              <a:rPr lang="en-US" sz="1400" dirty="0">
                <a:ea typeface="MS PGothic" pitchFamily="34" charset="-128"/>
                <a:cs typeface="+mn-cs"/>
              </a:rPr>
              <a:t>Dynamic instruction information and interfaces</a:t>
            </a:r>
          </a:p>
        </p:txBody>
      </p:sp>
      <p:sp>
        <p:nvSpPr>
          <p:cNvPr id="13" name="Rounded Rectangle 12"/>
          <p:cNvSpPr/>
          <p:nvPr/>
        </p:nvSpPr>
        <p:spPr>
          <a:xfrm>
            <a:off x="10038978" y="1506680"/>
            <a:ext cx="1532536" cy="798784"/>
          </a:xfrm>
          <a:prstGeom prst="roundRect">
            <a:avLst/>
          </a:prstGeom>
          <a:noFill/>
          <a:ln>
            <a:solidFill>
              <a:schemeClr val="accent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400" dirty="0" err="1">
                <a:solidFill>
                  <a:schemeClr val="bg2"/>
                </a:solidFill>
                <a:latin typeface="Calibri" panose="020F0502020204030204" pitchFamily="34" charset="0"/>
              </a:rPr>
              <a:t>Shader</a:t>
            </a:r>
            <a:endParaRPr lang="en-US" sz="1400" dirty="0">
              <a:solidFill>
                <a:schemeClr val="bg2"/>
              </a:solidFill>
              <a:latin typeface="Calibri" panose="020F0502020204030204" pitchFamily="34" charset="0"/>
            </a:endParaRPr>
          </a:p>
          <a:p>
            <a:pPr algn="ctr" fontAlgn="auto">
              <a:spcBef>
                <a:spcPts val="0"/>
              </a:spcBef>
              <a:spcAft>
                <a:spcPts val="0"/>
              </a:spcAft>
            </a:pPr>
            <a:r>
              <a:rPr lang="en-US" sz="1400" dirty="0">
                <a:solidFill>
                  <a:schemeClr val="bg2"/>
                </a:solidFill>
                <a:latin typeface="Calibri" panose="020F0502020204030204" pitchFamily="34" charset="0"/>
              </a:rPr>
              <a:t>Compute Units</a:t>
            </a:r>
          </a:p>
          <a:p>
            <a:pPr algn="ctr" fontAlgn="auto">
              <a:spcBef>
                <a:spcPts val="0"/>
              </a:spcBef>
              <a:spcAft>
                <a:spcPts val="0"/>
              </a:spcAft>
            </a:pPr>
            <a:r>
              <a:rPr lang="en-US" sz="1400" dirty="0">
                <a:solidFill>
                  <a:schemeClr val="bg2"/>
                </a:solidFill>
                <a:latin typeface="Calibri" panose="020F0502020204030204" pitchFamily="34" charset="0"/>
              </a:rPr>
              <a:t>WF Context</a:t>
            </a:r>
          </a:p>
        </p:txBody>
      </p:sp>
      <p:sp>
        <p:nvSpPr>
          <p:cNvPr id="14" name="Rounded Rectangle 13"/>
          <p:cNvSpPr/>
          <p:nvPr/>
        </p:nvSpPr>
        <p:spPr>
          <a:xfrm>
            <a:off x="10038978" y="2857585"/>
            <a:ext cx="1532536" cy="1290429"/>
          </a:xfrm>
          <a:prstGeom prst="roundRect">
            <a:avLst/>
          </a:prstGeom>
          <a:no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400" dirty="0">
                <a:solidFill>
                  <a:schemeClr val="bg2"/>
                </a:solidFill>
                <a:latin typeface="Calibri" panose="020F0502020204030204" pitchFamily="34" charset="0"/>
              </a:rPr>
              <a:t>GCN3 Static Inst</a:t>
            </a:r>
          </a:p>
          <a:p>
            <a:pPr algn="ctr" fontAlgn="auto">
              <a:spcBef>
                <a:spcPts val="0"/>
              </a:spcBef>
              <a:spcAft>
                <a:spcPts val="0"/>
              </a:spcAft>
            </a:pPr>
            <a:r>
              <a:rPr lang="en-US" sz="1400" dirty="0">
                <a:solidFill>
                  <a:schemeClr val="bg2"/>
                </a:solidFill>
                <a:latin typeface="Calibri" panose="020F0502020204030204" pitchFamily="34" charset="0"/>
              </a:rPr>
              <a:t>GCN3 Decoder</a:t>
            </a:r>
          </a:p>
          <a:p>
            <a:pPr algn="ctr" fontAlgn="auto">
              <a:spcBef>
                <a:spcPts val="0"/>
              </a:spcBef>
              <a:spcAft>
                <a:spcPts val="0"/>
              </a:spcAft>
            </a:pPr>
            <a:r>
              <a:rPr lang="en-US" sz="1400" dirty="0">
                <a:solidFill>
                  <a:schemeClr val="bg2"/>
                </a:solidFill>
                <a:latin typeface="Calibri" panose="020F0502020204030204" pitchFamily="34" charset="0"/>
              </a:rPr>
              <a:t>Operands</a:t>
            </a:r>
          </a:p>
          <a:p>
            <a:pPr algn="ctr" fontAlgn="auto">
              <a:spcBef>
                <a:spcPts val="0"/>
              </a:spcBef>
              <a:spcAft>
                <a:spcPts val="0"/>
              </a:spcAft>
            </a:pPr>
            <a:r>
              <a:rPr lang="en-US" sz="1400" dirty="0">
                <a:solidFill>
                  <a:schemeClr val="bg2"/>
                </a:solidFill>
                <a:latin typeface="Calibri" panose="020F0502020204030204" pitchFamily="34" charset="0"/>
              </a:rPr>
              <a:t>ISA State</a:t>
            </a:r>
          </a:p>
          <a:p>
            <a:pPr algn="ctr" fontAlgn="auto">
              <a:spcBef>
                <a:spcPts val="0"/>
              </a:spcBef>
              <a:spcAft>
                <a:spcPts val="0"/>
              </a:spcAft>
            </a:pPr>
            <a:r>
              <a:rPr lang="en-US" sz="1400" dirty="0">
                <a:solidFill>
                  <a:schemeClr val="bg2"/>
                </a:solidFill>
                <a:latin typeface="Calibri" panose="020F0502020204030204" pitchFamily="34" charset="0"/>
              </a:rPr>
              <a:t>ISA Registers</a:t>
            </a:r>
          </a:p>
        </p:txBody>
      </p:sp>
      <p:sp>
        <p:nvSpPr>
          <p:cNvPr id="15" name="Rounded Rectangle 14"/>
          <p:cNvSpPr/>
          <p:nvPr/>
        </p:nvSpPr>
        <p:spPr>
          <a:xfrm>
            <a:off x="10123918" y="2208109"/>
            <a:ext cx="1362656" cy="713178"/>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400" dirty="0" err="1">
                <a:solidFill>
                  <a:schemeClr val="bg2"/>
                </a:solidFill>
                <a:latin typeface="Calibri" panose="020F0502020204030204" pitchFamily="34" charset="0"/>
              </a:rPr>
              <a:t>GPUStaticInst</a:t>
            </a:r>
            <a:endParaRPr lang="en-US" sz="1400" dirty="0">
              <a:solidFill>
                <a:schemeClr val="bg2"/>
              </a:solidFill>
              <a:latin typeface="Calibri" panose="020F0502020204030204" pitchFamily="34" charset="0"/>
            </a:endParaRPr>
          </a:p>
          <a:p>
            <a:pPr algn="ctr" fontAlgn="auto">
              <a:spcBef>
                <a:spcPts val="0"/>
              </a:spcBef>
              <a:spcAft>
                <a:spcPts val="0"/>
              </a:spcAft>
            </a:pPr>
            <a:r>
              <a:rPr lang="en-US" sz="1400" dirty="0" err="1">
                <a:solidFill>
                  <a:schemeClr val="bg2"/>
                </a:solidFill>
                <a:latin typeface="Calibri" panose="020F0502020204030204" pitchFamily="34" charset="0"/>
              </a:rPr>
              <a:t>GPUDynInst</a:t>
            </a:r>
            <a:endParaRPr lang="en-US" sz="1400" dirty="0">
              <a:solidFill>
                <a:schemeClr val="bg2"/>
              </a:solidFill>
              <a:latin typeface="Calibri" panose="020F0502020204030204" pitchFamily="34" charset="0"/>
            </a:endParaRPr>
          </a:p>
          <a:p>
            <a:pPr algn="ctr" fontAlgn="auto">
              <a:spcBef>
                <a:spcPts val="0"/>
              </a:spcBef>
              <a:spcAft>
                <a:spcPts val="0"/>
              </a:spcAft>
            </a:pPr>
            <a:r>
              <a:rPr lang="en-US" sz="1400" dirty="0" err="1">
                <a:solidFill>
                  <a:schemeClr val="bg2"/>
                </a:solidFill>
                <a:latin typeface="Calibri" panose="020F0502020204030204" pitchFamily="34" charset="0"/>
              </a:rPr>
              <a:t>GPUExecContext</a:t>
            </a:r>
            <a:endParaRPr lang="en-US" sz="1400" dirty="0">
              <a:solidFill>
                <a:schemeClr val="bg2"/>
              </a:solidFill>
              <a:latin typeface="Calibri" panose="020F0502020204030204" pitchFamily="34" charset="0"/>
            </a:endParaRPr>
          </a:p>
        </p:txBody>
      </p:sp>
      <p:sp>
        <p:nvSpPr>
          <p:cNvPr id="17" name="TextBox 16"/>
          <p:cNvSpPr txBox="1"/>
          <p:nvPr/>
        </p:nvSpPr>
        <p:spPr>
          <a:xfrm>
            <a:off x="10172091" y="1262661"/>
            <a:ext cx="1266309" cy="286232"/>
          </a:xfrm>
          <a:prstGeom prst="rect">
            <a:avLst/>
          </a:prstGeom>
        </p:spPr>
        <p:txBody>
          <a:bodyPr wrap="none" rtlCol="0" anchor="ctr" anchorCtr="0">
            <a:spAutoFit/>
          </a:bodyPr>
          <a:lstStyle/>
          <a:p>
            <a:pPr algn="just" fontAlgn="auto">
              <a:lnSpc>
                <a:spcPct val="90000"/>
              </a:lnSpc>
              <a:spcBef>
                <a:spcPts val="225"/>
              </a:spcBef>
              <a:spcAft>
                <a:spcPts val="225"/>
              </a:spcAft>
              <a:buClr>
                <a:srgbClr val="FFFFFF"/>
              </a:buClr>
            </a:pPr>
            <a:r>
              <a:rPr lang="en-US" sz="1400" dirty="0">
                <a:ea typeface="MS PGothic" pitchFamily="34" charset="-128"/>
                <a:cs typeface="+mn-cs"/>
              </a:rPr>
              <a:t>GPU core state</a:t>
            </a:r>
          </a:p>
        </p:txBody>
      </p:sp>
      <p:sp>
        <p:nvSpPr>
          <p:cNvPr id="18" name="TextBox 17"/>
          <p:cNvSpPr txBox="1"/>
          <p:nvPr/>
        </p:nvSpPr>
        <p:spPr>
          <a:xfrm>
            <a:off x="10098705" y="4127092"/>
            <a:ext cx="1413079" cy="286232"/>
          </a:xfrm>
          <a:prstGeom prst="rect">
            <a:avLst/>
          </a:prstGeom>
        </p:spPr>
        <p:txBody>
          <a:bodyPr wrap="none" rtlCol="0" anchor="ctr" anchorCtr="0">
            <a:spAutoFit/>
          </a:bodyPr>
          <a:lstStyle/>
          <a:p>
            <a:pPr algn="just" fontAlgn="auto">
              <a:lnSpc>
                <a:spcPct val="90000"/>
              </a:lnSpc>
              <a:spcBef>
                <a:spcPts val="225"/>
              </a:spcBef>
              <a:spcAft>
                <a:spcPts val="225"/>
              </a:spcAft>
              <a:buClr>
                <a:srgbClr val="FFFFFF"/>
              </a:buClr>
            </a:pPr>
            <a:r>
              <a:rPr lang="en-US" sz="1400" dirty="0">
                <a:ea typeface="MS PGothic" pitchFamily="34" charset="-128"/>
                <a:cs typeface="+mn-cs"/>
              </a:rPr>
              <a:t>ISA-specific state</a:t>
            </a:r>
          </a:p>
        </p:txBody>
      </p:sp>
      <p:sp>
        <p:nvSpPr>
          <p:cNvPr id="20" name="TextBox 19"/>
          <p:cNvSpPr txBox="1"/>
          <p:nvPr/>
        </p:nvSpPr>
        <p:spPr>
          <a:xfrm>
            <a:off x="7960836" y="2514043"/>
            <a:ext cx="2226252" cy="286232"/>
          </a:xfrm>
          <a:prstGeom prst="rect">
            <a:avLst/>
          </a:prstGeom>
          <a:noFill/>
        </p:spPr>
        <p:txBody>
          <a:bodyPr wrap="square" rtlCol="0" anchor="ctr" anchorCtr="0">
            <a:spAutoFit/>
          </a:bodyPr>
          <a:lstStyle/>
          <a:p>
            <a:pPr algn="just" fontAlgn="auto">
              <a:lnSpc>
                <a:spcPct val="90000"/>
              </a:lnSpc>
              <a:spcBef>
                <a:spcPts val="225"/>
              </a:spcBef>
              <a:spcAft>
                <a:spcPts val="225"/>
              </a:spcAft>
              <a:buClr>
                <a:srgbClr val="FFFFFF"/>
              </a:buClr>
            </a:pPr>
            <a:r>
              <a:rPr lang="en-US" sz="1400" dirty="0">
                <a:ea typeface="MS PGothic" pitchFamily="34" charset="-128"/>
                <a:cs typeface="+mn-cs"/>
              </a:rPr>
              <a:t>GPU Core/ISA API definition</a:t>
            </a:r>
          </a:p>
        </p:txBody>
      </p:sp>
      <p:cxnSp>
        <p:nvCxnSpPr>
          <p:cNvPr id="8" name="Straight Connector 7">
            <a:extLst>
              <a:ext uri="{FF2B5EF4-FFF2-40B4-BE49-F238E27FC236}">
                <a16:creationId xmlns="" xmlns:a16="http://schemas.microsoft.com/office/drawing/2014/main" id="{31F75F1E-F489-4E16-8522-0A5F9495E521}"/>
              </a:ext>
            </a:extLst>
          </p:cNvPr>
          <p:cNvCxnSpPr>
            <a:cxnSpLocks/>
            <a:stCxn id="24" idx="1"/>
            <a:endCxn id="13" idx="1"/>
          </p:cNvCxnSpPr>
          <p:nvPr/>
        </p:nvCxnSpPr>
        <p:spPr>
          <a:xfrm flipV="1">
            <a:off x="6340218" y="1906072"/>
            <a:ext cx="3698760" cy="481946"/>
          </a:xfrm>
          <a:prstGeom prst="line">
            <a:avLst/>
          </a:prstGeom>
          <a:ln w="254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321E5173-4143-41EF-BD9B-1759BA5E143D}"/>
              </a:ext>
            </a:extLst>
          </p:cNvPr>
          <p:cNvCxnSpPr>
            <a:cxnSpLocks/>
            <a:stCxn id="28" idx="2"/>
            <a:endCxn id="14" idx="1"/>
          </p:cNvCxnSpPr>
          <p:nvPr/>
        </p:nvCxnSpPr>
        <p:spPr>
          <a:xfrm>
            <a:off x="7555876" y="2677060"/>
            <a:ext cx="2483102" cy="825740"/>
          </a:xfrm>
          <a:prstGeom prst="line">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E9F56F3C-D9E1-4F7E-B464-C077B80BE467}"/>
              </a:ext>
            </a:extLst>
          </p:cNvPr>
          <p:cNvSpPr txBox="1"/>
          <p:nvPr/>
        </p:nvSpPr>
        <p:spPr>
          <a:xfrm>
            <a:off x="8093382" y="4772307"/>
            <a:ext cx="4061072" cy="1985159"/>
          </a:xfrm>
          <a:prstGeom prst="rect">
            <a:avLst/>
          </a:prstGeom>
          <a:noFill/>
        </p:spPr>
        <p:txBody>
          <a:bodyPr wrap="square" rtlCol="0">
            <a:spAutoFit/>
          </a:bodyPr>
          <a:lstStyle/>
          <a:p>
            <a:pPr>
              <a:spcAft>
                <a:spcPts val="600"/>
              </a:spcAft>
              <a:buClr>
                <a:schemeClr val="bg2"/>
              </a:buClr>
            </a:pPr>
            <a:r>
              <a:rPr lang="en-US" sz="1400" dirty="0" err="1">
                <a:latin typeface="Lucida Console" panose="020B0609040504020204" pitchFamily="49" charset="0"/>
              </a:rPr>
              <a:t>gpu_exec_context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gpu_dyn_inst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src</a:t>
            </a:r>
            <a:r>
              <a:rPr lang="en-US" sz="1400" dirty="0">
                <a:latin typeface="Lucida Console" panose="020B0609040504020204" pitchFamily="49" charset="0"/>
              </a:rPr>
              <a:t>/arch/gcn3/</a:t>
            </a:r>
            <a:r>
              <a:rPr lang="en-US" sz="1400" dirty="0" err="1">
                <a:latin typeface="Lucida Console" panose="020B0609040504020204" pitchFamily="49" charset="0"/>
              </a:rPr>
              <a:t>gpu_static_inst.hh|cc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src</a:t>
            </a:r>
            <a:r>
              <a:rPr lang="en-US" sz="1400" dirty="0">
                <a:latin typeface="Lucida Console" panose="020B0609040504020204" pitchFamily="49" charset="0"/>
              </a:rPr>
              <a:t>/arch/gcn3/</a:t>
            </a:r>
            <a:r>
              <a:rPr lang="en-US" sz="1400" dirty="0" err="1">
                <a:latin typeface="Lucida Console" panose="020B0609040504020204" pitchFamily="49" charset="0"/>
              </a:rPr>
              <a:t>gpu_isa.hh</a:t>
            </a:r>
            <a:r>
              <a:rPr lang="en-US" sz="1400" dirty="0">
                <a:latin typeface="Lucida Console" panose="020B0609040504020204" pitchFamily="49" charset="0"/>
              </a:rPr>
              <a:t>, src/arch/gcn3/isa.cc</a:t>
            </a:r>
          </a:p>
          <a:p>
            <a:pPr>
              <a:spcAft>
                <a:spcPts val="600"/>
              </a:spcAft>
              <a:buClr>
                <a:schemeClr val="bg2"/>
              </a:buClr>
            </a:pPr>
            <a:r>
              <a:rPr lang="en-US" sz="1400" dirty="0" err="1">
                <a:latin typeface="Lucida Console" panose="020B0609040504020204" pitchFamily="49" charset="0"/>
              </a:rPr>
              <a:t>src</a:t>
            </a:r>
            <a:r>
              <a:rPr lang="en-US" sz="1400" dirty="0">
                <a:latin typeface="Lucida Console" panose="020B0609040504020204" pitchFamily="49" charset="0"/>
              </a:rPr>
              <a:t>/arch/gcn3/</a:t>
            </a:r>
            <a:r>
              <a:rPr lang="en-US" sz="1400" dirty="0" err="1">
                <a:latin typeface="Lucida Console" panose="020B0609040504020204" pitchFamily="49" charset="0"/>
              </a:rPr>
              <a:t>operand.hh</a:t>
            </a:r>
            <a:endParaRPr lang="en-US" sz="1400" dirty="0">
              <a:latin typeface="Lucida Console" panose="020B0609040504020204" pitchFamily="49" charset="0"/>
            </a:endParaRPr>
          </a:p>
          <a:p>
            <a:pPr>
              <a:spcAft>
                <a:spcPts val="600"/>
              </a:spcAft>
              <a:buClr>
                <a:schemeClr val="bg2"/>
              </a:buClr>
            </a:pPr>
            <a:r>
              <a:rPr lang="en-US" sz="1400" dirty="0" err="1">
                <a:latin typeface="Lucida Console" panose="020B0609040504020204" pitchFamily="49" charset="0"/>
              </a:rPr>
              <a:t>src</a:t>
            </a:r>
            <a:r>
              <a:rPr lang="en-US" sz="1400" dirty="0">
                <a:latin typeface="Lucida Console" panose="020B0609040504020204" pitchFamily="49" charset="0"/>
              </a:rPr>
              <a:t>/arch/gcn3/registers.[</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
        <p:nvSpPr>
          <p:cNvPr id="37" name="TextBox 36">
            <a:extLst>
              <a:ext uri="{FF2B5EF4-FFF2-40B4-BE49-F238E27FC236}">
                <a16:creationId xmlns="" xmlns:a16="http://schemas.microsoft.com/office/drawing/2014/main" id="{CA77AA99-EE2A-4409-8239-20B0ABE379BD}"/>
              </a:ext>
            </a:extLst>
          </p:cNvPr>
          <p:cNvSpPr txBox="1"/>
          <p:nvPr/>
        </p:nvSpPr>
        <p:spPr>
          <a:xfrm>
            <a:off x="8928770" y="4523341"/>
            <a:ext cx="1415003" cy="307777"/>
          </a:xfrm>
          <a:prstGeom prst="rect">
            <a:avLst/>
          </a:prstGeom>
          <a:noFill/>
        </p:spPr>
        <p:txBody>
          <a:bodyPr wrap="none" rtlCol="0">
            <a:spAutoFit/>
          </a:bodyPr>
          <a:lstStyle/>
          <a:p>
            <a:pPr>
              <a:spcAft>
                <a:spcPts val="600"/>
              </a:spcAft>
              <a:buClr>
                <a:schemeClr val="bg2"/>
              </a:buClr>
            </a:pPr>
            <a:r>
              <a:rPr lang="en-US" sz="1400" b="1" u="sng" dirty="0"/>
              <a:t>Relevant source:</a:t>
            </a:r>
          </a:p>
        </p:txBody>
      </p:sp>
    </p:spTree>
    <p:extLst>
      <p:ext uri="{BB962C8B-B14F-4D97-AF65-F5344CB8AC3E}">
        <p14:creationId xmlns:p14="http://schemas.microsoft.com/office/powerpoint/2010/main" val="3197920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5" grpId="0" animBg="1"/>
      <p:bldP spid="17" grpId="0"/>
      <p:bldP spid="18" grpId="0"/>
      <p:bldP spid="20" grpId="0"/>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Rounded Rectangle 22">
            <a:extLst>
              <a:ext uri="{FF2B5EF4-FFF2-40B4-BE49-F238E27FC236}">
                <a16:creationId xmlns="" xmlns:a16="http://schemas.microsoft.com/office/drawing/2014/main" id="{E3BF15A6-C8BF-4E44-961D-B22D289FD020}"/>
              </a:ext>
            </a:extLst>
          </p:cNvPr>
          <p:cNvSpPr/>
          <p:nvPr/>
        </p:nvSpPr>
        <p:spPr>
          <a:xfrm>
            <a:off x="5686225" y="1341697"/>
            <a:ext cx="4470378" cy="3581821"/>
          </a:xfrm>
          <a:prstGeom prst="roundRect">
            <a:avLst/>
          </a:prstGeom>
          <a:solidFill>
            <a:schemeClr val="accent6">
              <a:lumMod val="60000"/>
              <a:lumOff val="40000"/>
            </a:schemeClr>
          </a:solidFill>
          <a:ln>
            <a:solidFill>
              <a:schemeClr val="tx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GPU Core BASED on GCN ARCHITECTURE </a:t>
            </a:r>
          </a:p>
        </p:txBody>
      </p:sp>
      <p:sp>
        <p:nvSpPr>
          <p:cNvPr id="6" name="Content Placeholder 2"/>
          <p:cNvSpPr txBox="1">
            <a:spLocks/>
          </p:cNvSpPr>
          <p:nvPr/>
        </p:nvSpPr>
        <p:spPr bwMode="auto">
          <a:xfrm>
            <a:off x="6280008" y="6561622"/>
            <a:ext cx="5624817" cy="23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t" anchorCtr="0" compatLnSpc="1">
            <a:prstTxWarp prst="textNoShape">
              <a:avLst/>
            </a:prstTxWarp>
            <a:normAutofit/>
          </a:bodyPr>
          <a:lst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rgbClr val="000000"/>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1925" indent="0">
              <a:buNone/>
            </a:pPr>
            <a:r>
              <a:rPr lang="en-US" sz="800" dirty="0"/>
              <a:t>More details available here: GCN Architecture Whitepaper </a:t>
            </a:r>
            <a:r>
              <a:rPr lang="en-US" sz="800" dirty="0">
                <a:solidFill>
                  <a:srgbClr val="0070C0"/>
                </a:solidFill>
                <a:hlinkClick r:id="rId3"/>
              </a:rPr>
              <a:t>www.amd.com/Documents/GCN_Architecture_whitepaper.pdf</a:t>
            </a:r>
            <a:endParaRPr lang="en-US" sz="800" dirty="0">
              <a:solidFill>
                <a:srgbClr val="0070C0"/>
              </a:solidFill>
            </a:endParaRPr>
          </a:p>
          <a:p>
            <a:pPr lvl="1"/>
            <a:endParaRPr lang="en-US" sz="500" dirty="0"/>
          </a:p>
        </p:txBody>
      </p:sp>
      <p:sp>
        <p:nvSpPr>
          <p:cNvPr id="55" name="TextBox 54"/>
          <p:cNvSpPr txBox="1"/>
          <p:nvPr/>
        </p:nvSpPr>
        <p:spPr>
          <a:xfrm>
            <a:off x="1981324" y="4672250"/>
            <a:ext cx="2010487" cy="286232"/>
          </a:xfrm>
          <a:prstGeom prst="rect">
            <a:avLst/>
          </a:prstGeom>
          <a:ln w="25400">
            <a:solidFill>
              <a:schemeClr val="accent3"/>
            </a:solidFill>
          </a:ln>
        </p:spPr>
        <p:txBody>
          <a:bodyPr wrap="none" rtlCol="0" anchor="ctr" anchorCtr="0">
            <a:spAutoFit/>
          </a:bodyPr>
          <a:lstStyle/>
          <a:p>
            <a:pPr fontAlgn="auto">
              <a:lnSpc>
                <a:spcPct val="90000"/>
              </a:lnSpc>
              <a:spcBef>
                <a:spcPts val="225"/>
              </a:spcBef>
              <a:spcAft>
                <a:spcPts val="225"/>
              </a:spcAft>
              <a:buClr>
                <a:srgbClr val="FFFFFF"/>
              </a:buClr>
            </a:pPr>
            <a:r>
              <a:rPr lang="en-US" sz="1400" dirty="0" err="1">
                <a:latin typeface="Lucida Console" panose="020B0609040504020204" pitchFamily="49" charset="0"/>
                <a:ea typeface="MS PGothic" pitchFamily="34" charset="-128"/>
                <a:cs typeface="+mn-cs"/>
              </a:rPr>
              <a:t>wavefront</a:t>
            </a:r>
            <a:r>
              <a:rPr lang="en-US" sz="1400" dirty="0">
                <a:latin typeface="Lucida Console" panose="020B0609040504020204" pitchFamily="49" charset="0"/>
                <a:ea typeface="MS PGothic" pitchFamily="34" charset="-128"/>
                <a:cs typeface="+mn-cs"/>
              </a:rPr>
              <a:t>.[</a:t>
            </a:r>
            <a:r>
              <a:rPr lang="en-US" sz="1400" dirty="0" err="1">
                <a:latin typeface="Lucida Console" panose="020B0609040504020204" pitchFamily="49" charset="0"/>
                <a:ea typeface="MS PGothic" pitchFamily="34" charset="-128"/>
                <a:cs typeface="+mn-cs"/>
              </a:rPr>
              <a:t>hh|cc</a:t>
            </a:r>
            <a:r>
              <a:rPr lang="en-US" sz="1400" dirty="0">
                <a:latin typeface="Lucida Console" panose="020B0609040504020204" pitchFamily="49" charset="0"/>
                <a:ea typeface="MS PGothic" pitchFamily="34" charset="-128"/>
                <a:cs typeface="+mn-cs"/>
              </a:rPr>
              <a:t>]</a:t>
            </a:r>
          </a:p>
        </p:txBody>
      </p:sp>
      <p:sp>
        <p:nvSpPr>
          <p:cNvPr id="60" name="TextBox 59"/>
          <p:cNvSpPr txBox="1"/>
          <p:nvPr/>
        </p:nvSpPr>
        <p:spPr>
          <a:xfrm>
            <a:off x="5377591" y="5588834"/>
            <a:ext cx="2010487" cy="286232"/>
          </a:xfrm>
          <a:prstGeom prst="rect">
            <a:avLst/>
          </a:prstGeom>
          <a:ln w="25400">
            <a:solidFill>
              <a:srgbClr val="0070C0"/>
            </a:solidFill>
          </a:ln>
        </p:spPr>
        <p:txBody>
          <a:bodyPr wrap="none" rtlCol="0" anchor="ctr" anchorCtr="0">
            <a:spAutoFit/>
          </a:bodyPr>
          <a:lstStyle/>
          <a:p>
            <a:pPr fontAlgn="auto">
              <a:lnSpc>
                <a:spcPct val="90000"/>
              </a:lnSpc>
              <a:spcBef>
                <a:spcPts val="225"/>
              </a:spcBef>
              <a:spcAft>
                <a:spcPts val="225"/>
              </a:spcAft>
              <a:buClr>
                <a:srgbClr val="FFFFFF"/>
              </a:buClr>
            </a:pPr>
            <a:r>
              <a:rPr lang="en-US" sz="1400" dirty="0" err="1">
                <a:latin typeface="Lucida Console" panose="020B0609040504020204" pitchFamily="49" charset="0"/>
                <a:ea typeface="MS PGothic" pitchFamily="34" charset="-128"/>
                <a:cs typeface="+mn-cs"/>
              </a:rPr>
              <a:t>lds_state</a:t>
            </a:r>
            <a:r>
              <a:rPr lang="en-US" sz="1400" dirty="0">
                <a:latin typeface="Lucida Console" panose="020B0609040504020204" pitchFamily="49" charset="0"/>
                <a:ea typeface="MS PGothic" pitchFamily="34" charset="-128"/>
                <a:cs typeface="+mn-cs"/>
              </a:rPr>
              <a:t>.[</a:t>
            </a:r>
            <a:r>
              <a:rPr lang="en-US" sz="1400" dirty="0" err="1">
                <a:latin typeface="Lucida Console" panose="020B0609040504020204" pitchFamily="49" charset="0"/>
                <a:ea typeface="MS PGothic" pitchFamily="34" charset="-128"/>
                <a:cs typeface="+mn-cs"/>
              </a:rPr>
              <a:t>hh|cc</a:t>
            </a:r>
            <a:r>
              <a:rPr lang="en-US" sz="1400" dirty="0">
                <a:latin typeface="Lucida Console" panose="020B0609040504020204" pitchFamily="49" charset="0"/>
                <a:ea typeface="MS PGothic" pitchFamily="34" charset="-128"/>
                <a:cs typeface="+mn-cs"/>
              </a:rPr>
              <a:t>]</a:t>
            </a:r>
          </a:p>
        </p:txBody>
      </p:sp>
      <p:sp>
        <p:nvSpPr>
          <p:cNvPr id="63" name="TextBox 62"/>
          <p:cNvSpPr txBox="1"/>
          <p:nvPr/>
        </p:nvSpPr>
        <p:spPr>
          <a:xfrm>
            <a:off x="1828800" y="5654871"/>
            <a:ext cx="2958700" cy="531428"/>
          </a:xfrm>
          <a:prstGeom prst="rect">
            <a:avLst/>
          </a:prstGeom>
          <a:ln w="25400">
            <a:solidFill>
              <a:schemeClr val="tx1"/>
            </a:solidFill>
          </a:ln>
        </p:spPr>
        <p:txBody>
          <a:bodyPr wrap="square" rtlCol="0" anchor="ctr" anchorCtr="0">
            <a:spAutoFit/>
          </a:bodyPr>
          <a:lstStyle/>
          <a:p>
            <a:pPr fontAlgn="auto">
              <a:lnSpc>
                <a:spcPct val="90000"/>
              </a:lnSpc>
              <a:spcBef>
                <a:spcPts val="225"/>
              </a:spcBef>
              <a:spcAft>
                <a:spcPts val="225"/>
              </a:spcAft>
              <a:buClr>
                <a:srgbClr val="FFFFFF"/>
              </a:buClr>
            </a:pPr>
            <a:r>
              <a:rPr lang="en-US" sz="1400" dirty="0">
                <a:latin typeface="Lucida Console" panose="020B0609040504020204" pitchFamily="49" charset="0"/>
                <a:ea typeface="MS PGothic" pitchFamily="34" charset="-128"/>
                <a:cs typeface="+mn-cs"/>
              </a:rPr>
              <a:t>arch/gcn3/</a:t>
            </a:r>
            <a:r>
              <a:rPr lang="en-US" sz="1400" dirty="0" err="1">
                <a:latin typeface="Lucida Console" panose="020B0609040504020204" pitchFamily="49" charset="0"/>
                <a:ea typeface="MS PGothic" pitchFamily="34" charset="-128"/>
                <a:cs typeface="+mn-cs"/>
              </a:rPr>
              <a:t>gpu_decoder.hh</a:t>
            </a:r>
            <a:endParaRPr lang="en-US" sz="1400" dirty="0">
              <a:latin typeface="Lucida Console" panose="020B0609040504020204" pitchFamily="49" charset="0"/>
              <a:ea typeface="MS PGothic" pitchFamily="34" charset="-128"/>
              <a:cs typeface="+mn-cs"/>
            </a:endParaRPr>
          </a:p>
          <a:p>
            <a:pPr fontAlgn="auto">
              <a:lnSpc>
                <a:spcPct val="90000"/>
              </a:lnSpc>
              <a:spcBef>
                <a:spcPts val="225"/>
              </a:spcBef>
              <a:spcAft>
                <a:spcPts val="225"/>
              </a:spcAft>
              <a:buClr>
                <a:srgbClr val="FFFFFF"/>
              </a:buClr>
            </a:pPr>
            <a:r>
              <a:rPr lang="en-US" sz="1400" dirty="0">
                <a:latin typeface="Lucida Console" panose="020B0609040504020204" pitchFamily="49" charset="0"/>
                <a:ea typeface="MS PGothic" pitchFamily="34" charset="-128"/>
                <a:cs typeface="+mn-cs"/>
              </a:rPr>
              <a:t>arch/gcn3/decoder.cc</a:t>
            </a:r>
          </a:p>
        </p:txBody>
      </p:sp>
      <p:sp>
        <p:nvSpPr>
          <p:cNvPr id="78" name="Rounded Rectangle 21">
            <a:extLst>
              <a:ext uri="{FF2B5EF4-FFF2-40B4-BE49-F238E27FC236}">
                <a16:creationId xmlns="" xmlns:a16="http://schemas.microsoft.com/office/drawing/2014/main" id="{719AA15F-AFDB-4153-A299-25767B2B113B}"/>
              </a:ext>
            </a:extLst>
          </p:cNvPr>
          <p:cNvSpPr/>
          <p:nvPr/>
        </p:nvSpPr>
        <p:spPr>
          <a:xfrm>
            <a:off x="1674850" y="1470772"/>
            <a:ext cx="432366" cy="3007626"/>
          </a:xfrm>
          <a:prstGeom prst="round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rPr>
              <a:t>Instruction Fetch</a:t>
            </a:r>
          </a:p>
        </p:txBody>
      </p:sp>
      <p:sp>
        <p:nvSpPr>
          <p:cNvPr id="79" name="Rounded Rectangle 22">
            <a:extLst>
              <a:ext uri="{FF2B5EF4-FFF2-40B4-BE49-F238E27FC236}">
                <a16:creationId xmlns="" xmlns:a16="http://schemas.microsoft.com/office/drawing/2014/main" id="{1AC3685D-B148-4006-8012-CA53B1785F74}"/>
              </a:ext>
            </a:extLst>
          </p:cNvPr>
          <p:cNvSpPr/>
          <p:nvPr/>
        </p:nvSpPr>
        <p:spPr>
          <a:xfrm>
            <a:off x="1419734" y="1141969"/>
            <a:ext cx="8970548" cy="3944557"/>
          </a:xfrm>
          <a:prstGeom prst="roundRect">
            <a:avLst/>
          </a:prstGeom>
          <a:no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ounded Rectangle 81">
            <a:extLst>
              <a:ext uri="{FF2B5EF4-FFF2-40B4-BE49-F238E27FC236}">
                <a16:creationId xmlns="" xmlns:a16="http://schemas.microsoft.com/office/drawing/2014/main" id="{377B518C-3633-42F6-BA19-75E1C84E42D6}"/>
              </a:ext>
            </a:extLst>
          </p:cNvPr>
          <p:cNvSpPr/>
          <p:nvPr/>
        </p:nvSpPr>
        <p:spPr>
          <a:xfrm>
            <a:off x="2338918" y="3050780"/>
            <a:ext cx="777529" cy="651543"/>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SIMD 2</a:t>
            </a:r>
          </a:p>
          <a:p>
            <a:pPr algn="ctr"/>
            <a:r>
              <a:rPr lang="en-US" sz="1200" dirty="0">
                <a:solidFill>
                  <a:schemeClr val="bg1"/>
                </a:solidFill>
              </a:rPr>
              <a:t>PC &amp; IB</a:t>
            </a:r>
          </a:p>
          <a:p>
            <a:pPr algn="ctr"/>
            <a:r>
              <a:rPr lang="en-US" sz="1200" dirty="0">
                <a:solidFill>
                  <a:schemeClr val="bg1"/>
                </a:solidFill>
              </a:rPr>
              <a:t>10 WFs</a:t>
            </a:r>
          </a:p>
        </p:txBody>
      </p:sp>
      <p:cxnSp>
        <p:nvCxnSpPr>
          <p:cNvPr id="81" name="Straight Arrow Connector 80">
            <a:extLst>
              <a:ext uri="{FF2B5EF4-FFF2-40B4-BE49-F238E27FC236}">
                <a16:creationId xmlns="" xmlns:a16="http://schemas.microsoft.com/office/drawing/2014/main" id="{064ACBED-24D2-48A8-A4EA-56DA876B59CD}"/>
              </a:ext>
            </a:extLst>
          </p:cNvPr>
          <p:cNvCxnSpPr>
            <a:cxnSpLocks/>
            <a:stCxn id="124" idx="1"/>
          </p:cNvCxnSpPr>
          <p:nvPr/>
        </p:nvCxnSpPr>
        <p:spPr>
          <a:xfrm flipH="1">
            <a:off x="2107215" y="4158052"/>
            <a:ext cx="23170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29">
            <a:extLst>
              <a:ext uri="{FF2B5EF4-FFF2-40B4-BE49-F238E27FC236}">
                <a16:creationId xmlns="" xmlns:a16="http://schemas.microsoft.com/office/drawing/2014/main" id="{F9DF43E0-380E-41DE-91E2-D65194745E05}"/>
              </a:ext>
            </a:extLst>
          </p:cNvPr>
          <p:cNvSpPr/>
          <p:nvPr/>
        </p:nvSpPr>
        <p:spPr>
          <a:xfrm>
            <a:off x="3344970" y="1470773"/>
            <a:ext cx="432366" cy="3007626"/>
          </a:xfrm>
          <a:prstGeom prst="round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rPr>
              <a:t>Instruction Arbitration</a:t>
            </a:r>
          </a:p>
        </p:txBody>
      </p:sp>
      <p:cxnSp>
        <p:nvCxnSpPr>
          <p:cNvPr id="90" name="Straight Arrow Connector 89">
            <a:extLst>
              <a:ext uri="{FF2B5EF4-FFF2-40B4-BE49-F238E27FC236}">
                <a16:creationId xmlns="" xmlns:a16="http://schemas.microsoft.com/office/drawing/2014/main" id="{C88AB823-CFF6-4387-AE17-E2D29B898C63}"/>
              </a:ext>
            </a:extLst>
          </p:cNvPr>
          <p:cNvCxnSpPr>
            <a:cxnSpLocks/>
            <a:stCxn id="113" idx="1"/>
          </p:cNvCxnSpPr>
          <p:nvPr/>
        </p:nvCxnSpPr>
        <p:spPr>
          <a:xfrm flipH="1">
            <a:off x="3766856" y="1738275"/>
            <a:ext cx="277610" cy="0"/>
          </a:xfrm>
          <a:prstGeom prst="straightConnector1">
            <a:avLst/>
          </a:prstGeom>
          <a:ln w="25400">
            <a:solidFill>
              <a:schemeClr val="tx2">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87A9582E-B822-4977-B6CC-5934C3C05E49}"/>
              </a:ext>
            </a:extLst>
          </p:cNvPr>
          <p:cNvSpPr txBox="1"/>
          <p:nvPr/>
        </p:nvSpPr>
        <p:spPr>
          <a:xfrm>
            <a:off x="7894442" y="1406564"/>
            <a:ext cx="835276" cy="338554"/>
          </a:xfrm>
          <a:prstGeom prst="rect">
            <a:avLst/>
          </a:prstGeom>
          <a:noFill/>
        </p:spPr>
        <p:txBody>
          <a:bodyPr wrap="square" rtlCol="0">
            <a:spAutoFit/>
          </a:bodyPr>
          <a:lstStyle/>
          <a:p>
            <a:pPr>
              <a:spcAft>
                <a:spcPts val="600"/>
              </a:spcAft>
              <a:buClr>
                <a:schemeClr val="bg2"/>
              </a:buClr>
            </a:pPr>
            <a:r>
              <a:rPr lang="en-US" sz="1600" dirty="0"/>
              <a:t>Execute</a:t>
            </a:r>
          </a:p>
        </p:txBody>
      </p:sp>
      <p:sp>
        <p:nvSpPr>
          <p:cNvPr id="95" name="TextBox 94">
            <a:extLst>
              <a:ext uri="{FF2B5EF4-FFF2-40B4-BE49-F238E27FC236}">
                <a16:creationId xmlns="" xmlns:a16="http://schemas.microsoft.com/office/drawing/2014/main" id="{DEC2D2F7-3FFB-4542-9A98-DF8485660A81}"/>
              </a:ext>
            </a:extLst>
          </p:cNvPr>
          <p:cNvSpPr txBox="1"/>
          <p:nvPr/>
        </p:nvSpPr>
        <p:spPr>
          <a:xfrm>
            <a:off x="4999696" y="788472"/>
            <a:ext cx="1351075" cy="338554"/>
          </a:xfrm>
          <a:prstGeom prst="rect">
            <a:avLst/>
          </a:prstGeom>
          <a:noFill/>
        </p:spPr>
        <p:txBody>
          <a:bodyPr wrap="none" rtlCol="0">
            <a:spAutoFit/>
          </a:bodyPr>
          <a:lstStyle/>
          <a:p>
            <a:pPr>
              <a:spcAft>
                <a:spcPts val="600"/>
              </a:spcAft>
              <a:buClr>
                <a:schemeClr val="bg2"/>
              </a:buClr>
            </a:pPr>
            <a:r>
              <a:rPr lang="en-US" sz="1600" dirty="0"/>
              <a:t>Compute Unit</a:t>
            </a:r>
          </a:p>
        </p:txBody>
      </p:sp>
      <p:grpSp>
        <p:nvGrpSpPr>
          <p:cNvPr id="98" name="Group 97">
            <a:extLst>
              <a:ext uri="{FF2B5EF4-FFF2-40B4-BE49-F238E27FC236}">
                <a16:creationId xmlns="" xmlns:a16="http://schemas.microsoft.com/office/drawing/2014/main" id="{70315C88-9D20-4F07-BB5D-016A26EDA9CE}"/>
              </a:ext>
            </a:extLst>
          </p:cNvPr>
          <p:cNvGrpSpPr/>
          <p:nvPr/>
        </p:nvGrpSpPr>
        <p:grpSpPr>
          <a:xfrm>
            <a:off x="6052899" y="3486882"/>
            <a:ext cx="2573912" cy="628403"/>
            <a:chOff x="5525075" y="4830048"/>
            <a:chExt cx="3891600" cy="906762"/>
          </a:xfrm>
        </p:grpSpPr>
        <p:grpSp>
          <p:nvGrpSpPr>
            <p:cNvPr id="99" name="Group 98">
              <a:extLst>
                <a:ext uri="{FF2B5EF4-FFF2-40B4-BE49-F238E27FC236}">
                  <a16:creationId xmlns="" xmlns:a16="http://schemas.microsoft.com/office/drawing/2014/main" id="{2D954BCF-4EC6-43C4-A581-7760A376C138}"/>
                </a:ext>
              </a:extLst>
            </p:cNvPr>
            <p:cNvGrpSpPr/>
            <p:nvPr/>
          </p:nvGrpSpPr>
          <p:grpSpPr>
            <a:xfrm>
              <a:off x="5685387" y="5145166"/>
              <a:ext cx="3554328" cy="477778"/>
              <a:chOff x="6320741" y="4418100"/>
              <a:chExt cx="3916561" cy="540376"/>
            </a:xfrm>
          </p:grpSpPr>
          <p:sp>
            <p:nvSpPr>
              <p:cNvPr id="102" name="Rectangle 101">
                <a:extLst>
                  <a:ext uri="{FF2B5EF4-FFF2-40B4-BE49-F238E27FC236}">
                    <a16:creationId xmlns="" xmlns:a16="http://schemas.microsoft.com/office/drawing/2014/main" id="{23688389-5DE6-4D5C-ABB2-50FD4CB7DE4E}"/>
                  </a:ext>
                </a:extLst>
              </p:cNvPr>
              <p:cNvSpPr/>
              <p:nvPr/>
            </p:nvSpPr>
            <p:spPr>
              <a:xfrm>
                <a:off x="6320741" y="4436801"/>
                <a:ext cx="858425" cy="521675"/>
              </a:xfrm>
              <a:prstGeom prst="rect">
                <a:avLst/>
              </a:prstGeom>
              <a:solidFill>
                <a:schemeClr val="tx2">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VALU</a:t>
                </a:r>
              </a:p>
            </p:txBody>
          </p:sp>
          <p:sp>
            <p:nvSpPr>
              <p:cNvPr id="103" name="Rectangle 102">
                <a:extLst>
                  <a:ext uri="{FF2B5EF4-FFF2-40B4-BE49-F238E27FC236}">
                    <a16:creationId xmlns="" xmlns:a16="http://schemas.microsoft.com/office/drawing/2014/main" id="{8530EC7A-F2B2-4ED9-ABDE-0080A6D6CC84}"/>
                  </a:ext>
                </a:extLst>
              </p:cNvPr>
              <p:cNvSpPr/>
              <p:nvPr/>
            </p:nvSpPr>
            <p:spPr>
              <a:xfrm>
                <a:off x="7364055" y="4418100"/>
                <a:ext cx="820798" cy="521675"/>
              </a:xfrm>
              <a:prstGeom prst="rect">
                <a:avLst/>
              </a:prstGeom>
              <a:solidFill>
                <a:schemeClr val="tx2">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VALU</a:t>
                </a:r>
              </a:p>
            </p:txBody>
          </p:sp>
          <p:sp>
            <p:nvSpPr>
              <p:cNvPr id="104" name="Rectangle 103">
                <a:extLst>
                  <a:ext uri="{FF2B5EF4-FFF2-40B4-BE49-F238E27FC236}">
                    <a16:creationId xmlns="" xmlns:a16="http://schemas.microsoft.com/office/drawing/2014/main" id="{68A09F1F-3B83-45E1-A2D9-A1C4EEBDE2F5}"/>
                  </a:ext>
                </a:extLst>
              </p:cNvPr>
              <p:cNvSpPr/>
              <p:nvPr/>
            </p:nvSpPr>
            <p:spPr>
              <a:xfrm>
                <a:off x="8368534" y="4434952"/>
                <a:ext cx="872796" cy="521676"/>
              </a:xfrm>
              <a:prstGeom prst="rect">
                <a:avLst/>
              </a:prstGeom>
              <a:solidFill>
                <a:schemeClr val="tx2">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VALU</a:t>
                </a:r>
              </a:p>
            </p:txBody>
          </p:sp>
          <p:sp>
            <p:nvSpPr>
              <p:cNvPr id="105" name="Rectangle 104">
                <a:extLst>
                  <a:ext uri="{FF2B5EF4-FFF2-40B4-BE49-F238E27FC236}">
                    <a16:creationId xmlns="" xmlns:a16="http://schemas.microsoft.com/office/drawing/2014/main" id="{2E8D48E0-1F10-40B0-ACAD-4E279F7CA5E8}"/>
                  </a:ext>
                </a:extLst>
              </p:cNvPr>
              <p:cNvSpPr/>
              <p:nvPr/>
            </p:nvSpPr>
            <p:spPr>
              <a:xfrm>
                <a:off x="9418378" y="4434952"/>
                <a:ext cx="818924" cy="521675"/>
              </a:xfrm>
              <a:prstGeom prst="rect">
                <a:avLst/>
              </a:prstGeom>
              <a:solidFill>
                <a:schemeClr val="tx2">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VALU</a:t>
                </a:r>
              </a:p>
            </p:txBody>
          </p:sp>
        </p:grpSp>
        <p:sp>
          <p:nvSpPr>
            <p:cNvPr id="100" name="Rounded Rectangle 75">
              <a:extLst>
                <a:ext uri="{FF2B5EF4-FFF2-40B4-BE49-F238E27FC236}">
                  <a16:creationId xmlns="" xmlns:a16="http://schemas.microsoft.com/office/drawing/2014/main" id="{7435E6AF-A9D5-497B-8BC9-407EFCFCE90E}"/>
                </a:ext>
              </a:extLst>
            </p:cNvPr>
            <p:cNvSpPr/>
            <p:nvPr/>
          </p:nvSpPr>
          <p:spPr>
            <a:xfrm>
              <a:off x="5525075" y="4830048"/>
              <a:ext cx="3891600" cy="906762"/>
            </a:xfrm>
            <a:prstGeom prst="roundRect">
              <a:avLst/>
            </a:prstGeom>
            <a:noFill/>
            <a:ln>
              <a:solidFill>
                <a:schemeClr val="bg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a:extLst>
                <a:ext uri="{FF2B5EF4-FFF2-40B4-BE49-F238E27FC236}">
                  <a16:creationId xmlns="" xmlns:a16="http://schemas.microsoft.com/office/drawing/2014/main" id="{1F3F1DAB-E38E-4CBB-8ED6-C1607E73F741}"/>
                </a:ext>
              </a:extLst>
            </p:cNvPr>
            <p:cNvSpPr/>
            <p:nvPr/>
          </p:nvSpPr>
          <p:spPr>
            <a:xfrm>
              <a:off x="6911246" y="4888631"/>
              <a:ext cx="1046737" cy="14831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SIMDs</a:t>
              </a:r>
            </a:p>
          </p:txBody>
        </p:sp>
      </p:grpSp>
      <p:sp>
        <p:nvSpPr>
          <p:cNvPr id="106" name="Rectangle 105">
            <a:extLst>
              <a:ext uri="{FF2B5EF4-FFF2-40B4-BE49-F238E27FC236}">
                <a16:creationId xmlns="" xmlns:a16="http://schemas.microsoft.com/office/drawing/2014/main" id="{9EAE6FE7-B959-4B58-919A-D86F33396497}"/>
              </a:ext>
            </a:extLst>
          </p:cNvPr>
          <p:cNvSpPr/>
          <p:nvPr/>
        </p:nvSpPr>
        <p:spPr>
          <a:xfrm>
            <a:off x="6150774" y="2006850"/>
            <a:ext cx="640296" cy="372065"/>
          </a:xfrm>
          <a:prstGeom prst="rect">
            <a:avLst/>
          </a:prstGeom>
          <a:solidFill>
            <a:schemeClr val="tx2">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Scalar Unit</a:t>
            </a:r>
          </a:p>
        </p:txBody>
      </p:sp>
      <p:sp>
        <p:nvSpPr>
          <p:cNvPr id="107" name="Rectangle 106">
            <a:extLst>
              <a:ext uri="{FF2B5EF4-FFF2-40B4-BE49-F238E27FC236}">
                <a16:creationId xmlns="" xmlns:a16="http://schemas.microsoft.com/office/drawing/2014/main" id="{D1EE33F5-6E4E-42B6-85BA-C8F276876EAA}"/>
              </a:ext>
            </a:extLst>
          </p:cNvPr>
          <p:cNvSpPr/>
          <p:nvPr/>
        </p:nvSpPr>
        <p:spPr>
          <a:xfrm>
            <a:off x="6164279" y="2613357"/>
            <a:ext cx="615652" cy="633696"/>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Scalar RF</a:t>
            </a:r>
          </a:p>
        </p:txBody>
      </p:sp>
      <p:sp>
        <p:nvSpPr>
          <p:cNvPr id="108" name="Rectangle 107">
            <a:extLst>
              <a:ext uri="{FF2B5EF4-FFF2-40B4-BE49-F238E27FC236}">
                <a16:creationId xmlns="" xmlns:a16="http://schemas.microsoft.com/office/drawing/2014/main" id="{170E9057-8796-4655-8DB8-D35481D0E4D1}"/>
              </a:ext>
            </a:extLst>
          </p:cNvPr>
          <p:cNvSpPr/>
          <p:nvPr/>
        </p:nvSpPr>
        <p:spPr>
          <a:xfrm>
            <a:off x="6818117" y="2613357"/>
            <a:ext cx="660016" cy="633696"/>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Vector RF</a:t>
            </a:r>
          </a:p>
        </p:txBody>
      </p:sp>
      <p:cxnSp>
        <p:nvCxnSpPr>
          <p:cNvPr id="109" name="Straight Arrow Connector 108">
            <a:extLst>
              <a:ext uri="{FF2B5EF4-FFF2-40B4-BE49-F238E27FC236}">
                <a16:creationId xmlns="" xmlns:a16="http://schemas.microsoft.com/office/drawing/2014/main" id="{898F6672-B18E-4334-B6FD-CA8D9E20725B}"/>
              </a:ext>
            </a:extLst>
          </p:cNvPr>
          <p:cNvCxnSpPr>
            <a:cxnSpLocks/>
            <a:stCxn id="107" idx="0"/>
            <a:endCxn id="106" idx="2"/>
          </p:cNvCxnSpPr>
          <p:nvPr/>
        </p:nvCxnSpPr>
        <p:spPr>
          <a:xfrm flipH="1" flipV="1">
            <a:off x="6470922" y="2378915"/>
            <a:ext cx="1183" cy="234442"/>
          </a:xfrm>
          <a:prstGeom prst="straightConnector1">
            <a:avLst/>
          </a:prstGeom>
          <a:ln w="254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 xmlns:a16="http://schemas.microsoft.com/office/drawing/2014/main" id="{8C22A0AA-F1B7-450B-A0FF-1B022181975B}"/>
              </a:ext>
            </a:extLst>
          </p:cNvPr>
          <p:cNvCxnSpPr>
            <a:cxnSpLocks/>
            <a:endCxn id="107" idx="2"/>
          </p:cNvCxnSpPr>
          <p:nvPr/>
        </p:nvCxnSpPr>
        <p:spPr>
          <a:xfrm flipH="1" flipV="1">
            <a:off x="6472105" y="3247053"/>
            <a:ext cx="5434" cy="248422"/>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 xmlns:a16="http://schemas.microsoft.com/office/drawing/2014/main" id="{DF53C3CE-B816-4A55-9D1A-D32534190EF4}"/>
              </a:ext>
            </a:extLst>
          </p:cNvPr>
          <p:cNvCxnSpPr>
            <a:cxnSpLocks/>
            <a:endCxn id="108" idx="2"/>
          </p:cNvCxnSpPr>
          <p:nvPr/>
        </p:nvCxnSpPr>
        <p:spPr>
          <a:xfrm flipH="1" flipV="1">
            <a:off x="7148125" y="3247053"/>
            <a:ext cx="3859" cy="239829"/>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 xmlns:a16="http://schemas.microsoft.com/office/drawing/2014/main" id="{F230A3A6-383F-4739-A5AA-904993A5BAB7}"/>
              </a:ext>
            </a:extLst>
          </p:cNvPr>
          <p:cNvSpPr/>
          <p:nvPr/>
        </p:nvSpPr>
        <p:spPr>
          <a:xfrm>
            <a:off x="6969715" y="4399210"/>
            <a:ext cx="1162014" cy="429173"/>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Local Data Share Mem</a:t>
            </a:r>
          </a:p>
        </p:txBody>
      </p:sp>
      <p:sp>
        <p:nvSpPr>
          <p:cNvPr id="113" name="Rectangle 112">
            <a:extLst>
              <a:ext uri="{FF2B5EF4-FFF2-40B4-BE49-F238E27FC236}">
                <a16:creationId xmlns="" xmlns:a16="http://schemas.microsoft.com/office/drawing/2014/main" id="{AF556B17-1B8A-49D0-B5E2-45013A8DB520}"/>
              </a:ext>
            </a:extLst>
          </p:cNvPr>
          <p:cNvSpPr/>
          <p:nvPr/>
        </p:nvSpPr>
        <p:spPr>
          <a:xfrm>
            <a:off x="4044466" y="1556059"/>
            <a:ext cx="1030260" cy="364431"/>
          </a:xfrm>
          <a:prstGeom prst="rect">
            <a:avLst/>
          </a:prstGeom>
          <a:solidFill>
            <a:schemeClr val="tx2">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Message &amp; Branch Unit</a:t>
            </a:r>
          </a:p>
        </p:txBody>
      </p:sp>
      <p:cxnSp>
        <p:nvCxnSpPr>
          <p:cNvPr id="114" name="Elbow Connector 65">
            <a:extLst>
              <a:ext uri="{FF2B5EF4-FFF2-40B4-BE49-F238E27FC236}">
                <a16:creationId xmlns="" xmlns:a16="http://schemas.microsoft.com/office/drawing/2014/main" id="{6F4F54DD-88F9-479F-9DF2-3EEEC2745DD3}"/>
              </a:ext>
            </a:extLst>
          </p:cNvPr>
          <p:cNvCxnSpPr>
            <a:cxnSpLocks/>
            <a:stCxn id="113" idx="3"/>
            <a:endCxn id="125" idx="0"/>
          </p:cNvCxnSpPr>
          <p:nvPr/>
        </p:nvCxnSpPr>
        <p:spPr>
          <a:xfrm flipH="1" flipV="1">
            <a:off x="2733472" y="1475177"/>
            <a:ext cx="2341254" cy="263098"/>
          </a:xfrm>
          <a:prstGeom prst="bentConnector4">
            <a:avLst>
              <a:gd name="adj1" fmla="val -9764"/>
              <a:gd name="adj2" fmla="val 186888"/>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 xmlns:a16="http://schemas.microsoft.com/office/drawing/2014/main" id="{E959072F-7472-44CB-9160-7476C3DD6C2D}"/>
              </a:ext>
            </a:extLst>
          </p:cNvPr>
          <p:cNvCxnSpPr>
            <a:cxnSpLocks/>
            <a:stCxn id="112" idx="0"/>
          </p:cNvCxnSpPr>
          <p:nvPr/>
        </p:nvCxnSpPr>
        <p:spPr>
          <a:xfrm flipV="1">
            <a:off x="7550722" y="4115285"/>
            <a:ext cx="0" cy="283925"/>
          </a:xfrm>
          <a:prstGeom prst="straightConnector1">
            <a:avLst/>
          </a:prstGeom>
          <a:ln w="254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Rounded Rectangle 81">
            <a:extLst>
              <a:ext uri="{FF2B5EF4-FFF2-40B4-BE49-F238E27FC236}">
                <a16:creationId xmlns="" xmlns:a16="http://schemas.microsoft.com/office/drawing/2014/main" id="{1AA48C5B-6FF9-40FE-9DA9-A713B8405D1B}"/>
              </a:ext>
            </a:extLst>
          </p:cNvPr>
          <p:cNvSpPr/>
          <p:nvPr/>
        </p:nvSpPr>
        <p:spPr>
          <a:xfrm>
            <a:off x="2338918" y="3832280"/>
            <a:ext cx="777529" cy="651543"/>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SIMD 3</a:t>
            </a:r>
          </a:p>
          <a:p>
            <a:pPr algn="ctr"/>
            <a:r>
              <a:rPr lang="en-US" sz="1200" dirty="0">
                <a:solidFill>
                  <a:schemeClr val="bg1"/>
                </a:solidFill>
              </a:rPr>
              <a:t>PC &amp; IB</a:t>
            </a:r>
          </a:p>
          <a:p>
            <a:pPr algn="ctr"/>
            <a:r>
              <a:rPr lang="en-US" sz="1200" dirty="0">
                <a:solidFill>
                  <a:schemeClr val="bg1"/>
                </a:solidFill>
              </a:rPr>
              <a:t>10 WFs</a:t>
            </a:r>
          </a:p>
        </p:txBody>
      </p:sp>
      <p:sp>
        <p:nvSpPr>
          <p:cNvPr id="125" name="Rounded Rectangle 81">
            <a:extLst>
              <a:ext uri="{FF2B5EF4-FFF2-40B4-BE49-F238E27FC236}">
                <a16:creationId xmlns="" xmlns:a16="http://schemas.microsoft.com/office/drawing/2014/main" id="{16EB83BF-55AA-4415-B324-5A2386F8200E}"/>
              </a:ext>
            </a:extLst>
          </p:cNvPr>
          <p:cNvSpPr/>
          <p:nvPr/>
        </p:nvSpPr>
        <p:spPr>
          <a:xfrm>
            <a:off x="2350497" y="1475177"/>
            <a:ext cx="765950" cy="651543"/>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SIMD 0</a:t>
            </a:r>
          </a:p>
          <a:p>
            <a:pPr algn="ctr"/>
            <a:r>
              <a:rPr lang="en-US" sz="1200" dirty="0">
                <a:solidFill>
                  <a:schemeClr val="bg1"/>
                </a:solidFill>
              </a:rPr>
              <a:t>PC &amp; IB</a:t>
            </a:r>
          </a:p>
          <a:p>
            <a:pPr algn="ctr"/>
            <a:r>
              <a:rPr lang="en-US" sz="1200" dirty="0">
                <a:solidFill>
                  <a:schemeClr val="bg1"/>
                </a:solidFill>
              </a:rPr>
              <a:t>10 WFs</a:t>
            </a:r>
          </a:p>
        </p:txBody>
      </p:sp>
      <p:sp>
        <p:nvSpPr>
          <p:cNvPr id="126" name="Rounded Rectangle 81">
            <a:extLst>
              <a:ext uri="{FF2B5EF4-FFF2-40B4-BE49-F238E27FC236}">
                <a16:creationId xmlns="" xmlns:a16="http://schemas.microsoft.com/office/drawing/2014/main" id="{69CA3056-8A14-430D-A133-5262B353F93E}"/>
              </a:ext>
            </a:extLst>
          </p:cNvPr>
          <p:cNvSpPr/>
          <p:nvPr/>
        </p:nvSpPr>
        <p:spPr>
          <a:xfrm>
            <a:off x="2328228" y="2264392"/>
            <a:ext cx="800200" cy="651543"/>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SIMD 1</a:t>
            </a:r>
          </a:p>
          <a:p>
            <a:pPr algn="ctr"/>
            <a:r>
              <a:rPr lang="en-US" sz="1200" dirty="0">
                <a:solidFill>
                  <a:schemeClr val="bg1"/>
                </a:solidFill>
              </a:rPr>
              <a:t>PC &amp; IB</a:t>
            </a:r>
          </a:p>
          <a:p>
            <a:pPr algn="ctr"/>
            <a:r>
              <a:rPr lang="en-US" sz="1200" dirty="0">
                <a:solidFill>
                  <a:schemeClr val="bg1"/>
                </a:solidFill>
              </a:rPr>
              <a:t>10 WFs</a:t>
            </a:r>
          </a:p>
        </p:txBody>
      </p:sp>
      <p:cxnSp>
        <p:nvCxnSpPr>
          <p:cNvPr id="130" name="Straight Arrow Connector 129">
            <a:extLst>
              <a:ext uri="{FF2B5EF4-FFF2-40B4-BE49-F238E27FC236}">
                <a16:creationId xmlns="" xmlns:a16="http://schemas.microsoft.com/office/drawing/2014/main" id="{AC6D8D39-6930-4A6A-B17D-228FC4FEACDF}"/>
              </a:ext>
            </a:extLst>
          </p:cNvPr>
          <p:cNvCxnSpPr>
            <a:cxnSpLocks/>
            <a:stCxn id="80" idx="1"/>
          </p:cNvCxnSpPr>
          <p:nvPr/>
        </p:nvCxnSpPr>
        <p:spPr>
          <a:xfrm flipH="1">
            <a:off x="2107216" y="3376552"/>
            <a:ext cx="231702"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 xmlns:a16="http://schemas.microsoft.com/office/drawing/2014/main" id="{EC0C4F9B-2F80-4E67-BC17-A083C05D0E8A}"/>
              </a:ext>
            </a:extLst>
          </p:cNvPr>
          <p:cNvCxnSpPr>
            <a:cxnSpLocks/>
            <a:stCxn id="126" idx="1"/>
          </p:cNvCxnSpPr>
          <p:nvPr/>
        </p:nvCxnSpPr>
        <p:spPr>
          <a:xfrm flipH="1" flipV="1">
            <a:off x="2107216" y="2587338"/>
            <a:ext cx="221012" cy="282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 xmlns:a16="http://schemas.microsoft.com/office/drawing/2014/main" id="{63C04325-A112-49C1-B239-0651D798361F}"/>
              </a:ext>
            </a:extLst>
          </p:cNvPr>
          <p:cNvCxnSpPr>
            <a:cxnSpLocks/>
            <a:stCxn id="125" idx="1"/>
          </p:cNvCxnSpPr>
          <p:nvPr/>
        </p:nvCxnSpPr>
        <p:spPr>
          <a:xfrm flipH="1">
            <a:off x="2095995" y="1800949"/>
            <a:ext cx="254502"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 xmlns:a16="http://schemas.microsoft.com/office/drawing/2014/main" id="{3DEFEAF4-E46B-4473-98CD-E8DDE05D51E0}"/>
              </a:ext>
            </a:extLst>
          </p:cNvPr>
          <p:cNvCxnSpPr>
            <a:cxnSpLocks/>
            <a:endCxn id="124" idx="3"/>
          </p:cNvCxnSpPr>
          <p:nvPr/>
        </p:nvCxnSpPr>
        <p:spPr>
          <a:xfrm flipH="1">
            <a:off x="3116447" y="4158052"/>
            <a:ext cx="22852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 xmlns:a16="http://schemas.microsoft.com/office/drawing/2014/main" id="{2FDD6635-6BE7-479A-A747-5E60E0C85C3F}"/>
              </a:ext>
            </a:extLst>
          </p:cNvPr>
          <p:cNvCxnSpPr>
            <a:cxnSpLocks/>
            <a:endCxn id="80" idx="3"/>
          </p:cNvCxnSpPr>
          <p:nvPr/>
        </p:nvCxnSpPr>
        <p:spPr>
          <a:xfrm flipH="1">
            <a:off x="3116447" y="3376552"/>
            <a:ext cx="240504"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 xmlns:a16="http://schemas.microsoft.com/office/drawing/2014/main" id="{3D75DE74-E265-4900-90F5-DABAA12F50BC}"/>
              </a:ext>
            </a:extLst>
          </p:cNvPr>
          <p:cNvCxnSpPr>
            <a:cxnSpLocks/>
            <a:endCxn id="126" idx="3"/>
          </p:cNvCxnSpPr>
          <p:nvPr/>
        </p:nvCxnSpPr>
        <p:spPr>
          <a:xfrm flipH="1">
            <a:off x="3128428" y="2590164"/>
            <a:ext cx="228524"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 xmlns:a16="http://schemas.microsoft.com/office/drawing/2014/main" id="{CCD735AC-1726-456A-8431-A6E2C1F1CB7F}"/>
              </a:ext>
            </a:extLst>
          </p:cNvPr>
          <p:cNvCxnSpPr>
            <a:cxnSpLocks/>
            <a:endCxn id="125" idx="3"/>
          </p:cNvCxnSpPr>
          <p:nvPr/>
        </p:nvCxnSpPr>
        <p:spPr>
          <a:xfrm flipH="1" flipV="1">
            <a:off x="3116447" y="1800949"/>
            <a:ext cx="247350" cy="283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 xmlns:a16="http://schemas.microsoft.com/office/drawing/2014/main" id="{BBB63CEB-2D54-420B-9ACD-1A79DD9EBAF6}"/>
              </a:ext>
            </a:extLst>
          </p:cNvPr>
          <p:cNvCxnSpPr>
            <a:cxnSpLocks/>
            <a:stCxn id="125" idx="2"/>
            <a:endCxn id="126" idx="0"/>
          </p:cNvCxnSpPr>
          <p:nvPr/>
        </p:nvCxnSpPr>
        <p:spPr>
          <a:xfrm flipH="1">
            <a:off x="2728328" y="2126720"/>
            <a:ext cx="5144" cy="137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 xmlns:a16="http://schemas.microsoft.com/office/drawing/2014/main" id="{8DE0DE93-5521-4119-B507-B76AA70CCDA4}"/>
              </a:ext>
            </a:extLst>
          </p:cNvPr>
          <p:cNvCxnSpPr>
            <a:cxnSpLocks/>
            <a:stCxn id="126" idx="2"/>
            <a:endCxn id="80" idx="0"/>
          </p:cNvCxnSpPr>
          <p:nvPr/>
        </p:nvCxnSpPr>
        <p:spPr>
          <a:xfrm flipH="1">
            <a:off x="2727683" y="2915935"/>
            <a:ext cx="645" cy="1348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 xmlns:a16="http://schemas.microsoft.com/office/drawing/2014/main" id="{333C23E6-33C9-4411-985E-BC36523216F1}"/>
              </a:ext>
            </a:extLst>
          </p:cNvPr>
          <p:cNvCxnSpPr>
            <a:cxnSpLocks/>
            <a:stCxn id="80" idx="2"/>
            <a:endCxn id="124" idx="0"/>
          </p:cNvCxnSpPr>
          <p:nvPr/>
        </p:nvCxnSpPr>
        <p:spPr>
          <a:xfrm>
            <a:off x="2727683" y="3702323"/>
            <a:ext cx="0" cy="129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 xmlns:a16="http://schemas.microsoft.com/office/drawing/2014/main" id="{4CB1DCB8-9E96-40EA-9F7E-9798AD6390F6}"/>
              </a:ext>
            </a:extLst>
          </p:cNvPr>
          <p:cNvSpPr/>
          <p:nvPr/>
        </p:nvSpPr>
        <p:spPr>
          <a:xfrm>
            <a:off x="4044465" y="2061448"/>
            <a:ext cx="1030261" cy="364431"/>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Export/GDS Decode</a:t>
            </a:r>
          </a:p>
        </p:txBody>
      </p:sp>
      <p:sp>
        <p:nvSpPr>
          <p:cNvPr id="203" name="Rectangle 202">
            <a:extLst>
              <a:ext uri="{FF2B5EF4-FFF2-40B4-BE49-F238E27FC236}">
                <a16:creationId xmlns="" xmlns:a16="http://schemas.microsoft.com/office/drawing/2014/main" id="{869AE36C-3532-4922-8F0A-178F9576D7B6}"/>
              </a:ext>
            </a:extLst>
          </p:cNvPr>
          <p:cNvSpPr/>
          <p:nvPr/>
        </p:nvSpPr>
        <p:spPr>
          <a:xfrm>
            <a:off x="4044465" y="2559668"/>
            <a:ext cx="1030261" cy="364431"/>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Vector Mem Decode</a:t>
            </a:r>
          </a:p>
        </p:txBody>
      </p:sp>
      <p:sp>
        <p:nvSpPr>
          <p:cNvPr id="204" name="Rectangle 203">
            <a:extLst>
              <a:ext uri="{FF2B5EF4-FFF2-40B4-BE49-F238E27FC236}">
                <a16:creationId xmlns="" xmlns:a16="http://schemas.microsoft.com/office/drawing/2014/main" id="{A3410964-5D37-4977-A795-476F8D9AE079}"/>
              </a:ext>
            </a:extLst>
          </p:cNvPr>
          <p:cNvSpPr/>
          <p:nvPr/>
        </p:nvSpPr>
        <p:spPr>
          <a:xfrm>
            <a:off x="4055287" y="3034239"/>
            <a:ext cx="1019439" cy="364431"/>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Scalar Decode</a:t>
            </a:r>
          </a:p>
        </p:txBody>
      </p:sp>
      <p:sp>
        <p:nvSpPr>
          <p:cNvPr id="205" name="Rectangle 204">
            <a:extLst>
              <a:ext uri="{FF2B5EF4-FFF2-40B4-BE49-F238E27FC236}">
                <a16:creationId xmlns="" xmlns:a16="http://schemas.microsoft.com/office/drawing/2014/main" id="{E9F9EAB7-3AA6-4E41-BEEC-AF3824D91BFA}"/>
              </a:ext>
            </a:extLst>
          </p:cNvPr>
          <p:cNvSpPr/>
          <p:nvPr/>
        </p:nvSpPr>
        <p:spPr>
          <a:xfrm>
            <a:off x="4044480" y="3983381"/>
            <a:ext cx="1030246" cy="364431"/>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LDS Decode</a:t>
            </a:r>
          </a:p>
        </p:txBody>
      </p:sp>
      <p:sp>
        <p:nvSpPr>
          <p:cNvPr id="206" name="Rectangle 205">
            <a:extLst>
              <a:ext uri="{FF2B5EF4-FFF2-40B4-BE49-F238E27FC236}">
                <a16:creationId xmlns="" xmlns:a16="http://schemas.microsoft.com/office/drawing/2014/main" id="{CFF9E3D6-F5B6-48A1-8EF9-690C7C32237B}"/>
              </a:ext>
            </a:extLst>
          </p:cNvPr>
          <p:cNvSpPr/>
          <p:nvPr/>
        </p:nvSpPr>
        <p:spPr>
          <a:xfrm>
            <a:off x="4055287" y="3508810"/>
            <a:ext cx="1019439" cy="364431"/>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Vector Decode</a:t>
            </a:r>
          </a:p>
        </p:txBody>
      </p:sp>
      <p:cxnSp>
        <p:nvCxnSpPr>
          <p:cNvPr id="209" name="Straight Arrow Connector 208">
            <a:extLst>
              <a:ext uri="{FF2B5EF4-FFF2-40B4-BE49-F238E27FC236}">
                <a16:creationId xmlns="" xmlns:a16="http://schemas.microsoft.com/office/drawing/2014/main" id="{41061342-38EC-4EC9-8BE3-96DC3B1EEBDB}"/>
              </a:ext>
            </a:extLst>
          </p:cNvPr>
          <p:cNvCxnSpPr>
            <a:cxnSpLocks/>
            <a:stCxn id="198" idx="1"/>
          </p:cNvCxnSpPr>
          <p:nvPr/>
        </p:nvCxnSpPr>
        <p:spPr>
          <a:xfrm flipH="1">
            <a:off x="3752807" y="2243664"/>
            <a:ext cx="291658"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 xmlns:a16="http://schemas.microsoft.com/office/drawing/2014/main" id="{D0E625F8-0073-4C63-85B4-D7F33FDD1BE9}"/>
              </a:ext>
            </a:extLst>
          </p:cNvPr>
          <p:cNvCxnSpPr>
            <a:cxnSpLocks/>
            <a:stCxn id="203" idx="1"/>
          </p:cNvCxnSpPr>
          <p:nvPr/>
        </p:nvCxnSpPr>
        <p:spPr>
          <a:xfrm flipH="1">
            <a:off x="3752807" y="2741884"/>
            <a:ext cx="291658" cy="482"/>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 xmlns:a16="http://schemas.microsoft.com/office/drawing/2014/main" id="{93D480F4-F273-4313-AF94-BAD2E62EF899}"/>
              </a:ext>
            </a:extLst>
          </p:cNvPr>
          <p:cNvCxnSpPr>
            <a:cxnSpLocks/>
            <a:stCxn id="204" idx="1"/>
          </p:cNvCxnSpPr>
          <p:nvPr/>
        </p:nvCxnSpPr>
        <p:spPr>
          <a:xfrm flipH="1">
            <a:off x="3766856" y="3216455"/>
            <a:ext cx="288431" cy="0"/>
          </a:xfrm>
          <a:prstGeom prst="straightConnector1">
            <a:avLst/>
          </a:prstGeom>
          <a:ln w="254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 xmlns:a16="http://schemas.microsoft.com/office/drawing/2014/main" id="{7F7BAC22-FEBC-4A7D-9EB8-EB61E6DF947C}"/>
              </a:ext>
            </a:extLst>
          </p:cNvPr>
          <p:cNvCxnSpPr>
            <a:cxnSpLocks/>
            <a:stCxn id="206" idx="1"/>
          </p:cNvCxnSpPr>
          <p:nvPr/>
        </p:nvCxnSpPr>
        <p:spPr>
          <a:xfrm flipH="1">
            <a:off x="3752807" y="3691026"/>
            <a:ext cx="302480" cy="0"/>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 xmlns:a16="http://schemas.microsoft.com/office/drawing/2014/main" id="{6F969AB0-0078-42E7-A0C6-382C6DA24016}"/>
              </a:ext>
            </a:extLst>
          </p:cNvPr>
          <p:cNvCxnSpPr>
            <a:cxnSpLocks/>
            <a:stCxn id="205" idx="1"/>
          </p:cNvCxnSpPr>
          <p:nvPr/>
        </p:nvCxnSpPr>
        <p:spPr>
          <a:xfrm flipH="1">
            <a:off x="3752807" y="4165597"/>
            <a:ext cx="291673" cy="0"/>
          </a:xfrm>
          <a:prstGeom prst="straightConnector1">
            <a:avLst/>
          </a:prstGeom>
          <a:ln w="254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Elbow Connector 65">
            <a:extLst>
              <a:ext uri="{FF2B5EF4-FFF2-40B4-BE49-F238E27FC236}">
                <a16:creationId xmlns="" xmlns:a16="http://schemas.microsoft.com/office/drawing/2014/main" id="{CA343D01-C924-4433-93EB-A5DD927966D1}"/>
              </a:ext>
            </a:extLst>
          </p:cNvPr>
          <p:cNvCxnSpPr>
            <a:cxnSpLocks/>
            <a:stCxn id="205" idx="3"/>
            <a:endCxn id="112" idx="1"/>
          </p:cNvCxnSpPr>
          <p:nvPr/>
        </p:nvCxnSpPr>
        <p:spPr>
          <a:xfrm>
            <a:off x="5074726" y="4165597"/>
            <a:ext cx="1894989" cy="448200"/>
          </a:xfrm>
          <a:prstGeom prst="bentConnector3">
            <a:avLst>
              <a:gd name="adj1" fmla="val 25337"/>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Elbow Connector 65">
            <a:extLst>
              <a:ext uri="{FF2B5EF4-FFF2-40B4-BE49-F238E27FC236}">
                <a16:creationId xmlns="" xmlns:a16="http://schemas.microsoft.com/office/drawing/2014/main" id="{C9E32B02-BB83-4E78-8C5C-6F71646A5FDC}"/>
              </a:ext>
            </a:extLst>
          </p:cNvPr>
          <p:cNvCxnSpPr>
            <a:cxnSpLocks/>
            <a:stCxn id="206" idx="3"/>
            <a:endCxn id="100" idx="1"/>
          </p:cNvCxnSpPr>
          <p:nvPr/>
        </p:nvCxnSpPr>
        <p:spPr>
          <a:xfrm>
            <a:off x="5074726" y="3691026"/>
            <a:ext cx="978173" cy="110058"/>
          </a:xfrm>
          <a:prstGeom prst="bentConnector3">
            <a:avLst>
              <a:gd name="adj1" fmla="val 7564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65">
            <a:extLst>
              <a:ext uri="{FF2B5EF4-FFF2-40B4-BE49-F238E27FC236}">
                <a16:creationId xmlns="" xmlns:a16="http://schemas.microsoft.com/office/drawing/2014/main" id="{D0843252-4E59-46C9-829C-D174475D5046}"/>
              </a:ext>
            </a:extLst>
          </p:cNvPr>
          <p:cNvCxnSpPr>
            <a:cxnSpLocks/>
            <a:stCxn id="204" idx="3"/>
            <a:endCxn id="106" idx="1"/>
          </p:cNvCxnSpPr>
          <p:nvPr/>
        </p:nvCxnSpPr>
        <p:spPr>
          <a:xfrm flipV="1">
            <a:off x="5074726" y="2192883"/>
            <a:ext cx="1076048" cy="1023572"/>
          </a:xfrm>
          <a:prstGeom prst="bentConnector3">
            <a:avLst>
              <a:gd name="adj1" fmla="val 50000"/>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8" name="Rounded Rectangle 50">
            <a:extLst>
              <a:ext uri="{FF2B5EF4-FFF2-40B4-BE49-F238E27FC236}">
                <a16:creationId xmlns="" xmlns:a16="http://schemas.microsoft.com/office/drawing/2014/main" id="{1F4E2EBC-1947-4CD0-8AEA-3469F8C7CF7C}"/>
              </a:ext>
            </a:extLst>
          </p:cNvPr>
          <p:cNvSpPr/>
          <p:nvPr/>
        </p:nvSpPr>
        <p:spPr>
          <a:xfrm rot="5400000">
            <a:off x="8926825" y="2085181"/>
            <a:ext cx="1290846" cy="51958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TCP</a:t>
            </a:r>
          </a:p>
        </p:txBody>
      </p:sp>
      <p:cxnSp>
        <p:nvCxnSpPr>
          <p:cNvPr id="280" name="Elbow Connector 65">
            <a:extLst>
              <a:ext uri="{FF2B5EF4-FFF2-40B4-BE49-F238E27FC236}">
                <a16:creationId xmlns="" xmlns:a16="http://schemas.microsoft.com/office/drawing/2014/main" id="{547E6D15-0167-4FA6-B2FC-1D11EDD201E0}"/>
              </a:ext>
            </a:extLst>
          </p:cNvPr>
          <p:cNvCxnSpPr>
            <a:cxnSpLocks/>
            <a:stCxn id="206" idx="3"/>
            <a:endCxn id="107" idx="1"/>
          </p:cNvCxnSpPr>
          <p:nvPr/>
        </p:nvCxnSpPr>
        <p:spPr>
          <a:xfrm flipV="1">
            <a:off x="5074726" y="2930205"/>
            <a:ext cx="1089553" cy="760821"/>
          </a:xfrm>
          <a:prstGeom prst="bentConnector3">
            <a:avLst>
              <a:gd name="adj1" fmla="val 67717"/>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 xmlns:a16="http://schemas.microsoft.com/office/drawing/2014/main" id="{52B95EB4-EC61-401B-8339-98764E5BEBB0}"/>
              </a:ext>
            </a:extLst>
          </p:cNvPr>
          <p:cNvSpPr txBox="1"/>
          <p:nvPr/>
        </p:nvSpPr>
        <p:spPr>
          <a:xfrm>
            <a:off x="3937958" y="1455170"/>
            <a:ext cx="1238681" cy="3154740"/>
          </a:xfrm>
          <a:prstGeom prst="rect">
            <a:avLst/>
          </a:prstGeom>
          <a:ln w="25400">
            <a:solidFill>
              <a:schemeClr val="tx1"/>
            </a:solidFill>
          </a:ln>
        </p:spPr>
        <p:txBody>
          <a:bodyPr wrap="square" rtlCol="0" anchor="ctr" anchorCtr="0">
            <a:spAutoFit/>
          </a:bodyPr>
          <a:lstStyle/>
          <a:p>
            <a:pPr fontAlgn="auto">
              <a:lnSpc>
                <a:spcPct val="90000"/>
              </a:lnSpc>
              <a:spcBef>
                <a:spcPts val="225"/>
              </a:spcBef>
              <a:spcAft>
                <a:spcPts val="225"/>
              </a:spcAft>
              <a:buClr>
                <a:srgbClr val="FFFFFF"/>
              </a:buClr>
            </a:pPr>
            <a:endParaRPr lang="en-US" sz="1200" dirty="0">
              <a:latin typeface="Calibri Light" panose="020F0302020204030204" pitchFamily="34" charset="0"/>
              <a:ea typeface="MS PGothic" pitchFamily="34" charset="-128"/>
              <a:cs typeface="+mn-cs"/>
            </a:endParaRPr>
          </a:p>
        </p:txBody>
      </p:sp>
      <p:sp>
        <p:nvSpPr>
          <p:cNvPr id="299" name="Rounded Rectangle 50">
            <a:extLst>
              <a:ext uri="{FF2B5EF4-FFF2-40B4-BE49-F238E27FC236}">
                <a16:creationId xmlns="" xmlns:a16="http://schemas.microsoft.com/office/drawing/2014/main" id="{A646B0B3-856E-4AD9-A96F-9AE409CB6313}"/>
              </a:ext>
            </a:extLst>
          </p:cNvPr>
          <p:cNvSpPr/>
          <p:nvPr/>
        </p:nvSpPr>
        <p:spPr>
          <a:xfrm rot="5400000">
            <a:off x="424898" y="2625360"/>
            <a:ext cx="891947" cy="715993"/>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SQC</a:t>
            </a:r>
          </a:p>
        </p:txBody>
      </p:sp>
      <p:cxnSp>
        <p:nvCxnSpPr>
          <p:cNvPr id="301" name="Straight Arrow Connector 300">
            <a:extLst>
              <a:ext uri="{FF2B5EF4-FFF2-40B4-BE49-F238E27FC236}">
                <a16:creationId xmlns="" xmlns:a16="http://schemas.microsoft.com/office/drawing/2014/main" id="{DA112E2D-9CDC-410F-B704-521624447E6F}"/>
              </a:ext>
            </a:extLst>
          </p:cNvPr>
          <p:cNvCxnSpPr>
            <a:cxnSpLocks/>
            <a:stCxn id="299" idx="0"/>
            <a:endCxn id="78" idx="1"/>
          </p:cNvCxnSpPr>
          <p:nvPr/>
        </p:nvCxnSpPr>
        <p:spPr>
          <a:xfrm flipV="1">
            <a:off x="1228868" y="2974585"/>
            <a:ext cx="445982" cy="8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 name="Rounded Rectangle 50">
            <a:extLst>
              <a:ext uri="{FF2B5EF4-FFF2-40B4-BE49-F238E27FC236}">
                <a16:creationId xmlns="" xmlns:a16="http://schemas.microsoft.com/office/drawing/2014/main" id="{4DA25F85-0B8D-4909-9F10-A71870BB4372}"/>
              </a:ext>
            </a:extLst>
          </p:cNvPr>
          <p:cNvSpPr/>
          <p:nvPr/>
        </p:nvSpPr>
        <p:spPr>
          <a:xfrm rot="5400000">
            <a:off x="10365707" y="2707853"/>
            <a:ext cx="1438819" cy="891962"/>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TCC</a:t>
            </a:r>
          </a:p>
        </p:txBody>
      </p:sp>
      <p:sp>
        <p:nvSpPr>
          <p:cNvPr id="308" name="Rounded Rectangle 50">
            <a:extLst>
              <a:ext uri="{FF2B5EF4-FFF2-40B4-BE49-F238E27FC236}">
                <a16:creationId xmlns="" xmlns:a16="http://schemas.microsoft.com/office/drawing/2014/main" id="{7612F843-A015-4B40-9C74-EEA2103A2768}"/>
              </a:ext>
            </a:extLst>
          </p:cNvPr>
          <p:cNvSpPr/>
          <p:nvPr/>
        </p:nvSpPr>
        <p:spPr>
          <a:xfrm rot="5400000">
            <a:off x="10728698" y="1467219"/>
            <a:ext cx="708887" cy="715993"/>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Scalar</a:t>
            </a:r>
          </a:p>
          <a:p>
            <a:pPr algn="ctr"/>
            <a:r>
              <a:rPr lang="en-US" sz="1400" dirty="0">
                <a:solidFill>
                  <a:schemeClr val="tx1"/>
                </a:solidFill>
              </a:rPr>
              <a:t>Cache</a:t>
            </a:r>
          </a:p>
        </p:txBody>
      </p:sp>
      <p:cxnSp>
        <p:nvCxnSpPr>
          <p:cNvPr id="315" name="Straight Arrow Connector 314">
            <a:extLst>
              <a:ext uri="{FF2B5EF4-FFF2-40B4-BE49-F238E27FC236}">
                <a16:creationId xmlns="" xmlns:a16="http://schemas.microsoft.com/office/drawing/2014/main" id="{10D70910-6B0F-4890-808C-BE5F0F61BE2D}"/>
              </a:ext>
            </a:extLst>
          </p:cNvPr>
          <p:cNvCxnSpPr>
            <a:cxnSpLocks/>
            <a:stCxn id="307" idx="1"/>
            <a:endCxn id="308" idx="3"/>
          </p:cNvCxnSpPr>
          <p:nvPr/>
        </p:nvCxnSpPr>
        <p:spPr>
          <a:xfrm flipH="1" flipV="1">
            <a:off x="11083141" y="2179659"/>
            <a:ext cx="1976" cy="25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 xmlns:a16="http://schemas.microsoft.com/office/drawing/2014/main" id="{F8408C9C-20F7-44DE-B17C-305872281A48}"/>
              </a:ext>
            </a:extLst>
          </p:cNvPr>
          <p:cNvCxnSpPr>
            <a:cxnSpLocks/>
            <a:stCxn id="308" idx="2"/>
          </p:cNvCxnSpPr>
          <p:nvPr/>
        </p:nvCxnSpPr>
        <p:spPr>
          <a:xfrm flipH="1" flipV="1">
            <a:off x="10390282" y="1825215"/>
            <a:ext cx="33486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 xmlns:a16="http://schemas.microsoft.com/office/drawing/2014/main" id="{F060EB44-77B5-4369-8E58-0AF2F7801E0E}"/>
              </a:ext>
            </a:extLst>
          </p:cNvPr>
          <p:cNvCxnSpPr>
            <a:cxnSpLocks/>
            <a:stCxn id="307" idx="3"/>
            <a:endCxn id="299" idx="3"/>
          </p:cNvCxnSpPr>
          <p:nvPr/>
        </p:nvCxnSpPr>
        <p:spPr>
          <a:xfrm rot="5400000" flipH="1">
            <a:off x="5756037" y="-1455836"/>
            <a:ext cx="443914" cy="10214246"/>
          </a:xfrm>
          <a:prstGeom prst="bentConnector3">
            <a:avLst>
              <a:gd name="adj1" fmla="val -30841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 xmlns:a16="http://schemas.microsoft.com/office/drawing/2014/main" id="{B9D4B5A7-9D7B-4880-B812-BC9ABE2B6641}"/>
              </a:ext>
            </a:extLst>
          </p:cNvPr>
          <p:cNvCxnSpPr>
            <a:cxnSpLocks/>
            <a:stCxn id="203" idx="3"/>
            <a:endCxn id="248" idx="1"/>
          </p:cNvCxnSpPr>
          <p:nvPr/>
        </p:nvCxnSpPr>
        <p:spPr>
          <a:xfrm flipV="1">
            <a:off x="5074726" y="1699551"/>
            <a:ext cx="4497522" cy="1042333"/>
          </a:xfrm>
          <a:prstGeom prst="bentConnector4">
            <a:avLst>
              <a:gd name="adj1" fmla="val 7810"/>
              <a:gd name="adj2" fmla="val 12636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 xmlns:a16="http://schemas.microsoft.com/office/drawing/2014/main" id="{B68F7335-704E-409C-8BF8-21953A7E71D0}"/>
              </a:ext>
            </a:extLst>
          </p:cNvPr>
          <p:cNvCxnSpPr>
            <a:cxnSpLocks/>
            <a:stCxn id="307" idx="2"/>
            <a:endCxn id="248" idx="0"/>
          </p:cNvCxnSpPr>
          <p:nvPr/>
        </p:nvCxnSpPr>
        <p:spPr>
          <a:xfrm rot="10800000">
            <a:off x="9832042" y="2344975"/>
            <a:ext cx="807095" cy="808861"/>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D75A5D7B-ECD5-4A84-A9E0-C7B580CB0872}"/>
              </a:ext>
            </a:extLst>
          </p:cNvPr>
          <p:cNvCxnSpPr>
            <a:cxnSpLocks/>
            <a:stCxn id="55" idx="0"/>
            <a:endCxn id="124" idx="2"/>
          </p:cNvCxnSpPr>
          <p:nvPr/>
        </p:nvCxnSpPr>
        <p:spPr>
          <a:xfrm flipH="1" flipV="1">
            <a:off x="2727683" y="4483823"/>
            <a:ext cx="258885" cy="188427"/>
          </a:xfrm>
          <a:prstGeom prst="line">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0AE6A260-EA06-46EE-ACE6-42119BF2EECA}"/>
              </a:ext>
            </a:extLst>
          </p:cNvPr>
          <p:cNvCxnSpPr>
            <a:cxnSpLocks/>
            <a:stCxn id="63" idx="0"/>
            <a:endCxn id="298" idx="2"/>
          </p:cNvCxnSpPr>
          <p:nvPr/>
        </p:nvCxnSpPr>
        <p:spPr>
          <a:xfrm flipV="1">
            <a:off x="3308150" y="4609910"/>
            <a:ext cx="1249149" cy="104496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 xmlns:a16="http://schemas.microsoft.com/office/drawing/2014/main" id="{1A29F1FE-1819-44EF-902D-D316C611B467}"/>
              </a:ext>
            </a:extLst>
          </p:cNvPr>
          <p:cNvSpPr/>
          <p:nvPr/>
        </p:nvSpPr>
        <p:spPr>
          <a:xfrm>
            <a:off x="6915881" y="4326047"/>
            <a:ext cx="1254760" cy="549386"/>
          </a:xfrm>
          <a:prstGeom prst="rect">
            <a:avLst/>
          </a:prstGeom>
          <a:no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6" name="Straight Connector 55">
            <a:extLst>
              <a:ext uri="{FF2B5EF4-FFF2-40B4-BE49-F238E27FC236}">
                <a16:creationId xmlns="" xmlns:a16="http://schemas.microsoft.com/office/drawing/2014/main" id="{F1D1B626-FC15-4B62-B51C-A90405954483}"/>
              </a:ext>
            </a:extLst>
          </p:cNvPr>
          <p:cNvCxnSpPr>
            <a:cxnSpLocks/>
            <a:stCxn id="60" idx="0"/>
            <a:endCxn id="53" idx="2"/>
          </p:cNvCxnSpPr>
          <p:nvPr/>
        </p:nvCxnSpPr>
        <p:spPr>
          <a:xfrm flipV="1">
            <a:off x="6382835" y="4875433"/>
            <a:ext cx="1160426" cy="713401"/>
          </a:xfrm>
          <a:prstGeom prst="line">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 xmlns:a16="http://schemas.microsoft.com/office/drawing/2014/main" id="{CFAE06FE-3F72-4B5F-B498-0DFA74537C35}"/>
              </a:ext>
            </a:extLst>
          </p:cNvPr>
          <p:cNvSpPr txBox="1"/>
          <p:nvPr/>
        </p:nvSpPr>
        <p:spPr>
          <a:xfrm>
            <a:off x="7978169" y="5636002"/>
            <a:ext cx="3728906" cy="776623"/>
          </a:xfrm>
          <a:prstGeom prst="rect">
            <a:avLst/>
          </a:prstGeom>
          <a:ln w="25400">
            <a:solidFill>
              <a:schemeClr val="accent1"/>
            </a:solidFill>
          </a:ln>
        </p:spPr>
        <p:txBody>
          <a:bodyPr wrap="none" rtlCol="0" anchor="ctr" anchorCtr="0">
            <a:spAutoFit/>
          </a:bodyPr>
          <a:lstStyle/>
          <a:p>
            <a:pPr fontAlgn="auto">
              <a:lnSpc>
                <a:spcPct val="90000"/>
              </a:lnSpc>
              <a:spcBef>
                <a:spcPts val="225"/>
              </a:spcBef>
              <a:spcAft>
                <a:spcPts val="225"/>
              </a:spcAft>
              <a:buClr>
                <a:srgbClr val="FFFFFF"/>
              </a:buClr>
            </a:pPr>
            <a:r>
              <a:rPr lang="en-US" sz="1400" dirty="0">
                <a:latin typeface="Lucida Console" panose="020B0609040504020204" pitchFamily="49" charset="0"/>
                <a:ea typeface="MS PGothic" pitchFamily="34" charset="-128"/>
                <a:cs typeface="+mn-cs"/>
              </a:rPr>
              <a:t>src/mem/protocol/GPU_VIPER-TCP.sm</a:t>
            </a:r>
          </a:p>
          <a:p>
            <a:pPr fontAlgn="auto">
              <a:lnSpc>
                <a:spcPct val="90000"/>
              </a:lnSpc>
              <a:spcBef>
                <a:spcPts val="225"/>
              </a:spcBef>
              <a:spcAft>
                <a:spcPts val="225"/>
              </a:spcAft>
              <a:buClr>
                <a:srgbClr val="FFFFFF"/>
              </a:buClr>
            </a:pPr>
            <a:r>
              <a:rPr lang="en-US" sz="1400" dirty="0">
                <a:latin typeface="Lucida Console" panose="020B0609040504020204" pitchFamily="49" charset="0"/>
                <a:ea typeface="MS PGothic" pitchFamily="34" charset="-128"/>
                <a:cs typeface="+mn-cs"/>
              </a:rPr>
              <a:t>src/mem/protocol/GPU_VIPER-TCC.sm</a:t>
            </a:r>
          </a:p>
          <a:p>
            <a:pPr fontAlgn="auto">
              <a:lnSpc>
                <a:spcPct val="90000"/>
              </a:lnSpc>
              <a:spcBef>
                <a:spcPts val="225"/>
              </a:spcBef>
              <a:spcAft>
                <a:spcPts val="225"/>
              </a:spcAft>
              <a:buClr>
                <a:srgbClr val="FFFFFF"/>
              </a:buClr>
            </a:pPr>
            <a:r>
              <a:rPr lang="en-US" sz="1400" dirty="0">
                <a:latin typeface="Lucida Console" panose="020B0609040504020204" pitchFamily="49" charset="0"/>
                <a:ea typeface="MS PGothic" pitchFamily="34" charset="-128"/>
                <a:cs typeface="+mn-cs"/>
              </a:rPr>
              <a:t>src/mem/protocol/GPU_VIPER-SQC.sm</a:t>
            </a:r>
          </a:p>
        </p:txBody>
      </p:sp>
      <p:cxnSp>
        <p:nvCxnSpPr>
          <p:cNvPr id="62" name="Straight Arrow Connector 61">
            <a:extLst>
              <a:ext uri="{FF2B5EF4-FFF2-40B4-BE49-F238E27FC236}">
                <a16:creationId xmlns="" xmlns:a16="http://schemas.microsoft.com/office/drawing/2014/main" id="{B7386E51-9067-4C88-A6A4-74EF9C877FC6}"/>
              </a:ext>
            </a:extLst>
          </p:cNvPr>
          <p:cNvCxnSpPr>
            <a:cxnSpLocks/>
            <a:stCxn id="128" idx="0"/>
            <a:endCxn id="307" idx="3"/>
          </p:cNvCxnSpPr>
          <p:nvPr/>
        </p:nvCxnSpPr>
        <p:spPr>
          <a:xfrm flipV="1">
            <a:off x="9842622" y="3873244"/>
            <a:ext cx="1242495" cy="176275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 xmlns:a16="http://schemas.microsoft.com/office/drawing/2014/main" id="{5C26C805-9498-4F02-9024-1145111813FC}"/>
              </a:ext>
            </a:extLst>
          </p:cNvPr>
          <p:cNvCxnSpPr>
            <a:cxnSpLocks/>
            <a:stCxn id="128" idx="0"/>
            <a:endCxn id="248" idx="3"/>
          </p:cNvCxnSpPr>
          <p:nvPr/>
        </p:nvCxnSpPr>
        <p:spPr>
          <a:xfrm flipH="1" flipV="1">
            <a:off x="9572248" y="2990397"/>
            <a:ext cx="270374" cy="264560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 xmlns:a16="http://schemas.microsoft.com/office/drawing/2014/main" id="{FE666A86-0094-4505-B963-F4E73639E3DA}"/>
              </a:ext>
            </a:extLst>
          </p:cNvPr>
          <p:cNvCxnSpPr>
            <a:cxnSpLocks/>
            <a:stCxn id="128" idx="0"/>
            <a:endCxn id="308" idx="3"/>
          </p:cNvCxnSpPr>
          <p:nvPr/>
        </p:nvCxnSpPr>
        <p:spPr>
          <a:xfrm flipV="1">
            <a:off x="9842622" y="2179659"/>
            <a:ext cx="1240519" cy="345634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 xmlns:a16="http://schemas.microsoft.com/office/drawing/2014/main" id="{16288121-3F8B-4995-936C-40D10C71489E}"/>
              </a:ext>
            </a:extLst>
          </p:cNvPr>
          <p:cNvCxnSpPr>
            <a:cxnSpLocks/>
            <a:stCxn id="128" idx="0"/>
            <a:endCxn id="299" idx="0"/>
          </p:cNvCxnSpPr>
          <p:nvPr/>
        </p:nvCxnSpPr>
        <p:spPr>
          <a:xfrm flipH="1" flipV="1">
            <a:off x="1228868" y="2983357"/>
            <a:ext cx="8613754" cy="265264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 xmlns:a16="http://schemas.microsoft.com/office/drawing/2014/main" id="{A76A426A-5442-4C71-8519-FDFEB63FF466}"/>
              </a:ext>
            </a:extLst>
          </p:cNvPr>
          <p:cNvSpPr txBox="1"/>
          <p:nvPr/>
        </p:nvSpPr>
        <p:spPr>
          <a:xfrm>
            <a:off x="7041694" y="400110"/>
            <a:ext cx="3191899" cy="531428"/>
          </a:xfrm>
          <a:prstGeom prst="rect">
            <a:avLst/>
          </a:prstGeom>
          <a:ln w="25400">
            <a:solidFill>
              <a:schemeClr val="accent5">
                <a:lumMod val="60000"/>
                <a:lumOff val="40000"/>
              </a:schemeClr>
            </a:solidFill>
          </a:ln>
        </p:spPr>
        <p:txBody>
          <a:bodyPr wrap="none" rtlCol="0" anchor="ctr" anchorCtr="0">
            <a:spAutoFit/>
          </a:bodyPr>
          <a:lstStyle/>
          <a:p>
            <a:pPr fontAlgn="auto">
              <a:lnSpc>
                <a:spcPct val="90000"/>
              </a:lnSpc>
              <a:spcBef>
                <a:spcPts val="225"/>
              </a:spcBef>
              <a:spcAft>
                <a:spcPts val="225"/>
              </a:spcAft>
              <a:buClr>
                <a:srgbClr val="FFFFFF"/>
              </a:buClr>
            </a:pPr>
            <a:r>
              <a:rPr lang="en-US" sz="1400" dirty="0" err="1">
                <a:latin typeface="Lucida Console" panose="020B0609040504020204" pitchFamily="49" charset="0"/>
                <a:ea typeface="MS PGothic" pitchFamily="34" charset="-128"/>
                <a:cs typeface="+mn-cs"/>
              </a:rPr>
              <a:t>scalar_register_file</a:t>
            </a:r>
            <a:r>
              <a:rPr lang="en-US" sz="1400" dirty="0">
                <a:latin typeface="Lucida Console" panose="020B0609040504020204" pitchFamily="49" charset="0"/>
                <a:ea typeface="MS PGothic" pitchFamily="34" charset="-128"/>
                <a:cs typeface="+mn-cs"/>
              </a:rPr>
              <a:t>.[</a:t>
            </a:r>
            <a:r>
              <a:rPr lang="en-US" sz="1400" dirty="0" err="1">
                <a:latin typeface="Lucida Console" panose="020B0609040504020204" pitchFamily="49" charset="0"/>
                <a:ea typeface="MS PGothic" pitchFamily="34" charset="-128"/>
                <a:cs typeface="+mn-cs"/>
              </a:rPr>
              <a:t>hh|cc</a:t>
            </a:r>
            <a:r>
              <a:rPr lang="en-US" sz="1400" dirty="0">
                <a:latin typeface="Lucida Console" panose="020B0609040504020204" pitchFamily="49" charset="0"/>
                <a:ea typeface="MS PGothic" pitchFamily="34" charset="-128"/>
                <a:cs typeface="+mn-cs"/>
              </a:rPr>
              <a:t>]</a:t>
            </a:r>
          </a:p>
          <a:p>
            <a:pPr fontAlgn="auto">
              <a:lnSpc>
                <a:spcPct val="90000"/>
              </a:lnSpc>
              <a:spcBef>
                <a:spcPts val="225"/>
              </a:spcBef>
              <a:spcAft>
                <a:spcPts val="225"/>
              </a:spcAft>
              <a:buClr>
                <a:srgbClr val="FFFFFF"/>
              </a:buClr>
            </a:pPr>
            <a:r>
              <a:rPr lang="en-US" sz="1400" dirty="0" err="1">
                <a:latin typeface="Lucida Console" panose="020B0609040504020204" pitchFamily="49" charset="0"/>
                <a:ea typeface="MS PGothic" pitchFamily="34" charset="-128"/>
                <a:cs typeface="+mn-cs"/>
              </a:rPr>
              <a:t>vector_register_file</a:t>
            </a:r>
            <a:r>
              <a:rPr lang="en-US" sz="1400" dirty="0">
                <a:latin typeface="Lucida Console" panose="020B0609040504020204" pitchFamily="49" charset="0"/>
                <a:ea typeface="MS PGothic" pitchFamily="34" charset="-128"/>
                <a:cs typeface="+mn-cs"/>
              </a:rPr>
              <a:t>.[</a:t>
            </a:r>
            <a:r>
              <a:rPr lang="en-US" sz="1400" dirty="0" err="1">
                <a:latin typeface="Lucida Console" panose="020B0609040504020204" pitchFamily="49" charset="0"/>
                <a:ea typeface="MS PGothic" pitchFamily="34" charset="-128"/>
                <a:cs typeface="+mn-cs"/>
              </a:rPr>
              <a:t>hh|cc</a:t>
            </a:r>
            <a:r>
              <a:rPr lang="en-US" sz="1400" dirty="0">
                <a:latin typeface="Lucida Console" panose="020B0609040504020204" pitchFamily="49" charset="0"/>
                <a:ea typeface="MS PGothic" pitchFamily="34" charset="-128"/>
                <a:cs typeface="+mn-cs"/>
              </a:rPr>
              <a:t>]</a:t>
            </a:r>
          </a:p>
        </p:txBody>
      </p:sp>
      <p:sp>
        <p:nvSpPr>
          <p:cNvPr id="142" name="Rectangle 141">
            <a:extLst>
              <a:ext uri="{FF2B5EF4-FFF2-40B4-BE49-F238E27FC236}">
                <a16:creationId xmlns="" xmlns:a16="http://schemas.microsoft.com/office/drawing/2014/main" id="{B6272250-EF6E-465E-BD12-B5BCEF87E8F3}"/>
              </a:ext>
            </a:extLst>
          </p:cNvPr>
          <p:cNvSpPr/>
          <p:nvPr/>
        </p:nvSpPr>
        <p:spPr>
          <a:xfrm>
            <a:off x="6076814" y="2581732"/>
            <a:ext cx="1530436" cy="737540"/>
          </a:xfrm>
          <a:prstGeom prst="rect">
            <a:avLst/>
          </a:prstGeom>
          <a:noFill/>
          <a:ln>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a:extLst>
              <a:ext uri="{FF2B5EF4-FFF2-40B4-BE49-F238E27FC236}">
                <a16:creationId xmlns="" xmlns:a16="http://schemas.microsoft.com/office/drawing/2014/main" id="{59E43A88-97F4-4FF9-A865-903E5D208276}"/>
              </a:ext>
            </a:extLst>
          </p:cNvPr>
          <p:cNvCxnSpPr>
            <a:cxnSpLocks/>
            <a:stCxn id="141" idx="2"/>
            <a:endCxn id="142" idx="0"/>
          </p:cNvCxnSpPr>
          <p:nvPr/>
        </p:nvCxnSpPr>
        <p:spPr>
          <a:xfrm flipH="1">
            <a:off x="6842032" y="931538"/>
            <a:ext cx="1795612" cy="1650194"/>
          </a:xfrm>
          <a:prstGeom prst="straightConnector1">
            <a:avLst/>
          </a:prstGeom>
          <a:ln w="254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5077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0" grpId="0" animBg="1"/>
      <p:bldP spid="63" grpId="0" animBg="1"/>
      <p:bldP spid="298" grpId="0" animBg="1"/>
      <p:bldP spid="53" grpId="0" animBg="1"/>
      <p:bldP spid="128" grpId="0" animBg="1"/>
      <p:bldP spid="141" grpId="0" animBg="1"/>
      <p:bldP spid="1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CORE Timing</a:t>
            </a:r>
          </a:p>
        </p:txBody>
      </p:sp>
      <p:sp>
        <p:nvSpPr>
          <p:cNvPr id="3" name="Content Placeholder 2"/>
          <p:cNvSpPr>
            <a:spLocks noGrp="1"/>
          </p:cNvSpPr>
          <p:nvPr>
            <p:ph idx="1"/>
          </p:nvPr>
        </p:nvSpPr>
        <p:spPr>
          <a:xfrm>
            <a:off x="313325" y="3096627"/>
            <a:ext cx="8656503" cy="2931932"/>
          </a:xfrm>
        </p:spPr>
        <p:txBody>
          <a:bodyPr/>
          <a:lstStyle/>
          <a:p>
            <a:r>
              <a:rPr lang="en-US" sz="1800" dirty="0"/>
              <a:t>Execute-in-execute philosophy</a:t>
            </a:r>
          </a:p>
          <a:p>
            <a:r>
              <a:rPr lang="en-US" sz="1800" dirty="0"/>
              <a:t>Pipeline stages</a:t>
            </a:r>
          </a:p>
          <a:p>
            <a:pPr lvl="1"/>
            <a:r>
              <a:rPr lang="en-US" sz="1600" dirty="0"/>
              <a:t>Fetch: fetch for dispatched WFs - </a:t>
            </a:r>
            <a:r>
              <a:rPr lang="en-US" sz="1400" dirty="0" err="1">
                <a:latin typeface="Lucida Console" panose="020B0609040504020204" pitchFamily="49" charset="0"/>
              </a:rPr>
              <a:t>fetch_stage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 and </a:t>
            </a:r>
            <a:r>
              <a:rPr lang="en-US" sz="1400" dirty="0" err="1">
                <a:latin typeface="Lucida Console" panose="020B0609040504020204" pitchFamily="49" charset="0"/>
              </a:rPr>
              <a:t>fetch_unit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endParaRPr lang="en-US" dirty="0">
              <a:latin typeface="Lucida Console" panose="020B0609040504020204" pitchFamily="49" charset="0"/>
            </a:endParaRPr>
          </a:p>
          <a:p>
            <a:pPr lvl="1"/>
            <a:r>
              <a:rPr lang="en-US" sz="1600" dirty="0"/>
              <a:t>Scoreboard: Check which WFs are ready - </a:t>
            </a:r>
            <a:r>
              <a:rPr lang="en-US" sz="1400" dirty="0" err="1">
                <a:latin typeface="Lucida Console" panose="020B0609040504020204" pitchFamily="49" charset="0"/>
              </a:rPr>
              <a:t>scoreboard_check_stage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endParaRPr lang="en-US" sz="900" dirty="0">
              <a:latin typeface="Lucida Console" panose="020B0609040504020204" pitchFamily="49" charset="0"/>
            </a:endParaRPr>
          </a:p>
          <a:p>
            <a:pPr lvl="1"/>
            <a:r>
              <a:rPr lang="en-US" sz="1600" dirty="0"/>
              <a:t>Schedule: Select a WF from the ready pool - </a:t>
            </a:r>
            <a:r>
              <a:rPr lang="en-US" sz="1400" dirty="0" err="1">
                <a:latin typeface="Lucida Console" panose="020B0609040504020204" pitchFamily="49" charset="0"/>
              </a:rPr>
              <a:t>schedule_stage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endParaRPr lang="en-US" sz="900" dirty="0">
              <a:latin typeface="Lucida Console" panose="020B0609040504020204" pitchFamily="49" charset="0"/>
            </a:endParaRPr>
          </a:p>
          <a:p>
            <a:pPr lvl="1"/>
            <a:r>
              <a:rPr lang="en-US" sz="1600" dirty="0"/>
              <a:t>Execute: Run WF on execution resource - </a:t>
            </a:r>
            <a:r>
              <a:rPr lang="en-US" sz="1400" dirty="0" err="1">
                <a:latin typeface="Lucida Console" panose="020B0609040504020204" pitchFamily="49" charset="0"/>
              </a:rPr>
              <a:t>exec_stage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endParaRPr lang="en-US" sz="900" dirty="0">
              <a:latin typeface="Lucida Console" panose="020B0609040504020204" pitchFamily="49" charset="0"/>
            </a:endParaRPr>
          </a:p>
          <a:p>
            <a:pPr lvl="1"/>
            <a:r>
              <a:rPr lang="en-US" sz="1600" dirty="0"/>
              <a:t>Memory pipeline: Execute LDS/global memory operation</a:t>
            </a:r>
          </a:p>
          <a:p>
            <a:pPr lvl="2"/>
            <a:r>
              <a:rPr lang="en-US" sz="1400" dirty="0" err="1">
                <a:latin typeface="Lucida Console" panose="020B0609040504020204" pitchFamily="49" charset="0"/>
              </a:rPr>
              <a:t>local_memory_pipeline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lvl="2"/>
            <a:r>
              <a:rPr lang="en-US" sz="1400" dirty="0" err="1">
                <a:latin typeface="Lucida Console" panose="020B0609040504020204" pitchFamily="49" charset="0"/>
              </a:rPr>
              <a:t>global_memory_pipeline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lvl="2"/>
            <a:r>
              <a:rPr lang="en-US" sz="1400" dirty="0" err="1">
                <a:latin typeface="Lucida Console" panose="020B0609040504020204" pitchFamily="49" charset="0"/>
              </a:rPr>
              <a:t>scalar_memory_pipeline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
        <p:nvSpPr>
          <p:cNvPr id="4" name="Text Placeholder 3"/>
          <p:cNvSpPr>
            <a:spLocks noGrp="1"/>
          </p:cNvSpPr>
          <p:nvPr>
            <p:ph type="body" sz="quarter" idx="10"/>
          </p:nvPr>
        </p:nvSpPr>
        <p:spPr/>
        <p:txBody>
          <a:bodyPr/>
          <a:lstStyle/>
          <a:p>
            <a:r>
              <a:rPr lang="en-US" dirty="0"/>
              <a:t>CONCEPTUAL TIMING STAGES</a:t>
            </a:r>
          </a:p>
        </p:txBody>
      </p:sp>
      <p:grpSp>
        <p:nvGrpSpPr>
          <p:cNvPr id="5" name="Group 4">
            <a:extLst>
              <a:ext uri="{FF2B5EF4-FFF2-40B4-BE49-F238E27FC236}">
                <a16:creationId xmlns="" xmlns:a16="http://schemas.microsoft.com/office/drawing/2014/main" id="{96C5039B-29B2-4432-90B6-E91E85661FE2}"/>
              </a:ext>
            </a:extLst>
          </p:cNvPr>
          <p:cNvGrpSpPr/>
          <p:nvPr/>
        </p:nvGrpSpPr>
        <p:grpSpPr>
          <a:xfrm>
            <a:off x="2661318" y="451935"/>
            <a:ext cx="6136038" cy="3048000"/>
            <a:chOff x="5285634" y="809465"/>
            <a:chExt cx="6136038" cy="3048000"/>
          </a:xfrm>
        </p:grpSpPr>
        <p:graphicFrame>
          <p:nvGraphicFramePr>
            <p:cNvPr id="6" name="Diagram 5"/>
            <p:cNvGraphicFramePr/>
            <p:nvPr>
              <p:extLst>
                <p:ext uri="{D42A27DB-BD31-4B8C-83A1-F6EECF244321}">
                  <p14:modId xmlns:p14="http://schemas.microsoft.com/office/powerpoint/2010/main" val="2035113382"/>
                </p:ext>
              </p:extLst>
            </p:nvPr>
          </p:nvGraphicFramePr>
          <p:xfrm>
            <a:off x="5285634" y="809465"/>
            <a:ext cx="612648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Multidocument 6"/>
            <p:cNvSpPr/>
            <p:nvPr/>
          </p:nvSpPr>
          <p:spPr>
            <a:xfrm>
              <a:off x="7419234" y="1877693"/>
              <a:ext cx="579120" cy="307179"/>
            </a:xfrm>
            <a:prstGeom prst="flowChartMultidocumen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8" name="Flowchart: Multidocument 7"/>
            <p:cNvSpPr/>
            <p:nvPr/>
          </p:nvSpPr>
          <p:spPr>
            <a:xfrm>
              <a:off x="6276234" y="1885788"/>
              <a:ext cx="579120" cy="307179"/>
            </a:xfrm>
            <a:prstGeom prst="flowChartMultidocumen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9" name="Flowchart: Multidocument 8"/>
            <p:cNvSpPr/>
            <p:nvPr/>
          </p:nvSpPr>
          <p:spPr>
            <a:xfrm>
              <a:off x="8748914" y="1841347"/>
              <a:ext cx="579120" cy="307179"/>
            </a:xfrm>
            <a:prstGeom prst="flowChartMultidocumen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0" name="TextBox 9"/>
            <p:cNvSpPr txBox="1"/>
            <p:nvPr/>
          </p:nvSpPr>
          <p:spPr>
            <a:xfrm>
              <a:off x="6250406" y="1581313"/>
              <a:ext cx="1115177"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Fetched WFs</a:t>
              </a:r>
            </a:p>
          </p:txBody>
        </p:sp>
        <p:sp>
          <p:nvSpPr>
            <p:cNvPr id="11" name="TextBox 10"/>
            <p:cNvSpPr txBox="1"/>
            <p:nvPr/>
          </p:nvSpPr>
          <p:spPr>
            <a:xfrm>
              <a:off x="7320155" y="1577889"/>
              <a:ext cx="981551"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Ready WFs</a:t>
              </a:r>
            </a:p>
          </p:txBody>
        </p:sp>
        <p:sp>
          <p:nvSpPr>
            <p:cNvPr id="12" name="TextBox 11"/>
            <p:cNvSpPr txBox="1"/>
            <p:nvPr/>
          </p:nvSpPr>
          <p:spPr>
            <a:xfrm>
              <a:off x="8348875" y="1589229"/>
              <a:ext cx="1238031"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Executing WFs</a:t>
              </a:r>
            </a:p>
          </p:txBody>
        </p:sp>
        <p:cxnSp>
          <p:nvCxnSpPr>
            <p:cNvPr id="13" name="Straight Arrow Connector 12"/>
            <p:cNvCxnSpPr/>
            <p:nvPr/>
          </p:nvCxnSpPr>
          <p:spPr>
            <a:xfrm>
              <a:off x="8975203" y="2827735"/>
              <a:ext cx="762206" cy="0"/>
            </a:xfrm>
            <a:prstGeom prst="straightConnector1">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69496" y="3027532"/>
              <a:ext cx="762206" cy="0"/>
            </a:xfrm>
            <a:prstGeom prst="straightConnector1">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08225" y="2667402"/>
              <a:ext cx="1477584"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Local</a:t>
              </a:r>
              <a:r>
                <a:rPr lang="en-US" sz="1200" dirty="0">
                  <a:ea typeface="MS PGothic" pitchFamily="34" charset="-128"/>
                  <a:cs typeface="+mn-cs"/>
                </a:rPr>
                <a:t> memory (LDS)</a:t>
              </a:r>
            </a:p>
          </p:txBody>
        </p:sp>
        <p:sp>
          <p:nvSpPr>
            <p:cNvPr id="17" name="TextBox 16"/>
            <p:cNvSpPr txBox="1"/>
            <p:nvPr/>
          </p:nvSpPr>
          <p:spPr>
            <a:xfrm>
              <a:off x="9686453" y="2878887"/>
              <a:ext cx="1735219"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Global memory (TCP)</a:t>
              </a:r>
            </a:p>
          </p:txBody>
        </p:sp>
      </p:grpSp>
      <p:cxnSp>
        <p:nvCxnSpPr>
          <p:cNvPr id="18" name="Straight Arrow Connector 17">
            <a:extLst>
              <a:ext uri="{FF2B5EF4-FFF2-40B4-BE49-F238E27FC236}">
                <a16:creationId xmlns="" xmlns:a16="http://schemas.microsoft.com/office/drawing/2014/main" id="{3017B229-246E-43D0-9A77-2D42801BA148}"/>
              </a:ext>
            </a:extLst>
          </p:cNvPr>
          <p:cNvCxnSpPr/>
          <p:nvPr/>
        </p:nvCxnSpPr>
        <p:spPr>
          <a:xfrm>
            <a:off x="6356066" y="2848027"/>
            <a:ext cx="762206" cy="0"/>
          </a:xfrm>
          <a:prstGeom prst="straightConnector1">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D3A1B903-6962-4FEA-8320-60DFD827ADD0}"/>
              </a:ext>
            </a:extLst>
          </p:cNvPr>
          <p:cNvSpPr txBox="1"/>
          <p:nvPr/>
        </p:nvSpPr>
        <p:spPr>
          <a:xfrm>
            <a:off x="7083909" y="2721154"/>
            <a:ext cx="1181029" cy="286232"/>
          </a:xfrm>
          <a:prstGeom prst="rect">
            <a:avLst/>
          </a:prstGeom>
        </p:spPr>
        <p:txBody>
          <a:bodyPr wrap="none" rtlCol="0" anchor="ctr" anchorCtr="0">
            <a:spAutoFit/>
          </a:bodyPr>
          <a:lstStyle/>
          <a:p>
            <a:pPr fontAlgn="auto">
              <a:lnSpc>
                <a:spcPct val="90000"/>
              </a:lnSpc>
              <a:spcBef>
                <a:spcPts val="225"/>
              </a:spcBef>
              <a:spcAft>
                <a:spcPts val="225"/>
              </a:spcAft>
              <a:buClr>
                <a:srgbClr val="FFFFFF"/>
              </a:buClr>
            </a:pPr>
            <a:r>
              <a:rPr lang="en-US" sz="1400" dirty="0">
                <a:ea typeface="MS PGothic" pitchFamily="34" charset="-128"/>
                <a:cs typeface="+mn-cs"/>
              </a:rPr>
              <a:t>Scalar</a:t>
            </a:r>
            <a:r>
              <a:rPr lang="en-US" sz="1200" dirty="0">
                <a:ea typeface="MS PGothic" pitchFamily="34" charset="-128"/>
                <a:cs typeface="+mn-cs"/>
              </a:rPr>
              <a:t> memory</a:t>
            </a:r>
          </a:p>
        </p:txBody>
      </p:sp>
    </p:spTree>
    <p:extLst>
      <p:ext uri="{BB962C8B-B14F-4D97-AF65-F5344CB8AC3E}">
        <p14:creationId xmlns:p14="http://schemas.microsoft.com/office/powerpoint/2010/main" val="17709988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12DCA-527D-4F72-86A6-9E4211E9B808}"/>
              </a:ext>
            </a:extLst>
          </p:cNvPr>
          <p:cNvSpPr>
            <a:spLocks noGrp="1"/>
          </p:cNvSpPr>
          <p:nvPr>
            <p:ph type="title"/>
          </p:nvPr>
        </p:nvSpPr>
        <p:spPr/>
        <p:txBody>
          <a:bodyPr/>
          <a:lstStyle/>
          <a:p>
            <a:r>
              <a:rPr lang="en-US" dirty="0"/>
              <a:t>Gcn3 </a:t>
            </a:r>
            <a:r>
              <a:rPr lang="en-US" dirty="0" err="1"/>
              <a:t>gpu</a:t>
            </a:r>
            <a:r>
              <a:rPr lang="en-US" dirty="0"/>
              <a:t> isa</a:t>
            </a:r>
          </a:p>
        </p:txBody>
      </p:sp>
      <p:sp>
        <p:nvSpPr>
          <p:cNvPr id="3" name="Content Placeholder 2">
            <a:extLst>
              <a:ext uri="{FF2B5EF4-FFF2-40B4-BE49-F238E27FC236}">
                <a16:creationId xmlns="" xmlns:a16="http://schemas.microsoft.com/office/drawing/2014/main" id="{AC646545-10C8-4FCD-866C-911FDE644733}"/>
              </a:ext>
            </a:extLst>
          </p:cNvPr>
          <p:cNvSpPr>
            <a:spLocks noGrp="1"/>
          </p:cNvSpPr>
          <p:nvPr>
            <p:ph idx="1"/>
          </p:nvPr>
        </p:nvSpPr>
        <p:spPr>
          <a:xfrm>
            <a:off x="313325" y="1381123"/>
            <a:ext cx="4250207" cy="4937760"/>
          </a:xfrm>
        </p:spPr>
        <p:txBody>
          <a:bodyPr/>
          <a:lstStyle/>
          <a:p>
            <a:r>
              <a:rPr lang="en-US" sz="1800" dirty="0"/>
              <a:t>Vector and scalar instructions</a:t>
            </a:r>
          </a:p>
          <a:p>
            <a:pPr lvl="1"/>
            <a:r>
              <a:rPr lang="en-US" sz="1600" dirty="0"/>
              <a:t>Single instruction stream</a:t>
            </a:r>
          </a:p>
          <a:p>
            <a:pPr lvl="1"/>
            <a:r>
              <a:rPr lang="en-US" sz="1600" dirty="0"/>
              <a:t>Not really “SIMT”</a:t>
            </a:r>
          </a:p>
          <a:p>
            <a:pPr lvl="1"/>
            <a:r>
              <a:rPr lang="en-US" sz="1600" dirty="0"/>
              <a:t>Divergence handled by scalar unit</a:t>
            </a:r>
          </a:p>
          <a:p>
            <a:pPr lvl="2"/>
            <a:r>
              <a:rPr lang="en-US" sz="1400" dirty="0"/>
              <a:t>Can directly modify execution mask</a:t>
            </a:r>
          </a:p>
          <a:p>
            <a:pPr lvl="2"/>
            <a:r>
              <a:rPr lang="en-US" sz="1400" dirty="0"/>
              <a:t>Jump over basic blocks when EXEC = 0</a:t>
            </a:r>
          </a:p>
          <a:p>
            <a:r>
              <a:rPr lang="en-US" sz="1800" dirty="0"/>
              <a:t>Instructions broken down by OP type</a:t>
            </a:r>
          </a:p>
          <a:p>
            <a:pPr lvl="1"/>
            <a:r>
              <a:rPr lang="en-US" sz="1600" dirty="0"/>
              <a:t>Op types map to different functional units in CU</a:t>
            </a:r>
          </a:p>
          <a:p>
            <a:pPr lvl="1"/>
            <a:r>
              <a:rPr lang="en-US" sz="1600" dirty="0"/>
              <a:t>The CU can issue one instruction to each unit in the same cycle</a:t>
            </a:r>
          </a:p>
          <a:p>
            <a:pPr lvl="2"/>
            <a:r>
              <a:rPr lang="en-US" sz="1400" dirty="0"/>
              <a:t>Export/GDS not supported in gem5</a:t>
            </a:r>
          </a:p>
        </p:txBody>
      </p:sp>
      <p:graphicFrame>
        <p:nvGraphicFramePr>
          <p:cNvPr id="5" name="Table 4">
            <a:extLst>
              <a:ext uri="{FF2B5EF4-FFF2-40B4-BE49-F238E27FC236}">
                <a16:creationId xmlns="" xmlns:a16="http://schemas.microsoft.com/office/drawing/2014/main" id="{0B0578E6-A8C6-48B7-8029-4166C1EE1B2F}"/>
              </a:ext>
            </a:extLst>
          </p:cNvPr>
          <p:cNvGraphicFramePr>
            <a:graphicFrameLocks noGrp="1"/>
          </p:cNvGraphicFramePr>
          <p:nvPr>
            <p:extLst>
              <p:ext uri="{D42A27DB-BD31-4B8C-83A1-F6EECF244321}">
                <p14:modId xmlns:p14="http://schemas.microsoft.com/office/powerpoint/2010/main" val="2985782327"/>
              </p:ext>
            </p:extLst>
          </p:nvPr>
        </p:nvGraphicFramePr>
        <p:xfrm>
          <a:off x="4776749" y="1411385"/>
          <a:ext cx="7254520" cy="4287520"/>
        </p:xfrm>
        <a:graphic>
          <a:graphicData uri="http://schemas.openxmlformats.org/drawingml/2006/table">
            <a:tbl>
              <a:tblPr firstRow="1" bandRow="1">
                <a:tableStyleId>{5C22544A-7EE6-4342-B048-85BDC9FD1C3A}</a:tableStyleId>
              </a:tblPr>
              <a:tblGrid>
                <a:gridCol w="2214118">
                  <a:extLst>
                    <a:ext uri="{9D8B030D-6E8A-4147-A177-3AD203B41FA5}">
                      <a16:colId xmlns="" xmlns:a16="http://schemas.microsoft.com/office/drawing/2014/main" val="1565062693"/>
                    </a:ext>
                  </a:extLst>
                </a:gridCol>
                <a:gridCol w="1686116">
                  <a:extLst>
                    <a:ext uri="{9D8B030D-6E8A-4147-A177-3AD203B41FA5}">
                      <a16:colId xmlns="" xmlns:a16="http://schemas.microsoft.com/office/drawing/2014/main" val="804582503"/>
                    </a:ext>
                  </a:extLst>
                </a:gridCol>
                <a:gridCol w="3354286">
                  <a:extLst>
                    <a:ext uri="{9D8B030D-6E8A-4147-A177-3AD203B41FA5}">
                      <a16:colId xmlns="" xmlns:a16="http://schemas.microsoft.com/office/drawing/2014/main" val="3830636894"/>
                    </a:ext>
                  </a:extLst>
                </a:gridCol>
              </a:tblGrid>
              <a:tr h="370840">
                <a:tc>
                  <a:txBody>
                    <a:bodyPr/>
                    <a:lstStyle/>
                    <a:p>
                      <a:pPr algn="ctr"/>
                      <a:r>
                        <a:rPr lang="en-US" sz="1600" dirty="0"/>
                        <a:t>Op Type</a:t>
                      </a:r>
                    </a:p>
                  </a:txBody>
                  <a:tcPr/>
                </a:tc>
                <a:tc>
                  <a:txBody>
                    <a:bodyPr/>
                    <a:lstStyle/>
                    <a:p>
                      <a:pPr algn="ctr"/>
                      <a:r>
                        <a:rPr lang="en-US" sz="1600" dirty="0"/>
                        <a:t>Functional Unit</a:t>
                      </a:r>
                    </a:p>
                  </a:txBody>
                  <a:tcPr/>
                </a:tc>
                <a:tc>
                  <a:txBody>
                    <a:bodyPr/>
                    <a:lstStyle/>
                    <a:p>
                      <a:pPr algn="ctr"/>
                      <a:r>
                        <a:rPr lang="en-US" sz="1600" dirty="0"/>
                        <a:t>Usage</a:t>
                      </a:r>
                    </a:p>
                  </a:txBody>
                  <a:tcPr/>
                </a:tc>
                <a:extLst>
                  <a:ext uri="{0D108BD9-81ED-4DB2-BD59-A6C34878D82A}">
                    <a16:rowId xmlns="" xmlns:a16="http://schemas.microsoft.com/office/drawing/2014/main" val="3384303174"/>
                  </a:ext>
                </a:extLst>
              </a:tr>
              <a:tr h="370840">
                <a:tc>
                  <a:txBody>
                    <a:bodyPr/>
                    <a:lstStyle/>
                    <a:p>
                      <a:r>
                        <a:rPr lang="en-US" sz="1400" dirty="0"/>
                        <a:t>SOPP</a:t>
                      </a:r>
                    </a:p>
                  </a:txBody>
                  <a:tcPr/>
                </a:tc>
                <a:tc>
                  <a:txBody>
                    <a:bodyPr/>
                    <a:lstStyle/>
                    <a:p>
                      <a:r>
                        <a:rPr lang="en-US" sz="1400" dirty="0"/>
                        <a:t>Branch/Message Unit</a:t>
                      </a:r>
                    </a:p>
                  </a:txBody>
                  <a:tcPr/>
                </a:tc>
                <a:tc>
                  <a:txBody>
                    <a:bodyPr/>
                    <a:lstStyle/>
                    <a:p>
                      <a:r>
                        <a:rPr lang="en-US" sz="1400" dirty="0"/>
                        <a:t>Branching, NOPs, Barriers, </a:t>
                      </a:r>
                      <a:r>
                        <a:rPr lang="en-US" sz="1400" dirty="0" err="1"/>
                        <a:t>waitcnts</a:t>
                      </a:r>
                      <a:r>
                        <a:rPr lang="en-US" sz="1400" dirty="0"/>
                        <a:t>, messaging</a:t>
                      </a:r>
                    </a:p>
                  </a:txBody>
                  <a:tcPr/>
                </a:tc>
                <a:extLst>
                  <a:ext uri="{0D108BD9-81ED-4DB2-BD59-A6C34878D82A}">
                    <a16:rowId xmlns="" xmlns:a16="http://schemas.microsoft.com/office/drawing/2014/main" val="2258130758"/>
                  </a:ext>
                </a:extLst>
              </a:tr>
              <a:tr h="370840">
                <a:tc>
                  <a:txBody>
                    <a:bodyPr/>
                    <a:lstStyle/>
                    <a:p>
                      <a:r>
                        <a:rPr lang="en-US" sz="1400" dirty="0"/>
                        <a:t>SOPC/SOPK/SOP1/SOP2</a:t>
                      </a:r>
                    </a:p>
                  </a:txBody>
                  <a:tcPr/>
                </a:tc>
                <a:tc>
                  <a:txBody>
                    <a:bodyPr/>
                    <a:lstStyle/>
                    <a:p>
                      <a:r>
                        <a:rPr lang="en-US" sz="1400" dirty="0"/>
                        <a:t>Scalar ALU</a:t>
                      </a:r>
                    </a:p>
                  </a:txBody>
                  <a:tcPr/>
                </a:tc>
                <a:tc>
                  <a:txBody>
                    <a:bodyPr/>
                    <a:lstStyle/>
                    <a:p>
                      <a:r>
                        <a:rPr lang="en-US" sz="1400" dirty="0"/>
                        <a:t>General scalar computation/divergence handling</a:t>
                      </a:r>
                    </a:p>
                  </a:txBody>
                  <a:tcPr/>
                </a:tc>
                <a:extLst>
                  <a:ext uri="{0D108BD9-81ED-4DB2-BD59-A6C34878D82A}">
                    <a16:rowId xmlns="" xmlns:a16="http://schemas.microsoft.com/office/drawing/2014/main" val="586402430"/>
                  </a:ext>
                </a:extLst>
              </a:tr>
              <a:tr h="370840">
                <a:tc>
                  <a:txBody>
                    <a:bodyPr/>
                    <a:lstStyle/>
                    <a:p>
                      <a:r>
                        <a:rPr lang="en-US" sz="1400" dirty="0"/>
                        <a:t>SMEM</a:t>
                      </a:r>
                    </a:p>
                  </a:txBody>
                  <a:tcPr/>
                </a:tc>
                <a:tc>
                  <a:txBody>
                    <a:bodyPr/>
                    <a:lstStyle/>
                    <a:p>
                      <a:r>
                        <a:rPr lang="en-US" sz="1400" dirty="0"/>
                        <a:t>Scalar Memory</a:t>
                      </a:r>
                    </a:p>
                  </a:txBody>
                  <a:tcPr/>
                </a:tc>
                <a:tc>
                  <a:txBody>
                    <a:bodyPr/>
                    <a:lstStyle/>
                    <a:p>
                      <a:r>
                        <a:rPr lang="en-US" sz="1400" dirty="0"/>
                        <a:t>Scalar memory access, cache maintenance</a:t>
                      </a:r>
                    </a:p>
                  </a:txBody>
                  <a:tcPr/>
                </a:tc>
                <a:extLst>
                  <a:ext uri="{0D108BD9-81ED-4DB2-BD59-A6C34878D82A}">
                    <a16:rowId xmlns="" xmlns:a16="http://schemas.microsoft.com/office/drawing/2014/main" val="2845183181"/>
                  </a:ext>
                </a:extLst>
              </a:tr>
              <a:tr h="370840">
                <a:tc>
                  <a:txBody>
                    <a:bodyPr/>
                    <a:lstStyle/>
                    <a:p>
                      <a:r>
                        <a:rPr lang="en-US" sz="1400" dirty="0"/>
                        <a:t>VOPC/VOP1/VOP2/VOP3</a:t>
                      </a:r>
                    </a:p>
                  </a:txBody>
                  <a:tcPr/>
                </a:tc>
                <a:tc>
                  <a:txBody>
                    <a:bodyPr/>
                    <a:lstStyle/>
                    <a:p>
                      <a:r>
                        <a:rPr lang="en-US" sz="1400" dirty="0"/>
                        <a:t>SIMD Unit</a:t>
                      </a:r>
                    </a:p>
                  </a:txBody>
                  <a:tcPr/>
                </a:tc>
                <a:tc>
                  <a:txBody>
                    <a:bodyPr/>
                    <a:lstStyle/>
                    <a:p>
                      <a:r>
                        <a:rPr lang="en-US" sz="1400" dirty="0"/>
                        <a:t>General SIMD computation</a:t>
                      </a:r>
                    </a:p>
                  </a:txBody>
                  <a:tcPr/>
                </a:tc>
                <a:extLst>
                  <a:ext uri="{0D108BD9-81ED-4DB2-BD59-A6C34878D82A}">
                    <a16:rowId xmlns="" xmlns:a16="http://schemas.microsoft.com/office/drawing/2014/main" val="3635478943"/>
                  </a:ext>
                </a:extLst>
              </a:tr>
              <a:tr h="370840">
                <a:tc>
                  <a:txBody>
                    <a:bodyPr/>
                    <a:lstStyle/>
                    <a:p>
                      <a:r>
                        <a:rPr lang="en-US" sz="1400" dirty="0"/>
                        <a:t>DS</a:t>
                      </a:r>
                    </a:p>
                  </a:txBody>
                  <a:tcPr/>
                </a:tc>
                <a:tc>
                  <a:txBody>
                    <a:bodyPr/>
                    <a:lstStyle/>
                    <a:p>
                      <a:r>
                        <a:rPr lang="en-US" sz="1400" dirty="0"/>
                        <a:t>LDS</a:t>
                      </a:r>
                    </a:p>
                  </a:txBody>
                  <a:tcPr/>
                </a:tc>
                <a:tc>
                  <a:txBody>
                    <a:bodyPr/>
                    <a:lstStyle/>
                    <a:p>
                      <a:r>
                        <a:rPr lang="en-US" sz="1400" dirty="0"/>
                        <a:t>Private scratch pad memory</a:t>
                      </a:r>
                    </a:p>
                  </a:txBody>
                  <a:tcPr/>
                </a:tc>
                <a:extLst>
                  <a:ext uri="{0D108BD9-81ED-4DB2-BD59-A6C34878D82A}">
                    <a16:rowId xmlns="" xmlns:a16="http://schemas.microsoft.com/office/drawing/2014/main" val="1759871916"/>
                  </a:ext>
                </a:extLst>
              </a:tr>
              <a:tr h="370840">
                <a:tc>
                  <a:txBody>
                    <a:bodyPr/>
                    <a:lstStyle/>
                    <a:p>
                      <a:r>
                        <a:rPr lang="en-US" sz="1400" dirty="0"/>
                        <a:t>MUBUF</a:t>
                      </a:r>
                    </a:p>
                  </a:txBody>
                  <a:tcPr/>
                </a:tc>
                <a:tc>
                  <a:txBody>
                    <a:bodyPr/>
                    <a:lstStyle/>
                    <a:p>
                      <a:r>
                        <a:rPr lang="en-US" sz="1400" dirty="0"/>
                        <a:t>Vector Memory</a:t>
                      </a:r>
                    </a:p>
                  </a:txBody>
                  <a:tcPr/>
                </a:tc>
                <a:tc>
                  <a:txBody>
                    <a:bodyPr/>
                    <a:lstStyle/>
                    <a:p>
                      <a:r>
                        <a:rPr lang="en-US" sz="1400" dirty="0"/>
                        <a:t>Accessing vector memory, cache maintenance</a:t>
                      </a:r>
                    </a:p>
                  </a:txBody>
                  <a:tcPr/>
                </a:tc>
                <a:extLst>
                  <a:ext uri="{0D108BD9-81ED-4DB2-BD59-A6C34878D82A}">
                    <a16:rowId xmlns="" xmlns:a16="http://schemas.microsoft.com/office/drawing/2014/main" val="3856063743"/>
                  </a:ext>
                </a:extLst>
              </a:tr>
              <a:tr h="370840">
                <a:tc>
                  <a:txBody>
                    <a:bodyPr/>
                    <a:lstStyle/>
                    <a:p>
                      <a:r>
                        <a:rPr lang="en-US" sz="1400" dirty="0"/>
                        <a:t>FLAT</a:t>
                      </a:r>
                    </a:p>
                  </a:txBody>
                  <a:tcPr/>
                </a:tc>
                <a:tc>
                  <a:txBody>
                    <a:bodyPr/>
                    <a:lstStyle/>
                    <a:p>
                      <a:r>
                        <a:rPr lang="en-US" sz="1400" dirty="0"/>
                        <a:t>LDS/Vector Memory</a:t>
                      </a:r>
                    </a:p>
                  </a:txBody>
                  <a:tcPr/>
                </a:tc>
                <a:tc>
                  <a:txBody>
                    <a:bodyPr/>
                    <a:lstStyle/>
                    <a:p>
                      <a:r>
                        <a:rPr lang="en-US" sz="1400" dirty="0"/>
                        <a:t>Accessing vector memory, may resolve to LDS or system memory</a:t>
                      </a:r>
                    </a:p>
                  </a:txBody>
                  <a:tcPr/>
                </a:tc>
                <a:extLst>
                  <a:ext uri="{0D108BD9-81ED-4DB2-BD59-A6C34878D82A}">
                    <a16:rowId xmlns="" xmlns:a16="http://schemas.microsoft.com/office/drawing/2014/main" val="2965192777"/>
                  </a:ext>
                </a:extLst>
              </a:tr>
              <a:tr h="370840">
                <a:tc>
                  <a:txBody>
                    <a:bodyPr/>
                    <a:lstStyle/>
                    <a:p>
                      <a:r>
                        <a:rPr lang="en-US" sz="1400" dirty="0"/>
                        <a:t>VINTRP/MTBUF/MIMG/EXP</a:t>
                      </a:r>
                    </a:p>
                  </a:txBody>
                  <a:tcPr/>
                </a:tc>
                <a:tc>
                  <a:txBody>
                    <a:bodyPr/>
                    <a:lstStyle/>
                    <a:p>
                      <a:r>
                        <a:rPr lang="en-US" sz="1400" dirty="0"/>
                        <a:t>Varies</a:t>
                      </a:r>
                    </a:p>
                  </a:txBody>
                  <a:tcPr/>
                </a:tc>
                <a:tc>
                  <a:txBody>
                    <a:bodyPr/>
                    <a:lstStyle/>
                    <a:p>
                      <a:r>
                        <a:rPr lang="en-US" sz="1400" dirty="0"/>
                        <a:t>Primarily used by graphics. Not currently modeled in gem5; however, the infrastructure to do so is present.</a:t>
                      </a:r>
                    </a:p>
                  </a:txBody>
                  <a:tcPr/>
                </a:tc>
                <a:extLst>
                  <a:ext uri="{0D108BD9-81ED-4DB2-BD59-A6C34878D82A}">
                    <a16:rowId xmlns="" xmlns:a16="http://schemas.microsoft.com/office/drawing/2014/main" val="301706178"/>
                  </a:ext>
                </a:extLst>
              </a:tr>
            </a:tbl>
          </a:graphicData>
        </a:graphic>
      </p:graphicFrame>
      <p:sp>
        <p:nvSpPr>
          <p:cNvPr id="6" name="TextBox 5">
            <a:extLst>
              <a:ext uri="{FF2B5EF4-FFF2-40B4-BE49-F238E27FC236}">
                <a16:creationId xmlns="" xmlns:a16="http://schemas.microsoft.com/office/drawing/2014/main" id="{78208D30-7A23-49AF-A566-33FC038B7104}"/>
              </a:ext>
            </a:extLst>
          </p:cNvPr>
          <p:cNvSpPr txBox="1"/>
          <p:nvPr/>
        </p:nvSpPr>
        <p:spPr>
          <a:xfrm>
            <a:off x="4239584" y="6242405"/>
            <a:ext cx="7791685" cy="307777"/>
          </a:xfrm>
          <a:prstGeom prst="rect">
            <a:avLst/>
          </a:prstGeom>
          <a:noFill/>
        </p:spPr>
        <p:txBody>
          <a:bodyPr wrap="none" rtlCol="0">
            <a:spAutoFit/>
          </a:bodyPr>
          <a:lstStyle/>
          <a:p>
            <a:pPr>
              <a:spcAft>
                <a:spcPts val="600"/>
              </a:spcAft>
              <a:buClr>
                <a:schemeClr val="bg2"/>
              </a:buClr>
            </a:pPr>
            <a:r>
              <a:rPr lang="en-US" sz="1400" dirty="0"/>
              <a:t>Full GCN3 spec available at: https://gpuopen.com/compute-product/amd-gcn3-isa-architecture-manual/</a:t>
            </a:r>
          </a:p>
        </p:txBody>
      </p:sp>
      <p:sp>
        <p:nvSpPr>
          <p:cNvPr id="4" name="TextBox 3">
            <a:extLst>
              <a:ext uri="{FF2B5EF4-FFF2-40B4-BE49-F238E27FC236}">
                <a16:creationId xmlns="" xmlns:a16="http://schemas.microsoft.com/office/drawing/2014/main" id="{ADEC1117-DC2E-4DEB-A559-2EED2DDBDFEA}"/>
              </a:ext>
            </a:extLst>
          </p:cNvPr>
          <p:cNvSpPr txBox="1"/>
          <p:nvPr/>
        </p:nvSpPr>
        <p:spPr>
          <a:xfrm>
            <a:off x="4563532" y="433600"/>
            <a:ext cx="4051109" cy="600164"/>
          </a:xfrm>
          <a:prstGeom prst="rect">
            <a:avLst/>
          </a:prstGeom>
          <a:noFill/>
        </p:spPr>
        <p:txBody>
          <a:bodyPr wrap="none" rtlCol="0">
            <a:spAutoFit/>
          </a:bodyPr>
          <a:lstStyle/>
          <a:p>
            <a:pPr>
              <a:spcAft>
                <a:spcPts val="600"/>
              </a:spcAft>
              <a:buClr>
                <a:schemeClr val="bg2"/>
              </a:buClr>
            </a:pPr>
            <a:r>
              <a:rPr lang="en-US" sz="1400" dirty="0">
                <a:latin typeface="Lucida Console" panose="020B0609040504020204" pitchFamily="49" charset="0"/>
              </a:rPr>
              <a:t>arch/gcn3/</a:t>
            </a:r>
            <a:r>
              <a:rPr lang="en-US" sz="1400" dirty="0" err="1">
                <a:latin typeface="Lucida Console" panose="020B0609040504020204" pitchFamily="49" charset="0"/>
              </a:rPr>
              <a:t>insts</a:t>
            </a:r>
            <a:r>
              <a:rPr lang="en-US" sz="1400" dirty="0">
                <a:latin typeface="Lucida Console" panose="020B0609040504020204" pitchFamily="49" charset="0"/>
              </a:rPr>
              <a:t>/</a:t>
            </a:r>
            <a:r>
              <a:rPr lang="en-US" sz="1400" dirty="0" err="1">
                <a:latin typeface="Lucida Console" panose="020B0609040504020204" pitchFamily="49" charset="0"/>
              </a:rPr>
              <a:t>op_encodings</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a:latin typeface="Lucida Console" panose="020B0609040504020204" pitchFamily="49" charset="0"/>
              </a:rPr>
              <a:t>arch/gcn3/</a:t>
            </a:r>
            <a:r>
              <a:rPr lang="en-US" sz="1400" dirty="0" err="1">
                <a:latin typeface="Lucida Console" panose="020B0609040504020204" pitchFamily="49" charset="0"/>
              </a:rPr>
              <a:t>insts</a:t>
            </a:r>
            <a:r>
              <a:rPr lang="en-US" sz="1400" dirty="0">
                <a:latin typeface="Lucida Console" panose="020B0609040504020204" pitchFamily="49" charset="0"/>
              </a:rPr>
              <a:t>/instructions.[</a:t>
            </a:r>
            <a:r>
              <a:rPr lang="en-US" sz="1400" dirty="0" err="1">
                <a:latin typeface="Lucida Console" panose="020B0609040504020204" pitchFamily="49" charset="0"/>
              </a:rPr>
              <a:t>hh|cc</a:t>
            </a:r>
            <a:r>
              <a:rPr lang="en-US" sz="1400" dirty="0">
                <a:latin typeface="Lucida Console" panose="020B0609040504020204" pitchFamily="49" charset="0"/>
              </a:rPr>
              <a:t>]</a:t>
            </a:r>
          </a:p>
        </p:txBody>
      </p:sp>
      <p:cxnSp>
        <p:nvCxnSpPr>
          <p:cNvPr id="9" name="Straight Arrow Connector 8">
            <a:extLst>
              <a:ext uri="{FF2B5EF4-FFF2-40B4-BE49-F238E27FC236}">
                <a16:creationId xmlns="" xmlns:a16="http://schemas.microsoft.com/office/drawing/2014/main" id="{81F41957-5C24-48A6-921F-2A4064B8ECD3}"/>
              </a:ext>
            </a:extLst>
          </p:cNvPr>
          <p:cNvCxnSpPr>
            <a:cxnSpLocks/>
            <a:stCxn id="4" idx="2"/>
          </p:cNvCxnSpPr>
          <p:nvPr/>
        </p:nvCxnSpPr>
        <p:spPr>
          <a:xfrm flipH="1">
            <a:off x="5901268" y="1033764"/>
            <a:ext cx="687819" cy="37762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968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Straight Connector 102"/>
          <p:cNvCxnSpPr>
            <a:cxnSpLocks/>
            <a:stCxn id="25" idx="3"/>
          </p:cNvCxnSpPr>
          <p:nvPr/>
        </p:nvCxnSpPr>
        <p:spPr>
          <a:xfrm>
            <a:off x="6209735" y="1815376"/>
            <a:ext cx="544563" cy="340582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cxnSpLocks/>
            <a:stCxn id="25" idx="3"/>
          </p:cNvCxnSpPr>
          <p:nvPr/>
        </p:nvCxnSpPr>
        <p:spPr>
          <a:xfrm flipV="1">
            <a:off x="6209735" y="1381123"/>
            <a:ext cx="567899" cy="434253"/>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GPU Core MODULE INTERNALS </a:t>
            </a:r>
          </a:p>
        </p:txBody>
      </p:sp>
      <p:sp>
        <p:nvSpPr>
          <p:cNvPr id="3" name="Content Placeholder 2"/>
          <p:cNvSpPr>
            <a:spLocks noGrp="1"/>
          </p:cNvSpPr>
          <p:nvPr>
            <p:ph idx="1"/>
          </p:nvPr>
        </p:nvSpPr>
        <p:spPr>
          <a:xfrm>
            <a:off x="313326" y="1381123"/>
            <a:ext cx="3560883" cy="4937760"/>
          </a:xfrm>
        </p:spPr>
        <p:txBody>
          <a:bodyPr>
            <a:normAutofit/>
          </a:bodyPr>
          <a:lstStyle/>
          <a:p>
            <a:r>
              <a:rPr lang="en-US" dirty="0"/>
              <a:t>Compute unit</a:t>
            </a:r>
          </a:p>
          <a:p>
            <a:pPr lvl="1"/>
            <a:r>
              <a:rPr lang="en-US" dirty="0"/>
              <a:t>Four 16-wide SIMD units</a:t>
            </a:r>
          </a:p>
          <a:p>
            <a:pPr lvl="1"/>
            <a:r>
              <a:rPr lang="en-US" dirty="0"/>
              <a:t>SIMD hosts WFs</a:t>
            </a:r>
          </a:p>
          <a:p>
            <a:pPr lvl="1"/>
            <a:r>
              <a:rPr lang="en-US" b="1" dirty="0">
                <a:solidFill>
                  <a:schemeClr val="accent3"/>
                </a:solidFill>
              </a:rPr>
              <a:t>Private</a:t>
            </a:r>
            <a:r>
              <a:rPr lang="en-US" dirty="0">
                <a:solidFill>
                  <a:schemeClr val="accent3"/>
                </a:solidFill>
              </a:rPr>
              <a:t> </a:t>
            </a:r>
            <a:r>
              <a:rPr lang="en-US" dirty="0"/>
              <a:t>resources to each SIMD</a:t>
            </a:r>
          </a:p>
          <a:p>
            <a:pPr lvl="2"/>
            <a:r>
              <a:rPr lang="en-US" sz="1400" dirty="0"/>
              <a:t>Instruction buffering</a:t>
            </a:r>
          </a:p>
          <a:p>
            <a:pPr lvl="2"/>
            <a:r>
              <a:rPr lang="en-US" sz="1400" dirty="0"/>
              <a:t>Registers</a:t>
            </a:r>
          </a:p>
          <a:p>
            <a:pPr lvl="2"/>
            <a:r>
              <a:rPr lang="en-US" sz="1400" dirty="0"/>
              <a:t>Vector ALUs</a:t>
            </a:r>
          </a:p>
          <a:p>
            <a:pPr lvl="1"/>
            <a:r>
              <a:rPr lang="en-US" b="1" dirty="0">
                <a:solidFill>
                  <a:schemeClr val="accent3"/>
                </a:solidFill>
              </a:rPr>
              <a:t>Shared</a:t>
            </a:r>
            <a:r>
              <a:rPr lang="en-US" dirty="0"/>
              <a:t> resources</a:t>
            </a:r>
          </a:p>
          <a:p>
            <a:pPr lvl="2"/>
            <a:r>
              <a:rPr lang="en-US" sz="1400" dirty="0"/>
              <a:t>Fetch and decode</a:t>
            </a:r>
          </a:p>
          <a:p>
            <a:pPr lvl="2"/>
            <a:r>
              <a:rPr lang="en-US" sz="1400" dirty="0"/>
              <a:t>TCP</a:t>
            </a:r>
          </a:p>
          <a:p>
            <a:pPr lvl="2"/>
            <a:r>
              <a:rPr lang="en-US" sz="1400" dirty="0"/>
              <a:t>LDS</a:t>
            </a:r>
          </a:p>
        </p:txBody>
      </p:sp>
      <p:sp>
        <p:nvSpPr>
          <p:cNvPr id="4" name="Text Placeholder 3"/>
          <p:cNvSpPr>
            <a:spLocks noGrp="1"/>
          </p:cNvSpPr>
          <p:nvPr>
            <p:ph type="body" sz="quarter" idx="10"/>
          </p:nvPr>
        </p:nvSpPr>
        <p:spPr/>
        <p:txBody>
          <a:bodyPr/>
          <a:lstStyle/>
          <a:p>
            <a:r>
              <a:rPr lang="en-US" dirty="0"/>
              <a:t>SHARED vs. PRIVATE STRUCTURES  </a:t>
            </a:r>
          </a:p>
        </p:txBody>
      </p:sp>
      <p:grpSp>
        <p:nvGrpSpPr>
          <p:cNvPr id="61" name="Group 60">
            <a:extLst>
              <a:ext uri="{FF2B5EF4-FFF2-40B4-BE49-F238E27FC236}">
                <a16:creationId xmlns="" xmlns:a16="http://schemas.microsoft.com/office/drawing/2014/main" id="{E5AF2359-9C86-4A38-8FB4-DC36281D7F3C}"/>
              </a:ext>
            </a:extLst>
          </p:cNvPr>
          <p:cNvGrpSpPr/>
          <p:nvPr/>
        </p:nvGrpSpPr>
        <p:grpSpPr>
          <a:xfrm>
            <a:off x="3525295" y="1360448"/>
            <a:ext cx="2684440" cy="1610034"/>
            <a:chOff x="3315080" y="1323182"/>
            <a:chExt cx="2684440" cy="1610034"/>
          </a:xfrm>
        </p:grpSpPr>
        <p:cxnSp>
          <p:nvCxnSpPr>
            <p:cNvPr id="57" name="Straight Connector 56">
              <a:extLst>
                <a:ext uri="{FF2B5EF4-FFF2-40B4-BE49-F238E27FC236}">
                  <a16:creationId xmlns="" xmlns:a16="http://schemas.microsoft.com/office/drawing/2014/main" id="{B86EE511-D5D8-41D2-8C96-13BD9D45B94B}"/>
                </a:ext>
              </a:extLst>
            </p:cNvPr>
            <p:cNvCxnSpPr>
              <a:cxnSpLocks/>
              <a:stCxn id="140" idx="3"/>
              <a:endCxn id="25" idx="1"/>
            </p:cNvCxnSpPr>
            <p:nvPr/>
          </p:nvCxnSpPr>
          <p:spPr>
            <a:xfrm>
              <a:off x="4009241" y="1778110"/>
              <a:ext cx="15706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a:grpSpLocks noChangeAspect="1"/>
            </p:cNvGrpSpPr>
            <p:nvPr/>
          </p:nvGrpSpPr>
          <p:grpSpPr>
            <a:xfrm>
              <a:off x="4134543" y="1323182"/>
              <a:ext cx="1864977" cy="1610034"/>
              <a:chOff x="445363" y="1333500"/>
              <a:chExt cx="3048000" cy="2631338"/>
            </a:xfrm>
          </p:grpSpPr>
          <p:cxnSp>
            <p:nvCxnSpPr>
              <p:cNvPr id="6" name="Elbow Connector 5"/>
              <p:cNvCxnSpPr>
                <a:stCxn id="23" idx="2"/>
                <a:endCxn id="28" idx="0"/>
              </p:cNvCxnSpPr>
              <p:nvPr/>
            </p:nvCxnSpPr>
            <p:spPr>
              <a:xfrm rot="5400000">
                <a:off x="1979166" y="2992760"/>
                <a:ext cx="399495" cy="419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7" name="Elbow Connector 6"/>
              <p:cNvCxnSpPr>
                <a:stCxn id="20" idx="2"/>
                <a:endCxn id="28" idx="0"/>
              </p:cNvCxnSpPr>
              <p:nvPr/>
            </p:nvCxnSpPr>
            <p:spPr>
              <a:xfrm rot="16200000" flipH="1">
                <a:off x="1574862" y="3007556"/>
                <a:ext cx="399495" cy="389508"/>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8" name="Elbow Connector 7"/>
              <p:cNvCxnSpPr>
                <a:stCxn id="26" idx="2"/>
                <a:endCxn id="28" idx="0"/>
              </p:cNvCxnSpPr>
              <p:nvPr/>
            </p:nvCxnSpPr>
            <p:spPr>
              <a:xfrm rot="5400000">
                <a:off x="23601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9" name="Elbow Connector 8"/>
              <p:cNvCxnSpPr>
                <a:stCxn id="17" idx="2"/>
                <a:endCxn id="28" idx="0"/>
              </p:cNvCxnSpPr>
              <p:nvPr/>
            </p:nvCxnSpPr>
            <p:spPr>
              <a:xfrm rot="16200000" flipH="1">
                <a:off x="11790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27" idx="2"/>
                <a:endCxn id="28" idx="0"/>
              </p:cNvCxnSpPr>
              <p:nvPr/>
            </p:nvCxnSpPr>
            <p:spPr>
              <a:xfrm>
                <a:off x="1969363" y="1638300"/>
                <a:ext cx="0" cy="17637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1" name="Straight Connector 10"/>
              <p:cNvCxnSpPr>
                <a:endCxn id="16" idx="0"/>
              </p:cNvCxnSpPr>
              <p:nvPr/>
            </p:nvCxnSpPr>
            <p:spPr>
              <a:xfrm>
                <a:off x="7882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2" name="Straight Connector 11"/>
              <p:cNvCxnSpPr>
                <a:endCxn id="19" idx="0"/>
              </p:cNvCxnSpPr>
              <p:nvPr/>
            </p:nvCxnSpPr>
            <p:spPr>
              <a:xfrm>
                <a:off x="1579855"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3" name="Straight Connector 12"/>
              <p:cNvCxnSpPr>
                <a:endCxn id="22" idx="0"/>
              </p:cNvCxnSpPr>
              <p:nvPr/>
            </p:nvCxnSpPr>
            <p:spPr>
              <a:xfrm>
                <a:off x="2388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4" name="Straight Connector 13"/>
              <p:cNvCxnSpPr>
                <a:endCxn id="25" idx="0"/>
              </p:cNvCxnSpPr>
              <p:nvPr/>
            </p:nvCxnSpPr>
            <p:spPr>
              <a:xfrm>
                <a:off x="3150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16" idx="2"/>
                <a:endCxn id="17" idx="0"/>
              </p:cNvCxnSpPr>
              <p:nvPr/>
            </p:nvCxnSpPr>
            <p:spPr>
              <a:xfrm>
                <a:off x="7882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16" name="Rounded Rectangle 15"/>
              <p:cNvSpPr/>
              <p:nvPr/>
            </p:nvSpPr>
            <p:spPr bwMode="auto">
              <a:xfrm>
                <a:off x="4453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cs typeface="Arial" charset="0"/>
                  </a:rPr>
                  <a:t>CU</a:t>
                </a:r>
              </a:p>
            </p:txBody>
          </p:sp>
          <p:sp>
            <p:nvSpPr>
              <p:cNvPr id="17" name="Rounded Rectangle 16"/>
              <p:cNvSpPr/>
              <p:nvPr/>
            </p:nvSpPr>
            <p:spPr bwMode="auto">
              <a:xfrm>
                <a:off x="445363" y="2545363"/>
                <a:ext cx="685800" cy="45720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TCP</a:t>
                </a:r>
              </a:p>
            </p:txBody>
          </p:sp>
          <p:cxnSp>
            <p:nvCxnSpPr>
              <p:cNvPr id="18" name="Straight Connector 17"/>
              <p:cNvCxnSpPr>
                <a:stCxn id="19" idx="2"/>
                <a:endCxn id="20" idx="0"/>
              </p:cNvCxnSpPr>
              <p:nvPr/>
            </p:nvCxnSpPr>
            <p:spPr>
              <a:xfrm>
                <a:off x="1579855"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19" name="Rounded Rectangle 18"/>
              <p:cNvSpPr/>
              <p:nvPr/>
            </p:nvSpPr>
            <p:spPr bwMode="auto">
              <a:xfrm>
                <a:off x="1236955"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cs typeface="Arial" charset="0"/>
                  </a:rPr>
                  <a:t>CU</a:t>
                </a:r>
              </a:p>
            </p:txBody>
          </p:sp>
          <p:sp>
            <p:nvSpPr>
              <p:cNvPr id="20" name="Rounded Rectangle 19"/>
              <p:cNvSpPr/>
              <p:nvPr/>
            </p:nvSpPr>
            <p:spPr bwMode="auto">
              <a:xfrm>
                <a:off x="1236955" y="2545363"/>
                <a:ext cx="685800" cy="45720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TCP</a:t>
                </a:r>
              </a:p>
            </p:txBody>
          </p:sp>
          <p:cxnSp>
            <p:nvCxnSpPr>
              <p:cNvPr id="21" name="Straight Connector 20"/>
              <p:cNvCxnSpPr>
                <a:stCxn id="22" idx="2"/>
                <a:endCxn id="23" idx="0"/>
              </p:cNvCxnSpPr>
              <p:nvPr/>
            </p:nvCxnSpPr>
            <p:spPr>
              <a:xfrm>
                <a:off x="23884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2" name="Rounded Rectangle 21"/>
              <p:cNvSpPr/>
              <p:nvPr/>
            </p:nvSpPr>
            <p:spPr bwMode="auto">
              <a:xfrm>
                <a:off x="2045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cs typeface="Arial" charset="0"/>
                  </a:rPr>
                  <a:t>CU</a:t>
                </a:r>
              </a:p>
            </p:txBody>
          </p:sp>
          <p:sp>
            <p:nvSpPr>
              <p:cNvPr id="23" name="Rounded Rectangle 22"/>
              <p:cNvSpPr/>
              <p:nvPr/>
            </p:nvSpPr>
            <p:spPr bwMode="auto">
              <a:xfrm>
                <a:off x="2045563" y="2545363"/>
                <a:ext cx="685800" cy="45720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TCP</a:t>
                </a:r>
              </a:p>
            </p:txBody>
          </p:sp>
          <p:cxnSp>
            <p:nvCxnSpPr>
              <p:cNvPr id="24" name="Straight Connector 23"/>
              <p:cNvCxnSpPr>
                <a:stCxn id="25" idx="2"/>
                <a:endCxn id="26" idx="0"/>
              </p:cNvCxnSpPr>
              <p:nvPr/>
            </p:nvCxnSpPr>
            <p:spPr>
              <a:xfrm>
                <a:off x="3150463" y="2381805"/>
                <a:ext cx="0" cy="1635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5" name="Rounded Rectangle 24"/>
              <p:cNvSpPr/>
              <p:nvPr/>
            </p:nvSpPr>
            <p:spPr bwMode="auto">
              <a:xfrm>
                <a:off x="2807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cs typeface="Arial" charset="0"/>
                  </a:rPr>
                  <a:t>CU</a:t>
                </a:r>
              </a:p>
            </p:txBody>
          </p:sp>
          <p:sp>
            <p:nvSpPr>
              <p:cNvPr id="26" name="Rounded Rectangle 25"/>
              <p:cNvSpPr/>
              <p:nvPr/>
            </p:nvSpPr>
            <p:spPr bwMode="auto">
              <a:xfrm>
                <a:off x="2807563" y="2545363"/>
                <a:ext cx="685800" cy="45720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TCP</a:t>
                </a:r>
              </a:p>
            </p:txBody>
          </p:sp>
          <p:sp>
            <p:nvSpPr>
              <p:cNvPr id="27" name="Rounded Rectangle 26"/>
              <p:cNvSpPr/>
              <p:nvPr/>
            </p:nvSpPr>
            <p:spPr bwMode="auto">
              <a:xfrm>
                <a:off x="445363" y="1333500"/>
                <a:ext cx="3048000" cy="30480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SQC</a:t>
                </a:r>
              </a:p>
            </p:txBody>
          </p:sp>
          <p:sp>
            <p:nvSpPr>
              <p:cNvPr id="28" name="Rounded Rectangle 27"/>
              <p:cNvSpPr/>
              <p:nvPr/>
            </p:nvSpPr>
            <p:spPr bwMode="auto">
              <a:xfrm>
                <a:off x="445363" y="3402058"/>
                <a:ext cx="3048000" cy="562780"/>
              </a:xfrm>
              <a:prstGeom prst="roundRect">
                <a:avLst/>
              </a:prstGeom>
              <a:solidFill>
                <a:schemeClr val="accent3"/>
              </a:solid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TCC</a:t>
                </a:r>
              </a:p>
            </p:txBody>
          </p:sp>
        </p:grpSp>
        <p:sp>
          <p:nvSpPr>
            <p:cNvPr id="140" name="Rounded Rectangle 27">
              <a:extLst>
                <a:ext uri="{FF2B5EF4-FFF2-40B4-BE49-F238E27FC236}">
                  <a16:creationId xmlns="" xmlns:a16="http://schemas.microsoft.com/office/drawing/2014/main" id="{01DED756-A68A-4982-B82A-23F37FCBA374}"/>
                </a:ext>
              </a:extLst>
            </p:cNvPr>
            <p:cNvSpPr/>
            <p:nvPr/>
          </p:nvSpPr>
          <p:spPr bwMode="auto">
            <a:xfrm>
              <a:off x="3315080" y="1605936"/>
              <a:ext cx="694161" cy="344348"/>
            </a:xfrm>
            <a:prstGeom prst="roundRect">
              <a:avLst/>
            </a:prstGeom>
            <a:solidFill>
              <a:schemeClr val="accent3"/>
            </a:solidFill>
            <a:ln>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100" b="1" dirty="0">
                  <a:solidFill>
                    <a:prstClr val="white"/>
                  </a:solidFill>
                  <a:latin typeface="Calibri" panose="020F0502020204030204" pitchFamily="34" charset="0"/>
                </a:rPr>
                <a:t>Scalar Cache</a:t>
              </a:r>
            </a:p>
          </p:txBody>
        </p:sp>
      </p:grpSp>
      <p:grpSp>
        <p:nvGrpSpPr>
          <p:cNvPr id="63" name="Group 62">
            <a:extLst>
              <a:ext uri="{FF2B5EF4-FFF2-40B4-BE49-F238E27FC236}">
                <a16:creationId xmlns="" xmlns:a16="http://schemas.microsoft.com/office/drawing/2014/main" id="{9E8208C7-19EF-4ED6-BEAE-E3AD05EEE0A6}"/>
              </a:ext>
            </a:extLst>
          </p:cNvPr>
          <p:cNvGrpSpPr/>
          <p:nvPr/>
        </p:nvGrpSpPr>
        <p:grpSpPr>
          <a:xfrm>
            <a:off x="6747568" y="612589"/>
            <a:ext cx="5241232" cy="5601761"/>
            <a:chOff x="6747568" y="612589"/>
            <a:chExt cx="5241232" cy="5601761"/>
          </a:xfrm>
        </p:grpSpPr>
        <p:grpSp>
          <p:nvGrpSpPr>
            <p:cNvPr id="118" name="Group 117">
              <a:extLst>
                <a:ext uri="{FF2B5EF4-FFF2-40B4-BE49-F238E27FC236}">
                  <a16:creationId xmlns="" xmlns:a16="http://schemas.microsoft.com/office/drawing/2014/main" id="{333ED06B-7067-4F9D-B359-548B0A921C51}"/>
                </a:ext>
              </a:extLst>
            </p:cNvPr>
            <p:cNvGrpSpPr/>
            <p:nvPr/>
          </p:nvGrpSpPr>
          <p:grpSpPr>
            <a:xfrm>
              <a:off x="6747568" y="1284860"/>
              <a:ext cx="5241232" cy="4929490"/>
              <a:chOff x="6747568" y="1284860"/>
              <a:chExt cx="5241232" cy="4929490"/>
            </a:xfrm>
          </p:grpSpPr>
          <p:sp>
            <p:nvSpPr>
              <p:cNvPr id="29" name="Rounded Rectangle 28"/>
              <p:cNvSpPr/>
              <p:nvPr/>
            </p:nvSpPr>
            <p:spPr>
              <a:xfrm>
                <a:off x="6747568" y="1284860"/>
                <a:ext cx="5241232" cy="4089780"/>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30" name="Rounded Rectangle 29"/>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chemeClr val="tx1"/>
                    </a:solidFill>
                    <a:latin typeface="Calibri" panose="020F0502020204030204" pitchFamily="34" charset="0"/>
                  </a:rPr>
                  <a:t>Instruction Fetch</a:t>
                </a:r>
              </a:p>
            </p:txBody>
          </p:sp>
          <p:sp>
            <p:nvSpPr>
              <p:cNvPr id="31" name="Rounded Rectangle 30"/>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WF 0-9 Contexts</a:t>
                </a:r>
              </a:p>
            </p:txBody>
          </p:sp>
          <p:sp>
            <p:nvSpPr>
              <p:cNvPr id="32" name="Rounded Rectangle 31"/>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WF 10-19 Contexts</a:t>
                </a:r>
              </a:p>
            </p:txBody>
          </p:sp>
          <p:sp>
            <p:nvSpPr>
              <p:cNvPr id="33" name="Rounded Rectangle 32"/>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WF 20-29 Contexts</a:t>
                </a:r>
              </a:p>
            </p:txBody>
          </p:sp>
          <p:sp>
            <p:nvSpPr>
              <p:cNvPr id="34" name="Rounded Rectangle 33"/>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WF 30-39 Contexts</a:t>
                </a:r>
              </a:p>
            </p:txBody>
          </p:sp>
          <p:sp>
            <p:nvSpPr>
              <p:cNvPr id="35" name="Rounded Rectangle 34"/>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chemeClr val="tx1"/>
                    </a:solidFill>
                    <a:latin typeface="Calibri" panose="020F0502020204030204" pitchFamily="34" charset="0"/>
                  </a:rPr>
                  <a:t>Instruction Decode/Arbitration</a:t>
                </a:r>
              </a:p>
            </p:txBody>
          </p:sp>
          <p:grpSp>
            <p:nvGrpSpPr>
              <p:cNvPr id="55" name="Group 54"/>
              <p:cNvGrpSpPr/>
              <p:nvPr/>
            </p:nvGrpSpPr>
            <p:grpSpPr>
              <a:xfrm>
                <a:off x="6903243" y="3119142"/>
                <a:ext cx="3694338" cy="1331413"/>
                <a:chOff x="4088189" y="3723356"/>
                <a:chExt cx="4925783" cy="1775216"/>
              </a:xfrm>
            </p:grpSpPr>
            <p:grpSp>
              <p:nvGrpSpPr>
                <p:cNvPr id="39" name="Group 38"/>
                <p:cNvGrpSpPr/>
                <p:nvPr/>
              </p:nvGrpSpPr>
              <p:grpSpPr>
                <a:xfrm>
                  <a:off x="4088189" y="3729702"/>
                  <a:ext cx="1179049" cy="1768870"/>
                  <a:chOff x="4192624" y="3730311"/>
                  <a:chExt cx="1179049" cy="1937993"/>
                </a:xfrm>
              </p:grpSpPr>
              <p:sp>
                <p:nvSpPr>
                  <p:cNvPr id="36" name="Rounded Rectangle 35"/>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SIMD 0</a:t>
                    </a:r>
                  </a:p>
                </p:txBody>
              </p:sp>
              <p:sp>
                <p:nvSpPr>
                  <p:cNvPr id="37" name="Rounded Rectangle 36"/>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VGPRs</a:t>
                    </a:r>
                  </a:p>
                </p:txBody>
              </p:sp>
              <p:sp>
                <p:nvSpPr>
                  <p:cNvPr id="38" name="Rounded Rectangle 37"/>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Vector ALU</a:t>
                    </a:r>
                  </a:p>
                </p:txBody>
              </p:sp>
            </p:grpSp>
            <p:grpSp>
              <p:nvGrpSpPr>
                <p:cNvPr id="40" name="Group 39"/>
                <p:cNvGrpSpPr/>
                <p:nvPr/>
              </p:nvGrpSpPr>
              <p:grpSpPr>
                <a:xfrm>
                  <a:off x="5332790" y="3723356"/>
                  <a:ext cx="1193800" cy="1775216"/>
                  <a:chOff x="4188710" y="3723356"/>
                  <a:chExt cx="1193800" cy="1944945"/>
                </a:xfrm>
              </p:grpSpPr>
              <p:sp>
                <p:nvSpPr>
                  <p:cNvPr id="41" name="Rounded Rectangle 40"/>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SIMD 1</a:t>
                    </a:r>
                  </a:p>
                </p:txBody>
              </p:sp>
              <p:sp>
                <p:nvSpPr>
                  <p:cNvPr id="42" name="Rounded Rectangle 41"/>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VGPRs</a:t>
                    </a:r>
                  </a:p>
                </p:txBody>
              </p:sp>
              <p:sp>
                <p:nvSpPr>
                  <p:cNvPr id="43" name="Rounded Rectangle 42"/>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Vector ALU</a:t>
                    </a:r>
                  </a:p>
                </p:txBody>
              </p:sp>
            </p:grpSp>
            <p:grpSp>
              <p:nvGrpSpPr>
                <p:cNvPr id="44" name="Group 43"/>
                <p:cNvGrpSpPr/>
                <p:nvPr/>
              </p:nvGrpSpPr>
              <p:grpSpPr>
                <a:xfrm>
                  <a:off x="6574770" y="3723356"/>
                  <a:ext cx="1200332" cy="1775216"/>
                  <a:chOff x="4182175" y="3723356"/>
                  <a:chExt cx="1200332" cy="1944945"/>
                </a:xfrm>
              </p:grpSpPr>
              <p:sp>
                <p:nvSpPr>
                  <p:cNvPr id="45" name="Rounded Rectangle 44"/>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SIMD 2</a:t>
                    </a:r>
                  </a:p>
                </p:txBody>
              </p:sp>
              <p:sp>
                <p:nvSpPr>
                  <p:cNvPr id="46" name="Rounded Rectangle 45"/>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VGPRs</a:t>
                    </a:r>
                  </a:p>
                </p:txBody>
              </p:sp>
              <p:sp>
                <p:nvSpPr>
                  <p:cNvPr id="47" name="Rounded Rectangle 46"/>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Vector ALU</a:t>
                    </a:r>
                  </a:p>
                </p:txBody>
              </p:sp>
            </p:grpSp>
            <p:grpSp>
              <p:nvGrpSpPr>
                <p:cNvPr id="48" name="Group 47"/>
                <p:cNvGrpSpPr/>
                <p:nvPr/>
              </p:nvGrpSpPr>
              <p:grpSpPr>
                <a:xfrm>
                  <a:off x="7823281" y="3723356"/>
                  <a:ext cx="1190691" cy="1775216"/>
                  <a:chOff x="4182171" y="3723356"/>
                  <a:chExt cx="1190691" cy="1944945"/>
                </a:xfrm>
              </p:grpSpPr>
              <p:sp>
                <p:nvSpPr>
                  <p:cNvPr id="49" name="Rounded Rectangle 48"/>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SIMD 3</a:t>
                    </a:r>
                  </a:p>
                </p:txBody>
              </p:sp>
              <p:sp>
                <p:nvSpPr>
                  <p:cNvPr id="50" name="Rounded Rectangle 49"/>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VGPRs</a:t>
                    </a:r>
                  </a:p>
                </p:txBody>
              </p:sp>
              <p:sp>
                <p:nvSpPr>
                  <p:cNvPr id="51" name="Rounded Rectangle 50"/>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Vector ALU</a:t>
                    </a:r>
                  </a:p>
                </p:txBody>
              </p:sp>
            </p:grpSp>
          </p:grpSp>
          <p:sp>
            <p:nvSpPr>
              <p:cNvPr id="53" name="Rounded Rectangle 52"/>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chemeClr val="tx1"/>
                    </a:solidFill>
                    <a:latin typeface="Calibri" panose="020F0502020204030204" pitchFamily="34" charset="0"/>
                  </a:rPr>
                  <a:t>TCP</a:t>
                </a:r>
              </a:p>
            </p:txBody>
          </p:sp>
          <p:sp>
            <p:nvSpPr>
              <p:cNvPr id="52" name="Rounded Rectangle 51"/>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chemeClr val="tx1"/>
                    </a:solidFill>
                    <a:latin typeface="Calibri" panose="020F0502020204030204" pitchFamily="34" charset="0"/>
                  </a:rPr>
                  <a:t>LDS</a:t>
                </a:r>
              </a:p>
            </p:txBody>
          </p:sp>
          <p:sp>
            <p:nvSpPr>
              <p:cNvPr id="81" name="Rounded Rectangle 35">
                <a:extLst>
                  <a:ext uri="{FF2B5EF4-FFF2-40B4-BE49-F238E27FC236}">
                    <a16:creationId xmlns="" xmlns:a16="http://schemas.microsoft.com/office/drawing/2014/main" id="{4C7181C0-3477-47DD-9CAD-899582B9AADA}"/>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Scalar Unit</a:t>
                </a:r>
              </a:p>
            </p:txBody>
          </p:sp>
          <p:sp>
            <p:nvSpPr>
              <p:cNvPr id="83" name="Rounded Rectangle 36">
                <a:extLst>
                  <a:ext uri="{FF2B5EF4-FFF2-40B4-BE49-F238E27FC236}">
                    <a16:creationId xmlns="" xmlns:a16="http://schemas.microsoft.com/office/drawing/2014/main" id="{FE93A61E-CB14-43B6-BABE-7AE535BEF140}"/>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SGPRs</a:t>
                </a:r>
              </a:p>
            </p:txBody>
          </p:sp>
          <p:sp>
            <p:nvSpPr>
              <p:cNvPr id="87" name="Rounded Rectangle 42">
                <a:extLst>
                  <a:ext uri="{FF2B5EF4-FFF2-40B4-BE49-F238E27FC236}">
                    <a16:creationId xmlns="" xmlns:a16="http://schemas.microsoft.com/office/drawing/2014/main" id="{88099BB8-A0C2-4CCA-B45F-DD488A9BEBC6}"/>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Integer ALU</a:t>
                </a:r>
              </a:p>
            </p:txBody>
          </p:sp>
          <p:sp>
            <p:nvSpPr>
              <p:cNvPr id="104" name="Rounded Rectangle 35">
                <a:extLst>
                  <a:ext uri="{FF2B5EF4-FFF2-40B4-BE49-F238E27FC236}">
                    <a16:creationId xmlns="" xmlns:a16="http://schemas.microsoft.com/office/drawing/2014/main" id="{43205B87-3BBB-4093-95F6-BFB86E0CE309}"/>
                  </a:ext>
                </a:extLst>
              </p:cNvPr>
              <p:cNvSpPr/>
              <p:nvPr/>
            </p:nvSpPr>
            <p:spPr>
              <a:xfrm>
                <a:off x="10688906" y="4663440"/>
                <a:ext cx="989566" cy="570980"/>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600" dirty="0">
                    <a:solidFill>
                      <a:schemeClr val="tx1"/>
                    </a:solidFill>
                    <a:latin typeface="Calibri" panose="020F0502020204030204" pitchFamily="34" charset="0"/>
                  </a:rPr>
                  <a:t>Branch Unit</a:t>
                </a:r>
              </a:p>
            </p:txBody>
          </p:sp>
          <p:cxnSp>
            <p:nvCxnSpPr>
              <p:cNvPr id="138" name="Straight Arrow Connector 137">
                <a:extLst>
                  <a:ext uri="{FF2B5EF4-FFF2-40B4-BE49-F238E27FC236}">
                    <a16:creationId xmlns="" xmlns:a16="http://schemas.microsoft.com/office/drawing/2014/main" id="{CE0542C3-1936-4C39-B655-3249E3EE3DDB}"/>
                  </a:ext>
                </a:extLst>
              </p:cNvPr>
              <p:cNvCxnSpPr>
                <a:cxnSpLocks/>
                <a:stCxn id="31"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 xmlns:a16="http://schemas.microsoft.com/office/drawing/2014/main" id="{34201235-9C82-4E90-826E-18D5B65DF0DA}"/>
                  </a:ext>
                </a:extLst>
              </p:cNvPr>
              <p:cNvCxnSpPr>
                <a:cxnSpLocks/>
                <a:stCxn id="32"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4BA7CA85-24F3-481D-B0D3-0D8CA1442EFF}"/>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8CC3A8C2-9D64-4719-9879-E47339238C20}"/>
                  </a:ext>
                </a:extLst>
              </p:cNvPr>
              <p:cNvCxnSpPr>
                <a:cxnSpLocks/>
                <a:endCxn id="36"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C674E069-1898-4DD0-A640-C588F1BC88AA}"/>
                  </a:ext>
                </a:extLst>
              </p:cNvPr>
              <p:cNvCxnSpPr>
                <a:cxnSpLocks/>
                <a:endCxn id="41"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56D2E528-BF6A-49C9-A750-5EF68013CB67}"/>
                  </a:ext>
                </a:extLst>
              </p:cNvPr>
              <p:cNvCxnSpPr>
                <a:cxnSpLocks/>
                <a:endCxn id="31"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 xmlns:a16="http://schemas.microsoft.com/office/drawing/2014/main" id="{7A2D65C9-85EE-4FDE-80A0-8EA1ECCA6F3B}"/>
                  </a:ext>
                </a:extLst>
              </p:cNvPr>
              <p:cNvCxnSpPr>
                <a:cxnSpLocks/>
                <a:endCxn id="32"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 xmlns:a16="http://schemas.microsoft.com/office/drawing/2014/main" id="{0906889F-5E4C-4101-A442-52CEA82AE5CF}"/>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 xmlns:a16="http://schemas.microsoft.com/office/drawing/2014/main" id="{5460F176-F8F0-4CF3-AE5F-4284486B6312}"/>
                  </a:ext>
                </a:extLst>
              </p:cNvPr>
              <p:cNvCxnSpPr>
                <a:cxnSpLocks/>
                <a:endCxn id="33"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 xmlns:a16="http://schemas.microsoft.com/office/drawing/2014/main" id="{F8DBD141-1E73-4991-802F-2DCE792A9739}"/>
                  </a:ext>
                </a:extLst>
              </p:cNvPr>
              <p:cNvCxnSpPr>
                <a:cxnSpLocks/>
                <a:endCxn id="49"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 xmlns:a16="http://schemas.microsoft.com/office/drawing/2014/main" id="{26378E3C-15CC-4109-8E39-4128D42B1BA4}"/>
                  </a:ext>
                </a:extLst>
              </p:cNvPr>
              <p:cNvCxnSpPr>
                <a:cxnSpLocks/>
                <a:endCxn id="81"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 xmlns:a16="http://schemas.microsoft.com/office/drawing/2014/main" id="{075C2CE1-2BD4-47B0-8745-36D85946EB6F}"/>
                  </a:ext>
                </a:extLst>
              </p:cNvPr>
              <p:cNvCxnSpPr>
                <a:cxnSpLocks/>
                <a:stCxn id="34"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 xmlns:a16="http://schemas.microsoft.com/office/drawing/2014/main" id="{E10085F3-C5E2-4F11-9D0D-A6DDCBF380D3}"/>
                  </a:ext>
                </a:extLst>
              </p:cNvPr>
              <p:cNvCxnSpPr>
                <a:cxnSpLocks/>
                <a:stCxn id="36" idx="2"/>
                <a:endCxn id="52"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 xmlns:a16="http://schemas.microsoft.com/office/drawing/2014/main" id="{82572F50-1132-414A-AA36-7FC8C128DB23}"/>
                  </a:ext>
                </a:extLst>
              </p:cNvPr>
              <p:cNvCxnSpPr>
                <a:cxnSpLocks/>
                <a:stCxn id="41" idx="2"/>
                <a:endCxn id="52"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 xmlns:a16="http://schemas.microsoft.com/office/drawing/2014/main" id="{7BE5E137-607B-45A4-87FD-AFCC9AF9B3D8}"/>
                  </a:ext>
                </a:extLst>
              </p:cNvPr>
              <p:cNvCxnSpPr>
                <a:cxnSpLocks/>
                <a:stCxn id="45" idx="2"/>
                <a:endCxn id="52"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 xmlns:a16="http://schemas.microsoft.com/office/drawing/2014/main" id="{C7B13ABF-8A00-41CE-BF48-49A782519323}"/>
                  </a:ext>
                </a:extLst>
              </p:cNvPr>
              <p:cNvCxnSpPr>
                <a:cxnSpLocks/>
                <a:stCxn id="49" idx="2"/>
                <a:endCxn id="52"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96E53BDD-0445-4A05-A40B-ACAD6771C7B1}"/>
                  </a:ext>
                </a:extLst>
              </p:cNvPr>
              <p:cNvCxnSpPr>
                <a:cxnSpLocks/>
                <a:stCxn id="29" idx="2"/>
                <a:endCxn id="53" idx="0"/>
              </p:cNvCxnSpPr>
              <p:nvPr/>
            </p:nvCxnSpPr>
            <p:spPr>
              <a:xfrm>
                <a:off x="9368184" y="5374640"/>
                <a:ext cx="0" cy="390023"/>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 xmlns:a16="http://schemas.microsoft.com/office/drawing/2014/main" id="{799F268A-959A-4892-A5F5-3D07A21022FA}"/>
                  </a:ext>
                </a:extLst>
              </p:cNvPr>
              <p:cNvCxnSpPr>
                <a:cxnSpLocks/>
                <a:endCxn id="34"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Rounded Rectangle 104">
              <a:extLst>
                <a:ext uri="{FF2B5EF4-FFF2-40B4-BE49-F238E27FC236}">
                  <a16:creationId xmlns="" xmlns:a16="http://schemas.microsoft.com/office/drawing/2014/main" id="{BE51D483-14A9-47FE-9F1D-6A9E6101FE00}"/>
                </a:ext>
              </a:extLst>
            </p:cNvPr>
            <p:cNvSpPr/>
            <p:nvPr/>
          </p:nvSpPr>
          <p:spPr bwMode="auto">
            <a:xfrm>
              <a:off x="7055299" y="612589"/>
              <a:ext cx="1728734" cy="348251"/>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dirty="0">
                  <a:solidFill>
                    <a:schemeClr val="bg1"/>
                  </a:solidFill>
                  <a:latin typeface="Calibri" panose="020F0502020204030204" pitchFamily="34" charset="0"/>
                </a:rPr>
                <a:t>4-CU-shared SQC</a:t>
              </a:r>
            </a:p>
          </p:txBody>
        </p:sp>
        <p:cxnSp>
          <p:nvCxnSpPr>
            <p:cNvPr id="86" name="Connector: Elbow 85">
              <a:extLst>
                <a:ext uri="{FF2B5EF4-FFF2-40B4-BE49-F238E27FC236}">
                  <a16:creationId xmlns="" xmlns:a16="http://schemas.microsoft.com/office/drawing/2014/main" id="{3C7976A4-22ED-4CCC-AFEA-C5ACE8838EB8}"/>
                </a:ext>
              </a:extLst>
            </p:cNvPr>
            <p:cNvCxnSpPr>
              <a:cxnSpLocks/>
              <a:stCxn id="85" idx="2"/>
              <a:endCxn id="30" idx="0"/>
            </p:cNvCxnSpPr>
            <p:nvPr/>
          </p:nvCxnSpPr>
          <p:spPr>
            <a:xfrm rot="16200000" flipH="1">
              <a:off x="8374567" y="505938"/>
              <a:ext cx="492292" cy="1402095"/>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99759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and </a:t>
            </a:r>
            <a:r>
              <a:rPr lang="en-US" dirty="0" err="1"/>
              <a:t>Wavefront</a:t>
            </a:r>
            <a:r>
              <a:rPr lang="en-US" dirty="0"/>
              <a:t> contexts</a:t>
            </a:r>
          </a:p>
        </p:txBody>
      </p:sp>
      <p:sp>
        <p:nvSpPr>
          <p:cNvPr id="3" name="Content Placeholder 2"/>
          <p:cNvSpPr>
            <a:spLocks noGrp="1"/>
          </p:cNvSpPr>
          <p:nvPr>
            <p:ph idx="1"/>
          </p:nvPr>
        </p:nvSpPr>
        <p:spPr>
          <a:xfrm>
            <a:off x="313326" y="1381123"/>
            <a:ext cx="4448099" cy="4937760"/>
          </a:xfrm>
        </p:spPr>
        <p:txBody>
          <a:bodyPr>
            <a:normAutofit/>
          </a:bodyPr>
          <a:lstStyle/>
          <a:p>
            <a:r>
              <a:rPr lang="en-US" sz="1800" dirty="0"/>
              <a:t>SQC shared by 4 CUs</a:t>
            </a:r>
          </a:p>
          <a:p>
            <a:pPr lvl="1"/>
            <a:r>
              <a:rPr lang="en-US" sz="1600" dirty="0"/>
              <a:t>Number of SQCs and CUs are configurable</a:t>
            </a:r>
          </a:p>
          <a:p>
            <a:r>
              <a:rPr lang="en-US" sz="1800" dirty="0"/>
              <a:t>Fetch</a:t>
            </a:r>
          </a:p>
          <a:p>
            <a:pPr lvl="1"/>
            <a:r>
              <a:rPr lang="en-US" sz="1600" dirty="0"/>
              <a:t>Shared and arbitrated between SIMDs in a CU</a:t>
            </a:r>
          </a:p>
          <a:p>
            <a:pPr lvl="1"/>
            <a:r>
              <a:rPr lang="en-US" sz="1600" dirty="0"/>
              <a:t>Fetch to each SIMD unit</a:t>
            </a:r>
          </a:p>
          <a:p>
            <a:pPr lvl="1"/>
            <a:r>
              <a:rPr lang="en-US" sz="1600" dirty="0"/>
              <a:t>Buffers fetched cache lines per WF</a:t>
            </a:r>
          </a:p>
          <a:p>
            <a:r>
              <a:rPr lang="en-US" sz="1800" dirty="0"/>
              <a:t>WF Contexts</a:t>
            </a:r>
          </a:p>
          <a:p>
            <a:pPr lvl="1"/>
            <a:r>
              <a:rPr lang="en-US" sz="1600" dirty="0"/>
              <a:t>10 WFs per SIMD, 40 per CU</a:t>
            </a:r>
          </a:p>
          <a:p>
            <a:pPr lvl="2"/>
            <a:r>
              <a:rPr lang="en-US" sz="1400" dirty="0"/>
              <a:t>PC and decoded instruction buffers (IB)</a:t>
            </a:r>
          </a:p>
          <a:p>
            <a:pPr lvl="2"/>
            <a:r>
              <a:rPr lang="en-US" sz="1400" dirty="0"/>
              <a:t>Register file and LDS allocation</a:t>
            </a:r>
          </a:p>
          <a:p>
            <a:pPr lvl="1"/>
            <a:r>
              <a:rPr lang="en-US" sz="1600" dirty="0"/>
              <a:t>¼ of WF executes each cycle</a:t>
            </a:r>
          </a:p>
          <a:p>
            <a:pPr lvl="2"/>
            <a:r>
              <a:rPr lang="en-US" sz="1400" dirty="0"/>
              <a:t>4 cycles needed to fully execute single SIMD instruction</a:t>
            </a:r>
          </a:p>
        </p:txBody>
      </p:sp>
      <p:grpSp>
        <p:nvGrpSpPr>
          <p:cNvPr id="160" name="Group 159"/>
          <p:cNvGrpSpPr/>
          <p:nvPr/>
        </p:nvGrpSpPr>
        <p:grpSpPr>
          <a:xfrm>
            <a:off x="6607653" y="5658874"/>
            <a:ext cx="3727265" cy="923690"/>
            <a:chOff x="4101160" y="5238772"/>
            <a:chExt cx="4969687" cy="1231588"/>
          </a:xfrm>
        </p:grpSpPr>
        <p:grpSp>
          <p:nvGrpSpPr>
            <p:cNvPr id="156" name="Group 155"/>
            <p:cNvGrpSpPr/>
            <p:nvPr/>
          </p:nvGrpSpPr>
          <p:grpSpPr>
            <a:xfrm>
              <a:off x="4187227" y="5238772"/>
              <a:ext cx="4797552" cy="1231588"/>
              <a:chOff x="4211728" y="5175901"/>
              <a:chExt cx="4797552" cy="1231588"/>
            </a:xfrm>
          </p:grpSpPr>
          <p:grpSp>
            <p:nvGrpSpPr>
              <p:cNvPr id="129" name="Group 128"/>
              <p:cNvGrpSpPr/>
              <p:nvPr/>
            </p:nvGrpSpPr>
            <p:grpSpPr>
              <a:xfrm>
                <a:off x="4211728" y="5179958"/>
                <a:ext cx="1367940" cy="1227529"/>
                <a:chOff x="5521149" y="5001992"/>
                <a:chExt cx="1367940" cy="1227529"/>
              </a:xfrm>
            </p:grpSpPr>
            <p:sp>
              <p:nvSpPr>
                <p:cNvPr id="122" name="Rounded Rectangle 121"/>
                <p:cNvSpPr/>
                <p:nvPr/>
              </p:nvSpPr>
              <p:spPr>
                <a:xfrm>
                  <a:off x="5521149" y="5288896"/>
                  <a:ext cx="1349654" cy="875121"/>
                </a:xfrm>
                <a:prstGeom prst="round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1"/>
                    </a:solidFill>
                  </a:endParaRPr>
                </a:p>
              </p:txBody>
            </p:sp>
            <p:grpSp>
              <p:nvGrpSpPr>
                <p:cNvPr id="125" name="Group 124"/>
                <p:cNvGrpSpPr/>
                <p:nvPr/>
              </p:nvGrpSpPr>
              <p:grpSpPr>
                <a:xfrm>
                  <a:off x="5649163" y="5537606"/>
                  <a:ext cx="1239926" cy="691915"/>
                  <a:chOff x="4465930" y="5537606"/>
                  <a:chExt cx="1239926" cy="691915"/>
                </a:xfrm>
              </p:grpSpPr>
              <p:sp>
                <p:nvSpPr>
                  <p:cNvPr id="113" name="Rounded Rectangle 112"/>
                  <p:cNvSpPr/>
                  <p:nvPr/>
                </p:nvSpPr>
                <p:spPr>
                  <a:xfrm>
                    <a:off x="4465930" y="5537606"/>
                    <a:ext cx="482802" cy="263348"/>
                  </a:xfrm>
                  <a:prstGeom prst="roundRect">
                    <a:avLst/>
                  </a:prstGeom>
                  <a:solidFill>
                    <a:schemeClr val="accent4">
                      <a:lumMod val="75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bg1"/>
                        </a:solidFill>
                      </a:rPr>
                      <a:t>PC</a:t>
                    </a:r>
                  </a:p>
                </p:txBody>
              </p:sp>
              <p:grpSp>
                <p:nvGrpSpPr>
                  <p:cNvPr id="124" name="Group 123"/>
                  <p:cNvGrpSpPr/>
                  <p:nvPr/>
                </p:nvGrpSpPr>
                <p:grpSpPr>
                  <a:xfrm>
                    <a:off x="5029200" y="5537606"/>
                    <a:ext cx="358445" cy="384631"/>
                    <a:chOff x="5029200" y="5537606"/>
                    <a:chExt cx="358445" cy="384631"/>
                  </a:xfrm>
                </p:grpSpPr>
                <p:sp>
                  <p:nvSpPr>
                    <p:cNvPr id="116" name="Rectangle 115"/>
                    <p:cNvSpPr/>
                    <p:nvPr/>
                  </p:nvSpPr>
                  <p:spPr>
                    <a:xfrm>
                      <a:off x="5029200" y="5827139"/>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17" name="Rectangle 116"/>
                    <p:cNvSpPr/>
                    <p:nvPr/>
                  </p:nvSpPr>
                  <p:spPr>
                    <a:xfrm>
                      <a:off x="5029200" y="5732041"/>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18" name="Rectangle 117"/>
                    <p:cNvSpPr/>
                    <p:nvPr/>
                  </p:nvSpPr>
                  <p:spPr>
                    <a:xfrm>
                      <a:off x="5029200" y="5632704"/>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19" name="Rectangle 118"/>
                    <p:cNvSpPr/>
                    <p:nvPr/>
                  </p:nvSpPr>
                  <p:spPr>
                    <a:xfrm>
                      <a:off x="5029200" y="5537606"/>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grpSp>
              <p:sp>
                <p:nvSpPr>
                  <p:cNvPr id="121" name="TextBox 120"/>
                  <p:cNvSpPr txBox="1"/>
                  <p:nvPr/>
                </p:nvSpPr>
                <p:spPr>
                  <a:xfrm>
                    <a:off x="4710990" y="5847879"/>
                    <a:ext cx="994866" cy="381642"/>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IB</a:t>
                    </a:r>
                  </a:p>
                </p:txBody>
              </p:sp>
            </p:grpSp>
            <p:sp>
              <p:nvSpPr>
                <p:cNvPr id="126" name="TextBox 125"/>
                <p:cNvSpPr txBox="1"/>
                <p:nvPr/>
              </p:nvSpPr>
              <p:spPr>
                <a:xfrm>
                  <a:off x="5574184" y="5001992"/>
                  <a:ext cx="1243584" cy="381643"/>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WF 0</a:t>
                  </a:r>
                </a:p>
              </p:txBody>
            </p:sp>
          </p:grpSp>
          <p:grpSp>
            <p:nvGrpSpPr>
              <p:cNvPr id="130" name="Group 129"/>
              <p:cNvGrpSpPr/>
              <p:nvPr/>
            </p:nvGrpSpPr>
            <p:grpSpPr>
              <a:xfrm>
                <a:off x="5633317" y="5175901"/>
                <a:ext cx="1367940" cy="1231588"/>
                <a:chOff x="5521149" y="4997935"/>
                <a:chExt cx="1367940" cy="1231588"/>
              </a:xfrm>
            </p:grpSpPr>
            <p:sp>
              <p:nvSpPr>
                <p:cNvPr id="131" name="Rounded Rectangle 130"/>
                <p:cNvSpPr/>
                <p:nvPr/>
              </p:nvSpPr>
              <p:spPr>
                <a:xfrm>
                  <a:off x="5521149" y="5288896"/>
                  <a:ext cx="1349654" cy="875121"/>
                </a:xfrm>
                <a:prstGeom prst="round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1"/>
                    </a:solidFill>
                  </a:endParaRPr>
                </a:p>
              </p:txBody>
            </p:sp>
            <p:grpSp>
              <p:nvGrpSpPr>
                <p:cNvPr id="132" name="Group 131"/>
                <p:cNvGrpSpPr/>
                <p:nvPr/>
              </p:nvGrpSpPr>
              <p:grpSpPr>
                <a:xfrm>
                  <a:off x="5649163" y="5537606"/>
                  <a:ext cx="1239926" cy="691917"/>
                  <a:chOff x="4465930" y="5537606"/>
                  <a:chExt cx="1239926" cy="691917"/>
                </a:xfrm>
              </p:grpSpPr>
              <p:sp>
                <p:nvSpPr>
                  <p:cNvPr id="134" name="Rounded Rectangle 133"/>
                  <p:cNvSpPr/>
                  <p:nvPr/>
                </p:nvSpPr>
                <p:spPr>
                  <a:xfrm>
                    <a:off x="4465930" y="5537606"/>
                    <a:ext cx="482803" cy="263348"/>
                  </a:xfrm>
                  <a:prstGeom prst="roundRect">
                    <a:avLst/>
                  </a:prstGeom>
                  <a:solidFill>
                    <a:schemeClr val="accent4">
                      <a:lumMod val="75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bg1"/>
                        </a:solidFill>
                      </a:rPr>
                      <a:t>PC</a:t>
                    </a:r>
                  </a:p>
                </p:txBody>
              </p:sp>
              <p:grpSp>
                <p:nvGrpSpPr>
                  <p:cNvPr id="135" name="Group 134"/>
                  <p:cNvGrpSpPr/>
                  <p:nvPr/>
                </p:nvGrpSpPr>
                <p:grpSpPr>
                  <a:xfrm>
                    <a:off x="5029200" y="5537606"/>
                    <a:ext cx="358445" cy="384631"/>
                    <a:chOff x="5029200" y="5537606"/>
                    <a:chExt cx="358445" cy="384631"/>
                  </a:xfrm>
                </p:grpSpPr>
                <p:sp>
                  <p:nvSpPr>
                    <p:cNvPr id="137" name="Rectangle 136"/>
                    <p:cNvSpPr/>
                    <p:nvPr/>
                  </p:nvSpPr>
                  <p:spPr>
                    <a:xfrm>
                      <a:off x="5029200" y="5827139"/>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38" name="Rectangle 137"/>
                    <p:cNvSpPr/>
                    <p:nvPr/>
                  </p:nvSpPr>
                  <p:spPr>
                    <a:xfrm>
                      <a:off x="5029200" y="5732041"/>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39" name="Rectangle 138"/>
                    <p:cNvSpPr/>
                    <p:nvPr/>
                  </p:nvSpPr>
                  <p:spPr>
                    <a:xfrm>
                      <a:off x="5029200" y="5632704"/>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40" name="Rectangle 139"/>
                    <p:cNvSpPr/>
                    <p:nvPr/>
                  </p:nvSpPr>
                  <p:spPr>
                    <a:xfrm>
                      <a:off x="5029200" y="5537606"/>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grpSp>
              <p:sp>
                <p:nvSpPr>
                  <p:cNvPr id="136" name="TextBox 135"/>
                  <p:cNvSpPr txBox="1"/>
                  <p:nvPr/>
                </p:nvSpPr>
                <p:spPr>
                  <a:xfrm>
                    <a:off x="4710990" y="5847880"/>
                    <a:ext cx="994866" cy="381643"/>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IB</a:t>
                    </a:r>
                  </a:p>
                </p:txBody>
              </p:sp>
            </p:grpSp>
            <p:sp>
              <p:nvSpPr>
                <p:cNvPr id="133" name="TextBox 132"/>
                <p:cNvSpPr txBox="1"/>
                <p:nvPr/>
              </p:nvSpPr>
              <p:spPr>
                <a:xfrm>
                  <a:off x="5545190" y="4997935"/>
                  <a:ext cx="1243584" cy="381643"/>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WF 1</a:t>
                  </a:r>
                </a:p>
              </p:txBody>
            </p:sp>
          </p:grpSp>
          <p:grpSp>
            <p:nvGrpSpPr>
              <p:cNvPr id="141" name="Group 140"/>
              <p:cNvGrpSpPr/>
              <p:nvPr/>
            </p:nvGrpSpPr>
            <p:grpSpPr>
              <a:xfrm>
                <a:off x="7641340" y="5177230"/>
                <a:ext cx="1367940" cy="1230259"/>
                <a:chOff x="5521149" y="4999264"/>
                <a:chExt cx="1367940" cy="1230259"/>
              </a:xfrm>
            </p:grpSpPr>
            <p:sp>
              <p:nvSpPr>
                <p:cNvPr id="142" name="Rounded Rectangle 141"/>
                <p:cNvSpPr/>
                <p:nvPr/>
              </p:nvSpPr>
              <p:spPr>
                <a:xfrm>
                  <a:off x="5521149" y="5288896"/>
                  <a:ext cx="1349654" cy="875121"/>
                </a:xfrm>
                <a:prstGeom prst="round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1"/>
                    </a:solidFill>
                  </a:endParaRPr>
                </a:p>
              </p:txBody>
            </p:sp>
            <p:grpSp>
              <p:nvGrpSpPr>
                <p:cNvPr id="143" name="Group 142"/>
                <p:cNvGrpSpPr/>
                <p:nvPr/>
              </p:nvGrpSpPr>
              <p:grpSpPr>
                <a:xfrm>
                  <a:off x="5649163" y="5537606"/>
                  <a:ext cx="1239926" cy="691917"/>
                  <a:chOff x="4465930" y="5537606"/>
                  <a:chExt cx="1239926" cy="691917"/>
                </a:xfrm>
              </p:grpSpPr>
              <p:sp>
                <p:nvSpPr>
                  <p:cNvPr id="145" name="Rounded Rectangle 144"/>
                  <p:cNvSpPr/>
                  <p:nvPr/>
                </p:nvSpPr>
                <p:spPr>
                  <a:xfrm>
                    <a:off x="4465930" y="5537606"/>
                    <a:ext cx="482803" cy="263348"/>
                  </a:xfrm>
                  <a:prstGeom prst="roundRect">
                    <a:avLst/>
                  </a:prstGeom>
                  <a:solidFill>
                    <a:schemeClr val="accent4">
                      <a:lumMod val="75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bg1"/>
                        </a:solidFill>
                      </a:rPr>
                      <a:t>PC</a:t>
                    </a:r>
                  </a:p>
                </p:txBody>
              </p:sp>
              <p:grpSp>
                <p:nvGrpSpPr>
                  <p:cNvPr id="146" name="Group 145"/>
                  <p:cNvGrpSpPr/>
                  <p:nvPr/>
                </p:nvGrpSpPr>
                <p:grpSpPr>
                  <a:xfrm>
                    <a:off x="5029200" y="5537606"/>
                    <a:ext cx="358445" cy="384631"/>
                    <a:chOff x="5029200" y="5537606"/>
                    <a:chExt cx="358445" cy="384631"/>
                  </a:xfrm>
                </p:grpSpPr>
                <p:sp>
                  <p:nvSpPr>
                    <p:cNvPr id="148" name="Rectangle 147"/>
                    <p:cNvSpPr/>
                    <p:nvPr/>
                  </p:nvSpPr>
                  <p:spPr>
                    <a:xfrm>
                      <a:off x="5029200" y="5827139"/>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49" name="Rectangle 148"/>
                    <p:cNvSpPr/>
                    <p:nvPr/>
                  </p:nvSpPr>
                  <p:spPr>
                    <a:xfrm>
                      <a:off x="5029200" y="5732041"/>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50" name="Rectangle 149"/>
                    <p:cNvSpPr/>
                    <p:nvPr/>
                  </p:nvSpPr>
                  <p:spPr>
                    <a:xfrm>
                      <a:off x="5029200" y="5632704"/>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51" name="Rectangle 150"/>
                    <p:cNvSpPr/>
                    <p:nvPr/>
                  </p:nvSpPr>
                  <p:spPr>
                    <a:xfrm>
                      <a:off x="5029200" y="5537606"/>
                      <a:ext cx="358445" cy="95098"/>
                    </a:xfrm>
                    <a:prstGeom prst="rect">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grpSp>
              <p:sp>
                <p:nvSpPr>
                  <p:cNvPr id="147" name="TextBox 146"/>
                  <p:cNvSpPr txBox="1"/>
                  <p:nvPr/>
                </p:nvSpPr>
                <p:spPr>
                  <a:xfrm>
                    <a:off x="4710990" y="5847880"/>
                    <a:ext cx="994866" cy="381643"/>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IB</a:t>
                    </a:r>
                  </a:p>
                </p:txBody>
              </p:sp>
            </p:grpSp>
            <p:sp>
              <p:nvSpPr>
                <p:cNvPr id="144" name="TextBox 143"/>
                <p:cNvSpPr txBox="1"/>
                <p:nvPr/>
              </p:nvSpPr>
              <p:spPr>
                <a:xfrm>
                  <a:off x="5574184" y="4999264"/>
                  <a:ext cx="1243584" cy="381643"/>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latin typeface="+mj-lt"/>
                      <a:ea typeface="MS PGothic" pitchFamily="34" charset="-128"/>
                      <a:cs typeface="+mn-cs"/>
                    </a:rPr>
                    <a:t>WF 9</a:t>
                  </a:r>
                </a:p>
              </p:txBody>
            </p:sp>
          </p:grpSp>
          <p:grpSp>
            <p:nvGrpSpPr>
              <p:cNvPr id="155" name="Group 154"/>
              <p:cNvGrpSpPr/>
              <p:nvPr/>
            </p:nvGrpSpPr>
            <p:grpSpPr>
              <a:xfrm>
                <a:off x="7110374" y="5805341"/>
                <a:ext cx="396240" cy="91440"/>
                <a:chOff x="7110374" y="6010619"/>
                <a:chExt cx="396240" cy="91440"/>
              </a:xfrm>
            </p:grpSpPr>
            <p:sp>
              <p:nvSpPr>
                <p:cNvPr id="152" name="Oval 151"/>
                <p:cNvSpPr/>
                <p:nvPr/>
              </p:nvSpPr>
              <p:spPr>
                <a:xfrm>
                  <a:off x="7110374" y="6010619"/>
                  <a:ext cx="91440" cy="91440"/>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53" name="Oval 152"/>
                <p:cNvSpPr/>
                <p:nvPr/>
              </p:nvSpPr>
              <p:spPr>
                <a:xfrm>
                  <a:off x="7262774" y="6010619"/>
                  <a:ext cx="91440" cy="91440"/>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dirty="0">
                    <a:solidFill>
                      <a:schemeClr val="tx2"/>
                    </a:solidFill>
                  </a:endParaRPr>
                </a:p>
              </p:txBody>
            </p:sp>
            <p:sp>
              <p:nvSpPr>
                <p:cNvPr id="154" name="Oval 153"/>
                <p:cNvSpPr/>
                <p:nvPr/>
              </p:nvSpPr>
              <p:spPr>
                <a:xfrm>
                  <a:off x="7415174" y="6010619"/>
                  <a:ext cx="91440" cy="91440"/>
                </a:xfrm>
                <a:prstGeom prst="ellipse">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400" b="1" dirty="0">
                    <a:solidFill>
                      <a:schemeClr val="tx2"/>
                    </a:solidFill>
                  </a:endParaRPr>
                </a:p>
              </p:txBody>
            </p:sp>
          </p:grpSp>
        </p:grpSp>
        <p:sp>
          <p:nvSpPr>
            <p:cNvPr id="157" name="Rounded Rectangle 156"/>
            <p:cNvSpPr/>
            <p:nvPr/>
          </p:nvSpPr>
          <p:spPr>
            <a:xfrm>
              <a:off x="4101160" y="5288889"/>
              <a:ext cx="4969687" cy="1163117"/>
            </a:xfrm>
            <a:prstGeom prst="roundRect">
              <a:avLst/>
            </a:prstGeom>
            <a:no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fontAlgn="auto">
                <a:spcBef>
                  <a:spcPts val="0"/>
                </a:spcBef>
                <a:spcAft>
                  <a:spcPts val="0"/>
                </a:spcAft>
              </a:pPr>
              <a:endParaRPr lang="en-US" sz="1400" dirty="0">
                <a:solidFill>
                  <a:schemeClr val="tx1"/>
                </a:solidFill>
              </a:endParaRPr>
            </a:p>
          </p:txBody>
        </p:sp>
      </p:gr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2326" y="5850852"/>
            <a:ext cx="272058" cy="44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a:extLst>
              <a:ext uri="{FF2B5EF4-FFF2-40B4-BE49-F238E27FC236}">
                <a16:creationId xmlns="" xmlns:a16="http://schemas.microsoft.com/office/drawing/2014/main" id="{F0F9A405-DB8B-4B4A-92F0-60D04FF79E52}"/>
              </a:ext>
            </a:extLst>
          </p:cNvPr>
          <p:cNvGrpSpPr/>
          <p:nvPr/>
        </p:nvGrpSpPr>
        <p:grpSpPr>
          <a:xfrm>
            <a:off x="9093759" y="316687"/>
            <a:ext cx="1421741" cy="654648"/>
            <a:chOff x="9363640" y="913367"/>
            <a:chExt cx="1421741" cy="654648"/>
          </a:xfrm>
        </p:grpSpPr>
        <p:sp>
          <p:nvSpPr>
            <p:cNvPr id="162" name="Rectangle 161">
              <a:extLst>
                <a:ext uri="{FF2B5EF4-FFF2-40B4-BE49-F238E27FC236}">
                  <a16:creationId xmlns="" xmlns:a16="http://schemas.microsoft.com/office/drawing/2014/main" id="{DACBF218-EF17-4666-A266-B2E9CF6276CC}"/>
                </a:ext>
              </a:extLst>
            </p:cNvPr>
            <p:cNvSpPr/>
            <p:nvPr/>
          </p:nvSpPr>
          <p:spPr>
            <a:xfrm>
              <a:off x="9579647" y="1007534"/>
              <a:ext cx="1056137" cy="365816"/>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61" name="Rectangle 160">
              <a:extLst>
                <a:ext uri="{FF2B5EF4-FFF2-40B4-BE49-F238E27FC236}">
                  <a16:creationId xmlns="" xmlns:a16="http://schemas.microsoft.com/office/drawing/2014/main" id="{CA9F2A32-CF3B-44E8-B57A-0AE93EBC7FF6}"/>
                </a:ext>
              </a:extLst>
            </p:cNvPr>
            <p:cNvSpPr/>
            <p:nvPr/>
          </p:nvSpPr>
          <p:spPr>
            <a:xfrm>
              <a:off x="9522739" y="1049783"/>
              <a:ext cx="1054645" cy="365887"/>
            </a:xfrm>
            <a:prstGeom prst="rect">
              <a:avLst/>
            </a:prstGeom>
            <a:solidFill>
              <a:schemeClr val="bg1"/>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9" name="Rectangle: Rounded Corners 58">
              <a:extLst>
                <a:ext uri="{FF2B5EF4-FFF2-40B4-BE49-F238E27FC236}">
                  <a16:creationId xmlns="" xmlns:a16="http://schemas.microsoft.com/office/drawing/2014/main" id="{A23607F8-BA17-45B2-8937-D2A93F7C498D}"/>
                </a:ext>
              </a:extLst>
            </p:cNvPr>
            <p:cNvSpPr/>
            <p:nvPr/>
          </p:nvSpPr>
          <p:spPr>
            <a:xfrm>
              <a:off x="9363640" y="913367"/>
              <a:ext cx="1421741" cy="654648"/>
            </a:xfrm>
            <a:prstGeom prst="round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a:extLst>
                <a:ext uri="{FF2B5EF4-FFF2-40B4-BE49-F238E27FC236}">
                  <a16:creationId xmlns="" xmlns:a16="http://schemas.microsoft.com/office/drawing/2014/main" id="{8D4F22C1-AF5C-413F-9417-62D2E05E5963}"/>
                </a:ext>
              </a:extLst>
            </p:cNvPr>
            <p:cNvSpPr/>
            <p:nvPr/>
          </p:nvSpPr>
          <p:spPr>
            <a:xfrm>
              <a:off x="9485576" y="1090202"/>
              <a:ext cx="1042382" cy="375701"/>
            </a:xfrm>
            <a:prstGeom prst="rect">
              <a:avLst/>
            </a:prstGeom>
            <a:solidFill>
              <a:schemeClr val="bg1"/>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Fetch buffer</a:t>
              </a:r>
            </a:p>
            <a:p>
              <a:pPr algn="ctr"/>
              <a:r>
                <a:rPr lang="en-US" sz="1100" dirty="0">
                  <a:solidFill>
                    <a:schemeClr val="tx1"/>
                  </a:solidFill>
                </a:rPr>
                <a:t>(per WF)</a:t>
              </a:r>
            </a:p>
          </p:txBody>
        </p:sp>
      </p:grpSp>
      <p:grpSp>
        <p:nvGrpSpPr>
          <p:cNvPr id="10" name="Group 9">
            <a:extLst>
              <a:ext uri="{FF2B5EF4-FFF2-40B4-BE49-F238E27FC236}">
                <a16:creationId xmlns="" xmlns:a16="http://schemas.microsoft.com/office/drawing/2014/main" id="{FF181D5B-8364-473F-8C4C-743540B033E4}"/>
              </a:ext>
            </a:extLst>
          </p:cNvPr>
          <p:cNvGrpSpPr/>
          <p:nvPr/>
        </p:nvGrpSpPr>
        <p:grpSpPr>
          <a:xfrm>
            <a:off x="4930400" y="769606"/>
            <a:ext cx="4288251" cy="4297287"/>
            <a:chOff x="6696052" y="1656985"/>
            <a:chExt cx="4288251" cy="4297287"/>
          </a:xfrm>
        </p:grpSpPr>
        <p:sp>
          <p:nvSpPr>
            <p:cNvPr id="105" name="Rounded Rectangle 104"/>
            <p:cNvSpPr/>
            <p:nvPr/>
          </p:nvSpPr>
          <p:spPr bwMode="auto">
            <a:xfrm>
              <a:off x="7065948" y="1656985"/>
              <a:ext cx="1562789" cy="249062"/>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a:solidFill>
                    <a:schemeClr val="bg1"/>
                  </a:solidFill>
                  <a:latin typeface="Calibri" panose="020F0502020204030204" pitchFamily="34" charset="0"/>
                </a:rPr>
                <a:t>4-CU-shared SQC</a:t>
              </a:r>
              <a:endParaRPr lang="en-US" sz="1200" dirty="0">
                <a:solidFill>
                  <a:schemeClr val="bg1"/>
                </a:solidFill>
                <a:latin typeface="Calibri" panose="020F0502020204030204" pitchFamily="34" charset="0"/>
              </a:endParaRPr>
            </a:p>
          </p:txBody>
        </p:sp>
        <p:grpSp>
          <p:nvGrpSpPr>
            <p:cNvPr id="107" name="Group 106">
              <a:extLst>
                <a:ext uri="{FF2B5EF4-FFF2-40B4-BE49-F238E27FC236}">
                  <a16:creationId xmlns="" xmlns:a16="http://schemas.microsoft.com/office/drawing/2014/main" id="{29DB470D-DB69-431D-948E-626F2C8B67BB}"/>
                </a:ext>
              </a:extLst>
            </p:cNvPr>
            <p:cNvGrpSpPr/>
            <p:nvPr/>
          </p:nvGrpSpPr>
          <p:grpSpPr>
            <a:xfrm>
              <a:off x="6696052" y="2122741"/>
              <a:ext cx="4288251" cy="3831531"/>
              <a:chOff x="6747568" y="1213187"/>
              <a:chExt cx="5241232" cy="5001163"/>
            </a:xfrm>
          </p:grpSpPr>
          <p:sp>
            <p:nvSpPr>
              <p:cNvPr id="108" name="Rounded Rectangle 28">
                <a:extLst>
                  <a:ext uri="{FF2B5EF4-FFF2-40B4-BE49-F238E27FC236}">
                    <a16:creationId xmlns="" xmlns:a16="http://schemas.microsoft.com/office/drawing/2014/main" id="{A38A4B4D-F4B0-4639-85C0-B6C10452C73E}"/>
                  </a:ext>
                </a:extLst>
              </p:cNvPr>
              <p:cNvSpPr/>
              <p:nvPr/>
            </p:nvSpPr>
            <p:spPr>
              <a:xfrm>
                <a:off x="6747568" y="1213187"/>
                <a:ext cx="5241232" cy="4161454"/>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600" dirty="0">
                  <a:solidFill>
                    <a:schemeClr val="tx2"/>
                  </a:solidFill>
                  <a:latin typeface="Calibri" panose="020F0502020204030204" pitchFamily="34" charset="0"/>
                </a:endParaRPr>
              </a:p>
            </p:txBody>
          </p:sp>
          <p:sp>
            <p:nvSpPr>
              <p:cNvPr id="109" name="Rounded Rectangle 29">
                <a:extLst>
                  <a:ext uri="{FF2B5EF4-FFF2-40B4-BE49-F238E27FC236}">
                    <a16:creationId xmlns="" xmlns:a16="http://schemas.microsoft.com/office/drawing/2014/main" id="{E579A8DA-4A69-4813-ADD0-8D9355E97CD7}"/>
                  </a:ext>
                </a:extLst>
              </p:cNvPr>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Instruction Fetch</a:t>
                </a:r>
              </a:p>
            </p:txBody>
          </p:sp>
          <p:sp>
            <p:nvSpPr>
              <p:cNvPr id="110" name="Rounded Rectangle 30">
                <a:extLst>
                  <a:ext uri="{FF2B5EF4-FFF2-40B4-BE49-F238E27FC236}">
                    <a16:creationId xmlns="" xmlns:a16="http://schemas.microsoft.com/office/drawing/2014/main" id="{3A48746C-3B91-4A12-9CCC-EF7B17FEF7B9}"/>
                  </a:ext>
                </a:extLst>
              </p:cNvPr>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WF 0-9 Contexts</a:t>
                </a:r>
              </a:p>
            </p:txBody>
          </p:sp>
          <p:sp>
            <p:nvSpPr>
              <p:cNvPr id="111" name="Rounded Rectangle 31">
                <a:extLst>
                  <a:ext uri="{FF2B5EF4-FFF2-40B4-BE49-F238E27FC236}">
                    <a16:creationId xmlns="" xmlns:a16="http://schemas.microsoft.com/office/drawing/2014/main" id="{E0C7DCF5-824F-4A7D-AC8B-5F58C809460B}"/>
                  </a:ext>
                </a:extLst>
              </p:cNvPr>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WF 10-19 Contexts</a:t>
                </a:r>
              </a:p>
            </p:txBody>
          </p:sp>
          <p:sp>
            <p:nvSpPr>
              <p:cNvPr id="112" name="Rounded Rectangle 32">
                <a:extLst>
                  <a:ext uri="{FF2B5EF4-FFF2-40B4-BE49-F238E27FC236}">
                    <a16:creationId xmlns="" xmlns:a16="http://schemas.microsoft.com/office/drawing/2014/main" id="{64DD1C3A-F24E-4EE2-BDEE-3C9E8BC21768}"/>
                  </a:ext>
                </a:extLst>
              </p:cNvPr>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WF 20-29 Contexts</a:t>
                </a:r>
              </a:p>
            </p:txBody>
          </p:sp>
          <p:sp>
            <p:nvSpPr>
              <p:cNvPr id="114" name="Rounded Rectangle 33">
                <a:extLst>
                  <a:ext uri="{FF2B5EF4-FFF2-40B4-BE49-F238E27FC236}">
                    <a16:creationId xmlns="" xmlns:a16="http://schemas.microsoft.com/office/drawing/2014/main" id="{D110DE49-0325-498C-ADC9-871D39C44F2B}"/>
                  </a:ext>
                </a:extLst>
              </p:cNvPr>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WF 30-39 Contexts</a:t>
                </a:r>
              </a:p>
            </p:txBody>
          </p:sp>
          <p:sp>
            <p:nvSpPr>
              <p:cNvPr id="115" name="Rounded Rectangle 34">
                <a:extLst>
                  <a:ext uri="{FF2B5EF4-FFF2-40B4-BE49-F238E27FC236}">
                    <a16:creationId xmlns="" xmlns:a16="http://schemas.microsoft.com/office/drawing/2014/main" id="{11D10D14-1A2F-4C24-83B8-31054B9C7988}"/>
                  </a:ext>
                </a:extLst>
              </p:cNvPr>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Instruction Decode/Arbitration</a:t>
                </a:r>
              </a:p>
            </p:txBody>
          </p:sp>
          <p:grpSp>
            <p:nvGrpSpPr>
              <p:cNvPr id="120" name="Group 119">
                <a:extLst>
                  <a:ext uri="{FF2B5EF4-FFF2-40B4-BE49-F238E27FC236}">
                    <a16:creationId xmlns="" xmlns:a16="http://schemas.microsoft.com/office/drawing/2014/main" id="{EF93EE71-7E68-4301-8284-2CA8F5A7C08D}"/>
                  </a:ext>
                </a:extLst>
              </p:cNvPr>
              <p:cNvGrpSpPr/>
              <p:nvPr/>
            </p:nvGrpSpPr>
            <p:grpSpPr>
              <a:xfrm>
                <a:off x="6903243" y="3119142"/>
                <a:ext cx="3694338" cy="1331413"/>
                <a:chOff x="4088189" y="3723356"/>
                <a:chExt cx="4925783" cy="1775216"/>
              </a:xfrm>
            </p:grpSpPr>
            <p:grpSp>
              <p:nvGrpSpPr>
                <p:cNvPr id="232" name="Group 231">
                  <a:extLst>
                    <a:ext uri="{FF2B5EF4-FFF2-40B4-BE49-F238E27FC236}">
                      <a16:creationId xmlns="" xmlns:a16="http://schemas.microsoft.com/office/drawing/2014/main" id="{0CE2E24D-6B9D-4558-A7D3-2E8588C08270}"/>
                    </a:ext>
                  </a:extLst>
                </p:cNvPr>
                <p:cNvGrpSpPr/>
                <p:nvPr/>
              </p:nvGrpSpPr>
              <p:grpSpPr>
                <a:xfrm>
                  <a:off x="4088189" y="3729702"/>
                  <a:ext cx="1179049" cy="1768870"/>
                  <a:chOff x="4192624" y="3730311"/>
                  <a:chExt cx="1179049" cy="1937993"/>
                </a:xfrm>
              </p:grpSpPr>
              <p:sp>
                <p:nvSpPr>
                  <p:cNvPr id="245" name="Rounded Rectangle 35">
                    <a:extLst>
                      <a:ext uri="{FF2B5EF4-FFF2-40B4-BE49-F238E27FC236}">
                        <a16:creationId xmlns="" xmlns:a16="http://schemas.microsoft.com/office/drawing/2014/main" id="{5FC32C48-5B4B-4686-B512-11C533AAF645}"/>
                      </a:ext>
                    </a:extLst>
                  </p:cNvPr>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latin typeface="Calibri" panose="020F0502020204030204" pitchFamily="34" charset="0"/>
                      </a:rPr>
                      <a:t>SIMD 0</a:t>
                    </a:r>
                  </a:p>
                </p:txBody>
              </p:sp>
              <p:sp>
                <p:nvSpPr>
                  <p:cNvPr id="246" name="Rounded Rectangle 36">
                    <a:extLst>
                      <a:ext uri="{FF2B5EF4-FFF2-40B4-BE49-F238E27FC236}">
                        <a16:creationId xmlns="" xmlns:a16="http://schemas.microsoft.com/office/drawing/2014/main" id="{E880B6A2-DE2A-44BD-AC03-A6CC1EB4FE17}"/>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VGPRs</a:t>
                    </a:r>
                  </a:p>
                </p:txBody>
              </p:sp>
              <p:sp>
                <p:nvSpPr>
                  <p:cNvPr id="247" name="Rounded Rectangle 37">
                    <a:extLst>
                      <a:ext uri="{FF2B5EF4-FFF2-40B4-BE49-F238E27FC236}">
                        <a16:creationId xmlns="" xmlns:a16="http://schemas.microsoft.com/office/drawing/2014/main" id="{30D36EB7-CE83-42B4-BC6B-69A9CE08E40D}"/>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Vector ALU</a:t>
                    </a:r>
                  </a:p>
                </p:txBody>
              </p:sp>
            </p:grpSp>
            <p:grpSp>
              <p:nvGrpSpPr>
                <p:cNvPr id="233" name="Group 232">
                  <a:extLst>
                    <a:ext uri="{FF2B5EF4-FFF2-40B4-BE49-F238E27FC236}">
                      <a16:creationId xmlns="" xmlns:a16="http://schemas.microsoft.com/office/drawing/2014/main" id="{4236B2FC-A4D6-4642-92DA-0A0794F759E7}"/>
                    </a:ext>
                  </a:extLst>
                </p:cNvPr>
                <p:cNvGrpSpPr/>
                <p:nvPr/>
              </p:nvGrpSpPr>
              <p:grpSpPr>
                <a:xfrm>
                  <a:off x="5332790" y="3723356"/>
                  <a:ext cx="1193800" cy="1775216"/>
                  <a:chOff x="4188710" y="3723356"/>
                  <a:chExt cx="1193800" cy="1944945"/>
                </a:xfrm>
              </p:grpSpPr>
              <p:sp>
                <p:nvSpPr>
                  <p:cNvPr id="242" name="Rounded Rectangle 40">
                    <a:extLst>
                      <a:ext uri="{FF2B5EF4-FFF2-40B4-BE49-F238E27FC236}">
                        <a16:creationId xmlns="" xmlns:a16="http://schemas.microsoft.com/office/drawing/2014/main" id="{677EEA65-3507-40A5-8A66-890C42E3AC92}"/>
                      </a:ext>
                    </a:extLst>
                  </p:cNvPr>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latin typeface="Calibri" panose="020F0502020204030204" pitchFamily="34" charset="0"/>
                      </a:rPr>
                      <a:t>SIMD 1</a:t>
                    </a:r>
                  </a:p>
                </p:txBody>
              </p:sp>
              <p:sp>
                <p:nvSpPr>
                  <p:cNvPr id="243" name="Rounded Rectangle 41">
                    <a:extLst>
                      <a:ext uri="{FF2B5EF4-FFF2-40B4-BE49-F238E27FC236}">
                        <a16:creationId xmlns="" xmlns:a16="http://schemas.microsoft.com/office/drawing/2014/main" id="{1B5A020E-54C1-43BD-ACE7-3554DA19AF4D}"/>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VGPRs</a:t>
                    </a:r>
                  </a:p>
                </p:txBody>
              </p:sp>
              <p:sp>
                <p:nvSpPr>
                  <p:cNvPr id="244" name="Rounded Rectangle 42">
                    <a:extLst>
                      <a:ext uri="{FF2B5EF4-FFF2-40B4-BE49-F238E27FC236}">
                        <a16:creationId xmlns="" xmlns:a16="http://schemas.microsoft.com/office/drawing/2014/main" id="{391BBB18-88D2-4E85-A18D-569D1815985D}"/>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Vector ALU</a:t>
                    </a:r>
                  </a:p>
                </p:txBody>
              </p:sp>
            </p:grpSp>
            <p:grpSp>
              <p:nvGrpSpPr>
                <p:cNvPr id="234" name="Group 233">
                  <a:extLst>
                    <a:ext uri="{FF2B5EF4-FFF2-40B4-BE49-F238E27FC236}">
                      <a16:creationId xmlns="" xmlns:a16="http://schemas.microsoft.com/office/drawing/2014/main" id="{3D3E8175-FD73-427A-AC22-5654F1D38DC7}"/>
                    </a:ext>
                  </a:extLst>
                </p:cNvPr>
                <p:cNvGrpSpPr/>
                <p:nvPr/>
              </p:nvGrpSpPr>
              <p:grpSpPr>
                <a:xfrm>
                  <a:off x="6574770" y="3723356"/>
                  <a:ext cx="1200332" cy="1775216"/>
                  <a:chOff x="4182175" y="3723356"/>
                  <a:chExt cx="1200332" cy="1944945"/>
                </a:xfrm>
              </p:grpSpPr>
              <p:sp>
                <p:nvSpPr>
                  <p:cNvPr id="239" name="Rounded Rectangle 44">
                    <a:extLst>
                      <a:ext uri="{FF2B5EF4-FFF2-40B4-BE49-F238E27FC236}">
                        <a16:creationId xmlns="" xmlns:a16="http://schemas.microsoft.com/office/drawing/2014/main" id="{7F9172CF-B8E3-48F0-9721-890252E22D8D}"/>
                      </a:ext>
                    </a:extLst>
                  </p:cNvPr>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latin typeface="Calibri" panose="020F0502020204030204" pitchFamily="34" charset="0"/>
                      </a:rPr>
                      <a:t>SIMD 2</a:t>
                    </a:r>
                  </a:p>
                </p:txBody>
              </p:sp>
              <p:sp>
                <p:nvSpPr>
                  <p:cNvPr id="240" name="Rounded Rectangle 45">
                    <a:extLst>
                      <a:ext uri="{FF2B5EF4-FFF2-40B4-BE49-F238E27FC236}">
                        <a16:creationId xmlns="" xmlns:a16="http://schemas.microsoft.com/office/drawing/2014/main" id="{CA6ED357-5BE1-4910-BA2C-60C966E31565}"/>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VGPRs</a:t>
                    </a:r>
                  </a:p>
                </p:txBody>
              </p:sp>
              <p:sp>
                <p:nvSpPr>
                  <p:cNvPr id="241" name="Rounded Rectangle 46">
                    <a:extLst>
                      <a:ext uri="{FF2B5EF4-FFF2-40B4-BE49-F238E27FC236}">
                        <a16:creationId xmlns="" xmlns:a16="http://schemas.microsoft.com/office/drawing/2014/main" id="{C7B2FE8F-87A0-4723-9FF5-65086726774F}"/>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Vector ALU</a:t>
                    </a:r>
                  </a:p>
                </p:txBody>
              </p:sp>
            </p:grpSp>
            <p:grpSp>
              <p:nvGrpSpPr>
                <p:cNvPr id="235" name="Group 234">
                  <a:extLst>
                    <a:ext uri="{FF2B5EF4-FFF2-40B4-BE49-F238E27FC236}">
                      <a16:creationId xmlns="" xmlns:a16="http://schemas.microsoft.com/office/drawing/2014/main" id="{C0CADA33-FCD4-4200-8733-227F532CF5F7}"/>
                    </a:ext>
                  </a:extLst>
                </p:cNvPr>
                <p:cNvGrpSpPr/>
                <p:nvPr/>
              </p:nvGrpSpPr>
              <p:grpSpPr>
                <a:xfrm>
                  <a:off x="7823281" y="3723356"/>
                  <a:ext cx="1190691" cy="1775216"/>
                  <a:chOff x="4182171" y="3723356"/>
                  <a:chExt cx="1190691" cy="1944945"/>
                </a:xfrm>
              </p:grpSpPr>
              <p:sp>
                <p:nvSpPr>
                  <p:cNvPr id="236" name="Rounded Rectangle 48">
                    <a:extLst>
                      <a:ext uri="{FF2B5EF4-FFF2-40B4-BE49-F238E27FC236}">
                        <a16:creationId xmlns="" xmlns:a16="http://schemas.microsoft.com/office/drawing/2014/main" id="{03DA5587-DED5-494E-B8E5-0E9F00EF5701}"/>
                      </a:ext>
                    </a:extLst>
                  </p:cNvPr>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latin typeface="Calibri" panose="020F0502020204030204" pitchFamily="34" charset="0"/>
                      </a:rPr>
                      <a:t>SIMD 3</a:t>
                    </a:r>
                  </a:p>
                </p:txBody>
              </p:sp>
              <p:sp>
                <p:nvSpPr>
                  <p:cNvPr id="237" name="Rounded Rectangle 49">
                    <a:extLst>
                      <a:ext uri="{FF2B5EF4-FFF2-40B4-BE49-F238E27FC236}">
                        <a16:creationId xmlns="" xmlns:a16="http://schemas.microsoft.com/office/drawing/2014/main" id="{BBF62F7F-62A9-4FA8-BD16-CF286A7101D3}"/>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VGPRs</a:t>
                    </a:r>
                  </a:p>
                </p:txBody>
              </p:sp>
              <p:sp>
                <p:nvSpPr>
                  <p:cNvPr id="238" name="Rounded Rectangle 50">
                    <a:extLst>
                      <a:ext uri="{FF2B5EF4-FFF2-40B4-BE49-F238E27FC236}">
                        <a16:creationId xmlns="" xmlns:a16="http://schemas.microsoft.com/office/drawing/2014/main" id="{9108C422-99AB-4A83-B8D3-332050CB4178}"/>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Vector ALU</a:t>
                    </a:r>
                  </a:p>
                </p:txBody>
              </p:sp>
            </p:grpSp>
          </p:grpSp>
          <p:sp>
            <p:nvSpPr>
              <p:cNvPr id="123" name="Rounded Rectangle 52">
                <a:extLst>
                  <a:ext uri="{FF2B5EF4-FFF2-40B4-BE49-F238E27FC236}">
                    <a16:creationId xmlns="" xmlns:a16="http://schemas.microsoft.com/office/drawing/2014/main" id="{302BE56C-2496-4F60-9A72-D6E8BD64F6C6}"/>
                  </a:ext>
                </a:extLst>
              </p:cNvPr>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TCP</a:t>
                </a:r>
              </a:p>
            </p:txBody>
          </p:sp>
          <p:sp>
            <p:nvSpPr>
              <p:cNvPr id="127" name="Rounded Rectangle 51">
                <a:extLst>
                  <a:ext uri="{FF2B5EF4-FFF2-40B4-BE49-F238E27FC236}">
                    <a16:creationId xmlns="" xmlns:a16="http://schemas.microsoft.com/office/drawing/2014/main" id="{C0AC7E20-4F2D-4BC6-942E-5AF3BE579E44}"/>
                  </a:ext>
                </a:extLst>
              </p:cNvPr>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latin typeface="Calibri" panose="020F0502020204030204" pitchFamily="34" charset="0"/>
                  </a:rPr>
                  <a:t>LDS</a:t>
                </a:r>
              </a:p>
            </p:txBody>
          </p:sp>
          <p:sp>
            <p:nvSpPr>
              <p:cNvPr id="128" name="Rounded Rectangle 35">
                <a:extLst>
                  <a:ext uri="{FF2B5EF4-FFF2-40B4-BE49-F238E27FC236}">
                    <a16:creationId xmlns="" xmlns:a16="http://schemas.microsoft.com/office/drawing/2014/main" id="{E0F3D9E2-BDEE-4882-9EA5-DE9BAEC7A406}"/>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latin typeface="Calibri" panose="020F0502020204030204" pitchFamily="34" charset="0"/>
                  </a:rPr>
                  <a:t>Scalar Unit</a:t>
                </a:r>
              </a:p>
            </p:txBody>
          </p:sp>
          <p:sp>
            <p:nvSpPr>
              <p:cNvPr id="170" name="Rounded Rectangle 36">
                <a:extLst>
                  <a:ext uri="{FF2B5EF4-FFF2-40B4-BE49-F238E27FC236}">
                    <a16:creationId xmlns="" xmlns:a16="http://schemas.microsoft.com/office/drawing/2014/main" id="{55971546-A2DD-4981-B25C-A5A81A30490A}"/>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SGPRs</a:t>
                </a:r>
              </a:p>
            </p:txBody>
          </p:sp>
          <p:sp>
            <p:nvSpPr>
              <p:cNvPr id="212" name="Rounded Rectangle 42">
                <a:extLst>
                  <a:ext uri="{FF2B5EF4-FFF2-40B4-BE49-F238E27FC236}">
                    <a16:creationId xmlns="" xmlns:a16="http://schemas.microsoft.com/office/drawing/2014/main" id="{78538905-E8EF-42A0-8196-B815A0BA1156}"/>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latin typeface="Calibri" panose="020F0502020204030204" pitchFamily="34" charset="0"/>
                  </a:rPr>
                  <a:t>Integer ALU</a:t>
                </a:r>
              </a:p>
            </p:txBody>
          </p:sp>
          <p:sp>
            <p:nvSpPr>
              <p:cNvPr id="213" name="Rounded Rectangle 35">
                <a:extLst>
                  <a:ext uri="{FF2B5EF4-FFF2-40B4-BE49-F238E27FC236}">
                    <a16:creationId xmlns="" xmlns:a16="http://schemas.microsoft.com/office/drawing/2014/main" id="{18937FCE-3785-4302-87DC-82881D854C09}"/>
                  </a:ext>
                </a:extLst>
              </p:cNvPr>
              <p:cNvSpPr/>
              <p:nvPr/>
            </p:nvSpPr>
            <p:spPr>
              <a:xfrm>
                <a:off x="10692862" y="4663440"/>
                <a:ext cx="985610" cy="589279"/>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latin typeface="Calibri" panose="020F0502020204030204" pitchFamily="34" charset="0"/>
                  </a:rPr>
                  <a:t>Branch</a:t>
                </a:r>
              </a:p>
              <a:p>
                <a:pPr algn="ctr" fontAlgn="auto">
                  <a:spcBef>
                    <a:spcPts val="0"/>
                  </a:spcBef>
                  <a:spcAft>
                    <a:spcPts val="0"/>
                  </a:spcAft>
                </a:pPr>
                <a:r>
                  <a:rPr lang="en-US" sz="1100" dirty="0">
                    <a:solidFill>
                      <a:schemeClr val="tx1"/>
                    </a:solidFill>
                    <a:latin typeface="Calibri" panose="020F0502020204030204" pitchFamily="34" charset="0"/>
                  </a:rPr>
                  <a:t>Unit</a:t>
                </a:r>
              </a:p>
            </p:txBody>
          </p:sp>
          <p:cxnSp>
            <p:nvCxnSpPr>
              <p:cNvPr id="214" name="Straight Arrow Connector 213">
                <a:extLst>
                  <a:ext uri="{FF2B5EF4-FFF2-40B4-BE49-F238E27FC236}">
                    <a16:creationId xmlns="" xmlns:a16="http://schemas.microsoft.com/office/drawing/2014/main" id="{7ED91FF0-9F03-474E-8D30-9FBA8FAA38C8}"/>
                  </a:ext>
                </a:extLst>
              </p:cNvPr>
              <p:cNvCxnSpPr>
                <a:cxnSpLocks/>
                <a:stCxn id="110"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 xmlns:a16="http://schemas.microsoft.com/office/drawing/2014/main" id="{541919C5-E509-422A-B78A-7BE9B0D5A461}"/>
                  </a:ext>
                </a:extLst>
              </p:cNvPr>
              <p:cNvCxnSpPr>
                <a:cxnSpLocks/>
                <a:stCxn id="111"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 xmlns:a16="http://schemas.microsoft.com/office/drawing/2014/main" id="{4DEB0DF8-2044-4E36-A871-6CC4EA8B205C}"/>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 xmlns:a16="http://schemas.microsoft.com/office/drawing/2014/main" id="{2162BF5A-7A90-4780-B018-366F7AF8A311}"/>
                  </a:ext>
                </a:extLst>
              </p:cNvPr>
              <p:cNvCxnSpPr>
                <a:cxnSpLocks/>
                <a:endCxn id="245"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 xmlns:a16="http://schemas.microsoft.com/office/drawing/2014/main" id="{3703CC9B-6C87-4C9B-BDBB-A727B47F69EA}"/>
                  </a:ext>
                </a:extLst>
              </p:cNvPr>
              <p:cNvCxnSpPr>
                <a:cxnSpLocks/>
                <a:endCxn id="242"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 xmlns:a16="http://schemas.microsoft.com/office/drawing/2014/main" id="{A4BCE377-4609-45D8-9BA8-6AA1C7ED5A69}"/>
                  </a:ext>
                </a:extLst>
              </p:cNvPr>
              <p:cNvCxnSpPr>
                <a:cxnSpLocks/>
                <a:endCxn id="110"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 xmlns:a16="http://schemas.microsoft.com/office/drawing/2014/main" id="{E7D2BF99-6059-4767-B7FE-65D8586E51FA}"/>
                  </a:ext>
                </a:extLst>
              </p:cNvPr>
              <p:cNvCxnSpPr>
                <a:cxnSpLocks/>
                <a:endCxn id="111"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 xmlns:a16="http://schemas.microsoft.com/office/drawing/2014/main" id="{8ABDD7D3-F89F-4B69-893F-821EA03B4CB9}"/>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 xmlns:a16="http://schemas.microsoft.com/office/drawing/2014/main" id="{3F0F2A87-E154-4B16-BC91-F51A0E92DF6D}"/>
                  </a:ext>
                </a:extLst>
              </p:cNvPr>
              <p:cNvCxnSpPr>
                <a:cxnSpLocks/>
                <a:endCxn id="112"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 xmlns:a16="http://schemas.microsoft.com/office/drawing/2014/main" id="{903930FF-DE0D-4F94-BF35-C656EF9CAB86}"/>
                  </a:ext>
                </a:extLst>
              </p:cNvPr>
              <p:cNvCxnSpPr>
                <a:cxnSpLocks/>
                <a:endCxn id="236"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 xmlns:a16="http://schemas.microsoft.com/office/drawing/2014/main" id="{57C38C2C-1254-428F-8782-587C9563142B}"/>
                  </a:ext>
                </a:extLst>
              </p:cNvPr>
              <p:cNvCxnSpPr>
                <a:cxnSpLocks/>
                <a:endCxn id="128"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 xmlns:a16="http://schemas.microsoft.com/office/drawing/2014/main" id="{C97B9607-98E3-4D55-A064-1EC5216C0587}"/>
                  </a:ext>
                </a:extLst>
              </p:cNvPr>
              <p:cNvCxnSpPr>
                <a:cxnSpLocks/>
                <a:stCxn id="114"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Connector: Elbow 225">
                <a:extLst>
                  <a:ext uri="{FF2B5EF4-FFF2-40B4-BE49-F238E27FC236}">
                    <a16:creationId xmlns="" xmlns:a16="http://schemas.microsoft.com/office/drawing/2014/main" id="{7EBA2001-BB61-401F-B85D-8FC64A15169C}"/>
                  </a:ext>
                </a:extLst>
              </p:cNvPr>
              <p:cNvCxnSpPr>
                <a:cxnSpLocks/>
                <a:stCxn id="245" idx="2"/>
                <a:endCxn id="127"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 xmlns:a16="http://schemas.microsoft.com/office/drawing/2014/main" id="{CCCE867C-F6B9-41B8-8375-6A849C47F683}"/>
                  </a:ext>
                </a:extLst>
              </p:cNvPr>
              <p:cNvCxnSpPr>
                <a:cxnSpLocks/>
                <a:stCxn id="242" idx="2"/>
                <a:endCxn id="127"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 xmlns:a16="http://schemas.microsoft.com/office/drawing/2014/main" id="{74AA02A9-FE90-4450-9AF1-6D2927C2431F}"/>
                  </a:ext>
                </a:extLst>
              </p:cNvPr>
              <p:cNvCxnSpPr>
                <a:cxnSpLocks/>
                <a:stCxn id="239" idx="2"/>
                <a:endCxn id="127"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 xmlns:a16="http://schemas.microsoft.com/office/drawing/2014/main" id="{49850DAD-4AAA-4702-9314-5655123CA56A}"/>
                  </a:ext>
                </a:extLst>
              </p:cNvPr>
              <p:cNvCxnSpPr>
                <a:cxnSpLocks/>
                <a:stCxn id="236" idx="2"/>
                <a:endCxn id="127"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 xmlns:a16="http://schemas.microsoft.com/office/drawing/2014/main" id="{147329DE-1B36-4411-8690-E7E6D2238B8F}"/>
                  </a:ext>
                </a:extLst>
              </p:cNvPr>
              <p:cNvCxnSpPr>
                <a:cxnSpLocks/>
                <a:stCxn id="108" idx="2"/>
                <a:endCxn id="123" idx="0"/>
              </p:cNvCxnSpPr>
              <p:nvPr/>
            </p:nvCxnSpPr>
            <p:spPr>
              <a:xfrm>
                <a:off x="9368185" y="5374640"/>
                <a:ext cx="0" cy="390022"/>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 xmlns:a16="http://schemas.microsoft.com/office/drawing/2014/main" id="{DEA11EAB-89D1-415C-8B7A-45F52D6D01DE}"/>
                  </a:ext>
                </a:extLst>
              </p:cNvPr>
              <p:cNvCxnSpPr>
                <a:cxnSpLocks/>
                <a:endCxn id="114"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8" name="Connector: Elbow 247">
              <a:extLst>
                <a:ext uri="{FF2B5EF4-FFF2-40B4-BE49-F238E27FC236}">
                  <a16:creationId xmlns="" xmlns:a16="http://schemas.microsoft.com/office/drawing/2014/main" id="{A1BEF7CE-6243-429D-97A2-BE107B9BA3EA}"/>
                </a:ext>
              </a:extLst>
            </p:cNvPr>
            <p:cNvCxnSpPr>
              <a:cxnSpLocks/>
              <a:stCxn id="105" idx="2"/>
              <a:endCxn id="109" idx="0"/>
            </p:cNvCxnSpPr>
            <p:nvPr/>
          </p:nvCxnSpPr>
          <p:spPr>
            <a:xfrm rot="16200000" flipH="1">
              <a:off x="8124508" y="1628882"/>
              <a:ext cx="400523" cy="954852"/>
            </a:xfrm>
            <a:prstGeom prst="bentConnector3">
              <a:avLst>
                <a:gd name="adj1" fmla="val 35427"/>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930399" y="2310555"/>
            <a:ext cx="4311288" cy="2152542"/>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04" name="Rectangle 103">
            <a:extLst>
              <a:ext uri="{FF2B5EF4-FFF2-40B4-BE49-F238E27FC236}">
                <a16:creationId xmlns="" xmlns:a16="http://schemas.microsoft.com/office/drawing/2014/main" id="{C4E3B146-5024-400E-B467-E4E57C919A33}"/>
              </a:ext>
            </a:extLst>
          </p:cNvPr>
          <p:cNvSpPr/>
          <p:nvPr/>
        </p:nvSpPr>
        <p:spPr>
          <a:xfrm>
            <a:off x="6554051" y="4644434"/>
            <a:ext cx="1021481" cy="511028"/>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cxnSp>
        <p:nvCxnSpPr>
          <p:cNvPr id="62" name="Straight Connector 61">
            <a:extLst>
              <a:ext uri="{FF2B5EF4-FFF2-40B4-BE49-F238E27FC236}">
                <a16:creationId xmlns="" xmlns:a16="http://schemas.microsoft.com/office/drawing/2014/main" id="{94FAAC81-F676-4E75-B611-DB426519AB95}"/>
              </a:ext>
            </a:extLst>
          </p:cNvPr>
          <p:cNvCxnSpPr>
            <a:cxnSpLocks/>
            <a:stCxn id="109" idx="3"/>
            <a:endCxn id="59" idx="1"/>
          </p:cNvCxnSpPr>
          <p:nvPr/>
        </p:nvCxnSpPr>
        <p:spPr>
          <a:xfrm flipV="1">
            <a:off x="8997691" y="644011"/>
            <a:ext cx="96068" cy="882169"/>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 xmlns:a16="http://schemas.microsoft.com/office/drawing/2014/main" id="{BE2F6683-76DF-41BE-820F-E6BD8DAE99A9}"/>
              </a:ext>
            </a:extLst>
          </p:cNvPr>
          <p:cNvCxnSpPr>
            <a:cxnSpLocks/>
            <a:stCxn id="109" idx="3"/>
          </p:cNvCxnSpPr>
          <p:nvPr/>
        </p:nvCxnSpPr>
        <p:spPr>
          <a:xfrm flipV="1">
            <a:off x="8997691" y="965880"/>
            <a:ext cx="1435792" cy="56030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8AB4E2B5-7091-4F91-A086-5C211D39AA93}"/>
              </a:ext>
            </a:extLst>
          </p:cNvPr>
          <p:cNvCxnSpPr>
            <a:cxnSpLocks/>
            <a:stCxn id="114" idx="1"/>
          </p:cNvCxnSpPr>
          <p:nvPr/>
        </p:nvCxnSpPr>
        <p:spPr>
          <a:xfrm flipH="1">
            <a:off x="6635663" y="2003350"/>
            <a:ext cx="1673539" cy="3758268"/>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 xmlns:a16="http://schemas.microsoft.com/office/drawing/2014/main" id="{6CDA5C7B-B9C5-4073-A1FA-CD5ACBA17751}"/>
              </a:ext>
            </a:extLst>
          </p:cNvPr>
          <p:cNvCxnSpPr>
            <a:cxnSpLocks/>
            <a:stCxn id="114" idx="3"/>
          </p:cNvCxnSpPr>
          <p:nvPr/>
        </p:nvCxnSpPr>
        <p:spPr>
          <a:xfrm>
            <a:off x="8997691" y="2003350"/>
            <a:ext cx="1275158" cy="3741378"/>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332F3415-A6F9-42CE-926F-B01C15CD8D81}"/>
              </a:ext>
            </a:extLst>
          </p:cNvPr>
          <p:cNvSpPr txBox="1"/>
          <p:nvPr/>
        </p:nvSpPr>
        <p:spPr>
          <a:xfrm>
            <a:off x="7384276" y="5370107"/>
            <a:ext cx="2010487"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wavefront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grpSp>
        <p:nvGrpSpPr>
          <p:cNvPr id="18" name="Group 17">
            <a:extLst>
              <a:ext uri="{FF2B5EF4-FFF2-40B4-BE49-F238E27FC236}">
                <a16:creationId xmlns="" xmlns:a16="http://schemas.microsoft.com/office/drawing/2014/main" id="{4058B789-BCEC-4354-BE4B-7BF8FFDBAD25}"/>
              </a:ext>
            </a:extLst>
          </p:cNvPr>
          <p:cNvGrpSpPr/>
          <p:nvPr/>
        </p:nvGrpSpPr>
        <p:grpSpPr>
          <a:xfrm>
            <a:off x="9252858" y="1648854"/>
            <a:ext cx="2441466" cy="255255"/>
            <a:chOff x="9750533" y="1811928"/>
            <a:chExt cx="2441466" cy="255255"/>
          </a:xfrm>
        </p:grpSpPr>
        <p:sp>
          <p:nvSpPr>
            <p:cNvPr id="17" name="Rectangle 16">
              <a:extLst>
                <a:ext uri="{FF2B5EF4-FFF2-40B4-BE49-F238E27FC236}">
                  <a16:creationId xmlns="" xmlns:a16="http://schemas.microsoft.com/office/drawing/2014/main" id="{4D9EEC77-A703-4DD7-A54D-3862053D696D}"/>
                </a:ext>
              </a:extLst>
            </p:cNvPr>
            <p:cNvSpPr/>
            <p:nvPr/>
          </p:nvSpPr>
          <p:spPr>
            <a:xfrm>
              <a:off x="9750533" y="1811928"/>
              <a:ext cx="432908" cy="255255"/>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alibri" panose="020F0502020204030204" pitchFamily="34" charset="0"/>
                </a:rPr>
                <a:t>PC</a:t>
              </a:r>
              <a:r>
                <a:rPr lang="en-US" sz="1400" baseline="-25000" dirty="0">
                  <a:solidFill>
                    <a:schemeClr val="tx1"/>
                  </a:solidFill>
                  <a:latin typeface="Calibri" panose="020F0502020204030204" pitchFamily="34" charset="0"/>
                </a:rPr>
                <a:t>0</a:t>
              </a:r>
              <a:endParaRPr lang="en-US" sz="1400" dirty="0">
                <a:solidFill>
                  <a:schemeClr val="tx1"/>
                </a:solidFill>
                <a:latin typeface="Calibri" panose="020F0502020204030204" pitchFamily="34" charset="0"/>
              </a:endParaRPr>
            </a:p>
          </p:txBody>
        </p:sp>
        <p:sp>
          <p:nvSpPr>
            <p:cNvPr id="159" name="Rectangle 158">
              <a:extLst>
                <a:ext uri="{FF2B5EF4-FFF2-40B4-BE49-F238E27FC236}">
                  <a16:creationId xmlns="" xmlns:a16="http://schemas.microsoft.com/office/drawing/2014/main" id="{BE695F2E-99EC-4788-80F1-0FBD10EEC2D9}"/>
                </a:ext>
              </a:extLst>
            </p:cNvPr>
            <p:cNvSpPr/>
            <p:nvPr/>
          </p:nvSpPr>
          <p:spPr>
            <a:xfrm>
              <a:off x="10178264" y="1811928"/>
              <a:ext cx="2013735" cy="255255"/>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Instruction Data</a:t>
              </a:r>
            </a:p>
          </p:txBody>
        </p:sp>
      </p:grpSp>
      <p:grpSp>
        <p:nvGrpSpPr>
          <p:cNvPr id="164" name="Group 163">
            <a:extLst>
              <a:ext uri="{FF2B5EF4-FFF2-40B4-BE49-F238E27FC236}">
                <a16:creationId xmlns="" xmlns:a16="http://schemas.microsoft.com/office/drawing/2014/main" id="{3837496F-D575-414B-A1FE-BF778B8FCC87}"/>
              </a:ext>
            </a:extLst>
          </p:cNvPr>
          <p:cNvGrpSpPr/>
          <p:nvPr/>
        </p:nvGrpSpPr>
        <p:grpSpPr>
          <a:xfrm>
            <a:off x="9252858" y="1903514"/>
            <a:ext cx="2441466" cy="258435"/>
            <a:chOff x="9750533" y="1808748"/>
            <a:chExt cx="2441466" cy="258435"/>
          </a:xfrm>
        </p:grpSpPr>
        <p:sp>
          <p:nvSpPr>
            <p:cNvPr id="165" name="Rectangle 164">
              <a:extLst>
                <a:ext uri="{FF2B5EF4-FFF2-40B4-BE49-F238E27FC236}">
                  <a16:creationId xmlns="" xmlns:a16="http://schemas.microsoft.com/office/drawing/2014/main" id="{A1F4ECCE-3D8A-4584-8CF2-0899096B1A8F}"/>
                </a:ext>
              </a:extLst>
            </p:cNvPr>
            <p:cNvSpPr/>
            <p:nvPr/>
          </p:nvSpPr>
          <p:spPr>
            <a:xfrm>
              <a:off x="9750533" y="1808748"/>
              <a:ext cx="432908" cy="258435"/>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alibri" panose="020F0502020204030204" pitchFamily="34" charset="0"/>
                </a:rPr>
                <a:t>PC</a:t>
              </a:r>
              <a:r>
                <a:rPr lang="en-US" sz="1400" baseline="-25000" dirty="0">
                  <a:solidFill>
                    <a:schemeClr val="tx1"/>
                  </a:solidFill>
                  <a:latin typeface="Calibri" panose="020F0502020204030204" pitchFamily="34" charset="0"/>
                </a:rPr>
                <a:t>1</a:t>
              </a:r>
              <a:endParaRPr lang="en-US" sz="1400" dirty="0">
                <a:solidFill>
                  <a:schemeClr val="tx1"/>
                </a:solidFill>
                <a:latin typeface="Calibri" panose="020F0502020204030204" pitchFamily="34" charset="0"/>
              </a:endParaRPr>
            </a:p>
          </p:txBody>
        </p:sp>
        <p:sp>
          <p:nvSpPr>
            <p:cNvPr id="166" name="Rectangle 165">
              <a:extLst>
                <a:ext uri="{FF2B5EF4-FFF2-40B4-BE49-F238E27FC236}">
                  <a16:creationId xmlns="" xmlns:a16="http://schemas.microsoft.com/office/drawing/2014/main" id="{7381A09A-4773-449B-B942-8FB0F7991FF6}"/>
                </a:ext>
              </a:extLst>
            </p:cNvPr>
            <p:cNvSpPr/>
            <p:nvPr/>
          </p:nvSpPr>
          <p:spPr>
            <a:xfrm>
              <a:off x="10178264" y="1811928"/>
              <a:ext cx="2013735" cy="255255"/>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rPr>
                <a:t>Instruction Data</a:t>
              </a:r>
            </a:p>
          </p:txBody>
        </p:sp>
      </p:grpSp>
      <p:grpSp>
        <p:nvGrpSpPr>
          <p:cNvPr id="20" name="Group 19">
            <a:extLst>
              <a:ext uri="{FF2B5EF4-FFF2-40B4-BE49-F238E27FC236}">
                <a16:creationId xmlns="" xmlns:a16="http://schemas.microsoft.com/office/drawing/2014/main" id="{547C649D-937E-446D-94C7-2C519EA57F49}"/>
              </a:ext>
            </a:extLst>
          </p:cNvPr>
          <p:cNvGrpSpPr/>
          <p:nvPr/>
        </p:nvGrpSpPr>
        <p:grpSpPr>
          <a:xfrm>
            <a:off x="10433483" y="2223206"/>
            <a:ext cx="111270" cy="412960"/>
            <a:chOff x="10623912" y="2800487"/>
            <a:chExt cx="111270" cy="412960"/>
          </a:xfrm>
        </p:grpSpPr>
        <p:sp>
          <p:nvSpPr>
            <p:cNvPr id="19" name="Oval 18">
              <a:extLst>
                <a:ext uri="{FF2B5EF4-FFF2-40B4-BE49-F238E27FC236}">
                  <a16:creationId xmlns="" xmlns:a16="http://schemas.microsoft.com/office/drawing/2014/main" id="{B31FE5E6-E71B-419C-98B5-43BF6C67FF40}"/>
                </a:ext>
              </a:extLst>
            </p:cNvPr>
            <p:cNvSpPr>
              <a:spLocks noChangeAspect="1"/>
            </p:cNvSpPr>
            <p:nvPr/>
          </p:nvSpPr>
          <p:spPr>
            <a:xfrm flipV="1">
              <a:off x="10623912" y="2800487"/>
              <a:ext cx="111270" cy="11127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7" name="Oval 166">
              <a:extLst>
                <a:ext uri="{FF2B5EF4-FFF2-40B4-BE49-F238E27FC236}">
                  <a16:creationId xmlns="" xmlns:a16="http://schemas.microsoft.com/office/drawing/2014/main" id="{7A0F6C03-A396-40D9-AF08-1FE21B309F6B}"/>
                </a:ext>
              </a:extLst>
            </p:cNvPr>
            <p:cNvSpPr>
              <a:spLocks noChangeAspect="1"/>
            </p:cNvSpPr>
            <p:nvPr/>
          </p:nvSpPr>
          <p:spPr>
            <a:xfrm flipV="1">
              <a:off x="10623912" y="2952887"/>
              <a:ext cx="111270" cy="11127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8" name="Oval 167">
              <a:extLst>
                <a:ext uri="{FF2B5EF4-FFF2-40B4-BE49-F238E27FC236}">
                  <a16:creationId xmlns="" xmlns:a16="http://schemas.microsoft.com/office/drawing/2014/main" id="{2E79D724-01C3-4DF8-A1F7-C54AF3F2C17B}"/>
                </a:ext>
              </a:extLst>
            </p:cNvPr>
            <p:cNvSpPr>
              <a:spLocks noChangeAspect="1"/>
            </p:cNvSpPr>
            <p:nvPr/>
          </p:nvSpPr>
          <p:spPr>
            <a:xfrm flipV="1">
              <a:off x="10623912" y="3102177"/>
              <a:ext cx="111270" cy="11127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2" name="Straight Arrow Connector 21">
            <a:extLst>
              <a:ext uri="{FF2B5EF4-FFF2-40B4-BE49-F238E27FC236}">
                <a16:creationId xmlns="" xmlns:a16="http://schemas.microsoft.com/office/drawing/2014/main" id="{796A5DC8-C37D-42E4-8651-3A89DFF14C1B}"/>
              </a:ext>
            </a:extLst>
          </p:cNvPr>
          <p:cNvCxnSpPr>
            <a:cxnSpLocks/>
            <a:stCxn id="58" idx="2"/>
            <a:endCxn id="159" idx="0"/>
          </p:cNvCxnSpPr>
          <p:nvPr/>
        </p:nvCxnSpPr>
        <p:spPr>
          <a:xfrm>
            <a:off x="9736886" y="869223"/>
            <a:ext cx="950571" cy="77963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 xmlns:a16="http://schemas.microsoft.com/office/drawing/2014/main" id="{F4244D57-2FA3-463E-949E-48592D5FB9E6}"/>
              </a:ext>
            </a:extLst>
          </p:cNvPr>
          <p:cNvSpPr txBox="1"/>
          <p:nvPr/>
        </p:nvSpPr>
        <p:spPr>
          <a:xfrm>
            <a:off x="6346856" y="178658"/>
            <a:ext cx="2225289" cy="600164"/>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fetch_stage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fetch_unit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Tree>
    <p:extLst>
      <p:ext uri="{BB962C8B-B14F-4D97-AF65-F5344CB8AC3E}">
        <p14:creationId xmlns:p14="http://schemas.microsoft.com/office/powerpoint/2010/main" val="135926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05" y="278131"/>
            <a:ext cx="10426875" cy="474345"/>
          </a:xfrm>
        </p:spPr>
        <p:txBody>
          <a:bodyPr/>
          <a:lstStyle/>
          <a:p>
            <a:r>
              <a:rPr lang="en-US" dirty="0"/>
              <a:t>Decode and issue</a:t>
            </a:r>
          </a:p>
        </p:txBody>
      </p:sp>
      <p:sp>
        <p:nvSpPr>
          <p:cNvPr id="3" name="Content Placeholder 2"/>
          <p:cNvSpPr>
            <a:spLocks noGrp="1"/>
          </p:cNvSpPr>
          <p:nvPr>
            <p:ph idx="1"/>
          </p:nvPr>
        </p:nvSpPr>
        <p:spPr>
          <a:xfrm>
            <a:off x="313326" y="4259412"/>
            <a:ext cx="5012474" cy="1853703"/>
          </a:xfrm>
        </p:spPr>
        <p:txBody>
          <a:bodyPr>
            <a:normAutofit/>
          </a:bodyPr>
          <a:lstStyle/>
          <a:p>
            <a:r>
              <a:rPr lang="en-US" sz="1800" dirty="0"/>
              <a:t>Instructions are decoded out of fetch buffers</a:t>
            </a:r>
          </a:p>
          <a:p>
            <a:r>
              <a:rPr lang="en-US" sz="1800" dirty="0"/>
              <a:t>Instruction arbitration</a:t>
            </a:r>
          </a:p>
          <a:p>
            <a:pPr lvl="1"/>
            <a:r>
              <a:rPr lang="en-US" sz="1600" dirty="0"/>
              <a:t>Can issue to each functional unit each cycle</a:t>
            </a:r>
          </a:p>
          <a:p>
            <a:pPr lvl="1"/>
            <a:r>
              <a:rPr lang="en-US" sz="1600" dirty="0"/>
              <a:t>Finds ready WFs</a:t>
            </a:r>
          </a:p>
          <a:p>
            <a:pPr lvl="1"/>
            <a:r>
              <a:rPr lang="en-US" sz="1600" dirty="0"/>
              <a:t>Scheduling policy dictates which WFs have priority</a:t>
            </a:r>
          </a:p>
          <a:p>
            <a:pPr lvl="2"/>
            <a:r>
              <a:rPr lang="en-US" sz="1400" dirty="0"/>
              <a:t>Oldest first, easy to add others</a:t>
            </a:r>
          </a:p>
        </p:txBody>
      </p:sp>
      <p:grpSp>
        <p:nvGrpSpPr>
          <p:cNvPr id="10" name="Group 9">
            <a:extLst>
              <a:ext uri="{FF2B5EF4-FFF2-40B4-BE49-F238E27FC236}">
                <a16:creationId xmlns="" xmlns:a16="http://schemas.microsoft.com/office/drawing/2014/main" id="{D991CE10-387D-4EA8-9E0C-B9062D1154C6}"/>
              </a:ext>
            </a:extLst>
          </p:cNvPr>
          <p:cNvGrpSpPr/>
          <p:nvPr/>
        </p:nvGrpSpPr>
        <p:grpSpPr>
          <a:xfrm>
            <a:off x="6177335" y="867732"/>
            <a:ext cx="5742611" cy="4344637"/>
            <a:chOff x="5777611" y="769263"/>
            <a:chExt cx="5742611" cy="4344637"/>
          </a:xfrm>
        </p:grpSpPr>
        <p:grpSp>
          <p:nvGrpSpPr>
            <p:cNvPr id="4" name="Group 3">
              <a:extLst>
                <a:ext uri="{FF2B5EF4-FFF2-40B4-BE49-F238E27FC236}">
                  <a16:creationId xmlns="" xmlns:a16="http://schemas.microsoft.com/office/drawing/2014/main" id="{B95C8587-931C-4F3D-87ED-534AB29AF2D4}"/>
                </a:ext>
              </a:extLst>
            </p:cNvPr>
            <p:cNvGrpSpPr/>
            <p:nvPr/>
          </p:nvGrpSpPr>
          <p:grpSpPr>
            <a:xfrm>
              <a:off x="10118106" y="1013232"/>
              <a:ext cx="1402116" cy="485385"/>
              <a:chOff x="4578347" y="842672"/>
              <a:chExt cx="1783567" cy="619351"/>
            </a:xfrm>
          </p:grpSpPr>
          <p:sp>
            <p:nvSpPr>
              <p:cNvPr id="162" name="Rectangle 161">
                <a:extLst>
                  <a:ext uri="{FF2B5EF4-FFF2-40B4-BE49-F238E27FC236}">
                    <a16:creationId xmlns="" xmlns:a16="http://schemas.microsoft.com/office/drawing/2014/main" id="{DACBF218-EF17-4666-A266-B2E9CF6276CC}"/>
                  </a:ext>
                </a:extLst>
              </p:cNvPr>
              <p:cNvSpPr/>
              <p:nvPr/>
            </p:nvSpPr>
            <p:spPr>
              <a:xfrm>
                <a:off x="4692481" y="842672"/>
                <a:ext cx="1669433" cy="482833"/>
              </a:xfrm>
              <a:prstGeom prst="rect">
                <a:avLst/>
              </a:prstGeom>
              <a:no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61" name="Rectangle 160">
                <a:extLst>
                  <a:ext uri="{FF2B5EF4-FFF2-40B4-BE49-F238E27FC236}">
                    <a16:creationId xmlns="" xmlns:a16="http://schemas.microsoft.com/office/drawing/2014/main" id="{CA9F2A32-CF3B-44E8-B57A-0AE93EBC7FF6}"/>
                  </a:ext>
                </a:extLst>
              </p:cNvPr>
              <p:cNvSpPr/>
              <p:nvPr/>
            </p:nvSpPr>
            <p:spPr>
              <a:xfrm>
                <a:off x="4631453" y="891633"/>
                <a:ext cx="1681078" cy="534076"/>
              </a:xfrm>
              <a:prstGeom prst="rect">
                <a:avLst/>
              </a:prstGeom>
              <a:solidFill>
                <a:schemeClr val="bg1"/>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8" name="Rectangle 57">
                <a:extLst>
                  <a:ext uri="{FF2B5EF4-FFF2-40B4-BE49-F238E27FC236}">
                    <a16:creationId xmlns="" xmlns:a16="http://schemas.microsoft.com/office/drawing/2014/main" id="{8D4F22C1-AF5C-413F-9417-62D2E05E5963}"/>
                  </a:ext>
                </a:extLst>
              </p:cNvPr>
              <p:cNvSpPr/>
              <p:nvPr/>
            </p:nvSpPr>
            <p:spPr>
              <a:xfrm>
                <a:off x="4578347" y="952796"/>
                <a:ext cx="1681077" cy="509227"/>
              </a:xfrm>
              <a:prstGeom prst="rect">
                <a:avLst/>
              </a:prstGeom>
              <a:solidFill>
                <a:schemeClr val="bg1"/>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Fetch buffer</a:t>
                </a:r>
              </a:p>
              <a:p>
                <a:pPr algn="ctr"/>
                <a:r>
                  <a:rPr lang="en-US" sz="1400" dirty="0">
                    <a:solidFill>
                      <a:schemeClr val="tx1"/>
                    </a:solidFill>
                  </a:rPr>
                  <a:t>(per WF)</a:t>
                </a:r>
              </a:p>
            </p:txBody>
          </p:sp>
        </p:grpSp>
        <p:cxnSp>
          <p:nvCxnSpPr>
            <p:cNvPr id="5" name="Connector: Elbow 4">
              <a:extLst>
                <a:ext uri="{FF2B5EF4-FFF2-40B4-BE49-F238E27FC236}">
                  <a16:creationId xmlns="" xmlns:a16="http://schemas.microsoft.com/office/drawing/2014/main" id="{5037E01C-C585-4822-8B50-2EAF169449D4}"/>
                </a:ext>
              </a:extLst>
            </p:cNvPr>
            <p:cNvCxnSpPr>
              <a:cxnSpLocks/>
              <a:stCxn id="58" idx="2"/>
              <a:endCxn id="78" idx="3"/>
            </p:cNvCxnSpPr>
            <p:nvPr/>
          </p:nvCxnSpPr>
          <p:spPr>
            <a:xfrm rot="5400000">
              <a:off x="9822905" y="1529082"/>
              <a:ext cx="986439" cy="925508"/>
            </a:xfrm>
            <a:prstGeom prst="bentConnector2">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 xmlns:a16="http://schemas.microsoft.com/office/drawing/2014/main" id="{408978A2-86BF-4A61-A975-8EADCD7DE197}"/>
                </a:ext>
              </a:extLst>
            </p:cNvPr>
            <p:cNvGrpSpPr/>
            <p:nvPr/>
          </p:nvGrpSpPr>
          <p:grpSpPr>
            <a:xfrm>
              <a:off x="5786078" y="769606"/>
              <a:ext cx="4288251" cy="4297287"/>
              <a:chOff x="6696052" y="1656985"/>
              <a:chExt cx="4288251" cy="4297287"/>
            </a:xfrm>
          </p:grpSpPr>
          <p:sp>
            <p:nvSpPr>
              <p:cNvPr id="69" name="Rounded Rectangle 104">
                <a:extLst>
                  <a:ext uri="{FF2B5EF4-FFF2-40B4-BE49-F238E27FC236}">
                    <a16:creationId xmlns="" xmlns:a16="http://schemas.microsoft.com/office/drawing/2014/main" id="{D5318F66-780D-4092-945C-3251AF474A35}"/>
                  </a:ext>
                </a:extLst>
              </p:cNvPr>
              <p:cNvSpPr/>
              <p:nvPr/>
            </p:nvSpPr>
            <p:spPr bwMode="auto">
              <a:xfrm>
                <a:off x="7065948" y="1656985"/>
                <a:ext cx="1562789" cy="249062"/>
              </a:xfrm>
              <a:prstGeom prst="roundRect">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dirty="0">
                    <a:solidFill>
                      <a:schemeClr val="bg1"/>
                    </a:solidFill>
                    <a:latin typeface="Calibri" panose="020F0502020204030204" pitchFamily="34" charset="0"/>
                  </a:rPr>
                  <a:t>4-CU-shared SQC</a:t>
                </a:r>
              </a:p>
            </p:txBody>
          </p:sp>
          <p:grpSp>
            <p:nvGrpSpPr>
              <p:cNvPr id="70" name="Group 69">
                <a:extLst>
                  <a:ext uri="{FF2B5EF4-FFF2-40B4-BE49-F238E27FC236}">
                    <a16:creationId xmlns="" xmlns:a16="http://schemas.microsoft.com/office/drawing/2014/main" id="{B11EACB3-41F1-40D1-A3D1-E112EB0C2C5F}"/>
                  </a:ext>
                </a:extLst>
              </p:cNvPr>
              <p:cNvGrpSpPr/>
              <p:nvPr/>
            </p:nvGrpSpPr>
            <p:grpSpPr>
              <a:xfrm>
                <a:off x="6696052" y="2251401"/>
                <a:ext cx="4288251" cy="3702871"/>
                <a:chOff x="6747568" y="1381122"/>
                <a:chExt cx="5241232" cy="4833228"/>
              </a:xfrm>
            </p:grpSpPr>
            <p:sp>
              <p:nvSpPr>
                <p:cNvPr id="72" name="Rounded Rectangle 28">
                  <a:extLst>
                    <a:ext uri="{FF2B5EF4-FFF2-40B4-BE49-F238E27FC236}">
                      <a16:creationId xmlns="" xmlns:a16="http://schemas.microsoft.com/office/drawing/2014/main" id="{7F25E5EE-268E-4040-ACD9-68697BBB3786}"/>
                    </a:ext>
                  </a:extLst>
                </p:cNvPr>
                <p:cNvSpPr/>
                <p:nvPr/>
              </p:nvSpPr>
              <p:spPr>
                <a:xfrm>
                  <a:off x="6747568" y="1381122"/>
                  <a:ext cx="5241232" cy="3993517"/>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600" dirty="0">
                    <a:solidFill>
                      <a:schemeClr val="tx2"/>
                    </a:solidFill>
                  </a:endParaRPr>
                </a:p>
              </p:txBody>
            </p:sp>
            <p:sp>
              <p:nvSpPr>
                <p:cNvPr id="73" name="Rounded Rectangle 29">
                  <a:extLst>
                    <a:ext uri="{FF2B5EF4-FFF2-40B4-BE49-F238E27FC236}">
                      <a16:creationId xmlns="" xmlns:a16="http://schemas.microsoft.com/office/drawing/2014/main" id="{84747FBF-86DA-477B-9A29-185579B4DF8F}"/>
                    </a:ext>
                  </a:extLst>
                </p:cNvPr>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Fetch</a:t>
                  </a:r>
                </a:p>
              </p:txBody>
            </p:sp>
            <p:sp>
              <p:nvSpPr>
                <p:cNvPr id="74" name="Rounded Rectangle 30">
                  <a:extLst>
                    <a:ext uri="{FF2B5EF4-FFF2-40B4-BE49-F238E27FC236}">
                      <a16:creationId xmlns="" xmlns:a16="http://schemas.microsoft.com/office/drawing/2014/main" id="{D13BF279-C13E-46BB-9A78-D36FBF91EDFF}"/>
                    </a:ext>
                  </a:extLst>
                </p:cNvPr>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0-9 Contexts</a:t>
                  </a:r>
                </a:p>
              </p:txBody>
            </p:sp>
            <p:sp>
              <p:nvSpPr>
                <p:cNvPr id="75" name="Rounded Rectangle 31">
                  <a:extLst>
                    <a:ext uri="{FF2B5EF4-FFF2-40B4-BE49-F238E27FC236}">
                      <a16:creationId xmlns="" xmlns:a16="http://schemas.microsoft.com/office/drawing/2014/main" id="{6CCF06B5-C155-474F-9C4D-865E2F8255B5}"/>
                    </a:ext>
                  </a:extLst>
                </p:cNvPr>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10-19 Contexts</a:t>
                  </a:r>
                </a:p>
              </p:txBody>
            </p:sp>
            <p:sp>
              <p:nvSpPr>
                <p:cNvPr id="76" name="Rounded Rectangle 32">
                  <a:extLst>
                    <a:ext uri="{FF2B5EF4-FFF2-40B4-BE49-F238E27FC236}">
                      <a16:creationId xmlns="" xmlns:a16="http://schemas.microsoft.com/office/drawing/2014/main" id="{452F4991-6A3C-4588-98E5-BA5E31264673}"/>
                    </a:ext>
                  </a:extLst>
                </p:cNvPr>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20-29 Contexts</a:t>
                  </a:r>
                </a:p>
              </p:txBody>
            </p:sp>
            <p:sp>
              <p:nvSpPr>
                <p:cNvPr id="77" name="Rounded Rectangle 33">
                  <a:extLst>
                    <a:ext uri="{FF2B5EF4-FFF2-40B4-BE49-F238E27FC236}">
                      <a16:creationId xmlns="" xmlns:a16="http://schemas.microsoft.com/office/drawing/2014/main" id="{8A2F8462-5DC6-4B5C-B67F-6A5634326B12}"/>
                    </a:ext>
                  </a:extLst>
                </p:cNvPr>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30-39 Contexts</a:t>
                  </a:r>
                </a:p>
              </p:txBody>
            </p:sp>
            <p:sp>
              <p:nvSpPr>
                <p:cNvPr id="78" name="Rounded Rectangle 34">
                  <a:extLst>
                    <a:ext uri="{FF2B5EF4-FFF2-40B4-BE49-F238E27FC236}">
                      <a16:creationId xmlns="" xmlns:a16="http://schemas.microsoft.com/office/drawing/2014/main" id="{D70145D1-447A-4C22-8E4E-46B7F550FB8E}"/>
                    </a:ext>
                  </a:extLst>
                </p:cNvPr>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Decode/Arbitration</a:t>
                  </a:r>
                </a:p>
              </p:txBody>
            </p:sp>
            <p:grpSp>
              <p:nvGrpSpPr>
                <p:cNvPr id="79" name="Group 78">
                  <a:extLst>
                    <a:ext uri="{FF2B5EF4-FFF2-40B4-BE49-F238E27FC236}">
                      <a16:creationId xmlns="" xmlns:a16="http://schemas.microsoft.com/office/drawing/2014/main" id="{A9AE84DE-583D-4130-BC2F-942189E1E4BF}"/>
                    </a:ext>
                  </a:extLst>
                </p:cNvPr>
                <p:cNvGrpSpPr/>
                <p:nvPr/>
              </p:nvGrpSpPr>
              <p:grpSpPr>
                <a:xfrm>
                  <a:off x="6903243" y="3119142"/>
                  <a:ext cx="3694338" cy="1331413"/>
                  <a:chOff x="4088189" y="3723356"/>
                  <a:chExt cx="4925783" cy="1775216"/>
                </a:xfrm>
              </p:grpSpPr>
              <p:grpSp>
                <p:nvGrpSpPr>
                  <p:cNvPr id="107" name="Group 106">
                    <a:extLst>
                      <a:ext uri="{FF2B5EF4-FFF2-40B4-BE49-F238E27FC236}">
                        <a16:creationId xmlns="" xmlns:a16="http://schemas.microsoft.com/office/drawing/2014/main" id="{94936B86-DC1A-479D-BE2A-B007B37E5A2E}"/>
                      </a:ext>
                    </a:extLst>
                  </p:cNvPr>
                  <p:cNvGrpSpPr/>
                  <p:nvPr/>
                </p:nvGrpSpPr>
                <p:grpSpPr>
                  <a:xfrm>
                    <a:off x="4088189" y="3729702"/>
                    <a:ext cx="1179049" cy="1768870"/>
                    <a:chOff x="4192624" y="3730311"/>
                    <a:chExt cx="1179049" cy="1937993"/>
                  </a:xfrm>
                </p:grpSpPr>
                <p:sp>
                  <p:nvSpPr>
                    <p:cNvPr id="122" name="Rounded Rectangle 35">
                      <a:extLst>
                        <a:ext uri="{FF2B5EF4-FFF2-40B4-BE49-F238E27FC236}">
                          <a16:creationId xmlns="" xmlns:a16="http://schemas.microsoft.com/office/drawing/2014/main" id="{818080BE-B216-4731-BDC0-A2580553A520}"/>
                        </a:ext>
                      </a:extLst>
                    </p:cNvPr>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0</a:t>
                      </a:r>
                    </a:p>
                  </p:txBody>
                </p:sp>
                <p:sp>
                  <p:nvSpPr>
                    <p:cNvPr id="124" name="Rounded Rectangle 36">
                      <a:extLst>
                        <a:ext uri="{FF2B5EF4-FFF2-40B4-BE49-F238E27FC236}">
                          <a16:creationId xmlns="" xmlns:a16="http://schemas.microsoft.com/office/drawing/2014/main" id="{0EFBC03B-EB6B-4CB8-AB6E-F28BBC344897}"/>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25" name="Rounded Rectangle 37">
                      <a:extLst>
                        <a:ext uri="{FF2B5EF4-FFF2-40B4-BE49-F238E27FC236}">
                          <a16:creationId xmlns="" xmlns:a16="http://schemas.microsoft.com/office/drawing/2014/main" id="{600709EA-A492-47F1-B264-75624AF9BE44}"/>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08" name="Group 107">
                    <a:extLst>
                      <a:ext uri="{FF2B5EF4-FFF2-40B4-BE49-F238E27FC236}">
                        <a16:creationId xmlns="" xmlns:a16="http://schemas.microsoft.com/office/drawing/2014/main" id="{5C34D162-B914-4BAF-A7BF-1EB998EDA333}"/>
                      </a:ext>
                    </a:extLst>
                  </p:cNvPr>
                  <p:cNvGrpSpPr/>
                  <p:nvPr/>
                </p:nvGrpSpPr>
                <p:grpSpPr>
                  <a:xfrm>
                    <a:off x="5332790" y="3723356"/>
                    <a:ext cx="1193800" cy="1775216"/>
                    <a:chOff x="4188710" y="3723356"/>
                    <a:chExt cx="1193800" cy="1944945"/>
                  </a:xfrm>
                </p:grpSpPr>
                <p:sp>
                  <p:nvSpPr>
                    <p:cNvPr id="118" name="Rounded Rectangle 40">
                      <a:extLst>
                        <a:ext uri="{FF2B5EF4-FFF2-40B4-BE49-F238E27FC236}">
                          <a16:creationId xmlns="" xmlns:a16="http://schemas.microsoft.com/office/drawing/2014/main" id="{575363BB-DC54-4EC3-9A93-1961087432CC}"/>
                        </a:ext>
                      </a:extLst>
                    </p:cNvPr>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1</a:t>
                      </a:r>
                    </a:p>
                  </p:txBody>
                </p:sp>
                <p:sp>
                  <p:nvSpPr>
                    <p:cNvPr id="119" name="Rounded Rectangle 41">
                      <a:extLst>
                        <a:ext uri="{FF2B5EF4-FFF2-40B4-BE49-F238E27FC236}">
                          <a16:creationId xmlns="" xmlns:a16="http://schemas.microsoft.com/office/drawing/2014/main" id="{9B72FCC7-71D8-4F2B-8884-E3A4412D608A}"/>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21" name="Rounded Rectangle 42">
                      <a:extLst>
                        <a:ext uri="{FF2B5EF4-FFF2-40B4-BE49-F238E27FC236}">
                          <a16:creationId xmlns="" xmlns:a16="http://schemas.microsoft.com/office/drawing/2014/main" id="{9CDAABB7-B0A8-430B-9B14-2AB5AA8A7A74}"/>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09" name="Group 108">
                    <a:extLst>
                      <a:ext uri="{FF2B5EF4-FFF2-40B4-BE49-F238E27FC236}">
                        <a16:creationId xmlns="" xmlns:a16="http://schemas.microsoft.com/office/drawing/2014/main" id="{011EE0F8-642B-4EFC-921A-E0048B1B0BD2}"/>
                      </a:ext>
                    </a:extLst>
                  </p:cNvPr>
                  <p:cNvGrpSpPr/>
                  <p:nvPr/>
                </p:nvGrpSpPr>
                <p:grpSpPr>
                  <a:xfrm>
                    <a:off x="6574770" y="3723356"/>
                    <a:ext cx="1200332" cy="1775216"/>
                    <a:chOff x="4182175" y="3723356"/>
                    <a:chExt cx="1200332" cy="1944945"/>
                  </a:xfrm>
                </p:grpSpPr>
                <p:sp>
                  <p:nvSpPr>
                    <p:cNvPr id="114" name="Rounded Rectangle 44">
                      <a:extLst>
                        <a:ext uri="{FF2B5EF4-FFF2-40B4-BE49-F238E27FC236}">
                          <a16:creationId xmlns="" xmlns:a16="http://schemas.microsoft.com/office/drawing/2014/main" id="{905D19A5-0435-45C1-BCAF-6FCF39521D1F}"/>
                        </a:ext>
                      </a:extLst>
                    </p:cNvPr>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2</a:t>
                      </a:r>
                    </a:p>
                  </p:txBody>
                </p:sp>
                <p:sp>
                  <p:nvSpPr>
                    <p:cNvPr id="116" name="Rounded Rectangle 45">
                      <a:extLst>
                        <a:ext uri="{FF2B5EF4-FFF2-40B4-BE49-F238E27FC236}">
                          <a16:creationId xmlns="" xmlns:a16="http://schemas.microsoft.com/office/drawing/2014/main" id="{574F4496-EDBD-4DE4-98FE-C989019AF336}"/>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17" name="Rounded Rectangle 46">
                      <a:extLst>
                        <a:ext uri="{FF2B5EF4-FFF2-40B4-BE49-F238E27FC236}">
                          <a16:creationId xmlns="" xmlns:a16="http://schemas.microsoft.com/office/drawing/2014/main" id="{F541CE8B-85EF-461C-9968-680413EEC513}"/>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10" name="Group 109">
                    <a:extLst>
                      <a:ext uri="{FF2B5EF4-FFF2-40B4-BE49-F238E27FC236}">
                        <a16:creationId xmlns="" xmlns:a16="http://schemas.microsoft.com/office/drawing/2014/main" id="{F6C160C4-F7D4-4CA5-81A3-88CBCE15029E}"/>
                      </a:ext>
                    </a:extLst>
                  </p:cNvPr>
                  <p:cNvGrpSpPr/>
                  <p:nvPr/>
                </p:nvGrpSpPr>
                <p:grpSpPr>
                  <a:xfrm>
                    <a:off x="7823281" y="3723356"/>
                    <a:ext cx="1190691" cy="1775216"/>
                    <a:chOff x="4182171" y="3723356"/>
                    <a:chExt cx="1190691" cy="1944945"/>
                  </a:xfrm>
                </p:grpSpPr>
                <p:sp>
                  <p:nvSpPr>
                    <p:cNvPr id="111" name="Rounded Rectangle 48">
                      <a:extLst>
                        <a:ext uri="{FF2B5EF4-FFF2-40B4-BE49-F238E27FC236}">
                          <a16:creationId xmlns="" xmlns:a16="http://schemas.microsoft.com/office/drawing/2014/main" id="{95DBEE43-4E2E-4385-ABBD-DD70E8D0FA86}"/>
                        </a:ext>
                      </a:extLst>
                    </p:cNvPr>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3</a:t>
                      </a:r>
                    </a:p>
                  </p:txBody>
                </p:sp>
                <p:sp>
                  <p:nvSpPr>
                    <p:cNvPr id="112" name="Rounded Rectangle 49">
                      <a:extLst>
                        <a:ext uri="{FF2B5EF4-FFF2-40B4-BE49-F238E27FC236}">
                          <a16:creationId xmlns="" xmlns:a16="http://schemas.microsoft.com/office/drawing/2014/main" id="{80DD3BF6-6323-4AAC-AECE-4CEB40B26EA6}"/>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13" name="Rounded Rectangle 50">
                      <a:extLst>
                        <a:ext uri="{FF2B5EF4-FFF2-40B4-BE49-F238E27FC236}">
                          <a16:creationId xmlns="" xmlns:a16="http://schemas.microsoft.com/office/drawing/2014/main" id="{C0DCB868-CEE3-4DFE-A23D-2388C952C650}"/>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sp>
              <p:nvSpPr>
                <p:cNvPr id="80" name="Rounded Rectangle 52">
                  <a:extLst>
                    <a:ext uri="{FF2B5EF4-FFF2-40B4-BE49-F238E27FC236}">
                      <a16:creationId xmlns="" xmlns:a16="http://schemas.microsoft.com/office/drawing/2014/main" id="{CDF1118B-1993-4190-8EFB-DC591502BAB4}"/>
                    </a:ext>
                  </a:extLst>
                </p:cNvPr>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TCP</a:t>
                  </a:r>
                </a:p>
              </p:txBody>
            </p:sp>
            <p:sp>
              <p:nvSpPr>
                <p:cNvPr id="81" name="Rounded Rectangle 51">
                  <a:extLst>
                    <a:ext uri="{FF2B5EF4-FFF2-40B4-BE49-F238E27FC236}">
                      <a16:creationId xmlns="" xmlns:a16="http://schemas.microsoft.com/office/drawing/2014/main" id="{22D56291-3F6A-41CA-82FE-B2E18C15B1B7}"/>
                    </a:ext>
                  </a:extLst>
                </p:cNvPr>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LDS</a:t>
                  </a:r>
                </a:p>
              </p:txBody>
            </p:sp>
            <p:sp>
              <p:nvSpPr>
                <p:cNvPr id="82" name="Rounded Rectangle 35">
                  <a:extLst>
                    <a:ext uri="{FF2B5EF4-FFF2-40B4-BE49-F238E27FC236}">
                      <a16:creationId xmlns="" xmlns:a16="http://schemas.microsoft.com/office/drawing/2014/main" id="{DBD41079-F872-4E80-8916-91240DBEC7B5}"/>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Scalar Unit</a:t>
                  </a:r>
                </a:p>
              </p:txBody>
            </p:sp>
            <p:sp>
              <p:nvSpPr>
                <p:cNvPr id="83" name="Rounded Rectangle 36">
                  <a:extLst>
                    <a:ext uri="{FF2B5EF4-FFF2-40B4-BE49-F238E27FC236}">
                      <a16:creationId xmlns="" xmlns:a16="http://schemas.microsoft.com/office/drawing/2014/main" id="{2A5BD429-4942-4047-9412-D5EC0A172E11}"/>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SGPRs</a:t>
                  </a:r>
                </a:p>
              </p:txBody>
            </p:sp>
            <p:sp>
              <p:nvSpPr>
                <p:cNvPr id="84" name="Rounded Rectangle 42">
                  <a:extLst>
                    <a:ext uri="{FF2B5EF4-FFF2-40B4-BE49-F238E27FC236}">
                      <a16:creationId xmlns="" xmlns:a16="http://schemas.microsoft.com/office/drawing/2014/main" id="{86644735-92A3-404B-B11A-1C3775C175E8}"/>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Integer ALU</a:t>
                  </a:r>
                </a:p>
              </p:txBody>
            </p:sp>
            <p:sp>
              <p:nvSpPr>
                <p:cNvPr id="85" name="Rounded Rectangle 35">
                  <a:extLst>
                    <a:ext uri="{FF2B5EF4-FFF2-40B4-BE49-F238E27FC236}">
                      <a16:creationId xmlns="" xmlns:a16="http://schemas.microsoft.com/office/drawing/2014/main" id="{5109210E-CC88-491B-A433-55F9B6871A71}"/>
                    </a:ext>
                  </a:extLst>
                </p:cNvPr>
                <p:cNvSpPr/>
                <p:nvPr/>
              </p:nvSpPr>
              <p:spPr>
                <a:xfrm>
                  <a:off x="10692862" y="4663440"/>
                  <a:ext cx="985610" cy="589279"/>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rPr>
                    <a:t>Branch</a:t>
                  </a:r>
                </a:p>
                <a:p>
                  <a:pPr algn="ctr" fontAlgn="auto">
                    <a:spcBef>
                      <a:spcPts val="0"/>
                    </a:spcBef>
                    <a:spcAft>
                      <a:spcPts val="0"/>
                    </a:spcAft>
                  </a:pPr>
                  <a:r>
                    <a:rPr lang="en-US" sz="1100" dirty="0">
                      <a:solidFill>
                        <a:schemeClr val="tx1"/>
                      </a:solidFill>
                    </a:rPr>
                    <a:t>Unit</a:t>
                  </a:r>
                </a:p>
              </p:txBody>
            </p:sp>
            <p:cxnSp>
              <p:nvCxnSpPr>
                <p:cNvPr id="86" name="Straight Arrow Connector 85">
                  <a:extLst>
                    <a:ext uri="{FF2B5EF4-FFF2-40B4-BE49-F238E27FC236}">
                      <a16:creationId xmlns="" xmlns:a16="http://schemas.microsoft.com/office/drawing/2014/main" id="{26D1FCE6-0A08-4C61-8F8F-58221E213DBD}"/>
                    </a:ext>
                  </a:extLst>
                </p:cNvPr>
                <p:cNvCxnSpPr>
                  <a:cxnSpLocks/>
                  <a:stCxn id="74"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156754FA-B925-45A5-A679-2D6EC4EB34F4}"/>
                    </a:ext>
                  </a:extLst>
                </p:cNvPr>
                <p:cNvCxnSpPr>
                  <a:cxnSpLocks/>
                  <a:stCxn id="75"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 xmlns:a16="http://schemas.microsoft.com/office/drawing/2014/main" id="{11A0D028-78B6-41FB-B242-7C6033696690}"/>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 xmlns:a16="http://schemas.microsoft.com/office/drawing/2014/main" id="{1E698AD0-D2DF-4C96-8EEC-993D7B6E3FA7}"/>
                    </a:ext>
                  </a:extLst>
                </p:cNvPr>
                <p:cNvCxnSpPr>
                  <a:cxnSpLocks/>
                  <a:endCxn id="122"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 xmlns:a16="http://schemas.microsoft.com/office/drawing/2014/main" id="{2C4B25D7-0D85-45CB-814E-255992E6F3B5}"/>
                    </a:ext>
                  </a:extLst>
                </p:cNvPr>
                <p:cNvCxnSpPr>
                  <a:cxnSpLocks/>
                  <a:endCxn id="118"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C695A38-B519-461E-BCBD-F77E289B7643}"/>
                    </a:ext>
                  </a:extLst>
                </p:cNvPr>
                <p:cNvCxnSpPr>
                  <a:cxnSpLocks/>
                  <a:endCxn id="74"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FC5090D0-F48A-48A9-B696-81CCCE79E0A8}"/>
                    </a:ext>
                  </a:extLst>
                </p:cNvPr>
                <p:cNvCxnSpPr>
                  <a:cxnSpLocks/>
                  <a:endCxn id="75"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E19D3B6C-2E74-457E-B804-1C22D72B51D6}"/>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 xmlns:a16="http://schemas.microsoft.com/office/drawing/2014/main" id="{BAE1D261-6234-4D7D-81FA-D32E8DCAFA8B}"/>
                    </a:ext>
                  </a:extLst>
                </p:cNvPr>
                <p:cNvCxnSpPr>
                  <a:cxnSpLocks/>
                  <a:endCxn id="76"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BC6CE63D-8B69-4892-A7EC-D66C99A5C92E}"/>
                    </a:ext>
                  </a:extLst>
                </p:cNvPr>
                <p:cNvCxnSpPr>
                  <a:cxnSpLocks/>
                  <a:endCxn id="111"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8E9C864C-F0D3-4A71-AF39-ECCC8FA11A80}"/>
                    </a:ext>
                  </a:extLst>
                </p:cNvPr>
                <p:cNvCxnSpPr>
                  <a:cxnSpLocks/>
                  <a:endCxn id="82"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54C2F453-320B-4275-B3C6-71D42F6073AF}"/>
                    </a:ext>
                  </a:extLst>
                </p:cNvPr>
                <p:cNvCxnSpPr>
                  <a:cxnSpLocks/>
                  <a:stCxn id="77"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 xmlns:a16="http://schemas.microsoft.com/office/drawing/2014/main" id="{0FB340E9-E31E-4D56-AB0B-FC550392DCBF}"/>
                    </a:ext>
                  </a:extLst>
                </p:cNvPr>
                <p:cNvCxnSpPr>
                  <a:cxnSpLocks/>
                  <a:stCxn id="122" idx="2"/>
                  <a:endCxn id="81"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 xmlns:a16="http://schemas.microsoft.com/office/drawing/2014/main" id="{5CC7C00B-0652-49C4-90AF-4D05369F75D3}"/>
                    </a:ext>
                  </a:extLst>
                </p:cNvPr>
                <p:cNvCxnSpPr>
                  <a:cxnSpLocks/>
                  <a:stCxn id="118" idx="2"/>
                  <a:endCxn id="81"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 xmlns:a16="http://schemas.microsoft.com/office/drawing/2014/main" id="{A256AA37-8585-40E1-ACB7-BAB53101FB8A}"/>
                    </a:ext>
                  </a:extLst>
                </p:cNvPr>
                <p:cNvCxnSpPr>
                  <a:cxnSpLocks/>
                  <a:stCxn id="114" idx="2"/>
                  <a:endCxn id="81"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 xmlns:a16="http://schemas.microsoft.com/office/drawing/2014/main" id="{29219608-FB10-4F28-BC30-96B03EC4D4EB}"/>
                    </a:ext>
                  </a:extLst>
                </p:cNvPr>
                <p:cNvCxnSpPr>
                  <a:cxnSpLocks/>
                  <a:stCxn id="111" idx="2"/>
                  <a:endCxn id="81"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 xmlns:a16="http://schemas.microsoft.com/office/drawing/2014/main" id="{9CB3C797-1399-4885-BA6C-1CBEA16DC8B6}"/>
                    </a:ext>
                  </a:extLst>
                </p:cNvPr>
                <p:cNvCxnSpPr>
                  <a:cxnSpLocks/>
                  <a:stCxn id="72" idx="2"/>
                  <a:endCxn id="80" idx="0"/>
                </p:cNvCxnSpPr>
                <p:nvPr/>
              </p:nvCxnSpPr>
              <p:spPr>
                <a:xfrm>
                  <a:off x="9368184" y="5374639"/>
                  <a:ext cx="0" cy="390024"/>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 xmlns:a16="http://schemas.microsoft.com/office/drawing/2014/main" id="{1AC2DAC9-531A-4E19-911C-EAC493B87592}"/>
                    </a:ext>
                  </a:extLst>
                </p:cNvPr>
                <p:cNvCxnSpPr>
                  <a:cxnSpLocks/>
                  <a:endCxn id="77"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Connector: Elbow 70">
                <a:extLst>
                  <a:ext uri="{FF2B5EF4-FFF2-40B4-BE49-F238E27FC236}">
                    <a16:creationId xmlns="" xmlns:a16="http://schemas.microsoft.com/office/drawing/2014/main" id="{EA072C94-65D3-4A34-A550-17697D087221}"/>
                  </a:ext>
                </a:extLst>
              </p:cNvPr>
              <p:cNvCxnSpPr>
                <a:cxnSpLocks/>
                <a:stCxn id="69" idx="2"/>
                <a:endCxn id="73" idx="0"/>
              </p:cNvCxnSpPr>
              <p:nvPr/>
            </p:nvCxnSpPr>
            <p:spPr>
              <a:xfrm rot="16200000" flipH="1">
                <a:off x="8124508" y="1628882"/>
                <a:ext cx="400523" cy="95485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 xmlns:a16="http://schemas.microsoft.com/office/drawing/2014/main" id="{378AA11B-9515-41BB-B788-0BCC691C1461}"/>
                </a:ext>
              </a:extLst>
            </p:cNvPr>
            <p:cNvSpPr/>
            <p:nvPr/>
          </p:nvSpPr>
          <p:spPr>
            <a:xfrm>
              <a:off x="7407413" y="4660719"/>
              <a:ext cx="1074674" cy="453181"/>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73" name="Rectangle 172"/>
            <p:cNvSpPr/>
            <p:nvPr/>
          </p:nvSpPr>
          <p:spPr>
            <a:xfrm>
              <a:off x="5786079" y="2644692"/>
              <a:ext cx="4310138" cy="1802090"/>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04" name="Rectangle 103">
              <a:extLst>
                <a:ext uri="{FF2B5EF4-FFF2-40B4-BE49-F238E27FC236}">
                  <a16:creationId xmlns="" xmlns:a16="http://schemas.microsoft.com/office/drawing/2014/main" id="{F6384274-28BB-4328-8D9E-37E940228D2E}"/>
                </a:ext>
              </a:extLst>
            </p:cNvPr>
            <p:cNvSpPr/>
            <p:nvPr/>
          </p:nvSpPr>
          <p:spPr>
            <a:xfrm>
              <a:off x="5777611" y="769263"/>
              <a:ext cx="4301672" cy="1545601"/>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sp>
        <p:nvSpPr>
          <p:cNvPr id="12" name="Rectangle: Rounded Corners 11">
            <a:extLst>
              <a:ext uri="{FF2B5EF4-FFF2-40B4-BE49-F238E27FC236}">
                <a16:creationId xmlns="" xmlns:a16="http://schemas.microsoft.com/office/drawing/2014/main" id="{7A86053A-0970-45D6-A0F4-4FB71410BCC5}"/>
              </a:ext>
            </a:extLst>
          </p:cNvPr>
          <p:cNvSpPr/>
          <p:nvPr/>
        </p:nvSpPr>
        <p:spPr>
          <a:xfrm>
            <a:off x="423946" y="868075"/>
            <a:ext cx="3983486" cy="1682521"/>
          </a:xfrm>
          <a:prstGeom prst="roundRect">
            <a:avLst/>
          </a:prstGeom>
          <a:no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 xmlns:a16="http://schemas.microsoft.com/office/drawing/2014/main" id="{6B8D8681-CC18-4BAE-A395-F085CDF2E615}"/>
              </a:ext>
            </a:extLst>
          </p:cNvPr>
          <p:cNvSpPr txBox="1"/>
          <p:nvPr/>
        </p:nvSpPr>
        <p:spPr>
          <a:xfrm>
            <a:off x="723665" y="831640"/>
            <a:ext cx="3406702" cy="307777"/>
          </a:xfrm>
          <a:prstGeom prst="rect">
            <a:avLst/>
          </a:prstGeom>
          <a:noFill/>
        </p:spPr>
        <p:txBody>
          <a:bodyPr wrap="none" rtlCol="0">
            <a:spAutoFit/>
          </a:bodyPr>
          <a:lstStyle/>
          <a:p>
            <a:pPr algn="ctr">
              <a:spcAft>
                <a:spcPts val="600"/>
              </a:spcAft>
              <a:buClr>
                <a:schemeClr val="bg2"/>
              </a:buClr>
            </a:pPr>
            <a:r>
              <a:rPr lang="en-US" sz="1400" dirty="0" err="1">
                <a:latin typeface="Lucida Console" panose="020B0609040504020204" pitchFamily="49" charset="0"/>
              </a:rPr>
              <a:t>scoreboard_check_stage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grpSp>
        <p:nvGrpSpPr>
          <p:cNvPr id="16" name="Group 15">
            <a:extLst>
              <a:ext uri="{FF2B5EF4-FFF2-40B4-BE49-F238E27FC236}">
                <a16:creationId xmlns="" xmlns:a16="http://schemas.microsoft.com/office/drawing/2014/main" id="{E8EB452C-64A2-4D5E-9BEA-03ACC4A4009A}"/>
              </a:ext>
            </a:extLst>
          </p:cNvPr>
          <p:cNvGrpSpPr/>
          <p:nvPr/>
        </p:nvGrpSpPr>
        <p:grpSpPr>
          <a:xfrm>
            <a:off x="650814" y="2034751"/>
            <a:ext cx="3533942" cy="353704"/>
            <a:chOff x="952232" y="2485057"/>
            <a:chExt cx="3533942" cy="353704"/>
          </a:xfrm>
        </p:grpSpPr>
        <p:sp>
          <p:nvSpPr>
            <p:cNvPr id="8" name="Rectangle 7">
              <a:extLst>
                <a:ext uri="{FF2B5EF4-FFF2-40B4-BE49-F238E27FC236}">
                  <a16:creationId xmlns="" xmlns:a16="http://schemas.microsoft.com/office/drawing/2014/main" id="{4932B93B-463C-4542-BFB8-FCEADDA85D0C}"/>
                </a:ext>
              </a:extLst>
            </p:cNvPr>
            <p:cNvSpPr/>
            <p:nvPr/>
          </p:nvSpPr>
          <p:spPr>
            <a:xfrm>
              <a:off x="952232" y="2485057"/>
              <a:ext cx="654908" cy="35370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LDS</a:t>
              </a:r>
            </a:p>
          </p:txBody>
        </p:sp>
        <p:sp>
          <p:nvSpPr>
            <p:cNvPr id="105" name="Rectangle 104">
              <a:extLst>
                <a:ext uri="{FF2B5EF4-FFF2-40B4-BE49-F238E27FC236}">
                  <a16:creationId xmlns="" xmlns:a16="http://schemas.microsoft.com/office/drawing/2014/main" id="{43923475-12C2-4BD3-AB53-1A25897C7DED}"/>
                </a:ext>
              </a:extLst>
            </p:cNvPr>
            <p:cNvSpPr/>
            <p:nvPr/>
          </p:nvSpPr>
          <p:spPr>
            <a:xfrm>
              <a:off x="1672955" y="2485057"/>
              <a:ext cx="797427" cy="3513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SIMD</a:t>
              </a:r>
            </a:p>
          </p:txBody>
        </p:sp>
        <p:sp>
          <p:nvSpPr>
            <p:cNvPr id="106" name="Rectangle 105">
              <a:extLst>
                <a:ext uri="{FF2B5EF4-FFF2-40B4-BE49-F238E27FC236}">
                  <a16:creationId xmlns="" xmlns:a16="http://schemas.microsoft.com/office/drawing/2014/main" id="{66ACCA24-9A17-40B6-A61C-DC0B0E501B7F}"/>
                </a:ext>
              </a:extLst>
            </p:cNvPr>
            <p:cNvSpPr/>
            <p:nvPr/>
          </p:nvSpPr>
          <p:spPr>
            <a:xfrm>
              <a:off x="2536197" y="2485057"/>
              <a:ext cx="797427" cy="35370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Scalar</a:t>
              </a:r>
            </a:p>
          </p:txBody>
        </p:sp>
        <p:sp>
          <p:nvSpPr>
            <p:cNvPr id="126" name="Rectangle 125">
              <a:extLst>
                <a:ext uri="{FF2B5EF4-FFF2-40B4-BE49-F238E27FC236}">
                  <a16:creationId xmlns="" xmlns:a16="http://schemas.microsoft.com/office/drawing/2014/main" id="{03D1DDFA-1AAD-4B52-89C7-AA1998143B1F}"/>
                </a:ext>
              </a:extLst>
            </p:cNvPr>
            <p:cNvSpPr/>
            <p:nvPr/>
          </p:nvSpPr>
          <p:spPr>
            <a:xfrm>
              <a:off x="3405071" y="2487432"/>
              <a:ext cx="1081103" cy="3513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Global Mem</a:t>
              </a:r>
            </a:p>
          </p:txBody>
        </p:sp>
      </p:grpSp>
      <p:sp>
        <p:nvSpPr>
          <p:cNvPr id="127" name="Rounded Rectangle 31">
            <a:extLst>
              <a:ext uri="{FF2B5EF4-FFF2-40B4-BE49-F238E27FC236}">
                <a16:creationId xmlns="" xmlns:a16="http://schemas.microsoft.com/office/drawing/2014/main" id="{5C3D4BD9-3F20-4A48-9ADF-908185133AF5}"/>
              </a:ext>
            </a:extLst>
          </p:cNvPr>
          <p:cNvSpPr/>
          <p:nvPr/>
        </p:nvSpPr>
        <p:spPr>
          <a:xfrm>
            <a:off x="2427016" y="1106856"/>
            <a:ext cx="1404598" cy="560813"/>
          </a:xfrm>
          <a:prstGeom prst="roundRect">
            <a:avLst/>
          </a:prstGeom>
          <a:solidFill>
            <a:schemeClr val="accent4">
              <a:lumMod val="60000"/>
              <a:lumOff val="40000"/>
            </a:schemeClr>
          </a:solid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WF Contexts</a:t>
            </a:r>
          </a:p>
        </p:txBody>
      </p:sp>
      <p:sp>
        <p:nvSpPr>
          <p:cNvPr id="9" name="Rectangle: Rounded Corners 8">
            <a:extLst>
              <a:ext uri="{FF2B5EF4-FFF2-40B4-BE49-F238E27FC236}">
                <a16:creationId xmlns="" xmlns:a16="http://schemas.microsoft.com/office/drawing/2014/main" id="{7E89EFE8-AD0C-41C8-AB9D-2A7CD8EC34E7}"/>
              </a:ext>
            </a:extLst>
          </p:cNvPr>
          <p:cNvSpPr/>
          <p:nvPr/>
        </p:nvSpPr>
        <p:spPr>
          <a:xfrm>
            <a:off x="874734" y="1206998"/>
            <a:ext cx="1134021" cy="361629"/>
          </a:xfrm>
          <a:prstGeom prst="roundRect">
            <a:avLst/>
          </a:prstGeom>
          <a:solidFill>
            <a:schemeClr val="accent2">
              <a:lumMod val="75000"/>
            </a:schemeClr>
          </a:solidFill>
          <a:ln w="9525">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Scoreboard</a:t>
            </a:r>
          </a:p>
        </p:txBody>
      </p:sp>
      <p:cxnSp>
        <p:nvCxnSpPr>
          <p:cNvPr id="11" name="Straight Arrow Connector 10">
            <a:extLst>
              <a:ext uri="{FF2B5EF4-FFF2-40B4-BE49-F238E27FC236}">
                <a16:creationId xmlns="" xmlns:a16="http://schemas.microsoft.com/office/drawing/2014/main" id="{D0CCBDFD-8F7B-41A8-A058-046B5A3BC4FA}"/>
              </a:ext>
            </a:extLst>
          </p:cNvPr>
          <p:cNvCxnSpPr>
            <a:cxnSpLocks/>
            <a:stCxn id="127" idx="1"/>
            <a:endCxn id="9" idx="3"/>
          </p:cNvCxnSpPr>
          <p:nvPr/>
        </p:nvCxnSpPr>
        <p:spPr>
          <a:xfrm flipH="1">
            <a:off x="2008755" y="1387263"/>
            <a:ext cx="418261" cy="5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 xmlns:a16="http://schemas.microsoft.com/office/drawing/2014/main" id="{93D16E39-F1F2-44E3-A476-6667FDB59D92}"/>
              </a:ext>
            </a:extLst>
          </p:cNvPr>
          <p:cNvSpPr/>
          <p:nvPr/>
        </p:nvSpPr>
        <p:spPr>
          <a:xfrm>
            <a:off x="609685" y="1763595"/>
            <a:ext cx="3633975" cy="703850"/>
          </a:xfrm>
          <a:prstGeom prst="roundRect">
            <a:avLst/>
          </a:prstGeom>
          <a:noFill/>
          <a:ln>
            <a:solidFill>
              <a:schemeClr val="accent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 xmlns:a16="http://schemas.microsoft.com/office/drawing/2014/main" id="{7640C769-B7EC-403A-9060-5D29E01D88CE}"/>
              </a:ext>
            </a:extLst>
          </p:cNvPr>
          <p:cNvSpPr txBox="1"/>
          <p:nvPr/>
        </p:nvSpPr>
        <p:spPr>
          <a:xfrm>
            <a:off x="1269941" y="1758233"/>
            <a:ext cx="2306401" cy="307777"/>
          </a:xfrm>
          <a:prstGeom prst="rect">
            <a:avLst/>
          </a:prstGeom>
          <a:noFill/>
        </p:spPr>
        <p:txBody>
          <a:bodyPr wrap="none" rtlCol="0">
            <a:spAutoFit/>
          </a:bodyPr>
          <a:lstStyle/>
          <a:p>
            <a:pPr algn="ctr">
              <a:spcAft>
                <a:spcPts val="600"/>
              </a:spcAft>
              <a:buClr>
                <a:schemeClr val="bg2"/>
              </a:buClr>
            </a:pPr>
            <a:r>
              <a:rPr lang="en-US" sz="1400" dirty="0"/>
              <a:t>Ready List Per Execution Unit</a:t>
            </a:r>
          </a:p>
        </p:txBody>
      </p:sp>
      <p:cxnSp>
        <p:nvCxnSpPr>
          <p:cNvPr id="20" name="Straight Arrow Connector 19">
            <a:extLst>
              <a:ext uri="{FF2B5EF4-FFF2-40B4-BE49-F238E27FC236}">
                <a16:creationId xmlns="" xmlns:a16="http://schemas.microsoft.com/office/drawing/2014/main" id="{6F2A306B-E530-4FCC-9083-B52A7C2F088E}"/>
              </a:ext>
            </a:extLst>
          </p:cNvPr>
          <p:cNvCxnSpPr>
            <a:cxnSpLocks/>
            <a:stCxn id="9" idx="2"/>
          </p:cNvCxnSpPr>
          <p:nvPr/>
        </p:nvCxnSpPr>
        <p:spPr>
          <a:xfrm>
            <a:off x="1441745" y="1568627"/>
            <a:ext cx="0" cy="194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Rounded Corners 127">
            <a:extLst>
              <a:ext uri="{FF2B5EF4-FFF2-40B4-BE49-F238E27FC236}">
                <a16:creationId xmlns="" xmlns:a16="http://schemas.microsoft.com/office/drawing/2014/main" id="{39AC2269-C9F1-4D38-866D-D5051D72C5AB}"/>
              </a:ext>
            </a:extLst>
          </p:cNvPr>
          <p:cNvSpPr/>
          <p:nvPr/>
        </p:nvSpPr>
        <p:spPr>
          <a:xfrm>
            <a:off x="423397" y="2710855"/>
            <a:ext cx="3983486" cy="1427439"/>
          </a:xfrm>
          <a:prstGeom prst="roundRect">
            <a:avLst/>
          </a:prstGeom>
          <a:no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TextBox 128">
            <a:extLst>
              <a:ext uri="{FF2B5EF4-FFF2-40B4-BE49-F238E27FC236}">
                <a16:creationId xmlns="" xmlns:a16="http://schemas.microsoft.com/office/drawing/2014/main" id="{6A166285-2027-4B34-9F01-B94353CEB75D}"/>
              </a:ext>
            </a:extLst>
          </p:cNvPr>
          <p:cNvSpPr txBox="1"/>
          <p:nvPr/>
        </p:nvSpPr>
        <p:spPr>
          <a:xfrm>
            <a:off x="1142778" y="2668039"/>
            <a:ext cx="2547492" cy="307777"/>
          </a:xfrm>
          <a:prstGeom prst="rect">
            <a:avLst/>
          </a:prstGeom>
          <a:noFill/>
        </p:spPr>
        <p:txBody>
          <a:bodyPr wrap="none" rtlCol="0">
            <a:spAutoFit/>
          </a:bodyPr>
          <a:lstStyle/>
          <a:p>
            <a:pPr algn="ctr">
              <a:spcAft>
                <a:spcPts val="600"/>
              </a:spcAft>
              <a:buClr>
                <a:schemeClr val="bg2"/>
              </a:buClr>
            </a:pPr>
            <a:r>
              <a:rPr lang="en-US" sz="1400" dirty="0" err="1">
                <a:latin typeface="Lucida Console" panose="020B0609040504020204" pitchFamily="49" charset="0"/>
              </a:rPr>
              <a:t>schedule_stage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cxnSp>
        <p:nvCxnSpPr>
          <p:cNvPr id="130" name="Straight Arrow Connector 129">
            <a:extLst>
              <a:ext uri="{FF2B5EF4-FFF2-40B4-BE49-F238E27FC236}">
                <a16:creationId xmlns="" xmlns:a16="http://schemas.microsoft.com/office/drawing/2014/main" id="{A8751622-C4AC-4705-81CC-13B620301B6F}"/>
              </a:ext>
            </a:extLst>
          </p:cNvPr>
          <p:cNvCxnSpPr>
            <a:cxnSpLocks/>
            <a:stCxn id="12" idx="2"/>
            <a:endCxn id="128" idx="0"/>
          </p:cNvCxnSpPr>
          <p:nvPr/>
        </p:nvCxnSpPr>
        <p:spPr>
          <a:xfrm flipH="1">
            <a:off x="2415140" y="2550596"/>
            <a:ext cx="549" cy="1602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 xmlns:a16="http://schemas.microsoft.com/office/drawing/2014/main" id="{BE953983-F813-4499-B33A-6C08F7D655B3}"/>
              </a:ext>
            </a:extLst>
          </p:cNvPr>
          <p:cNvSpPr/>
          <p:nvPr/>
        </p:nvSpPr>
        <p:spPr>
          <a:xfrm>
            <a:off x="622793" y="2954662"/>
            <a:ext cx="1395070" cy="372694"/>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Read Operands</a:t>
            </a:r>
          </a:p>
        </p:txBody>
      </p:sp>
      <p:sp>
        <p:nvSpPr>
          <p:cNvPr id="131" name="Rectangle: Rounded Corners 130">
            <a:extLst>
              <a:ext uri="{FF2B5EF4-FFF2-40B4-BE49-F238E27FC236}">
                <a16:creationId xmlns="" xmlns:a16="http://schemas.microsoft.com/office/drawing/2014/main" id="{C0AF48CD-F14D-4318-8859-1F509D4890D8}"/>
              </a:ext>
            </a:extLst>
          </p:cNvPr>
          <p:cNvSpPr/>
          <p:nvPr/>
        </p:nvSpPr>
        <p:spPr>
          <a:xfrm>
            <a:off x="2243933" y="2954662"/>
            <a:ext cx="1294684" cy="372694"/>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WF Arbitration</a:t>
            </a:r>
          </a:p>
        </p:txBody>
      </p:sp>
      <p:cxnSp>
        <p:nvCxnSpPr>
          <p:cNvPr id="132" name="Straight Arrow Connector 131">
            <a:extLst>
              <a:ext uri="{FF2B5EF4-FFF2-40B4-BE49-F238E27FC236}">
                <a16:creationId xmlns="" xmlns:a16="http://schemas.microsoft.com/office/drawing/2014/main" id="{E2D41B0A-6475-4680-9E4B-4C8FE6C568D5}"/>
              </a:ext>
            </a:extLst>
          </p:cNvPr>
          <p:cNvCxnSpPr>
            <a:cxnSpLocks/>
            <a:stCxn id="30" idx="3"/>
            <a:endCxn id="131" idx="1"/>
          </p:cNvCxnSpPr>
          <p:nvPr/>
        </p:nvCxnSpPr>
        <p:spPr>
          <a:xfrm>
            <a:off x="2017863" y="3141009"/>
            <a:ext cx="22607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 xmlns:a16="http://schemas.microsoft.com/office/drawing/2014/main" id="{7C99CC64-12E7-4A6D-8CE8-E46F12C82DA5}"/>
              </a:ext>
            </a:extLst>
          </p:cNvPr>
          <p:cNvGrpSpPr/>
          <p:nvPr/>
        </p:nvGrpSpPr>
        <p:grpSpPr>
          <a:xfrm>
            <a:off x="648169" y="3671383"/>
            <a:ext cx="3533942" cy="353704"/>
            <a:chOff x="952232" y="2485057"/>
            <a:chExt cx="3533942" cy="353704"/>
          </a:xfrm>
        </p:grpSpPr>
        <p:sp>
          <p:nvSpPr>
            <p:cNvPr id="134" name="Rectangle 133">
              <a:extLst>
                <a:ext uri="{FF2B5EF4-FFF2-40B4-BE49-F238E27FC236}">
                  <a16:creationId xmlns="" xmlns:a16="http://schemas.microsoft.com/office/drawing/2014/main" id="{30E75D49-040E-4DCD-BFB9-41666A56E555}"/>
                </a:ext>
              </a:extLst>
            </p:cNvPr>
            <p:cNvSpPr/>
            <p:nvPr/>
          </p:nvSpPr>
          <p:spPr>
            <a:xfrm>
              <a:off x="952232" y="2485057"/>
              <a:ext cx="654908" cy="35370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LDS</a:t>
              </a:r>
            </a:p>
          </p:txBody>
        </p:sp>
        <p:sp>
          <p:nvSpPr>
            <p:cNvPr id="135" name="Rectangle 134">
              <a:extLst>
                <a:ext uri="{FF2B5EF4-FFF2-40B4-BE49-F238E27FC236}">
                  <a16:creationId xmlns="" xmlns:a16="http://schemas.microsoft.com/office/drawing/2014/main" id="{AB9F082D-7078-4C8E-9553-7C841415CCE4}"/>
                </a:ext>
              </a:extLst>
            </p:cNvPr>
            <p:cNvSpPr/>
            <p:nvPr/>
          </p:nvSpPr>
          <p:spPr>
            <a:xfrm>
              <a:off x="1672955" y="2485057"/>
              <a:ext cx="797427" cy="35132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SIMD</a:t>
              </a:r>
            </a:p>
          </p:txBody>
        </p:sp>
        <p:sp>
          <p:nvSpPr>
            <p:cNvPr id="136" name="Rectangle 135">
              <a:extLst>
                <a:ext uri="{FF2B5EF4-FFF2-40B4-BE49-F238E27FC236}">
                  <a16:creationId xmlns="" xmlns:a16="http://schemas.microsoft.com/office/drawing/2014/main" id="{6F2AB3B6-374C-4DEA-8864-C1427AFD7EE3}"/>
                </a:ext>
              </a:extLst>
            </p:cNvPr>
            <p:cNvSpPr/>
            <p:nvPr/>
          </p:nvSpPr>
          <p:spPr>
            <a:xfrm>
              <a:off x="2536197" y="2485057"/>
              <a:ext cx="797427" cy="353704"/>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Scalar</a:t>
              </a:r>
            </a:p>
          </p:txBody>
        </p:sp>
        <p:sp>
          <p:nvSpPr>
            <p:cNvPr id="137" name="Rectangle 136">
              <a:extLst>
                <a:ext uri="{FF2B5EF4-FFF2-40B4-BE49-F238E27FC236}">
                  <a16:creationId xmlns="" xmlns:a16="http://schemas.microsoft.com/office/drawing/2014/main" id="{DC94092E-077A-446D-BC1A-C5AD5A690851}"/>
                </a:ext>
              </a:extLst>
            </p:cNvPr>
            <p:cNvSpPr/>
            <p:nvPr/>
          </p:nvSpPr>
          <p:spPr>
            <a:xfrm>
              <a:off x="3405071" y="2487432"/>
              <a:ext cx="1081103" cy="35132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Global Mem</a:t>
              </a:r>
            </a:p>
          </p:txBody>
        </p:sp>
      </p:grpSp>
      <p:sp>
        <p:nvSpPr>
          <p:cNvPr id="138" name="Rectangle: Rounded Corners 137">
            <a:extLst>
              <a:ext uri="{FF2B5EF4-FFF2-40B4-BE49-F238E27FC236}">
                <a16:creationId xmlns="" xmlns:a16="http://schemas.microsoft.com/office/drawing/2014/main" id="{11F85A36-4180-40B0-AFF4-82004CCCDC57}"/>
              </a:ext>
            </a:extLst>
          </p:cNvPr>
          <p:cNvSpPr/>
          <p:nvPr/>
        </p:nvSpPr>
        <p:spPr>
          <a:xfrm>
            <a:off x="613163" y="3479207"/>
            <a:ext cx="3633975" cy="614775"/>
          </a:xfrm>
          <a:prstGeom prst="roundRect">
            <a:avLst/>
          </a:prstGeom>
          <a:noFill/>
          <a:ln>
            <a:solidFill>
              <a:schemeClr val="accent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TextBox 138">
            <a:extLst>
              <a:ext uri="{FF2B5EF4-FFF2-40B4-BE49-F238E27FC236}">
                <a16:creationId xmlns="" xmlns:a16="http://schemas.microsoft.com/office/drawing/2014/main" id="{F6D6F3DC-7D94-4812-8594-CC0142FD08E6}"/>
              </a:ext>
            </a:extLst>
          </p:cNvPr>
          <p:cNvSpPr txBox="1"/>
          <p:nvPr/>
        </p:nvSpPr>
        <p:spPr>
          <a:xfrm>
            <a:off x="1772833" y="3421842"/>
            <a:ext cx="1321260" cy="307777"/>
          </a:xfrm>
          <a:prstGeom prst="rect">
            <a:avLst/>
          </a:prstGeom>
          <a:noFill/>
        </p:spPr>
        <p:txBody>
          <a:bodyPr wrap="none" rtlCol="0">
            <a:spAutoFit/>
          </a:bodyPr>
          <a:lstStyle/>
          <a:p>
            <a:pPr algn="ctr">
              <a:spcAft>
                <a:spcPts val="600"/>
              </a:spcAft>
              <a:buClr>
                <a:schemeClr val="bg2"/>
              </a:buClr>
            </a:pPr>
            <a:r>
              <a:rPr lang="en-US" sz="1400" dirty="0"/>
              <a:t>Execution Units</a:t>
            </a:r>
          </a:p>
        </p:txBody>
      </p:sp>
      <p:cxnSp>
        <p:nvCxnSpPr>
          <p:cNvPr id="140" name="Straight Arrow Connector 139">
            <a:extLst>
              <a:ext uri="{FF2B5EF4-FFF2-40B4-BE49-F238E27FC236}">
                <a16:creationId xmlns="" xmlns:a16="http://schemas.microsoft.com/office/drawing/2014/main" id="{A5BFD070-A1E7-4C15-B245-D3CAC184AD67}"/>
              </a:ext>
            </a:extLst>
          </p:cNvPr>
          <p:cNvCxnSpPr>
            <a:cxnSpLocks/>
            <a:stCxn id="131" idx="2"/>
          </p:cNvCxnSpPr>
          <p:nvPr/>
        </p:nvCxnSpPr>
        <p:spPr>
          <a:xfrm>
            <a:off x="2891275" y="3327356"/>
            <a:ext cx="0" cy="153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 xmlns:a16="http://schemas.microsoft.com/office/drawing/2014/main" id="{A46C873B-D83D-4489-83AD-629EF7E1FEB9}"/>
              </a:ext>
            </a:extLst>
          </p:cNvPr>
          <p:cNvGrpSpPr/>
          <p:nvPr/>
        </p:nvGrpSpPr>
        <p:grpSpPr>
          <a:xfrm rot="10800000">
            <a:off x="2696921" y="1444685"/>
            <a:ext cx="455336" cy="152400"/>
            <a:chOff x="9559148" y="3657374"/>
            <a:chExt cx="455336" cy="152400"/>
          </a:xfrm>
          <a:effectLst>
            <a:outerShdw blurRad="50800" dist="38100" dir="2700000" algn="tl" rotWithShape="0">
              <a:prstClr val="black">
                <a:alpha val="40000"/>
              </a:prstClr>
            </a:outerShdw>
          </a:effectLst>
        </p:grpSpPr>
        <p:cxnSp>
          <p:nvCxnSpPr>
            <p:cNvPr id="120" name="Straight Connector 119">
              <a:extLst>
                <a:ext uri="{FF2B5EF4-FFF2-40B4-BE49-F238E27FC236}">
                  <a16:creationId xmlns="" xmlns:a16="http://schemas.microsoft.com/office/drawing/2014/main" id="{4ABEEDF2-3C32-4A8E-8F74-0E40A5E8C2C8}"/>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 xmlns:a16="http://schemas.microsoft.com/office/drawing/2014/main" id="{A18416A3-7193-4A92-A137-A25FE6E18EEE}"/>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 xmlns:a16="http://schemas.microsoft.com/office/drawing/2014/main" id="{C88B9040-6CE3-4EDE-BA71-B1CEB8F64EA6}"/>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 xmlns:a16="http://schemas.microsoft.com/office/drawing/2014/main" id="{75B473A6-B333-4F67-9D2A-C8BE1809776C}"/>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 xmlns:a16="http://schemas.microsoft.com/office/drawing/2014/main" id="{F26532BC-6538-4892-846C-0F0A98D28496}"/>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 xmlns:a16="http://schemas.microsoft.com/office/drawing/2014/main" id="{12AB99E3-D497-4F88-BE4D-77AD0C3735CB}"/>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 xmlns:a16="http://schemas.microsoft.com/office/drawing/2014/main" id="{90ABB7CB-36B3-4963-B2FF-C6F10E63E763}"/>
              </a:ext>
            </a:extLst>
          </p:cNvPr>
          <p:cNvSpPr txBox="1"/>
          <p:nvPr/>
        </p:nvSpPr>
        <p:spPr>
          <a:xfrm>
            <a:off x="3066852" y="1390723"/>
            <a:ext cx="287258" cy="246221"/>
          </a:xfrm>
          <a:prstGeom prst="rect">
            <a:avLst/>
          </a:prstGeom>
          <a:noFill/>
        </p:spPr>
        <p:txBody>
          <a:bodyPr wrap="none" rtlCol="0">
            <a:spAutoFit/>
          </a:bodyPr>
          <a:lstStyle/>
          <a:p>
            <a:pPr>
              <a:spcAft>
                <a:spcPts val="600"/>
              </a:spcAft>
              <a:buClr>
                <a:schemeClr val="bg2"/>
              </a:buClr>
            </a:pPr>
            <a:r>
              <a:rPr lang="en-US" sz="1000" dirty="0"/>
              <a:t>IB</a:t>
            </a:r>
          </a:p>
        </p:txBody>
      </p:sp>
      <p:cxnSp>
        <p:nvCxnSpPr>
          <p:cNvPr id="37" name="Connector: Elbow 36">
            <a:extLst>
              <a:ext uri="{FF2B5EF4-FFF2-40B4-BE49-F238E27FC236}">
                <a16:creationId xmlns="" xmlns:a16="http://schemas.microsoft.com/office/drawing/2014/main" id="{67068F3A-0E2B-4C66-B8C2-FC9EF8D3D480}"/>
              </a:ext>
            </a:extLst>
          </p:cNvPr>
          <p:cNvCxnSpPr>
            <a:cxnSpLocks/>
            <a:stCxn id="78" idx="1"/>
            <a:endCxn id="12" idx="3"/>
          </p:cNvCxnSpPr>
          <p:nvPr/>
        </p:nvCxnSpPr>
        <p:spPr>
          <a:xfrm rot="10800000">
            <a:off x="4407432" y="1709337"/>
            <a:ext cx="1923366" cy="874189"/>
          </a:xfrm>
          <a:prstGeom prst="bentConnector3">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07F5EC0D-D81D-44A4-9073-7B903DB4B1C4}"/>
              </a:ext>
            </a:extLst>
          </p:cNvPr>
          <p:cNvSpPr txBox="1"/>
          <p:nvPr/>
        </p:nvSpPr>
        <p:spPr>
          <a:xfrm>
            <a:off x="4392418" y="1172128"/>
            <a:ext cx="2018084" cy="523220"/>
          </a:xfrm>
          <a:prstGeom prst="rect">
            <a:avLst/>
          </a:prstGeom>
          <a:noFill/>
        </p:spPr>
        <p:txBody>
          <a:bodyPr wrap="square" rtlCol="0">
            <a:spAutoFit/>
          </a:bodyPr>
          <a:lstStyle/>
          <a:p>
            <a:pPr algn="just">
              <a:spcAft>
                <a:spcPts val="600"/>
              </a:spcAft>
              <a:buClr>
                <a:schemeClr val="bg2"/>
              </a:buClr>
            </a:pPr>
            <a:r>
              <a:rPr lang="en-US" sz="1400" dirty="0"/>
              <a:t>Instruction data decoded into instruction buffer</a:t>
            </a:r>
          </a:p>
        </p:txBody>
      </p:sp>
      <p:sp>
        <p:nvSpPr>
          <p:cNvPr id="145" name="TextBox 144">
            <a:extLst>
              <a:ext uri="{FF2B5EF4-FFF2-40B4-BE49-F238E27FC236}">
                <a16:creationId xmlns="" xmlns:a16="http://schemas.microsoft.com/office/drawing/2014/main" id="{31A652A3-D796-4A8E-A795-5E3A769EABA4}"/>
              </a:ext>
            </a:extLst>
          </p:cNvPr>
          <p:cNvSpPr txBox="1"/>
          <p:nvPr/>
        </p:nvSpPr>
        <p:spPr>
          <a:xfrm>
            <a:off x="4853355" y="4764371"/>
            <a:ext cx="2376737" cy="600164"/>
          </a:xfrm>
          <a:prstGeom prst="rect">
            <a:avLst/>
          </a:prstGeom>
          <a:noFill/>
        </p:spPr>
        <p:txBody>
          <a:bodyPr wrap="square" rtlCol="0">
            <a:spAutoFit/>
          </a:bodyPr>
          <a:lstStyle/>
          <a:p>
            <a:pPr>
              <a:spcAft>
                <a:spcPts val="600"/>
              </a:spcAft>
              <a:buClr>
                <a:schemeClr val="bg2"/>
              </a:buClr>
            </a:pPr>
            <a:r>
              <a:rPr lang="en-US" sz="1400" dirty="0">
                <a:latin typeface="Lucida Console" panose="020B0609040504020204" pitchFamily="49" charset="0"/>
              </a:rPr>
              <a:t>scheduler.[</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scheduling_policy.hh</a:t>
            </a:r>
            <a:endParaRPr lang="en-US" sz="1400" dirty="0">
              <a:latin typeface="Lucida Console" panose="020B0609040504020204" pitchFamily="49" charset="0"/>
            </a:endParaRPr>
          </a:p>
        </p:txBody>
      </p:sp>
      <p:cxnSp>
        <p:nvCxnSpPr>
          <p:cNvPr id="41" name="Straight Arrow Connector 40">
            <a:extLst>
              <a:ext uri="{FF2B5EF4-FFF2-40B4-BE49-F238E27FC236}">
                <a16:creationId xmlns="" xmlns:a16="http://schemas.microsoft.com/office/drawing/2014/main" id="{962631D9-A99A-4241-8EB8-77063E432471}"/>
              </a:ext>
            </a:extLst>
          </p:cNvPr>
          <p:cNvCxnSpPr>
            <a:cxnSpLocks/>
            <a:stCxn id="145" idx="1"/>
            <a:endCxn id="131" idx="3"/>
          </p:cNvCxnSpPr>
          <p:nvPr/>
        </p:nvCxnSpPr>
        <p:spPr>
          <a:xfrm flipH="1" flipV="1">
            <a:off x="3538617" y="3141009"/>
            <a:ext cx="1314738" cy="192344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907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9" grpId="0"/>
      <p:bldP spid="1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 xmlns:a16="http://schemas.microsoft.com/office/drawing/2014/main" id="{DE4FB06C-76F6-4489-A171-17680F2D4550}"/>
              </a:ext>
            </a:extLst>
          </p:cNvPr>
          <p:cNvGrpSpPr/>
          <p:nvPr/>
        </p:nvGrpSpPr>
        <p:grpSpPr>
          <a:xfrm>
            <a:off x="7744326" y="933495"/>
            <a:ext cx="4288251" cy="4297287"/>
            <a:chOff x="6696052" y="1656985"/>
            <a:chExt cx="4288251" cy="4297287"/>
          </a:xfrm>
        </p:grpSpPr>
        <p:sp>
          <p:nvSpPr>
            <p:cNvPr id="76" name="Rounded Rectangle 104">
              <a:extLst>
                <a:ext uri="{FF2B5EF4-FFF2-40B4-BE49-F238E27FC236}">
                  <a16:creationId xmlns="" xmlns:a16="http://schemas.microsoft.com/office/drawing/2014/main" id="{020AA93F-FEA8-480B-BD49-EE3685608D8C}"/>
                </a:ext>
              </a:extLst>
            </p:cNvPr>
            <p:cNvSpPr/>
            <p:nvPr/>
          </p:nvSpPr>
          <p:spPr bwMode="auto">
            <a:xfrm>
              <a:off x="7065948" y="1656985"/>
              <a:ext cx="1562789" cy="249062"/>
            </a:xfrm>
            <a:prstGeom prst="roundRect">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dirty="0">
                  <a:solidFill>
                    <a:schemeClr val="bg1"/>
                  </a:solidFill>
                  <a:latin typeface="Calibri" panose="020F0502020204030204" pitchFamily="34" charset="0"/>
                </a:rPr>
                <a:t>4-CU-shared SQC</a:t>
              </a:r>
            </a:p>
          </p:txBody>
        </p:sp>
        <p:grpSp>
          <p:nvGrpSpPr>
            <p:cNvPr id="77" name="Group 76">
              <a:extLst>
                <a:ext uri="{FF2B5EF4-FFF2-40B4-BE49-F238E27FC236}">
                  <a16:creationId xmlns="" xmlns:a16="http://schemas.microsoft.com/office/drawing/2014/main" id="{0594B825-D519-4CF9-B51B-7E9360D61287}"/>
                </a:ext>
              </a:extLst>
            </p:cNvPr>
            <p:cNvGrpSpPr/>
            <p:nvPr/>
          </p:nvGrpSpPr>
          <p:grpSpPr>
            <a:xfrm>
              <a:off x="6696052" y="2251401"/>
              <a:ext cx="4288251" cy="3702871"/>
              <a:chOff x="6747568" y="1381122"/>
              <a:chExt cx="5241232" cy="4833228"/>
            </a:xfrm>
          </p:grpSpPr>
          <p:sp>
            <p:nvSpPr>
              <p:cNvPr id="79" name="Rounded Rectangle 28">
                <a:extLst>
                  <a:ext uri="{FF2B5EF4-FFF2-40B4-BE49-F238E27FC236}">
                    <a16:creationId xmlns="" xmlns:a16="http://schemas.microsoft.com/office/drawing/2014/main" id="{9D25C3F0-4F2F-4619-8E07-D374D35CB157}"/>
                  </a:ext>
                </a:extLst>
              </p:cNvPr>
              <p:cNvSpPr/>
              <p:nvPr/>
            </p:nvSpPr>
            <p:spPr>
              <a:xfrm>
                <a:off x="6747568" y="1381122"/>
                <a:ext cx="5241232" cy="3993517"/>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600" dirty="0">
                  <a:solidFill>
                    <a:schemeClr val="tx2"/>
                  </a:solidFill>
                </a:endParaRPr>
              </a:p>
            </p:txBody>
          </p:sp>
          <p:sp>
            <p:nvSpPr>
              <p:cNvPr id="80" name="Rounded Rectangle 29">
                <a:extLst>
                  <a:ext uri="{FF2B5EF4-FFF2-40B4-BE49-F238E27FC236}">
                    <a16:creationId xmlns="" xmlns:a16="http://schemas.microsoft.com/office/drawing/2014/main" id="{03185AB8-4D7D-49E7-B7D9-6D512266B5DC}"/>
                  </a:ext>
                </a:extLst>
              </p:cNvPr>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Fetch</a:t>
                </a:r>
              </a:p>
            </p:txBody>
          </p:sp>
          <p:sp>
            <p:nvSpPr>
              <p:cNvPr id="81" name="Rounded Rectangle 30">
                <a:extLst>
                  <a:ext uri="{FF2B5EF4-FFF2-40B4-BE49-F238E27FC236}">
                    <a16:creationId xmlns="" xmlns:a16="http://schemas.microsoft.com/office/drawing/2014/main" id="{33F68A3C-C5C8-4CD0-8036-F223A88E49F6}"/>
                  </a:ext>
                </a:extLst>
              </p:cNvPr>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0-9 Contexts</a:t>
                </a:r>
              </a:p>
            </p:txBody>
          </p:sp>
          <p:sp>
            <p:nvSpPr>
              <p:cNvPr id="82" name="Rounded Rectangle 31">
                <a:extLst>
                  <a:ext uri="{FF2B5EF4-FFF2-40B4-BE49-F238E27FC236}">
                    <a16:creationId xmlns="" xmlns:a16="http://schemas.microsoft.com/office/drawing/2014/main" id="{ACC4C372-44AA-4A78-AFE6-C5746DBB4833}"/>
                  </a:ext>
                </a:extLst>
              </p:cNvPr>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10-19 Contexts</a:t>
                </a:r>
              </a:p>
            </p:txBody>
          </p:sp>
          <p:sp>
            <p:nvSpPr>
              <p:cNvPr id="83" name="Rounded Rectangle 32">
                <a:extLst>
                  <a:ext uri="{FF2B5EF4-FFF2-40B4-BE49-F238E27FC236}">
                    <a16:creationId xmlns="" xmlns:a16="http://schemas.microsoft.com/office/drawing/2014/main" id="{AEAFCB04-DFC1-420C-9156-1E1B7C76C994}"/>
                  </a:ext>
                </a:extLst>
              </p:cNvPr>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20-29 Contexts</a:t>
                </a:r>
              </a:p>
            </p:txBody>
          </p:sp>
          <p:sp>
            <p:nvSpPr>
              <p:cNvPr id="84" name="Rounded Rectangle 33">
                <a:extLst>
                  <a:ext uri="{FF2B5EF4-FFF2-40B4-BE49-F238E27FC236}">
                    <a16:creationId xmlns="" xmlns:a16="http://schemas.microsoft.com/office/drawing/2014/main" id="{DF55F8A1-C188-4C0B-94C4-B0B6107C6B1D}"/>
                  </a:ext>
                </a:extLst>
              </p:cNvPr>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30-39 Contexts</a:t>
                </a:r>
              </a:p>
            </p:txBody>
          </p:sp>
          <p:sp>
            <p:nvSpPr>
              <p:cNvPr id="85" name="Rounded Rectangle 34">
                <a:extLst>
                  <a:ext uri="{FF2B5EF4-FFF2-40B4-BE49-F238E27FC236}">
                    <a16:creationId xmlns="" xmlns:a16="http://schemas.microsoft.com/office/drawing/2014/main" id="{F421655A-A072-4809-A3F4-72768141C508}"/>
                  </a:ext>
                </a:extLst>
              </p:cNvPr>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Decode/Arbitration</a:t>
                </a:r>
              </a:p>
            </p:txBody>
          </p:sp>
          <p:grpSp>
            <p:nvGrpSpPr>
              <p:cNvPr id="86" name="Group 85">
                <a:extLst>
                  <a:ext uri="{FF2B5EF4-FFF2-40B4-BE49-F238E27FC236}">
                    <a16:creationId xmlns="" xmlns:a16="http://schemas.microsoft.com/office/drawing/2014/main" id="{FF41C982-9CCE-46B1-83D5-64FC72B6B286}"/>
                  </a:ext>
                </a:extLst>
              </p:cNvPr>
              <p:cNvGrpSpPr/>
              <p:nvPr/>
            </p:nvGrpSpPr>
            <p:grpSpPr>
              <a:xfrm>
                <a:off x="6903243" y="3119142"/>
                <a:ext cx="3694338" cy="1331413"/>
                <a:chOff x="4088189" y="3723356"/>
                <a:chExt cx="4925783" cy="1775216"/>
              </a:xfrm>
            </p:grpSpPr>
            <p:grpSp>
              <p:nvGrpSpPr>
                <p:cNvPr id="173" name="Group 172">
                  <a:extLst>
                    <a:ext uri="{FF2B5EF4-FFF2-40B4-BE49-F238E27FC236}">
                      <a16:creationId xmlns="" xmlns:a16="http://schemas.microsoft.com/office/drawing/2014/main" id="{844285B8-0EC9-4325-B4A1-01EBB2F253A0}"/>
                    </a:ext>
                  </a:extLst>
                </p:cNvPr>
                <p:cNvGrpSpPr/>
                <p:nvPr/>
              </p:nvGrpSpPr>
              <p:grpSpPr>
                <a:xfrm>
                  <a:off x="4088189" y="3729702"/>
                  <a:ext cx="1179049" cy="1768870"/>
                  <a:chOff x="4192624" y="3730311"/>
                  <a:chExt cx="1179049" cy="1937993"/>
                </a:xfrm>
              </p:grpSpPr>
              <p:sp>
                <p:nvSpPr>
                  <p:cNvPr id="186" name="Rounded Rectangle 35">
                    <a:extLst>
                      <a:ext uri="{FF2B5EF4-FFF2-40B4-BE49-F238E27FC236}">
                        <a16:creationId xmlns="" xmlns:a16="http://schemas.microsoft.com/office/drawing/2014/main" id="{C5BB6CE2-AD27-46BA-BE6D-87E569868095}"/>
                      </a:ext>
                    </a:extLst>
                  </p:cNvPr>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0</a:t>
                    </a:r>
                  </a:p>
                </p:txBody>
              </p:sp>
              <p:sp>
                <p:nvSpPr>
                  <p:cNvPr id="187" name="Rounded Rectangle 36">
                    <a:extLst>
                      <a:ext uri="{FF2B5EF4-FFF2-40B4-BE49-F238E27FC236}">
                        <a16:creationId xmlns="" xmlns:a16="http://schemas.microsoft.com/office/drawing/2014/main" id="{5F554D95-C2CD-46FE-91E2-9D8D97959AE9}"/>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88" name="Rounded Rectangle 37">
                    <a:extLst>
                      <a:ext uri="{FF2B5EF4-FFF2-40B4-BE49-F238E27FC236}">
                        <a16:creationId xmlns="" xmlns:a16="http://schemas.microsoft.com/office/drawing/2014/main" id="{84490738-2B04-452F-B506-745AFE982C1A}"/>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74" name="Group 173">
                  <a:extLst>
                    <a:ext uri="{FF2B5EF4-FFF2-40B4-BE49-F238E27FC236}">
                      <a16:creationId xmlns="" xmlns:a16="http://schemas.microsoft.com/office/drawing/2014/main" id="{A21DA846-70FF-4246-A60C-DF08622AB081}"/>
                    </a:ext>
                  </a:extLst>
                </p:cNvPr>
                <p:cNvGrpSpPr/>
                <p:nvPr/>
              </p:nvGrpSpPr>
              <p:grpSpPr>
                <a:xfrm>
                  <a:off x="5332790" y="3723356"/>
                  <a:ext cx="1193800" cy="1775216"/>
                  <a:chOff x="4188710" y="3723356"/>
                  <a:chExt cx="1193800" cy="1944945"/>
                </a:xfrm>
              </p:grpSpPr>
              <p:sp>
                <p:nvSpPr>
                  <p:cNvPr id="183" name="Rounded Rectangle 40">
                    <a:extLst>
                      <a:ext uri="{FF2B5EF4-FFF2-40B4-BE49-F238E27FC236}">
                        <a16:creationId xmlns="" xmlns:a16="http://schemas.microsoft.com/office/drawing/2014/main" id="{2A7C86B0-D301-42BA-9E2B-98FFDCA3825A}"/>
                      </a:ext>
                    </a:extLst>
                  </p:cNvPr>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1</a:t>
                    </a:r>
                  </a:p>
                </p:txBody>
              </p:sp>
              <p:sp>
                <p:nvSpPr>
                  <p:cNvPr id="184" name="Rounded Rectangle 41">
                    <a:extLst>
                      <a:ext uri="{FF2B5EF4-FFF2-40B4-BE49-F238E27FC236}">
                        <a16:creationId xmlns="" xmlns:a16="http://schemas.microsoft.com/office/drawing/2014/main" id="{EBD18CB6-2D88-419D-84E5-D2555C6B4B7D}"/>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85" name="Rounded Rectangle 42">
                    <a:extLst>
                      <a:ext uri="{FF2B5EF4-FFF2-40B4-BE49-F238E27FC236}">
                        <a16:creationId xmlns="" xmlns:a16="http://schemas.microsoft.com/office/drawing/2014/main" id="{931EEE84-7534-4269-B499-D10C43B24680}"/>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75" name="Group 174">
                  <a:extLst>
                    <a:ext uri="{FF2B5EF4-FFF2-40B4-BE49-F238E27FC236}">
                      <a16:creationId xmlns="" xmlns:a16="http://schemas.microsoft.com/office/drawing/2014/main" id="{DAA57151-AE35-4CA8-A3F0-8A4BC005413C}"/>
                    </a:ext>
                  </a:extLst>
                </p:cNvPr>
                <p:cNvGrpSpPr/>
                <p:nvPr/>
              </p:nvGrpSpPr>
              <p:grpSpPr>
                <a:xfrm>
                  <a:off x="6574770" y="3723356"/>
                  <a:ext cx="1200332" cy="1775216"/>
                  <a:chOff x="4182175" y="3723356"/>
                  <a:chExt cx="1200332" cy="1944945"/>
                </a:xfrm>
              </p:grpSpPr>
              <p:sp>
                <p:nvSpPr>
                  <p:cNvPr id="180" name="Rounded Rectangle 44">
                    <a:extLst>
                      <a:ext uri="{FF2B5EF4-FFF2-40B4-BE49-F238E27FC236}">
                        <a16:creationId xmlns="" xmlns:a16="http://schemas.microsoft.com/office/drawing/2014/main" id="{DF00E83C-164A-448D-9941-81B6C7559030}"/>
                      </a:ext>
                    </a:extLst>
                  </p:cNvPr>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2</a:t>
                    </a:r>
                  </a:p>
                </p:txBody>
              </p:sp>
              <p:sp>
                <p:nvSpPr>
                  <p:cNvPr id="181" name="Rounded Rectangle 45">
                    <a:extLst>
                      <a:ext uri="{FF2B5EF4-FFF2-40B4-BE49-F238E27FC236}">
                        <a16:creationId xmlns="" xmlns:a16="http://schemas.microsoft.com/office/drawing/2014/main" id="{707CD8B5-91E7-4D1F-B63B-4886348A42C5}"/>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82" name="Rounded Rectangle 46">
                    <a:extLst>
                      <a:ext uri="{FF2B5EF4-FFF2-40B4-BE49-F238E27FC236}">
                        <a16:creationId xmlns="" xmlns:a16="http://schemas.microsoft.com/office/drawing/2014/main" id="{1054D658-3899-41CA-9F15-520054FF9A51}"/>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76" name="Group 175">
                  <a:extLst>
                    <a:ext uri="{FF2B5EF4-FFF2-40B4-BE49-F238E27FC236}">
                      <a16:creationId xmlns="" xmlns:a16="http://schemas.microsoft.com/office/drawing/2014/main" id="{4D80077E-12BD-4251-8D17-A1AACD58174D}"/>
                    </a:ext>
                  </a:extLst>
                </p:cNvPr>
                <p:cNvGrpSpPr/>
                <p:nvPr/>
              </p:nvGrpSpPr>
              <p:grpSpPr>
                <a:xfrm>
                  <a:off x="7823281" y="3723356"/>
                  <a:ext cx="1190691" cy="1775216"/>
                  <a:chOff x="4182171" y="3723356"/>
                  <a:chExt cx="1190691" cy="1944945"/>
                </a:xfrm>
              </p:grpSpPr>
              <p:sp>
                <p:nvSpPr>
                  <p:cNvPr id="177" name="Rounded Rectangle 48">
                    <a:extLst>
                      <a:ext uri="{FF2B5EF4-FFF2-40B4-BE49-F238E27FC236}">
                        <a16:creationId xmlns="" xmlns:a16="http://schemas.microsoft.com/office/drawing/2014/main" id="{005185B1-422C-4D3E-8D63-8B53FC7EDBFD}"/>
                      </a:ext>
                    </a:extLst>
                  </p:cNvPr>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3</a:t>
                    </a:r>
                  </a:p>
                </p:txBody>
              </p:sp>
              <p:sp>
                <p:nvSpPr>
                  <p:cNvPr id="178" name="Rounded Rectangle 49">
                    <a:extLst>
                      <a:ext uri="{FF2B5EF4-FFF2-40B4-BE49-F238E27FC236}">
                        <a16:creationId xmlns="" xmlns:a16="http://schemas.microsoft.com/office/drawing/2014/main" id="{0C6F7CBD-4A4E-43E4-9B37-4BF5397E46EE}"/>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79" name="Rounded Rectangle 50">
                    <a:extLst>
                      <a:ext uri="{FF2B5EF4-FFF2-40B4-BE49-F238E27FC236}">
                        <a16:creationId xmlns="" xmlns:a16="http://schemas.microsoft.com/office/drawing/2014/main" id="{F05F977C-1B1C-466C-A539-746CF1F4C311}"/>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sp>
            <p:nvSpPr>
              <p:cNvPr id="87" name="Rounded Rectangle 52">
                <a:extLst>
                  <a:ext uri="{FF2B5EF4-FFF2-40B4-BE49-F238E27FC236}">
                    <a16:creationId xmlns="" xmlns:a16="http://schemas.microsoft.com/office/drawing/2014/main" id="{C358F43E-06CE-4FF1-986F-4D1D8A8E5198}"/>
                  </a:ext>
                </a:extLst>
              </p:cNvPr>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TCP</a:t>
                </a:r>
              </a:p>
            </p:txBody>
          </p:sp>
          <p:sp>
            <p:nvSpPr>
              <p:cNvPr id="88" name="Rounded Rectangle 51">
                <a:extLst>
                  <a:ext uri="{FF2B5EF4-FFF2-40B4-BE49-F238E27FC236}">
                    <a16:creationId xmlns="" xmlns:a16="http://schemas.microsoft.com/office/drawing/2014/main" id="{9D4EE54E-BAA2-4B2A-928C-1CD0E6FFBF94}"/>
                  </a:ext>
                </a:extLst>
              </p:cNvPr>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LDS</a:t>
                </a:r>
              </a:p>
            </p:txBody>
          </p:sp>
          <p:sp>
            <p:nvSpPr>
              <p:cNvPr id="89" name="Rounded Rectangle 35">
                <a:extLst>
                  <a:ext uri="{FF2B5EF4-FFF2-40B4-BE49-F238E27FC236}">
                    <a16:creationId xmlns="" xmlns:a16="http://schemas.microsoft.com/office/drawing/2014/main" id="{BBE18647-91CC-41F4-8636-75D852132864}"/>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Scalar Unit</a:t>
                </a:r>
              </a:p>
            </p:txBody>
          </p:sp>
          <p:sp>
            <p:nvSpPr>
              <p:cNvPr id="90" name="Rounded Rectangle 36">
                <a:extLst>
                  <a:ext uri="{FF2B5EF4-FFF2-40B4-BE49-F238E27FC236}">
                    <a16:creationId xmlns="" xmlns:a16="http://schemas.microsoft.com/office/drawing/2014/main" id="{D84CAC6B-5ADE-4020-9BA5-DE2640F08626}"/>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SGPRs</a:t>
                </a:r>
              </a:p>
            </p:txBody>
          </p:sp>
          <p:sp>
            <p:nvSpPr>
              <p:cNvPr id="91" name="Rounded Rectangle 42">
                <a:extLst>
                  <a:ext uri="{FF2B5EF4-FFF2-40B4-BE49-F238E27FC236}">
                    <a16:creationId xmlns="" xmlns:a16="http://schemas.microsoft.com/office/drawing/2014/main" id="{5E80A2F7-2621-45EC-B2D1-5007F6672983}"/>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Integer ALU</a:t>
                </a:r>
              </a:p>
            </p:txBody>
          </p:sp>
          <p:sp>
            <p:nvSpPr>
              <p:cNvPr id="92" name="Rounded Rectangle 35">
                <a:extLst>
                  <a:ext uri="{FF2B5EF4-FFF2-40B4-BE49-F238E27FC236}">
                    <a16:creationId xmlns="" xmlns:a16="http://schemas.microsoft.com/office/drawing/2014/main" id="{9D9050C6-06B3-4441-91ED-192AB8D24092}"/>
                  </a:ext>
                </a:extLst>
              </p:cNvPr>
              <p:cNvSpPr/>
              <p:nvPr/>
            </p:nvSpPr>
            <p:spPr>
              <a:xfrm>
                <a:off x="10692862" y="4663440"/>
                <a:ext cx="985610" cy="589279"/>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rPr>
                  <a:t>Branch</a:t>
                </a:r>
              </a:p>
              <a:p>
                <a:pPr algn="ctr" fontAlgn="auto">
                  <a:spcBef>
                    <a:spcPts val="0"/>
                  </a:spcBef>
                  <a:spcAft>
                    <a:spcPts val="0"/>
                  </a:spcAft>
                </a:pPr>
                <a:r>
                  <a:rPr lang="en-US" sz="1100" dirty="0">
                    <a:solidFill>
                      <a:schemeClr val="tx1"/>
                    </a:solidFill>
                  </a:rPr>
                  <a:t>Unit</a:t>
                </a:r>
              </a:p>
            </p:txBody>
          </p:sp>
          <p:cxnSp>
            <p:nvCxnSpPr>
              <p:cNvPr id="93" name="Straight Arrow Connector 92">
                <a:extLst>
                  <a:ext uri="{FF2B5EF4-FFF2-40B4-BE49-F238E27FC236}">
                    <a16:creationId xmlns="" xmlns:a16="http://schemas.microsoft.com/office/drawing/2014/main" id="{7C7D8DA9-5ADE-48D4-B69F-06C2F6B92206}"/>
                  </a:ext>
                </a:extLst>
              </p:cNvPr>
              <p:cNvCxnSpPr>
                <a:cxnSpLocks/>
                <a:stCxn id="81"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 xmlns:a16="http://schemas.microsoft.com/office/drawing/2014/main" id="{120DA5F2-3B7E-409A-96D7-ECD0D2CE1D1A}"/>
                  </a:ext>
                </a:extLst>
              </p:cNvPr>
              <p:cNvCxnSpPr>
                <a:cxnSpLocks/>
                <a:stCxn id="82"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61F8017D-6652-4E9D-A0D7-D8D3F190A45E}"/>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06087ADB-270E-400E-A1BB-6CCFED43FA04}"/>
                  </a:ext>
                </a:extLst>
              </p:cNvPr>
              <p:cNvCxnSpPr>
                <a:cxnSpLocks/>
                <a:endCxn id="186"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9C91D998-AD38-4606-83B3-9AA276A07DD8}"/>
                  </a:ext>
                </a:extLst>
              </p:cNvPr>
              <p:cNvCxnSpPr>
                <a:cxnSpLocks/>
                <a:endCxn id="183"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352F97EC-8FF6-47CA-AB04-8B10AF941B14}"/>
                  </a:ext>
                </a:extLst>
              </p:cNvPr>
              <p:cNvCxnSpPr>
                <a:cxnSpLocks/>
                <a:endCxn id="81"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 xmlns:a16="http://schemas.microsoft.com/office/drawing/2014/main" id="{97FD087A-8A22-417F-A644-D5B63B99C610}"/>
                  </a:ext>
                </a:extLst>
              </p:cNvPr>
              <p:cNvCxnSpPr>
                <a:cxnSpLocks/>
                <a:endCxn id="82"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68A2F7B3-2EA1-4A43-B0D3-D9D5F05DCCDF}"/>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6D6B26BA-108F-4F48-8D22-A539A9E6C1B9}"/>
                  </a:ext>
                </a:extLst>
              </p:cNvPr>
              <p:cNvCxnSpPr>
                <a:cxnSpLocks/>
                <a:endCxn id="83"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 xmlns:a16="http://schemas.microsoft.com/office/drawing/2014/main" id="{8CE2FDFF-2264-472E-AC29-087EDC2244B0}"/>
                  </a:ext>
                </a:extLst>
              </p:cNvPr>
              <p:cNvCxnSpPr>
                <a:cxnSpLocks/>
                <a:endCxn id="177"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 xmlns:a16="http://schemas.microsoft.com/office/drawing/2014/main" id="{4F5C6179-B1DF-4152-8099-891380276CF6}"/>
                  </a:ext>
                </a:extLst>
              </p:cNvPr>
              <p:cNvCxnSpPr>
                <a:cxnSpLocks/>
                <a:endCxn id="89"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200AA3A9-480F-424A-80FB-8571FFA70D70}"/>
                  </a:ext>
                </a:extLst>
              </p:cNvPr>
              <p:cNvCxnSpPr>
                <a:cxnSpLocks/>
                <a:stCxn id="84"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 xmlns:a16="http://schemas.microsoft.com/office/drawing/2014/main" id="{04652945-5730-4FA9-B308-1153277A586E}"/>
                  </a:ext>
                </a:extLst>
              </p:cNvPr>
              <p:cNvCxnSpPr>
                <a:cxnSpLocks/>
                <a:stCxn id="186" idx="2"/>
                <a:endCxn id="88"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 xmlns:a16="http://schemas.microsoft.com/office/drawing/2014/main" id="{8FC92D26-E220-4279-BD2B-81ABC6D2930E}"/>
                  </a:ext>
                </a:extLst>
              </p:cNvPr>
              <p:cNvCxnSpPr>
                <a:cxnSpLocks/>
                <a:stCxn id="183" idx="2"/>
                <a:endCxn id="88"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 xmlns:a16="http://schemas.microsoft.com/office/drawing/2014/main" id="{96A02BDE-4468-4485-B51D-FEA8D8403A4F}"/>
                  </a:ext>
                </a:extLst>
              </p:cNvPr>
              <p:cNvCxnSpPr>
                <a:cxnSpLocks/>
                <a:stCxn id="180" idx="2"/>
                <a:endCxn id="88"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 xmlns:a16="http://schemas.microsoft.com/office/drawing/2014/main" id="{8F7623F3-21DA-4534-B6C9-A868A5290E91}"/>
                  </a:ext>
                </a:extLst>
              </p:cNvPr>
              <p:cNvCxnSpPr>
                <a:cxnSpLocks/>
                <a:stCxn id="177" idx="2"/>
                <a:endCxn id="88"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 xmlns:a16="http://schemas.microsoft.com/office/drawing/2014/main" id="{ED469C50-E8F8-426A-B640-0C82812C3FE6}"/>
                  </a:ext>
                </a:extLst>
              </p:cNvPr>
              <p:cNvCxnSpPr>
                <a:cxnSpLocks/>
                <a:stCxn id="79" idx="2"/>
                <a:endCxn id="87" idx="0"/>
              </p:cNvCxnSpPr>
              <p:nvPr/>
            </p:nvCxnSpPr>
            <p:spPr>
              <a:xfrm>
                <a:off x="9368184" y="5374639"/>
                <a:ext cx="0" cy="390024"/>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 xmlns:a16="http://schemas.microsoft.com/office/drawing/2014/main" id="{0E42DA84-091B-4DEB-BDD3-6F4C4FC1DD0B}"/>
                  </a:ext>
                </a:extLst>
              </p:cNvPr>
              <p:cNvCxnSpPr>
                <a:cxnSpLocks/>
                <a:endCxn id="84"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Connector: Elbow 77">
              <a:extLst>
                <a:ext uri="{FF2B5EF4-FFF2-40B4-BE49-F238E27FC236}">
                  <a16:creationId xmlns="" xmlns:a16="http://schemas.microsoft.com/office/drawing/2014/main" id="{CCE5107A-BD77-4A22-AF02-D268977FB758}"/>
                </a:ext>
              </a:extLst>
            </p:cNvPr>
            <p:cNvCxnSpPr>
              <a:cxnSpLocks/>
              <a:stCxn id="76" idx="2"/>
              <a:endCxn id="80" idx="0"/>
            </p:cNvCxnSpPr>
            <p:nvPr/>
          </p:nvCxnSpPr>
          <p:spPr>
            <a:xfrm rot="16200000" flipH="1">
              <a:off x="8124508" y="1628882"/>
              <a:ext cx="400523" cy="95485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Register files</a:t>
            </a:r>
          </a:p>
        </p:txBody>
      </p:sp>
      <p:sp>
        <p:nvSpPr>
          <p:cNvPr id="3" name="Content Placeholder 2"/>
          <p:cNvSpPr>
            <a:spLocks noGrp="1"/>
          </p:cNvSpPr>
          <p:nvPr>
            <p:ph idx="1"/>
          </p:nvPr>
        </p:nvSpPr>
        <p:spPr>
          <a:xfrm>
            <a:off x="313326" y="1381123"/>
            <a:ext cx="5171101" cy="4937760"/>
          </a:xfrm>
        </p:spPr>
        <p:txBody>
          <a:bodyPr>
            <a:normAutofit/>
          </a:bodyPr>
          <a:lstStyle/>
          <a:p>
            <a:r>
              <a:rPr lang="en-US" sz="1800" dirty="0"/>
              <a:t>General Purpose Registers (GPRs)</a:t>
            </a:r>
          </a:p>
          <a:p>
            <a:pPr lvl="1"/>
            <a:r>
              <a:rPr lang="en-US" sz="1600" dirty="0"/>
              <a:t>Vector registers (VGPR) partitioned per SIMD</a:t>
            </a:r>
          </a:p>
          <a:p>
            <a:pPr lvl="2"/>
            <a:r>
              <a:rPr lang="en-US" sz="1400" dirty="0"/>
              <a:t>Configurable size</a:t>
            </a:r>
          </a:p>
          <a:p>
            <a:pPr lvl="2"/>
            <a:r>
              <a:rPr lang="en-US" sz="1400" dirty="0"/>
              <a:t>Because each SIMD executes independent WF</a:t>
            </a:r>
          </a:p>
          <a:p>
            <a:pPr lvl="1"/>
            <a:r>
              <a:rPr lang="en-US" sz="1600" dirty="0"/>
              <a:t>32-bit wide</a:t>
            </a:r>
          </a:p>
          <a:p>
            <a:pPr lvl="2"/>
            <a:r>
              <a:rPr lang="en-US" sz="1400" dirty="0"/>
              <a:t>Combine adjacent VGPRs for 64-bit or 128-bit data</a:t>
            </a:r>
          </a:p>
          <a:p>
            <a:pPr lvl="1"/>
            <a:r>
              <a:rPr lang="en-US" sz="1600" dirty="0"/>
              <a:t>Each WF also has scalar general purpose registers (SGPRs)</a:t>
            </a:r>
          </a:p>
          <a:p>
            <a:r>
              <a:rPr lang="en-US" sz="1800" dirty="0"/>
              <a:t>Register Allocation Done by a Simple Pool Manager</a:t>
            </a:r>
          </a:p>
          <a:p>
            <a:pPr lvl="1"/>
            <a:r>
              <a:rPr lang="en-US" sz="1600" i="1" dirty="0"/>
              <a:t>Only allows one WG at a time</a:t>
            </a:r>
          </a:p>
          <a:p>
            <a:pPr lvl="1"/>
            <a:r>
              <a:rPr lang="en-US" sz="1600" dirty="0"/>
              <a:t>Statically mapped virtual </a:t>
            </a:r>
            <a:r>
              <a:rPr lang="en-US" sz="1600" dirty="0">
                <a:sym typeface="Wingdings" panose="05000000000000000000" pitchFamily="2" charset="2"/>
              </a:rPr>
              <a:t></a:t>
            </a:r>
            <a:r>
              <a:rPr lang="en-US" sz="1600" dirty="0"/>
              <a:t> physical register index</a:t>
            </a:r>
          </a:p>
          <a:p>
            <a:pPr lvl="2"/>
            <a:r>
              <a:rPr lang="en-US" sz="1400" dirty="0"/>
              <a:t>&lt;base, limit&gt; pair of registers specify GPR allocation</a:t>
            </a:r>
          </a:p>
          <a:p>
            <a:pPr lvl="1"/>
            <a:r>
              <a:rPr lang="en-US" sz="1600" dirty="0"/>
              <a:t>Modular design – more advanced pool managers can be swapped into the VRF seamlessly</a:t>
            </a:r>
          </a:p>
          <a:p>
            <a:pPr lvl="1"/>
            <a:r>
              <a:rPr lang="en-US" sz="1600" dirty="0"/>
              <a:t>Simple timing model with constant delay</a:t>
            </a:r>
          </a:p>
        </p:txBody>
      </p:sp>
      <p:sp>
        <p:nvSpPr>
          <p:cNvPr id="201" name="Rectangle 200"/>
          <p:cNvSpPr/>
          <p:nvPr/>
        </p:nvSpPr>
        <p:spPr>
          <a:xfrm>
            <a:off x="7753553" y="3482888"/>
            <a:ext cx="4279024" cy="1085132"/>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nvGrpSpPr>
          <p:cNvPr id="7" name="Group 6">
            <a:extLst>
              <a:ext uri="{FF2B5EF4-FFF2-40B4-BE49-F238E27FC236}">
                <a16:creationId xmlns="" xmlns:a16="http://schemas.microsoft.com/office/drawing/2014/main" id="{C980015F-C699-4F0C-8BDB-CE6D2B1244F5}"/>
              </a:ext>
            </a:extLst>
          </p:cNvPr>
          <p:cNvGrpSpPr/>
          <p:nvPr/>
        </p:nvGrpSpPr>
        <p:grpSpPr>
          <a:xfrm>
            <a:off x="6393324" y="2153197"/>
            <a:ext cx="770885" cy="1271386"/>
            <a:chOff x="6393324" y="2153197"/>
            <a:chExt cx="770885" cy="1271386"/>
          </a:xfrm>
        </p:grpSpPr>
        <p:sp>
          <p:nvSpPr>
            <p:cNvPr id="6" name="Rectangle 5">
              <a:extLst>
                <a:ext uri="{FF2B5EF4-FFF2-40B4-BE49-F238E27FC236}">
                  <a16:creationId xmlns="" xmlns:a16="http://schemas.microsoft.com/office/drawing/2014/main" id="{14C8144E-DA27-4D5F-AF2D-319847AEF123}"/>
                </a:ext>
              </a:extLst>
            </p:cNvPr>
            <p:cNvSpPr/>
            <p:nvPr/>
          </p:nvSpPr>
          <p:spPr>
            <a:xfrm>
              <a:off x="6393324" y="2153197"/>
              <a:ext cx="769393" cy="184192"/>
            </a:xfrm>
            <a:prstGeom prst="rect">
              <a:avLst/>
            </a:prstGeom>
            <a:solidFill>
              <a:schemeClr val="accent1">
                <a:lumMod val="60000"/>
                <a:lumOff val="4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V0</a:t>
              </a:r>
            </a:p>
          </p:txBody>
        </p:sp>
        <p:sp>
          <p:nvSpPr>
            <p:cNvPr id="116" name="Rectangle 115">
              <a:extLst>
                <a:ext uri="{FF2B5EF4-FFF2-40B4-BE49-F238E27FC236}">
                  <a16:creationId xmlns="" xmlns:a16="http://schemas.microsoft.com/office/drawing/2014/main" id="{B3878A74-3816-498E-A4B4-EAAB53FFC6E9}"/>
                </a:ext>
              </a:extLst>
            </p:cNvPr>
            <p:cNvSpPr/>
            <p:nvPr/>
          </p:nvSpPr>
          <p:spPr>
            <a:xfrm>
              <a:off x="6393324" y="2699973"/>
              <a:ext cx="769081" cy="184192"/>
            </a:xfrm>
            <a:prstGeom prst="rect">
              <a:avLst/>
            </a:prstGeom>
            <a:solidFill>
              <a:schemeClr val="accent1">
                <a:lumMod val="60000"/>
                <a:lumOff val="4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t>
              </a:r>
              <a:r>
                <a:rPr lang="en-US" sz="1000" baseline="-25000" dirty="0">
                  <a:solidFill>
                    <a:schemeClr val="bg1"/>
                  </a:solidFill>
                </a:rPr>
                <a:t>N-1</a:t>
              </a:r>
              <a:endParaRPr lang="en-US" sz="1000" dirty="0">
                <a:solidFill>
                  <a:schemeClr val="bg1"/>
                </a:solidFill>
              </a:endParaRPr>
            </a:p>
          </p:txBody>
        </p:sp>
        <p:sp>
          <p:nvSpPr>
            <p:cNvPr id="117" name="Rectangle 116">
              <a:extLst>
                <a:ext uri="{FF2B5EF4-FFF2-40B4-BE49-F238E27FC236}">
                  <a16:creationId xmlns="" xmlns:a16="http://schemas.microsoft.com/office/drawing/2014/main" id="{AAB19E95-25EB-4FC7-AAB3-8F2668FC5EBD}"/>
                </a:ext>
              </a:extLst>
            </p:cNvPr>
            <p:cNvSpPr/>
            <p:nvPr/>
          </p:nvSpPr>
          <p:spPr>
            <a:xfrm>
              <a:off x="6394952" y="2874907"/>
              <a:ext cx="767454" cy="184192"/>
            </a:xfrm>
            <a:prstGeom prst="rect">
              <a:avLst/>
            </a:prstGeom>
            <a:solidFill>
              <a:schemeClr val="accent1">
                <a:lumMod val="60000"/>
                <a:lumOff val="4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t>
              </a:r>
              <a:r>
                <a:rPr lang="en-US" sz="1000" baseline="-25000" dirty="0">
                  <a:solidFill>
                    <a:schemeClr val="bg1"/>
                  </a:solidFill>
                </a:rPr>
                <a:t>N</a:t>
              </a:r>
              <a:endParaRPr lang="en-US" sz="1000" dirty="0">
                <a:solidFill>
                  <a:schemeClr val="bg1"/>
                </a:solidFill>
              </a:endParaRPr>
            </a:p>
          </p:txBody>
        </p:sp>
        <p:sp>
          <p:nvSpPr>
            <p:cNvPr id="118" name="Rectangle 117">
              <a:extLst>
                <a:ext uri="{FF2B5EF4-FFF2-40B4-BE49-F238E27FC236}">
                  <a16:creationId xmlns="" xmlns:a16="http://schemas.microsoft.com/office/drawing/2014/main" id="{470D855B-531A-4336-A27A-4615E117B14E}"/>
                </a:ext>
              </a:extLst>
            </p:cNvPr>
            <p:cNvSpPr/>
            <p:nvPr/>
          </p:nvSpPr>
          <p:spPr>
            <a:xfrm>
              <a:off x="6394640" y="3056199"/>
              <a:ext cx="767454" cy="184192"/>
            </a:xfrm>
            <a:prstGeom prst="rect">
              <a:avLst/>
            </a:prstGeom>
            <a:solidFill>
              <a:schemeClr val="accent1">
                <a:lumMod val="60000"/>
                <a:lumOff val="4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t>
              </a:r>
              <a:r>
                <a:rPr lang="en-US" sz="1000" baseline="-25000" dirty="0">
                  <a:solidFill>
                    <a:schemeClr val="bg1"/>
                  </a:solidFill>
                </a:rPr>
                <a:t>N+1</a:t>
              </a:r>
              <a:endParaRPr lang="en-US" sz="1000" dirty="0">
                <a:solidFill>
                  <a:schemeClr val="bg1"/>
                </a:solidFill>
              </a:endParaRPr>
            </a:p>
          </p:txBody>
        </p:sp>
        <p:sp>
          <p:nvSpPr>
            <p:cNvPr id="119" name="Rectangle 118">
              <a:extLst>
                <a:ext uri="{FF2B5EF4-FFF2-40B4-BE49-F238E27FC236}">
                  <a16:creationId xmlns="" xmlns:a16="http://schemas.microsoft.com/office/drawing/2014/main" id="{188401C6-A083-41D4-B7BE-2B21F3ACBC32}"/>
                </a:ext>
              </a:extLst>
            </p:cNvPr>
            <p:cNvSpPr/>
            <p:nvPr/>
          </p:nvSpPr>
          <p:spPr>
            <a:xfrm>
              <a:off x="6394816" y="3240391"/>
              <a:ext cx="769393" cy="184192"/>
            </a:xfrm>
            <a:prstGeom prst="rect">
              <a:avLst/>
            </a:prstGeom>
            <a:solidFill>
              <a:schemeClr val="accent1">
                <a:lumMod val="60000"/>
                <a:lumOff val="40000"/>
              </a:schemeClr>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t>
              </a:r>
              <a:r>
                <a:rPr lang="en-US" sz="1000" baseline="-25000" dirty="0">
                  <a:solidFill>
                    <a:schemeClr val="bg1"/>
                  </a:solidFill>
                </a:rPr>
                <a:t>N+2</a:t>
              </a:r>
              <a:endParaRPr lang="en-US" sz="1000" dirty="0">
                <a:solidFill>
                  <a:schemeClr val="bg1"/>
                </a:solidFill>
              </a:endParaRPr>
            </a:p>
          </p:txBody>
        </p:sp>
      </p:grpSp>
      <p:sp>
        <p:nvSpPr>
          <p:cNvPr id="8" name="Left Brace 7">
            <a:extLst>
              <a:ext uri="{FF2B5EF4-FFF2-40B4-BE49-F238E27FC236}">
                <a16:creationId xmlns="" xmlns:a16="http://schemas.microsoft.com/office/drawing/2014/main" id="{CBBAC42F-9EAB-4573-A688-122DCDBDBB43}"/>
              </a:ext>
            </a:extLst>
          </p:cNvPr>
          <p:cNvSpPr/>
          <p:nvPr/>
        </p:nvSpPr>
        <p:spPr>
          <a:xfrm>
            <a:off x="6072556" y="2153197"/>
            <a:ext cx="311189" cy="731438"/>
          </a:xfrm>
          <a:prstGeom prst="leftBrace">
            <a:avLst/>
          </a:prstGeom>
          <a:ln w="254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D24ED6E2-97FD-407B-832C-705D60763F5F}"/>
              </a:ext>
            </a:extLst>
          </p:cNvPr>
          <p:cNvCxnSpPr>
            <a:cxnSpLocks/>
          </p:cNvCxnSpPr>
          <p:nvPr/>
        </p:nvCxnSpPr>
        <p:spPr>
          <a:xfrm>
            <a:off x="7162717" y="2133060"/>
            <a:ext cx="726604" cy="1139134"/>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E6ABB6DA-07F7-4D1D-AA4B-72A5B834BCBA}"/>
              </a:ext>
            </a:extLst>
          </p:cNvPr>
          <p:cNvCxnSpPr>
            <a:cxnSpLocks/>
          </p:cNvCxnSpPr>
          <p:nvPr/>
        </p:nvCxnSpPr>
        <p:spPr>
          <a:xfrm flipV="1">
            <a:off x="7165367" y="3272194"/>
            <a:ext cx="723954" cy="1752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1DED9AF0-A308-4BEB-B18C-61A3E1CDCBEE}"/>
              </a:ext>
            </a:extLst>
          </p:cNvPr>
          <p:cNvSpPr txBox="1"/>
          <p:nvPr/>
        </p:nvSpPr>
        <p:spPr>
          <a:xfrm>
            <a:off x="4835162" y="2363520"/>
            <a:ext cx="1261884" cy="307777"/>
          </a:xfrm>
          <a:prstGeom prst="rect">
            <a:avLst/>
          </a:prstGeom>
          <a:noFill/>
        </p:spPr>
        <p:txBody>
          <a:bodyPr wrap="none" rtlCol="0">
            <a:spAutoFit/>
          </a:bodyPr>
          <a:lstStyle/>
          <a:p>
            <a:pPr>
              <a:spcAft>
                <a:spcPts val="600"/>
              </a:spcAft>
              <a:buClr>
                <a:schemeClr val="bg2"/>
              </a:buClr>
            </a:pPr>
            <a:r>
              <a:rPr lang="en-US" sz="1400" dirty="0"/>
              <a:t>WF0 – &lt;V0, N&gt;</a:t>
            </a:r>
          </a:p>
        </p:txBody>
      </p:sp>
      <p:sp>
        <p:nvSpPr>
          <p:cNvPr id="200" name="Rectangle 199"/>
          <p:cNvSpPr/>
          <p:nvPr/>
        </p:nvSpPr>
        <p:spPr>
          <a:xfrm>
            <a:off x="7753552" y="1534038"/>
            <a:ext cx="4279025" cy="1294647"/>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07" name="Rectangle 106">
            <a:extLst>
              <a:ext uri="{FF2B5EF4-FFF2-40B4-BE49-F238E27FC236}">
                <a16:creationId xmlns="" xmlns:a16="http://schemas.microsoft.com/office/drawing/2014/main" id="{837B2DB6-D75E-4103-9EDF-F207745719A5}"/>
              </a:ext>
            </a:extLst>
          </p:cNvPr>
          <p:cNvSpPr/>
          <p:nvPr/>
        </p:nvSpPr>
        <p:spPr>
          <a:xfrm>
            <a:off x="9367977" y="4812824"/>
            <a:ext cx="1074674" cy="525658"/>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68" name="Rectangle 167">
            <a:extLst>
              <a:ext uri="{FF2B5EF4-FFF2-40B4-BE49-F238E27FC236}">
                <a16:creationId xmlns="" xmlns:a16="http://schemas.microsoft.com/office/drawing/2014/main" id="{80857234-E3E1-4AF1-AC17-20F96DBA015C}"/>
              </a:ext>
            </a:extLst>
          </p:cNvPr>
          <p:cNvSpPr/>
          <p:nvPr/>
        </p:nvSpPr>
        <p:spPr>
          <a:xfrm>
            <a:off x="8077271" y="879782"/>
            <a:ext cx="1731310" cy="388218"/>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55" name="Rounded Rectangle 54"/>
          <p:cNvSpPr/>
          <p:nvPr/>
        </p:nvSpPr>
        <p:spPr>
          <a:xfrm>
            <a:off x="7846977" y="3047926"/>
            <a:ext cx="3901799" cy="466684"/>
          </a:xfrm>
          <a:prstGeom prst="roundRect">
            <a:avLst/>
          </a:prstGeom>
          <a:noFill/>
          <a:ln w="57150"/>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4" name="TextBox 3">
            <a:extLst>
              <a:ext uri="{FF2B5EF4-FFF2-40B4-BE49-F238E27FC236}">
                <a16:creationId xmlns="" xmlns:a16="http://schemas.microsoft.com/office/drawing/2014/main" id="{F7D2FEB3-4AED-462C-B9C2-1E4B3E24D88E}"/>
              </a:ext>
            </a:extLst>
          </p:cNvPr>
          <p:cNvSpPr txBox="1"/>
          <p:nvPr/>
        </p:nvSpPr>
        <p:spPr>
          <a:xfrm>
            <a:off x="6439148" y="1889869"/>
            <a:ext cx="689612" cy="307777"/>
          </a:xfrm>
          <a:prstGeom prst="rect">
            <a:avLst/>
          </a:prstGeom>
          <a:noFill/>
        </p:spPr>
        <p:txBody>
          <a:bodyPr wrap="none" rtlCol="0">
            <a:spAutoFit/>
          </a:bodyPr>
          <a:lstStyle/>
          <a:p>
            <a:pPr>
              <a:spcAft>
                <a:spcPts val="600"/>
              </a:spcAft>
              <a:buClr>
                <a:schemeClr val="bg2"/>
              </a:buClr>
            </a:pPr>
            <a:r>
              <a:rPr lang="en-US" sz="1400" dirty="0"/>
              <a:t>SIMD</a:t>
            </a:r>
            <a:r>
              <a:rPr lang="en-US" sz="1200" dirty="0"/>
              <a:t> 0</a:t>
            </a:r>
          </a:p>
        </p:txBody>
      </p:sp>
      <p:sp>
        <p:nvSpPr>
          <p:cNvPr id="5" name="TextBox 4">
            <a:extLst>
              <a:ext uri="{FF2B5EF4-FFF2-40B4-BE49-F238E27FC236}">
                <a16:creationId xmlns="" xmlns:a16="http://schemas.microsoft.com/office/drawing/2014/main" id="{661FE5BF-8CE0-43B5-AD28-116F16AAADC3}"/>
              </a:ext>
            </a:extLst>
          </p:cNvPr>
          <p:cNvSpPr txBox="1"/>
          <p:nvPr/>
        </p:nvSpPr>
        <p:spPr>
          <a:xfrm>
            <a:off x="4757056" y="5863990"/>
            <a:ext cx="5685595" cy="307777"/>
          </a:xfrm>
          <a:prstGeom prst="rect">
            <a:avLst/>
          </a:prstGeom>
          <a:noFill/>
        </p:spPr>
        <p:txBody>
          <a:bodyPr wrap="none" rtlCol="0">
            <a:spAutoFit/>
          </a:bodyPr>
          <a:lstStyle/>
          <a:p>
            <a:pPr>
              <a:spcAft>
                <a:spcPts val="600"/>
              </a:spcAft>
              <a:buClr>
                <a:schemeClr val="bg2"/>
              </a:buClr>
            </a:pPr>
            <a:r>
              <a:rPr lang="en-US" sz="1400" dirty="0">
                <a:solidFill>
                  <a:srgbClr val="FF0000"/>
                </a:solidFill>
              </a:rPr>
              <a:t>This is an area where gem5 user contributions would be extremely valuable.</a:t>
            </a:r>
          </a:p>
        </p:txBody>
      </p:sp>
      <p:grpSp>
        <p:nvGrpSpPr>
          <p:cNvPr id="11" name="Group 10">
            <a:extLst>
              <a:ext uri="{FF2B5EF4-FFF2-40B4-BE49-F238E27FC236}">
                <a16:creationId xmlns="" xmlns:a16="http://schemas.microsoft.com/office/drawing/2014/main" id="{1405CF95-A342-4C6E-9CC4-00326DF44A1C}"/>
              </a:ext>
            </a:extLst>
          </p:cNvPr>
          <p:cNvGrpSpPr/>
          <p:nvPr/>
        </p:nvGrpSpPr>
        <p:grpSpPr>
          <a:xfrm>
            <a:off x="6743718" y="2390621"/>
            <a:ext cx="81125" cy="273028"/>
            <a:chOff x="5363716" y="672003"/>
            <a:chExt cx="81125" cy="273028"/>
          </a:xfrm>
        </p:grpSpPr>
        <p:sp>
          <p:nvSpPr>
            <p:cNvPr id="9" name="Oval 8">
              <a:extLst>
                <a:ext uri="{FF2B5EF4-FFF2-40B4-BE49-F238E27FC236}">
                  <a16:creationId xmlns="" xmlns:a16="http://schemas.microsoft.com/office/drawing/2014/main" id="{76F866B1-DF27-4F19-A1FE-DFDC6D25F282}"/>
                </a:ext>
              </a:extLst>
            </p:cNvPr>
            <p:cNvSpPr>
              <a:spLocks noChangeAspect="1"/>
            </p:cNvSpPr>
            <p:nvPr/>
          </p:nvSpPr>
          <p:spPr>
            <a:xfrm>
              <a:off x="5364368" y="672003"/>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Oval 107">
              <a:extLst>
                <a:ext uri="{FF2B5EF4-FFF2-40B4-BE49-F238E27FC236}">
                  <a16:creationId xmlns="" xmlns:a16="http://schemas.microsoft.com/office/drawing/2014/main" id="{634D0F04-9F84-4E5D-B9DD-3BC39EABE493}"/>
                </a:ext>
              </a:extLst>
            </p:cNvPr>
            <p:cNvSpPr>
              <a:spLocks noChangeAspect="1"/>
            </p:cNvSpPr>
            <p:nvPr/>
          </p:nvSpPr>
          <p:spPr>
            <a:xfrm>
              <a:off x="5363716" y="765120"/>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Oval 108">
              <a:extLst>
                <a:ext uri="{FF2B5EF4-FFF2-40B4-BE49-F238E27FC236}">
                  <a16:creationId xmlns="" xmlns:a16="http://schemas.microsoft.com/office/drawing/2014/main" id="{EB403001-9235-48BE-9A53-B6EBB1BACCFB}"/>
                </a:ext>
              </a:extLst>
            </p:cNvPr>
            <p:cNvSpPr>
              <a:spLocks noChangeAspect="1"/>
            </p:cNvSpPr>
            <p:nvPr/>
          </p:nvSpPr>
          <p:spPr>
            <a:xfrm>
              <a:off x="5363717" y="864558"/>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0" name="Group 109">
            <a:extLst>
              <a:ext uri="{FF2B5EF4-FFF2-40B4-BE49-F238E27FC236}">
                <a16:creationId xmlns="" xmlns:a16="http://schemas.microsoft.com/office/drawing/2014/main" id="{D8CA6D99-FC3C-4D21-9706-6F886A8B30A9}"/>
              </a:ext>
            </a:extLst>
          </p:cNvPr>
          <p:cNvGrpSpPr/>
          <p:nvPr/>
        </p:nvGrpSpPr>
        <p:grpSpPr>
          <a:xfrm>
            <a:off x="6743718" y="3492871"/>
            <a:ext cx="81125" cy="273028"/>
            <a:chOff x="5363716" y="672003"/>
            <a:chExt cx="81125" cy="273028"/>
          </a:xfrm>
        </p:grpSpPr>
        <p:sp>
          <p:nvSpPr>
            <p:cNvPr id="111" name="Oval 110">
              <a:extLst>
                <a:ext uri="{FF2B5EF4-FFF2-40B4-BE49-F238E27FC236}">
                  <a16:creationId xmlns="" xmlns:a16="http://schemas.microsoft.com/office/drawing/2014/main" id="{F51BBDE8-06CE-4DCA-BF79-6E41CCDBF659}"/>
                </a:ext>
              </a:extLst>
            </p:cNvPr>
            <p:cNvSpPr>
              <a:spLocks noChangeAspect="1"/>
            </p:cNvSpPr>
            <p:nvPr/>
          </p:nvSpPr>
          <p:spPr>
            <a:xfrm>
              <a:off x="5364368" y="672003"/>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Oval 113">
              <a:extLst>
                <a:ext uri="{FF2B5EF4-FFF2-40B4-BE49-F238E27FC236}">
                  <a16:creationId xmlns="" xmlns:a16="http://schemas.microsoft.com/office/drawing/2014/main" id="{34D367AF-04EC-4A6E-857F-3084527AFF88}"/>
                </a:ext>
              </a:extLst>
            </p:cNvPr>
            <p:cNvSpPr>
              <a:spLocks noChangeAspect="1"/>
            </p:cNvSpPr>
            <p:nvPr/>
          </p:nvSpPr>
          <p:spPr>
            <a:xfrm>
              <a:off x="5363716" y="765120"/>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Oval 114">
              <a:extLst>
                <a:ext uri="{FF2B5EF4-FFF2-40B4-BE49-F238E27FC236}">
                  <a16:creationId xmlns="" xmlns:a16="http://schemas.microsoft.com/office/drawing/2014/main" id="{4C9233F6-01CB-4643-B956-2DD00ED92F07}"/>
                </a:ext>
              </a:extLst>
            </p:cNvPr>
            <p:cNvSpPr>
              <a:spLocks noChangeAspect="1"/>
            </p:cNvSpPr>
            <p:nvPr/>
          </p:nvSpPr>
          <p:spPr>
            <a:xfrm>
              <a:off x="5363717" y="864558"/>
              <a:ext cx="80473" cy="8047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2" name="TextBox 11">
            <a:extLst>
              <a:ext uri="{FF2B5EF4-FFF2-40B4-BE49-F238E27FC236}">
                <a16:creationId xmlns="" xmlns:a16="http://schemas.microsoft.com/office/drawing/2014/main" id="{DF24FDB7-B63E-4531-9CEA-0436B8206905}"/>
              </a:ext>
            </a:extLst>
          </p:cNvPr>
          <p:cNvSpPr txBox="1"/>
          <p:nvPr/>
        </p:nvSpPr>
        <p:spPr>
          <a:xfrm>
            <a:off x="3351471" y="166660"/>
            <a:ext cx="4265911" cy="1184940"/>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vector_register_file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scalar_register_file</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simple_pool_manager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spcAft>
                <a:spcPts val="600"/>
              </a:spcAft>
              <a:buClr>
                <a:schemeClr val="bg2"/>
              </a:buClr>
            </a:pPr>
            <a:r>
              <a:rPr lang="en-US" sz="1400" dirty="0" err="1">
                <a:latin typeface="Lucida Console" panose="020B0609040504020204" pitchFamily="49" charset="0"/>
              </a:rPr>
              <a:t>static_register_manager_policy</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cxnSp>
        <p:nvCxnSpPr>
          <p:cNvPr id="15" name="Straight Connector 14">
            <a:extLst>
              <a:ext uri="{FF2B5EF4-FFF2-40B4-BE49-F238E27FC236}">
                <a16:creationId xmlns="" xmlns:a16="http://schemas.microsoft.com/office/drawing/2014/main" id="{6EAA131B-AD35-4E1F-844B-59AD9D5EC369}"/>
              </a:ext>
            </a:extLst>
          </p:cNvPr>
          <p:cNvCxnSpPr>
            <a:cxnSpLocks/>
            <a:stCxn id="55" idx="0"/>
            <a:endCxn id="12" idx="2"/>
          </p:cNvCxnSpPr>
          <p:nvPr/>
        </p:nvCxnSpPr>
        <p:spPr>
          <a:xfrm flipH="1" flipV="1">
            <a:off x="5484427" y="1351600"/>
            <a:ext cx="4313450" cy="1696326"/>
          </a:xfrm>
          <a:prstGeom prst="line">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0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a:extLst>
              <a:ext uri="{FF2B5EF4-FFF2-40B4-BE49-F238E27FC236}">
                <a16:creationId xmlns="" xmlns:a16="http://schemas.microsoft.com/office/drawing/2014/main" id="{AD13B862-5535-4914-BFC7-34609801ABB0}"/>
              </a:ext>
            </a:extLst>
          </p:cNvPr>
          <p:cNvGrpSpPr/>
          <p:nvPr/>
        </p:nvGrpSpPr>
        <p:grpSpPr>
          <a:xfrm>
            <a:off x="7744326" y="933495"/>
            <a:ext cx="4288251" cy="4297287"/>
            <a:chOff x="6696052" y="1656985"/>
            <a:chExt cx="4288251" cy="4297287"/>
          </a:xfrm>
        </p:grpSpPr>
        <p:sp>
          <p:nvSpPr>
            <p:cNvPr id="198" name="Rounded Rectangle 104">
              <a:extLst>
                <a:ext uri="{FF2B5EF4-FFF2-40B4-BE49-F238E27FC236}">
                  <a16:creationId xmlns="" xmlns:a16="http://schemas.microsoft.com/office/drawing/2014/main" id="{2A502D67-AE8B-49B6-ACD2-C98E9FCD8DCC}"/>
                </a:ext>
              </a:extLst>
            </p:cNvPr>
            <p:cNvSpPr/>
            <p:nvPr/>
          </p:nvSpPr>
          <p:spPr bwMode="auto">
            <a:xfrm>
              <a:off x="7065948" y="1656985"/>
              <a:ext cx="1562789" cy="249062"/>
            </a:xfrm>
            <a:prstGeom prst="roundRect">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dirty="0">
                  <a:solidFill>
                    <a:schemeClr val="bg1"/>
                  </a:solidFill>
                  <a:latin typeface="Calibri" panose="020F0502020204030204" pitchFamily="34" charset="0"/>
                </a:rPr>
                <a:t>4-CU-shared SQC</a:t>
              </a:r>
            </a:p>
          </p:txBody>
        </p:sp>
        <p:grpSp>
          <p:nvGrpSpPr>
            <p:cNvPr id="199" name="Group 198">
              <a:extLst>
                <a:ext uri="{FF2B5EF4-FFF2-40B4-BE49-F238E27FC236}">
                  <a16:creationId xmlns="" xmlns:a16="http://schemas.microsoft.com/office/drawing/2014/main" id="{EE30A09C-C93B-4FEE-816D-6030E59C6F5B}"/>
                </a:ext>
              </a:extLst>
            </p:cNvPr>
            <p:cNvGrpSpPr/>
            <p:nvPr/>
          </p:nvGrpSpPr>
          <p:grpSpPr>
            <a:xfrm>
              <a:off x="6696052" y="2251401"/>
              <a:ext cx="4288251" cy="3702871"/>
              <a:chOff x="6747568" y="1381122"/>
              <a:chExt cx="5241232" cy="4833228"/>
            </a:xfrm>
          </p:grpSpPr>
          <p:sp>
            <p:nvSpPr>
              <p:cNvPr id="201" name="Rounded Rectangle 28">
                <a:extLst>
                  <a:ext uri="{FF2B5EF4-FFF2-40B4-BE49-F238E27FC236}">
                    <a16:creationId xmlns="" xmlns:a16="http://schemas.microsoft.com/office/drawing/2014/main" id="{8592437C-8B22-4E4B-8262-5248F749F457}"/>
                  </a:ext>
                </a:extLst>
              </p:cNvPr>
              <p:cNvSpPr/>
              <p:nvPr/>
            </p:nvSpPr>
            <p:spPr>
              <a:xfrm>
                <a:off x="6747568" y="1381122"/>
                <a:ext cx="5241232" cy="3993517"/>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600" dirty="0">
                  <a:solidFill>
                    <a:schemeClr val="tx2"/>
                  </a:solidFill>
                </a:endParaRPr>
              </a:p>
            </p:txBody>
          </p:sp>
          <p:sp>
            <p:nvSpPr>
              <p:cNvPr id="202" name="Rounded Rectangle 29">
                <a:extLst>
                  <a:ext uri="{FF2B5EF4-FFF2-40B4-BE49-F238E27FC236}">
                    <a16:creationId xmlns="" xmlns:a16="http://schemas.microsoft.com/office/drawing/2014/main" id="{30E995A6-C8D9-421A-9561-7E53E96BB717}"/>
                  </a:ext>
                </a:extLst>
              </p:cNvPr>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Fetch</a:t>
                </a:r>
              </a:p>
            </p:txBody>
          </p:sp>
          <p:sp>
            <p:nvSpPr>
              <p:cNvPr id="203" name="Rounded Rectangle 30">
                <a:extLst>
                  <a:ext uri="{FF2B5EF4-FFF2-40B4-BE49-F238E27FC236}">
                    <a16:creationId xmlns="" xmlns:a16="http://schemas.microsoft.com/office/drawing/2014/main" id="{F017228F-F285-4DA6-B869-01B8A54EA733}"/>
                  </a:ext>
                </a:extLst>
              </p:cNvPr>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0-9 Contexts</a:t>
                </a:r>
              </a:p>
            </p:txBody>
          </p:sp>
          <p:sp>
            <p:nvSpPr>
              <p:cNvPr id="204" name="Rounded Rectangle 31">
                <a:extLst>
                  <a:ext uri="{FF2B5EF4-FFF2-40B4-BE49-F238E27FC236}">
                    <a16:creationId xmlns="" xmlns:a16="http://schemas.microsoft.com/office/drawing/2014/main" id="{CE87A344-7165-4806-9A86-963630DC1603}"/>
                  </a:ext>
                </a:extLst>
              </p:cNvPr>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10-19 Contexts</a:t>
                </a:r>
              </a:p>
            </p:txBody>
          </p:sp>
          <p:sp>
            <p:nvSpPr>
              <p:cNvPr id="205" name="Rounded Rectangle 32">
                <a:extLst>
                  <a:ext uri="{FF2B5EF4-FFF2-40B4-BE49-F238E27FC236}">
                    <a16:creationId xmlns="" xmlns:a16="http://schemas.microsoft.com/office/drawing/2014/main" id="{FE63F4B6-4547-4F3B-93AE-4D395448A63F}"/>
                  </a:ext>
                </a:extLst>
              </p:cNvPr>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20-29 Contexts</a:t>
                </a:r>
              </a:p>
            </p:txBody>
          </p:sp>
          <p:sp>
            <p:nvSpPr>
              <p:cNvPr id="206" name="Rounded Rectangle 33">
                <a:extLst>
                  <a:ext uri="{FF2B5EF4-FFF2-40B4-BE49-F238E27FC236}">
                    <a16:creationId xmlns="" xmlns:a16="http://schemas.microsoft.com/office/drawing/2014/main" id="{3635930D-56C9-4E47-87DB-F556A9724761}"/>
                  </a:ext>
                </a:extLst>
              </p:cNvPr>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30-39 Contexts</a:t>
                </a:r>
              </a:p>
            </p:txBody>
          </p:sp>
          <p:sp>
            <p:nvSpPr>
              <p:cNvPr id="207" name="Rounded Rectangle 34">
                <a:extLst>
                  <a:ext uri="{FF2B5EF4-FFF2-40B4-BE49-F238E27FC236}">
                    <a16:creationId xmlns="" xmlns:a16="http://schemas.microsoft.com/office/drawing/2014/main" id="{CB8FBC4F-287F-4E14-BDE8-DC442C4E5ABA}"/>
                  </a:ext>
                </a:extLst>
              </p:cNvPr>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Decode/Arbitration</a:t>
                </a:r>
              </a:p>
            </p:txBody>
          </p:sp>
          <p:grpSp>
            <p:nvGrpSpPr>
              <p:cNvPr id="208" name="Group 207">
                <a:extLst>
                  <a:ext uri="{FF2B5EF4-FFF2-40B4-BE49-F238E27FC236}">
                    <a16:creationId xmlns="" xmlns:a16="http://schemas.microsoft.com/office/drawing/2014/main" id="{AF41C837-3CA4-4355-9ED9-A6521E8D0751}"/>
                  </a:ext>
                </a:extLst>
              </p:cNvPr>
              <p:cNvGrpSpPr/>
              <p:nvPr/>
            </p:nvGrpSpPr>
            <p:grpSpPr>
              <a:xfrm>
                <a:off x="6903243" y="3119142"/>
                <a:ext cx="3694338" cy="1331413"/>
                <a:chOff x="4088189" y="3723356"/>
                <a:chExt cx="4925783" cy="1775216"/>
              </a:xfrm>
            </p:grpSpPr>
            <p:grpSp>
              <p:nvGrpSpPr>
                <p:cNvPr id="233" name="Group 232">
                  <a:extLst>
                    <a:ext uri="{FF2B5EF4-FFF2-40B4-BE49-F238E27FC236}">
                      <a16:creationId xmlns="" xmlns:a16="http://schemas.microsoft.com/office/drawing/2014/main" id="{A913BBF1-CCEB-4E2E-A439-9429F43D0B8B}"/>
                    </a:ext>
                  </a:extLst>
                </p:cNvPr>
                <p:cNvGrpSpPr/>
                <p:nvPr/>
              </p:nvGrpSpPr>
              <p:grpSpPr>
                <a:xfrm>
                  <a:off x="4088189" y="3729702"/>
                  <a:ext cx="1179049" cy="1768870"/>
                  <a:chOff x="4192624" y="3730311"/>
                  <a:chExt cx="1179049" cy="1937993"/>
                </a:xfrm>
              </p:grpSpPr>
              <p:sp>
                <p:nvSpPr>
                  <p:cNvPr id="300" name="Rounded Rectangle 35">
                    <a:extLst>
                      <a:ext uri="{FF2B5EF4-FFF2-40B4-BE49-F238E27FC236}">
                        <a16:creationId xmlns="" xmlns:a16="http://schemas.microsoft.com/office/drawing/2014/main" id="{5BD7F1C9-128B-476E-A089-F465C16B5A66}"/>
                      </a:ext>
                    </a:extLst>
                  </p:cNvPr>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0</a:t>
                    </a:r>
                  </a:p>
                </p:txBody>
              </p:sp>
              <p:sp>
                <p:nvSpPr>
                  <p:cNvPr id="301" name="Rounded Rectangle 36">
                    <a:extLst>
                      <a:ext uri="{FF2B5EF4-FFF2-40B4-BE49-F238E27FC236}">
                        <a16:creationId xmlns="" xmlns:a16="http://schemas.microsoft.com/office/drawing/2014/main" id="{8C3C043C-63DC-4164-82E5-B32AC04C7B14}"/>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302" name="Rounded Rectangle 37">
                    <a:extLst>
                      <a:ext uri="{FF2B5EF4-FFF2-40B4-BE49-F238E27FC236}">
                        <a16:creationId xmlns="" xmlns:a16="http://schemas.microsoft.com/office/drawing/2014/main" id="{B1CA1FE8-3FDC-4278-A127-B07E9042D10D}"/>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234" name="Group 233">
                  <a:extLst>
                    <a:ext uri="{FF2B5EF4-FFF2-40B4-BE49-F238E27FC236}">
                      <a16:creationId xmlns="" xmlns:a16="http://schemas.microsoft.com/office/drawing/2014/main" id="{A6A718C4-0440-4AE8-BDAF-50BDC3470A3D}"/>
                    </a:ext>
                  </a:extLst>
                </p:cNvPr>
                <p:cNvGrpSpPr/>
                <p:nvPr/>
              </p:nvGrpSpPr>
              <p:grpSpPr>
                <a:xfrm>
                  <a:off x="5332790" y="3723356"/>
                  <a:ext cx="1193800" cy="1775216"/>
                  <a:chOff x="4188710" y="3723356"/>
                  <a:chExt cx="1193800" cy="1944945"/>
                </a:xfrm>
              </p:grpSpPr>
              <p:sp>
                <p:nvSpPr>
                  <p:cNvPr id="297" name="Rounded Rectangle 40">
                    <a:extLst>
                      <a:ext uri="{FF2B5EF4-FFF2-40B4-BE49-F238E27FC236}">
                        <a16:creationId xmlns="" xmlns:a16="http://schemas.microsoft.com/office/drawing/2014/main" id="{172A82D5-07D0-4AE8-930C-9CA83AD993DB}"/>
                      </a:ext>
                    </a:extLst>
                  </p:cNvPr>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1</a:t>
                    </a:r>
                  </a:p>
                </p:txBody>
              </p:sp>
              <p:sp>
                <p:nvSpPr>
                  <p:cNvPr id="298" name="Rounded Rectangle 41">
                    <a:extLst>
                      <a:ext uri="{FF2B5EF4-FFF2-40B4-BE49-F238E27FC236}">
                        <a16:creationId xmlns="" xmlns:a16="http://schemas.microsoft.com/office/drawing/2014/main" id="{19910E96-0F58-450A-AA5A-9F7BB5C5B21D}"/>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299" name="Rounded Rectangle 42">
                    <a:extLst>
                      <a:ext uri="{FF2B5EF4-FFF2-40B4-BE49-F238E27FC236}">
                        <a16:creationId xmlns="" xmlns:a16="http://schemas.microsoft.com/office/drawing/2014/main" id="{678229F1-2FD2-407C-95B5-4E960323815A}"/>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235" name="Group 234">
                  <a:extLst>
                    <a:ext uri="{FF2B5EF4-FFF2-40B4-BE49-F238E27FC236}">
                      <a16:creationId xmlns="" xmlns:a16="http://schemas.microsoft.com/office/drawing/2014/main" id="{3BB7D227-8D62-4E9F-B10C-E69A6DDFE087}"/>
                    </a:ext>
                  </a:extLst>
                </p:cNvPr>
                <p:cNvGrpSpPr/>
                <p:nvPr/>
              </p:nvGrpSpPr>
              <p:grpSpPr>
                <a:xfrm>
                  <a:off x="6574770" y="3723356"/>
                  <a:ext cx="1200332" cy="1775216"/>
                  <a:chOff x="4182175" y="3723356"/>
                  <a:chExt cx="1200332" cy="1944945"/>
                </a:xfrm>
              </p:grpSpPr>
              <p:sp>
                <p:nvSpPr>
                  <p:cNvPr id="240" name="Rounded Rectangle 44">
                    <a:extLst>
                      <a:ext uri="{FF2B5EF4-FFF2-40B4-BE49-F238E27FC236}">
                        <a16:creationId xmlns="" xmlns:a16="http://schemas.microsoft.com/office/drawing/2014/main" id="{095E5F25-7B60-40EC-892B-63C4E055FA8A}"/>
                      </a:ext>
                    </a:extLst>
                  </p:cNvPr>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2</a:t>
                    </a:r>
                  </a:p>
                </p:txBody>
              </p:sp>
              <p:sp>
                <p:nvSpPr>
                  <p:cNvPr id="241" name="Rounded Rectangle 45">
                    <a:extLst>
                      <a:ext uri="{FF2B5EF4-FFF2-40B4-BE49-F238E27FC236}">
                        <a16:creationId xmlns="" xmlns:a16="http://schemas.microsoft.com/office/drawing/2014/main" id="{2EB2EE4C-B46A-4870-B0CE-70AC7D5C2670}"/>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296" name="Rounded Rectangle 46">
                    <a:extLst>
                      <a:ext uri="{FF2B5EF4-FFF2-40B4-BE49-F238E27FC236}">
                        <a16:creationId xmlns="" xmlns:a16="http://schemas.microsoft.com/office/drawing/2014/main" id="{7DC4682E-6009-44CA-BDE4-05EDA9F214DD}"/>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236" name="Group 235">
                  <a:extLst>
                    <a:ext uri="{FF2B5EF4-FFF2-40B4-BE49-F238E27FC236}">
                      <a16:creationId xmlns="" xmlns:a16="http://schemas.microsoft.com/office/drawing/2014/main" id="{9546B537-5285-4168-8316-380DF4B41CEF}"/>
                    </a:ext>
                  </a:extLst>
                </p:cNvPr>
                <p:cNvGrpSpPr/>
                <p:nvPr/>
              </p:nvGrpSpPr>
              <p:grpSpPr>
                <a:xfrm>
                  <a:off x="7823281" y="3723356"/>
                  <a:ext cx="1190691" cy="1775216"/>
                  <a:chOff x="4182171" y="3723356"/>
                  <a:chExt cx="1190691" cy="1944945"/>
                </a:xfrm>
              </p:grpSpPr>
              <p:sp>
                <p:nvSpPr>
                  <p:cNvPr id="237" name="Rounded Rectangle 48">
                    <a:extLst>
                      <a:ext uri="{FF2B5EF4-FFF2-40B4-BE49-F238E27FC236}">
                        <a16:creationId xmlns="" xmlns:a16="http://schemas.microsoft.com/office/drawing/2014/main" id="{34A6870C-730B-47D3-A0B8-F7FB83FCED3B}"/>
                      </a:ext>
                    </a:extLst>
                  </p:cNvPr>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3</a:t>
                    </a:r>
                  </a:p>
                </p:txBody>
              </p:sp>
              <p:sp>
                <p:nvSpPr>
                  <p:cNvPr id="238" name="Rounded Rectangle 49">
                    <a:extLst>
                      <a:ext uri="{FF2B5EF4-FFF2-40B4-BE49-F238E27FC236}">
                        <a16:creationId xmlns="" xmlns:a16="http://schemas.microsoft.com/office/drawing/2014/main" id="{E53E50D8-AE98-4076-A400-01C10FFD7125}"/>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239" name="Rounded Rectangle 50">
                    <a:extLst>
                      <a:ext uri="{FF2B5EF4-FFF2-40B4-BE49-F238E27FC236}">
                        <a16:creationId xmlns="" xmlns:a16="http://schemas.microsoft.com/office/drawing/2014/main" id="{807B4DCF-B1DC-4C10-9B27-47CB36A986E5}"/>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sp>
            <p:nvSpPr>
              <p:cNvPr id="209" name="Rounded Rectangle 52">
                <a:extLst>
                  <a:ext uri="{FF2B5EF4-FFF2-40B4-BE49-F238E27FC236}">
                    <a16:creationId xmlns="" xmlns:a16="http://schemas.microsoft.com/office/drawing/2014/main" id="{B02ED087-D4E7-43CA-90E1-949C80C42F39}"/>
                  </a:ext>
                </a:extLst>
              </p:cNvPr>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TCP</a:t>
                </a:r>
              </a:p>
            </p:txBody>
          </p:sp>
          <p:sp>
            <p:nvSpPr>
              <p:cNvPr id="210" name="Rounded Rectangle 51">
                <a:extLst>
                  <a:ext uri="{FF2B5EF4-FFF2-40B4-BE49-F238E27FC236}">
                    <a16:creationId xmlns="" xmlns:a16="http://schemas.microsoft.com/office/drawing/2014/main" id="{C9609399-D40E-4C5C-B490-6E79F12F659A}"/>
                  </a:ext>
                </a:extLst>
              </p:cNvPr>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LDS</a:t>
                </a:r>
              </a:p>
            </p:txBody>
          </p:sp>
          <p:sp>
            <p:nvSpPr>
              <p:cNvPr id="211" name="Rounded Rectangle 35">
                <a:extLst>
                  <a:ext uri="{FF2B5EF4-FFF2-40B4-BE49-F238E27FC236}">
                    <a16:creationId xmlns="" xmlns:a16="http://schemas.microsoft.com/office/drawing/2014/main" id="{7F27E67A-3A53-40A7-9EE8-F1E50C1C2729}"/>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Scalar Unit</a:t>
                </a:r>
              </a:p>
            </p:txBody>
          </p:sp>
          <p:sp>
            <p:nvSpPr>
              <p:cNvPr id="212" name="Rounded Rectangle 36">
                <a:extLst>
                  <a:ext uri="{FF2B5EF4-FFF2-40B4-BE49-F238E27FC236}">
                    <a16:creationId xmlns="" xmlns:a16="http://schemas.microsoft.com/office/drawing/2014/main" id="{D55D2255-7DF4-4080-A00E-73AD43D9DBB4}"/>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SGPRs</a:t>
                </a:r>
              </a:p>
            </p:txBody>
          </p:sp>
          <p:sp>
            <p:nvSpPr>
              <p:cNvPr id="213" name="Rounded Rectangle 42">
                <a:extLst>
                  <a:ext uri="{FF2B5EF4-FFF2-40B4-BE49-F238E27FC236}">
                    <a16:creationId xmlns="" xmlns:a16="http://schemas.microsoft.com/office/drawing/2014/main" id="{CFC687E1-C120-43FB-9BB9-CE679844E967}"/>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Integer ALU</a:t>
                </a:r>
              </a:p>
            </p:txBody>
          </p:sp>
          <p:sp>
            <p:nvSpPr>
              <p:cNvPr id="214" name="Rounded Rectangle 35">
                <a:extLst>
                  <a:ext uri="{FF2B5EF4-FFF2-40B4-BE49-F238E27FC236}">
                    <a16:creationId xmlns="" xmlns:a16="http://schemas.microsoft.com/office/drawing/2014/main" id="{065AEE0F-A56A-40C8-BCB0-B65DC4AFB8EB}"/>
                  </a:ext>
                </a:extLst>
              </p:cNvPr>
              <p:cNvSpPr/>
              <p:nvPr/>
            </p:nvSpPr>
            <p:spPr>
              <a:xfrm>
                <a:off x="10692862" y="4663440"/>
                <a:ext cx="985610" cy="589279"/>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rPr>
                  <a:t>Branch</a:t>
                </a:r>
              </a:p>
              <a:p>
                <a:pPr algn="ctr" fontAlgn="auto">
                  <a:spcBef>
                    <a:spcPts val="0"/>
                  </a:spcBef>
                  <a:spcAft>
                    <a:spcPts val="0"/>
                  </a:spcAft>
                </a:pPr>
                <a:r>
                  <a:rPr lang="en-US" sz="1100" dirty="0">
                    <a:solidFill>
                      <a:schemeClr val="tx1"/>
                    </a:solidFill>
                  </a:rPr>
                  <a:t>Unit</a:t>
                </a:r>
              </a:p>
            </p:txBody>
          </p:sp>
          <p:cxnSp>
            <p:nvCxnSpPr>
              <p:cNvPr id="215" name="Straight Arrow Connector 214">
                <a:extLst>
                  <a:ext uri="{FF2B5EF4-FFF2-40B4-BE49-F238E27FC236}">
                    <a16:creationId xmlns="" xmlns:a16="http://schemas.microsoft.com/office/drawing/2014/main" id="{E665C525-6C16-46C8-8E4F-3A95E76C275B}"/>
                  </a:ext>
                </a:extLst>
              </p:cNvPr>
              <p:cNvCxnSpPr>
                <a:cxnSpLocks/>
                <a:stCxn id="203"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 xmlns:a16="http://schemas.microsoft.com/office/drawing/2014/main" id="{6153183B-6B3D-4F16-9340-0A6A14E91BDE}"/>
                  </a:ext>
                </a:extLst>
              </p:cNvPr>
              <p:cNvCxnSpPr>
                <a:cxnSpLocks/>
                <a:stCxn id="204"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 xmlns:a16="http://schemas.microsoft.com/office/drawing/2014/main" id="{351C6F01-E070-4200-BD4A-6B16EEDDD6CB}"/>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 xmlns:a16="http://schemas.microsoft.com/office/drawing/2014/main" id="{5BBFFA2F-B293-408A-BA76-1ACF576C6A50}"/>
                  </a:ext>
                </a:extLst>
              </p:cNvPr>
              <p:cNvCxnSpPr>
                <a:cxnSpLocks/>
                <a:endCxn id="300"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 xmlns:a16="http://schemas.microsoft.com/office/drawing/2014/main" id="{BD8CEE09-A306-4F17-B7DD-7F71192A51A8}"/>
                  </a:ext>
                </a:extLst>
              </p:cNvPr>
              <p:cNvCxnSpPr>
                <a:cxnSpLocks/>
                <a:endCxn id="297"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 xmlns:a16="http://schemas.microsoft.com/office/drawing/2014/main" id="{57C87E65-3963-4508-BB24-5B3515C1058C}"/>
                  </a:ext>
                </a:extLst>
              </p:cNvPr>
              <p:cNvCxnSpPr>
                <a:cxnSpLocks/>
                <a:endCxn id="203"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 xmlns:a16="http://schemas.microsoft.com/office/drawing/2014/main" id="{56CFF1AE-011E-42CE-958F-A6E268E21F3B}"/>
                  </a:ext>
                </a:extLst>
              </p:cNvPr>
              <p:cNvCxnSpPr>
                <a:cxnSpLocks/>
                <a:endCxn id="204"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 xmlns:a16="http://schemas.microsoft.com/office/drawing/2014/main" id="{52D2011B-FA83-4307-9353-B0A4CD9548AD}"/>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 xmlns:a16="http://schemas.microsoft.com/office/drawing/2014/main" id="{D5BCE811-700F-447E-9709-4A8E38280FD8}"/>
                  </a:ext>
                </a:extLst>
              </p:cNvPr>
              <p:cNvCxnSpPr>
                <a:cxnSpLocks/>
                <a:endCxn id="205"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 xmlns:a16="http://schemas.microsoft.com/office/drawing/2014/main" id="{CFB31063-FED5-41FD-B869-4A38559796EB}"/>
                  </a:ext>
                </a:extLst>
              </p:cNvPr>
              <p:cNvCxnSpPr>
                <a:cxnSpLocks/>
                <a:endCxn id="237"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 xmlns:a16="http://schemas.microsoft.com/office/drawing/2014/main" id="{F39E9291-B42F-4D66-8D95-934F59C6903D}"/>
                  </a:ext>
                </a:extLst>
              </p:cNvPr>
              <p:cNvCxnSpPr>
                <a:cxnSpLocks/>
                <a:endCxn id="211"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 xmlns:a16="http://schemas.microsoft.com/office/drawing/2014/main" id="{E35737F7-6ACE-4D48-BFE8-21DA84327EC7}"/>
                  </a:ext>
                </a:extLst>
              </p:cNvPr>
              <p:cNvCxnSpPr>
                <a:cxnSpLocks/>
                <a:stCxn id="206"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 xmlns:a16="http://schemas.microsoft.com/office/drawing/2014/main" id="{734411F4-5EE5-4089-88C9-28E04B4E8C1C}"/>
                  </a:ext>
                </a:extLst>
              </p:cNvPr>
              <p:cNvCxnSpPr>
                <a:cxnSpLocks/>
                <a:stCxn id="300" idx="2"/>
                <a:endCxn id="210"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 xmlns:a16="http://schemas.microsoft.com/office/drawing/2014/main" id="{1C102909-446C-4FEB-889D-B8F54EEDB81D}"/>
                  </a:ext>
                </a:extLst>
              </p:cNvPr>
              <p:cNvCxnSpPr>
                <a:cxnSpLocks/>
                <a:stCxn id="297" idx="2"/>
                <a:endCxn id="210"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 xmlns:a16="http://schemas.microsoft.com/office/drawing/2014/main" id="{0371BD70-EAD6-475C-86FB-D434C0E2C050}"/>
                  </a:ext>
                </a:extLst>
              </p:cNvPr>
              <p:cNvCxnSpPr>
                <a:cxnSpLocks/>
                <a:stCxn id="240" idx="2"/>
                <a:endCxn id="210"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Connector: Elbow 229">
                <a:extLst>
                  <a:ext uri="{FF2B5EF4-FFF2-40B4-BE49-F238E27FC236}">
                    <a16:creationId xmlns="" xmlns:a16="http://schemas.microsoft.com/office/drawing/2014/main" id="{D77D5249-E366-4383-840C-8310459E6F06}"/>
                  </a:ext>
                </a:extLst>
              </p:cNvPr>
              <p:cNvCxnSpPr>
                <a:cxnSpLocks/>
                <a:stCxn id="237" idx="2"/>
                <a:endCxn id="210"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 xmlns:a16="http://schemas.microsoft.com/office/drawing/2014/main" id="{5FEC0955-2009-4D7D-8A84-E323070BB22E}"/>
                  </a:ext>
                </a:extLst>
              </p:cNvPr>
              <p:cNvCxnSpPr>
                <a:cxnSpLocks/>
                <a:stCxn id="201" idx="2"/>
                <a:endCxn id="209" idx="0"/>
              </p:cNvCxnSpPr>
              <p:nvPr/>
            </p:nvCxnSpPr>
            <p:spPr>
              <a:xfrm>
                <a:off x="9368184" y="5374639"/>
                <a:ext cx="0" cy="390024"/>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 xmlns:a16="http://schemas.microsoft.com/office/drawing/2014/main" id="{5F0F5373-64CA-4D8A-AEAD-547DCB1B5DBF}"/>
                  </a:ext>
                </a:extLst>
              </p:cNvPr>
              <p:cNvCxnSpPr>
                <a:cxnSpLocks/>
                <a:endCxn id="206"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0" name="Connector: Elbow 199">
              <a:extLst>
                <a:ext uri="{FF2B5EF4-FFF2-40B4-BE49-F238E27FC236}">
                  <a16:creationId xmlns="" xmlns:a16="http://schemas.microsoft.com/office/drawing/2014/main" id="{6F0AC3B2-6CB4-4741-BD38-2A997A702393}"/>
                </a:ext>
              </a:extLst>
            </p:cNvPr>
            <p:cNvCxnSpPr>
              <a:cxnSpLocks/>
              <a:stCxn id="198" idx="2"/>
              <a:endCxn id="202" idx="0"/>
            </p:cNvCxnSpPr>
            <p:nvPr/>
          </p:nvCxnSpPr>
          <p:spPr>
            <a:xfrm rot="16200000" flipH="1">
              <a:off x="8124508" y="1628882"/>
              <a:ext cx="400523" cy="95485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Vector ALU</a:t>
            </a:r>
            <a:r>
              <a:rPr lang="en-US" cap="none" dirty="0"/>
              <a:t>s</a:t>
            </a:r>
          </a:p>
        </p:txBody>
      </p:sp>
      <p:sp>
        <p:nvSpPr>
          <p:cNvPr id="3" name="Content Placeholder 2"/>
          <p:cNvSpPr>
            <a:spLocks noGrp="1"/>
          </p:cNvSpPr>
          <p:nvPr>
            <p:ph idx="1"/>
          </p:nvPr>
        </p:nvSpPr>
        <p:spPr>
          <a:xfrm>
            <a:off x="313326" y="1381123"/>
            <a:ext cx="6116480" cy="4937760"/>
          </a:xfrm>
        </p:spPr>
        <p:txBody>
          <a:bodyPr>
            <a:normAutofit/>
          </a:bodyPr>
          <a:lstStyle/>
          <a:p>
            <a:r>
              <a:rPr lang="en-US" sz="1800" dirty="0"/>
              <a:t>16-lane vector pipeline per SIMD</a:t>
            </a:r>
          </a:p>
          <a:p>
            <a:pPr lvl="1"/>
            <a:r>
              <a:rPr lang="en-US" sz="1600" dirty="0"/>
              <a:t>Each lane has a set of functional units</a:t>
            </a:r>
          </a:p>
          <a:p>
            <a:pPr lvl="1"/>
            <a:r>
              <a:rPr lang="en-US" sz="1600" dirty="0"/>
              <a:t>One work-item per lane</a:t>
            </a:r>
          </a:p>
          <a:p>
            <a:r>
              <a:rPr lang="en-US" sz="1800" dirty="0"/>
              <a:t>4 cycles to execute a WF for all 64 work-items</a:t>
            </a:r>
          </a:p>
          <a:p>
            <a:pPr lvl="1"/>
            <a:r>
              <a:rPr lang="en-US" sz="1600" dirty="0"/>
              <a:t>In gem5, 64 work-items are executed in one tick and ticks are multiplied by 4</a:t>
            </a:r>
          </a:p>
          <a:p>
            <a:r>
              <a:rPr lang="en-US" sz="1800" dirty="0"/>
              <a:t>SIMD execution may take longer if work-items in WF have dissimilar behaviors</a:t>
            </a:r>
          </a:p>
          <a:p>
            <a:pPr lvl="1"/>
            <a:r>
              <a:rPr lang="en-US" sz="1600" dirty="0"/>
              <a:t>Example 1: Branch (or spatial) divergence</a:t>
            </a:r>
          </a:p>
          <a:p>
            <a:pPr lvl="2"/>
            <a:r>
              <a:rPr lang="en-US" sz="1400" dirty="0"/>
              <a:t>Branches executed through predication</a:t>
            </a:r>
          </a:p>
          <a:p>
            <a:pPr lvl="2"/>
            <a:r>
              <a:rPr lang="en-US" sz="1400" dirty="0"/>
              <a:t>When control flow diverges, all lanes take all paths</a:t>
            </a:r>
          </a:p>
          <a:p>
            <a:pPr lvl="1"/>
            <a:r>
              <a:rPr lang="en-US" sz="1600" dirty="0"/>
              <a:t>Example 2: Memory (or temporal) divergence</a:t>
            </a:r>
          </a:p>
          <a:p>
            <a:pPr lvl="2"/>
            <a:r>
              <a:rPr lang="en-US" sz="1400" dirty="0"/>
              <a:t>Longer access latency by one work-item stalls entire WF</a:t>
            </a:r>
          </a:p>
        </p:txBody>
      </p:sp>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4687" y="5836488"/>
            <a:ext cx="272058" cy="44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6342868" y="5624347"/>
            <a:ext cx="3727265" cy="750686"/>
            <a:chOff x="4057270" y="5224314"/>
            <a:chExt cx="4969687" cy="1000914"/>
          </a:xfrm>
        </p:grpSpPr>
        <p:grpSp>
          <p:nvGrpSpPr>
            <p:cNvPr id="71" name="Group 70"/>
            <p:cNvGrpSpPr/>
            <p:nvPr/>
          </p:nvGrpSpPr>
          <p:grpSpPr>
            <a:xfrm>
              <a:off x="7063079" y="5721006"/>
              <a:ext cx="396240" cy="91440"/>
              <a:chOff x="7110374" y="6010619"/>
              <a:chExt cx="396240" cy="91440"/>
            </a:xfrm>
          </p:grpSpPr>
          <p:sp>
            <p:nvSpPr>
              <p:cNvPr id="72" name="Oval 71"/>
              <p:cNvSpPr/>
              <p:nvPr/>
            </p:nvSpPr>
            <p:spPr>
              <a:xfrm>
                <a:off x="7110374" y="6010619"/>
                <a:ext cx="91440" cy="91440"/>
              </a:xfrm>
              <a:prstGeom prst="ellips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73" name="Oval 72"/>
              <p:cNvSpPr/>
              <p:nvPr/>
            </p:nvSpPr>
            <p:spPr>
              <a:xfrm>
                <a:off x="7262774" y="6010619"/>
                <a:ext cx="91440" cy="91440"/>
              </a:xfrm>
              <a:prstGeom prst="ellips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74" name="Oval 73"/>
              <p:cNvSpPr/>
              <p:nvPr/>
            </p:nvSpPr>
            <p:spPr>
              <a:xfrm>
                <a:off x="7415174" y="6010619"/>
                <a:ext cx="91440" cy="91440"/>
              </a:xfrm>
              <a:prstGeom prst="ellips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b="1" dirty="0">
                  <a:solidFill>
                    <a:schemeClr val="tx2"/>
                  </a:solidFill>
                </a:endParaRPr>
              </a:p>
            </p:txBody>
          </p:sp>
        </p:grpSp>
        <p:grpSp>
          <p:nvGrpSpPr>
            <p:cNvPr id="65" name="Group 64"/>
            <p:cNvGrpSpPr/>
            <p:nvPr/>
          </p:nvGrpSpPr>
          <p:grpSpPr>
            <a:xfrm>
              <a:off x="4057270" y="5224314"/>
              <a:ext cx="4969687" cy="1000914"/>
              <a:chOff x="4101160" y="5235344"/>
              <a:chExt cx="4969687" cy="1216662"/>
            </a:xfrm>
          </p:grpSpPr>
          <p:sp>
            <p:nvSpPr>
              <p:cNvPr id="66" name="Rounded Rectangle 65"/>
              <p:cNvSpPr/>
              <p:nvPr/>
            </p:nvSpPr>
            <p:spPr>
              <a:xfrm>
                <a:off x="4101160" y="5288889"/>
                <a:ext cx="4969687" cy="1163117"/>
              </a:xfrm>
              <a:prstGeom prst="roundRect">
                <a:avLst/>
              </a:prstGeom>
              <a:noFill/>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fontAlgn="auto">
                  <a:spcBef>
                    <a:spcPts val="0"/>
                  </a:spcBef>
                  <a:spcAft>
                    <a:spcPts val="0"/>
                  </a:spcAft>
                </a:pPr>
                <a:endParaRPr lang="en-US" sz="1050" dirty="0">
                  <a:solidFill>
                    <a:schemeClr val="tx1"/>
                  </a:solidFill>
                </a:endParaRPr>
              </a:p>
            </p:txBody>
          </p:sp>
          <p:sp>
            <p:nvSpPr>
              <p:cNvPr id="67" name="TextBox 66"/>
              <p:cNvSpPr txBox="1"/>
              <p:nvPr/>
            </p:nvSpPr>
            <p:spPr>
              <a:xfrm>
                <a:off x="4148379" y="5235344"/>
                <a:ext cx="2314587" cy="463906"/>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Vector ALU in SIMD</a:t>
                </a:r>
              </a:p>
            </p:txBody>
          </p:sp>
        </p:grpSp>
        <p:grpSp>
          <p:nvGrpSpPr>
            <p:cNvPr id="10" name="Group 9"/>
            <p:cNvGrpSpPr/>
            <p:nvPr/>
          </p:nvGrpSpPr>
          <p:grpSpPr>
            <a:xfrm>
              <a:off x="4143337" y="5534746"/>
              <a:ext cx="1349654" cy="572753"/>
              <a:chOff x="4143337" y="5500153"/>
              <a:chExt cx="1349654" cy="572753"/>
            </a:xfrm>
          </p:grpSpPr>
          <p:sp>
            <p:nvSpPr>
              <p:cNvPr id="95" name="Rounded Rectangle 94"/>
              <p:cNvSpPr/>
              <p:nvPr/>
            </p:nvSpPr>
            <p:spPr>
              <a:xfrm>
                <a:off x="4143337" y="5529734"/>
                <a:ext cx="1349654" cy="543172"/>
              </a:xfrm>
              <a:prstGeom prst="roundRect">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dirty="0">
                  <a:solidFill>
                    <a:schemeClr val="tx1"/>
                  </a:solidFill>
                </a:endParaRPr>
              </a:p>
            </p:txBody>
          </p:sp>
          <p:sp>
            <p:nvSpPr>
              <p:cNvPr id="97" name="TextBox 96"/>
              <p:cNvSpPr txBox="1"/>
              <p:nvPr/>
            </p:nvSpPr>
            <p:spPr>
              <a:xfrm>
                <a:off x="4196372" y="5500153"/>
                <a:ext cx="1243585" cy="344709"/>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200" dirty="0">
                    <a:ea typeface="MS PGothic" pitchFamily="34" charset="-128"/>
                    <a:cs typeface="+mn-cs"/>
                  </a:rPr>
                  <a:t>Lane 0</a:t>
                </a:r>
              </a:p>
            </p:txBody>
          </p:sp>
          <p:grpSp>
            <p:nvGrpSpPr>
              <p:cNvPr id="9" name="Group 8"/>
              <p:cNvGrpSpPr/>
              <p:nvPr/>
            </p:nvGrpSpPr>
            <p:grpSpPr>
              <a:xfrm>
                <a:off x="4244756" y="5760632"/>
                <a:ext cx="1146816" cy="223112"/>
                <a:chOff x="1609344" y="6179854"/>
                <a:chExt cx="1146816" cy="223112"/>
              </a:xfrm>
            </p:grpSpPr>
            <p:grpSp>
              <p:nvGrpSpPr>
                <p:cNvPr id="8" name="Group 7"/>
                <p:cNvGrpSpPr/>
                <p:nvPr/>
              </p:nvGrpSpPr>
              <p:grpSpPr>
                <a:xfrm>
                  <a:off x="1609344" y="6179854"/>
                  <a:ext cx="370532" cy="223112"/>
                  <a:chOff x="1609344" y="6181742"/>
                  <a:chExt cx="370532" cy="223112"/>
                </a:xfrm>
              </p:grpSpPr>
              <p:sp>
                <p:nvSpPr>
                  <p:cNvPr id="5" name="Trapezoid 4"/>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6" name="Isosceles Triangle 5"/>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17" name="Group 116"/>
                <p:cNvGrpSpPr/>
                <p:nvPr/>
              </p:nvGrpSpPr>
              <p:grpSpPr>
                <a:xfrm>
                  <a:off x="1997486" y="6179854"/>
                  <a:ext cx="370532" cy="223112"/>
                  <a:chOff x="1609344" y="6181742"/>
                  <a:chExt cx="370532" cy="223112"/>
                </a:xfrm>
              </p:grpSpPr>
              <p:sp>
                <p:nvSpPr>
                  <p:cNvPr id="118" name="Trapezoid 117"/>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19" name="Isosceles Triangle 118"/>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21" name="Group 120"/>
                <p:cNvGrpSpPr/>
                <p:nvPr/>
              </p:nvGrpSpPr>
              <p:grpSpPr>
                <a:xfrm>
                  <a:off x="2385628" y="6179854"/>
                  <a:ext cx="370532" cy="223112"/>
                  <a:chOff x="1609344" y="6181742"/>
                  <a:chExt cx="370532" cy="223112"/>
                </a:xfrm>
              </p:grpSpPr>
              <p:sp>
                <p:nvSpPr>
                  <p:cNvPr id="122" name="Trapezoid 121"/>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24" name="Isosceles Triangle 123"/>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grpSp>
        <p:grpSp>
          <p:nvGrpSpPr>
            <p:cNvPr id="125" name="Group 124"/>
            <p:cNvGrpSpPr/>
            <p:nvPr/>
          </p:nvGrpSpPr>
          <p:grpSpPr>
            <a:xfrm>
              <a:off x="5603208" y="5534746"/>
              <a:ext cx="1349654" cy="572753"/>
              <a:chOff x="4143337" y="5500153"/>
              <a:chExt cx="1349654" cy="572753"/>
            </a:xfrm>
          </p:grpSpPr>
          <p:sp>
            <p:nvSpPr>
              <p:cNvPr id="126" name="Rounded Rectangle 125"/>
              <p:cNvSpPr/>
              <p:nvPr/>
            </p:nvSpPr>
            <p:spPr>
              <a:xfrm>
                <a:off x="4143337" y="5529734"/>
                <a:ext cx="1349654" cy="543172"/>
              </a:xfrm>
              <a:prstGeom prst="roundRect">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dirty="0">
                  <a:solidFill>
                    <a:schemeClr val="tx1"/>
                  </a:solidFill>
                </a:endParaRPr>
              </a:p>
            </p:txBody>
          </p:sp>
          <p:sp>
            <p:nvSpPr>
              <p:cNvPr id="129" name="TextBox 128"/>
              <p:cNvSpPr txBox="1"/>
              <p:nvPr/>
            </p:nvSpPr>
            <p:spPr>
              <a:xfrm>
                <a:off x="4196372" y="5500153"/>
                <a:ext cx="1243585" cy="344709"/>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200" dirty="0">
                    <a:ea typeface="MS PGothic" pitchFamily="34" charset="-128"/>
                    <a:cs typeface="+mn-cs"/>
                  </a:rPr>
                  <a:t>Lane 1</a:t>
                </a:r>
              </a:p>
            </p:txBody>
          </p:sp>
          <p:grpSp>
            <p:nvGrpSpPr>
              <p:cNvPr id="130" name="Group 129"/>
              <p:cNvGrpSpPr/>
              <p:nvPr/>
            </p:nvGrpSpPr>
            <p:grpSpPr>
              <a:xfrm>
                <a:off x="4244756" y="5760632"/>
                <a:ext cx="1146816" cy="223112"/>
                <a:chOff x="1609344" y="6179854"/>
                <a:chExt cx="1146816" cy="223112"/>
              </a:xfrm>
            </p:grpSpPr>
            <p:grpSp>
              <p:nvGrpSpPr>
                <p:cNvPr id="131" name="Group 130"/>
                <p:cNvGrpSpPr/>
                <p:nvPr/>
              </p:nvGrpSpPr>
              <p:grpSpPr>
                <a:xfrm>
                  <a:off x="1609344" y="6179854"/>
                  <a:ext cx="370532" cy="223112"/>
                  <a:chOff x="1609344" y="6181742"/>
                  <a:chExt cx="370532" cy="223112"/>
                </a:xfrm>
              </p:grpSpPr>
              <p:sp>
                <p:nvSpPr>
                  <p:cNvPr id="138" name="Trapezoid 137"/>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39" name="Isosceles Triangle 138"/>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32" name="Group 131"/>
                <p:cNvGrpSpPr/>
                <p:nvPr/>
              </p:nvGrpSpPr>
              <p:grpSpPr>
                <a:xfrm>
                  <a:off x="1997486" y="6179854"/>
                  <a:ext cx="370532" cy="223112"/>
                  <a:chOff x="1609344" y="6181742"/>
                  <a:chExt cx="370532" cy="223112"/>
                </a:xfrm>
              </p:grpSpPr>
              <p:sp>
                <p:nvSpPr>
                  <p:cNvPr id="136" name="Trapezoid 135"/>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37" name="Isosceles Triangle 136"/>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33" name="Group 132"/>
                <p:cNvGrpSpPr/>
                <p:nvPr/>
              </p:nvGrpSpPr>
              <p:grpSpPr>
                <a:xfrm>
                  <a:off x="2385628" y="6179854"/>
                  <a:ext cx="370532" cy="223112"/>
                  <a:chOff x="1609344" y="6181742"/>
                  <a:chExt cx="370532" cy="223112"/>
                </a:xfrm>
              </p:grpSpPr>
              <p:sp>
                <p:nvSpPr>
                  <p:cNvPr id="134" name="Trapezoid 133"/>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35" name="Isosceles Triangle 134"/>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grpSp>
        <p:grpSp>
          <p:nvGrpSpPr>
            <p:cNvPr id="140" name="Group 139"/>
            <p:cNvGrpSpPr/>
            <p:nvPr/>
          </p:nvGrpSpPr>
          <p:grpSpPr>
            <a:xfrm>
              <a:off x="7569537" y="5557324"/>
              <a:ext cx="1349654" cy="550175"/>
              <a:chOff x="4143337" y="5522731"/>
              <a:chExt cx="1349654" cy="550175"/>
            </a:xfrm>
          </p:grpSpPr>
          <p:sp>
            <p:nvSpPr>
              <p:cNvPr id="141" name="Rounded Rectangle 140"/>
              <p:cNvSpPr/>
              <p:nvPr/>
            </p:nvSpPr>
            <p:spPr>
              <a:xfrm>
                <a:off x="4143337" y="5529734"/>
                <a:ext cx="1349654" cy="543172"/>
              </a:xfrm>
              <a:prstGeom prst="roundRect">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dirty="0">
                  <a:solidFill>
                    <a:schemeClr val="tx1"/>
                  </a:solidFill>
                </a:endParaRPr>
              </a:p>
            </p:txBody>
          </p:sp>
          <p:sp>
            <p:nvSpPr>
              <p:cNvPr id="142" name="TextBox 141"/>
              <p:cNvSpPr txBox="1"/>
              <p:nvPr/>
            </p:nvSpPr>
            <p:spPr>
              <a:xfrm>
                <a:off x="4196372" y="5522731"/>
                <a:ext cx="1243585" cy="344709"/>
              </a:xfrm>
              <a:prstGeom prst="rect">
                <a:avLst/>
              </a:prstGeom>
              <a:noFill/>
            </p:spPr>
            <p:txBody>
              <a:bodyPr wrap="square" rtlCol="0" anchor="ctr" anchorCtr="0">
                <a:spAutoFit/>
              </a:bodyPr>
              <a:lstStyle/>
              <a:p>
                <a:pPr algn="ctr" fontAlgn="auto">
                  <a:lnSpc>
                    <a:spcPct val="90000"/>
                  </a:lnSpc>
                  <a:spcBef>
                    <a:spcPts val="225"/>
                  </a:spcBef>
                  <a:spcAft>
                    <a:spcPts val="225"/>
                  </a:spcAft>
                  <a:buClr>
                    <a:srgbClr val="FFFFFF"/>
                  </a:buClr>
                </a:pPr>
                <a:r>
                  <a:rPr lang="en-US" sz="1200" dirty="0">
                    <a:ea typeface="MS PGothic" pitchFamily="34" charset="-128"/>
                    <a:cs typeface="+mn-cs"/>
                  </a:rPr>
                  <a:t>Lane 15</a:t>
                </a:r>
              </a:p>
            </p:txBody>
          </p:sp>
          <p:grpSp>
            <p:nvGrpSpPr>
              <p:cNvPr id="143" name="Group 142"/>
              <p:cNvGrpSpPr/>
              <p:nvPr/>
            </p:nvGrpSpPr>
            <p:grpSpPr>
              <a:xfrm>
                <a:off x="4244756" y="5760632"/>
                <a:ext cx="1146816" cy="223112"/>
                <a:chOff x="1609344" y="6179854"/>
                <a:chExt cx="1146816" cy="223112"/>
              </a:xfrm>
            </p:grpSpPr>
            <p:grpSp>
              <p:nvGrpSpPr>
                <p:cNvPr id="144" name="Group 143"/>
                <p:cNvGrpSpPr/>
                <p:nvPr/>
              </p:nvGrpSpPr>
              <p:grpSpPr>
                <a:xfrm>
                  <a:off x="1609344" y="6179854"/>
                  <a:ext cx="370532" cy="223112"/>
                  <a:chOff x="1609344" y="6181742"/>
                  <a:chExt cx="370532" cy="223112"/>
                </a:xfrm>
              </p:grpSpPr>
              <p:sp>
                <p:nvSpPr>
                  <p:cNvPr id="151" name="Trapezoid 150"/>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52" name="Isosceles Triangle 151"/>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45" name="Group 144"/>
                <p:cNvGrpSpPr/>
                <p:nvPr/>
              </p:nvGrpSpPr>
              <p:grpSpPr>
                <a:xfrm>
                  <a:off x="1997486" y="6179854"/>
                  <a:ext cx="370532" cy="223112"/>
                  <a:chOff x="1609344" y="6181742"/>
                  <a:chExt cx="370532" cy="223112"/>
                </a:xfrm>
              </p:grpSpPr>
              <p:sp>
                <p:nvSpPr>
                  <p:cNvPr id="149" name="Trapezoid 148"/>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50" name="Isosceles Triangle 149"/>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nvGrpSpPr>
                <p:cNvPr id="146" name="Group 145"/>
                <p:cNvGrpSpPr/>
                <p:nvPr/>
              </p:nvGrpSpPr>
              <p:grpSpPr>
                <a:xfrm>
                  <a:off x="2385628" y="6179854"/>
                  <a:ext cx="370532" cy="223112"/>
                  <a:chOff x="1609344" y="6181742"/>
                  <a:chExt cx="370532" cy="223112"/>
                </a:xfrm>
              </p:grpSpPr>
              <p:sp>
                <p:nvSpPr>
                  <p:cNvPr id="147" name="Trapezoid 146"/>
                  <p:cNvSpPr/>
                  <p:nvPr/>
                </p:nvSpPr>
                <p:spPr>
                  <a:xfrm flipV="1">
                    <a:off x="1609344" y="6187473"/>
                    <a:ext cx="370532" cy="217381"/>
                  </a:xfrm>
                  <a:prstGeom prst="trapezoid">
                    <a:avLst>
                      <a:gd name="adj" fmla="val 46032"/>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48" name="Isosceles Triangle 147"/>
                  <p:cNvSpPr/>
                  <p:nvPr/>
                </p:nvSpPr>
                <p:spPr>
                  <a:xfrm flipV="1">
                    <a:off x="1720146" y="6181742"/>
                    <a:ext cx="148928" cy="137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grpSp>
          </p:grpSp>
        </p:grpSp>
      </p:grpSp>
      <p:sp>
        <p:nvSpPr>
          <p:cNvPr id="154" name="Rectangle 153"/>
          <p:cNvSpPr/>
          <p:nvPr/>
        </p:nvSpPr>
        <p:spPr>
          <a:xfrm>
            <a:off x="7790105" y="1523538"/>
            <a:ext cx="4242472" cy="1278821"/>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53" name="Rectangle 152"/>
          <p:cNvSpPr/>
          <p:nvPr/>
        </p:nvSpPr>
        <p:spPr>
          <a:xfrm>
            <a:off x="9387347" y="4873064"/>
            <a:ext cx="1031268" cy="440213"/>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294" name="Rectangle 293">
            <a:extLst>
              <a:ext uri="{FF2B5EF4-FFF2-40B4-BE49-F238E27FC236}">
                <a16:creationId xmlns="" xmlns:a16="http://schemas.microsoft.com/office/drawing/2014/main" id="{5729FA45-7E81-4E94-BD8F-9388E8E220C9}"/>
              </a:ext>
            </a:extLst>
          </p:cNvPr>
          <p:cNvSpPr/>
          <p:nvPr/>
        </p:nvSpPr>
        <p:spPr>
          <a:xfrm>
            <a:off x="8062176" y="881241"/>
            <a:ext cx="1683448" cy="394487"/>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155" name="Rectangle 154"/>
          <p:cNvSpPr/>
          <p:nvPr/>
        </p:nvSpPr>
        <p:spPr>
          <a:xfrm>
            <a:off x="7766906" y="3966273"/>
            <a:ext cx="4202740" cy="573150"/>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cxnSp>
        <p:nvCxnSpPr>
          <p:cNvPr id="13" name="Straight Connector 12">
            <a:extLst>
              <a:ext uri="{FF2B5EF4-FFF2-40B4-BE49-F238E27FC236}">
                <a16:creationId xmlns="" xmlns:a16="http://schemas.microsoft.com/office/drawing/2014/main" id="{3DE7CDCE-37C1-4160-AF73-B526FAFC5041}"/>
              </a:ext>
            </a:extLst>
          </p:cNvPr>
          <p:cNvCxnSpPr>
            <a:cxnSpLocks/>
          </p:cNvCxnSpPr>
          <p:nvPr/>
        </p:nvCxnSpPr>
        <p:spPr>
          <a:xfrm flipH="1">
            <a:off x="6429457" y="3848720"/>
            <a:ext cx="1804109" cy="1808663"/>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 xmlns:a16="http://schemas.microsoft.com/office/drawing/2014/main" id="{AC2EF774-E7F1-4095-9EFC-5AF3DA833464}"/>
              </a:ext>
            </a:extLst>
          </p:cNvPr>
          <p:cNvCxnSpPr>
            <a:cxnSpLocks/>
          </p:cNvCxnSpPr>
          <p:nvPr/>
        </p:nvCxnSpPr>
        <p:spPr>
          <a:xfrm>
            <a:off x="8233566" y="3848720"/>
            <a:ext cx="1806269" cy="1837413"/>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53AF205E-CE57-49C5-A96E-B978CD550768}"/>
              </a:ext>
            </a:extLst>
          </p:cNvPr>
          <p:cNvSpPr txBox="1"/>
          <p:nvPr/>
        </p:nvSpPr>
        <p:spPr>
          <a:xfrm>
            <a:off x="6978853" y="5367974"/>
            <a:ext cx="2332690" cy="307777"/>
          </a:xfrm>
          <a:prstGeom prst="rect">
            <a:avLst/>
          </a:prstGeom>
          <a:noFill/>
        </p:spPr>
        <p:txBody>
          <a:bodyPr wrap="none" rtlCol="0">
            <a:spAutoFit/>
          </a:bodyPr>
          <a:lstStyle/>
          <a:p>
            <a:pPr algn="ctr">
              <a:spcAft>
                <a:spcPts val="600"/>
              </a:spcAft>
              <a:buClr>
                <a:schemeClr val="bg2"/>
              </a:buClr>
            </a:pPr>
            <a:r>
              <a:rPr lang="en-US" sz="1400" dirty="0" err="1">
                <a:latin typeface="Lucida Console" panose="020B0609040504020204" pitchFamily="49" charset="0"/>
              </a:rPr>
              <a:t>compute_unit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Tree>
    <p:extLst>
      <p:ext uri="{BB962C8B-B14F-4D97-AF65-F5344CB8AC3E}">
        <p14:creationId xmlns:p14="http://schemas.microsoft.com/office/powerpoint/2010/main" val="11254895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Survey</a:t>
            </a:r>
          </a:p>
        </p:txBody>
      </p:sp>
      <p:sp>
        <p:nvSpPr>
          <p:cNvPr id="3" name="Content Placeholder 2"/>
          <p:cNvSpPr>
            <a:spLocks noGrp="1"/>
          </p:cNvSpPr>
          <p:nvPr>
            <p:ph idx="1"/>
          </p:nvPr>
        </p:nvSpPr>
        <p:spPr>
          <a:xfrm>
            <a:off x="310896" y="1380744"/>
            <a:ext cx="11341514" cy="4937760"/>
          </a:xfrm>
        </p:spPr>
        <p:txBody>
          <a:bodyPr/>
          <a:lstStyle/>
          <a:p>
            <a:r>
              <a:rPr lang="en-US" sz="1800" dirty="0"/>
              <a:t>Who is in our audience?</a:t>
            </a:r>
          </a:p>
          <a:p>
            <a:pPr lvl="1"/>
            <a:r>
              <a:rPr lang="en-US" sz="1600" dirty="0"/>
              <a:t>Graduate students</a:t>
            </a:r>
          </a:p>
          <a:p>
            <a:pPr lvl="1"/>
            <a:r>
              <a:rPr lang="en-US" sz="1600" dirty="0"/>
              <a:t>Faculty members</a:t>
            </a:r>
          </a:p>
          <a:p>
            <a:pPr lvl="1"/>
            <a:r>
              <a:rPr lang="en-US" sz="1600" dirty="0"/>
              <a:t>Working for government research labs</a:t>
            </a:r>
          </a:p>
          <a:p>
            <a:pPr lvl="1"/>
            <a:r>
              <a:rPr lang="en-US" sz="1600" dirty="0"/>
              <a:t>Working for industry</a:t>
            </a:r>
          </a:p>
          <a:p>
            <a:r>
              <a:rPr lang="en-US" sz="1800" dirty="0"/>
              <a:t>Have you written an GPU program?</a:t>
            </a:r>
          </a:p>
          <a:p>
            <a:pPr lvl="1"/>
            <a:r>
              <a:rPr lang="en-US" sz="1600" dirty="0"/>
              <a:t>CUDA, </a:t>
            </a:r>
            <a:r>
              <a:rPr lang="en-US" sz="1600" dirty="0" err="1"/>
              <a:t>OpenCL</a:t>
            </a:r>
            <a:r>
              <a:rPr lang="en-US" sz="1600" baseline="30000" dirty="0" err="1"/>
              <a:t>TM</a:t>
            </a:r>
            <a:r>
              <a:rPr lang="en-US" sz="1600" dirty="0"/>
              <a:t>, HIP, HC, C++ AMP, other languages</a:t>
            </a:r>
          </a:p>
          <a:p>
            <a:r>
              <a:rPr lang="en-US" sz="1800" dirty="0"/>
              <a:t>Have you used these simulators?</a:t>
            </a:r>
          </a:p>
          <a:p>
            <a:pPr lvl="1"/>
            <a:r>
              <a:rPr lang="en-US" sz="1600" dirty="0"/>
              <a:t>GPGPU-Sim</a:t>
            </a:r>
          </a:p>
          <a:p>
            <a:pPr lvl="1"/>
            <a:r>
              <a:rPr lang="en-US" sz="1600" dirty="0"/>
              <a:t>Multi2Sim</a:t>
            </a:r>
          </a:p>
          <a:p>
            <a:pPr lvl="1"/>
            <a:r>
              <a:rPr lang="en-US" sz="1600" dirty="0"/>
              <a:t>gem5</a:t>
            </a:r>
          </a:p>
          <a:p>
            <a:pPr lvl="2"/>
            <a:r>
              <a:rPr lang="en-US" sz="1400" dirty="0"/>
              <a:t>Our HSAIL-based APU model</a:t>
            </a:r>
          </a:p>
          <a:p>
            <a:r>
              <a:rPr lang="en-US" sz="1800" dirty="0"/>
              <a:t>Are you familiar with our HPCA 2018 paper?</a:t>
            </a:r>
          </a:p>
          <a:p>
            <a:pPr lvl="1"/>
            <a:r>
              <a:rPr lang="en-US" sz="1600" i="1" dirty="0"/>
              <a:t>Lost in Abstraction: Pitfalls of Analyzing GPUs at the Intermediate Language Level</a:t>
            </a:r>
          </a:p>
        </p:txBody>
      </p:sp>
    </p:spTree>
    <p:extLst>
      <p:ext uri="{BB962C8B-B14F-4D97-AF65-F5344CB8AC3E}">
        <p14:creationId xmlns:p14="http://schemas.microsoft.com/office/powerpoint/2010/main" val="10283607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CORE TIMING</a:t>
            </a:r>
          </a:p>
        </p:txBody>
      </p:sp>
      <p:sp>
        <p:nvSpPr>
          <p:cNvPr id="3" name="Content Placeholder 2"/>
          <p:cNvSpPr>
            <a:spLocks noGrp="1"/>
          </p:cNvSpPr>
          <p:nvPr>
            <p:ph idx="1"/>
          </p:nvPr>
        </p:nvSpPr>
        <p:spPr>
          <a:xfrm>
            <a:off x="313327" y="1381123"/>
            <a:ext cx="5067878" cy="4937760"/>
          </a:xfrm>
        </p:spPr>
        <p:txBody>
          <a:bodyPr/>
          <a:lstStyle/>
          <a:p>
            <a:r>
              <a:rPr lang="en-US" sz="1800" dirty="0"/>
              <a:t>Memory instructions generate memory requests</a:t>
            </a:r>
          </a:p>
          <a:p>
            <a:pPr lvl="1"/>
            <a:r>
              <a:rPr lang="en-US" sz="1600" dirty="0"/>
              <a:t>Part of GPU instruction definition (ISA-specific)</a:t>
            </a:r>
          </a:p>
          <a:p>
            <a:r>
              <a:rPr lang="en-US" sz="1800" dirty="0"/>
              <a:t>Three phases</a:t>
            </a:r>
          </a:p>
          <a:p>
            <a:pPr lvl="1"/>
            <a:r>
              <a:rPr lang="en-US" sz="1400" i="1" dirty="0">
                <a:latin typeface="Lucida Console" panose="020B0609040504020204" pitchFamily="49" charset="0"/>
              </a:rPr>
              <a:t>execute()</a:t>
            </a:r>
          </a:p>
          <a:p>
            <a:pPr lvl="2"/>
            <a:r>
              <a:rPr lang="en-US" sz="1400" dirty="0"/>
              <a:t>Read operands, calculate address, increment wait count, and issue to appropriate memory pipe</a:t>
            </a:r>
          </a:p>
          <a:p>
            <a:pPr lvl="1"/>
            <a:r>
              <a:rPr lang="en-US" sz="1400" i="1" dirty="0" err="1">
                <a:latin typeface="Lucida Console" panose="020B0609040504020204" pitchFamily="49" charset="0"/>
              </a:rPr>
              <a:t>initiateAcc</a:t>
            </a:r>
            <a:r>
              <a:rPr lang="en-US" sz="1400" i="1" dirty="0">
                <a:latin typeface="Lucida Console" panose="020B0609040504020204" pitchFamily="49" charset="0"/>
              </a:rPr>
              <a:t>()</a:t>
            </a:r>
          </a:p>
          <a:p>
            <a:pPr lvl="2"/>
            <a:r>
              <a:rPr lang="en-US" sz="1400" dirty="0"/>
              <a:t>Issue request to memory system</a:t>
            </a:r>
          </a:p>
          <a:p>
            <a:pPr lvl="1"/>
            <a:r>
              <a:rPr lang="en-US" sz="1400" i="1" dirty="0" err="1">
                <a:latin typeface="Lucida Console" panose="020B0609040504020204" pitchFamily="49" charset="0"/>
              </a:rPr>
              <a:t>completeAcc</a:t>
            </a:r>
            <a:r>
              <a:rPr lang="en-US" sz="1400" i="1" dirty="0">
                <a:latin typeface="Lucida Console" panose="020B0609040504020204" pitchFamily="49" charset="0"/>
              </a:rPr>
              <a:t>()</a:t>
            </a:r>
          </a:p>
          <a:p>
            <a:pPr lvl="2"/>
            <a:r>
              <a:rPr lang="en-US" sz="1400" dirty="0"/>
              <a:t>For loads write back data. Stores do nothing.</a:t>
            </a:r>
          </a:p>
          <a:p>
            <a:r>
              <a:rPr lang="en-US" sz="1800" dirty="0"/>
              <a:t>New machine ISAs can use this capability to support their own memory instructions</a:t>
            </a:r>
          </a:p>
          <a:p>
            <a:r>
              <a:rPr lang="en-US" sz="1800" dirty="0"/>
              <a:t>Individual stages contribute to the memory instruction timing</a:t>
            </a:r>
          </a:p>
          <a:p>
            <a:pPr lvl="1"/>
            <a:r>
              <a:rPr lang="en-US" sz="1600" dirty="0"/>
              <a:t>Additionally memory end timing handled by Ruby and memory technology parameters</a:t>
            </a:r>
          </a:p>
          <a:p>
            <a:r>
              <a:rPr lang="en-US" sz="1800" dirty="0"/>
              <a:t>Memory dependencies are preserved using </a:t>
            </a:r>
            <a:r>
              <a:rPr lang="en-US" sz="1800" b="1" i="1" dirty="0" err="1"/>
              <a:t>waitcnts</a:t>
            </a:r>
            <a:endParaRPr lang="en-US" sz="1800" b="1" dirty="0"/>
          </a:p>
        </p:txBody>
      </p:sp>
      <p:sp>
        <p:nvSpPr>
          <p:cNvPr id="4" name="Text Placeholder 3"/>
          <p:cNvSpPr>
            <a:spLocks noGrp="1"/>
          </p:cNvSpPr>
          <p:nvPr>
            <p:ph type="body" sz="quarter" idx="10"/>
          </p:nvPr>
        </p:nvSpPr>
        <p:spPr/>
        <p:txBody>
          <a:bodyPr/>
          <a:lstStyle/>
          <a:p>
            <a:r>
              <a:rPr lang="en-US" dirty="0"/>
              <a:t>Handling Memory INSTRUCTIONS</a:t>
            </a:r>
          </a:p>
        </p:txBody>
      </p:sp>
      <p:sp>
        <p:nvSpPr>
          <p:cNvPr id="6" name="Down Arrow 5"/>
          <p:cNvSpPr/>
          <p:nvPr/>
        </p:nvSpPr>
        <p:spPr>
          <a:xfrm rot="16200000">
            <a:off x="9076398" y="654960"/>
            <a:ext cx="391298" cy="431203"/>
          </a:xfrm>
          <a:prstGeom prst="downArrow">
            <a:avLst/>
          </a:prstGeom>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7" name="TextBox 6"/>
          <p:cNvSpPr txBox="1"/>
          <p:nvPr/>
        </p:nvSpPr>
        <p:spPr>
          <a:xfrm>
            <a:off x="7822341" y="369234"/>
            <a:ext cx="2744499" cy="286232"/>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GPU dynamic memory instruction</a:t>
            </a:r>
          </a:p>
        </p:txBody>
      </p:sp>
      <p:graphicFrame>
        <p:nvGraphicFramePr>
          <p:cNvPr id="8" name="Diagram 7"/>
          <p:cNvGraphicFramePr/>
          <p:nvPr>
            <p:extLst>
              <p:ext uri="{D42A27DB-BD31-4B8C-83A1-F6EECF244321}">
                <p14:modId xmlns:p14="http://schemas.microsoft.com/office/powerpoint/2010/main" val="3901640888"/>
              </p:ext>
            </p:extLst>
          </p:nvPr>
        </p:nvGraphicFramePr>
        <p:xfrm>
          <a:off x="7822341" y="872347"/>
          <a:ext cx="3881070" cy="1588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 xmlns:a16="http://schemas.microsoft.com/office/drawing/2014/main" id="{B17000D9-D669-403F-A085-9ECC6EB4263F}"/>
              </a:ext>
            </a:extLst>
          </p:cNvPr>
          <p:cNvGrpSpPr/>
          <p:nvPr/>
        </p:nvGrpSpPr>
        <p:grpSpPr>
          <a:xfrm>
            <a:off x="5381205" y="2198675"/>
            <a:ext cx="2880917" cy="1962476"/>
            <a:chOff x="6126900" y="2898843"/>
            <a:chExt cx="2880917" cy="1962476"/>
          </a:xfrm>
        </p:grpSpPr>
        <p:sp>
          <p:nvSpPr>
            <p:cNvPr id="5" name="TextBox 4">
              <a:extLst>
                <a:ext uri="{FF2B5EF4-FFF2-40B4-BE49-F238E27FC236}">
                  <a16:creationId xmlns="" xmlns:a16="http://schemas.microsoft.com/office/drawing/2014/main" id="{EE9070EA-215C-4A3D-A4C7-2BFD761AA284}"/>
                </a:ext>
              </a:extLst>
            </p:cNvPr>
            <p:cNvSpPr txBox="1"/>
            <p:nvPr/>
          </p:nvSpPr>
          <p:spPr>
            <a:xfrm>
              <a:off x="6126900" y="3276270"/>
              <a:ext cx="2880917" cy="1585049"/>
            </a:xfrm>
            <a:prstGeom prst="rect">
              <a:avLst/>
            </a:prstGeom>
            <a:noFill/>
          </p:spPr>
          <p:txBody>
            <a:bodyPr wrap="none" rtlCol="0">
              <a:spAutoFit/>
            </a:bodyPr>
            <a:lstStyle/>
            <a:p>
              <a:pPr>
                <a:spcAft>
                  <a:spcPts val="600"/>
                </a:spcAft>
                <a:buClr>
                  <a:schemeClr val="bg2"/>
                </a:buClr>
              </a:pPr>
              <a:r>
                <a:rPr lang="en-US" sz="1200" dirty="0" err="1">
                  <a:latin typeface="Lucida Console" panose="020B0609040504020204" pitchFamily="49" charset="0"/>
                </a:rPr>
                <a:t>flat_load_dword</a:t>
              </a:r>
              <a:r>
                <a:rPr lang="en-US" sz="1200" dirty="0">
                  <a:latin typeface="Lucida Console" panose="020B0609040504020204" pitchFamily="49" charset="0"/>
                </a:rPr>
                <a:t> </a:t>
              </a:r>
              <a:r>
                <a:rPr lang="en-US" sz="1200" b="1" dirty="0">
                  <a:latin typeface="Lucida Console" panose="020B0609040504020204" pitchFamily="49" charset="0"/>
                </a:rPr>
                <a:t>v4</a:t>
              </a:r>
              <a:r>
                <a:rPr lang="en-US" sz="1200" dirty="0">
                  <a:latin typeface="Lucida Console" panose="020B0609040504020204" pitchFamily="49" charset="0"/>
                </a:rPr>
                <a:t>, v[4:5]</a:t>
              </a:r>
            </a:p>
            <a:p>
              <a:pPr>
                <a:spcAft>
                  <a:spcPts val="600"/>
                </a:spcAft>
                <a:buClr>
                  <a:schemeClr val="bg2"/>
                </a:buClr>
              </a:pPr>
              <a:r>
                <a:rPr lang="en-US" sz="1200" dirty="0" err="1">
                  <a:latin typeface="Lucida Console" panose="020B0609040504020204" pitchFamily="49" charset="0"/>
                </a:rPr>
                <a:t>flat_load_dword</a:t>
              </a:r>
              <a:r>
                <a:rPr lang="en-US" sz="1200" dirty="0">
                  <a:latin typeface="Lucida Console" panose="020B0609040504020204" pitchFamily="49" charset="0"/>
                </a:rPr>
                <a:t> v16, v[8:9]</a:t>
              </a:r>
            </a:p>
            <a:p>
              <a:pPr>
                <a:spcAft>
                  <a:spcPts val="600"/>
                </a:spcAft>
                <a:buClr>
                  <a:schemeClr val="bg2"/>
                </a:buClr>
              </a:pPr>
              <a:r>
                <a:rPr lang="en-US" sz="1200" dirty="0" err="1">
                  <a:latin typeface="Lucida Console" panose="020B0609040504020204" pitchFamily="49" charset="0"/>
                </a:rPr>
                <a:t>flat_load_dword</a:t>
              </a:r>
              <a:r>
                <a:rPr lang="en-US" sz="1200" dirty="0">
                  <a:latin typeface="Lucida Console" panose="020B0609040504020204" pitchFamily="49" charset="0"/>
                </a:rPr>
                <a:t> v23, v[14:15]</a:t>
              </a:r>
            </a:p>
            <a:p>
              <a:pPr>
                <a:spcAft>
                  <a:spcPts val="600"/>
                </a:spcAft>
                <a:buClr>
                  <a:schemeClr val="bg2"/>
                </a:buClr>
              </a:pPr>
              <a:r>
                <a:rPr lang="en-US" sz="1200" dirty="0" err="1">
                  <a:latin typeface="Lucida Console" panose="020B0609040504020204" pitchFamily="49" charset="0"/>
                </a:rPr>
                <a:t>flat_load_dword</a:t>
              </a:r>
              <a:r>
                <a:rPr lang="en-US" sz="1200" dirty="0">
                  <a:latin typeface="Lucida Console" panose="020B0609040504020204" pitchFamily="49" charset="0"/>
                </a:rPr>
                <a:t> v10, v[10:11]</a:t>
              </a:r>
            </a:p>
            <a:p>
              <a:pPr>
                <a:spcAft>
                  <a:spcPts val="600"/>
                </a:spcAft>
                <a:buClr>
                  <a:schemeClr val="bg2"/>
                </a:buClr>
              </a:pPr>
              <a:r>
                <a:rPr lang="en-US" sz="1200" b="1" dirty="0" err="1">
                  <a:latin typeface="Lucida Console" panose="020B0609040504020204" pitchFamily="49" charset="0"/>
                </a:rPr>
                <a:t>s_waitcnt</a:t>
              </a:r>
              <a:r>
                <a:rPr lang="en-US" sz="1200" b="1" dirty="0">
                  <a:latin typeface="Lucida Console" panose="020B0609040504020204" pitchFamily="49" charset="0"/>
                </a:rPr>
                <a:t>       </a:t>
              </a:r>
              <a:r>
                <a:rPr lang="en-US" sz="1200" b="1" dirty="0" err="1">
                  <a:latin typeface="Lucida Console" panose="020B0609040504020204" pitchFamily="49" charset="0"/>
                </a:rPr>
                <a:t>cnt</a:t>
              </a:r>
              <a:r>
                <a:rPr lang="en-US" sz="1200" b="1" dirty="0">
                  <a:latin typeface="Lucida Console" panose="020B0609040504020204" pitchFamily="49" charset="0"/>
                </a:rPr>
                <a:t>(3)</a:t>
              </a:r>
            </a:p>
            <a:p>
              <a:pPr>
                <a:spcAft>
                  <a:spcPts val="600"/>
                </a:spcAft>
                <a:buClr>
                  <a:schemeClr val="bg2"/>
                </a:buClr>
              </a:pPr>
              <a:r>
                <a:rPr lang="en-US" sz="1200" dirty="0" err="1">
                  <a:latin typeface="Lucida Console" panose="020B0609040504020204" pitchFamily="49" charset="0"/>
                </a:rPr>
                <a:t>v_ashrrev</a:t>
              </a:r>
              <a:r>
                <a:rPr lang="en-US" sz="1200" dirty="0">
                  <a:latin typeface="Lucida Console" panose="020B0609040504020204" pitchFamily="49" charset="0"/>
                </a:rPr>
                <a:t>       v5, 31, </a:t>
              </a:r>
              <a:r>
                <a:rPr lang="en-US" sz="1200" b="1" dirty="0">
                  <a:latin typeface="Lucida Console" panose="020B0609040504020204" pitchFamily="49" charset="0"/>
                </a:rPr>
                <a:t>v4</a:t>
              </a:r>
            </a:p>
          </p:txBody>
        </p:sp>
        <p:sp>
          <p:nvSpPr>
            <p:cNvPr id="9" name="TextBox 8">
              <a:extLst>
                <a:ext uri="{FF2B5EF4-FFF2-40B4-BE49-F238E27FC236}">
                  <a16:creationId xmlns="" xmlns:a16="http://schemas.microsoft.com/office/drawing/2014/main" id="{F6A82D15-90A3-4666-9A98-C33D2784607B}"/>
                </a:ext>
              </a:extLst>
            </p:cNvPr>
            <p:cNvSpPr txBox="1"/>
            <p:nvPr/>
          </p:nvSpPr>
          <p:spPr>
            <a:xfrm>
              <a:off x="6474206" y="2898843"/>
              <a:ext cx="1943737" cy="338554"/>
            </a:xfrm>
            <a:prstGeom prst="rect">
              <a:avLst/>
            </a:prstGeom>
            <a:noFill/>
          </p:spPr>
          <p:txBody>
            <a:bodyPr wrap="none" rtlCol="0">
              <a:spAutoFit/>
            </a:bodyPr>
            <a:lstStyle/>
            <a:p>
              <a:pPr>
                <a:spcAft>
                  <a:spcPts val="600"/>
                </a:spcAft>
                <a:buClr>
                  <a:schemeClr val="bg2"/>
                </a:buClr>
              </a:pPr>
              <a:r>
                <a:rPr lang="en-US" sz="1600" b="1" u="sng" dirty="0"/>
                <a:t>Example GCN3 code:</a:t>
              </a:r>
            </a:p>
          </p:txBody>
        </p:sp>
      </p:grpSp>
      <p:sp>
        <p:nvSpPr>
          <p:cNvPr id="11" name="TextBox 10">
            <a:extLst>
              <a:ext uri="{FF2B5EF4-FFF2-40B4-BE49-F238E27FC236}">
                <a16:creationId xmlns="" xmlns:a16="http://schemas.microsoft.com/office/drawing/2014/main" id="{B101D413-0C5B-4BA5-8BE0-03B9047F1C42}"/>
              </a:ext>
            </a:extLst>
          </p:cNvPr>
          <p:cNvSpPr txBox="1"/>
          <p:nvPr/>
        </p:nvSpPr>
        <p:spPr>
          <a:xfrm>
            <a:off x="7447592" y="4639239"/>
            <a:ext cx="4485488" cy="1184940"/>
          </a:xfrm>
          <a:prstGeom prst="rect">
            <a:avLst/>
          </a:prstGeom>
          <a:noFill/>
        </p:spPr>
        <p:txBody>
          <a:bodyPr wrap="square" rtlCol="0">
            <a:spAutoFit/>
          </a:bodyPr>
          <a:lstStyle/>
          <a:p>
            <a:pPr marL="342900" indent="-342900" algn="just">
              <a:spcAft>
                <a:spcPts val="600"/>
              </a:spcAft>
              <a:buClr>
                <a:schemeClr val="bg2"/>
              </a:buClr>
              <a:buFont typeface="+mj-lt"/>
              <a:buAutoNum type="arabicPeriod"/>
            </a:pPr>
            <a:r>
              <a:rPr lang="en-US" sz="1400" dirty="0" err="1"/>
              <a:t>flat_load</a:t>
            </a:r>
            <a:r>
              <a:rPr lang="en-US" sz="1400" dirty="0"/>
              <a:t> writes v4</a:t>
            </a:r>
          </a:p>
          <a:p>
            <a:pPr marL="342900" indent="-342900" algn="just">
              <a:spcAft>
                <a:spcPts val="600"/>
              </a:spcAft>
              <a:buClr>
                <a:schemeClr val="bg2"/>
              </a:buClr>
              <a:buFont typeface="+mj-lt"/>
              <a:buAutoNum type="arabicPeriod"/>
            </a:pPr>
            <a:r>
              <a:rPr lang="en-US" sz="1400" dirty="0" err="1"/>
              <a:t>Waitcnt</a:t>
            </a:r>
            <a:r>
              <a:rPr lang="en-US" sz="1400" dirty="0"/>
              <a:t> specifies wait count value must be ≤ 3</a:t>
            </a:r>
          </a:p>
          <a:p>
            <a:pPr marL="342900" indent="-342900" algn="just">
              <a:spcAft>
                <a:spcPts val="600"/>
              </a:spcAft>
              <a:buClr>
                <a:schemeClr val="bg2"/>
              </a:buClr>
              <a:buFont typeface="+mj-lt"/>
              <a:buAutoNum type="arabicPeriod"/>
            </a:pPr>
            <a:r>
              <a:rPr lang="en-US" sz="1400" dirty="0"/>
              <a:t>Arithmetic shift later reads from v4</a:t>
            </a:r>
          </a:p>
          <a:p>
            <a:pPr marL="342900" indent="-342900" algn="just">
              <a:spcAft>
                <a:spcPts val="600"/>
              </a:spcAft>
              <a:buClr>
                <a:schemeClr val="bg2"/>
              </a:buClr>
              <a:buFont typeface="+mj-lt"/>
              <a:buAutoNum type="arabicPeriod"/>
            </a:pPr>
            <a:r>
              <a:rPr lang="en-US" sz="1400" dirty="0" err="1"/>
              <a:t>Waitcnt</a:t>
            </a:r>
            <a:r>
              <a:rPr lang="en-US" sz="1400" dirty="0"/>
              <a:t> waits until at least #1 is finished</a:t>
            </a:r>
          </a:p>
        </p:txBody>
      </p:sp>
      <p:sp>
        <p:nvSpPr>
          <p:cNvPr id="12" name="Oval 11">
            <a:extLst>
              <a:ext uri="{FF2B5EF4-FFF2-40B4-BE49-F238E27FC236}">
                <a16:creationId xmlns="" xmlns:a16="http://schemas.microsoft.com/office/drawing/2014/main" id="{163321C7-37BE-4133-9AB5-3A2B71621797}"/>
              </a:ext>
            </a:extLst>
          </p:cNvPr>
          <p:cNvSpPr>
            <a:spLocks noChangeAspect="1"/>
          </p:cNvSpPr>
          <p:nvPr/>
        </p:nvSpPr>
        <p:spPr>
          <a:xfrm>
            <a:off x="7984726" y="2601058"/>
            <a:ext cx="252600" cy="2526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3" name="Oval 12">
            <a:extLst>
              <a:ext uri="{FF2B5EF4-FFF2-40B4-BE49-F238E27FC236}">
                <a16:creationId xmlns="" xmlns:a16="http://schemas.microsoft.com/office/drawing/2014/main" id="{66F189A6-A641-48E9-8677-46ABB4768993}"/>
              </a:ext>
            </a:extLst>
          </p:cNvPr>
          <p:cNvSpPr>
            <a:spLocks noChangeAspect="1"/>
          </p:cNvSpPr>
          <p:nvPr/>
        </p:nvSpPr>
        <p:spPr>
          <a:xfrm>
            <a:off x="7545948" y="3636973"/>
            <a:ext cx="252600" cy="2526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4" name="Oval 13">
            <a:extLst>
              <a:ext uri="{FF2B5EF4-FFF2-40B4-BE49-F238E27FC236}">
                <a16:creationId xmlns="" xmlns:a16="http://schemas.microsoft.com/office/drawing/2014/main" id="{F1B88C96-B44C-4551-9638-EBF7EB0FCCF4}"/>
              </a:ext>
            </a:extLst>
          </p:cNvPr>
          <p:cNvSpPr>
            <a:spLocks noChangeAspect="1"/>
          </p:cNvSpPr>
          <p:nvPr/>
        </p:nvSpPr>
        <p:spPr>
          <a:xfrm>
            <a:off x="7985895" y="3879283"/>
            <a:ext cx="252600" cy="2526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5" name="TextBox 14">
            <a:extLst>
              <a:ext uri="{FF2B5EF4-FFF2-40B4-BE49-F238E27FC236}">
                <a16:creationId xmlns="" xmlns:a16="http://schemas.microsoft.com/office/drawing/2014/main" id="{607F4A51-5C6C-4014-B484-480ECF508D82}"/>
              </a:ext>
            </a:extLst>
          </p:cNvPr>
          <p:cNvSpPr txBox="1"/>
          <p:nvPr/>
        </p:nvSpPr>
        <p:spPr>
          <a:xfrm>
            <a:off x="3890956" y="501780"/>
            <a:ext cx="3943708" cy="892552"/>
          </a:xfrm>
          <a:prstGeom prst="rect">
            <a:avLst/>
          </a:prstGeom>
          <a:noFill/>
        </p:spPr>
        <p:txBody>
          <a:bodyPr wrap="none" rtlCol="0">
            <a:spAutoFit/>
          </a:bodyPr>
          <a:lstStyle/>
          <a:p>
            <a:pPr algn="just">
              <a:spcAft>
                <a:spcPts val="600"/>
              </a:spcAft>
              <a:buClr>
                <a:schemeClr val="bg2"/>
              </a:buClr>
            </a:pPr>
            <a:r>
              <a:rPr lang="en-US" sz="1400" dirty="0" err="1">
                <a:latin typeface="Lucida Console" panose="020B0609040504020204" pitchFamily="49" charset="0"/>
              </a:rPr>
              <a:t>gpu_dyn_inst</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algn="just">
              <a:spcAft>
                <a:spcPts val="600"/>
              </a:spcAft>
              <a:buClr>
                <a:schemeClr val="bg2"/>
              </a:buClr>
            </a:pPr>
            <a:r>
              <a:rPr lang="en-US" sz="1400" dirty="0">
                <a:latin typeface="Lucida Console" panose="020B0609040504020204" pitchFamily="49" charset="0"/>
              </a:rPr>
              <a:t>arch/gcn3/instructions.[</a:t>
            </a:r>
            <a:r>
              <a:rPr lang="en-US" sz="1400" dirty="0" err="1">
                <a:latin typeface="Lucida Console" panose="020B0609040504020204" pitchFamily="49" charset="0"/>
              </a:rPr>
              <a:t>hh|cc</a:t>
            </a:r>
            <a:r>
              <a:rPr lang="en-US" sz="1400" dirty="0">
                <a:latin typeface="Lucida Console" panose="020B0609040504020204" pitchFamily="49" charset="0"/>
              </a:rPr>
              <a:t>]</a:t>
            </a:r>
          </a:p>
          <a:p>
            <a:pPr algn="just">
              <a:spcAft>
                <a:spcPts val="600"/>
              </a:spcAft>
              <a:buClr>
                <a:schemeClr val="bg2"/>
              </a:buClr>
            </a:pPr>
            <a:r>
              <a:rPr lang="en-US" sz="1400" dirty="0">
                <a:latin typeface="Lucida Console" panose="020B0609040504020204" pitchFamily="49" charset="0"/>
              </a:rPr>
              <a:t>arch/gcn3/</a:t>
            </a:r>
            <a:r>
              <a:rPr lang="en-US" sz="1400" dirty="0" err="1">
                <a:latin typeface="Lucida Console" panose="020B0609040504020204" pitchFamily="49" charset="0"/>
              </a:rPr>
              <a:t>insts</a:t>
            </a:r>
            <a:r>
              <a:rPr lang="en-US" sz="1400" dirty="0">
                <a:latin typeface="Lucida Console" panose="020B0609040504020204" pitchFamily="49" charset="0"/>
              </a:rPr>
              <a:t>/</a:t>
            </a:r>
            <a:r>
              <a:rPr lang="en-US" sz="1400" dirty="0" err="1">
                <a:latin typeface="Lucida Console" panose="020B0609040504020204" pitchFamily="49" charset="0"/>
              </a:rPr>
              <a:t>op_encodings</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p:txBody>
      </p:sp>
      <p:sp>
        <p:nvSpPr>
          <p:cNvPr id="16" name="TextBox 15">
            <a:extLst>
              <a:ext uri="{FF2B5EF4-FFF2-40B4-BE49-F238E27FC236}">
                <a16:creationId xmlns="" xmlns:a16="http://schemas.microsoft.com/office/drawing/2014/main" id="{4463478C-7E9A-4E58-B0C8-31C73CED7C2A}"/>
              </a:ext>
            </a:extLst>
          </p:cNvPr>
          <p:cNvSpPr txBox="1"/>
          <p:nvPr/>
        </p:nvSpPr>
        <p:spPr>
          <a:xfrm>
            <a:off x="8804888" y="2684620"/>
            <a:ext cx="2973891" cy="800219"/>
          </a:xfrm>
          <a:prstGeom prst="rect">
            <a:avLst/>
          </a:prstGeom>
          <a:noFill/>
        </p:spPr>
        <p:txBody>
          <a:bodyPr wrap="none" rtlCol="0">
            <a:spAutoFit/>
          </a:bodyPr>
          <a:lstStyle/>
          <a:p>
            <a:pPr algn="just">
              <a:spcAft>
                <a:spcPts val="600"/>
              </a:spcAft>
              <a:buClr>
                <a:schemeClr val="bg2"/>
              </a:buClr>
            </a:pPr>
            <a:r>
              <a:rPr lang="en-US" sz="1200" dirty="0" err="1">
                <a:latin typeface="Lucida Console" panose="020B0609040504020204" pitchFamily="49" charset="0"/>
              </a:rPr>
              <a:t>local_memory_pipeline</a:t>
            </a:r>
            <a:r>
              <a:rPr lang="en-US" sz="1200" dirty="0">
                <a:latin typeface="Lucida Console" panose="020B0609040504020204" pitchFamily="49" charset="0"/>
              </a:rPr>
              <a:t>.[</a:t>
            </a:r>
            <a:r>
              <a:rPr lang="en-US" sz="1200" dirty="0" err="1">
                <a:latin typeface="Lucida Console" panose="020B0609040504020204" pitchFamily="49" charset="0"/>
              </a:rPr>
              <a:t>hh|cc</a:t>
            </a:r>
            <a:r>
              <a:rPr lang="en-US" sz="1200" dirty="0">
                <a:latin typeface="Lucida Console" panose="020B0609040504020204" pitchFamily="49" charset="0"/>
              </a:rPr>
              <a:t>]</a:t>
            </a:r>
          </a:p>
          <a:p>
            <a:pPr algn="just">
              <a:spcAft>
                <a:spcPts val="600"/>
              </a:spcAft>
              <a:buClr>
                <a:schemeClr val="bg2"/>
              </a:buClr>
            </a:pPr>
            <a:r>
              <a:rPr lang="en-US" sz="1200" dirty="0" err="1">
                <a:latin typeface="Lucida Console" panose="020B0609040504020204" pitchFamily="49" charset="0"/>
              </a:rPr>
              <a:t>global_memory_pipeline</a:t>
            </a:r>
            <a:r>
              <a:rPr lang="en-US" sz="1200" dirty="0">
                <a:latin typeface="Lucida Console" panose="020B0609040504020204" pitchFamily="49" charset="0"/>
              </a:rPr>
              <a:t>.[</a:t>
            </a:r>
            <a:r>
              <a:rPr lang="en-US" sz="1200" dirty="0" err="1">
                <a:latin typeface="Lucida Console" panose="020B0609040504020204" pitchFamily="49" charset="0"/>
              </a:rPr>
              <a:t>hh|cc</a:t>
            </a:r>
            <a:r>
              <a:rPr lang="en-US" sz="1200" dirty="0">
                <a:latin typeface="Lucida Console" panose="020B0609040504020204" pitchFamily="49" charset="0"/>
              </a:rPr>
              <a:t>]</a:t>
            </a:r>
          </a:p>
          <a:p>
            <a:pPr algn="just">
              <a:spcAft>
                <a:spcPts val="600"/>
              </a:spcAft>
              <a:buClr>
                <a:schemeClr val="bg2"/>
              </a:buClr>
            </a:pPr>
            <a:r>
              <a:rPr lang="en-US" sz="1200" dirty="0" err="1">
                <a:latin typeface="Lucida Console" panose="020B0609040504020204" pitchFamily="49" charset="0"/>
              </a:rPr>
              <a:t>scalar_memory_pipeline</a:t>
            </a:r>
            <a:r>
              <a:rPr lang="en-US" sz="1200" dirty="0">
                <a:latin typeface="Lucida Console" panose="020B0609040504020204" pitchFamily="49" charset="0"/>
              </a:rPr>
              <a:t>.[</a:t>
            </a:r>
            <a:r>
              <a:rPr lang="en-US" sz="1200" dirty="0" err="1">
                <a:latin typeface="Lucida Console" panose="020B0609040504020204" pitchFamily="49" charset="0"/>
              </a:rPr>
              <a:t>hh|cc</a:t>
            </a:r>
            <a:r>
              <a:rPr lang="en-US" sz="1200" dirty="0">
                <a:latin typeface="Lucida Console" panose="020B0609040504020204" pitchFamily="49" charset="0"/>
              </a:rPr>
              <a:t>]</a:t>
            </a:r>
          </a:p>
        </p:txBody>
      </p:sp>
    </p:spTree>
    <p:extLst>
      <p:ext uri="{BB962C8B-B14F-4D97-AF65-F5344CB8AC3E}">
        <p14:creationId xmlns:p14="http://schemas.microsoft.com/office/powerpoint/2010/main" val="23306646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a:extLst>
              <a:ext uri="{FF2B5EF4-FFF2-40B4-BE49-F238E27FC236}">
                <a16:creationId xmlns="" xmlns:a16="http://schemas.microsoft.com/office/drawing/2014/main" id="{F35E109E-6380-428A-A025-06998A091694}"/>
              </a:ext>
            </a:extLst>
          </p:cNvPr>
          <p:cNvGrpSpPr/>
          <p:nvPr/>
        </p:nvGrpSpPr>
        <p:grpSpPr>
          <a:xfrm>
            <a:off x="7298548" y="2221642"/>
            <a:ext cx="4288251" cy="4297287"/>
            <a:chOff x="6696052" y="1656985"/>
            <a:chExt cx="4288251" cy="4297287"/>
          </a:xfrm>
        </p:grpSpPr>
        <p:sp>
          <p:nvSpPr>
            <p:cNvPr id="108" name="Rounded Rectangle 104">
              <a:extLst>
                <a:ext uri="{FF2B5EF4-FFF2-40B4-BE49-F238E27FC236}">
                  <a16:creationId xmlns="" xmlns:a16="http://schemas.microsoft.com/office/drawing/2014/main" id="{27EE99D0-3384-40C1-A946-1C6865DD79D0}"/>
                </a:ext>
              </a:extLst>
            </p:cNvPr>
            <p:cNvSpPr/>
            <p:nvPr/>
          </p:nvSpPr>
          <p:spPr bwMode="auto">
            <a:xfrm>
              <a:off x="7065948" y="1656985"/>
              <a:ext cx="1562789" cy="249062"/>
            </a:xfrm>
            <a:prstGeom prst="roundRect">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dirty="0">
                  <a:solidFill>
                    <a:schemeClr val="bg1"/>
                  </a:solidFill>
                  <a:latin typeface="Calibri" panose="020F0502020204030204" pitchFamily="34" charset="0"/>
                </a:rPr>
                <a:t>4-CU-shared SQC</a:t>
              </a:r>
            </a:p>
          </p:txBody>
        </p:sp>
        <p:grpSp>
          <p:nvGrpSpPr>
            <p:cNvPr id="110" name="Group 109">
              <a:extLst>
                <a:ext uri="{FF2B5EF4-FFF2-40B4-BE49-F238E27FC236}">
                  <a16:creationId xmlns="" xmlns:a16="http://schemas.microsoft.com/office/drawing/2014/main" id="{BF7C1D71-4962-40CE-BB28-BC936E8A6DE1}"/>
                </a:ext>
              </a:extLst>
            </p:cNvPr>
            <p:cNvGrpSpPr/>
            <p:nvPr/>
          </p:nvGrpSpPr>
          <p:grpSpPr>
            <a:xfrm>
              <a:off x="6696052" y="2251401"/>
              <a:ext cx="4288251" cy="3702871"/>
              <a:chOff x="6747568" y="1381122"/>
              <a:chExt cx="5241232" cy="4833228"/>
            </a:xfrm>
          </p:grpSpPr>
          <p:sp>
            <p:nvSpPr>
              <p:cNvPr id="112" name="Rounded Rectangle 28">
                <a:extLst>
                  <a:ext uri="{FF2B5EF4-FFF2-40B4-BE49-F238E27FC236}">
                    <a16:creationId xmlns="" xmlns:a16="http://schemas.microsoft.com/office/drawing/2014/main" id="{E88F4C2A-99EA-478A-B31A-A8B752935A9D}"/>
                  </a:ext>
                </a:extLst>
              </p:cNvPr>
              <p:cNvSpPr/>
              <p:nvPr/>
            </p:nvSpPr>
            <p:spPr>
              <a:xfrm>
                <a:off x="6747568" y="1381122"/>
                <a:ext cx="5241232" cy="3993517"/>
              </a:xfrm>
              <a:prstGeom prst="roundRect">
                <a:avLst>
                  <a:gd name="adj" fmla="val 4331"/>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600" dirty="0">
                  <a:solidFill>
                    <a:schemeClr val="tx2"/>
                  </a:solidFill>
                </a:endParaRPr>
              </a:p>
            </p:txBody>
          </p:sp>
          <p:sp>
            <p:nvSpPr>
              <p:cNvPr id="114" name="Rounded Rectangle 29">
                <a:extLst>
                  <a:ext uri="{FF2B5EF4-FFF2-40B4-BE49-F238E27FC236}">
                    <a16:creationId xmlns="" xmlns:a16="http://schemas.microsoft.com/office/drawing/2014/main" id="{06061B5A-FCDF-4A4A-8AAA-0AD43AD2994B}"/>
                  </a:ext>
                </a:extLst>
              </p:cNvPr>
              <p:cNvSpPr/>
              <p:nvPr/>
            </p:nvSpPr>
            <p:spPr>
              <a:xfrm>
                <a:off x="6924785" y="1453132"/>
                <a:ext cx="4793951"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Fetch</a:t>
                </a:r>
              </a:p>
            </p:txBody>
          </p:sp>
          <p:sp>
            <p:nvSpPr>
              <p:cNvPr id="115" name="Rounded Rectangle 30">
                <a:extLst>
                  <a:ext uri="{FF2B5EF4-FFF2-40B4-BE49-F238E27FC236}">
                    <a16:creationId xmlns="" xmlns:a16="http://schemas.microsoft.com/office/drawing/2014/main" id="{F4A86C42-9AF6-475D-A576-127D401B5552}"/>
                  </a:ext>
                </a:extLst>
              </p:cNvPr>
              <p:cNvSpPr/>
              <p:nvPr/>
            </p:nvSpPr>
            <p:spPr>
              <a:xfrm>
                <a:off x="6924786"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0-9 Contexts</a:t>
                </a:r>
              </a:p>
            </p:txBody>
          </p:sp>
          <p:sp>
            <p:nvSpPr>
              <p:cNvPr id="120" name="Rounded Rectangle 31">
                <a:extLst>
                  <a:ext uri="{FF2B5EF4-FFF2-40B4-BE49-F238E27FC236}">
                    <a16:creationId xmlns="" xmlns:a16="http://schemas.microsoft.com/office/drawing/2014/main" id="{1038D289-4572-427A-805F-7D6E94FC7E80}"/>
                  </a:ext>
                </a:extLst>
              </p:cNvPr>
              <p:cNvSpPr/>
              <p:nvPr/>
            </p:nvSpPr>
            <p:spPr>
              <a:xfrm>
                <a:off x="824232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10-19 Contexts</a:t>
                </a:r>
              </a:p>
            </p:txBody>
          </p:sp>
          <p:sp>
            <p:nvSpPr>
              <p:cNvPr id="123" name="Rounded Rectangle 32">
                <a:extLst>
                  <a:ext uri="{FF2B5EF4-FFF2-40B4-BE49-F238E27FC236}">
                    <a16:creationId xmlns="" xmlns:a16="http://schemas.microsoft.com/office/drawing/2014/main" id="{4221A1D2-32D0-49F7-B03F-BD18F958B9AC}"/>
                  </a:ext>
                </a:extLst>
              </p:cNvPr>
              <p:cNvSpPr/>
              <p:nvPr/>
            </p:nvSpPr>
            <p:spPr>
              <a:xfrm>
                <a:off x="955978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20-29 Contexts</a:t>
                </a:r>
              </a:p>
            </p:txBody>
          </p:sp>
          <p:sp>
            <p:nvSpPr>
              <p:cNvPr id="127" name="Rounded Rectangle 33">
                <a:extLst>
                  <a:ext uri="{FF2B5EF4-FFF2-40B4-BE49-F238E27FC236}">
                    <a16:creationId xmlns="" xmlns:a16="http://schemas.microsoft.com/office/drawing/2014/main" id="{6C36489C-B9E6-42DA-BACE-688E4905F54E}"/>
                  </a:ext>
                </a:extLst>
              </p:cNvPr>
              <p:cNvSpPr/>
              <p:nvPr/>
            </p:nvSpPr>
            <p:spPr>
              <a:xfrm>
                <a:off x="10877243" y="1940793"/>
                <a:ext cx="841493" cy="549644"/>
              </a:xfrm>
              <a:prstGeom prst="roundRect">
                <a:avLst/>
              </a:prstGeom>
              <a:solidFill>
                <a:schemeClr val="accent4">
                  <a:lumMod val="60000"/>
                  <a:lumOff val="40000"/>
                </a:schemeClr>
              </a:solid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WF 30-39 Contexts</a:t>
                </a:r>
              </a:p>
            </p:txBody>
          </p:sp>
          <p:sp>
            <p:nvSpPr>
              <p:cNvPr id="128" name="Rounded Rectangle 34">
                <a:extLst>
                  <a:ext uri="{FF2B5EF4-FFF2-40B4-BE49-F238E27FC236}">
                    <a16:creationId xmlns="" xmlns:a16="http://schemas.microsoft.com/office/drawing/2014/main" id="{D1D49843-76D2-42EB-881E-53FA0D150167}"/>
                  </a:ext>
                </a:extLst>
              </p:cNvPr>
              <p:cNvSpPr/>
              <p:nvPr/>
            </p:nvSpPr>
            <p:spPr>
              <a:xfrm>
                <a:off x="6924786" y="2704720"/>
                <a:ext cx="4793950" cy="27929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Instruction Decode/Arbitration</a:t>
                </a:r>
              </a:p>
            </p:txBody>
          </p:sp>
          <p:grpSp>
            <p:nvGrpSpPr>
              <p:cNvPr id="142" name="Group 141">
                <a:extLst>
                  <a:ext uri="{FF2B5EF4-FFF2-40B4-BE49-F238E27FC236}">
                    <a16:creationId xmlns="" xmlns:a16="http://schemas.microsoft.com/office/drawing/2014/main" id="{1AEA946D-498F-4553-AC2E-DC5CA21F3E2E}"/>
                  </a:ext>
                </a:extLst>
              </p:cNvPr>
              <p:cNvGrpSpPr/>
              <p:nvPr/>
            </p:nvGrpSpPr>
            <p:grpSpPr>
              <a:xfrm>
                <a:off x="6903243" y="3119142"/>
                <a:ext cx="3694338" cy="1331413"/>
                <a:chOff x="4088189" y="3723356"/>
                <a:chExt cx="4925783" cy="1775216"/>
              </a:xfrm>
            </p:grpSpPr>
            <p:grpSp>
              <p:nvGrpSpPr>
                <p:cNvPr id="184" name="Group 183">
                  <a:extLst>
                    <a:ext uri="{FF2B5EF4-FFF2-40B4-BE49-F238E27FC236}">
                      <a16:creationId xmlns="" xmlns:a16="http://schemas.microsoft.com/office/drawing/2014/main" id="{372A4E65-B9C6-4F6A-80CB-FC69F73E73D3}"/>
                    </a:ext>
                  </a:extLst>
                </p:cNvPr>
                <p:cNvGrpSpPr/>
                <p:nvPr/>
              </p:nvGrpSpPr>
              <p:grpSpPr>
                <a:xfrm>
                  <a:off x="4088189" y="3729702"/>
                  <a:ext cx="1179049" cy="1768870"/>
                  <a:chOff x="4192624" y="3730311"/>
                  <a:chExt cx="1179049" cy="1937993"/>
                </a:xfrm>
              </p:grpSpPr>
              <p:sp>
                <p:nvSpPr>
                  <p:cNvPr id="197" name="Rounded Rectangle 35">
                    <a:extLst>
                      <a:ext uri="{FF2B5EF4-FFF2-40B4-BE49-F238E27FC236}">
                        <a16:creationId xmlns="" xmlns:a16="http://schemas.microsoft.com/office/drawing/2014/main" id="{4D402449-D04A-436F-8CDB-C0D522159C4F}"/>
                      </a:ext>
                    </a:extLst>
                  </p:cNvPr>
                  <p:cNvSpPr/>
                  <p:nvPr/>
                </p:nvSpPr>
                <p:spPr>
                  <a:xfrm>
                    <a:off x="4192624" y="3730311"/>
                    <a:ext cx="1179049" cy="193799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0</a:t>
                    </a:r>
                  </a:p>
                </p:txBody>
              </p:sp>
              <p:sp>
                <p:nvSpPr>
                  <p:cNvPr id="198" name="Rounded Rectangle 36">
                    <a:extLst>
                      <a:ext uri="{FF2B5EF4-FFF2-40B4-BE49-F238E27FC236}">
                        <a16:creationId xmlns="" xmlns:a16="http://schemas.microsoft.com/office/drawing/2014/main" id="{03401BDE-D089-4AA0-8F0F-5FC0C770A82E}"/>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99" name="Rounded Rectangle 37">
                    <a:extLst>
                      <a:ext uri="{FF2B5EF4-FFF2-40B4-BE49-F238E27FC236}">
                        <a16:creationId xmlns="" xmlns:a16="http://schemas.microsoft.com/office/drawing/2014/main" id="{D54784FA-C81D-4608-8A2B-27DF87B66DE8}"/>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85" name="Group 184">
                  <a:extLst>
                    <a:ext uri="{FF2B5EF4-FFF2-40B4-BE49-F238E27FC236}">
                      <a16:creationId xmlns="" xmlns:a16="http://schemas.microsoft.com/office/drawing/2014/main" id="{23A3CDB7-C50C-414F-B26C-4B053C914BAE}"/>
                    </a:ext>
                  </a:extLst>
                </p:cNvPr>
                <p:cNvGrpSpPr/>
                <p:nvPr/>
              </p:nvGrpSpPr>
              <p:grpSpPr>
                <a:xfrm>
                  <a:off x="5332790" y="3723356"/>
                  <a:ext cx="1193800" cy="1775216"/>
                  <a:chOff x="4188710" y="3723356"/>
                  <a:chExt cx="1193800" cy="1944945"/>
                </a:xfrm>
              </p:grpSpPr>
              <p:sp>
                <p:nvSpPr>
                  <p:cNvPr id="194" name="Rounded Rectangle 40">
                    <a:extLst>
                      <a:ext uri="{FF2B5EF4-FFF2-40B4-BE49-F238E27FC236}">
                        <a16:creationId xmlns="" xmlns:a16="http://schemas.microsoft.com/office/drawing/2014/main" id="{C34185C4-6A15-4482-A9FA-23656677835F}"/>
                      </a:ext>
                    </a:extLst>
                  </p:cNvPr>
                  <p:cNvSpPr/>
                  <p:nvPr/>
                </p:nvSpPr>
                <p:spPr>
                  <a:xfrm>
                    <a:off x="4188710" y="3723356"/>
                    <a:ext cx="1193800"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1</a:t>
                    </a:r>
                  </a:p>
                </p:txBody>
              </p:sp>
              <p:sp>
                <p:nvSpPr>
                  <p:cNvPr id="195" name="Rounded Rectangle 41">
                    <a:extLst>
                      <a:ext uri="{FF2B5EF4-FFF2-40B4-BE49-F238E27FC236}">
                        <a16:creationId xmlns="" xmlns:a16="http://schemas.microsoft.com/office/drawing/2014/main" id="{0E70D577-38E9-44F8-9B52-161BD144F09E}"/>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96" name="Rounded Rectangle 42">
                    <a:extLst>
                      <a:ext uri="{FF2B5EF4-FFF2-40B4-BE49-F238E27FC236}">
                        <a16:creationId xmlns="" xmlns:a16="http://schemas.microsoft.com/office/drawing/2014/main" id="{6DD350FC-C50B-4CE9-9E0C-02F89E872EF1}"/>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86" name="Group 185">
                  <a:extLst>
                    <a:ext uri="{FF2B5EF4-FFF2-40B4-BE49-F238E27FC236}">
                      <a16:creationId xmlns="" xmlns:a16="http://schemas.microsoft.com/office/drawing/2014/main" id="{52CEB3E2-529B-48B2-B3F1-ABE9EACE278F}"/>
                    </a:ext>
                  </a:extLst>
                </p:cNvPr>
                <p:cNvGrpSpPr/>
                <p:nvPr/>
              </p:nvGrpSpPr>
              <p:grpSpPr>
                <a:xfrm>
                  <a:off x="6574770" y="3723356"/>
                  <a:ext cx="1200332" cy="1775216"/>
                  <a:chOff x="4182175" y="3723356"/>
                  <a:chExt cx="1200332" cy="1944945"/>
                </a:xfrm>
              </p:grpSpPr>
              <p:sp>
                <p:nvSpPr>
                  <p:cNvPr id="191" name="Rounded Rectangle 44">
                    <a:extLst>
                      <a:ext uri="{FF2B5EF4-FFF2-40B4-BE49-F238E27FC236}">
                        <a16:creationId xmlns="" xmlns:a16="http://schemas.microsoft.com/office/drawing/2014/main" id="{319830D7-77D6-481D-B586-D8755D21FAD3}"/>
                      </a:ext>
                    </a:extLst>
                  </p:cNvPr>
                  <p:cNvSpPr/>
                  <p:nvPr/>
                </p:nvSpPr>
                <p:spPr>
                  <a:xfrm>
                    <a:off x="4182175" y="3723356"/>
                    <a:ext cx="1200332"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2</a:t>
                    </a:r>
                  </a:p>
                </p:txBody>
              </p:sp>
              <p:sp>
                <p:nvSpPr>
                  <p:cNvPr id="192" name="Rounded Rectangle 45">
                    <a:extLst>
                      <a:ext uri="{FF2B5EF4-FFF2-40B4-BE49-F238E27FC236}">
                        <a16:creationId xmlns="" xmlns:a16="http://schemas.microsoft.com/office/drawing/2014/main" id="{2F95F61D-111E-4855-A199-8188839E2645}"/>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VGPRs</a:t>
                    </a:r>
                  </a:p>
                </p:txBody>
              </p:sp>
              <p:sp>
                <p:nvSpPr>
                  <p:cNvPr id="193" name="Rounded Rectangle 46">
                    <a:extLst>
                      <a:ext uri="{FF2B5EF4-FFF2-40B4-BE49-F238E27FC236}">
                        <a16:creationId xmlns="" xmlns:a16="http://schemas.microsoft.com/office/drawing/2014/main" id="{3179B96F-73AB-4BC8-AB33-E3B695683AEC}"/>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nvGrpSpPr>
                <p:cNvPr id="187" name="Group 186">
                  <a:extLst>
                    <a:ext uri="{FF2B5EF4-FFF2-40B4-BE49-F238E27FC236}">
                      <a16:creationId xmlns="" xmlns:a16="http://schemas.microsoft.com/office/drawing/2014/main" id="{E9801E9A-0CDD-4DB2-85C3-686E896F3CBC}"/>
                    </a:ext>
                  </a:extLst>
                </p:cNvPr>
                <p:cNvGrpSpPr/>
                <p:nvPr/>
              </p:nvGrpSpPr>
              <p:grpSpPr>
                <a:xfrm>
                  <a:off x="7823281" y="3723356"/>
                  <a:ext cx="1190691" cy="1775216"/>
                  <a:chOff x="4182171" y="3723356"/>
                  <a:chExt cx="1190691" cy="1944945"/>
                </a:xfrm>
              </p:grpSpPr>
              <p:sp>
                <p:nvSpPr>
                  <p:cNvPr id="188" name="Rounded Rectangle 48">
                    <a:extLst>
                      <a:ext uri="{FF2B5EF4-FFF2-40B4-BE49-F238E27FC236}">
                        <a16:creationId xmlns="" xmlns:a16="http://schemas.microsoft.com/office/drawing/2014/main" id="{3DD6E972-DED5-45E0-B0AE-F5D2D9A3DC06}"/>
                      </a:ext>
                    </a:extLst>
                  </p:cNvPr>
                  <p:cNvSpPr/>
                  <p:nvPr/>
                </p:nvSpPr>
                <p:spPr>
                  <a:xfrm>
                    <a:off x="4182171" y="3723356"/>
                    <a:ext cx="1190691" cy="19449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SIMD 3</a:t>
                    </a:r>
                  </a:p>
                </p:txBody>
              </p:sp>
              <p:sp>
                <p:nvSpPr>
                  <p:cNvPr id="189" name="Rounded Rectangle 49">
                    <a:extLst>
                      <a:ext uri="{FF2B5EF4-FFF2-40B4-BE49-F238E27FC236}">
                        <a16:creationId xmlns="" xmlns:a16="http://schemas.microsoft.com/office/drawing/2014/main" id="{5BD48794-655E-4075-8A31-841E049308E1}"/>
                      </a:ext>
                    </a:extLst>
                  </p:cNvPr>
                  <p:cNvSpPr/>
                  <p:nvPr/>
                </p:nvSpPr>
                <p:spPr>
                  <a:xfrm>
                    <a:off x="4221347" y="4132233"/>
                    <a:ext cx="1121991" cy="732859"/>
                  </a:xfrm>
                  <a:prstGeom prst="roundRect">
                    <a:avLst/>
                  </a:prstGeom>
                  <a:solidFill>
                    <a:schemeClr val="accent1">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Registers</a:t>
                    </a:r>
                  </a:p>
                </p:txBody>
              </p:sp>
              <p:sp>
                <p:nvSpPr>
                  <p:cNvPr id="190" name="Rounded Rectangle 50">
                    <a:extLst>
                      <a:ext uri="{FF2B5EF4-FFF2-40B4-BE49-F238E27FC236}">
                        <a16:creationId xmlns="" xmlns:a16="http://schemas.microsoft.com/office/drawing/2014/main" id="{5083C39E-FC75-4557-8E6C-59AB1856E5AB}"/>
                      </a:ext>
                    </a:extLst>
                  </p:cNvPr>
                  <p:cNvSpPr/>
                  <p:nvPr/>
                </p:nvSpPr>
                <p:spPr>
                  <a:xfrm>
                    <a:off x="4221347" y="4865092"/>
                    <a:ext cx="1121991" cy="732859"/>
                  </a:xfrm>
                  <a:prstGeom prst="roundRect">
                    <a:avLst/>
                  </a:prstGeom>
                  <a:solidFill>
                    <a:schemeClr val="accent2">
                      <a:lumMod val="60000"/>
                      <a:lumOff val="40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Vector ALU</a:t>
                    </a:r>
                  </a:p>
                </p:txBody>
              </p:sp>
            </p:grpSp>
          </p:grpSp>
          <p:sp>
            <p:nvSpPr>
              <p:cNvPr id="143" name="Rounded Rectangle 52">
                <a:extLst>
                  <a:ext uri="{FF2B5EF4-FFF2-40B4-BE49-F238E27FC236}">
                    <a16:creationId xmlns="" xmlns:a16="http://schemas.microsoft.com/office/drawing/2014/main" id="{156A4FF9-2F02-4B21-80FC-79C69DEA1D7C}"/>
                  </a:ext>
                </a:extLst>
              </p:cNvPr>
              <p:cNvSpPr/>
              <p:nvPr/>
            </p:nvSpPr>
            <p:spPr>
              <a:xfrm>
                <a:off x="8784033" y="5764663"/>
                <a:ext cx="1168302" cy="449687"/>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TCP</a:t>
                </a:r>
              </a:p>
            </p:txBody>
          </p:sp>
          <p:sp>
            <p:nvSpPr>
              <p:cNvPr id="161" name="Rounded Rectangle 51">
                <a:extLst>
                  <a:ext uri="{FF2B5EF4-FFF2-40B4-BE49-F238E27FC236}">
                    <a16:creationId xmlns="" xmlns:a16="http://schemas.microsoft.com/office/drawing/2014/main" id="{087FD6E1-9088-4221-903B-19206DA6AE81}"/>
                  </a:ext>
                </a:extLst>
              </p:cNvPr>
              <p:cNvSpPr/>
              <p:nvPr/>
            </p:nvSpPr>
            <p:spPr>
              <a:xfrm>
                <a:off x="7630517" y="4865067"/>
                <a:ext cx="2385648" cy="356135"/>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1"/>
                    </a:solidFill>
                  </a:rPr>
                  <a:t>LDS</a:t>
                </a:r>
              </a:p>
            </p:txBody>
          </p:sp>
          <p:sp>
            <p:nvSpPr>
              <p:cNvPr id="162" name="Rounded Rectangle 35">
                <a:extLst>
                  <a:ext uri="{FF2B5EF4-FFF2-40B4-BE49-F238E27FC236}">
                    <a16:creationId xmlns="" xmlns:a16="http://schemas.microsoft.com/office/drawing/2014/main" id="{1FCF9E21-A787-4EFA-81F2-5B3E70C390D5}"/>
                  </a:ext>
                </a:extLst>
              </p:cNvPr>
              <p:cNvSpPr/>
              <p:nvPr/>
            </p:nvSpPr>
            <p:spPr>
              <a:xfrm>
                <a:off x="10740202" y="3119141"/>
                <a:ext cx="901729" cy="1331414"/>
              </a:xfrm>
              <a:prstGeom prst="round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900" dirty="0">
                    <a:solidFill>
                      <a:schemeClr val="tx1"/>
                    </a:solidFill>
                  </a:rPr>
                  <a:t>Scalar Unit</a:t>
                </a:r>
              </a:p>
            </p:txBody>
          </p:sp>
          <p:sp>
            <p:nvSpPr>
              <p:cNvPr id="163" name="Rounded Rectangle 36">
                <a:extLst>
                  <a:ext uri="{FF2B5EF4-FFF2-40B4-BE49-F238E27FC236}">
                    <a16:creationId xmlns="" xmlns:a16="http://schemas.microsoft.com/office/drawing/2014/main" id="{7AD449C2-0A69-4022-8BF2-4E3802B692FA}"/>
                  </a:ext>
                </a:extLst>
              </p:cNvPr>
              <p:cNvSpPr/>
              <p:nvPr/>
            </p:nvSpPr>
            <p:spPr>
              <a:xfrm>
                <a:off x="10764920" y="3401327"/>
                <a:ext cx="841493" cy="501679"/>
              </a:xfrm>
              <a:prstGeom prst="roundRect">
                <a:avLst/>
              </a:prstGeom>
              <a:solidFill>
                <a:schemeClr val="accent5">
                  <a:lumMod val="20000"/>
                  <a:lumOff val="80000"/>
                </a:schemeClr>
              </a:solidFill>
              <a:ln>
                <a:solidFill>
                  <a:schemeClr val="accent5">
                    <a:lumMod val="60000"/>
                    <a:lumOff val="40000"/>
                  </a:schemeClr>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Scalar Registers</a:t>
                </a:r>
              </a:p>
            </p:txBody>
          </p:sp>
          <p:sp>
            <p:nvSpPr>
              <p:cNvPr id="164" name="Rounded Rectangle 42">
                <a:extLst>
                  <a:ext uri="{FF2B5EF4-FFF2-40B4-BE49-F238E27FC236}">
                    <a16:creationId xmlns="" xmlns:a16="http://schemas.microsoft.com/office/drawing/2014/main" id="{98F4B80E-B80D-4AA9-9C7D-826D4E7D6C23}"/>
                  </a:ext>
                </a:extLst>
              </p:cNvPr>
              <p:cNvSpPr/>
              <p:nvPr/>
            </p:nvSpPr>
            <p:spPr>
              <a:xfrm>
                <a:off x="10773372" y="3903006"/>
                <a:ext cx="841493" cy="501679"/>
              </a:xfrm>
              <a:prstGeom prst="round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000" dirty="0">
                    <a:solidFill>
                      <a:schemeClr val="tx1"/>
                    </a:solidFill>
                  </a:rPr>
                  <a:t>Integer ALU</a:t>
                </a:r>
              </a:p>
            </p:txBody>
          </p:sp>
          <p:sp>
            <p:nvSpPr>
              <p:cNvPr id="165" name="Rounded Rectangle 35">
                <a:extLst>
                  <a:ext uri="{FF2B5EF4-FFF2-40B4-BE49-F238E27FC236}">
                    <a16:creationId xmlns="" xmlns:a16="http://schemas.microsoft.com/office/drawing/2014/main" id="{D7B67E01-B873-4D2C-9E46-0F2BA169BF3D}"/>
                  </a:ext>
                </a:extLst>
              </p:cNvPr>
              <p:cNvSpPr/>
              <p:nvPr/>
            </p:nvSpPr>
            <p:spPr>
              <a:xfrm>
                <a:off x="10692862" y="4663440"/>
                <a:ext cx="985610" cy="589279"/>
              </a:xfrm>
              <a:prstGeom prst="roundRect">
                <a:avLst/>
              </a:prstGeom>
              <a:solidFill>
                <a:schemeClr val="accent3">
                  <a:lumMod val="40000"/>
                  <a:lumOff val="60000"/>
                </a:schemeClr>
              </a:solidFill>
              <a:ln w="9525">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r>
                  <a:rPr lang="en-US" sz="1100" dirty="0">
                    <a:solidFill>
                      <a:schemeClr val="tx1"/>
                    </a:solidFill>
                  </a:rPr>
                  <a:t>Branch</a:t>
                </a:r>
              </a:p>
              <a:p>
                <a:pPr algn="ctr" fontAlgn="auto">
                  <a:spcBef>
                    <a:spcPts val="0"/>
                  </a:spcBef>
                  <a:spcAft>
                    <a:spcPts val="0"/>
                  </a:spcAft>
                </a:pPr>
                <a:r>
                  <a:rPr lang="en-US" sz="1100" dirty="0">
                    <a:solidFill>
                      <a:schemeClr val="tx1"/>
                    </a:solidFill>
                  </a:rPr>
                  <a:t>Unit</a:t>
                </a:r>
              </a:p>
            </p:txBody>
          </p:sp>
          <p:cxnSp>
            <p:nvCxnSpPr>
              <p:cNvPr id="166" name="Straight Arrow Connector 165">
                <a:extLst>
                  <a:ext uri="{FF2B5EF4-FFF2-40B4-BE49-F238E27FC236}">
                    <a16:creationId xmlns="" xmlns:a16="http://schemas.microsoft.com/office/drawing/2014/main" id="{21E8F507-31AC-4041-8DB7-B5BB63610AA0}"/>
                  </a:ext>
                </a:extLst>
              </p:cNvPr>
              <p:cNvCxnSpPr>
                <a:cxnSpLocks/>
                <a:stCxn id="115" idx="2"/>
              </p:cNvCxnSpPr>
              <p:nvPr/>
            </p:nvCxnSpPr>
            <p:spPr>
              <a:xfrm>
                <a:off x="7345533"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 xmlns:a16="http://schemas.microsoft.com/office/drawing/2014/main" id="{C102B965-95DE-47DC-AF4D-FB6BEB6D43EB}"/>
                  </a:ext>
                </a:extLst>
              </p:cNvPr>
              <p:cNvCxnSpPr>
                <a:cxnSpLocks/>
                <a:stCxn id="120" idx="2"/>
              </p:cNvCxnSpPr>
              <p:nvPr/>
            </p:nvCxnSpPr>
            <p:spPr>
              <a:xfrm>
                <a:off x="8663070" y="2490437"/>
                <a:ext cx="1758"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 xmlns:a16="http://schemas.microsoft.com/office/drawing/2014/main" id="{D4F1481B-962D-4609-8FE6-5DDC12250500}"/>
                  </a:ext>
                </a:extLst>
              </p:cNvPr>
              <p:cNvCxnSpPr>
                <a:cxnSpLocks/>
              </p:cNvCxnSpPr>
              <p:nvPr/>
            </p:nvCxnSpPr>
            <p:spPr>
              <a:xfrm rot="60000">
                <a:off x="9980530" y="2490437"/>
                <a:ext cx="6034"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 xmlns:a16="http://schemas.microsoft.com/office/drawing/2014/main" id="{CFE945B2-E839-4899-B431-29F0E6A022CD}"/>
                  </a:ext>
                </a:extLst>
              </p:cNvPr>
              <p:cNvCxnSpPr>
                <a:cxnSpLocks/>
                <a:endCxn id="197" idx="0"/>
              </p:cNvCxnSpPr>
              <p:nvPr/>
            </p:nvCxnSpPr>
            <p:spPr>
              <a:xfrm flipH="1">
                <a:off x="7345387" y="2994549"/>
                <a:ext cx="146" cy="12935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 xmlns:a16="http://schemas.microsoft.com/office/drawing/2014/main" id="{3514B067-4840-4AE7-B993-AC7CC04A1187}"/>
                  </a:ext>
                </a:extLst>
              </p:cNvPr>
              <p:cNvCxnSpPr>
                <a:cxnSpLocks/>
                <a:endCxn id="194" idx="0"/>
              </p:cNvCxnSpPr>
              <p:nvPr/>
            </p:nvCxnSpPr>
            <p:spPr>
              <a:xfrm>
                <a:off x="8281918" y="2984017"/>
                <a:ext cx="2451"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 xmlns:a16="http://schemas.microsoft.com/office/drawing/2014/main" id="{EA706ED5-FEA2-44F4-AB56-AB76EEB58987}"/>
                  </a:ext>
                </a:extLst>
              </p:cNvPr>
              <p:cNvCxnSpPr>
                <a:cxnSpLocks/>
                <a:endCxn id="115" idx="0"/>
              </p:cNvCxnSpPr>
              <p:nvPr/>
            </p:nvCxnSpPr>
            <p:spPr>
              <a:xfrm>
                <a:off x="7345533" y="1732429"/>
                <a:ext cx="0" cy="20836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 xmlns:a16="http://schemas.microsoft.com/office/drawing/2014/main" id="{2664636C-07CE-4FC0-82C1-EB0BD287160D}"/>
                  </a:ext>
                </a:extLst>
              </p:cNvPr>
              <p:cNvCxnSpPr>
                <a:cxnSpLocks/>
                <a:endCxn id="120" idx="0"/>
              </p:cNvCxnSpPr>
              <p:nvPr/>
            </p:nvCxnSpPr>
            <p:spPr>
              <a:xfrm>
                <a:off x="8663070" y="1738826"/>
                <a:ext cx="0"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 xmlns:a16="http://schemas.microsoft.com/office/drawing/2014/main" id="{BE1104E1-E488-43E1-8092-6553C378197D}"/>
                  </a:ext>
                </a:extLst>
              </p:cNvPr>
              <p:cNvCxnSpPr>
                <a:cxnSpLocks/>
              </p:cNvCxnSpPr>
              <p:nvPr/>
            </p:nvCxnSpPr>
            <p:spPr>
              <a:xfrm rot="420000">
                <a:off x="9200899" y="2990368"/>
                <a:ext cx="17407" cy="12877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 xmlns:a16="http://schemas.microsoft.com/office/drawing/2014/main" id="{38E60840-632D-40D3-94BA-F4681C6ED394}"/>
                  </a:ext>
                </a:extLst>
              </p:cNvPr>
              <p:cNvCxnSpPr>
                <a:cxnSpLocks/>
                <a:endCxn id="123" idx="0"/>
              </p:cNvCxnSpPr>
              <p:nvPr/>
            </p:nvCxnSpPr>
            <p:spPr>
              <a:xfrm>
                <a:off x="9977665" y="1738826"/>
                <a:ext cx="2865"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 xmlns:a16="http://schemas.microsoft.com/office/drawing/2014/main" id="{34023887-E957-4B2E-ADBC-DEBE3A78E128}"/>
                  </a:ext>
                </a:extLst>
              </p:cNvPr>
              <p:cNvCxnSpPr>
                <a:cxnSpLocks/>
                <a:endCxn id="188" idx="0"/>
              </p:cNvCxnSpPr>
              <p:nvPr/>
            </p:nvCxnSpPr>
            <p:spPr>
              <a:xfrm>
                <a:off x="10151072" y="2984017"/>
                <a:ext cx="0" cy="135125"/>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 xmlns:a16="http://schemas.microsoft.com/office/drawing/2014/main" id="{8E0BD2AF-C580-47A3-8BBD-2426336E7718}"/>
                  </a:ext>
                </a:extLst>
              </p:cNvPr>
              <p:cNvCxnSpPr>
                <a:cxnSpLocks/>
                <a:endCxn id="162" idx="0"/>
              </p:cNvCxnSpPr>
              <p:nvPr/>
            </p:nvCxnSpPr>
            <p:spPr>
              <a:xfrm>
                <a:off x="11189894" y="2984017"/>
                <a:ext cx="1173" cy="13512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 xmlns:a16="http://schemas.microsoft.com/office/drawing/2014/main" id="{ADC7B4FC-1639-48E1-B779-E1D12EDA44C7}"/>
                  </a:ext>
                </a:extLst>
              </p:cNvPr>
              <p:cNvCxnSpPr>
                <a:cxnSpLocks/>
                <a:stCxn id="127" idx="2"/>
              </p:cNvCxnSpPr>
              <p:nvPr/>
            </p:nvCxnSpPr>
            <p:spPr>
              <a:xfrm>
                <a:off x="11297990" y="2490437"/>
                <a:ext cx="0" cy="21428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 xmlns:a16="http://schemas.microsoft.com/office/drawing/2014/main" id="{99D54B9E-3FDE-45D4-A69D-177776966334}"/>
                  </a:ext>
                </a:extLst>
              </p:cNvPr>
              <p:cNvCxnSpPr>
                <a:cxnSpLocks/>
                <a:stCxn id="197" idx="2"/>
                <a:endCxn id="161" idx="0"/>
              </p:cNvCxnSpPr>
              <p:nvPr/>
            </p:nvCxnSpPr>
            <p:spPr>
              <a:xfrm rot="16200000" flipH="1">
                <a:off x="7877108" y="3918834"/>
                <a:ext cx="414512" cy="1477954"/>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 xmlns:a16="http://schemas.microsoft.com/office/drawing/2014/main" id="{6C5266C0-BBF9-4985-AD27-E274B19ACA57}"/>
                  </a:ext>
                </a:extLst>
              </p:cNvPr>
              <p:cNvCxnSpPr>
                <a:cxnSpLocks/>
                <a:stCxn id="194" idx="2"/>
                <a:endCxn id="161" idx="0"/>
              </p:cNvCxnSpPr>
              <p:nvPr/>
            </p:nvCxnSpPr>
            <p:spPr>
              <a:xfrm rot="16200000" flipH="1">
                <a:off x="8346599" y="4388325"/>
                <a:ext cx="414512" cy="53897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 xmlns:a16="http://schemas.microsoft.com/office/drawing/2014/main" id="{2CF2DDDA-E4AA-4A03-8B6A-8A27BAA95931}"/>
                  </a:ext>
                </a:extLst>
              </p:cNvPr>
              <p:cNvCxnSpPr>
                <a:cxnSpLocks/>
                <a:stCxn id="191" idx="2"/>
                <a:endCxn id="161" idx="0"/>
              </p:cNvCxnSpPr>
              <p:nvPr/>
            </p:nvCxnSpPr>
            <p:spPr>
              <a:xfrm rot="5400000">
                <a:off x="8813567" y="4460330"/>
                <a:ext cx="414512" cy="394963"/>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 xmlns:a16="http://schemas.microsoft.com/office/drawing/2014/main" id="{89C7C944-3A10-4A65-8CC3-A63541C4F2DA}"/>
                  </a:ext>
                </a:extLst>
              </p:cNvPr>
              <p:cNvCxnSpPr>
                <a:cxnSpLocks/>
                <a:stCxn id="188" idx="2"/>
                <a:endCxn id="161" idx="0"/>
              </p:cNvCxnSpPr>
              <p:nvPr/>
            </p:nvCxnSpPr>
            <p:spPr>
              <a:xfrm rot="5400000">
                <a:off x="9279951" y="3993946"/>
                <a:ext cx="414512" cy="1327731"/>
              </a:xfrm>
              <a:prstGeom prst="bentConnector3">
                <a:avLst>
                  <a:gd name="adj1" fmla="val 50000"/>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 xmlns:a16="http://schemas.microsoft.com/office/drawing/2014/main" id="{1629112E-5CDC-4743-AF88-D8A689816709}"/>
                  </a:ext>
                </a:extLst>
              </p:cNvPr>
              <p:cNvCxnSpPr>
                <a:cxnSpLocks/>
                <a:stCxn id="112" idx="2"/>
                <a:endCxn id="143" idx="0"/>
              </p:cNvCxnSpPr>
              <p:nvPr/>
            </p:nvCxnSpPr>
            <p:spPr>
              <a:xfrm>
                <a:off x="9368184" y="5374639"/>
                <a:ext cx="0" cy="390024"/>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 xmlns:a16="http://schemas.microsoft.com/office/drawing/2014/main" id="{307E9C71-BFD9-4A01-BB22-2FBCB10A3A64}"/>
                  </a:ext>
                </a:extLst>
              </p:cNvPr>
              <p:cNvCxnSpPr>
                <a:cxnSpLocks/>
                <a:endCxn id="127" idx="0"/>
              </p:cNvCxnSpPr>
              <p:nvPr/>
            </p:nvCxnSpPr>
            <p:spPr>
              <a:xfrm>
                <a:off x="11297989" y="1738826"/>
                <a:ext cx="1" cy="20196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 name="Connector: Elbow 110">
              <a:extLst>
                <a:ext uri="{FF2B5EF4-FFF2-40B4-BE49-F238E27FC236}">
                  <a16:creationId xmlns="" xmlns:a16="http://schemas.microsoft.com/office/drawing/2014/main" id="{117C9BAB-B0A3-4B17-93F5-8E2828A615A4}"/>
                </a:ext>
              </a:extLst>
            </p:cNvPr>
            <p:cNvCxnSpPr>
              <a:cxnSpLocks/>
              <a:stCxn id="108" idx="2"/>
              <a:endCxn id="114" idx="0"/>
            </p:cNvCxnSpPr>
            <p:nvPr/>
          </p:nvCxnSpPr>
          <p:spPr>
            <a:xfrm rot="16200000" flipH="1">
              <a:off x="8124508" y="1628882"/>
              <a:ext cx="400523" cy="954852"/>
            </a:xfrm>
            <a:prstGeom prst="bentConnector3">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Vector memory execution</a:t>
            </a:r>
          </a:p>
        </p:txBody>
      </p:sp>
      <p:sp>
        <p:nvSpPr>
          <p:cNvPr id="3" name="Content Placeholder 2"/>
          <p:cNvSpPr>
            <a:spLocks noGrp="1"/>
          </p:cNvSpPr>
          <p:nvPr>
            <p:ph idx="1"/>
          </p:nvPr>
        </p:nvSpPr>
        <p:spPr>
          <a:xfrm>
            <a:off x="313325" y="1381123"/>
            <a:ext cx="5752222" cy="4937760"/>
          </a:xfrm>
        </p:spPr>
        <p:txBody>
          <a:bodyPr>
            <a:normAutofit/>
          </a:bodyPr>
          <a:lstStyle/>
          <a:p>
            <a:r>
              <a:rPr lang="en-US" sz="1800" dirty="0"/>
              <a:t>In gem5:</a:t>
            </a:r>
          </a:p>
          <a:p>
            <a:pPr lvl="1"/>
            <a:r>
              <a:rPr lang="en-US" sz="1600" dirty="0"/>
              <a:t>Address calculation: </a:t>
            </a:r>
            <a:r>
              <a:rPr lang="en-US" sz="1400" dirty="0">
                <a:latin typeface="Lucida Console" panose="020B0609040504020204" pitchFamily="49" charset="0"/>
              </a:rPr>
              <a:t>arch/gcn3/</a:t>
            </a:r>
            <a:r>
              <a:rPr lang="en-US" sz="1400" dirty="0" err="1">
                <a:latin typeface="Lucida Console" panose="020B0609040504020204" pitchFamily="49" charset="0"/>
              </a:rPr>
              <a:t>insts</a:t>
            </a:r>
            <a:r>
              <a:rPr lang="en-US" sz="1400" dirty="0">
                <a:latin typeface="Lucida Console" panose="020B0609040504020204" pitchFamily="49" charset="0"/>
              </a:rPr>
              <a:t>/</a:t>
            </a:r>
            <a:r>
              <a:rPr lang="en-US" sz="1400" dirty="0" err="1">
                <a:latin typeface="Lucida Console" panose="020B0609040504020204" pitchFamily="49" charset="0"/>
              </a:rPr>
              <a:t>op_encodings.hh</a:t>
            </a:r>
            <a:endParaRPr lang="en-US" sz="1400" dirty="0">
              <a:latin typeface="Lucida Console" panose="020B0609040504020204" pitchFamily="49" charset="0"/>
            </a:endParaRPr>
          </a:p>
          <a:p>
            <a:pPr lvl="1"/>
            <a:r>
              <a:rPr lang="en-US" sz="1600" dirty="0"/>
              <a:t>Address coalescing</a:t>
            </a:r>
          </a:p>
          <a:p>
            <a:pPr lvl="2"/>
            <a:r>
              <a:rPr lang="en-US" sz="1400" dirty="0">
                <a:latin typeface="Lucida Console" panose="020B0609040504020204" pitchFamily="49" charset="0"/>
              </a:rPr>
              <a:t>mem/ruby/system/</a:t>
            </a:r>
            <a:r>
              <a:rPr lang="en-US" sz="1400" dirty="0" err="1">
                <a:latin typeface="Lucida Console" panose="020B0609040504020204" pitchFamily="49" charset="0"/>
              </a:rPr>
              <a:t>GPUCoalescer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lvl="2"/>
            <a:r>
              <a:rPr lang="en-US" sz="1400" dirty="0">
                <a:latin typeface="Lucida Console" panose="020B0609040504020204" pitchFamily="49" charset="0"/>
              </a:rPr>
              <a:t>mem/ruby/system/</a:t>
            </a:r>
            <a:r>
              <a:rPr lang="en-US" sz="1400" dirty="0" err="1">
                <a:latin typeface="Lucida Console" panose="020B0609040504020204" pitchFamily="49" charset="0"/>
              </a:rPr>
              <a:t>VIPERCoalescer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p>
            <a:pPr lvl="2"/>
            <a:r>
              <a:rPr lang="en-US" sz="1400" dirty="0">
                <a:latin typeface="Lucida Console" panose="020B0609040504020204" pitchFamily="49" charset="0"/>
                <a:ea typeface="MS PGothic" pitchFamily="34" charset="-128"/>
              </a:rPr>
              <a:t>mem/protocol/GPU_VIPER-TCP.sm</a:t>
            </a:r>
          </a:p>
          <a:p>
            <a:pPr lvl="2"/>
            <a:r>
              <a:rPr lang="en-US" sz="1400" dirty="0">
                <a:latin typeface="Lucida Console" panose="020B0609040504020204" pitchFamily="49" charset="0"/>
                <a:ea typeface="MS PGothic" pitchFamily="34" charset="-128"/>
              </a:rPr>
              <a:t>mem/protocol/GPU_VIPER-TCC.sm</a:t>
            </a:r>
          </a:p>
          <a:p>
            <a:r>
              <a:rPr lang="en-US" sz="1800" dirty="0"/>
              <a:t>LDS</a:t>
            </a:r>
            <a:endParaRPr lang="en-US" sz="1800" dirty="0">
              <a:latin typeface="Lucida Console" panose="020B0609040504020204" pitchFamily="49" charset="0"/>
            </a:endParaRPr>
          </a:p>
          <a:p>
            <a:pPr lvl="1"/>
            <a:r>
              <a:rPr lang="en-US" sz="1600" dirty="0"/>
              <a:t>User-managed address space</a:t>
            </a:r>
          </a:p>
          <a:p>
            <a:pPr lvl="1"/>
            <a:r>
              <a:rPr lang="en-US" sz="1600" dirty="0"/>
              <a:t>Scratchpad for WFs in workgroup</a:t>
            </a:r>
          </a:p>
          <a:p>
            <a:pPr lvl="1"/>
            <a:r>
              <a:rPr lang="en-US" sz="1600" dirty="0"/>
              <a:t>Used for data sharing and synchronization within workgroup</a:t>
            </a:r>
          </a:p>
          <a:p>
            <a:pPr lvl="1"/>
            <a:r>
              <a:rPr lang="en-US" sz="1600" dirty="0"/>
              <a:t>Cleared when workgroup completes</a:t>
            </a:r>
          </a:p>
          <a:p>
            <a:pPr lvl="1"/>
            <a:r>
              <a:rPr lang="en-US" sz="1600" dirty="0"/>
              <a:t>In gem5, functional model with a pointer per workgroup</a:t>
            </a:r>
          </a:p>
        </p:txBody>
      </p:sp>
      <p:grpSp>
        <p:nvGrpSpPr>
          <p:cNvPr id="10" name="Group 9"/>
          <p:cNvGrpSpPr/>
          <p:nvPr/>
        </p:nvGrpSpPr>
        <p:grpSpPr>
          <a:xfrm>
            <a:off x="5348710" y="330370"/>
            <a:ext cx="4801900" cy="1516864"/>
            <a:chOff x="3239972" y="1906179"/>
            <a:chExt cx="5850481" cy="1588200"/>
          </a:xfrm>
        </p:grpSpPr>
        <p:sp>
          <p:nvSpPr>
            <p:cNvPr id="216" name="Rounded Rectangle 215"/>
            <p:cNvSpPr/>
            <p:nvPr/>
          </p:nvSpPr>
          <p:spPr>
            <a:xfrm>
              <a:off x="4843310" y="2171926"/>
              <a:ext cx="1105919" cy="553919"/>
            </a:xfrm>
            <a:prstGeom prst="roundRect">
              <a:avLst/>
            </a:prstGeom>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Coalescer</a:t>
              </a:r>
            </a:p>
          </p:txBody>
        </p:sp>
        <p:sp>
          <p:nvSpPr>
            <p:cNvPr id="155" name="Rounded Rectangle 154"/>
            <p:cNvSpPr/>
            <p:nvPr/>
          </p:nvSpPr>
          <p:spPr>
            <a:xfrm>
              <a:off x="7158433" y="1958577"/>
              <a:ext cx="1439457" cy="1476501"/>
            </a:xfrm>
            <a:prstGeom prst="round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fontAlgn="auto">
                <a:spcBef>
                  <a:spcPts val="0"/>
                </a:spcBef>
                <a:spcAft>
                  <a:spcPts val="0"/>
                </a:spcAft>
              </a:pPr>
              <a:endParaRPr lang="en-US" sz="1000" dirty="0">
                <a:solidFill>
                  <a:schemeClr val="tx1"/>
                </a:solidFill>
              </a:endParaRPr>
            </a:p>
          </p:txBody>
        </p:sp>
        <p:sp>
          <p:nvSpPr>
            <p:cNvPr id="157" name="Rounded Rectangle 156"/>
            <p:cNvSpPr/>
            <p:nvPr/>
          </p:nvSpPr>
          <p:spPr>
            <a:xfrm>
              <a:off x="7312051" y="2168432"/>
              <a:ext cx="1133800" cy="204969"/>
            </a:xfrm>
            <a:prstGeom prst="roundRect">
              <a:avLst/>
            </a:prstGeom>
            <a:solidFill>
              <a:schemeClr val="accent3">
                <a:lumMod val="20000"/>
                <a:lumOff val="80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Tag</a:t>
              </a:r>
            </a:p>
          </p:txBody>
        </p:sp>
        <p:sp>
          <p:nvSpPr>
            <p:cNvPr id="200" name="Rounded Rectangle 199"/>
            <p:cNvSpPr/>
            <p:nvPr/>
          </p:nvSpPr>
          <p:spPr>
            <a:xfrm>
              <a:off x="7312052" y="2537443"/>
              <a:ext cx="1133801" cy="461906"/>
            </a:xfrm>
            <a:prstGeom prst="roundRect">
              <a:avLst/>
            </a:prstGeom>
            <a:solidFill>
              <a:schemeClr val="accent3">
                <a:lumMod val="20000"/>
                <a:lumOff val="80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1"/>
                  </a:solidFill>
                  <a:latin typeface="Calibri" panose="020F0502020204030204" pitchFamily="34" charset="0"/>
                </a:rPr>
                <a:t>Data</a:t>
              </a:r>
            </a:p>
          </p:txBody>
        </p:sp>
        <p:cxnSp>
          <p:nvCxnSpPr>
            <p:cNvPr id="159" name="Straight Arrow Connector 158"/>
            <p:cNvCxnSpPr>
              <a:stCxn id="157" idx="2"/>
              <a:endCxn id="200" idx="0"/>
            </p:cNvCxnSpPr>
            <p:nvPr/>
          </p:nvCxnSpPr>
          <p:spPr>
            <a:xfrm>
              <a:off x="7878952" y="2373402"/>
              <a:ext cx="0" cy="164041"/>
            </a:xfrm>
            <a:prstGeom prst="straightConnector1">
              <a:avLst/>
            </a:prstGeom>
            <a:ln w="25400">
              <a:solidFill>
                <a:schemeClr val="accent6">
                  <a:lumMod val="75000"/>
                </a:schemeClr>
              </a:solidFill>
              <a:tailEnd type="arrow"/>
            </a:ln>
            <a:effectLst>
              <a:outerShdw blurRad="40005" dist="20320" dir="5400000" algn="tl" rotWithShape="0">
                <a:prstClr val="black">
                  <a:alpha val="38000"/>
                </a:prstClr>
              </a:outerShdw>
            </a:effectLst>
          </p:spPr>
          <p:style>
            <a:lnRef idx="1">
              <a:schemeClr val="accent6"/>
            </a:lnRef>
            <a:fillRef idx="0">
              <a:schemeClr val="accent6"/>
            </a:fillRef>
            <a:effectRef idx="0">
              <a:schemeClr val="accent6"/>
            </a:effectRef>
            <a:fontRef idx="minor">
              <a:schemeClr val="tx1"/>
            </a:fontRef>
          </p:style>
        </p:cxnSp>
        <p:sp>
          <p:nvSpPr>
            <p:cNvPr id="151" name="TextBox 150"/>
            <p:cNvSpPr txBox="1"/>
            <p:nvPr/>
          </p:nvSpPr>
          <p:spPr>
            <a:xfrm>
              <a:off x="7580498" y="1917513"/>
              <a:ext cx="595327" cy="299693"/>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TCP</a:t>
              </a:r>
            </a:p>
          </p:txBody>
        </p:sp>
        <p:cxnSp>
          <p:nvCxnSpPr>
            <p:cNvPr id="134" name="Straight Arrow Connector 133"/>
            <p:cNvCxnSpPr/>
            <p:nvPr/>
          </p:nvCxnSpPr>
          <p:spPr>
            <a:xfrm>
              <a:off x="5954233" y="2271383"/>
              <a:ext cx="1372445" cy="0"/>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36" name="Straight Arrow Connector 135"/>
            <p:cNvCxnSpPr/>
            <p:nvPr/>
          </p:nvCxnSpPr>
          <p:spPr>
            <a:xfrm>
              <a:off x="8447133" y="2271383"/>
              <a:ext cx="339686" cy="0"/>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38" name="Straight Arrow Connector 137"/>
            <p:cNvCxnSpPr/>
            <p:nvPr/>
          </p:nvCxnSpPr>
          <p:spPr>
            <a:xfrm flipV="1">
              <a:off x="8447133" y="2640278"/>
              <a:ext cx="339686" cy="468"/>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39" name="Straight Arrow Connector 138"/>
            <p:cNvCxnSpPr/>
            <p:nvPr/>
          </p:nvCxnSpPr>
          <p:spPr>
            <a:xfrm flipV="1">
              <a:off x="8455465" y="2793145"/>
              <a:ext cx="331354" cy="2"/>
            </a:xfrm>
            <a:prstGeom prst="straightConnector1">
              <a:avLst/>
            </a:prstGeom>
            <a:ln>
              <a:solidFill>
                <a:schemeClr val="accent6">
                  <a:lumMod val="75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40" name="Straight Arrow Connector 139"/>
            <p:cNvCxnSpPr/>
            <p:nvPr/>
          </p:nvCxnSpPr>
          <p:spPr>
            <a:xfrm>
              <a:off x="4459360" y="2271383"/>
              <a:ext cx="375006" cy="0"/>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41" name="Straight Arrow Connector 140"/>
            <p:cNvCxnSpPr/>
            <p:nvPr/>
          </p:nvCxnSpPr>
          <p:spPr>
            <a:xfrm>
              <a:off x="4459361" y="2640278"/>
              <a:ext cx="375006" cy="467"/>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145" name="TextBox 144"/>
            <p:cNvSpPr txBox="1"/>
            <p:nvPr/>
          </p:nvSpPr>
          <p:spPr>
            <a:xfrm>
              <a:off x="3432010" y="2120909"/>
              <a:ext cx="1037209" cy="299693"/>
            </a:xfrm>
            <a:prstGeom prst="rect">
              <a:avLst/>
            </a:prstGeom>
          </p:spPr>
          <p:txBody>
            <a:bodyPr wrap="square" rtlCol="0" anchor="ctr" anchorCtr="0">
              <a:spAutoFit/>
            </a:bodyPr>
            <a:lstStyle/>
            <a:p>
              <a:pPr algn="r" fontAlgn="auto">
                <a:lnSpc>
                  <a:spcPct val="90000"/>
                </a:lnSpc>
                <a:spcBef>
                  <a:spcPts val="225"/>
                </a:spcBef>
                <a:spcAft>
                  <a:spcPts val="225"/>
                </a:spcAft>
                <a:buClr>
                  <a:srgbClr val="FFFFFF"/>
                </a:buClr>
              </a:pPr>
              <a:r>
                <a:rPr lang="en-US" sz="1400" dirty="0">
                  <a:ea typeface="MS PGothic" pitchFamily="34" charset="-128"/>
                  <a:cs typeface="+mn-cs"/>
                </a:rPr>
                <a:t>Address</a:t>
              </a:r>
            </a:p>
          </p:txBody>
        </p:sp>
        <p:sp>
          <p:nvSpPr>
            <p:cNvPr id="146" name="TextBox 145"/>
            <p:cNvSpPr txBox="1"/>
            <p:nvPr/>
          </p:nvSpPr>
          <p:spPr>
            <a:xfrm>
              <a:off x="3239972" y="2490901"/>
              <a:ext cx="1215987" cy="299693"/>
            </a:xfrm>
            <a:prstGeom prst="rect">
              <a:avLst/>
            </a:prstGeom>
          </p:spPr>
          <p:txBody>
            <a:bodyPr wrap="square" rtlCol="0" anchor="ctr" anchorCtr="0">
              <a:spAutoFit/>
            </a:bodyPr>
            <a:lstStyle/>
            <a:p>
              <a:pPr algn="r" fontAlgn="auto">
                <a:lnSpc>
                  <a:spcPct val="90000"/>
                </a:lnSpc>
                <a:spcBef>
                  <a:spcPts val="225"/>
                </a:spcBef>
                <a:spcAft>
                  <a:spcPts val="225"/>
                </a:spcAft>
                <a:buClr>
                  <a:srgbClr val="FFFFFF"/>
                </a:buClr>
              </a:pPr>
              <a:r>
                <a:rPr lang="en-US" sz="1400" dirty="0">
                  <a:ea typeface="MS PGothic" pitchFamily="34" charset="-128"/>
                  <a:cs typeface="+mn-cs"/>
                </a:rPr>
                <a:t>Write data</a:t>
              </a:r>
            </a:p>
          </p:txBody>
        </p:sp>
        <p:sp>
          <p:nvSpPr>
            <p:cNvPr id="147" name="TextBox 146"/>
            <p:cNvSpPr txBox="1"/>
            <p:nvPr/>
          </p:nvSpPr>
          <p:spPr>
            <a:xfrm>
              <a:off x="3432010" y="3088853"/>
              <a:ext cx="1275946" cy="299693"/>
            </a:xfrm>
            <a:prstGeom prst="rect">
              <a:avLst/>
            </a:prstGeom>
          </p:spPr>
          <p:txBody>
            <a:bodyPr wrap="square" rtlCol="0" anchor="ctr" anchorCtr="0">
              <a:spAutoFit/>
            </a:bodyPr>
            <a:lstStyle/>
            <a:p>
              <a:pPr algn="r" fontAlgn="auto">
                <a:lnSpc>
                  <a:spcPct val="90000"/>
                </a:lnSpc>
                <a:spcBef>
                  <a:spcPts val="225"/>
                </a:spcBef>
                <a:spcAft>
                  <a:spcPts val="225"/>
                </a:spcAft>
                <a:buClr>
                  <a:srgbClr val="FFFFFF"/>
                </a:buClr>
              </a:pPr>
              <a:r>
                <a:rPr lang="en-US" sz="1400" dirty="0">
                  <a:ea typeface="MS PGothic" pitchFamily="34" charset="-128"/>
                  <a:cs typeface="+mn-cs"/>
                </a:rPr>
                <a:t>Read data</a:t>
              </a:r>
            </a:p>
          </p:txBody>
        </p:sp>
        <p:sp>
          <p:nvSpPr>
            <p:cNvPr id="148" name="TextBox 147"/>
            <p:cNvSpPr txBox="1"/>
            <p:nvPr/>
          </p:nvSpPr>
          <p:spPr>
            <a:xfrm rot="5400000">
              <a:off x="8121985" y="2525911"/>
              <a:ext cx="1588200" cy="348736"/>
            </a:xfrm>
            <a:prstGeom prst="rect">
              <a:avLst/>
            </a:prstGeom>
          </p:spPr>
          <p:txBody>
            <a:bodyPr wrap="square" rtlCol="0" anchor="ctr" anchorCtr="0">
              <a:spAutoFit/>
            </a:bodyPr>
            <a:lstStyle/>
            <a:p>
              <a:pPr algn="ctr" fontAlgn="auto">
                <a:lnSpc>
                  <a:spcPct val="90000"/>
                </a:lnSpc>
                <a:spcBef>
                  <a:spcPts val="225"/>
                </a:spcBef>
                <a:spcAft>
                  <a:spcPts val="225"/>
                </a:spcAft>
                <a:buClr>
                  <a:srgbClr val="FFFFFF"/>
                </a:buClr>
              </a:pPr>
              <a:r>
                <a:rPr lang="en-US" sz="1400" dirty="0">
                  <a:ea typeface="MS PGothic" pitchFamily="34" charset="-128"/>
                  <a:cs typeface="+mn-cs"/>
                </a:rPr>
                <a:t>To shared TCC</a:t>
              </a:r>
            </a:p>
          </p:txBody>
        </p:sp>
        <p:cxnSp>
          <p:nvCxnSpPr>
            <p:cNvPr id="149" name="Straight Arrow Connector 148"/>
            <p:cNvCxnSpPr/>
            <p:nvPr/>
          </p:nvCxnSpPr>
          <p:spPr>
            <a:xfrm>
              <a:off x="5954233" y="2647907"/>
              <a:ext cx="1379945" cy="466"/>
            </a:xfrm>
            <a:prstGeom prst="straightConnector1">
              <a:avLst/>
            </a:prstGeom>
            <a:ln>
              <a:solidFill>
                <a:schemeClr val="accent6">
                  <a:lumMod val="75000"/>
                </a:schemeClr>
              </a:solidFill>
              <a:tailEnd type="arrow"/>
            </a:ln>
          </p:spPr>
          <p:style>
            <a:lnRef idx="2">
              <a:schemeClr val="accent6"/>
            </a:lnRef>
            <a:fillRef idx="0">
              <a:schemeClr val="accent6"/>
            </a:fillRef>
            <a:effectRef idx="1">
              <a:schemeClr val="accent6"/>
            </a:effectRef>
            <a:fontRef idx="minor">
              <a:schemeClr val="tx1"/>
            </a:fontRef>
          </p:style>
        </p:cxnSp>
      </p:grpSp>
      <p:sp>
        <p:nvSpPr>
          <p:cNvPr id="204" name="Rounded Rectangle 141">
            <a:extLst>
              <a:ext uri="{FF2B5EF4-FFF2-40B4-BE49-F238E27FC236}">
                <a16:creationId xmlns="" xmlns:a16="http://schemas.microsoft.com/office/drawing/2014/main" id="{08906B3D-C5D1-49FB-A78A-F57C9C530D50}"/>
              </a:ext>
            </a:extLst>
          </p:cNvPr>
          <p:cNvSpPr/>
          <p:nvPr/>
        </p:nvSpPr>
        <p:spPr bwMode="auto">
          <a:xfrm>
            <a:off x="10437534" y="6230592"/>
            <a:ext cx="1403926" cy="357095"/>
          </a:xfrm>
          <a:prstGeom prst="roundRect">
            <a:avLst/>
          </a:prstGeom>
          <a:solidFill>
            <a:schemeClr val="accent3"/>
          </a:solidFill>
          <a:ln>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200" dirty="0">
                <a:solidFill>
                  <a:schemeClr val="bg1"/>
                </a:solidFill>
              </a:rPr>
              <a:t>TCC</a:t>
            </a:r>
          </a:p>
        </p:txBody>
      </p:sp>
      <p:cxnSp>
        <p:nvCxnSpPr>
          <p:cNvPr id="7" name="Straight Arrow Connector 6">
            <a:extLst>
              <a:ext uri="{FF2B5EF4-FFF2-40B4-BE49-F238E27FC236}">
                <a16:creationId xmlns="" xmlns:a16="http://schemas.microsoft.com/office/drawing/2014/main" id="{171819F0-87C7-4C32-9295-B3B1D671B71A}"/>
              </a:ext>
            </a:extLst>
          </p:cNvPr>
          <p:cNvCxnSpPr>
            <a:cxnSpLocks/>
            <a:endCxn id="204" idx="1"/>
          </p:cNvCxnSpPr>
          <p:nvPr/>
        </p:nvCxnSpPr>
        <p:spPr>
          <a:xfrm>
            <a:off x="9973408" y="6406752"/>
            <a:ext cx="464126" cy="2388"/>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7260566" y="2798779"/>
            <a:ext cx="4288251" cy="2568875"/>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205" name="Rectangle 204">
            <a:extLst>
              <a:ext uri="{FF2B5EF4-FFF2-40B4-BE49-F238E27FC236}">
                <a16:creationId xmlns="" xmlns:a16="http://schemas.microsoft.com/office/drawing/2014/main" id="{80D1CE62-7DA6-4C7E-9481-4D49AC9248FA}"/>
              </a:ext>
            </a:extLst>
          </p:cNvPr>
          <p:cNvSpPr/>
          <p:nvPr/>
        </p:nvSpPr>
        <p:spPr>
          <a:xfrm>
            <a:off x="7652697" y="2211003"/>
            <a:ext cx="1655290" cy="340178"/>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206" name="Rectangle 205">
            <a:extLst>
              <a:ext uri="{FF2B5EF4-FFF2-40B4-BE49-F238E27FC236}">
                <a16:creationId xmlns="" xmlns:a16="http://schemas.microsoft.com/office/drawing/2014/main" id="{BF9ABBDE-002C-4214-B8D1-CC6FAB1E0C41}"/>
              </a:ext>
            </a:extLst>
          </p:cNvPr>
          <p:cNvSpPr/>
          <p:nvPr/>
        </p:nvSpPr>
        <p:spPr>
          <a:xfrm>
            <a:off x="10528779" y="5326421"/>
            <a:ext cx="841650" cy="492317"/>
          </a:xfrm>
          <a:prstGeom prst="rect">
            <a:avLst/>
          </a:prstGeom>
          <a:solidFill>
            <a:srgbClr val="F4F4F4">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cxnSp>
        <p:nvCxnSpPr>
          <p:cNvPr id="5" name="Connector: Elbow 4">
            <a:extLst>
              <a:ext uri="{FF2B5EF4-FFF2-40B4-BE49-F238E27FC236}">
                <a16:creationId xmlns="" xmlns:a16="http://schemas.microsoft.com/office/drawing/2014/main" id="{FB580EF2-E873-40A2-9378-18F9A4B2BAC6}"/>
              </a:ext>
            </a:extLst>
          </p:cNvPr>
          <p:cNvCxnSpPr>
            <a:cxnSpLocks/>
            <a:stCxn id="200" idx="2"/>
            <a:endCxn id="147" idx="3"/>
          </p:cNvCxnSpPr>
          <p:nvPr/>
        </p:nvCxnSpPr>
        <p:spPr>
          <a:xfrm rot="5400000">
            <a:off x="7740617" y="187409"/>
            <a:ext cx="228600" cy="2602660"/>
          </a:xfrm>
          <a:prstGeom prst="bentConnector2">
            <a:avLst/>
          </a:prstGeom>
          <a:ln w="25400">
            <a:solidFill>
              <a:schemeClr val="accent6">
                <a:lumMod val="75000"/>
              </a:schemeClr>
            </a:solidFill>
            <a:tailEnd type="triangle"/>
          </a:ln>
          <a:effectLst>
            <a:outerShdw blurRad="40005" dist="20320" dir="5400000" algn="tl" rotWithShape="0">
              <a:prstClr val="black">
                <a:alpha val="38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920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divergence</a:t>
            </a:r>
          </a:p>
        </p:txBody>
      </p:sp>
      <p:sp>
        <p:nvSpPr>
          <p:cNvPr id="3" name="Text Placeholder 2"/>
          <p:cNvSpPr>
            <a:spLocks noGrp="1"/>
          </p:cNvSpPr>
          <p:nvPr>
            <p:ph type="body" sz="quarter" idx="10"/>
          </p:nvPr>
        </p:nvSpPr>
        <p:spPr/>
        <p:txBody>
          <a:bodyPr/>
          <a:lstStyle/>
          <a:p>
            <a:r>
              <a:rPr lang="en-US" dirty="0" err="1"/>
              <a:t>simt</a:t>
            </a:r>
            <a:r>
              <a:rPr lang="en-US" dirty="0"/>
              <a:t> vs. vector execution model</a:t>
            </a:r>
          </a:p>
        </p:txBody>
      </p:sp>
      <p:sp>
        <p:nvSpPr>
          <p:cNvPr id="7" name="TextBox 6"/>
          <p:cNvSpPr txBox="1"/>
          <p:nvPr/>
        </p:nvSpPr>
        <p:spPr>
          <a:xfrm>
            <a:off x="1403362" y="2067445"/>
            <a:ext cx="1980674" cy="477054"/>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cmp_lt</a:t>
            </a:r>
            <a:r>
              <a:rPr lang="en-US" sz="1000" dirty="0"/>
              <a:t> $c0, $s0, 32</a:t>
            </a:r>
          </a:p>
          <a:p>
            <a:pPr>
              <a:spcAft>
                <a:spcPts val="600"/>
              </a:spcAft>
              <a:buClr>
                <a:schemeClr val="bg2"/>
              </a:buClr>
            </a:pPr>
            <a:r>
              <a:rPr lang="en-US" sz="1000" dirty="0" err="1"/>
              <a:t>cbr</a:t>
            </a:r>
            <a:r>
              <a:rPr lang="en-US" sz="1000" dirty="0"/>
              <a:t> $c0, @BB2</a:t>
            </a:r>
          </a:p>
        </p:txBody>
      </p:sp>
      <p:sp>
        <p:nvSpPr>
          <p:cNvPr id="10" name="TextBox 9"/>
          <p:cNvSpPr txBox="1"/>
          <p:nvPr/>
        </p:nvSpPr>
        <p:spPr>
          <a:xfrm>
            <a:off x="832791" y="4309254"/>
            <a:ext cx="1980674" cy="246221"/>
          </a:xfrm>
          <a:prstGeom prst="rect">
            <a:avLst/>
          </a:prstGeom>
          <a:noFill/>
          <a:ln>
            <a:solidFill>
              <a:schemeClr val="tx1"/>
            </a:solidFill>
          </a:ln>
        </p:spPr>
        <p:txBody>
          <a:bodyPr wrap="square" rtlCol="0">
            <a:spAutoFit/>
          </a:bodyPr>
          <a:lstStyle/>
          <a:p>
            <a:pPr>
              <a:spcAft>
                <a:spcPts val="600"/>
              </a:spcAft>
              <a:buClr>
                <a:schemeClr val="bg2"/>
              </a:buClr>
            </a:pPr>
            <a:r>
              <a:rPr lang="en-US" sz="1000" dirty="0"/>
              <a:t>ret</a:t>
            </a:r>
          </a:p>
        </p:txBody>
      </p:sp>
      <p:sp>
        <p:nvSpPr>
          <p:cNvPr id="11" name="TextBox 10"/>
          <p:cNvSpPr txBox="1"/>
          <p:nvPr/>
        </p:nvSpPr>
        <p:spPr>
          <a:xfrm>
            <a:off x="2493644" y="2862812"/>
            <a:ext cx="1980674" cy="477054"/>
          </a:xfrm>
          <a:prstGeom prst="rect">
            <a:avLst/>
          </a:prstGeom>
          <a:noFill/>
          <a:ln>
            <a:solidFill>
              <a:schemeClr val="tx1"/>
            </a:solidFill>
          </a:ln>
        </p:spPr>
        <p:txBody>
          <a:bodyPr wrap="square" rtlCol="0">
            <a:spAutoFit/>
          </a:bodyPr>
          <a:lstStyle/>
          <a:p>
            <a:pPr>
              <a:spcAft>
                <a:spcPts val="600"/>
              </a:spcAft>
              <a:buClr>
                <a:schemeClr val="bg2"/>
              </a:buClr>
            </a:pPr>
            <a:r>
              <a:rPr lang="en-US" sz="1000" dirty="0" err="1"/>
              <a:t>cmp_gt</a:t>
            </a:r>
            <a:r>
              <a:rPr lang="en-US" sz="1000" dirty="0"/>
              <a:t> $c0, $s0, 15</a:t>
            </a:r>
          </a:p>
          <a:p>
            <a:pPr>
              <a:spcAft>
                <a:spcPts val="600"/>
              </a:spcAft>
              <a:buClr>
                <a:schemeClr val="bg2"/>
              </a:buClr>
            </a:pPr>
            <a:r>
              <a:rPr lang="en-US" sz="1000" dirty="0" err="1"/>
              <a:t>cbr</a:t>
            </a:r>
            <a:r>
              <a:rPr lang="en-US" sz="1000" dirty="0"/>
              <a:t> $c0, @BB4</a:t>
            </a:r>
          </a:p>
        </p:txBody>
      </p:sp>
      <p:sp>
        <p:nvSpPr>
          <p:cNvPr id="12" name="TextBox 11"/>
          <p:cNvSpPr txBox="1"/>
          <p:nvPr/>
        </p:nvSpPr>
        <p:spPr>
          <a:xfrm>
            <a:off x="394949" y="2865232"/>
            <a:ext cx="1980674" cy="477054"/>
          </a:xfrm>
          <a:prstGeom prst="rect">
            <a:avLst/>
          </a:prstGeom>
          <a:noFill/>
          <a:ln>
            <a:solidFill>
              <a:schemeClr val="tx1"/>
            </a:solidFill>
          </a:ln>
        </p:spPr>
        <p:txBody>
          <a:bodyPr wrap="square" rtlCol="0">
            <a:spAutoFit/>
          </a:bodyPr>
          <a:lstStyle/>
          <a:p>
            <a:pPr>
              <a:spcAft>
                <a:spcPts val="600"/>
              </a:spcAft>
              <a:buClr>
                <a:schemeClr val="bg2"/>
              </a:buClr>
            </a:pPr>
            <a:r>
              <a:rPr lang="en-US" sz="1000" dirty="0" err="1"/>
              <a:t>st</a:t>
            </a:r>
            <a:r>
              <a:rPr lang="en-US" sz="1000" dirty="0"/>
              <a:t> 84, [$d0]</a:t>
            </a:r>
          </a:p>
          <a:p>
            <a:pPr>
              <a:spcAft>
                <a:spcPts val="600"/>
              </a:spcAft>
              <a:buClr>
                <a:schemeClr val="bg2"/>
              </a:buClr>
            </a:pPr>
            <a:r>
              <a:rPr lang="en-US" sz="1000" dirty="0" err="1"/>
              <a:t>br</a:t>
            </a:r>
            <a:r>
              <a:rPr lang="en-US" sz="1000" dirty="0"/>
              <a:t> @BB4</a:t>
            </a:r>
          </a:p>
        </p:txBody>
      </p:sp>
      <p:sp>
        <p:nvSpPr>
          <p:cNvPr id="14" name="TextBox 13"/>
          <p:cNvSpPr txBox="1"/>
          <p:nvPr/>
        </p:nvSpPr>
        <p:spPr>
          <a:xfrm>
            <a:off x="2493644" y="3814500"/>
            <a:ext cx="1980674" cy="246221"/>
          </a:xfrm>
          <a:prstGeom prst="rect">
            <a:avLst/>
          </a:prstGeom>
          <a:noFill/>
          <a:ln>
            <a:solidFill>
              <a:schemeClr val="tx1"/>
            </a:solidFill>
          </a:ln>
        </p:spPr>
        <p:txBody>
          <a:bodyPr wrap="square" rtlCol="0">
            <a:spAutoFit/>
          </a:bodyPr>
          <a:lstStyle/>
          <a:p>
            <a:pPr>
              <a:spcAft>
                <a:spcPts val="600"/>
              </a:spcAft>
              <a:buClr>
                <a:schemeClr val="bg2"/>
              </a:buClr>
            </a:pPr>
            <a:r>
              <a:rPr lang="en-US" sz="1000" dirty="0" err="1"/>
              <a:t>st</a:t>
            </a:r>
            <a:r>
              <a:rPr lang="en-US" sz="1000" dirty="0"/>
              <a:t> 90, $[d0]</a:t>
            </a:r>
          </a:p>
        </p:txBody>
      </p:sp>
      <p:cxnSp>
        <p:nvCxnSpPr>
          <p:cNvPr id="15" name="Curved Connector 14"/>
          <p:cNvCxnSpPr>
            <a:stCxn id="7" idx="2"/>
            <a:endCxn id="12" idx="0"/>
          </p:cNvCxnSpPr>
          <p:nvPr/>
        </p:nvCxnSpPr>
        <p:spPr>
          <a:xfrm rot="5400000">
            <a:off x="1729127" y="2200659"/>
            <a:ext cx="320733" cy="1008413"/>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7" idx="2"/>
            <a:endCxn id="11" idx="0"/>
          </p:cNvCxnSpPr>
          <p:nvPr/>
        </p:nvCxnSpPr>
        <p:spPr>
          <a:xfrm rot="16200000" flipH="1">
            <a:off x="2779684" y="2158514"/>
            <a:ext cx="318313" cy="109028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cxnSpLocks/>
            <a:stCxn id="12" idx="2"/>
            <a:endCxn id="10" idx="0"/>
          </p:cNvCxnSpPr>
          <p:nvPr/>
        </p:nvCxnSpPr>
        <p:spPr>
          <a:xfrm rot="16200000" flipH="1">
            <a:off x="1120723" y="3606849"/>
            <a:ext cx="966968" cy="43784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584922" y="2305972"/>
            <a:ext cx="707835" cy="171958"/>
            <a:chOff x="6124575" y="4371973"/>
            <a:chExt cx="1145819" cy="320733"/>
          </a:xfrm>
        </p:grpSpPr>
        <p:sp>
          <p:nvSpPr>
            <p:cNvPr id="39" name="Rectangle 38"/>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Arrow Connector 40"/>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Curved Connector 26">
            <a:extLst>
              <a:ext uri="{FF2B5EF4-FFF2-40B4-BE49-F238E27FC236}">
                <a16:creationId xmlns="" xmlns:a16="http://schemas.microsoft.com/office/drawing/2014/main" id="{8609D772-31E8-4165-9C4D-346857F5A2DE}"/>
              </a:ext>
            </a:extLst>
          </p:cNvPr>
          <p:cNvCxnSpPr>
            <a:cxnSpLocks/>
            <a:stCxn id="14" idx="2"/>
            <a:endCxn id="10" idx="0"/>
          </p:cNvCxnSpPr>
          <p:nvPr/>
        </p:nvCxnSpPr>
        <p:spPr>
          <a:xfrm rot="5400000">
            <a:off x="2529289" y="3354561"/>
            <a:ext cx="248533" cy="1660853"/>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 xmlns:a16="http://schemas.microsoft.com/office/drawing/2014/main" id="{4FB2E4F7-784B-45B3-A167-57AB6BE61E0E}"/>
              </a:ext>
            </a:extLst>
          </p:cNvPr>
          <p:cNvGrpSpPr/>
          <p:nvPr/>
        </p:nvGrpSpPr>
        <p:grpSpPr>
          <a:xfrm>
            <a:off x="1564740" y="3124678"/>
            <a:ext cx="707835" cy="171958"/>
            <a:chOff x="6124575" y="4371973"/>
            <a:chExt cx="1145819" cy="320733"/>
          </a:xfrm>
        </p:grpSpPr>
        <p:sp>
          <p:nvSpPr>
            <p:cNvPr id="65" name="Rectangle 64">
              <a:extLst>
                <a:ext uri="{FF2B5EF4-FFF2-40B4-BE49-F238E27FC236}">
                  <a16:creationId xmlns="" xmlns:a16="http://schemas.microsoft.com/office/drawing/2014/main" id="{7CD31650-8295-4430-8A99-3AE0573C7AB4}"/>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6" name="Straight Arrow Connector 65">
              <a:extLst>
                <a:ext uri="{FF2B5EF4-FFF2-40B4-BE49-F238E27FC236}">
                  <a16:creationId xmlns="" xmlns:a16="http://schemas.microsoft.com/office/drawing/2014/main" id="{0A978A9F-CDF3-4C0F-83F5-4E796AF79D6F}"/>
                </a:ext>
              </a:extLst>
            </p:cNvPr>
            <p:cNvCxnSpPr/>
            <p:nvPr/>
          </p:nvCxnSpPr>
          <p:spPr>
            <a:xfrm>
              <a:off x="6298133" y="4371974"/>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 xmlns:a16="http://schemas.microsoft.com/office/drawing/2014/main" id="{48C91C7B-C79D-438B-8C14-B0822283B3E2}"/>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EF7254F9-46CF-4329-93E3-6D290D1F366E}"/>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 xmlns:a16="http://schemas.microsoft.com/office/drawing/2014/main" id="{906650E0-CFBF-45CE-86CA-E64C99F6E602}"/>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307C9E25-7EA4-4DD5-A704-FFC40D41E80C}"/>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 xmlns:a16="http://schemas.microsoft.com/office/drawing/2014/main" id="{3ADC5662-08E5-4930-9D16-7427608C0610}"/>
              </a:ext>
            </a:extLst>
          </p:cNvPr>
          <p:cNvGrpSpPr/>
          <p:nvPr/>
        </p:nvGrpSpPr>
        <p:grpSpPr>
          <a:xfrm>
            <a:off x="3677479" y="3124678"/>
            <a:ext cx="707835" cy="171958"/>
            <a:chOff x="6124575" y="4371973"/>
            <a:chExt cx="1145819" cy="320733"/>
          </a:xfrm>
        </p:grpSpPr>
        <p:sp>
          <p:nvSpPr>
            <p:cNvPr id="72" name="Rectangle 71">
              <a:extLst>
                <a:ext uri="{FF2B5EF4-FFF2-40B4-BE49-F238E27FC236}">
                  <a16:creationId xmlns="" xmlns:a16="http://schemas.microsoft.com/office/drawing/2014/main" id="{2623B79D-C5E7-4825-A166-1D156ED3AA34}"/>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a:extLst>
                <a:ext uri="{FF2B5EF4-FFF2-40B4-BE49-F238E27FC236}">
                  <a16:creationId xmlns="" xmlns:a16="http://schemas.microsoft.com/office/drawing/2014/main" id="{F39D678A-AFB2-4744-915D-D33B082AF021}"/>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 xmlns:a16="http://schemas.microsoft.com/office/drawing/2014/main" id="{0212E4D1-4A25-4674-890F-FFF5D9E5C19F}"/>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 xmlns:a16="http://schemas.microsoft.com/office/drawing/2014/main" id="{1746195F-58E5-4457-9C6A-400D7BE8A68C}"/>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 xmlns:a16="http://schemas.microsoft.com/office/drawing/2014/main" id="{366CD231-2269-4184-93F7-B7344239CE76}"/>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5EA44937-3FF6-489A-93C1-EB12A7BE7F25}"/>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 xmlns:a16="http://schemas.microsoft.com/office/drawing/2014/main" id="{981EB78B-C6F1-4E07-A578-C19CCA705D09}"/>
              </a:ext>
            </a:extLst>
          </p:cNvPr>
          <p:cNvGrpSpPr/>
          <p:nvPr/>
        </p:nvGrpSpPr>
        <p:grpSpPr>
          <a:xfrm>
            <a:off x="3705572" y="3851630"/>
            <a:ext cx="707835" cy="171958"/>
            <a:chOff x="6124575" y="4371973"/>
            <a:chExt cx="1145819" cy="320733"/>
          </a:xfrm>
        </p:grpSpPr>
        <p:sp>
          <p:nvSpPr>
            <p:cNvPr id="79" name="Rectangle 78">
              <a:extLst>
                <a:ext uri="{FF2B5EF4-FFF2-40B4-BE49-F238E27FC236}">
                  <a16:creationId xmlns="" xmlns:a16="http://schemas.microsoft.com/office/drawing/2014/main" id="{100EB1A2-82FD-4C3E-9A17-01F817D51563}"/>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0" name="Straight Arrow Connector 79">
              <a:extLst>
                <a:ext uri="{FF2B5EF4-FFF2-40B4-BE49-F238E27FC236}">
                  <a16:creationId xmlns="" xmlns:a16="http://schemas.microsoft.com/office/drawing/2014/main" id="{6D2DEE9E-8A0B-40C4-B1F1-5116DCAB5214}"/>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0FE592E6-9AF7-4D66-8A3A-72E2F56BB73C}"/>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E2B373BB-655A-4429-930F-4ABC2E017E6E}"/>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64F28BD5-9127-42C3-9FD9-4705D99FC110}"/>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 xmlns:a16="http://schemas.microsoft.com/office/drawing/2014/main" id="{271758E8-E873-40E7-B67B-1219A737ADA1}"/>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Curved Connector 26">
            <a:extLst>
              <a:ext uri="{FF2B5EF4-FFF2-40B4-BE49-F238E27FC236}">
                <a16:creationId xmlns="" xmlns:a16="http://schemas.microsoft.com/office/drawing/2014/main" id="{ECC46D53-216F-41AB-AFB1-E240AE1F74FA}"/>
              </a:ext>
            </a:extLst>
          </p:cNvPr>
          <p:cNvCxnSpPr>
            <a:cxnSpLocks/>
            <a:stCxn id="11" idx="2"/>
            <a:endCxn id="10" idx="0"/>
          </p:cNvCxnSpPr>
          <p:nvPr/>
        </p:nvCxnSpPr>
        <p:spPr>
          <a:xfrm rot="5400000">
            <a:off x="2168861" y="2994134"/>
            <a:ext cx="969388" cy="1660853"/>
          </a:xfrm>
          <a:prstGeom prst="curvedConnector3">
            <a:avLst>
              <a:gd name="adj1" fmla="val 235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 xmlns:a16="http://schemas.microsoft.com/office/drawing/2014/main" id="{8FC25C93-241A-4BD3-8173-C82C640F6A2D}"/>
              </a:ext>
            </a:extLst>
          </p:cNvPr>
          <p:cNvCxnSpPr>
            <a:cxnSpLocks/>
            <a:stCxn id="11" idx="2"/>
            <a:endCxn id="14" idx="0"/>
          </p:cNvCxnSpPr>
          <p:nvPr/>
        </p:nvCxnSpPr>
        <p:spPr>
          <a:xfrm>
            <a:off x="3483981" y="3339866"/>
            <a:ext cx="0" cy="4746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 xmlns:a16="http://schemas.microsoft.com/office/drawing/2014/main" id="{458EEEB3-8A33-4C65-BC30-972930E19756}"/>
              </a:ext>
            </a:extLst>
          </p:cNvPr>
          <p:cNvSpPr txBox="1"/>
          <p:nvPr/>
        </p:nvSpPr>
        <p:spPr>
          <a:xfrm>
            <a:off x="1345098" y="1856294"/>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BB0</a:t>
            </a:r>
            <a:endParaRPr lang="en-US" sz="1000" b="1" dirty="0">
              <a:latin typeface="Lucida Console" panose="020B0609040504020204" pitchFamily="49" charset="0"/>
            </a:endParaRPr>
          </a:p>
        </p:txBody>
      </p:sp>
      <p:sp>
        <p:nvSpPr>
          <p:cNvPr id="116" name="TextBox 115">
            <a:extLst>
              <a:ext uri="{FF2B5EF4-FFF2-40B4-BE49-F238E27FC236}">
                <a16:creationId xmlns="" xmlns:a16="http://schemas.microsoft.com/office/drawing/2014/main" id="{A3DD190D-D3C7-4E5B-BB27-47C104544E86}"/>
              </a:ext>
            </a:extLst>
          </p:cNvPr>
          <p:cNvSpPr txBox="1"/>
          <p:nvPr/>
        </p:nvSpPr>
        <p:spPr>
          <a:xfrm>
            <a:off x="365855" y="2650324"/>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BB1</a:t>
            </a:r>
          </a:p>
        </p:txBody>
      </p:sp>
      <p:sp>
        <p:nvSpPr>
          <p:cNvPr id="117" name="TextBox 116">
            <a:extLst>
              <a:ext uri="{FF2B5EF4-FFF2-40B4-BE49-F238E27FC236}">
                <a16:creationId xmlns="" xmlns:a16="http://schemas.microsoft.com/office/drawing/2014/main" id="{F6B5D1D5-3855-4C3D-A608-890B1386D8CD}"/>
              </a:ext>
            </a:extLst>
          </p:cNvPr>
          <p:cNvSpPr txBox="1"/>
          <p:nvPr/>
        </p:nvSpPr>
        <p:spPr>
          <a:xfrm>
            <a:off x="2445805" y="3597121"/>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BB3</a:t>
            </a:r>
          </a:p>
        </p:txBody>
      </p:sp>
      <p:sp>
        <p:nvSpPr>
          <p:cNvPr id="118" name="TextBox 117">
            <a:extLst>
              <a:ext uri="{FF2B5EF4-FFF2-40B4-BE49-F238E27FC236}">
                <a16:creationId xmlns="" xmlns:a16="http://schemas.microsoft.com/office/drawing/2014/main" id="{9D3C612E-C97F-411B-A2B7-268D3D10694A}"/>
              </a:ext>
            </a:extLst>
          </p:cNvPr>
          <p:cNvSpPr txBox="1"/>
          <p:nvPr/>
        </p:nvSpPr>
        <p:spPr>
          <a:xfrm>
            <a:off x="2424406" y="2651098"/>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BB2</a:t>
            </a:r>
          </a:p>
        </p:txBody>
      </p:sp>
      <p:sp>
        <p:nvSpPr>
          <p:cNvPr id="119" name="TextBox 118">
            <a:extLst>
              <a:ext uri="{FF2B5EF4-FFF2-40B4-BE49-F238E27FC236}">
                <a16:creationId xmlns="" xmlns:a16="http://schemas.microsoft.com/office/drawing/2014/main" id="{5F80734D-6067-4798-BA6B-F0DEDD3BAC08}"/>
              </a:ext>
            </a:extLst>
          </p:cNvPr>
          <p:cNvSpPr txBox="1"/>
          <p:nvPr/>
        </p:nvSpPr>
        <p:spPr>
          <a:xfrm>
            <a:off x="766532" y="4097935"/>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BB4</a:t>
            </a:r>
          </a:p>
        </p:txBody>
      </p:sp>
      <p:grpSp>
        <p:nvGrpSpPr>
          <p:cNvPr id="120" name="Group 119">
            <a:extLst>
              <a:ext uri="{FF2B5EF4-FFF2-40B4-BE49-F238E27FC236}">
                <a16:creationId xmlns="" xmlns:a16="http://schemas.microsoft.com/office/drawing/2014/main" id="{8FDBDDBE-2FFE-492B-9DD4-EBE1ED3C6E70}"/>
              </a:ext>
            </a:extLst>
          </p:cNvPr>
          <p:cNvGrpSpPr/>
          <p:nvPr/>
        </p:nvGrpSpPr>
        <p:grpSpPr>
          <a:xfrm>
            <a:off x="2077102" y="4361746"/>
            <a:ext cx="707835" cy="171958"/>
            <a:chOff x="6124575" y="4371973"/>
            <a:chExt cx="1145819" cy="320733"/>
          </a:xfrm>
        </p:grpSpPr>
        <p:sp>
          <p:nvSpPr>
            <p:cNvPr id="121" name="Rectangle 120">
              <a:extLst>
                <a:ext uri="{FF2B5EF4-FFF2-40B4-BE49-F238E27FC236}">
                  <a16:creationId xmlns="" xmlns:a16="http://schemas.microsoft.com/office/drawing/2014/main" id="{68D2DCDF-AE9A-4441-BFE3-9E5EC5CEAAAC}"/>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2" name="Straight Arrow Connector 121">
              <a:extLst>
                <a:ext uri="{FF2B5EF4-FFF2-40B4-BE49-F238E27FC236}">
                  <a16:creationId xmlns="" xmlns:a16="http://schemas.microsoft.com/office/drawing/2014/main" id="{F280D08A-DDA6-49F7-B426-D0F82AF6D221}"/>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 xmlns:a16="http://schemas.microsoft.com/office/drawing/2014/main" id="{CC98F4FA-2C10-49A5-BE75-B7D0C56B477A}"/>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E9572466-02BD-4585-B867-ED9F10898BF5}"/>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 xmlns:a16="http://schemas.microsoft.com/office/drawing/2014/main" id="{BC65547F-983D-4861-9F6D-0BD5F87E112A}"/>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 xmlns:a16="http://schemas.microsoft.com/office/drawing/2014/main" id="{FA1A14C3-016A-40BD-8F34-88214B0BF805}"/>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 xmlns:a16="http://schemas.microsoft.com/office/drawing/2014/main" id="{C0BC7E33-6201-4FCA-B2A4-EF817BF35D2D}"/>
              </a:ext>
            </a:extLst>
          </p:cNvPr>
          <p:cNvSpPr txBox="1"/>
          <p:nvPr/>
        </p:nvSpPr>
        <p:spPr>
          <a:xfrm>
            <a:off x="4482957" y="489681"/>
            <a:ext cx="1883849" cy="1631216"/>
          </a:xfrm>
          <a:prstGeom prst="rect">
            <a:avLst/>
          </a:prstGeom>
          <a:noFill/>
        </p:spPr>
        <p:txBody>
          <a:bodyPr wrap="none" rtlCol="0">
            <a:spAutoFit/>
          </a:bodyPr>
          <a:lstStyle/>
          <a:p>
            <a:pPr>
              <a:spcAft>
                <a:spcPts val="600"/>
              </a:spcAft>
              <a:buClr>
                <a:schemeClr val="bg2"/>
              </a:buClr>
            </a:pPr>
            <a:r>
              <a:rPr lang="en-US" sz="1600" b="1" dirty="0"/>
              <a:t>Source code:</a:t>
            </a:r>
          </a:p>
          <a:p>
            <a:pPr>
              <a:spcAft>
                <a:spcPts val="600"/>
              </a:spcAft>
              <a:buClr>
                <a:schemeClr val="bg2"/>
              </a:buClr>
            </a:pPr>
            <a:r>
              <a:rPr lang="en-US" sz="1100" dirty="0">
                <a:latin typeface="Lucida Console" panose="020B0609040504020204" pitchFamily="49" charset="0"/>
              </a:rPr>
              <a:t>if (</a:t>
            </a:r>
            <a:r>
              <a:rPr lang="en-US" sz="1100" dirty="0" err="1">
                <a:latin typeface="Lucida Console" panose="020B0609040504020204" pitchFamily="49" charset="0"/>
              </a:rPr>
              <a:t>i</a:t>
            </a:r>
            <a:r>
              <a:rPr lang="en-US" sz="1100" dirty="0">
                <a:latin typeface="Lucida Console" panose="020B0609040504020204" pitchFamily="49" charset="0"/>
              </a:rPr>
              <a:t> &gt; 31) {</a:t>
            </a:r>
          </a:p>
          <a:p>
            <a:pPr>
              <a:spcAft>
                <a:spcPts val="600"/>
              </a:spcAft>
              <a:buClr>
                <a:schemeClr val="bg2"/>
              </a:buClr>
            </a:pPr>
            <a:r>
              <a:rPr lang="en-US" sz="1100" dirty="0">
                <a:latin typeface="Lucida Console" panose="020B0609040504020204" pitchFamily="49" charset="0"/>
              </a:rPr>
              <a:t>    *x = 84;</a:t>
            </a:r>
          </a:p>
          <a:p>
            <a:pPr>
              <a:spcAft>
                <a:spcPts val="600"/>
              </a:spcAft>
              <a:buClr>
                <a:schemeClr val="bg2"/>
              </a:buClr>
            </a:pPr>
            <a:r>
              <a:rPr lang="en-US" sz="1100" dirty="0">
                <a:latin typeface="Lucida Console" panose="020B0609040504020204" pitchFamily="49" charset="0"/>
              </a:rPr>
              <a:t>} else if (</a:t>
            </a:r>
            <a:r>
              <a:rPr lang="en-US" sz="1100" dirty="0" err="1">
                <a:latin typeface="Lucida Console" panose="020B0609040504020204" pitchFamily="49" charset="0"/>
              </a:rPr>
              <a:t>i</a:t>
            </a:r>
            <a:r>
              <a:rPr lang="en-US" sz="1100" dirty="0">
                <a:latin typeface="Lucida Console" panose="020B0609040504020204" pitchFamily="49" charset="0"/>
              </a:rPr>
              <a:t> &lt; 16) {</a:t>
            </a:r>
          </a:p>
          <a:p>
            <a:pPr>
              <a:spcAft>
                <a:spcPts val="600"/>
              </a:spcAft>
              <a:buClr>
                <a:schemeClr val="bg2"/>
              </a:buClr>
            </a:pPr>
            <a:r>
              <a:rPr lang="en-US" sz="1100" dirty="0">
                <a:latin typeface="Lucida Console" panose="020B0609040504020204" pitchFamily="49" charset="0"/>
              </a:rPr>
              <a:t>    *x = 90;</a:t>
            </a:r>
          </a:p>
          <a:p>
            <a:pPr>
              <a:spcAft>
                <a:spcPts val="600"/>
              </a:spcAft>
              <a:buClr>
                <a:schemeClr val="bg2"/>
              </a:buClr>
            </a:pPr>
            <a:r>
              <a:rPr lang="en-US" sz="1100" dirty="0">
                <a:latin typeface="Lucida Console" panose="020B0609040504020204" pitchFamily="49" charset="0"/>
              </a:rPr>
              <a:t>}</a:t>
            </a:r>
            <a:endParaRPr lang="en-US" sz="1600" dirty="0">
              <a:latin typeface="Lucida Console" panose="020B0609040504020204" pitchFamily="49" charset="0"/>
            </a:endParaRPr>
          </a:p>
        </p:txBody>
      </p:sp>
      <p:sp>
        <p:nvSpPr>
          <p:cNvPr id="59" name="TextBox 58">
            <a:extLst>
              <a:ext uri="{FF2B5EF4-FFF2-40B4-BE49-F238E27FC236}">
                <a16:creationId xmlns="" xmlns:a16="http://schemas.microsoft.com/office/drawing/2014/main" id="{AA480D05-2F08-4EEC-998F-3C7D51655869}"/>
              </a:ext>
            </a:extLst>
          </p:cNvPr>
          <p:cNvSpPr txBox="1"/>
          <p:nvPr/>
        </p:nvSpPr>
        <p:spPr>
          <a:xfrm>
            <a:off x="3534276" y="2180256"/>
            <a:ext cx="1897362" cy="584775"/>
          </a:xfrm>
          <a:prstGeom prst="rect">
            <a:avLst/>
          </a:prstGeom>
          <a:noFill/>
        </p:spPr>
        <p:txBody>
          <a:bodyPr wrap="square" rtlCol="0">
            <a:spAutoFit/>
          </a:bodyPr>
          <a:lstStyle/>
          <a:p>
            <a:pPr>
              <a:spcAft>
                <a:spcPts val="600"/>
              </a:spcAft>
              <a:buClr>
                <a:schemeClr val="bg2"/>
              </a:buClr>
            </a:pPr>
            <a:r>
              <a:rPr lang="en-US" sz="1600" dirty="0"/>
              <a:t>Execute taken path first &amp; flush IB</a:t>
            </a:r>
          </a:p>
        </p:txBody>
      </p:sp>
      <p:sp>
        <p:nvSpPr>
          <p:cNvPr id="60" name="TextBox 59">
            <a:extLst>
              <a:ext uri="{FF2B5EF4-FFF2-40B4-BE49-F238E27FC236}">
                <a16:creationId xmlns="" xmlns:a16="http://schemas.microsoft.com/office/drawing/2014/main" id="{4705D724-2185-45A1-A3BB-FD4F14B630D6}"/>
              </a:ext>
            </a:extLst>
          </p:cNvPr>
          <p:cNvSpPr txBox="1"/>
          <p:nvPr/>
        </p:nvSpPr>
        <p:spPr>
          <a:xfrm>
            <a:off x="3483981" y="3449678"/>
            <a:ext cx="1773627" cy="338554"/>
          </a:xfrm>
          <a:prstGeom prst="rect">
            <a:avLst/>
          </a:prstGeom>
          <a:noFill/>
        </p:spPr>
        <p:txBody>
          <a:bodyPr wrap="none" rtlCol="0">
            <a:spAutoFit/>
          </a:bodyPr>
          <a:lstStyle/>
          <a:p>
            <a:pPr>
              <a:spcAft>
                <a:spcPts val="600"/>
              </a:spcAft>
              <a:buClr>
                <a:schemeClr val="bg2"/>
              </a:buClr>
            </a:pPr>
            <a:r>
              <a:rPr lang="en-US" sz="1600" dirty="0"/>
              <a:t>Fall through to BB3</a:t>
            </a:r>
          </a:p>
        </p:txBody>
      </p:sp>
      <p:cxnSp>
        <p:nvCxnSpPr>
          <p:cNvPr id="61" name="Curved Connector 23">
            <a:extLst>
              <a:ext uri="{FF2B5EF4-FFF2-40B4-BE49-F238E27FC236}">
                <a16:creationId xmlns="" xmlns:a16="http://schemas.microsoft.com/office/drawing/2014/main" id="{48FBC2AD-6763-4921-AB6F-F4CFAA6A91E1}"/>
              </a:ext>
            </a:extLst>
          </p:cNvPr>
          <p:cNvCxnSpPr>
            <a:cxnSpLocks/>
            <a:stCxn id="14" idx="2"/>
            <a:endCxn id="12" idx="1"/>
          </p:cNvCxnSpPr>
          <p:nvPr/>
        </p:nvCxnSpPr>
        <p:spPr>
          <a:xfrm rot="5400000" flipH="1">
            <a:off x="1460984" y="2037724"/>
            <a:ext cx="956962" cy="3089032"/>
          </a:xfrm>
          <a:prstGeom prst="curvedConnector4">
            <a:avLst>
              <a:gd name="adj1" fmla="val -89820"/>
              <a:gd name="adj2" fmla="val 108288"/>
            </a:avLst>
          </a:prstGeom>
          <a:ln w="38100">
            <a:solidFill>
              <a:schemeClr val="accent1">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 xmlns:a16="http://schemas.microsoft.com/office/drawing/2014/main" id="{7FF19E9E-0B24-4C84-B980-019FB953C695}"/>
              </a:ext>
            </a:extLst>
          </p:cNvPr>
          <p:cNvGrpSpPr/>
          <p:nvPr/>
        </p:nvGrpSpPr>
        <p:grpSpPr>
          <a:xfrm>
            <a:off x="6552811" y="2405724"/>
            <a:ext cx="914400" cy="1315181"/>
            <a:chOff x="3024678" y="4447774"/>
            <a:chExt cx="914400" cy="1315181"/>
          </a:xfrm>
        </p:grpSpPr>
        <p:sp>
          <p:nvSpPr>
            <p:cNvPr id="86" name="Rectangle 85">
              <a:extLst>
                <a:ext uri="{FF2B5EF4-FFF2-40B4-BE49-F238E27FC236}">
                  <a16:creationId xmlns="" xmlns:a16="http://schemas.microsoft.com/office/drawing/2014/main" id="{C042853D-2FA3-4052-BCF4-03681838FDA7}"/>
                </a:ext>
              </a:extLst>
            </p:cNvPr>
            <p:cNvSpPr/>
            <p:nvPr/>
          </p:nvSpPr>
          <p:spPr>
            <a:xfrm>
              <a:off x="3024678" y="4447774"/>
              <a:ext cx="914400"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7" name="Rectangle 86">
              <a:extLst>
                <a:ext uri="{FF2B5EF4-FFF2-40B4-BE49-F238E27FC236}">
                  <a16:creationId xmlns="" xmlns:a16="http://schemas.microsoft.com/office/drawing/2014/main" id="{53745CE5-379D-4794-BC0F-81C2B4DA23C2}"/>
                </a:ext>
              </a:extLst>
            </p:cNvPr>
            <p:cNvSpPr/>
            <p:nvPr/>
          </p:nvSpPr>
          <p:spPr>
            <a:xfrm>
              <a:off x="3024678" y="4675153"/>
              <a:ext cx="914400"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8" name="Rectangle 87">
              <a:extLst>
                <a:ext uri="{FF2B5EF4-FFF2-40B4-BE49-F238E27FC236}">
                  <a16:creationId xmlns="" xmlns:a16="http://schemas.microsoft.com/office/drawing/2014/main" id="{A107785A-CF01-42DB-B563-84807D96D27B}"/>
                </a:ext>
              </a:extLst>
            </p:cNvPr>
            <p:cNvSpPr/>
            <p:nvPr/>
          </p:nvSpPr>
          <p:spPr>
            <a:xfrm>
              <a:off x="3024678" y="4898583"/>
              <a:ext cx="914400"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9" name="Rectangle 88">
              <a:extLst>
                <a:ext uri="{FF2B5EF4-FFF2-40B4-BE49-F238E27FC236}">
                  <a16:creationId xmlns="" xmlns:a16="http://schemas.microsoft.com/office/drawing/2014/main" id="{9229AE1D-1374-4E62-A7DA-9EF72E46F262}"/>
                </a:ext>
              </a:extLst>
            </p:cNvPr>
            <p:cNvSpPr/>
            <p:nvPr/>
          </p:nvSpPr>
          <p:spPr>
            <a:xfrm>
              <a:off x="3024678" y="5125962"/>
              <a:ext cx="914400"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6" name="Oval 35">
              <a:extLst>
                <a:ext uri="{FF2B5EF4-FFF2-40B4-BE49-F238E27FC236}">
                  <a16:creationId xmlns="" xmlns:a16="http://schemas.microsoft.com/office/drawing/2014/main" id="{473DF951-6355-4E6B-8058-2D50C618DD56}"/>
                </a:ext>
              </a:extLst>
            </p:cNvPr>
            <p:cNvSpPr>
              <a:spLocks noChangeAspect="1"/>
            </p:cNvSpPr>
            <p:nvPr/>
          </p:nvSpPr>
          <p:spPr>
            <a:xfrm>
              <a:off x="3436158" y="5466601"/>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Oval 89">
              <a:extLst>
                <a:ext uri="{FF2B5EF4-FFF2-40B4-BE49-F238E27FC236}">
                  <a16:creationId xmlns="" xmlns:a16="http://schemas.microsoft.com/office/drawing/2014/main" id="{381696EA-F4D0-4BCD-8871-70706604C72E}"/>
                </a:ext>
              </a:extLst>
            </p:cNvPr>
            <p:cNvSpPr>
              <a:spLocks noChangeAspect="1"/>
            </p:cNvSpPr>
            <p:nvPr/>
          </p:nvSpPr>
          <p:spPr>
            <a:xfrm>
              <a:off x="3436158" y="5569058"/>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Oval 91">
              <a:extLst>
                <a:ext uri="{FF2B5EF4-FFF2-40B4-BE49-F238E27FC236}">
                  <a16:creationId xmlns="" xmlns:a16="http://schemas.microsoft.com/office/drawing/2014/main" id="{77B37D87-E044-48E7-A83B-878C2A7906CE}"/>
                </a:ext>
              </a:extLst>
            </p:cNvPr>
            <p:cNvSpPr>
              <a:spLocks noChangeAspect="1"/>
            </p:cNvSpPr>
            <p:nvPr/>
          </p:nvSpPr>
          <p:spPr>
            <a:xfrm>
              <a:off x="3436158" y="5671515"/>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8" name="TextBox 37">
            <a:extLst>
              <a:ext uri="{FF2B5EF4-FFF2-40B4-BE49-F238E27FC236}">
                <a16:creationId xmlns="" xmlns:a16="http://schemas.microsoft.com/office/drawing/2014/main" id="{ABE9341E-677C-4E2A-9C3F-E89F974B9B90}"/>
              </a:ext>
            </a:extLst>
          </p:cNvPr>
          <p:cNvSpPr txBox="1"/>
          <p:nvPr/>
        </p:nvSpPr>
        <p:spPr>
          <a:xfrm>
            <a:off x="6286612" y="2102589"/>
            <a:ext cx="1641988" cy="338554"/>
          </a:xfrm>
          <a:prstGeom prst="rect">
            <a:avLst/>
          </a:prstGeom>
          <a:noFill/>
        </p:spPr>
        <p:txBody>
          <a:bodyPr wrap="none" rtlCol="0">
            <a:spAutoFit/>
          </a:bodyPr>
          <a:lstStyle/>
          <a:p>
            <a:pPr>
              <a:spcAft>
                <a:spcPts val="600"/>
              </a:spcAft>
              <a:buClr>
                <a:schemeClr val="bg2"/>
              </a:buClr>
            </a:pPr>
            <a:r>
              <a:rPr lang="en-US" sz="1600" dirty="0"/>
              <a:t>Instruction buffer</a:t>
            </a:r>
          </a:p>
        </p:txBody>
      </p:sp>
      <p:sp>
        <p:nvSpPr>
          <p:cNvPr id="6" name="TextBox 5">
            <a:extLst>
              <a:ext uri="{FF2B5EF4-FFF2-40B4-BE49-F238E27FC236}">
                <a16:creationId xmlns="" xmlns:a16="http://schemas.microsoft.com/office/drawing/2014/main" id="{A817F877-73D9-47FF-AD15-4D1FDCACBB34}"/>
              </a:ext>
            </a:extLst>
          </p:cNvPr>
          <p:cNvSpPr txBox="1"/>
          <p:nvPr/>
        </p:nvSpPr>
        <p:spPr>
          <a:xfrm>
            <a:off x="6761384" y="2355623"/>
            <a:ext cx="497252"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cmp</a:t>
            </a:r>
            <a:endParaRPr lang="en-US" sz="1400" dirty="0">
              <a:solidFill>
                <a:schemeClr val="bg1"/>
              </a:solidFill>
            </a:endParaRPr>
          </a:p>
        </p:txBody>
      </p:sp>
      <p:sp>
        <p:nvSpPr>
          <p:cNvPr id="93" name="TextBox 92">
            <a:extLst>
              <a:ext uri="{FF2B5EF4-FFF2-40B4-BE49-F238E27FC236}">
                <a16:creationId xmlns="" xmlns:a16="http://schemas.microsoft.com/office/drawing/2014/main" id="{42D9F575-8A92-47CD-8565-8CC709D1F3D6}"/>
              </a:ext>
            </a:extLst>
          </p:cNvPr>
          <p:cNvSpPr txBox="1"/>
          <p:nvPr/>
        </p:nvSpPr>
        <p:spPr>
          <a:xfrm>
            <a:off x="6852947" y="2786991"/>
            <a:ext cx="314125"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st</a:t>
            </a:r>
            <a:endParaRPr lang="en-US" sz="1400" dirty="0">
              <a:solidFill>
                <a:schemeClr val="bg1"/>
              </a:solidFill>
            </a:endParaRPr>
          </a:p>
        </p:txBody>
      </p:sp>
      <p:sp>
        <p:nvSpPr>
          <p:cNvPr id="94" name="TextBox 93">
            <a:extLst>
              <a:ext uri="{FF2B5EF4-FFF2-40B4-BE49-F238E27FC236}">
                <a16:creationId xmlns="" xmlns:a16="http://schemas.microsoft.com/office/drawing/2014/main" id="{5E4D9F5D-D053-418D-B518-7DEE05F097DD}"/>
              </a:ext>
            </a:extLst>
          </p:cNvPr>
          <p:cNvSpPr txBox="1"/>
          <p:nvPr/>
        </p:nvSpPr>
        <p:spPr>
          <a:xfrm>
            <a:off x="6801459" y="2592475"/>
            <a:ext cx="417102"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cbr</a:t>
            </a:r>
            <a:endParaRPr lang="en-US" sz="1400" dirty="0">
              <a:solidFill>
                <a:schemeClr val="bg1"/>
              </a:solidFill>
            </a:endParaRPr>
          </a:p>
        </p:txBody>
      </p:sp>
      <p:sp>
        <p:nvSpPr>
          <p:cNvPr id="95" name="TextBox 94">
            <a:extLst>
              <a:ext uri="{FF2B5EF4-FFF2-40B4-BE49-F238E27FC236}">
                <a16:creationId xmlns="" xmlns:a16="http://schemas.microsoft.com/office/drawing/2014/main" id="{FC95106F-FEDF-452F-A71C-3913095483CD}"/>
              </a:ext>
            </a:extLst>
          </p:cNvPr>
          <p:cNvSpPr txBox="1"/>
          <p:nvPr/>
        </p:nvSpPr>
        <p:spPr>
          <a:xfrm>
            <a:off x="6839129" y="3043713"/>
            <a:ext cx="341760"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br</a:t>
            </a:r>
            <a:endParaRPr lang="en-US" sz="1400" dirty="0">
              <a:solidFill>
                <a:schemeClr val="bg1"/>
              </a:solidFill>
            </a:endParaRPr>
          </a:p>
        </p:txBody>
      </p:sp>
      <p:sp>
        <p:nvSpPr>
          <p:cNvPr id="96" name="TextBox 95">
            <a:extLst>
              <a:ext uri="{FF2B5EF4-FFF2-40B4-BE49-F238E27FC236}">
                <a16:creationId xmlns="" xmlns:a16="http://schemas.microsoft.com/office/drawing/2014/main" id="{8E3257EB-5C10-4E20-9B61-1BE3EC9E3C13}"/>
              </a:ext>
            </a:extLst>
          </p:cNvPr>
          <p:cNvSpPr txBox="1"/>
          <p:nvPr/>
        </p:nvSpPr>
        <p:spPr>
          <a:xfrm>
            <a:off x="6757735" y="2342811"/>
            <a:ext cx="497252"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cmp</a:t>
            </a:r>
            <a:endParaRPr lang="en-US" sz="1400" dirty="0">
              <a:solidFill>
                <a:schemeClr val="bg1"/>
              </a:solidFill>
            </a:endParaRPr>
          </a:p>
        </p:txBody>
      </p:sp>
      <p:sp>
        <p:nvSpPr>
          <p:cNvPr id="97" name="TextBox 96">
            <a:extLst>
              <a:ext uri="{FF2B5EF4-FFF2-40B4-BE49-F238E27FC236}">
                <a16:creationId xmlns="" xmlns:a16="http://schemas.microsoft.com/office/drawing/2014/main" id="{BA966449-0878-45C6-9CEE-AF4E9B808B57}"/>
              </a:ext>
            </a:extLst>
          </p:cNvPr>
          <p:cNvSpPr txBox="1"/>
          <p:nvPr/>
        </p:nvSpPr>
        <p:spPr>
          <a:xfrm>
            <a:off x="6849298" y="2774179"/>
            <a:ext cx="314125"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st</a:t>
            </a:r>
            <a:endParaRPr lang="en-US" sz="1400" dirty="0">
              <a:solidFill>
                <a:schemeClr val="bg1"/>
              </a:solidFill>
            </a:endParaRPr>
          </a:p>
        </p:txBody>
      </p:sp>
      <p:sp>
        <p:nvSpPr>
          <p:cNvPr id="98" name="TextBox 97">
            <a:extLst>
              <a:ext uri="{FF2B5EF4-FFF2-40B4-BE49-F238E27FC236}">
                <a16:creationId xmlns="" xmlns:a16="http://schemas.microsoft.com/office/drawing/2014/main" id="{579A94DE-7DCC-4B6B-9067-51145641444B}"/>
              </a:ext>
            </a:extLst>
          </p:cNvPr>
          <p:cNvSpPr txBox="1"/>
          <p:nvPr/>
        </p:nvSpPr>
        <p:spPr>
          <a:xfrm>
            <a:off x="6797810" y="2579663"/>
            <a:ext cx="417102"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cbr</a:t>
            </a:r>
            <a:endParaRPr lang="en-US" sz="1400" dirty="0">
              <a:solidFill>
                <a:schemeClr val="bg1"/>
              </a:solidFill>
            </a:endParaRPr>
          </a:p>
        </p:txBody>
      </p:sp>
      <p:sp>
        <p:nvSpPr>
          <p:cNvPr id="99" name="TextBox 98">
            <a:extLst>
              <a:ext uri="{FF2B5EF4-FFF2-40B4-BE49-F238E27FC236}">
                <a16:creationId xmlns="" xmlns:a16="http://schemas.microsoft.com/office/drawing/2014/main" id="{02BA44F8-20C7-4669-B0F2-07A6780F6E9F}"/>
              </a:ext>
            </a:extLst>
          </p:cNvPr>
          <p:cNvSpPr txBox="1"/>
          <p:nvPr/>
        </p:nvSpPr>
        <p:spPr>
          <a:xfrm>
            <a:off x="6835480" y="3030901"/>
            <a:ext cx="394532" cy="307777"/>
          </a:xfrm>
          <a:prstGeom prst="rect">
            <a:avLst/>
          </a:prstGeom>
          <a:noFill/>
        </p:spPr>
        <p:txBody>
          <a:bodyPr wrap="none" rtlCol="0">
            <a:spAutoFit/>
          </a:bodyPr>
          <a:lstStyle/>
          <a:p>
            <a:pPr>
              <a:spcAft>
                <a:spcPts val="600"/>
              </a:spcAft>
              <a:buClr>
                <a:schemeClr val="bg2"/>
              </a:buClr>
            </a:pPr>
            <a:r>
              <a:rPr lang="en-US" sz="1400" dirty="0">
                <a:solidFill>
                  <a:schemeClr val="bg1"/>
                </a:solidFill>
              </a:rPr>
              <a:t>ret</a:t>
            </a:r>
          </a:p>
        </p:txBody>
      </p:sp>
      <p:sp>
        <p:nvSpPr>
          <p:cNvPr id="100" name="TextBox 99">
            <a:extLst>
              <a:ext uri="{FF2B5EF4-FFF2-40B4-BE49-F238E27FC236}">
                <a16:creationId xmlns="" xmlns:a16="http://schemas.microsoft.com/office/drawing/2014/main" id="{178FB8DF-0E3D-48AC-BB59-4810F06B17D1}"/>
              </a:ext>
            </a:extLst>
          </p:cNvPr>
          <p:cNvSpPr txBox="1"/>
          <p:nvPr/>
        </p:nvSpPr>
        <p:spPr>
          <a:xfrm>
            <a:off x="6848591" y="2360876"/>
            <a:ext cx="314125"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st</a:t>
            </a:r>
            <a:endParaRPr lang="en-US" sz="1400" dirty="0">
              <a:solidFill>
                <a:schemeClr val="bg1"/>
              </a:solidFill>
            </a:endParaRPr>
          </a:p>
        </p:txBody>
      </p:sp>
      <p:sp>
        <p:nvSpPr>
          <p:cNvPr id="102" name="TextBox 101">
            <a:extLst>
              <a:ext uri="{FF2B5EF4-FFF2-40B4-BE49-F238E27FC236}">
                <a16:creationId xmlns="" xmlns:a16="http://schemas.microsoft.com/office/drawing/2014/main" id="{9B8112E3-9B24-4169-A284-9B167308FE4F}"/>
              </a:ext>
            </a:extLst>
          </p:cNvPr>
          <p:cNvSpPr txBox="1"/>
          <p:nvPr/>
        </p:nvSpPr>
        <p:spPr>
          <a:xfrm>
            <a:off x="6848591" y="2586495"/>
            <a:ext cx="341760"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br</a:t>
            </a:r>
            <a:endParaRPr lang="en-US" sz="1400" dirty="0">
              <a:solidFill>
                <a:schemeClr val="bg1"/>
              </a:solidFill>
            </a:endParaRPr>
          </a:p>
        </p:txBody>
      </p:sp>
      <p:sp>
        <p:nvSpPr>
          <p:cNvPr id="103" name="TextBox 102">
            <a:extLst>
              <a:ext uri="{FF2B5EF4-FFF2-40B4-BE49-F238E27FC236}">
                <a16:creationId xmlns="" xmlns:a16="http://schemas.microsoft.com/office/drawing/2014/main" id="{572E5053-60AE-45F3-937F-D34470F0C542}"/>
              </a:ext>
            </a:extLst>
          </p:cNvPr>
          <p:cNvSpPr txBox="1"/>
          <p:nvPr/>
        </p:nvSpPr>
        <p:spPr>
          <a:xfrm>
            <a:off x="6822205" y="2812114"/>
            <a:ext cx="394532" cy="307777"/>
          </a:xfrm>
          <a:prstGeom prst="rect">
            <a:avLst/>
          </a:prstGeom>
          <a:noFill/>
        </p:spPr>
        <p:txBody>
          <a:bodyPr wrap="none" rtlCol="0">
            <a:spAutoFit/>
          </a:bodyPr>
          <a:lstStyle/>
          <a:p>
            <a:pPr>
              <a:spcAft>
                <a:spcPts val="600"/>
              </a:spcAft>
              <a:buClr>
                <a:schemeClr val="bg2"/>
              </a:buClr>
            </a:pPr>
            <a:r>
              <a:rPr lang="en-US" sz="1400" dirty="0">
                <a:solidFill>
                  <a:schemeClr val="bg1"/>
                </a:solidFill>
              </a:rPr>
              <a:t>ret</a:t>
            </a:r>
          </a:p>
        </p:txBody>
      </p:sp>
      <p:sp>
        <p:nvSpPr>
          <p:cNvPr id="111" name="TextBox 110">
            <a:extLst>
              <a:ext uri="{FF2B5EF4-FFF2-40B4-BE49-F238E27FC236}">
                <a16:creationId xmlns="" xmlns:a16="http://schemas.microsoft.com/office/drawing/2014/main" id="{46517773-36A2-4963-ADB5-F85BABFD7BA7}"/>
              </a:ext>
            </a:extLst>
          </p:cNvPr>
          <p:cNvSpPr txBox="1"/>
          <p:nvPr/>
        </p:nvSpPr>
        <p:spPr>
          <a:xfrm>
            <a:off x="6820380" y="2360450"/>
            <a:ext cx="394532" cy="307777"/>
          </a:xfrm>
          <a:prstGeom prst="rect">
            <a:avLst/>
          </a:prstGeom>
          <a:noFill/>
        </p:spPr>
        <p:txBody>
          <a:bodyPr wrap="none" rtlCol="0">
            <a:spAutoFit/>
          </a:bodyPr>
          <a:lstStyle/>
          <a:p>
            <a:pPr>
              <a:spcAft>
                <a:spcPts val="600"/>
              </a:spcAft>
              <a:buClr>
                <a:schemeClr val="bg2"/>
              </a:buClr>
            </a:pPr>
            <a:r>
              <a:rPr lang="en-US" sz="1400" dirty="0">
                <a:solidFill>
                  <a:schemeClr val="bg1"/>
                </a:solidFill>
              </a:rPr>
              <a:t>ret</a:t>
            </a:r>
          </a:p>
        </p:txBody>
      </p:sp>
      <p:sp>
        <p:nvSpPr>
          <p:cNvPr id="8" name="TextBox 7">
            <a:extLst>
              <a:ext uri="{FF2B5EF4-FFF2-40B4-BE49-F238E27FC236}">
                <a16:creationId xmlns="" xmlns:a16="http://schemas.microsoft.com/office/drawing/2014/main" id="{2B8D9347-5B54-4E28-B0B6-8FD717441D32}"/>
              </a:ext>
            </a:extLst>
          </p:cNvPr>
          <p:cNvSpPr txBox="1"/>
          <p:nvPr/>
        </p:nvSpPr>
        <p:spPr>
          <a:xfrm>
            <a:off x="287597" y="5058427"/>
            <a:ext cx="3151008" cy="584775"/>
          </a:xfrm>
          <a:prstGeom prst="rect">
            <a:avLst/>
          </a:prstGeom>
          <a:noFill/>
        </p:spPr>
        <p:txBody>
          <a:bodyPr wrap="square" rtlCol="0">
            <a:spAutoFit/>
          </a:bodyPr>
          <a:lstStyle/>
          <a:p>
            <a:pPr>
              <a:spcAft>
                <a:spcPts val="600"/>
              </a:spcAft>
              <a:buClr>
                <a:schemeClr val="bg2"/>
              </a:buClr>
            </a:pPr>
            <a:r>
              <a:rPr lang="en-US" sz="1600" dirty="0" err="1"/>
              <a:t>Reconvergence</a:t>
            </a:r>
            <a:r>
              <a:rPr lang="en-US" sz="1600" dirty="0"/>
              <a:t> point reached, HW initiated jump to divergent path</a:t>
            </a:r>
          </a:p>
        </p:txBody>
      </p:sp>
      <p:sp>
        <p:nvSpPr>
          <p:cNvPr id="113" name="TextBox 112">
            <a:extLst>
              <a:ext uri="{FF2B5EF4-FFF2-40B4-BE49-F238E27FC236}">
                <a16:creationId xmlns="" xmlns:a16="http://schemas.microsoft.com/office/drawing/2014/main" id="{19355728-1CF2-4650-B969-A90169539220}"/>
              </a:ext>
            </a:extLst>
          </p:cNvPr>
          <p:cNvSpPr txBox="1"/>
          <p:nvPr/>
        </p:nvSpPr>
        <p:spPr>
          <a:xfrm>
            <a:off x="227745" y="3377509"/>
            <a:ext cx="1206725" cy="830997"/>
          </a:xfrm>
          <a:prstGeom prst="rect">
            <a:avLst/>
          </a:prstGeom>
          <a:noFill/>
        </p:spPr>
        <p:txBody>
          <a:bodyPr wrap="square" rtlCol="0">
            <a:spAutoFit/>
          </a:bodyPr>
          <a:lstStyle/>
          <a:p>
            <a:pPr>
              <a:spcAft>
                <a:spcPts val="600"/>
              </a:spcAft>
              <a:buClr>
                <a:schemeClr val="bg2"/>
              </a:buClr>
            </a:pPr>
            <a:r>
              <a:rPr lang="en-US" sz="1600" dirty="0"/>
              <a:t>Branch over BB2 &amp; BB3, flush IB</a:t>
            </a:r>
          </a:p>
        </p:txBody>
      </p:sp>
      <p:sp>
        <p:nvSpPr>
          <p:cNvPr id="9" name="TextBox 8">
            <a:extLst>
              <a:ext uri="{FF2B5EF4-FFF2-40B4-BE49-F238E27FC236}">
                <a16:creationId xmlns="" xmlns:a16="http://schemas.microsoft.com/office/drawing/2014/main" id="{795C7A19-8488-4C7F-8AF3-C1E7B7E610CD}"/>
              </a:ext>
            </a:extLst>
          </p:cNvPr>
          <p:cNvSpPr txBox="1"/>
          <p:nvPr/>
        </p:nvSpPr>
        <p:spPr>
          <a:xfrm>
            <a:off x="420549" y="1378746"/>
            <a:ext cx="782330" cy="400110"/>
          </a:xfrm>
          <a:prstGeom prst="rect">
            <a:avLst/>
          </a:prstGeom>
          <a:noFill/>
        </p:spPr>
        <p:txBody>
          <a:bodyPr wrap="none" rtlCol="0">
            <a:spAutoFit/>
          </a:bodyPr>
          <a:lstStyle/>
          <a:p>
            <a:pPr>
              <a:spcAft>
                <a:spcPts val="600"/>
              </a:spcAft>
              <a:buClr>
                <a:schemeClr val="bg2"/>
              </a:buClr>
            </a:pPr>
            <a:r>
              <a:rPr lang="en-US" sz="2000" dirty="0"/>
              <a:t>HSAIL</a:t>
            </a:r>
          </a:p>
        </p:txBody>
      </p:sp>
      <p:sp>
        <p:nvSpPr>
          <p:cNvPr id="16" name="TextBox 15">
            <a:extLst>
              <a:ext uri="{FF2B5EF4-FFF2-40B4-BE49-F238E27FC236}">
                <a16:creationId xmlns="" xmlns:a16="http://schemas.microsoft.com/office/drawing/2014/main" id="{ACBA0ADB-87B1-4C06-83D9-7264F5798114}"/>
              </a:ext>
            </a:extLst>
          </p:cNvPr>
          <p:cNvSpPr txBox="1"/>
          <p:nvPr/>
        </p:nvSpPr>
        <p:spPr>
          <a:xfrm rot="19207313">
            <a:off x="6286344" y="2503576"/>
            <a:ext cx="1546482" cy="523220"/>
          </a:xfrm>
          <a:prstGeom prst="rect">
            <a:avLst/>
          </a:prstGeom>
          <a:noFill/>
        </p:spPr>
        <p:txBody>
          <a:bodyPr wrap="square" rtlCol="0">
            <a:spAutoFit/>
          </a:bodyPr>
          <a:lstStyle/>
          <a:p>
            <a:pPr>
              <a:spcAft>
                <a:spcPts val="600"/>
              </a:spcAft>
              <a:buClr>
                <a:schemeClr val="bg2"/>
              </a:buClr>
            </a:pPr>
            <a:r>
              <a:rPr lang="en-US" sz="2800" dirty="0">
                <a:solidFill>
                  <a:srgbClr val="FF0000"/>
                </a:solidFill>
              </a:rPr>
              <a:t>Flushed!</a:t>
            </a:r>
          </a:p>
        </p:txBody>
      </p:sp>
      <p:sp>
        <p:nvSpPr>
          <p:cNvPr id="101" name="TextBox 100">
            <a:extLst>
              <a:ext uri="{FF2B5EF4-FFF2-40B4-BE49-F238E27FC236}">
                <a16:creationId xmlns="" xmlns:a16="http://schemas.microsoft.com/office/drawing/2014/main" id="{E1F50791-4F47-4609-A62B-788C143AA529}"/>
              </a:ext>
            </a:extLst>
          </p:cNvPr>
          <p:cNvSpPr txBox="1"/>
          <p:nvPr/>
        </p:nvSpPr>
        <p:spPr>
          <a:xfrm rot="19207313">
            <a:off x="6293054" y="2512569"/>
            <a:ext cx="1546482" cy="523220"/>
          </a:xfrm>
          <a:prstGeom prst="rect">
            <a:avLst/>
          </a:prstGeom>
          <a:noFill/>
        </p:spPr>
        <p:txBody>
          <a:bodyPr wrap="square" rtlCol="0">
            <a:spAutoFit/>
          </a:bodyPr>
          <a:lstStyle/>
          <a:p>
            <a:pPr>
              <a:spcAft>
                <a:spcPts val="600"/>
              </a:spcAft>
              <a:buClr>
                <a:schemeClr val="bg2"/>
              </a:buClr>
            </a:pPr>
            <a:r>
              <a:rPr lang="en-US" sz="2800" dirty="0">
                <a:solidFill>
                  <a:srgbClr val="FF0000"/>
                </a:solidFill>
              </a:rPr>
              <a:t>Flushed!</a:t>
            </a:r>
          </a:p>
        </p:txBody>
      </p:sp>
      <p:sp>
        <p:nvSpPr>
          <p:cNvPr id="104" name="TextBox 103">
            <a:extLst>
              <a:ext uri="{FF2B5EF4-FFF2-40B4-BE49-F238E27FC236}">
                <a16:creationId xmlns="" xmlns:a16="http://schemas.microsoft.com/office/drawing/2014/main" id="{FCCFEDBC-0BC3-4EB7-8A1A-37265CF16CFF}"/>
              </a:ext>
            </a:extLst>
          </p:cNvPr>
          <p:cNvSpPr txBox="1"/>
          <p:nvPr/>
        </p:nvSpPr>
        <p:spPr>
          <a:xfrm rot="19207313">
            <a:off x="6292517" y="2500088"/>
            <a:ext cx="1546482" cy="523220"/>
          </a:xfrm>
          <a:prstGeom prst="rect">
            <a:avLst/>
          </a:prstGeom>
          <a:noFill/>
        </p:spPr>
        <p:txBody>
          <a:bodyPr wrap="square" rtlCol="0">
            <a:spAutoFit/>
          </a:bodyPr>
          <a:lstStyle/>
          <a:p>
            <a:pPr>
              <a:spcAft>
                <a:spcPts val="600"/>
              </a:spcAft>
              <a:buClr>
                <a:schemeClr val="bg2"/>
              </a:buClr>
            </a:pPr>
            <a:r>
              <a:rPr lang="en-US" sz="2800" dirty="0">
                <a:solidFill>
                  <a:srgbClr val="FF0000"/>
                </a:solidFill>
              </a:rPr>
              <a:t>Flushed!</a:t>
            </a:r>
          </a:p>
        </p:txBody>
      </p:sp>
    </p:spTree>
    <p:extLst>
      <p:ext uri="{BB962C8B-B14F-4D97-AF65-F5344CB8AC3E}">
        <p14:creationId xmlns:p14="http://schemas.microsoft.com/office/powerpoint/2010/main" val="2678165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F9C1A6"/>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7" presetClass="emph" presetSubtype="2" fill="hold" nodeType="withEffect">
                                  <p:stCondLst>
                                    <p:cond delay="0"/>
                                  </p:stCondLst>
                                  <p:childTnLst>
                                    <p:animClr clrSpc="rgb" dir="cw">
                                      <p:cBhvr>
                                        <p:cTn id="12" dur="500" fill="hold"/>
                                        <p:tgtEl>
                                          <p:spTgt spid="18"/>
                                        </p:tgtEl>
                                        <p:attrNameLst>
                                          <p:attrName>stroke.color</p:attrName>
                                        </p:attrNameLst>
                                      </p:cBhvr>
                                      <p:to>
                                        <a:srgbClr val="F9C1A6"/>
                                      </p:to>
                                    </p:animClr>
                                    <p:set>
                                      <p:cBhvr>
                                        <p:cTn id="13" dur="500" fill="hold"/>
                                        <p:tgtEl>
                                          <p:spTgt spid="18"/>
                                        </p:tgtEl>
                                        <p:attrNameLst>
                                          <p:attrName>stroke.on</p:attrName>
                                        </p:attrNameLst>
                                      </p:cBhvr>
                                      <p:to>
                                        <p:strVal val="true"/>
                                      </p:to>
                                    </p:set>
                                  </p:childTnLst>
                                </p:cTn>
                              </p:par>
                              <p:par>
                                <p:cTn id="14" presetID="1"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par>
                                <p:cTn id="16" presetID="42" presetClass="exit" presetSubtype="0" fill="hold" grpId="0" nodeType="withEffect">
                                  <p:stCondLst>
                                    <p:cond delay="0"/>
                                  </p:stCondLst>
                                  <p:childTnLst>
                                    <p:animEffect transition="out" filter="fade">
                                      <p:cBhvr>
                                        <p:cTn id="17" dur="500"/>
                                        <p:tgtEl>
                                          <p:spTgt spid="6"/>
                                        </p:tgtEl>
                                      </p:cBhvr>
                                    </p:animEffect>
                                    <p:anim calcmode="lin" valueType="num">
                                      <p:cBhvr>
                                        <p:cTn id="18" dur="500"/>
                                        <p:tgtEl>
                                          <p:spTgt spid="6"/>
                                        </p:tgtEl>
                                        <p:attrNameLst>
                                          <p:attrName>ppt_x</p:attrName>
                                        </p:attrNameLst>
                                      </p:cBhvr>
                                      <p:tavLst>
                                        <p:tav tm="0">
                                          <p:val>
                                            <p:strVal val="ppt_x"/>
                                          </p:val>
                                        </p:tav>
                                        <p:tav tm="100000">
                                          <p:val>
                                            <p:strVal val="ppt_x"/>
                                          </p:val>
                                        </p:tav>
                                      </p:tavLst>
                                    </p:anim>
                                    <p:anim calcmode="lin" valueType="num">
                                      <p:cBhvr>
                                        <p:cTn id="19" dur="500"/>
                                        <p:tgtEl>
                                          <p:spTgt spid="6"/>
                                        </p:tgtEl>
                                        <p:attrNameLst>
                                          <p:attrName>ppt_y</p:attrName>
                                        </p:attrNameLst>
                                      </p:cBhvr>
                                      <p:tavLst>
                                        <p:tav tm="0">
                                          <p:val>
                                            <p:strVal val="ppt_y"/>
                                          </p:val>
                                        </p:tav>
                                        <p:tav tm="100000">
                                          <p:val>
                                            <p:strVal val="ppt_y+.1"/>
                                          </p:val>
                                        </p:tav>
                                      </p:tavLst>
                                    </p:anim>
                                    <p:set>
                                      <p:cBhvr>
                                        <p:cTn id="20" dur="1" fill="hold">
                                          <p:stCondLst>
                                            <p:cond delay="499"/>
                                          </p:stCondLst>
                                        </p:cTn>
                                        <p:tgtEl>
                                          <p:spTgt spid="6"/>
                                        </p:tgtEl>
                                        <p:attrNameLst>
                                          <p:attrName>style.visibility</p:attrName>
                                        </p:attrNameLst>
                                      </p:cBhvr>
                                      <p:to>
                                        <p:strVal val="hidden"/>
                                      </p:to>
                                    </p:set>
                                  </p:childTnLst>
                                </p:cTn>
                              </p:par>
                              <p:par>
                                <p:cTn id="21" presetID="42" presetClass="exit" presetSubtype="0" fill="hold" grpId="0" nodeType="withEffect">
                                  <p:stCondLst>
                                    <p:cond delay="0"/>
                                  </p:stCondLst>
                                  <p:childTnLst>
                                    <p:animEffect transition="out" filter="fade">
                                      <p:cBhvr>
                                        <p:cTn id="22" dur="500"/>
                                        <p:tgtEl>
                                          <p:spTgt spid="95"/>
                                        </p:tgtEl>
                                      </p:cBhvr>
                                    </p:animEffect>
                                    <p:anim calcmode="lin" valueType="num">
                                      <p:cBhvr>
                                        <p:cTn id="23" dur="500"/>
                                        <p:tgtEl>
                                          <p:spTgt spid="95"/>
                                        </p:tgtEl>
                                        <p:attrNameLst>
                                          <p:attrName>ppt_x</p:attrName>
                                        </p:attrNameLst>
                                      </p:cBhvr>
                                      <p:tavLst>
                                        <p:tav tm="0">
                                          <p:val>
                                            <p:strVal val="ppt_x"/>
                                          </p:val>
                                        </p:tav>
                                        <p:tav tm="100000">
                                          <p:val>
                                            <p:strVal val="ppt_x"/>
                                          </p:val>
                                        </p:tav>
                                      </p:tavLst>
                                    </p:anim>
                                    <p:anim calcmode="lin" valueType="num">
                                      <p:cBhvr>
                                        <p:cTn id="24" dur="500"/>
                                        <p:tgtEl>
                                          <p:spTgt spid="95"/>
                                        </p:tgtEl>
                                        <p:attrNameLst>
                                          <p:attrName>ppt_y</p:attrName>
                                        </p:attrNameLst>
                                      </p:cBhvr>
                                      <p:tavLst>
                                        <p:tav tm="0">
                                          <p:val>
                                            <p:strVal val="ppt_y"/>
                                          </p:val>
                                        </p:tav>
                                        <p:tav tm="100000">
                                          <p:val>
                                            <p:strVal val="ppt_y+.1"/>
                                          </p:val>
                                        </p:tav>
                                      </p:tavLst>
                                    </p:anim>
                                    <p:set>
                                      <p:cBhvr>
                                        <p:cTn id="25" dur="1" fill="hold">
                                          <p:stCondLst>
                                            <p:cond delay="499"/>
                                          </p:stCondLst>
                                        </p:cTn>
                                        <p:tgtEl>
                                          <p:spTgt spid="95"/>
                                        </p:tgtEl>
                                        <p:attrNameLst>
                                          <p:attrName>style.visibility</p:attrName>
                                        </p:attrNameLst>
                                      </p:cBhvr>
                                      <p:to>
                                        <p:strVal val="hidden"/>
                                      </p:to>
                                    </p:set>
                                  </p:childTnLst>
                                </p:cTn>
                              </p:par>
                              <p:par>
                                <p:cTn id="26" presetID="42" presetClass="exit" presetSubtype="0" fill="hold" grpId="0" nodeType="withEffect">
                                  <p:stCondLst>
                                    <p:cond delay="0"/>
                                  </p:stCondLst>
                                  <p:childTnLst>
                                    <p:animEffect transition="out" filter="fade">
                                      <p:cBhvr>
                                        <p:cTn id="27" dur="500"/>
                                        <p:tgtEl>
                                          <p:spTgt spid="94"/>
                                        </p:tgtEl>
                                      </p:cBhvr>
                                    </p:animEffect>
                                    <p:anim calcmode="lin" valueType="num">
                                      <p:cBhvr>
                                        <p:cTn id="28" dur="500"/>
                                        <p:tgtEl>
                                          <p:spTgt spid="94"/>
                                        </p:tgtEl>
                                        <p:attrNameLst>
                                          <p:attrName>ppt_x</p:attrName>
                                        </p:attrNameLst>
                                      </p:cBhvr>
                                      <p:tavLst>
                                        <p:tav tm="0">
                                          <p:val>
                                            <p:strVal val="ppt_x"/>
                                          </p:val>
                                        </p:tav>
                                        <p:tav tm="100000">
                                          <p:val>
                                            <p:strVal val="ppt_x"/>
                                          </p:val>
                                        </p:tav>
                                      </p:tavLst>
                                    </p:anim>
                                    <p:anim calcmode="lin" valueType="num">
                                      <p:cBhvr>
                                        <p:cTn id="29" dur="500"/>
                                        <p:tgtEl>
                                          <p:spTgt spid="94"/>
                                        </p:tgtEl>
                                        <p:attrNameLst>
                                          <p:attrName>ppt_y</p:attrName>
                                        </p:attrNameLst>
                                      </p:cBhvr>
                                      <p:tavLst>
                                        <p:tav tm="0">
                                          <p:val>
                                            <p:strVal val="ppt_y"/>
                                          </p:val>
                                        </p:tav>
                                        <p:tav tm="100000">
                                          <p:val>
                                            <p:strVal val="ppt_y+.1"/>
                                          </p:val>
                                        </p:tav>
                                      </p:tavLst>
                                    </p:anim>
                                    <p:set>
                                      <p:cBhvr>
                                        <p:cTn id="30" dur="1" fill="hold">
                                          <p:stCondLst>
                                            <p:cond delay="499"/>
                                          </p:stCondLst>
                                        </p:cTn>
                                        <p:tgtEl>
                                          <p:spTgt spid="94"/>
                                        </p:tgtEl>
                                        <p:attrNameLst>
                                          <p:attrName>style.visibility</p:attrName>
                                        </p:attrNameLst>
                                      </p:cBhvr>
                                      <p:to>
                                        <p:strVal val="hidden"/>
                                      </p:to>
                                    </p:set>
                                  </p:childTnLst>
                                </p:cTn>
                              </p:par>
                              <p:par>
                                <p:cTn id="31" presetID="42" presetClass="exit" presetSubtype="0" fill="hold" grpId="0" nodeType="withEffect">
                                  <p:stCondLst>
                                    <p:cond delay="0"/>
                                  </p:stCondLst>
                                  <p:childTnLst>
                                    <p:animEffect transition="out" filter="fade">
                                      <p:cBhvr>
                                        <p:cTn id="32" dur="500"/>
                                        <p:tgtEl>
                                          <p:spTgt spid="93"/>
                                        </p:tgtEl>
                                      </p:cBhvr>
                                    </p:animEffect>
                                    <p:anim calcmode="lin" valueType="num">
                                      <p:cBhvr>
                                        <p:cTn id="33" dur="500"/>
                                        <p:tgtEl>
                                          <p:spTgt spid="93"/>
                                        </p:tgtEl>
                                        <p:attrNameLst>
                                          <p:attrName>ppt_x</p:attrName>
                                        </p:attrNameLst>
                                      </p:cBhvr>
                                      <p:tavLst>
                                        <p:tav tm="0">
                                          <p:val>
                                            <p:strVal val="ppt_x"/>
                                          </p:val>
                                        </p:tav>
                                        <p:tav tm="100000">
                                          <p:val>
                                            <p:strVal val="ppt_x"/>
                                          </p:val>
                                        </p:tav>
                                      </p:tavLst>
                                    </p:anim>
                                    <p:anim calcmode="lin" valueType="num">
                                      <p:cBhvr>
                                        <p:cTn id="34" dur="500"/>
                                        <p:tgtEl>
                                          <p:spTgt spid="93"/>
                                        </p:tgtEl>
                                        <p:attrNameLst>
                                          <p:attrName>ppt_y</p:attrName>
                                        </p:attrNameLst>
                                      </p:cBhvr>
                                      <p:tavLst>
                                        <p:tav tm="0">
                                          <p:val>
                                            <p:strVal val="ppt_y"/>
                                          </p:val>
                                        </p:tav>
                                        <p:tav tm="100000">
                                          <p:val>
                                            <p:strVal val="ppt_y+.1"/>
                                          </p:val>
                                        </p:tav>
                                      </p:tavLst>
                                    </p:anim>
                                    <p:set>
                                      <p:cBhvr>
                                        <p:cTn id="35" dur="1" fill="hold">
                                          <p:stCondLst>
                                            <p:cond delay="499"/>
                                          </p:stCondLst>
                                        </p:cTn>
                                        <p:tgtEl>
                                          <p:spTgt spid="93"/>
                                        </p:tgtEl>
                                        <p:attrNameLst>
                                          <p:attrName>style.visibility</p:attrName>
                                        </p:attrNameLst>
                                      </p:cBhvr>
                                      <p:to>
                                        <p:strVal val="hidden"/>
                                      </p:to>
                                    </p:set>
                                  </p:childTnLst>
                                </p:cTn>
                              </p:par>
                            </p:childTnLst>
                          </p:cTn>
                        </p:par>
                        <p:par>
                          <p:cTn id="36" fill="hold">
                            <p:stCondLst>
                              <p:cond delay="500"/>
                            </p:stCondLst>
                            <p:childTnLst>
                              <p:par>
                                <p:cTn id="37" presetID="42" presetClass="entr" presetSubtype="0" fill="hold" grpId="1" nodeType="afterEffect">
                                  <p:stCondLst>
                                    <p:cond delay="50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500"/>
                                        <p:tgtEl>
                                          <p:spTgt spid="96"/>
                                        </p:tgtEl>
                                      </p:cBhvr>
                                    </p:animEffect>
                                    <p:anim calcmode="lin" valueType="num">
                                      <p:cBhvr>
                                        <p:cTn id="40" dur="500" fill="hold"/>
                                        <p:tgtEl>
                                          <p:spTgt spid="96"/>
                                        </p:tgtEl>
                                        <p:attrNameLst>
                                          <p:attrName>ppt_x</p:attrName>
                                        </p:attrNameLst>
                                      </p:cBhvr>
                                      <p:tavLst>
                                        <p:tav tm="0">
                                          <p:val>
                                            <p:strVal val="#ppt_x"/>
                                          </p:val>
                                        </p:tav>
                                        <p:tav tm="100000">
                                          <p:val>
                                            <p:strVal val="#ppt_x"/>
                                          </p:val>
                                        </p:tav>
                                      </p:tavLst>
                                    </p:anim>
                                    <p:anim calcmode="lin" valueType="num">
                                      <p:cBhvr>
                                        <p:cTn id="41" dur="500" fill="hold"/>
                                        <p:tgtEl>
                                          <p:spTgt spid="96"/>
                                        </p:tgtEl>
                                        <p:attrNameLst>
                                          <p:attrName>ppt_y</p:attrName>
                                        </p:attrNameLst>
                                      </p:cBhvr>
                                      <p:tavLst>
                                        <p:tav tm="0">
                                          <p:val>
                                            <p:strVal val="#ppt_y+.1"/>
                                          </p:val>
                                        </p:tav>
                                        <p:tav tm="100000">
                                          <p:val>
                                            <p:strVal val="#ppt_y"/>
                                          </p:val>
                                        </p:tav>
                                      </p:tavLst>
                                    </p:anim>
                                  </p:childTnLst>
                                </p:cTn>
                              </p:par>
                              <p:par>
                                <p:cTn id="42" presetID="42" presetClass="entr" presetSubtype="0" fill="hold" grpId="1" nodeType="withEffect">
                                  <p:stCondLst>
                                    <p:cond delay="50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500"/>
                                        <p:tgtEl>
                                          <p:spTgt spid="99"/>
                                        </p:tgtEl>
                                      </p:cBhvr>
                                    </p:animEffect>
                                    <p:anim calcmode="lin" valueType="num">
                                      <p:cBhvr>
                                        <p:cTn id="45" dur="500" fill="hold"/>
                                        <p:tgtEl>
                                          <p:spTgt spid="99"/>
                                        </p:tgtEl>
                                        <p:attrNameLst>
                                          <p:attrName>ppt_x</p:attrName>
                                        </p:attrNameLst>
                                      </p:cBhvr>
                                      <p:tavLst>
                                        <p:tav tm="0">
                                          <p:val>
                                            <p:strVal val="#ppt_x"/>
                                          </p:val>
                                        </p:tav>
                                        <p:tav tm="100000">
                                          <p:val>
                                            <p:strVal val="#ppt_x"/>
                                          </p:val>
                                        </p:tav>
                                      </p:tavLst>
                                    </p:anim>
                                    <p:anim calcmode="lin" valueType="num">
                                      <p:cBhvr>
                                        <p:cTn id="46" dur="500" fill="hold"/>
                                        <p:tgtEl>
                                          <p:spTgt spid="99"/>
                                        </p:tgtEl>
                                        <p:attrNameLst>
                                          <p:attrName>ppt_y</p:attrName>
                                        </p:attrNameLst>
                                      </p:cBhvr>
                                      <p:tavLst>
                                        <p:tav tm="0">
                                          <p:val>
                                            <p:strVal val="#ppt_y+.1"/>
                                          </p:val>
                                        </p:tav>
                                        <p:tav tm="100000">
                                          <p:val>
                                            <p:strVal val="#ppt_y"/>
                                          </p:val>
                                        </p:tav>
                                      </p:tavLst>
                                    </p:anim>
                                  </p:childTnLst>
                                </p:cTn>
                              </p:par>
                              <p:par>
                                <p:cTn id="47" presetID="42" presetClass="entr" presetSubtype="0" fill="hold" grpId="1" nodeType="withEffect">
                                  <p:stCondLst>
                                    <p:cond delay="50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500"/>
                                        <p:tgtEl>
                                          <p:spTgt spid="98"/>
                                        </p:tgtEl>
                                      </p:cBhvr>
                                    </p:animEffect>
                                    <p:anim calcmode="lin" valueType="num">
                                      <p:cBhvr>
                                        <p:cTn id="50" dur="500" fill="hold"/>
                                        <p:tgtEl>
                                          <p:spTgt spid="98"/>
                                        </p:tgtEl>
                                        <p:attrNameLst>
                                          <p:attrName>ppt_x</p:attrName>
                                        </p:attrNameLst>
                                      </p:cBhvr>
                                      <p:tavLst>
                                        <p:tav tm="0">
                                          <p:val>
                                            <p:strVal val="#ppt_x"/>
                                          </p:val>
                                        </p:tav>
                                        <p:tav tm="100000">
                                          <p:val>
                                            <p:strVal val="#ppt_x"/>
                                          </p:val>
                                        </p:tav>
                                      </p:tavLst>
                                    </p:anim>
                                    <p:anim calcmode="lin" valueType="num">
                                      <p:cBhvr>
                                        <p:cTn id="51" dur="500" fill="hold"/>
                                        <p:tgtEl>
                                          <p:spTgt spid="98"/>
                                        </p:tgtEl>
                                        <p:attrNameLst>
                                          <p:attrName>ppt_y</p:attrName>
                                        </p:attrNameLst>
                                      </p:cBhvr>
                                      <p:tavLst>
                                        <p:tav tm="0">
                                          <p:val>
                                            <p:strVal val="#ppt_y+.1"/>
                                          </p:val>
                                        </p:tav>
                                        <p:tav tm="100000">
                                          <p:val>
                                            <p:strVal val="#ppt_y"/>
                                          </p:val>
                                        </p:tav>
                                      </p:tavLst>
                                    </p:anim>
                                  </p:childTnLst>
                                </p:cTn>
                              </p:par>
                              <p:par>
                                <p:cTn id="52" presetID="42" presetClass="entr" presetSubtype="0" fill="hold" grpId="1" nodeType="withEffect">
                                  <p:stCondLst>
                                    <p:cond delay="50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anim calcmode="lin" valueType="num">
                                      <p:cBhvr>
                                        <p:cTn id="55" dur="500" fill="hold"/>
                                        <p:tgtEl>
                                          <p:spTgt spid="97"/>
                                        </p:tgtEl>
                                        <p:attrNameLst>
                                          <p:attrName>ppt_x</p:attrName>
                                        </p:attrNameLst>
                                      </p:cBhvr>
                                      <p:tavLst>
                                        <p:tav tm="0">
                                          <p:val>
                                            <p:strVal val="#ppt_x"/>
                                          </p:val>
                                        </p:tav>
                                        <p:tav tm="100000">
                                          <p:val>
                                            <p:strVal val="#ppt_x"/>
                                          </p:val>
                                        </p:tav>
                                      </p:tavLst>
                                    </p:anim>
                                    <p:anim calcmode="lin" valueType="num">
                                      <p:cBhvr>
                                        <p:cTn id="56" dur="500" fill="hold"/>
                                        <p:tgtEl>
                                          <p:spTgt spid="97"/>
                                        </p:tgtEl>
                                        <p:attrNameLst>
                                          <p:attrName>ppt_y</p:attrName>
                                        </p:attrNameLst>
                                      </p:cBhvr>
                                      <p:tavLst>
                                        <p:tav tm="0">
                                          <p:val>
                                            <p:strVal val="#ppt_y+.1"/>
                                          </p:val>
                                        </p:tav>
                                        <p:tav tm="100000">
                                          <p:val>
                                            <p:strVal val="#ppt_y"/>
                                          </p:val>
                                        </p:tav>
                                      </p:tavLst>
                                    </p:anim>
                                  </p:childTnLst>
                                </p:cTn>
                              </p:par>
                              <p:par>
                                <p:cTn id="57" presetID="1" presetClass="exit" presetSubtype="0" fill="hold" grpId="1" nodeType="withEffect">
                                  <p:stCondLst>
                                    <p:cond delay="50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112"/>
                                        </p:tgtEl>
                                        <p:attrNameLst>
                                          <p:attrName>stroke.color</p:attrName>
                                        </p:attrNameLst>
                                      </p:cBhvr>
                                      <p:to>
                                        <a:srgbClr val="F9C1A6"/>
                                      </p:to>
                                    </p:animClr>
                                    <p:set>
                                      <p:cBhvr>
                                        <p:cTn id="63" dur="500" fill="hold"/>
                                        <p:tgtEl>
                                          <p:spTgt spid="112"/>
                                        </p:tgtEl>
                                        <p:attrNameLst>
                                          <p:attrName>stroke.on</p:attrName>
                                        </p:attrNameLst>
                                      </p:cBhvr>
                                      <p:to>
                                        <p:strVal val="true"/>
                                      </p:to>
                                    </p:set>
                                  </p:childTnLst>
                                </p:cTn>
                              </p:par>
                              <p:par>
                                <p:cTn id="64" presetID="1" presetClass="emph" presetSubtype="2" fill="hold" nodeType="withEffect">
                                  <p:stCondLst>
                                    <p:cond delay="0"/>
                                  </p:stCondLst>
                                  <p:childTnLst>
                                    <p:animClr clrSpc="rgb" dir="cw">
                                      <p:cBhvr>
                                        <p:cTn id="65" dur="500" fill="hold"/>
                                        <p:tgtEl>
                                          <p:spTgt spid="14"/>
                                        </p:tgtEl>
                                        <p:attrNameLst>
                                          <p:attrName>fillcolor</p:attrName>
                                        </p:attrNameLst>
                                      </p:cBhvr>
                                      <p:to>
                                        <a:srgbClr val="F9C1A6"/>
                                      </p:to>
                                    </p:animClr>
                                    <p:set>
                                      <p:cBhvr>
                                        <p:cTn id="66" dur="500" fill="hold"/>
                                        <p:tgtEl>
                                          <p:spTgt spid="14"/>
                                        </p:tgtEl>
                                        <p:attrNameLst>
                                          <p:attrName>fill.type</p:attrName>
                                        </p:attrNameLst>
                                      </p:cBhvr>
                                      <p:to>
                                        <p:strVal val="solid"/>
                                      </p:to>
                                    </p:set>
                                    <p:set>
                                      <p:cBhvr>
                                        <p:cTn id="67" dur="500" fill="hold"/>
                                        <p:tgtEl>
                                          <p:spTgt spid="14"/>
                                        </p:tgtEl>
                                        <p:attrNameLst>
                                          <p:attrName>fill.on</p:attrName>
                                        </p:attrNameLst>
                                      </p:cBhvr>
                                      <p:to>
                                        <p:strVal val="true"/>
                                      </p:to>
                                    </p:set>
                                  </p:childTnLst>
                                </p:cTn>
                              </p:par>
                              <p:par>
                                <p:cTn id="68" presetID="1"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mph" presetSubtype="2" fill="hold" nodeType="withEffect">
                                  <p:stCondLst>
                                    <p:cond delay="0"/>
                                  </p:stCondLst>
                                  <p:childTnLst>
                                    <p:animClr clrSpc="rgb" dir="cw">
                                      <p:cBhvr>
                                        <p:cTn id="75" dur="500" fill="hold"/>
                                        <p:tgtEl>
                                          <p:spTgt spid="12"/>
                                        </p:tgtEl>
                                        <p:attrNameLst>
                                          <p:attrName>fillcolor</p:attrName>
                                        </p:attrNameLst>
                                      </p:cBhvr>
                                      <p:to>
                                        <a:srgbClr val="F9C1A6"/>
                                      </p:to>
                                    </p:animClr>
                                    <p:set>
                                      <p:cBhvr>
                                        <p:cTn id="76" dur="500" fill="hold"/>
                                        <p:tgtEl>
                                          <p:spTgt spid="12"/>
                                        </p:tgtEl>
                                        <p:attrNameLst>
                                          <p:attrName>fill.type</p:attrName>
                                        </p:attrNameLst>
                                      </p:cBhvr>
                                      <p:to>
                                        <p:strVal val="solid"/>
                                      </p:to>
                                    </p:set>
                                    <p:set>
                                      <p:cBhvr>
                                        <p:cTn id="77" dur="500" fill="hold"/>
                                        <p:tgtEl>
                                          <p:spTgt spid="12"/>
                                        </p:tgtEl>
                                        <p:attrNameLst>
                                          <p:attrName>fill.on</p:attrName>
                                        </p:attrNameLst>
                                      </p:cBhvr>
                                      <p:to>
                                        <p:strVal val="true"/>
                                      </p:to>
                                    </p:set>
                                  </p:childTnLst>
                                </p:cTn>
                              </p:par>
                              <p:par>
                                <p:cTn id="78" presetID="1" presetClass="entr" presetSubtype="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childTnLst>
                                </p:cTn>
                              </p:par>
                              <p:par>
                                <p:cTn id="82" presetID="42" presetClass="exit" presetSubtype="0" fill="hold" grpId="0" nodeType="withEffect">
                                  <p:stCondLst>
                                    <p:cond delay="0"/>
                                  </p:stCondLst>
                                  <p:childTnLst>
                                    <p:animEffect transition="out" filter="fade">
                                      <p:cBhvr>
                                        <p:cTn id="83" dur="500"/>
                                        <p:tgtEl>
                                          <p:spTgt spid="96"/>
                                        </p:tgtEl>
                                      </p:cBhvr>
                                    </p:animEffect>
                                    <p:anim calcmode="lin" valueType="num">
                                      <p:cBhvr>
                                        <p:cTn id="84" dur="500"/>
                                        <p:tgtEl>
                                          <p:spTgt spid="96"/>
                                        </p:tgtEl>
                                        <p:attrNameLst>
                                          <p:attrName>ppt_x</p:attrName>
                                        </p:attrNameLst>
                                      </p:cBhvr>
                                      <p:tavLst>
                                        <p:tav tm="0">
                                          <p:val>
                                            <p:strVal val="ppt_x"/>
                                          </p:val>
                                        </p:tav>
                                        <p:tav tm="100000">
                                          <p:val>
                                            <p:strVal val="ppt_x"/>
                                          </p:val>
                                        </p:tav>
                                      </p:tavLst>
                                    </p:anim>
                                    <p:anim calcmode="lin" valueType="num">
                                      <p:cBhvr>
                                        <p:cTn id="85" dur="500"/>
                                        <p:tgtEl>
                                          <p:spTgt spid="96"/>
                                        </p:tgtEl>
                                        <p:attrNameLst>
                                          <p:attrName>ppt_y</p:attrName>
                                        </p:attrNameLst>
                                      </p:cBhvr>
                                      <p:tavLst>
                                        <p:tav tm="0">
                                          <p:val>
                                            <p:strVal val="ppt_y"/>
                                          </p:val>
                                        </p:tav>
                                        <p:tav tm="100000">
                                          <p:val>
                                            <p:strVal val="ppt_y+.1"/>
                                          </p:val>
                                        </p:tav>
                                      </p:tavLst>
                                    </p:anim>
                                    <p:set>
                                      <p:cBhvr>
                                        <p:cTn id="86" dur="1" fill="hold">
                                          <p:stCondLst>
                                            <p:cond delay="499"/>
                                          </p:stCondLst>
                                        </p:cTn>
                                        <p:tgtEl>
                                          <p:spTgt spid="96"/>
                                        </p:tgtEl>
                                        <p:attrNameLst>
                                          <p:attrName>style.visibility</p:attrName>
                                        </p:attrNameLst>
                                      </p:cBhvr>
                                      <p:to>
                                        <p:strVal val="hidden"/>
                                      </p:to>
                                    </p:set>
                                  </p:childTnLst>
                                </p:cTn>
                              </p:par>
                              <p:par>
                                <p:cTn id="87" presetID="42" presetClass="exit" presetSubtype="0" fill="hold" grpId="0" nodeType="withEffect">
                                  <p:stCondLst>
                                    <p:cond delay="0"/>
                                  </p:stCondLst>
                                  <p:childTnLst>
                                    <p:animEffect transition="out" filter="fade">
                                      <p:cBhvr>
                                        <p:cTn id="88" dur="500"/>
                                        <p:tgtEl>
                                          <p:spTgt spid="99"/>
                                        </p:tgtEl>
                                      </p:cBhvr>
                                    </p:animEffect>
                                    <p:anim calcmode="lin" valueType="num">
                                      <p:cBhvr>
                                        <p:cTn id="89" dur="500"/>
                                        <p:tgtEl>
                                          <p:spTgt spid="99"/>
                                        </p:tgtEl>
                                        <p:attrNameLst>
                                          <p:attrName>ppt_x</p:attrName>
                                        </p:attrNameLst>
                                      </p:cBhvr>
                                      <p:tavLst>
                                        <p:tav tm="0">
                                          <p:val>
                                            <p:strVal val="ppt_x"/>
                                          </p:val>
                                        </p:tav>
                                        <p:tav tm="100000">
                                          <p:val>
                                            <p:strVal val="ppt_x"/>
                                          </p:val>
                                        </p:tav>
                                      </p:tavLst>
                                    </p:anim>
                                    <p:anim calcmode="lin" valueType="num">
                                      <p:cBhvr>
                                        <p:cTn id="90" dur="500"/>
                                        <p:tgtEl>
                                          <p:spTgt spid="99"/>
                                        </p:tgtEl>
                                        <p:attrNameLst>
                                          <p:attrName>ppt_y</p:attrName>
                                        </p:attrNameLst>
                                      </p:cBhvr>
                                      <p:tavLst>
                                        <p:tav tm="0">
                                          <p:val>
                                            <p:strVal val="ppt_y"/>
                                          </p:val>
                                        </p:tav>
                                        <p:tav tm="100000">
                                          <p:val>
                                            <p:strVal val="ppt_y+.1"/>
                                          </p:val>
                                        </p:tav>
                                      </p:tavLst>
                                    </p:anim>
                                    <p:set>
                                      <p:cBhvr>
                                        <p:cTn id="91" dur="1" fill="hold">
                                          <p:stCondLst>
                                            <p:cond delay="499"/>
                                          </p:stCondLst>
                                        </p:cTn>
                                        <p:tgtEl>
                                          <p:spTgt spid="99"/>
                                        </p:tgtEl>
                                        <p:attrNameLst>
                                          <p:attrName>style.visibility</p:attrName>
                                        </p:attrNameLst>
                                      </p:cBhvr>
                                      <p:to>
                                        <p:strVal val="hidden"/>
                                      </p:to>
                                    </p:set>
                                  </p:childTnLst>
                                </p:cTn>
                              </p:par>
                              <p:par>
                                <p:cTn id="92" presetID="42" presetClass="exit" presetSubtype="0" fill="hold" grpId="0" nodeType="withEffect">
                                  <p:stCondLst>
                                    <p:cond delay="0"/>
                                  </p:stCondLst>
                                  <p:childTnLst>
                                    <p:animEffect transition="out" filter="fade">
                                      <p:cBhvr>
                                        <p:cTn id="93" dur="500"/>
                                        <p:tgtEl>
                                          <p:spTgt spid="98"/>
                                        </p:tgtEl>
                                      </p:cBhvr>
                                    </p:animEffect>
                                    <p:anim calcmode="lin" valueType="num">
                                      <p:cBhvr>
                                        <p:cTn id="94" dur="500"/>
                                        <p:tgtEl>
                                          <p:spTgt spid="98"/>
                                        </p:tgtEl>
                                        <p:attrNameLst>
                                          <p:attrName>ppt_x</p:attrName>
                                        </p:attrNameLst>
                                      </p:cBhvr>
                                      <p:tavLst>
                                        <p:tav tm="0">
                                          <p:val>
                                            <p:strVal val="ppt_x"/>
                                          </p:val>
                                        </p:tav>
                                        <p:tav tm="100000">
                                          <p:val>
                                            <p:strVal val="ppt_x"/>
                                          </p:val>
                                        </p:tav>
                                      </p:tavLst>
                                    </p:anim>
                                    <p:anim calcmode="lin" valueType="num">
                                      <p:cBhvr>
                                        <p:cTn id="95" dur="500"/>
                                        <p:tgtEl>
                                          <p:spTgt spid="98"/>
                                        </p:tgtEl>
                                        <p:attrNameLst>
                                          <p:attrName>ppt_y</p:attrName>
                                        </p:attrNameLst>
                                      </p:cBhvr>
                                      <p:tavLst>
                                        <p:tav tm="0">
                                          <p:val>
                                            <p:strVal val="ppt_y"/>
                                          </p:val>
                                        </p:tav>
                                        <p:tav tm="100000">
                                          <p:val>
                                            <p:strVal val="ppt_y+.1"/>
                                          </p:val>
                                        </p:tav>
                                      </p:tavLst>
                                    </p:anim>
                                    <p:set>
                                      <p:cBhvr>
                                        <p:cTn id="96" dur="1" fill="hold">
                                          <p:stCondLst>
                                            <p:cond delay="499"/>
                                          </p:stCondLst>
                                        </p:cTn>
                                        <p:tgtEl>
                                          <p:spTgt spid="98"/>
                                        </p:tgtEl>
                                        <p:attrNameLst>
                                          <p:attrName>style.visibility</p:attrName>
                                        </p:attrNameLst>
                                      </p:cBhvr>
                                      <p:to>
                                        <p:strVal val="hidden"/>
                                      </p:to>
                                    </p:set>
                                  </p:childTnLst>
                                </p:cTn>
                              </p:par>
                              <p:par>
                                <p:cTn id="97" presetID="42" presetClass="exit" presetSubtype="0" fill="hold" grpId="0" nodeType="withEffect">
                                  <p:stCondLst>
                                    <p:cond delay="0"/>
                                  </p:stCondLst>
                                  <p:childTnLst>
                                    <p:animEffect transition="out" filter="fade">
                                      <p:cBhvr>
                                        <p:cTn id="98" dur="500"/>
                                        <p:tgtEl>
                                          <p:spTgt spid="97"/>
                                        </p:tgtEl>
                                      </p:cBhvr>
                                    </p:animEffect>
                                    <p:anim calcmode="lin" valueType="num">
                                      <p:cBhvr>
                                        <p:cTn id="99" dur="500"/>
                                        <p:tgtEl>
                                          <p:spTgt spid="97"/>
                                        </p:tgtEl>
                                        <p:attrNameLst>
                                          <p:attrName>ppt_x</p:attrName>
                                        </p:attrNameLst>
                                      </p:cBhvr>
                                      <p:tavLst>
                                        <p:tav tm="0">
                                          <p:val>
                                            <p:strVal val="ppt_x"/>
                                          </p:val>
                                        </p:tav>
                                        <p:tav tm="100000">
                                          <p:val>
                                            <p:strVal val="ppt_x"/>
                                          </p:val>
                                        </p:tav>
                                      </p:tavLst>
                                    </p:anim>
                                    <p:anim calcmode="lin" valueType="num">
                                      <p:cBhvr>
                                        <p:cTn id="100" dur="500"/>
                                        <p:tgtEl>
                                          <p:spTgt spid="97"/>
                                        </p:tgtEl>
                                        <p:attrNameLst>
                                          <p:attrName>ppt_y</p:attrName>
                                        </p:attrNameLst>
                                      </p:cBhvr>
                                      <p:tavLst>
                                        <p:tav tm="0">
                                          <p:val>
                                            <p:strVal val="ppt_y"/>
                                          </p:val>
                                        </p:tav>
                                        <p:tav tm="100000">
                                          <p:val>
                                            <p:strVal val="ppt_y+.1"/>
                                          </p:val>
                                        </p:tav>
                                      </p:tavLst>
                                    </p:anim>
                                    <p:set>
                                      <p:cBhvr>
                                        <p:cTn id="101" dur="1" fill="hold">
                                          <p:stCondLst>
                                            <p:cond delay="499"/>
                                          </p:stCondLst>
                                        </p:cTn>
                                        <p:tgtEl>
                                          <p:spTgt spid="97"/>
                                        </p:tgtEl>
                                        <p:attrNameLst>
                                          <p:attrName>style.visibility</p:attrName>
                                        </p:attrNameLst>
                                      </p:cBhvr>
                                      <p:to>
                                        <p:strVal val="hidden"/>
                                      </p:to>
                                    </p:set>
                                  </p:childTnLst>
                                </p:cTn>
                              </p:par>
                            </p:childTnLst>
                          </p:cTn>
                        </p:par>
                        <p:par>
                          <p:cTn id="102" fill="hold">
                            <p:stCondLst>
                              <p:cond delay="500"/>
                            </p:stCondLst>
                            <p:childTnLst>
                              <p:par>
                                <p:cTn id="103" presetID="42" presetClass="entr" presetSubtype="0" fill="hold" grpId="1" nodeType="afterEffect">
                                  <p:stCondLst>
                                    <p:cond delay="500"/>
                                  </p:stCondLst>
                                  <p:childTnLst>
                                    <p:set>
                                      <p:cBhvr>
                                        <p:cTn id="104" dur="1" fill="hold">
                                          <p:stCondLst>
                                            <p:cond delay="0"/>
                                          </p:stCondLst>
                                        </p:cTn>
                                        <p:tgtEl>
                                          <p:spTgt spid="100"/>
                                        </p:tgtEl>
                                        <p:attrNameLst>
                                          <p:attrName>style.visibility</p:attrName>
                                        </p:attrNameLst>
                                      </p:cBhvr>
                                      <p:to>
                                        <p:strVal val="visible"/>
                                      </p:to>
                                    </p:set>
                                    <p:animEffect transition="in" filter="fade">
                                      <p:cBhvr>
                                        <p:cTn id="105" dur="500"/>
                                        <p:tgtEl>
                                          <p:spTgt spid="100"/>
                                        </p:tgtEl>
                                      </p:cBhvr>
                                    </p:animEffect>
                                    <p:anim calcmode="lin" valueType="num">
                                      <p:cBhvr>
                                        <p:cTn id="106" dur="500" fill="hold"/>
                                        <p:tgtEl>
                                          <p:spTgt spid="100"/>
                                        </p:tgtEl>
                                        <p:attrNameLst>
                                          <p:attrName>ppt_x</p:attrName>
                                        </p:attrNameLst>
                                      </p:cBhvr>
                                      <p:tavLst>
                                        <p:tav tm="0">
                                          <p:val>
                                            <p:strVal val="#ppt_x"/>
                                          </p:val>
                                        </p:tav>
                                        <p:tav tm="100000">
                                          <p:val>
                                            <p:strVal val="#ppt_x"/>
                                          </p:val>
                                        </p:tav>
                                      </p:tavLst>
                                    </p:anim>
                                    <p:anim calcmode="lin" valueType="num">
                                      <p:cBhvr>
                                        <p:cTn id="107" dur="500" fill="hold"/>
                                        <p:tgtEl>
                                          <p:spTgt spid="100"/>
                                        </p:tgtEl>
                                        <p:attrNameLst>
                                          <p:attrName>ppt_y</p:attrName>
                                        </p:attrNameLst>
                                      </p:cBhvr>
                                      <p:tavLst>
                                        <p:tav tm="0">
                                          <p:val>
                                            <p:strVal val="#ppt_y+.1"/>
                                          </p:val>
                                        </p:tav>
                                        <p:tav tm="100000">
                                          <p:val>
                                            <p:strVal val="#ppt_y"/>
                                          </p:val>
                                        </p:tav>
                                      </p:tavLst>
                                    </p:anim>
                                  </p:childTnLst>
                                </p:cTn>
                              </p:par>
                              <p:par>
                                <p:cTn id="108" presetID="42" presetClass="entr" presetSubtype="0" fill="hold" grpId="1" nodeType="withEffect">
                                  <p:stCondLst>
                                    <p:cond delay="500"/>
                                  </p:stCondLst>
                                  <p:childTnLst>
                                    <p:set>
                                      <p:cBhvr>
                                        <p:cTn id="109" dur="1" fill="hold">
                                          <p:stCondLst>
                                            <p:cond delay="0"/>
                                          </p:stCondLst>
                                        </p:cTn>
                                        <p:tgtEl>
                                          <p:spTgt spid="103"/>
                                        </p:tgtEl>
                                        <p:attrNameLst>
                                          <p:attrName>style.visibility</p:attrName>
                                        </p:attrNameLst>
                                      </p:cBhvr>
                                      <p:to>
                                        <p:strVal val="visible"/>
                                      </p:to>
                                    </p:set>
                                    <p:animEffect transition="in" filter="fade">
                                      <p:cBhvr>
                                        <p:cTn id="110" dur="500"/>
                                        <p:tgtEl>
                                          <p:spTgt spid="103"/>
                                        </p:tgtEl>
                                      </p:cBhvr>
                                    </p:animEffect>
                                    <p:anim calcmode="lin" valueType="num">
                                      <p:cBhvr>
                                        <p:cTn id="111" dur="500" fill="hold"/>
                                        <p:tgtEl>
                                          <p:spTgt spid="103"/>
                                        </p:tgtEl>
                                        <p:attrNameLst>
                                          <p:attrName>ppt_x</p:attrName>
                                        </p:attrNameLst>
                                      </p:cBhvr>
                                      <p:tavLst>
                                        <p:tav tm="0">
                                          <p:val>
                                            <p:strVal val="#ppt_x"/>
                                          </p:val>
                                        </p:tav>
                                        <p:tav tm="100000">
                                          <p:val>
                                            <p:strVal val="#ppt_x"/>
                                          </p:val>
                                        </p:tav>
                                      </p:tavLst>
                                    </p:anim>
                                    <p:anim calcmode="lin" valueType="num">
                                      <p:cBhvr>
                                        <p:cTn id="112" dur="500" fill="hold"/>
                                        <p:tgtEl>
                                          <p:spTgt spid="103"/>
                                        </p:tgtEl>
                                        <p:attrNameLst>
                                          <p:attrName>ppt_y</p:attrName>
                                        </p:attrNameLst>
                                      </p:cBhvr>
                                      <p:tavLst>
                                        <p:tav tm="0">
                                          <p:val>
                                            <p:strVal val="#ppt_y+.1"/>
                                          </p:val>
                                        </p:tav>
                                        <p:tav tm="100000">
                                          <p:val>
                                            <p:strVal val="#ppt_y"/>
                                          </p:val>
                                        </p:tav>
                                      </p:tavLst>
                                    </p:anim>
                                  </p:childTnLst>
                                </p:cTn>
                              </p:par>
                              <p:par>
                                <p:cTn id="113" presetID="42" presetClass="entr" presetSubtype="0" fill="hold" grpId="1" nodeType="withEffect">
                                  <p:stCondLst>
                                    <p:cond delay="500"/>
                                  </p:stCondLst>
                                  <p:childTnLst>
                                    <p:set>
                                      <p:cBhvr>
                                        <p:cTn id="114" dur="1" fill="hold">
                                          <p:stCondLst>
                                            <p:cond delay="0"/>
                                          </p:stCondLst>
                                        </p:cTn>
                                        <p:tgtEl>
                                          <p:spTgt spid="102"/>
                                        </p:tgtEl>
                                        <p:attrNameLst>
                                          <p:attrName>style.visibility</p:attrName>
                                        </p:attrNameLst>
                                      </p:cBhvr>
                                      <p:to>
                                        <p:strVal val="visible"/>
                                      </p:to>
                                    </p:set>
                                    <p:animEffect transition="in" filter="fade">
                                      <p:cBhvr>
                                        <p:cTn id="115" dur="500"/>
                                        <p:tgtEl>
                                          <p:spTgt spid="102"/>
                                        </p:tgtEl>
                                      </p:cBhvr>
                                    </p:animEffect>
                                    <p:anim calcmode="lin" valueType="num">
                                      <p:cBhvr>
                                        <p:cTn id="116" dur="500" fill="hold"/>
                                        <p:tgtEl>
                                          <p:spTgt spid="102"/>
                                        </p:tgtEl>
                                        <p:attrNameLst>
                                          <p:attrName>ppt_x</p:attrName>
                                        </p:attrNameLst>
                                      </p:cBhvr>
                                      <p:tavLst>
                                        <p:tav tm="0">
                                          <p:val>
                                            <p:strVal val="#ppt_x"/>
                                          </p:val>
                                        </p:tav>
                                        <p:tav tm="100000">
                                          <p:val>
                                            <p:strVal val="#ppt_x"/>
                                          </p:val>
                                        </p:tav>
                                      </p:tavLst>
                                    </p:anim>
                                    <p:anim calcmode="lin" valueType="num">
                                      <p:cBhvr>
                                        <p:cTn id="117" dur="500" fill="hold"/>
                                        <p:tgtEl>
                                          <p:spTgt spid="102"/>
                                        </p:tgtEl>
                                        <p:attrNameLst>
                                          <p:attrName>ppt_y</p:attrName>
                                        </p:attrNameLst>
                                      </p:cBhvr>
                                      <p:tavLst>
                                        <p:tav tm="0">
                                          <p:val>
                                            <p:strVal val="#ppt_y+.1"/>
                                          </p:val>
                                        </p:tav>
                                        <p:tav tm="100000">
                                          <p:val>
                                            <p:strVal val="#ppt_y"/>
                                          </p:val>
                                        </p:tav>
                                      </p:tavLst>
                                    </p:anim>
                                  </p:childTnLst>
                                </p:cTn>
                              </p:par>
                              <p:par>
                                <p:cTn id="118" presetID="1" presetClass="exit" presetSubtype="0" fill="hold" grpId="1" nodeType="withEffect">
                                  <p:stCondLst>
                                    <p:cond delay="500"/>
                                  </p:stCondLst>
                                  <p:childTnLst>
                                    <p:set>
                                      <p:cBhvr>
                                        <p:cTn id="119" dur="1" fill="hold">
                                          <p:stCondLst>
                                            <p:cond delay="0"/>
                                          </p:stCondLst>
                                        </p:cTn>
                                        <p:tgtEl>
                                          <p:spTgt spid="10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7" presetClass="emph" presetSubtype="2" fill="hold" nodeType="clickEffect">
                                  <p:stCondLst>
                                    <p:cond delay="0"/>
                                  </p:stCondLst>
                                  <p:childTnLst>
                                    <p:animClr clrSpc="rgb" dir="cw">
                                      <p:cBhvr>
                                        <p:cTn id="123" dur="500" fill="hold"/>
                                        <p:tgtEl>
                                          <p:spTgt spid="24"/>
                                        </p:tgtEl>
                                        <p:attrNameLst>
                                          <p:attrName>stroke.color</p:attrName>
                                        </p:attrNameLst>
                                      </p:cBhvr>
                                      <p:to>
                                        <a:srgbClr val="F9C1A6"/>
                                      </p:to>
                                    </p:animClr>
                                    <p:set>
                                      <p:cBhvr>
                                        <p:cTn id="124" dur="500" fill="hold"/>
                                        <p:tgtEl>
                                          <p:spTgt spid="24"/>
                                        </p:tgtEl>
                                        <p:attrNameLst>
                                          <p:attrName>stroke.on</p:attrName>
                                        </p:attrNameLst>
                                      </p:cBhvr>
                                      <p:to>
                                        <p:strVal val="true"/>
                                      </p:to>
                                    </p:set>
                                  </p:childTnLst>
                                </p:cTn>
                              </p:par>
                              <p:par>
                                <p:cTn id="125" presetID="1" presetClass="emph" presetSubtype="2" fill="hold" nodeType="withEffect">
                                  <p:stCondLst>
                                    <p:cond delay="0"/>
                                  </p:stCondLst>
                                  <p:childTnLst>
                                    <p:animClr clrSpc="rgb" dir="cw">
                                      <p:cBhvr>
                                        <p:cTn id="126" dur="500" fill="hold"/>
                                        <p:tgtEl>
                                          <p:spTgt spid="10"/>
                                        </p:tgtEl>
                                        <p:attrNameLst>
                                          <p:attrName>fillcolor</p:attrName>
                                        </p:attrNameLst>
                                      </p:cBhvr>
                                      <p:to>
                                        <a:srgbClr val="F9C1A6"/>
                                      </p:to>
                                    </p:animClr>
                                    <p:set>
                                      <p:cBhvr>
                                        <p:cTn id="127" dur="500" fill="hold"/>
                                        <p:tgtEl>
                                          <p:spTgt spid="10"/>
                                        </p:tgtEl>
                                        <p:attrNameLst>
                                          <p:attrName>fill.type</p:attrName>
                                        </p:attrNameLst>
                                      </p:cBhvr>
                                      <p:to>
                                        <p:strVal val="solid"/>
                                      </p:to>
                                    </p:set>
                                    <p:set>
                                      <p:cBhvr>
                                        <p:cTn id="128" dur="500" fill="hold"/>
                                        <p:tgtEl>
                                          <p:spTgt spid="10"/>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11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4"/>
                                        </p:tgtEl>
                                        <p:attrNameLst>
                                          <p:attrName>style.visibility</p:attrName>
                                        </p:attrNameLst>
                                      </p:cBhvr>
                                      <p:to>
                                        <p:strVal val="visible"/>
                                      </p:to>
                                    </p:set>
                                  </p:childTnLst>
                                </p:cTn>
                              </p:par>
                              <p:par>
                                <p:cTn id="133" presetID="42" presetClass="exit" presetSubtype="0" fill="hold" grpId="0" nodeType="withEffect">
                                  <p:stCondLst>
                                    <p:cond delay="0"/>
                                  </p:stCondLst>
                                  <p:childTnLst>
                                    <p:animEffect transition="out" filter="fade">
                                      <p:cBhvr>
                                        <p:cTn id="134" dur="500"/>
                                        <p:tgtEl>
                                          <p:spTgt spid="100"/>
                                        </p:tgtEl>
                                      </p:cBhvr>
                                    </p:animEffect>
                                    <p:anim calcmode="lin" valueType="num">
                                      <p:cBhvr>
                                        <p:cTn id="135" dur="500"/>
                                        <p:tgtEl>
                                          <p:spTgt spid="100"/>
                                        </p:tgtEl>
                                        <p:attrNameLst>
                                          <p:attrName>ppt_x</p:attrName>
                                        </p:attrNameLst>
                                      </p:cBhvr>
                                      <p:tavLst>
                                        <p:tav tm="0">
                                          <p:val>
                                            <p:strVal val="ppt_x"/>
                                          </p:val>
                                        </p:tav>
                                        <p:tav tm="100000">
                                          <p:val>
                                            <p:strVal val="ppt_x"/>
                                          </p:val>
                                        </p:tav>
                                      </p:tavLst>
                                    </p:anim>
                                    <p:anim calcmode="lin" valueType="num">
                                      <p:cBhvr>
                                        <p:cTn id="136" dur="500"/>
                                        <p:tgtEl>
                                          <p:spTgt spid="100"/>
                                        </p:tgtEl>
                                        <p:attrNameLst>
                                          <p:attrName>ppt_y</p:attrName>
                                        </p:attrNameLst>
                                      </p:cBhvr>
                                      <p:tavLst>
                                        <p:tav tm="0">
                                          <p:val>
                                            <p:strVal val="ppt_y"/>
                                          </p:val>
                                        </p:tav>
                                        <p:tav tm="100000">
                                          <p:val>
                                            <p:strVal val="ppt_y+.1"/>
                                          </p:val>
                                        </p:tav>
                                      </p:tavLst>
                                    </p:anim>
                                    <p:set>
                                      <p:cBhvr>
                                        <p:cTn id="137" dur="1" fill="hold">
                                          <p:stCondLst>
                                            <p:cond delay="499"/>
                                          </p:stCondLst>
                                        </p:cTn>
                                        <p:tgtEl>
                                          <p:spTgt spid="100"/>
                                        </p:tgtEl>
                                        <p:attrNameLst>
                                          <p:attrName>style.visibility</p:attrName>
                                        </p:attrNameLst>
                                      </p:cBhvr>
                                      <p:to>
                                        <p:strVal val="hidden"/>
                                      </p:to>
                                    </p:set>
                                  </p:childTnLst>
                                </p:cTn>
                              </p:par>
                              <p:par>
                                <p:cTn id="138" presetID="42" presetClass="exit" presetSubtype="0" fill="hold" grpId="0" nodeType="withEffect">
                                  <p:stCondLst>
                                    <p:cond delay="0"/>
                                  </p:stCondLst>
                                  <p:childTnLst>
                                    <p:animEffect transition="out" filter="fade">
                                      <p:cBhvr>
                                        <p:cTn id="139" dur="500"/>
                                        <p:tgtEl>
                                          <p:spTgt spid="103"/>
                                        </p:tgtEl>
                                      </p:cBhvr>
                                    </p:animEffect>
                                    <p:anim calcmode="lin" valueType="num">
                                      <p:cBhvr>
                                        <p:cTn id="140" dur="500"/>
                                        <p:tgtEl>
                                          <p:spTgt spid="103"/>
                                        </p:tgtEl>
                                        <p:attrNameLst>
                                          <p:attrName>ppt_x</p:attrName>
                                        </p:attrNameLst>
                                      </p:cBhvr>
                                      <p:tavLst>
                                        <p:tav tm="0">
                                          <p:val>
                                            <p:strVal val="ppt_x"/>
                                          </p:val>
                                        </p:tav>
                                        <p:tav tm="100000">
                                          <p:val>
                                            <p:strVal val="ppt_x"/>
                                          </p:val>
                                        </p:tav>
                                      </p:tavLst>
                                    </p:anim>
                                    <p:anim calcmode="lin" valueType="num">
                                      <p:cBhvr>
                                        <p:cTn id="141" dur="500"/>
                                        <p:tgtEl>
                                          <p:spTgt spid="103"/>
                                        </p:tgtEl>
                                        <p:attrNameLst>
                                          <p:attrName>ppt_y</p:attrName>
                                        </p:attrNameLst>
                                      </p:cBhvr>
                                      <p:tavLst>
                                        <p:tav tm="0">
                                          <p:val>
                                            <p:strVal val="ppt_y"/>
                                          </p:val>
                                        </p:tav>
                                        <p:tav tm="100000">
                                          <p:val>
                                            <p:strVal val="ppt_y+.1"/>
                                          </p:val>
                                        </p:tav>
                                      </p:tavLst>
                                    </p:anim>
                                    <p:set>
                                      <p:cBhvr>
                                        <p:cTn id="142" dur="1" fill="hold">
                                          <p:stCondLst>
                                            <p:cond delay="499"/>
                                          </p:stCondLst>
                                        </p:cTn>
                                        <p:tgtEl>
                                          <p:spTgt spid="103"/>
                                        </p:tgtEl>
                                        <p:attrNameLst>
                                          <p:attrName>style.visibility</p:attrName>
                                        </p:attrNameLst>
                                      </p:cBhvr>
                                      <p:to>
                                        <p:strVal val="hidden"/>
                                      </p:to>
                                    </p:set>
                                  </p:childTnLst>
                                </p:cTn>
                              </p:par>
                              <p:par>
                                <p:cTn id="143" presetID="42" presetClass="exit" presetSubtype="0" fill="hold" grpId="0" nodeType="withEffect">
                                  <p:stCondLst>
                                    <p:cond delay="0"/>
                                  </p:stCondLst>
                                  <p:childTnLst>
                                    <p:animEffect transition="out" filter="fade">
                                      <p:cBhvr>
                                        <p:cTn id="144" dur="500"/>
                                        <p:tgtEl>
                                          <p:spTgt spid="102"/>
                                        </p:tgtEl>
                                      </p:cBhvr>
                                    </p:animEffect>
                                    <p:anim calcmode="lin" valueType="num">
                                      <p:cBhvr>
                                        <p:cTn id="145" dur="500"/>
                                        <p:tgtEl>
                                          <p:spTgt spid="102"/>
                                        </p:tgtEl>
                                        <p:attrNameLst>
                                          <p:attrName>ppt_x</p:attrName>
                                        </p:attrNameLst>
                                      </p:cBhvr>
                                      <p:tavLst>
                                        <p:tav tm="0">
                                          <p:val>
                                            <p:strVal val="ppt_x"/>
                                          </p:val>
                                        </p:tav>
                                        <p:tav tm="100000">
                                          <p:val>
                                            <p:strVal val="ppt_x"/>
                                          </p:val>
                                        </p:tav>
                                      </p:tavLst>
                                    </p:anim>
                                    <p:anim calcmode="lin" valueType="num">
                                      <p:cBhvr>
                                        <p:cTn id="146" dur="500"/>
                                        <p:tgtEl>
                                          <p:spTgt spid="102"/>
                                        </p:tgtEl>
                                        <p:attrNameLst>
                                          <p:attrName>ppt_y</p:attrName>
                                        </p:attrNameLst>
                                      </p:cBhvr>
                                      <p:tavLst>
                                        <p:tav tm="0">
                                          <p:val>
                                            <p:strVal val="ppt_y"/>
                                          </p:val>
                                        </p:tav>
                                        <p:tav tm="100000">
                                          <p:val>
                                            <p:strVal val="ppt_y+.1"/>
                                          </p:val>
                                        </p:tav>
                                      </p:tavLst>
                                    </p:anim>
                                    <p:set>
                                      <p:cBhvr>
                                        <p:cTn id="147" dur="1" fill="hold">
                                          <p:stCondLst>
                                            <p:cond delay="499"/>
                                          </p:stCondLst>
                                        </p:cTn>
                                        <p:tgtEl>
                                          <p:spTgt spid="102"/>
                                        </p:tgtEl>
                                        <p:attrNameLst>
                                          <p:attrName>style.visibility</p:attrName>
                                        </p:attrNameLst>
                                      </p:cBhvr>
                                      <p:to>
                                        <p:strVal val="hidden"/>
                                      </p:to>
                                    </p:set>
                                  </p:childTnLst>
                                </p:cTn>
                              </p:par>
                            </p:childTnLst>
                          </p:cTn>
                        </p:par>
                        <p:par>
                          <p:cTn id="148" fill="hold">
                            <p:stCondLst>
                              <p:cond delay="500"/>
                            </p:stCondLst>
                            <p:childTnLst>
                              <p:par>
                                <p:cTn id="149" presetID="42" presetClass="entr" presetSubtype="0" fill="hold" grpId="0" nodeType="afterEffect">
                                  <p:stCondLst>
                                    <p:cond delay="500"/>
                                  </p:stCondLst>
                                  <p:childTnLst>
                                    <p:set>
                                      <p:cBhvr>
                                        <p:cTn id="150" dur="1" fill="hold">
                                          <p:stCondLst>
                                            <p:cond delay="0"/>
                                          </p:stCondLst>
                                        </p:cTn>
                                        <p:tgtEl>
                                          <p:spTgt spid="111"/>
                                        </p:tgtEl>
                                        <p:attrNameLst>
                                          <p:attrName>style.visibility</p:attrName>
                                        </p:attrNameLst>
                                      </p:cBhvr>
                                      <p:to>
                                        <p:strVal val="visible"/>
                                      </p:to>
                                    </p:set>
                                    <p:animEffect transition="in" filter="fade">
                                      <p:cBhvr>
                                        <p:cTn id="151" dur="500"/>
                                        <p:tgtEl>
                                          <p:spTgt spid="111"/>
                                        </p:tgtEl>
                                      </p:cBhvr>
                                    </p:animEffect>
                                    <p:anim calcmode="lin" valueType="num">
                                      <p:cBhvr>
                                        <p:cTn id="152" dur="500" fill="hold"/>
                                        <p:tgtEl>
                                          <p:spTgt spid="111"/>
                                        </p:tgtEl>
                                        <p:attrNameLst>
                                          <p:attrName>ppt_x</p:attrName>
                                        </p:attrNameLst>
                                      </p:cBhvr>
                                      <p:tavLst>
                                        <p:tav tm="0">
                                          <p:val>
                                            <p:strVal val="#ppt_x"/>
                                          </p:val>
                                        </p:tav>
                                        <p:tav tm="100000">
                                          <p:val>
                                            <p:strVal val="#ppt_x"/>
                                          </p:val>
                                        </p:tav>
                                      </p:tavLst>
                                    </p:anim>
                                    <p:anim calcmode="lin" valueType="num">
                                      <p:cBhvr>
                                        <p:cTn id="153" dur="500" fill="hold"/>
                                        <p:tgtEl>
                                          <p:spTgt spid="111"/>
                                        </p:tgtEl>
                                        <p:attrNameLst>
                                          <p:attrName>ppt_y</p:attrName>
                                        </p:attrNameLst>
                                      </p:cBhvr>
                                      <p:tavLst>
                                        <p:tav tm="0">
                                          <p:val>
                                            <p:strVal val="#ppt_y+.1"/>
                                          </p:val>
                                        </p:tav>
                                        <p:tav tm="100000">
                                          <p:val>
                                            <p:strVal val="#ppt_y"/>
                                          </p:val>
                                        </p:tav>
                                      </p:tavLst>
                                    </p:anim>
                                  </p:childTnLst>
                                </p:cTn>
                              </p:par>
                              <p:par>
                                <p:cTn id="154" presetID="1" presetClass="exit" presetSubtype="0" fill="hold" grpId="1" nodeType="withEffect">
                                  <p:stCondLst>
                                    <p:cond delay="500"/>
                                  </p:stCondLst>
                                  <p:childTnLst>
                                    <p:set>
                                      <p:cBhvr>
                                        <p:cTn id="155"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 grpId="0"/>
      <p:bldP spid="93" grpId="0"/>
      <p:bldP spid="94" grpId="0"/>
      <p:bldP spid="95" grpId="0"/>
      <p:bldP spid="96" grpId="0"/>
      <p:bldP spid="96" grpId="1"/>
      <p:bldP spid="97" grpId="0"/>
      <p:bldP spid="97" grpId="1"/>
      <p:bldP spid="98" grpId="0"/>
      <p:bldP spid="98" grpId="1"/>
      <p:bldP spid="99" grpId="0"/>
      <p:bldP spid="99" grpId="1"/>
      <p:bldP spid="100" grpId="0"/>
      <p:bldP spid="100" grpId="1"/>
      <p:bldP spid="102" grpId="0"/>
      <p:bldP spid="102" grpId="1"/>
      <p:bldP spid="103" grpId="0"/>
      <p:bldP spid="103" grpId="1"/>
      <p:bldP spid="111" grpId="0"/>
      <p:bldP spid="8" grpId="0"/>
      <p:bldP spid="113" grpId="0"/>
      <p:bldP spid="16" grpId="0"/>
      <p:bldP spid="16" grpId="1"/>
      <p:bldP spid="101" grpId="0"/>
      <p:bldP spid="101" grpId="1"/>
      <p:bldP spid="104" grpId="0"/>
      <p:bldP spid="10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divergence</a:t>
            </a:r>
          </a:p>
        </p:txBody>
      </p:sp>
      <p:sp>
        <p:nvSpPr>
          <p:cNvPr id="3" name="Text Placeholder 2"/>
          <p:cNvSpPr>
            <a:spLocks noGrp="1"/>
          </p:cNvSpPr>
          <p:nvPr>
            <p:ph type="body" sz="quarter" idx="10"/>
          </p:nvPr>
        </p:nvSpPr>
        <p:spPr/>
        <p:txBody>
          <a:bodyPr/>
          <a:lstStyle/>
          <a:p>
            <a:r>
              <a:rPr lang="en-US" dirty="0" err="1"/>
              <a:t>simt</a:t>
            </a:r>
            <a:r>
              <a:rPr lang="en-US" dirty="0"/>
              <a:t> vs. vector execution model</a:t>
            </a:r>
          </a:p>
        </p:txBody>
      </p:sp>
      <p:sp>
        <p:nvSpPr>
          <p:cNvPr id="7" name="TextBox 6"/>
          <p:cNvSpPr txBox="1"/>
          <p:nvPr/>
        </p:nvSpPr>
        <p:spPr>
          <a:xfrm>
            <a:off x="1403362" y="2067445"/>
            <a:ext cx="1980674" cy="477054"/>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cmp_lt</a:t>
            </a:r>
            <a:r>
              <a:rPr lang="en-US" sz="1000" dirty="0"/>
              <a:t> $c0, $s0, 32</a:t>
            </a:r>
          </a:p>
          <a:p>
            <a:pPr>
              <a:spcAft>
                <a:spcPts val="600"/>
              </a:spcAft>
              <a:buClr>
                <a:schemeClr val="bg2"/>
              </a:buClr>
            </a:pPr>
            <a:r>
              <a:rPr lang="en-US" sz="1000" dirty="0" err="1"/>
              <a:t>cbr</a:t>
            </a:r>
            <a:r>
              <a:rPr lang="en-US" sz="1000" dirty="0"/>
              <a:t> $c0, @BB2</a:t>
            </a:r>
          </a:p>
        </p:txBody>
      </p:sp>
      <p:sp>
        <p:nvSpPr>
          <p:cNvPr id="10" name="TextBox 9"/>
          <p:cNvSpPr txBox="1"/>
          <p:nvPr/>
        </p:nvSpPr>
        <p:spPr>
          <a:xfrm>
            <a:off x="832791" y="4309254"/>
            <a:ext cx="1980674" cy="246221"/>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a:t>ret</a:t>
            </a:r>
          </a:p>
        </p:txBody>
      </p:sp>
      <p:sp>
        <p:nvSpPr>
          <p:cNvPr id="11" name="TextBox 10"/>
          <p:cNvSpPr txBox="1"/>
          <p:nvPr/>
        </p:nvSpPr>
        <p:spPr>
          <a:xfrm>
            <a:off x="2493644" y="2862812"/>
            <a:ext cx="1980674" cy="477054"/>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cmp_gt</a:t>
            </a:r>
            <a:r>
              <a:rPr lang="en-US" sz="1000" dirty="0"/>
              <a:t> $c0, $s0, 15</a:t>
            </a:r>
          </a:p>
          <a:p>
            <a:pPr>
              <a:spcAft>
                <a:spcPts val="600"/>
              </a:spcAft>
              <a:buClr>
                <a:schemeClr val="bg2"/>
              </a:buClr>
            </a:pPr>
            <a:r>
              <a:rPr lang="en-US" sz="1000" dirty="0" err="1"/>
              <a:t>cbr</a:t>
            </a:r>
            <a:r>
              <a:rPr lang="en-US" sz="1000" dirty="0"/>
              <a:t> $c0, @BB4</a:t>
            </a:r>
          </a:p>
        </p:txBody>
      </p:sp>
      <p:sp>
        <p:nvSpPr>
          <p:cNvPr id="12" name="TextBox 11"/>
          <p:cNvSpPr txBox="1"/>
          <p:nvPr/>
        </p:nvSpPr>
        <p:spPr>
          <a:xfrm>
            <a:off x="394949" y="2865232"/>
            <a:ext cx="1980674" cy="477054"/>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st</a:t>
            </a:r>
            <a:r>
              <a:rPr lang="en-US" sz="1000" dirty="0"/>
              <a:t> 84, [$d0]</a:t>
            </a:r>
          </a:p>
          <a:p>
            <a:pPr>
              <a:spcAft>
                <a:spcPts val="600"/>
              </a:spcAft>
              <a:buClr>
                <a:schemeClr val="bg2"/>
              </a:buClr>
            </a:pPr>
            <a:r>
              <a:rPr lang="en-US" sz="1000" dirty="0" err="1"/>
              <a:t>br</a:t>
            </a:r>
            <a:r>
              <a:rPr lang="en-US" sz="1000" dirty="0"/>
              <a:t> @BB4</a:t>
            </a:r>
          </a:p>
        </p:txBody>
      </p:sp>
      <p:sp>
        <p:nvSpPr>
          <p:cNvPr id="14" name="TextBox 13"/>
          <p:cNvSpPr txBox="1"/>
          <p:nvPr/>
        </p:nvSpPr>
        <p:spPr>
          <a:xfrm>
            <a:off x="2493644" y="3814500"/>
            <a:ext cx="1980674" cy="246221"/>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st</a:t>
            </a:r>
            <a:r>
              <a:rPr lang="en-US" sz="1000" dirty="0"/>
              <a:t> 90, $[d0]</a:t>
            </a:r>
          </a:p>
        </p:txBody>
      </p:sp>
      <p:cxnSp>
        <p:nvCxnSpPr>
          <p:cNvPr id="15" name="Curved Connector 14"/>
          <p:cNvCxnSpPr>
            <a:stCxn id="7" idx="2"/>
            <a:endCxn id="12" idx="0"/>
          </p:cNvCxnSpPr>
          <p:nvPr/>
        </p:nvCxnSpPr>
        <p:spPr>
          <a:xfrm rot="5400000">
            <a:off x="1729127" y="2200659"/>
            <a:ext cx="320733" cy="1008413"/>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7" idx="2"/>
            <a:endCxn id="11" idx="0"/>
          </p:cNvCxnSpPr>
          <p:nvPr/>
        </p:nvCxnSpPr>
        <p:spPr>
          <a:xfrm rot="16200000" flipH="1">
            <a:off x="2779684" y="2158514"/>
            <a:ext cx="318313" cy="1090282"/>
          </a:xfrm>
          <a:prstGeom prst="curvedConnector3">
            <a:avLst>
              <a:gd name="adj1" fmla="val 50000"/>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cxnSpLocks/>
            <a:stCxn id="12" idx="2"/>
            <a:endCxn id="10" idx="0"/>
          </p:cNvCxnSpPr>
          <p:nvPr/>
        </p:nvCxnSpPr>
        <p:spPr>
          <a:xfrm rot="16200000" flipH="1">
            <a:off x="1120723" y="3606849"/>
            <a:ext cx="966968" cy="437842"/>
          </a:xfrm>
          <a:prstGeom prst="curvedConnector3">
            <a:avLst>
              <a:gd name="adj1" fmla="val 50000"/>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584922" y="2305972"/>
            <a:ext cx="707835" cy="171958"/>
            <a:chOff x="6124575" y="4371973"/>
            <a:chExt cx="1145819" cy="320733"/>
          </a:xfrm>
        </p:grpSpPr>
        <p:sp>
          <p:nvSpPr>
            <p:cNvPr id="39" name="Rectangle 38"/>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Arrow Connector 40"/>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Curved Connector 26">
            <a:extLst>
              <a:ext uri="{FF2B5EF4-FFF2-40B4-BE49-F238E27FC236}">
                <a16:creationId xmlns="" xmlns:a16="http://schemas.microsoft.com/office/drawing/2014/main" id="{8609D772-31E8-4165-9C4D-346857F5A2DE}"/>
              </a:ext>
            </a:extLst>
          </p:cNvPr>
          <p:cNvCxnSpPr>
            <a:cxnSpLocks/>
            <a:stCxn id="14" idx="2"/>
            <a:endCxn id="10" idx="0"/>
          </p:cNvCxnSpPr>
          <p:nvPr/>
        </p:nvCxnSpPr>
        <p:spPr>
          <a:xfrm rot="5400000">
            <a:off x="2529289" y="3354561"/>
            <a:ext cx="248533" cy="1660853"/>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 xmlns:a16="http://schemas.microsoft.com/office/drawing/2014/main" id="{4FB2E4F7-784B-45B3-A167-57AB6BE61E0E}"/>
              </a:ext>
            </a:extLst>
          </p:cNvPr>
          <p:cNvGrpSpPr/>
          <p:nvPr/>
        </p:nvGrpSpPr>
        <p:grpSpPr>
          <a:xfrm>
            <a:off x="1564740" y="3124678"/>
            <a:ext cx="707835" cy="171958"/>
            <a:chOff x="6124575" y="4371973"/>
            <a:chExt cx="1145819" cy="320733"/>
          </a:xfrm>
        </p:grpSpPr>
        <p:sp>
          <p:nvSpPr>
            <p:cNvPr id="65" name="Rectangle 64">
              <a:extLst>
                <a:ext uri="{FF2B5EF4-FFF2-40B4-BE49-F238E27FC236}">
                  <a16:creationId xmlns="" xmlns:a16="http://schemas.microsoft.com/office/drawing/2014/main" id="{7CD31650-8295-4430-8A99-3AE0573C7AB4}"/>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6" name="Straight Arrow Connector 65">
              <a:extLst>
                <a:ext uri="{FF2B5EF4-FFF2-40B4-BE49-F238E27FC236}">
                  <a16:creationId xmlns="" xmlns:a16="http://schemas.microsoft.com/office/drawing/2014/main" id="{0A978A9F-CDF3-4C0F-83F5-4E796AF79D6F}"/>
                </a:ext>
              </a:extLst>
            </p:cNvPr>
            <p:cNvCxnSpPr/>
            <p:nvPr/>
          </p:nvCxnSpPr>
          <p:spPr>
            <a:xfrm>
              <a:off x="6298133" y="4371974"/>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 xmlns:a16="http://schemas.microsoft.com/office/drawing/2014/main" id="{48C91C7B-C79D-438B-8C14-B0822283B3E2}"/>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EF7254F9-46CF-4329-93E3-6D290D1F366E}"/>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 xmlns:a16="http://schemas.microsoft.com/office/drawing/2014/main" id="{906650E0-CFBF-45CE-86CA-E64C99F6E602}"/>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307C9E25-7EA4-4DD5-A704-FFC40D41E80C}"/>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 xmlns:a16="http://schemas.microsoft.com/office/drawing/2014/main" id="{3ADC5662-08E5-4930-9D16-7427608C0610}"/>
              </a:ext>
            </a:extLst>
          </p:cNvPr>
          <p:cNvGrpSpPr/>
          <p:nvPr/>
        </p:nvGrpSpPr>
        <p:grpSpPr>
          <a:xfrm>
            <a:off x="3677479" y="3124678"/>
            <a:ext cx="707835" cy="171958"/>
            <a:chOff x="6124575" y="4371973"/>
            <a:chExt cx="1145819" cy="320733"/>
          </a:xfrm>
        </p:grpSpPr>
        <p:sp>
          <p:nvSpPr>
            <p:cNvPr id="72" name="Rectangle 71">
              <a:extLst>
                <a:ext uri="{FF2B5EF4-FFF2-40B4-BE49-F238E27FC236}">
                  <a16:creationId xmlns="" xmlns:a16="http://schemas.microsoft.com/office/drawing/2014/main" id="{2623B79D-C5E7-4825-A166-1D156ED3AA34}"/>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a:extLst>
                <a:ext uri="{FF2B5EF4-FFF2-40B4-BE49-F238E27FC236}">
                  <a16:creationId xmlns="" xmlns:a16="http://schemas.microsoft.com/office/drawing/2014/main" id="{F39D678A-AFB2-4744-915D-D33B082AF021}"/>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 xmlns:a16="http://schemas.microsoft.com/office/drawing/2014/main" id="{0212E4D1-4A25-4674-890F-FFF5D9E5C19F}"/>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 xmlns:a16="http://schemas.microsoft.com/office/drawing/2014/main" id="{1746195F-58E5-4457-9C6A-400D7BE8A68C}"/>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 xmlns:a16="http://schemas.microsoft.com/office/drawing/2014/main" id="{366CD231-2269-4184-93F7-B7344239CE76}"/>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5EA44937-3FF6-489A-93C1-EB12A7BE7F25}"/>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 xmlns:a16="http://schemas.microsoft.com/office/drawing/2014/main" id="{981EB78B-C6F1-4E07-A578-C19CCA705D09}"/>
              </a:ext>
            </a:extLst>
          </p:cNvPr>
          <p:cNvGrpSpPr/>
          <p:nvPr/>
        </p:nvGrpSpPr>
        <p:grpSpPr>
          <a:xfrm>
            <a:off x="3705572" y="3851630"/>
            <a:ext cx="707835" cy="171958"/>
            <a:chOff x="6124575" y="4371973"/>
            <a:chExt cx="1145819" cy="320733"/>
          </a:xfrm>
        </p:grpSpPr>
        <p:sp>
          <p:nvSpPr>
            <p:cNvPr id="79" name="Rectangle 78">
              <a:extLst>
                <a:ext uri="{FF2B5EF4-FFF2-40B4-BE49-F238E27FC236}">
                  <a16:creationId xmlns="" xmlns:a16="http://schemas.microsoft.com/office/drawing/2014/main" id="{100EB1A2-82FD-4C3E-9A17-01F817D51563}"/>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0" name="Straight Arrow Connector 79">
              <a:extLst>
                <a:ext uri="{FF2B5EF4-FFF2-40B4-BE49-F238E27FC236}">
                  <a16:creationId xmlns="" xmlns:a16="http://schemas.microsoft.com/office/drawing/2014/main" id="{6D2DEE9E-8A0B-40C4-B1F1-5116DCAB5214}"/>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0FE592E6-9AF7-4D66-8A3A-72E2F56BB73C}"/>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E2B373BB-655A-4429-930F-4ABC2E017E6E}"/>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64F28BD5-9127-42C3-9FD9-4705D99FC110}"/>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 xmlns:a16="http://schemas.microsoft.com/office/drawing/2014/main" id="{271758E8-E873-40E7-B67B-1219A737ADA1}"/>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Curved Connector 26">
            <a:extLst>
              <a:ext uri="{FF2B5EF4-FFF2-40B4-BE49-F238E27FC236}">
                <a16:creationId xmlns="" xmlns:a16="http://schemas.microsoft.com/office/drawing/2014/main" id="{ECC46D53-216F-41AB-AFB1-E240AE1F74FA}"/>
              </a:ext>
            </a:extLst>
          </p:cNvPr>
          <p:cNvCxnSpPr>
            <a:cxnSpLocks/>
            <a:stCxn id="11" idx="2"/>
            <a:endCxn id="10" idx="0"/>
          </p:cNvCxnSpPr>
          <p:nvPr/>
        </p:nvCxnSpPr>
        <p:spPr>
          <a:xfrm rot="5400000">
            <a:off x="2168861" y="2994134"/>
            <a:ext cx="969388" cy="1660853"/>
          </a:xfrm>
          <a:prstGeom prst="curvedConnector3">
            <a:avLst>
              <a:gd name="adj1" fmla="val 235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 xmlns:a16="http://schemas.microsoft.com/office/drawing/2014/main" id="{8FC25C93-241A-4BD3-8173-C82C640F6A2D}"/>
              </a:ext>
            </a:extLst>
          </p:cNvPr>
          <p:cNvCxnSpPr>
            <a:cxnSpLocks/>
            <a:stCxn id="11" idx="2"/>
            <a:endCxn id="14" idx="0"/>
          </p:cNvCxnSpPr>
          <p:nvPr/>
        </p:nvCxnSpPr>
        <p:spPr>
          <a:xfrm>
            <a:off x="3483981" y="3339866"/>
            <a:ext cx="0" cy="474634"/>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 xmlns:a16="http://schemas.microsoft.com/office/drawing/2014/main" id="{458EEEB3-8A33-4C65-BC30-972930E19756}"/>
              </a:ext>
            </a:extLst>
          </p:cNvPr>
          <p:cNvSpPr txBox="1"/>
          <p:nvPr/>
        </p:nvSpPr>
        <p:spPr>
          <a:xfrm>
            <a:off x="1345098" y="1856294"/>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BB0</a:t>
            </a:r>
          </a:p>
        </p:txBody>
      </p:sp>
      <p:sp>
        <p:nvSpPr>
          <p:cNvPr id="116" name="TextBox 115">
            <a:extLst>
              <a:ext uri="{FF2B5EF4-FFF2-40B4-BE49-F238E27FC236}">
                <a16:creationId xmlns="" xmlns:a16="http://schemas.microsoft.com/office/drawing/2014/main" id="{A3DD190D-D3C7-4E5B-BB27-47C104544E86}"/>
              </a:ext>
            </a:extLst>
          </p:cNvPr>
          <p:cNvSpPr txBox="1"/>
          <p:nvPr/>
        </p:nvSpPr>
        <p:spPr>
          <a:xfrm>
            <a:off x="365855" y="2648760"/>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BB1</a:t>
            </a:r>
          </a:p>
        </p:txBody>
      </p:sp>
      <p:sp>
        <p:nvSpPr>
          <p:cNvPr id="117" name="TextBox 116">
            <a:extLst>
              <a:ext uri="{FF2B5EF4-FFF2-40B4-BE49-F238E27FC236}">
                <a16:creationId xmlns="" xmlns:a16="http://schemas.microsoft.com/office/drawing/2014/main" id="{F6B5D1D5-3855-4C3D-A608-890B1386D8CD}"/>
              </a:ext>
            </a:extLst>
          </p:cNvPr>
          <p:cNvSpPr txBox="1"/>
          <p:nvPr/>
        </p:nvSpPr>
        <p:spPr>
          <a:xfrm>
            <a:off x="2445805" y="3608138"/>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BB3</a:t>
            </a:r>
          </a:p>
        </p:txBody>
      </p:sp>
      <p:sp>
        <p:nvSpPr>
          <p:cNvPr id="118" name="TextBox 117">
            <a:extLst>
              <a:ext uri="{FF2B5EF4-FFF2-40B4-BE49-F238E27FC236}">
                <a16:creationId xmlns="" xmlns:a16="http://schemas.microsoft.com/office/drawing/2014/main" id="{9D3C612E-C97F-411B-A2B7-268D3D10694A}"/>
              </a:ext>
            </a:extLst>
          </p:cNvPr>
          <p:cNvSpPr txBox="1"/>
          <p:nvPr/>
        </p:nvSpPr>
        <p:spPr>
          <a:xfrm>
            <a:off x="2424406" y="2662115"/>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BB2</a:t>
            </a:r>
          </a:p>
        </p:txBody>
      </p:sp>
      <p:sp>
        <p:nvSpPr>
          <p:cNvPr id="119" name="TextBox 118">
            <a:extLst>
              <a:ext uri="{FF2B5EF4-FFF2-40B4-BE49-F238E27FC236}">
                <a16:creationId xmlns="" xmlns:a16="http://schemas.microsoft.com/office/drawing/2014/main" id="{5F80734D-6067-4798-BA6B-F0DEDD3BAC08}"/>
              </a:ext>
            </a:extLst>
          </p:cNvPr>
          <p:cNvSpPr txBox="1"/>
          <p:nvPr/>
        </p:nvSpPr>
        <p:spPr>
          <a:xfrm>
            <a:off x="766532" y="4108952"/>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BB4</a:t>
            </a:r>
          </a:p>
        </p:txBody>
      </p:sp>
      <p:grpSp>
        <p:nvGrpSpPr>
          <p:cNvPr id="120" name="Group 119">
            <a:extLst>
              <a:ext uri="{FF2B5EF4-FFF2-40B4-BE49-F238E27FC236}">
                <a16:creationId xmlns="" xmlns:a16="http://schemas.microsoft.com/office/drawing/2014/main" id="{8FDBDDBE-2FFE-492B-9DD4-EBE1ED3C6E70}"/>
              </a:ext>
            </a:extLst>
          </p:cNvPr>
          <p:cNvGrpSpPr/>
          <p:nvPr/>
        </p:nvGrpSpPr>
        <p:grpSpPr>
          <a:xfrm>
            <a:off x="2077102" y="4361746"/>
            <a:ext cx="707835" cy="171958"/>
            <a:chOff x="6124575" y="4371973"/>
            <a:chExt cx="1145819" cy="320733"/>
          </a:xfrm>
        </p:grpSpPr>
        <p:sp>
          <p:nvSpPr>
            <p:cNvPr id="121" name="Rectangle 120">
              <a:extLst>
                <a:ext uri="{FF2B5EF4-FFF2-40B4-BE49-F238E27FC236}">
                  <a16:creationId xmlns="" xmlns:a16="http://schemas.microsoft.com/office/drawing/2014/main" id="{68D2DCDF-AE9A-4441-BFE3-9E5EC5CEAAAC}"/>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2" name="Straight Arrow Connector 121">
              <a:extLst>
                <a:ext uri="{FF2B5EF4-FFF2-40B4-BE49-F238E27FC236}">
                  <a16:creationId xmlns="" xmlns:a16="http://schemas.microsoft.com/office/drawing/2014/main" id="{F280D08A-DDA6-49F7-B426-D0F82AF6D221}"/>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 xmlns:a16="http://schemas.microsoft.com/office/drawing/2014/main" id="{CC98F4FA-2C10-49A5-BE75-B7D0C56B477A}"/>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E9572466-02BD-4585-B867-ED9F10898BF5}"/>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 xmlns:a16="http://schemas.microsoft.com/office/drawing/2014/main" id="{BC65547F-983D-4861-9F6D-0BD5F87E112A}"/>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 xmlns:a16="http://schemas.microsoft.com/office/drawing/2014/main" id="{FA1A14C3-016A-40BD-8F34-88214B0BF805}"/>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1" name="Curved Connector 23">
            <a:extLst>
              <a:ext uri="{FF2B5EF4-FFF2-40B4-BE49-F238E27FC236}">
                <a16:creationId xmlns="" xmlns:a16="http://schemas.microsoft.com/office/drawing/2014/main" id="{48FBC2AD-6763-4921-AB6F-F4CFAA6A91E1}"/>
              </a:ext>
            </a:extLst>
          </p:cNvPr>
          <p:cNvCxnSpPr>
            <a:cxnSpLocks/>
            <a:stCxn id="14" idx="2"/>
            <a:endCxn id="12" idx="1"/>
          </p:cNvCxnSpPr>
          <p:nvPr/>
        </p:nvCxnSpPr>
        <p:spPr>
          <a:xfrm rot="5400000" flipH="1">
            <a:off x="1460984" y="2037724"/>
            <a:ext cx="956962" cy="3089032"/>
          </a:xfrm>
          <a:prstGeom prst="curvedConnector4">
            <a:avLst>
              <a:gd name="adj1" fmla="val -89820"/>
              <a:gd name="adj2" fmla="val 108288"/>
            </a:avLst>
          </a:prstGeom>
          <a:ln w="38100">
            <a:solidFill>
              <a:schemeClr val="accent1">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 xmlns:a16="http://schemas.microsoft.com/office/drawing/2014/main" id="{7FF19E9E-0B24-4C84-B980-019FB953C695}"/>
              </a:ext>
            </a:extLst>
          </p:cNvPr>
          <p:cNvGrpSpPr/>
          <p:nvPr/>
        </p:nvGrpSpPr>
        <p:grpSpPr>
          <a:xfrm>
            <a:off x="10136227" y="2380718"/>
            <a:ext cx="1930416" cy="1315181"/>
            <a:chOff x="2008662" y="4447774"/>
            <a:chExt cx="1930416" cy="1315181"/>
          </a:xfrm>
        </p:grpSpPr>
        <p:sp>
          <p:nvSpPr>
            <p:cNvPr id="86" name="Rectangle 85">
              <a:extLst>
                <a:ext uri="{FF2B5EF4-FFF2-40B4-BE49-F238E27FC236}">
                  <a16:creationId xmlns="" xmlns:a16="http://schemas.microsoft.com/office/drawing/2014/main" id="{C042853D-2FA3-4052-BCF4-03681838FDA7}"/>
                </a:ext>
              </a:extLst>
            </p:cNvPr>
            <p:cNvSpPr/>
            <p:nvPr/>
          </p:nvSpPr>
          <p:spPr>
            <a:xfrm>
              <a:off x="2008662" y="4447774"/>
              <a:ext cx="1930416"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7" name="Rectangle 86">
              <a:extLst>
                <a:ext uri="{FF2B5EF4-FFF2-40B4-BE49-F238E27FC236}">
                  <a16:creationId xmlns="" xmlns:a16="http://schemas.microsoft.com/office/drawing/2014/main" id="{53745CE5-379D-4794-BC0F-81C2B4DA23C2}"/>
                </a:ext>
              </a:extLst>
            </p:cNvPr>
            <p:cNvSpPr/>
            <p:nvPr/>
          </p:nvSpPr>
          <p:spPr>
            <a:xfrm>
              <a:off x="2008662" y="4675153"/>
              <a:ext cx="1930416"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8" name="Rectangle 87">
              <a:extLst>
                <a:ext uri="{FF2B5EF4-FFF2-40B4-BE49-F238E27FC236}">
                  <a16:creationId xmlns="" xmlns:a16="http://schemas.microsoft.com/office/drawing/2014/main" id="{A107785A-CF01-42DB-B563-84807D96D27B}"/>
                </a:ext>
              </a:extLst>
            </p:cNvPr>
            <p:cNvSpPr/>
            <p:nvPr/>
          </p:nvSpPr>
          <p:spPr>
            <a:xfrm>
              <a:off x="2008662" y="4898583"/>
              <a:ext cx="1930416"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89" name="Rectangle 88">
              <a:extLst>
                <a:ext uri="{FF2B5EF4-FFF2-40B4-BE49-F238E27FC236}">
                  <a16:creationId xmlns="" xmlns:a16="http://schemas.microsoft.com/office/drawing/2014/main" id="{9229AE1D-1374-4E62-A7DA-9EF72E46F262}"/>
                </a:ext>
              </a:extLst>
            </p:cNvPr>
            <p:cNvSpPr/>
            <p:nvPr/>
          </p:nvSpPr>
          <p:spPr>
            <a:xfrm>
              <a:off x="2008662" y="5125962"/>
              <a:ext cx="1930416" cy="227379"/>
            </a:xfrm>
            <a:prstGeom prst="rect">
              <a:avLst/>
            </a:prstGeom>
            <a:solidFill>
              <a:schemeClr val="accent3"/>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6" name="Oval 35">
              <a:extLst>
                <a:ext uri="{FF2B5EF4-FFF2-40B4-BE49-F238E27FC236}">
                  <a16:creationId xmlns="" xmlns:a16="http://schemas.microsoft.com/office/drawing/2014/main" id="{473DF951-6355-4E6B-8058-2D50C618DD56}"/>
                </a:ext>
              </a:extLst>
            </p:cNvPr>
            <p:cNvSpPr>
              <a:spLocks noChangeAspect="1"/>
            </p:cNvSpPr>
            <p:nvPr/>
          </p:nvSpPr>
          <p:spPr>
            <a:xfrm>
              <a:off x="2960670" y="5466601"/>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Oval 89">
              <a:extLst>
                <a:ext uri="{FF2B5EF4-FFF2-40B4-BE49-F238E27FC236}">
                  <a16:creationId xmlns="" xmlns:a16="http://schemas.microsoft.com/office/drawing/2014/main" id="{381696EA-F4D0-4BCD-8871-70706604C72E}"/>
                </a:ext>
              </a:extLst>
            </p:cNvPr>
            <p:cNvSpPr>
              <a:spLocks noChangeAspect="1"/>
            </p:cNvSpPr>
            <p:nvPr/>
          </p:nvSpPr>
          <p:spPr>
            <a:xfrm>
              <a:off x="2960670" y="5569058"/>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Oval 91">
              <a:extLst>
                <a:ext uri="{FF2B5EF4-FFF2-40B4-BE49-F238E27FC236}">
                  <a16:creationId xmlns="" xmlns:a16="http://schemas.microsoft.com/office/drawing/2014/main" id="{77B37D87-E044-48E7-A83B-878C2A7906CE}"/>
                </a:ext>
              </a:extLst>
            </p:cNvPr>
            <p:cNvSpPr>
              <a:spLocks noChangeAspect="1"/>
            </p:cNvSpPr>
            <p:nvPr/>
          </p:nvSpPr>
          <p:spPr>
            <a:xfrm>
              <a:off x="2960670" y="5671515"/>
              <a:ext cx="91440" cy="91440"/>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8" name="TextBox 37">
            <a:extLst>
              <a:ext uri="{FF2B5EF4-FFF2-40B4-BE49-F238E27FC236}">
                <a16:creationId xmlns="" xmlns:a16="http://schemas.microsoft.com/office/drawing/2014/main" id="{ABE9341E-677C-4E2A-9C3F-E89F974B9B90}"/>
              </a:ext>
            </a:extLst>
          </p:cNvPr>
          <p:cNvSpPr txBox="1"/>
          <p:nvPr/>
        </p:nvSpPr>
        <p:spPr>
          <a:xfrm>
            <a:off x="10286979" y="2079898"/>
            <a:ext cx="1641988" cy="338554"/>
          </a:xfrm>
          <a:prstGeom prst="rect">
            <a:avLst/>
          </a:prstGeom>
          <a:noFill/>
        </p:spPr>
        <p:txBody>
          <a:bodyPr wrap="none" rtlCol="0">
            <a:spAutoFit/>
          </a:bodyPr>
          <a:lstStyle/>
          <a:p>
            <a:pPr>
              <a:spcAft>
                <a:spcPts val="600"/>
              </a:spcAft>
              <a:buClr>
                <a:schemeClr val="bg2"/>
              </a:buClr>
            </a:pPr>
            <a:r>
              <a:rPr lang="en-US" sz="1600" dirty="0"/>
              <a:t>Instruction buffer</a:t>
            </a:r>
          </a:p>
        </p:txBody>
      </p:sp>
      <p:sp>
        <p:nvSpPr>
          <p:cNvPr id="85" name="TextBox 84">
            <a:extLst>
              <a:ext uri="{FF2B5EF4-FFF2-40B4-BE49-F238E27FC236}">
                <a16:creationId xmlns="" xmlns:a16="http://schemas.microsoft.com/office/drawing/2014/main" id="{F96827B1-BF56-4F34-AA39-EE2A73751AEC}"/>
              </a:ext>
            </a:extLst>
          </p:cNvPr>
          <p:cNvSpPr txBox="1"/>
          <p:nvPr/>
        </p:nvSpPr>
        <p:spPr>
          <a:xfrm>
            <a:off x="6811086" y="862908"/>
            <a:ext cx="2168321" cy="1169551"/>
          </a:xfrm>
          <a:prstGeom prst="rect">
            <a:avLst/>
          </a:prstGeom>
          <a:solidFill>
            <a:schemeClr val="accent1">
              <a:lumMod val="40000"/>
              <a:lumOff val="60000"/>
            </a:schemeClr>
          </a:solidFill>
          <a:ln>
            <a:solidFill>
              <a:schemeClr val="tx1"/>
            </a:solidFill>
          </a:ln>
        </p:spPr>
        <p:txBody>
          <a:bodyPr wrap="square" rtlCol="0">
            <a:spAutoFit/>
          </a:bodyPr>
          <a:lstStyle/>
          <a:p>
            <a:pPr>
              <a:spcAft>
                <a:spcPts val="600"/>
              </a:spcAft>
              <a:buClr>
                <a:schemeClr val="bg2"/>
              </a:buClr>
            </a:pPr>
            <a:r>
              <a:rPr lang="en-US" sz="1000" dirty="0" err="1"/>
              <a:t>cmp_le</a:t>
            </a:r>
            <a:r>
              <a:rPr lang="en-US" sz="1000" dirty="0"/>
              <a:t> </a:t>
            </a:r>
            <a:r>
              <a:rPr lang="en-US" sz="1000" dirty="0" err="1"/>
              <a:t>vcc</a:t>
            </a:r>
            <a:r>
              <a:rPr lang="en-US" sz="1000" dirty="0"/>
              <a:t>, 32, v0</a:t>
            </a:r>
          </a:p>
          <a:p>
            <a:pPr>
              <a:spcAft>
                <a:spcPts val="600"/>
              </a:spcAft>
              <a:buClr>
                <a:schemeClr val="bg2"/>
              </a:buClr>
            </a:pPr>
            <a:r>
              <a:rPr lang="en-US" sz="1000" dirty="0" err="1"/>
              <a:t>s_load</a:t>
            </a:r>
            <a:r>
              <a:rPr lang="en-US" sz="1000" dirty="0"/>
              <a:t> s[0:1], s[6:7], 0x0</a:t>
            </a:r>
          </a:p>
          <a:p>
            <a:pPr>
              <a:spcAft>
                <a:spcPts val="600"/>
              </a:spcAft>
              <a:buClr>
                <a:schemeClr val="bg2"/>
              </a:buClr>
            </a:pPr>
            <a:r>
              <a:rPr lang="en-US" sz="1000" dirty="0" err="1"/>
              <a:t>s_and_saveexec</a:t>
            </a:r>
            <a:r>
              <a:rPr lang="en-US" sz="1000" dirty="0"/>
              <a:t> s[2:3], </a:t>
            </a:r>
            <a:r>
              <a:rPr lang="en-US" sz="1000" dirty="0" err="1"/>
              <a:t>vcc</a:t>
            </a:r>
            <a:endParaRPr lang="en-US" sz="1000" dirty="0"/>
          </a:p>
          <a:p>
            <a:pPr>
              <a:spcAft>
                <a:spcPts val="600"/>
              </a:spcAft>
              <a:buClr>
                <a:schemeClr val="bg2"/>
              </a:buClr>
            </a:pPr>
            <a:r>
              <a:rPr lang="en-US" sz="1000" dirty="0" err="1"/>
              <a:t>v_mov</a:t>
            </a:r>
            <a:r>
              <a:rPr lang="en-US" sz="1000" dirty="0"/>
              <a:t> v0, 0x00000054</a:t>
            </a:r>
          </a:p>
          <a:p>
            <a:pPr>
              <a:spcAft>
                <a:spcPts val="600"/>
              </a:spcAft>
              <a:buClr>
                <a:schemeClr val="bg2"/>
              </a:buClr>
            </a:pPr>
            <a:r>
              <a:rPr lang="en-US" sz="1000" dirty="0" err="1"/>
              <a:t>s_cbranch_execz</a:t>
            </a:r>
            <a:r>
              <a:rPr lang="en-US" sz="1000" dirty="0"/>
              <a:t> @BB2</a:t>
            </a:r>
          </a:p>
        </p:txBody>
      </p:sp>
      <p:sp>
        <p:nvSpPr>
          <p:cNvPr id="105" name="TextBox 104">
            <a:extLst>
              <a:ext uri="{FF2B5EF4-FFF2-40B4-BE49-F238E27FC236}">
                <a16:creationId xmlns="" xmlns:a16="http://schemas.microsoft.com/office/drawing/2014/main" id="{C65FF7C2-BD25-4CC0-922B-7F20A4BF6282}"/>
              </a:ext>
            </a:extLst>
          </p:cNvPr>
          <p:cNvSpPr txBox="1"/>
          <p:nvPr/>
        </p:nvSpPr>
        <p:spPr>
          <a:xfrm>
            <a:off x="7895248" y="6049533"/>
            <a:ext cx="2135720" cy="246221"/>
          </a:xfrm>
          <a:prstGeom prst="rect">
            <a:avLst/>
          </a:prstGeom>
          <a:solidFill>
            <a:schemeClr val="bg1"/>
          </a:solidFill>
          <a:ln>
            <a:solidFill>
              <a:schemeClr val="tx1"/>
            </a:solidFill>
          </a:ln>
        </p:spPr>
        <p:txBody>
          <a:bodyPr wrap="square" rtlCol="0">
            <a:spAutoFit/>
          </a:bodyPr>
          <a:lstStyle/>
          <a:p>
            <a:pPr>
              <a:spcAft>
                <a:spcPts val="600"/>
              </a:spcAft>
              <a:buClr>
                <a:schemeClr val="bg2"/>
              </a:buClr>
            </a:pPr>
            <a:r>
              <a:rPr lang="en-US" sz="1000" dirty="0" err="1"/>
              <a:t>s_endpgm</a:t>
            </a:r>
            <a:endParaRPr lang="en-US" sz="1000" dirty="0"/>
          </a:p>
        </p:txBody>
      </p:sp>
      <p:sp>
        <p:nvSpPr>
          <p:cNvPr id="106" name="TextBox 105">
            <a:extLst>
              <a:ext uri="{FF2B5EF4-FFF2-40B4-BE49-F238E27FC236}">
                <a16:creationId xmlns="" xmlns:a16="http://schemas.microsoft.com/office/drawing/2014/main" id="{7CDE5FEA-75A3-4936-9F38-E738EFD84520}"/>
              </a:ext>
            </a:extLst>
          </p:cNvPr>
          <p:cNvSpPr txBox="1"/>
          <p:nvPr/>
        </p:nvSpPr>
        <p:spPr>
          <a:xfrm>
            <a:off x="5355573" y="5244741"/>
            <a:ext cx="1980674" cy="707886"/>
          </a:xfrm>
          <a:prstGeom prst="rect">
            <a:avLst/>
          </a:prstGeom>
          <a:solidFill>
            <a:schemeClr val="bg1"/>
          </a:solidFill>
          <a:ln>
            <a:solidFill>
              <a:schemeClr val="tx1"/>
            </a:solidFill>
          </a:ln>
        </p:spPr>
        <p:txBody>
          <a:bodyPr wrap="square" rtlCol="0">
            <a:spAutoFit/>
          </a:bodyPr>
          <a:lstStyle/>
          <a:p>
            <a:pPr>
              <a:spcAft>
                <a:spcPts val="600"/>
              </a:spcAft>
              <a:buClr>
                <a:schemeClr val="bg2"/>
              </a:buClr>
            </a:pPr>
            <a:r>
              <a:rPr lang="en-US" sz="1000" dirty="0" err="1"/>
              <a:t>s_waitcnt</a:t>
            </a:r>
            <a:r>
              <a:rPr lang="en-US" sz="1000" dirty="0"/>
              <a:t> </a:t>
            </a:r>
            <a:r>
              <a:rPr lang="en-US" sz="1000" dirty="0" err="1"/>
              <a:t>lgkmcnt</a:t>
            </a:r>
            <a:r>
              <a:rPr lang="en-US" sz="1000" dirty="0"/>
              <a:t>(0)</a:t>
            </a:r>
          </a:p>
          <a:p>
            <a:pPr>
              <a:spcAft>
                <a:spcPts val="600"/>
              </a:spcAft>
              <a:buClr>
                <a:schemeClr val="bg2"/>
              </a:buClr>
            </a:pPr>
            <a:r>
              <a:rPr lang="en-US" sz="1000" dirty="0" err="1"/>
              <a:t>v_mov</a:t>
            </a:r>
            <a:r>
              <a:rPr lang="en-US" sz="1000" dirty="0"/>
              <a:t> v[1:2], s[0:1]</a:t>
            </a:r>
          </a:p>
          <a:p>
            <a:pPr>
              <a:spcAft>
                <a:spcPts val="600"/>
              </a:spcAft>
              <a:buClr>
                <a:schemeClr val="bg2"/>
              </a:buClr>
            </a:pPr>
            <a:r>
              <a:rPr lang="en-US" sz="1000" dirty="0" err="1"/>
              <a:t>flat_store</a:t>
            </a:r>
            <a:r>
              <a:rPr lang="en-US" sz="1000" dirty="0"/>
              <a:t> v[1:2], v0</a:t>
            </a:r>
          </a:p>
        </p:txBody>
      </p:sp>
      <p:sp>
        <p:nvSpPr>
          <p:cNvPr id="107" name="TextBox 106">
            <a:extLst>
              <a:ext uri="{FF2B5EF4-FFF2-40B4-BE49-F238E27FC236}">
                <a16:creationId xmlns="" xmlns:a16="http://schemas.microsoft.com/office/drawing/2014/main" id="{3C7862B8-E8A6-488C-867F-AB539F4D40D2}"/>
              </a:ext>
            </a:extLst>
          </p:cNvPr>
          <p:cNvSpPr txBox="1"/>
          <p:nvPr/>
        </p:nvSpPr>
        <p:spPr>
          <a:xfrm>
            <a:off x="5794638" y="2254154"/>
            <a:ext cx="1980674" cy="707886"/>
          </a:xfrm>
          <a:prstGeom prst="rect">
            <a:avLst/>
          </a:prstGeom>
          <a:solidFill>
            <a:schemeClr val="bg1"/>
          </a:solidFill>
          <a:ln>
            <a:solidFill>
              <a:schemeClr val="tx1"/>
            </a:solidFill>
          </a:ln>
        </p:spPr>
        <p:txBody>
          <a:bodyPr wrap="square" rtlCol="0">
            <a:spAutoFit/>
          </a:bodyPr>
          <a:lstStyle/>
          <a:p>
            <a:pPr>
              <a:spcAft>
                <a:spcPts val="600"/>
              </a:spcAft>
              <a:buClr>
                <a:schemeClr val="bg2"/>
              </a:buClr>
            </a:pPr>
            <a:r>
              <a:rPr lang="en-US" sz="1000" dirty="0" err="1"/>
              <a:t>s_waitcnt</a:t>
            </a:r>
            <a:r>
              <a:rPr lang="en-US" sz="1000" dirty="0"/>
              <a:t> </a:t>
            </a:r>
            <a:r>
              <a:rPr lang="en-US" sz="1000" dirty="0" err="1"/>
              <a:t>lgkmcnt</a:t>
            </a:r>
            <a:r>
              <a:rPr lang="en-US" sz="1000" dirty="0"/>
              <a:t>(0)</a:t>
            </a:r>
          </a:p>
          <a:p>
            <a:pPr>
              <a:spcAft>
                <a:spcPts val="600"/>
              </a:spcAft>
              <a:buClr>
                <a:schemeClr val="bg2"/>
              </a:buClr>
            </a:pPr>
            <a:r>
              <a:rPr lang="en-US" sz="1000" dirty="0" err="1"/>
              <a:t>v_mov</a:t>
            </a:r>
            <a:r>
              <a:rPr lang="en-US" sz="1000" dirty="0"/>
              <a:t> v[1:2], s[0:1]</a:t>
            </a:r>
          </a:p>
          <a:p>
            <a:pPr>
              <a:spcAft>
                <a:spcPts val="600"/>
              </a:spcAft>
              <a:buClr>
                <a:schemeClr val="bg2"/>
              </a:buClr>
            </a:pPr>
            <a:r>
              <a:rPr lang="en-US" sz="1000" dirty="0" err="1"/>
              <a:t>flat_store</a:t>
            </a:r>
            <a:r>
              <a:rPr lang="en-US" sz="1000" dirty="0"/>
              <a:t> v[1:2], v0</a:t>
            </a:r>
          </a:p>
        </p:txBody>
      </p:sp>
      <p:sp>
        <p:nvSpPr>
          <p:cNvPr id="108" name="TextBox 107">
            <a:extLst>
              <a:ext uri="{FF2B5EF4-FFF2-40B4-BE49-F238E27FC236}">
                <a16:creationId xmlns="" xmlns:a16="http://schemas.microsoft.com/office/drawing/2014/main" id="{EE8E26F7-638E-4C32-80EA-CD97CB387B52}"/>
              </a:ext>
            </a:extLst>
          </p:cNvPr>
          <p:cNvSpPr txBox="1"/>
          <p:nvPr/>
        </p:nvSpPr>
        <p:spPr>
          <a:xfrm>
            <a:off x="7872976" y="3296636"/>
            <a:ext cx="2157992" cy="477054"/>
          </a:xfrm>
          <a:prstGeom prst="rect">
            <a:avLst/>
          </a:prstGeom>
          <a:solidFill>
            <a:schemeClr val="bg1"/>
          </a:solidFill>
          <a:ln>
            <a:solidFill>
              <a:schemeClr val="tx1"/>
            </a:solidFill>
          </a:ln>
        </p:spPr>
        <p:txBody>
          <a:bodyPr wrap="square" rtlCol="0">
            <a:spAutoFit/>
          </a:bodyPr>
          <a:lstStyle/>
          <a:p>
            <a:pPr>
              <a:spcAft>
                <a:spcPts val="600"/>
              </a:spcAft>
              <a:buClr>
                <a:schemeClr val="bg2"/>
              </a:buClr>
            </a:pPr>
            <a:r>
              <a:rPr lang="en-US" sz="1000" dirty="0"/>
              <a:t>s_andn2 exec, s[2:3], exec</a:t>
            </a:r>
          </a:p>
          <a:p>
            <a:pPr>
              <a:spcAft>
                <a:spcPts val="600"/>
              </a:spcAft>
              <a:buClr>
                <a:schemeClr val="bg2"/>
              </a:buClr>
            </a:pPr>
            <a:r>
              <a:rPr lang="en-US" sz="1000" dirty="0" err="1"/>
              <a:t>s_cbranch_execz</a:t>
            </a:r>
            <a:r>
              <a:rPr lang="en-US" sz="1000" dirty="0"/>
              <a:t> @BB5</a:t>
            </a:r>
          </a:p>
        </p:txBody>
      </p:sp>
      <p:sp>
        <p:nvSpPr>
          <p:cNvPr id="109" name="TextBox 108">
            <a:extLst>
              <a:ext uri="{FF2B5EF4-FFF2-40B4-BE49-F238E27FC236}">
                <a16:creationId xmlns="" xmlns:a16="http://schemas.microsoft.com/office/drawing/2014/main" id="{FA4F512D-EBA3-4B18-BDC7-9E94EB52CBEA}"/>
              </a:ext>
            </a:extLst>
          </p:cNvPr>
          <p:cNvSpPr txBox="1"/>
          <p:nvPr/>
        </p:nvSpPr>
        <p:spPr>
          <a:xfrm>
            <a:off x="6427182" y="4110979"/>
            <a:ext cx="2138297" cy="938719"/>
          </a:xfrm>
          <a:prstGeom prst="rect">
            <a:avLst/>
          </a:prstGeom>
          <a:solidFill>
            <a:schemeClr val="bg1"/>
          </a:solidFill>
          <a:ln>
            <a:solidFill>
              <a:schemeClr val="tx1"/>
            </a:solidFill>
          </a:ln>
        </p:spPr>
        <p:txBody>
          <a:bodyPr wrap="square" rtlCol="0">
            <a:spAutoFit/>
          </a:bodyPr>
          <a:lstStyle/>
          <a:p>
            <a:pPr>
              <a:spcAft>
                <a:spcPts val="600"/>
              </a:spcAft>
              <a:buClr>
                <a:schemeClr val="bg2"/>
              </a:buClr>
            </a:pPr>
            <a:r>
              <a:rPr lang="en-US" sz="1000" dirty="0" err="1"/>
              <a:t>v_cmp_ge</a:t>
            </a:r>
            <a:r>
              <a:rPr lang="en-US" sz="1000" dirty="0"/>
              <a:t> </a:t>
            </a:r>
            <a:r>
              <a:rPr lang="en-US" sz="1000" dirty="0" err="1"/>
              <a:t>vcc</a:t>
            </a:r>
            <a:r>
              <a:rPr lang="en-US" sz="1000" dirty="0"/>
              <a:t>, 15, v0</a:t>
            </a:r>
          </a:p>
          <a:p>
            <a:pPr>
              <a:spcAft>
                <a:spcPts val="600"/>
              </a:spcAft>
              <a:buClr>
                <a:schemeClr val="bg2"/>
              </a:buClr>
            </a:pPr>
            <a:r>
              <a:rPr lang="en-US" sz="1000" dirty="0" err="1"/>
              <a:t>s_and_saveexec</a:t>
            </a:r>
            <a:r>
              <a:rPr lang="en-US" sz="1000" dirty="0"/>
              <a:t> s[4:5], </a:t>
            </a:r>
            <a:r>
              <a:rPr lang="en-US" sz="1000" dirty="0" err="1"/>
              <a:t>vcc</a:t>
            </a:r>
            <a:endParaRPr lang="en-US" sz="1000" dirty="0"/>
          </a:p>
          <a:p>
            <a:pPr>
              <a:spcAft>
                <a:spcPts val="600"/>
              </a:spcAft>
              <a:buClr>
                <a:schemeClr val="bg2"/>
              </a:buClr>
            </a:pPr>
            <a:r>
              <a:rPr lang="en-US" sz="1000" dirty="0" err="1"/>
              <a:t>v_mov</a:t>
            </a:r>
            <a:r>
              <a:rPr lang="en-US" sz="1000" dirty="0"/>
              <a:t> v0, 0x0000005a</a:t>
            </a:r>
          </a:p>
          <a:p>
            <a:pPr>
              <a:spcAft>
                <a:spcPts val="600"/>
              </a:spcAft>
              <a:buClr>
                <a:schemeClr val="bg2"/>
              </a:buClr>
            </a:pPr>
            <a:r>
              <a:rPr lang="en-US" sz="1000" dirty="0" err="1"/>
              <a:t>s_cbranch_execz</a:t>
            </a:r>
            <a:r>
              <a:rPr lang="en-US" sz="1000" dirty="0"/>
              <a:t> @BB5</a:t>
            </a:r>
          </a:p>
        </p:txBody>
      </p:sp>
      <p:cxnSp>
        <p:nvCxnSpPr>
          <p:cNvPr id="110" name="Curved Connector 14">
            <a:extLst>
              <a:ext uri="{FF2B5EF4-FFF2-40B4-BE49-F238E27FC236}">
                <a16:creationId xmlns="" xmlns:a16="http://schemas.microsoft.com/office/drawing/2014/main" id="{D4F0C47C-537B-48D1-BB04-A4CA60C2459C}"/>
              </a:ext>
            </a:extLst>
          </p:cNvPr>
          <p:cNvCxnSpPr>
            <a:cxnSpLocks/>
            <a:stCxn id="85" idx="2"/>
            <a:endCxn id="107" idx="0"/>
          </p:cNvCxnSpPr>
          <p:nvPr/>
        </p:nvCxnSpPr>
        <p:spPr>
          <a:xfrm rot="5400000">
            <a:off x="7229264" y="1588170"/>
            <a:ext cx="221695" cy="111027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4">
            <a:extLst>
              <a:ext uri="{FF2B5EF4-FFF2-40B4-BE49-F238E27FC236}">
                <a16:creationId xmlns="" xmlns:a16="http://schemas.microsoft.com/office/drawing/2014/main" id="{94ED7FC4-71A1-4620-A13A-923E0561D8A3}"/>
              </a:ext>
            </a:extLst>
          </p:cNvPr>
          <p:cNvCxnSpPr>
            <a:cxnSpLocks/>
            <a:stCxn id="85" idx="2"/>
            <a:endCxn id="108" idx="0"/>
          </p:cNvCxnSpPr>
          <p:nvPr/>
        </p:nvCxnSpPr>
        <p:spPr>
          <a:xfrm rot="16200000" flipH="1">
            <a:off x="7791521" y="2136184"/>
            <a:ext cx="1264177" cy="1056725"/>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4">
            <a:extLst>
              <a:ext uri="{FF2B5EF4-FFF2-40B4-BE49-F238E27FC236}">
                <a16:creationId xmlns="" xmlns:a16="http://schemas.microsoft.com/office/drawing/2014/main" id="{57FB3F91-7607-4A48-8776-6F7987F2664B}"/>
              </a:ext>
            </a:extLst>
          </p:cNvPr>
          <p:cNvCxnSpPr>
            <a:cxnSpLocks/>
            <a:stCxn id="108" idx="2"/>
            <a:endCxn id="109" idx="0"/>
          </p:cNvCxnSpPr>
          <p:nvPr/>
        </p:nvCxnSpPr>
        <p:spPr>
          <a:xfrm rot="5400000">
            <a:off x="8055508" y="3214514"/>
            <a:ext cx="337289" cy="145564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urved Connector 14">
            <a:extLst>
              <a:ext uri="{FF2B5EF4-FFF2-40B4-BE49-F238E27FC236}">
                <a16:creationId xmlns="" xmlns:a16="http://schemas.microsoft.com/office/drawing/2014/main" id="{33E170F1-FEB5-4178-9792-DA68BEC92C5C}"/>
              </a:ext>
            </a:extLst>
          </p:cNvPr>
          <p:cNvCxnSpPr>
            <a:cxnSpLocks/>
            <a:stCxn id="107" idx="3"/>
            <a:endCxn id="108" idx="0"/>
          </p:cNvCxnSpPr>
          <p:nvPr/>
        </p:nvCxnSpPr>
        <p:spPr>
          <a:xfrm>
            <a:off x="7775312" y="2608097"/>
            <a:ext cx="1176660" cy="688539"/>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 xmlns:a16="http://schemas.microsoft.com/office/drawing/2014/main" id="{A5856FD8-2ECC-49DC-98F4-CAABD1948D41}"/>
              </a:ext>
            </a:extLst>
          </p:cNvPr>
          <p:cNvSpPr txBox="1"/>
          <p:nvPr/>
        </p:nvSpPr>
        <p:spPr>
          <a:xfrm>
            <a:off x="6762229" y="665053"/>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BB0</a:t>
            </a:r>
          </a:p>
        </p:txBody>
      </p:sp>
      <p:sp>
        <p:nvSpPr>
          <p:cNvPr id="130" name="TextBox 129">
            <a:extLst>
              <a:ext uri="{FF2B5EF4-FFF2-40B4-BE49-F238E27FC236}">
                <a16:creationId xmlns="" xmlns:a16="http://schemas.microsoft.com/office/drawing/2014/main" id="{26FD29F7-A69E-41B6-875F-7B2D2BD008D3}"/>
              </a:ext>
            </a:extLst>
          </p:cNvPr>
          <p:cNvSpPr txBox="1"/>
          <p:nvPr/>
        </p:nvSpPr>
        <p:spPr>
          <a:xfrm>
            <a:off x="5720147" y="2073181"/>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BB1</a:t>
            </a:r>
          </a:p>
        </p:txBody>
      </p:sp>
      <p:sp>
        <p:nvSpPr>
          <p:cNvPr id="131" name="TextBox 130">
            <a:extLst>
              <a:ext uri="{FF2B5EF4-FFF2-40B4-BE49-F238E27FC236}">
                <a16:creationId xmlns="" xmlns:a16="http://schemas.microsoft.com/office/drawing/2014/main" id="{6420A4E6-0794-4367-961C-4AE5AF9091DC}"/>
              </a:ext>
            </a:extLst>
          </p:cNvPr>
          <p:cNvSpPr txBox="1"/>
          <p:nvPr/>
        </p:nvSpPr>
        <p:spPr>
          <a:xfrm>
            <a:off x="7793116" y="3107364"/>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BB2</a:t>
            </a:r>
          </a:p>
        </p:txBody>
      </p:sp>
      <p:sp>
        <p:nvSpPr>
          <p:cNvPr id="132" name="TextBox 131">
            <a:extLst>
              <a:ext uri="{FF2B5EF4-FFF2-40B4-BE49-F238E27FC236}">
                <a16:creationId xmlns="" xmlns:a16="http://schemas.microsoft.com/office/drawing/2014/main" id="{01AB53EE-8851-412F-9772-722CD90EB322}"/>
              </a:ext>
            </a:extLst>
          </p:cNvPr>
          <p:cNvSpPr txBox="1"/>
          <p:nvPr/>
        </p:nvSpPr>
        <p:spPr>
          <a:xfrm>
            <a:off x="6380208" y="3931922"/>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BB3</a:t>
            </a:r>
          </a:p>
        </p:txBody>
      </p:sp>
      <p:sp>
        <p:nvSpPr>
          <p:cNvPr id="133" name="TextBox 132">
            <a:extLst>
              <a:ext uri="{FF2B5EF4-FFF2-40B4-BE49-F238E27FC236}">
                <a16:creationId xmlns="" xmlns:a16="http://schemas.microsoft.com/office/drawing/2014/main" id="{F4D9806A-2B10-4DAB-AA45-54D8BA119EBF}"/>
              </a:ext>
            </a:extLst>
          </p:cNvPr>
          <p:cNvSpPr txBox="1"/>
          <p:nvPr/>
        </p:nvSpPr>
        <p:spPr>
          <a:xfrm>
            <a:off x="5292588" y="5049696"/>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BB4</a:t>
            </a:r>
          </a:p>
        </p:txBody>
      </p:sp>
      <p:sp>
        <p:nvSpPr>
          <p:cNvPr id="134" name="TextBox 133">
            <a:extLst>
              <a:ext uri="{FF2B5EF4-FFF2-40B4-BE49-F238E27FC236}">
                <a16:creationId xmlns="" xmlns:a16="http://schemas.microsoft.com/office/drawing/2014/main" id="{8D048FA4-BC0A-436B-AB5A-7DB949B4BB02}"/>
              </a:ext>
            </a:extLst>
          </p:cNvPr>
          <p:cNvSpPr txBox="1"/>
          <p:nvPr/>
        </p:nvSpPr>
        <p:spPr>
          <a:xfrm>
            <a:off x="7872976" y="5865305"/>
            <a:ext cx="463588" cy="276999"/>
          </a:xfrm>
          <a:prstGeom prst="rect">
            <a:avLst/>
          </a:prstGeom>
          <a:noFill/>
        </p:spPr>
        <p:txBody>
          <a:bodyPr wrap="none" rtlCol="0">
            <a:spAutoFit/>
          </a:bodyPr>
          <a:lstStyle/>
          <a:p>
            <a:pPr>
              <a:spcAft>
                <a:spcPts val="600"/>
              </a:spcAft>
              <a:buClr>
                <a:schemeClr val="bg2"/>
              </a:buClr>
            </a:pPr>
            <a:r>
              <a:rPr lang="en-US" sz="1200" b="1" dirty="0">
                <a:latin typeface="Lucida Console" panose="020B0609040504020204" pitchFamily="49" charset="0"/>
              </a:rPr>
              <a:t>BB5</a:t>
            </a:r>
          </a:p>
        </p:txBody>
      </p:sp>
      <p:cxnSp>
        <p:nvCxnSpPr>
          <p:cNvPr id="135" name="Curved Connector 14">
            <a:extLst>
              <a:ext uri="{FF2B5EF4-FFF2-40B4-BE49-F238E27FC236}">
                <a16:creationId xmlns="" xmlns:a16="http://schemas.microsoft.com/office/drawing/2014/main" id="{5DBAA3E5-A0D3-4A34-830C-99E2CF44C652}"/>
              </a:ext>
            </a:extLst>
          </p:cNvPr>
          <p:cNvCxnSpPr>
            <a:cxnSpLocks/>
            <a:stCxn id="109" idx="2"/>
            <a:endCxn id="105" idx="0"/>
          </p:cNvCxnSpPr>
          <p:nvPr/>
        </p:nvCxnSpPr>
        <p:spPr>
          <a:xfrm rot="16200000" flipH="1">
            <a:off x="7729802" y="4816226"/>
            <a:ext cx="999835" cy="14667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4">
            <a:extLst>
              <a:ext uri="{FF2B5EF4-FFF2-40B4-BE49-F238E27FC236}">
                <a16:creationId xmlns="" xmlns:a16="http://schemas.microsoft.com/office/drawing/2014/main" id="{E0CC34D0-A20E-47D4-8362-38C5D65A6201}"/>
              </a:ext>
            </a:extLst>
          </p:cNvPr>
          <p:cNvCxnSpPr>
            <a:cxnSpLocks/>
            <a:stCxn id="106" idx="3"/>
            <a:endCxn id="105" idx="0"/>
          </p:cNvCxnSpPr>
          <p:nvPr/>
        </p:nvCxnSpPr>
        <p:spPr>
          <a:xfrm>
            <a:off x="7336247" y="5598684"/>
            <a:ext cx="1626861" cy="450849"/>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4">
            <a:extLst>
              <a:ext uri="{FF2B5EF4-FFF2-40B4-BE49-F238E27FC236}">
                <a16:creationId xmlns="" xmlns:a16="http://schemas.microsoft.com/office/drawing/2014/main" id="{86BEF286-1691-4A01-87BB-1CDE25C6E11C}"/>
              </a:ext>
            </a:extLst>
          </p:cNvPr>
          <p:cNvCxnSpPr>
            <a:cxnSpLocks/>
            <a:stCxn id="109" idx="2"/>
            <a:endCxn id="106" idx="0"/>
          </p:cNvCxnSpPr>
          <p:nvPr/>
        </p:nvCxnSpPr>
        <p:spPr>
          <a:xfrm rot="5400000">
            <a:off x="6823600" y="4572009"/>
            <a:ext cx="195043" cy="115042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 xmlns:a16="http://schemas.microsoft.com/office/drawing/2014/main" id="{70D16CF3-26A9-44AD-8267-4D164C8A4C7C}"/>
              </a:ext>
            </a:extLst>
          </p:cNvPr>
          <p:cNvCxnSpPr>
            <a:cxnSpLocks/>
            <a:stCxn id="108" idx="2"/>
            <a:endCxn id="105" idx="0"/>
          </p:cNvCxnSpPr>
          <p:nvPr/>
        </p:nvCxnSpPr>
        <p:spPr>
          <a:xfrm>
            <a:off x="8951972" y="3773690"/>
            <a:ext cx="11136" cy="22758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 xmlns:a16="http://schemas.microsoft.com/office/drawing/2014/main" id="{FA2DB9FD-FFDE-401A-80A2-2AAA25B24360}"/>
              </a:ext>
            </a:extLst>
          </p:cNvPr>
          <p:cNvSpPr txBox="1"/>
          <p:nvPr/>
        </p:nvSpPr>
        <p:spPr>
          <a:xfrm>
            <a:off x="9092342" y="4338174"/>
            <a:ext cx="2863925" cy="584775"/>
          </a:xfrm>
          <a:prstGeom prst="rect">
            <a:avLst/>
          </a:prstGeom>
          <a:noFill/>
        </p:spPr>
        <p:txBody>
          <a:bodyPr wrap="square" rtlCol="0">
            <a:spAutoFit/>
          </a:bodyPr>
          <a:lstStyle/>
          <a:p>
            <a:pPr algn="just">
              <a:spcAft>
                <a:spcPts val="600"/>
              </a:spcAft>
              <a:buClr>
                <a:schemeClr val="bg2"/>
              </a:buClr>
            </a:pPr>
            <a:r>
              <a:rPr lang="en-US" sz="1600" dirty="0"/>
              <a:t>Branches are optimizations for case when EXEC = 0 for a BB</a:t>
            </a:r>
          </a:p>
        </p:txBody>
      </p:sp>
      <p:grpSp>
        <p:nvGrpSpPr>
          <p:cNvPr id="187" name="Group 186">
            <a:extLst>
              <a:ext uri="{FF2B5EF4-FFF2-40B4-BE49-F238E27FC236}">
                <a16:creationId xmlns="" xmlns:a16="http://schemas.microsoft.com/office/drawing/2014/main" id="{66A61285-6F70-4E1E-84D2-88D05227FAC3}"/>
              </a:ext>
            </a:extLst>
          </p:cNvPr>
          <p:cNvGrpSpPr/>
          <p:nvPr/>
        </p:nvGrpSpPr>
        <p:grpSpPr>
          <a:xfrm>
            <a:off x="8208614" y="1835136"/>
            <a:ext cx="707835" cy="171958"/>
            <a:chOff x="6124575" y="4371973"/>
            <a:chExt cx="1145819" cy="320733"/>
          </a:xfrm>
        </p:grpSpPr>
        <p:sp>
          <p:nvSpPr>
            <p:cNvPr id="188" name="Rectangle 187">
              <a:extLst>
                <a:ext uri="{FF2B5EF4-FFF2-40B4-BE49-F238E27FC236}">
                  <a16:creationId xmlns="" xmlns:a16="http://schemas.microsoft.com/office/drawing/2014/main" id="{E89C8FBE-6191-4744-86AC-A775525A00EA}"/>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89" name="Straight Arrow Connector 188">
              <a:extLst>
                <a:ext uri="{FF2B5EF4-FFF2-40B4-BE49-F238E27FC236}">
                  <a16:creationId xmlns="" xmlns:a16="http://schemas.microsoft.com/office/drawing/2014/main" id="{D25AF0A7-DD9E-42EA-AE8E-64B75D974F1E}"/>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 xmlns:a16="http://schemas.microsoft.com/office/drawing/2014/main" id="{D641020E-8924-45CE-B647-626AAD226C58}"/>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 xmlns:a16="http://schemas.microsoft.com/office/drawing/2014/main" id="{49C04257-7365-4755-A5E4-8E7D90F6BD06}"/>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 xmlns:a16="http://schemas.microsoft.com/office/drawing/2014/main" id="{D591FEFD-D093-4D92-ACE8-D5C2219FA076}"/>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 xmlns:a16="http://schemas.microsoft.com/office/drawing/2014/main" id="{73E0EEC3-0641-4DAD-98A0-5BA0FD9573A1}"/>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 xmlns:a16="http://schemas.microsoft.com/office/drawing/2014/main" id="{3CEEA5CD-DFF3-42B5-9505-D3F4184637D2}"/>
              </a:ext>
            </a:extLst>
          </p:cNvPr>
          <p:cNvGrpSpPr/>
          <p:nvPr/>
        </p:nvGrpSpPr>
        <p:grpSpPr>
          <a:xfrm>
            <a:off x="7016411" y="2773258"/>
            <a:ext cx="707835" cy="171958"/>
            <a:chOff x="6124575" y="4371973"/>
            <a:chExt cx="1145819" cy="320733"/>
          </a:xfrm>
        </p:grpSpPr>
        <p:sp>
          <p:nvSpPr>
            <p:cNvPr id="199" name="Rectangle 198">
              <a:extLst>
                <a:ext uri="{FF2B5EF4-FFF2-40B4-BE49-F238E27FC236}">
                  <a16:creationId xmlns="" xmlns:a16="http://schemas.microsoft.com/office/drawing/2014/main" id="{1D067BDA-173D-4E25-AC23-265F762457D0}"/>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00" name="Straight Arrow Connector 199">
              <a:extLst>
                <a:ext uri="{FF2B5EF4-FFF2-40B4-BE49-F238E27FC236}">
                  <a16:creationId xmlns="" xmlns:a16="http://schemas.microsoft.com/office/drawing/2014/main" id="{C0E2C772-926A-4416-B1BD-35B7B67CDF10}"/>
                </a:ext>
              </a:extLst>
            </p:cNvPr>
            <p:cNvCxnSpPr/>
            <p:nvPr/>
          </p:nvCxnSpPr>
          <p:spPr>
            <a:xfrm>
              <a:off x="6298133" y="4371974"/>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 xmlns:a16="http://schemas.microsoft.com/office/drawing/2014/main" id="{9AF986BC-BE37-4A82-BB07-99E6BA3004C9}"/>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 xmlns:a16="http://schemas.microsoft.com/office/drawing/2014/main" id="{065BDE17-D6F8-4ACD-8595-3ECC54EBE0A9}"/>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 xmlns:a16="http://schemas.microsoft.com/office/drawing/2014/main" id="{BE03DA8F-32FE-49D7-979F-7F772B46A4A9}"/>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 xmlns:a16="http://schemas.microsoft.com/office/drawing/2014/main" id="{C9813DB0-D4CC-4E23-B41D-AB0B54D57C4D}"/>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 xmlns:a16="http://schemas.microsoft.com/office/drawing/2014/main" id="{C7AFA05A-D514-4B08-B0FA-EB0AE1D29D8E}"/>
              </a:ext>
            </a:extLst>
          </p:cNvPr>
          <p:cNvGrpSpPr/>
          <p:nvPr/>
        </p:nvGrpSpPr>
        <p:grpSpPr>
          <a:xfrm>
            <a:off x="9290714" y="6102382"/>
            <a:ext cx="707835" cy="171958"/>
            <a:chOff x="6124575" y="4371973"/>
            <a:chExt cx="1145819" cy="320733"/>
          </a:xfrm>
        </p:grpSpPr>
        <p:sp>
          <p:nvSpPr>
            <p:cNvPr id="229" name="Rectangle 228">
              <a:extLst>
                <a:ext uri="{FF2B5EF4-FFF2-40B4-BE49-F238E27FC236}">
                  <a16:creationId xmlns="" xmlns:a16="http://schemas.microsoft.com/office/drawing/2014/main" id="{A3B7691A-F28F-474C-81E7-EDB9B74CD760}"/>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30" name="Straight Arrow Connector 229">
              <a:extLst>
                <a:ext uri="{FF2B5EF4-FFF2-40B4-BE49-F238E27FC236}">
                  <a16:creationId xmlns="" xmlns:a16="http://schemas.microsoft.com/office/drawing/2014/main" id="{23063410-996A-43D2-A70F-9E34B8039620}"/>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 xmlns:a16="http://schemas.microsoft.com/office/drawing/2014/main" id="{743C790E-C2B4-4168-A00E-E3C3F7CBAE39}"/>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 xmlns:a16="http://schemas.microsoft.com/office/drawing/2014/main" id="{24849387-997C-4841-981D-D6ACBCA8CB7F}"/>
                </a:ext>
              </a:extLst>
            </p:cNvPr>
            <p:cNvCxnSpPr/>
            <p:nvPr/>
          </p:nvCxnSpPr>
          <p:spPr>
            <a:xfrm>
              <a:off x="6688470"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 xmlns:a16="http://schemas.microsoft.com/office/drawing/2014/main" id="{4EA3E1CA-B525-4527-B987-8A9A9DBEDBC4}"/>
                </a:ext>
              </a:extLst>
            </p:cNvPr>
            <p:cNvCxnSpPr/>
            <p:nvPr/>
          </p:nvCxnSpPr>
          <p:spPr>
            <a:xfrm>
              <a:off x="6889796"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 xmlns:a16="http://schemas.microsoft.com/office/drawing/2014/main" id="{E7DBE87C-CD48-467D-B6AA-2BD3F1467985}"/>
                </a:ext>
              </a:extLst>
            </p:cNvPr>
            <p:cNvCxnSpPr/>
            <p:nvPr/>
          </p:nvCxnSpPr>
          <p:spPr>
            <a:xfrm>
              <a:off x="7078807" y="4371973"/>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 xmlns:a16="http://schemas.microsoft.com/office/drawing/2014/main" id="{EED3C2C8-36D4-43E9-AC48-287299C12FD2}"/>
              </a:ext>
            </a:extLst>
          </p:cNvPr>
          <p:cNvGrpSpPr/>
          <p:nvPr/>
        </p:nvGrpSpPr>
        <p:grpSpPr>
          <a:xfrm>
            <a:off x="6587957" y="5743143"/>
            <a:ext cx="707835" cy="171958"/>
            <a:chOff x="6124575" y="4371973"/>
            <a:chExt cx="1145819" cy="320733"/>
          </a:xfrm>
        </p:grpSpPr>
        <p:sp>
          <p:nvSpPr>
            <p:cNvPr id="236" name="Rectangle 235">
              <a:extLst>
                <a:ext uri="{FF2B5EF4-FFF2-40B4-BE49-F238E27FC236}">
                  <a16:creationId xmlns="" xmlns:a16="http://schemas.microsoft.com/office/drawing/2014/main" id="{0B638F4E-3D5F-4075-8A75-605F3F51867C}"/>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37" name="Straight Arrow Connector 236">
              <a:extLst>
                <a:ext uri="{FF2B5EF4-FFF2-40B4-BE49-F238E27FC236}">
                  <a16:creationId xmlns="" xmlns:a16="http://schemas.microsoft.com/office/drawing/2014/main" id="{FBF59FDA-C0A6-42CE-A188-6D744EC58024}"/>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 xmlns:a16="http://schemas.microsoft.com/office/drawing/2014/main" id="{5B5DEA59-81D6-44B9-8295-4CABB0EADA86}"/>
                </a:ext>
              </a:extLst>
            </p:cNvPr>
            <p:cNvCxnSpPr/>
            <p:nvPr/>
          </p:nvCxnSpPr>
          <p:spPr>
            <a:xfrm>
              <a:off x="6494533"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 xmlns:a16="http://schemas.microsoft.com/office/drawing/2014/main" id="{0B13F58A-70D2-4695-A145-1B045275DF56}"/>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 xmlns:a16="http://schemas.microsoft.com/office/drawing/2014/main" id="{29EE3511-EB7D-4989-B532-BD6F646AA28B}"/>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 xmlns:a16="http://schemas.microsoft.com/office/drawing/2014/main" id="{F0B62316-FBCC-4FB0-B2D7-010B49B1B348}"/>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 xmlns:a16="http://schemas.microsoft.com/office/drawing/2014/main" id="{DDE8744C-E7AF-48C1-B614-4461D838026F}"/>
              </a:ext>
            </a:extLst>
          </p:cNvPr>
          <p:cNvGrpSpPr/>
          <p:nvPr/>
        </p:nvGrpSpPr>
        <p:grpSpPr>
          <a:xfrm>
            <a:off x="7836178" y="4845794"/>
            <a:ext cx="707835" cy="171958"/>
            <a:chOff x="6124575" y="4371973"/>
            <a:chExt cx="1145819" cy="320733"/>
          </a:xfrm>
        </p:grpSpPr>
        <p:sp>
          <p:nvSpPr>
            <p:cNvPr id="253" name="Rectangle 252">
              <a:extLst>
                <a:ext uri="{FF2B5EF4-FFF2-40B4-BE49-F238E27FC236}">
                  <a16:creationId xmlns="" xmlns:a16="http://schemas.microsoft.com/office/drawing/2014/main" id="{4221ACEF-91D9-4DFF-8960-9B629AEEECEC}"/>
                </a:ext>
              </a:extLst>
            </p:cNvPr>
            <p:cNvSpPr/>
            <p:nvPr/>
          </p:nvSpPr>
          <p:spPr>
            <a:xfrm>
              <a:off x="6124575" y="4371974"/>
              <a:ext cx="1145819" cy="307837"/>
            </a:xfrm>
            <a:prstGeom prst="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4" name="Straight Arrow Connector 253">
              <a:extLst>
                <a:ext uri="{FF2B5EF4-FFF2-40B4-BE49-F238E27FC236}">
                  <a16:creationId xmlns="" xmlns:a16="http://schemas.microsoft.com/office/drawing/2014/main" id="{19DC4209-6FA8-40C4-8D66-B52D1352B520}"/>
                </a:ext>
              </a:extLst>
            </p:cNvPr>
            <p:cNvCxnSpPr/>
            <p:nvPr/>
          </p:nvCxnSpPr>
          <p:spPr>
            <a:xfrm>
              <a:off x="6298133" y="4371974"/>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 xmlns:a16="http://schemas.microsoft.com/office/drawing/2014/main" id="{3D1E25DB-3DD0-448E-921C-F3AC08C9C4EE}"/>
                </a:ext>
              </a:extLst>
            </p:cNvPr>
            <p:cNvCxnSpPr/>
            <p:nvPr/>
          </p:nvCxnSpPr>
          <p:spPr>
            <a:xfrm>
              <a:off x="6494533" y="4384868"/>
              <a:ext cx="2463" cy="307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 xmlns:a16="http://schemas.microsoft.com/office/drawing/2014/main" id="{363685B1-8818-4D60-9166-F57D3E2F8A5A}"/>
                </a:ext>
              </a:extLst>
            </p:cNvPr>
            <p:cNvCxnSpPr/>
            <p:nvPr/>
          </p:nvCxnSpPr>
          <p:spPr>
            <a:xfrm>
              <a:off x="6688470"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 xmlns:a16="http://schemas.microsoft.com/office/drawing/2014/main" id="{E9A48730-D0F0-43E1-8DEB-31A22C572F35}"/>
                </a:ext>
              </a:extLst>
            </p:cNvPr>
            <p:cNvCxnSpPr/>
            <p:nvPr/>
          </p:nvCxnSpPr>
          <p:spPr>
            <a:xfrm>
              <a:off x="6889796" y="4384868"/>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 xmlns:a16="http://schemas.microsoft.com/office/drawing/2014/main" id="{3710B6E4-62B5-4A41-9477-7036E94C59F0}"/>
                </a:ext>
              </a:extLst>
            </p:cNvPr>
            <p:cNvCxnSpPr/>
            <p:nvPr/>
          </p:nvCxnSpPr>
          <p:spPr>
            <a:xfrm>
              <a:off x="7078807" y="4371973"/>
              <a:ext cx="2463" cy="307838"/>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 xmlns:a16="http://schemas.microsoft.com/office/drawing/2014/main" id="{3F6A5814-B6C8-41FF-89AE-E0345CE347C1}"/>
              </a:ext>
            </a:extLst>
          </p:cNvPr>
          <p:cNvSpPr txBox="1"/>
          <p:nvPr/>
        </p:nvSpPr>
        <p:spPr>
          <a:xfrm>
            <a:off x="10859348" y="2339329"/>
            <a:ext cx="497252" cy="307777"/>
          </a:xfrm>
          <a:prstGeom prst="rect">
            <a:avLst/>
          </a:prstGeom>
          <a:noFill/>
        </p:spPr>
        <p:txBody>
          <a:bodyPr wrap="square" rtlCol="0">
            <a:spAutoFit/>
          </a:bodyPr>
          <a:lstStyle/>
          <a:p>
            <a:pPr>
              <a:spcAft>
                <a:spcPts val="600"/>
              </a:spcAft>
              <a:buClr>
                <a:schemeClr val="bg2"/>
              </a:buClr>
            </a:pPr>
            <a:r>
              <a:rPr lang="en-US" sz="1400" dirty="0" err="1">
                <a:solidFill>
                  <a:schemeClr val="bg1"/>
                </a:solidFill>
              </a:rPr>
              <a:t>cmp</a:t>
            </a:r>
            <a:endParaRPr lang="en-US" sz="1400" dirty="0">
              <a:solidFill>
                <a:schemeClr val="bg1"/>
              </a:solidFill>
            </a:endParaRPr>
          </a:p>
        </p:txBody>
      </p:sp>
      <p:sp>
        <p:nvSpPr>
          <p:cNvPr id="260" name="TextBox 259">
            <a:extLst>
              <a:ext uri="{FF2B5EF4-FFF2-40B4-BE49-F238E27FC236}">
                <a16:creationId xmlns="" xmlns:a16="http://schemas.microsoft.com/office/drawing/2014/main" id="{AEFA34A8-3450-44F8-A4F7-BFBADD998B3F}"/>
              </a:ext>
            </a:extLst>
          </p:cNvPr>
          <p:cNvSpPr txBox="1"/>
          <p:nvPr/>
        </p:nvSpPr>
        <p:spPr>
          <a:xfrm>
            <a:off x="10770254" y="2554917"/>
            <a:ext cx="662361"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s_load</a:t>
            </a:r>
            <a:endParaRPr lang="en-US" sz="1400" dirty="0">
              <a:solidFill>
                <a:schemeClr val="bg1"/>
              </a:solidFill>
            </a:endParaRPr>
          </a:p>
        </p:txBody>
      </p:sp>
      <p:sp>
        <p:nvSpPr>
          <p:cNvPr id="261" name="TextBox 260">
            <a:extLst>
              <a:ext uri="{FF2B5EF4-FFF2-40B4-BE49-F238E27FC236}">
                <a16:creationId xmlns="" xmlns:a16="http://schemas.microsoft.com/office/drawing/2014/main" id="{2709BFDC-60F8-4B78-A9A9-467B13B18EC2}"/>
              </a:ext>
            </a:extLst>
          </p:cNvPr>
          <p:cNvSpPr txBox="1"/>
          <p:nvPr/>
        </p:nvSpPr>
        <p:spPr>
          <a:xfrm>
            <a:off x="10421249" y="2787115"/>
            <a:ext cx="1360372"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s_and_saveexec</a:t>
            </a:r>
            <a:endParaRPr lang="en-US" sz="1400" dirty="0">
              <a:solidFill>
                <a:schemeClr val="bg1"/>
              </a:solidFill>
            </a:endParaRPr>
          </a:p>
        </p:txBody>
      </p:sp>
      <p:sp>
        <p:nvSpPr>
          <p:cNvPr id="262" name="TextBox 261">
            <a:extLst>
              <a:ext uri="{FF2B5EF4-FFF2-40B4-BE49-F238E27FC236}">
                <a16:creationId xmlns="" xmlns:a16="http://schemas.microsoft.com/office/drawing/2014/main" id="{646516CD-F7FB-4910-87C5-7967F7ECB54C}"/>
              </a:ext>
            </a:extLst>
          </p:cNvPr>
          <p:cNvSpPr txBox="1"/>
          <p:nvPr/>
        </p:nvSpPr>
        <p:spPr>
          <a:xfrm>
            <a:off x="10770766" y="3002703"/>
            <a:ext cx="674415" cy="307777"/>
          </a:xfrm>
          <a:prstGeom prst="rect">
            <a:avLst/>
          </a:prstGeom>
          <a:noFill/>
        </p:spPr>
        <p:txBody>
          <a:bodyPr wrap="none" rtlCol="0">
            <a:spAutoFit/>
          </a:bodyPr>
          <a:lstStyle/>
          <a:p>
            <a:pPr>
              <a:spcAft>
                <a:spcPts val="600"/>
              </a:spcAft>
              <a:buClr>
                <a:schemeClr val="bg2"/>
              </a:buClr>
            </a:pPr>
            <a:r>
              <a:rPr lang="en-US" sz="1400" dirty="0" err="1">
                <a:solidFill>
                  <a:schemeClr val="bg1"/>
                </a:solidFill>
              </a:rPr>
              <a:t>v_mov</a:t>
            </a:r>
            <a:endParaRPr lang="en-US" sz="1400" dirty="0">
              <a:solidFill>
                <a:schemeClr val="bg1"/>
              </a:solidFill>
            </a:endParaRPr>
          </a:p>
        </p:txBody>
      </p:sp>
      <p:sp>
        <p:nvSpPr>
          <p:cNvPr id="137" name="TextBox 136">
            <a:extLst>
              <a:ext uri="{FF2B5EF4-FFF2-40B4-BE49-F238E27FC236}">
                <a16:creationId xmlns="" xmlns:a16="http://schemas.microsoft.com/office/drawing/2014/main" id="{308CC05B-A89B-4D48-913F-E4C1DA2528FB}"/>
              </a:ext>
            </a:extLst>
          </p:cNvPr>
          <p:cNvSpPr txBox="1"/>
          <p:nvPr/>
        </p:nvSpPr>
        <p:spPr>
          <a:xfrm>
            <a:off x="420549" y="1378746"/>
            <a:ext cx="782330" cy="400110"/>
          </a:xfrm>
          <a:prstGeom prst="rect">
            <a:avLst/>
          </a:prstGeom>
          <a:noFill/>
        </p:spPr>
        <p:txBody>
          <a:bodyPr wrap="none" rtlCol="0">
            <a:spAutoFit/>
          </a:bodyPr>
          <a:lstStyle/>
          <a:p>
            <a:pPr>
              <a:spcAft>
                <a:spcPts val="600"/>
              </a:spcAft>
              <a:buClr>
                <a:schemeClr val="bg2"/>
              </a:buClr>
            </a:pPr>
            <a:r>
              <a:rPr lang="en-US" sz="2000" dirty="0"/>
              <a:t>HSAIL</a:t>
            </a:r>
          </a:p>
        </p:txBody>
      </p:sp>
      <p:sp>
        <p:nvSpPr>
          <p:cNvPr id="138" name="TextBox 137">
            <a:extLst>
              <a:ext uri="{FF2B5EF4-FFF2-40B4-BE49-F238E27FC236}">
                <a16:creationId xmlns="" xmlns:a16="http://schemas.microsoft.com/office/drawing/2014/main" id="{E8B87C0C-CFBD-4863-94A4-C7BCD329885C}"/>
              </a:ext>
            </a:extLst>
          </p:cNvPr>
          <p:cNvSpPr txBox="1"/>
          <p:nvPr/>
        </p:nvSpPr>
        <p:spPr>
          <a:xfrm>
            <a:off x="8064721" y="231649"/>
            <a:ext cx="777777" cy="400110"/>
          </a:xfrm>
          <a:prstGeom prst="rect">
            <a:avLst/>
          </a:prstGeom>
          <a:noFill/>
        </p:spPr>
        <p:txBody>
          <a:bodyPr wrap="none" rtlCol="0">
            <a:spAutoFit/>
          </a:bodyPr>
          <a:lstStyle/>
          <a:p>
            <a:pPr>
              <a:spcAft>
                <a:spcPts val="600"/>
              </a:spcAft>
              <a:buClr>
                <a:schemeClr val="bg2"/>
              </a:buClr>
            </a:pPr>
            <a:r>
              <a:rPr lang="en-US" sz="2000" dirty="0"/>
              <a:t>GCN3</a:t>
            </a:r>
          </a:p>
        </p:txBody>
      </p:sp>
      <p:sp>
        <p:nvSpPr>
          <p:cNvPr id="139" name="TextBox 138">
            <a:extLst>
              <a:ext uri="{FF2B5EF4-FFF2-40B4-BE49-F238E27FC236}">
                <a16:creationId xmlns="" xmlns:a16="http://schemas.microsoft.com/office/drawing/2014/main" id="{F07EC652-4FDA-49EE-A5EE-0D718E3F7D8E}"/>
              </a:ext>
            </a:extLst>
          </p:cNvPr>
          <p:cNvSpPr txBox="1"/>
          <p:nvPr/>
        </p:nvSpPr>
        <p:spPr>
          <a:xfrm>
            <a:off x="4482957" y="489681"/>
            <a:ext cx="2044149" cy="1646605"/>
          </a:xfrm>
          <a:prstGeom prst="rect">
            <a:avLst/>
          </a:prstGeom>
          <a:noFill/>
        </p:spPr>
        <p:txBody>
          <a:bodyPr wrap="none" rtlCol="0">
            <a:spAutoFit/>
          </a:bodyPr>
          <a:lstStyle/>
          <a:p>
            <a:pPr>
              <a:spcAft>
                <a:spcPts val="600"/>
              </a:spcAft>
              <a:buClr>
                <a:schemeClr val="bg2"/>
              </a:buClr>
            </a:pPr>
            <a:r>
              <a:rPr lang="en-US" sz="1600" b="1" dirty="0"/>
              <a:t>Source code:</a:t>
            </a:r>
          </a:p>
          <a:p>
            <a:pPr>
              <a:spcAft>
                <a:spcPts val="600"/>
              </a:spcAft>
              <a:buClr>
                <a:schemeClr val="bg2"/>
              </a:buClr>
            </a:pPr>
            <a:r>
              <a:rPr lang="en-US" sz="1200" dirty="0">
                <a:latin typeface="Lucida Console" panose="020B0609040504020204" pitchFamily="49" charset="0"/>
              </a:rPr>
              <a:t>if (</a:t>
            </a:r>
            <a:r>
              <a:rPr lang="en-US" sz="1200" dirty="0" err="1">
                <a:latin typeface="Lucida Console" panose="020B0609040504020204" pitchFamily="49" charset="0"/>
              </a:rPr>
              <a:t>i</a:t>
            </a:r>
            <a:r>
              <a:rPr lang="en-US" sz="1200" dirty="0">
                <a:latin typeface="Lucida Console" panose="020B0609040504020204" pitchFamily="49" charset="0"/>
              </a:rPr>
              <a:t> &gt; 31) {</a:t>
            </a:r>
          </a:p>
          <a:p>
            <a:pPr>
              <a:spcAft>
                <a:spcPts val="600"/>
              </a:spcAft>
              <a:buClr>
                <a:schemeClr val="bg2"/>
              </a:buClr>
            </a:pPr>
            <a:r>
              <a:rPr lang="en-US" sz="1200" dirty="0">
                <a:latin typeface="Lucida Console" panose="020B0609040504020204" pitchFamily="49" charset="0"/>
              </a:rPr>
              <a:t>    *x = 84;</a:t>
            </a:r>
          </a:p>
          <a:p>
            <a:pPr>
              <a:spcAft>
                <a:spcPts val="600"/>
              </a:spcAft>
              <a:buClr>
                <a:schemeClr val="bg2"/>
              </a:buClr>
            </a:pPr>
            <a:r>
              <a:rPr lang="en-US" sz="1200" dirty="0">
                <a:latin typeface="Lucida Console" panose="020B0609040504020204" pitchFamily="49" charset="0"/>
              </a:rPr>
              <a:t>} else if (</a:t>
            </a:r>
            <a:r>
              <a:rPr lang="en-US" sz="1200" dirty="0" err="1">
                <a:latin typeface="Lucida Console" panose="020B0609040504020204" pitchFamily="49" charset="0"/>
              </a:rPr>
              <a:t>i</a:t>
            </a:r>
            <a:r>
              <a:rPr lang="en-US" sz="1200" dirty="0">
                <a:latin typeface="Lucida Console" panose="020B0609040504020204" pitchFamily="49" charset="0"/>
              </a:rPr>
              <a:t> &lt; 16) {</a:t>
            </a:r>
          </a:p>
          <a:p>
            <a:pPr>
              <a:spcAft>
                <a:spcPts val="600"/>
              </a:spcAft>
              <a:buClr>
                <a:schemeClr val="bg2"/>
              </a:buClr>
            </a:pPr>
            <a:r>
              <a:rPr lang="en-US" sz="1200" dirty="0">
                <a:latin typeface="Lucida Console" panose="020B0609040504020204" pitchFamily="49" charset="0"/>
              </a:rPr>
              <a:t>    *x = 90;</a:t>
            </a:r>
          </a:p>
          <a:p>
            <a:pPr>
              <a:spcAft>
                <a:spcPts val="600"/>
              </a:spcAft>
              <a:buClr>
                <a:schemeClr val="bg2"/>
              </a:buClr>
            </a:pPr>
            <a:r>
              <a:rPr lang="en-US" sz="1200" dirty="0">
                <a:latin typeface="Lucida Console" panose="020B0609040504020204" pitchFamily="49" charset="0"/>
              </a:rPr>
              <a:t>}</a:t>
            </a:r>
            <a:endParaRPr lang="en-US" dirty="0">
              <a:latin typeface="Lucida Console" panose="020B0609040504020204" pitchFamily="49" charset="0"/>
            </a:endParaRPr>
          </a:p>
        </p:txBody>
      </p:sp>
    </p:spTree>
    <p:extLst>
      <p:ext uri="{BB962C8B-B14F-4D97-AF65-F5344CB8AC3E}">
        <p14:creationId xmlns:p14="http://schemas.microsoft.com/office/powerpoint/2010/main" val="2912536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10"/>
                                        </p:tgtEl>
                                        <p:attrNameLst>
                                          <p:attrName>stroke.color</p:attrName>
                                        </p:attrNameLst>
                                      </p:cBhvr>
                                      <p:to>
                                        <a:srgbClr val="F9C1A6"/>
                                      </p:to>
                                    </p:animClr>
                                    <p:set>
                                      <p:cBhvr>
                                        <p:cTn id="7" dur="500" fill="hold"/>
                                        <p:tgtEl>
                                          <p:spTgt spid="110"/>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500" fill="hold"/>
                                        <p:tgtEl>
                                          <p:spTgt spid="107"/>
                                        </p:tgtEl>
                                        <p:attrNameLst>
                                          <p:attrName>fillcolor</p:attrName>
                                        </p:attrNameLst>
                                      </p:cBhvr>
                                      <p:to>
                                        <a:srgbClr val="F9C1A6"/>
                                      </p:to>
                                    </p:animClr>
                                    <p:set>
                                      <p:cBhvr>
                                        <p:cTn id="10" dur="500" fill="hold"/>
                                        <p:tgtEl>
                                          <p:spTgt spid="107"/>
                                        </p:tgtEl>
                                        <p:attrNameLst>
                                          <p:attrName>fill.type</p:attrName>
                                        </p:attrNameLst>
                                      </p:cBhvr>
                                      <p:to>
                                        <p:strVal val="solid"/>
                                      </p:to>
                                    </p:set>
                                    <p:set>
                                      <p:cBhvr>
                                        <p:cTn id="11" dur="500" fill="hold"/>
                                        <p:tgtEl>
                                          <p:spTgt spid="10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2" fill="hold" nodeType="clickEffect">
                                  <p:stCondLst>
                                    <p:cond delay="0"/>
                                  </p:stCondLst>
                                  <p:childTnLst>
                                    <p:animClr clrSpc="rgb" dir="cw">
                                      <p:cBhvr>
                                        <p:cTn id="15" dur="500" fill="hold"/>
                                        <p:tgtEl>
                                          <p:spTgt spid="128"/>
                                        </p:tgtEl>
                                        <p:attrNameLst>
                                          <p:attrName>stroke.color</p:attrName>
                                        </p:attrNameLst>
                                      </p:cBhvr>
                                      <p:to>
                                        <a:srgbClr val="F9C1A6"/>
                                      </p:to>
                                    </p:animClr>
                                    <p:set>
                                      <p:cBhvr>
                                        <p:cTn id="16" dur="500" fill="hold"/>
                                        <p:tgtEl>
                                          <p:spTgt spid="128"/>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08"/>
                                        </p:tgtEl>
                                        <p:attrNameLst>
                                          <p:attrName>fillcolor</p:attrName>
                                        </p:attrNameLst>
                                      </p:cBhvr>
                                      <p:to>
                                        <a:srgbClr val="F9C1A6"/>
                                      </p:to>
                                    </p:animClr>
                                    <p:set>
                                      <p:cBhvr>
                                        <p:cTn id="19" dur="500" fill="hold"/>
                                        <p:tgtEl>
                                          <p:spTgt spid="108"/>
                                        </p:tgtEl>
                                        <p:attrNameLst>
                                          <p:attrName>fill.type</p:attrName>
                                        </p:attrNameLst>
                                      </p:cBhvr>
                                      <p:to>
                                        <p:strVal val="solid"/>
                                      </p:to>
                                    </p:set>
                                    <p:set>
                                      <p:cBhvr>
                                        <p:cTn id="20" dur="500" fill="hold"/>
                                        <p:tgtEl>
                                          <p:spTgt spid="10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114"/>
                                        </p:tgtEl>
                                        <p:attrNameLst>
                                          <p:attrName>stroke.color</p:attrName>
                                        </p:attrNameLst>
                                      </p:cBhvr>
                                      <p:to>
                                        <a:srgbClr val="F9C1A6"/>
                                      </p:to>
                                    </p:animClr>
                                    <p:set>
                                      <p:cBhvr>
                                        <p:cTn id="25" dur="500" fill="hold"/>
                                        <p:tgtEl>
                                          <p:spTgt spid="114"/>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500" fill="hold"/>
                                        <p:tgtEl>
                                          <p:spTgt spid="109"/>
                                        </p:tgtEl>
                                        <p:attrNameLst>
                                          <p:attrName>fillcolor</p:attrName>
                                        </p:attrNameLst>
                                      </p:cBhvr>
                                      <p:to>
                                        <a:srgbClr val="F9C1A6"/>
                                      </p:to>
                                    </p:animClr>
                                    <p:set>
                                      <p:cBhvr>
                                        <p:cTn id="28" dur="500" fill="hold"/>
                                        <p:tgtEl>
                                          <p:spTgt spid="109"/>
                                        </p:tgtEl>
                                        <p:attrNameLst>
                                          <p:attrName>fill.type</p:attrName>
                                        </p:attrNameLst>
                                      </p:cBhvr>
                                      <p:to>
                                        <p:strVal val="solid"/>
                                      </p:to>
                                    </p:set>
                                    <p:set>
                                      <p:cBhvr>
                                        <p:cTn id="29" dur="500" fill="hold"/>
                                        <p:tgtEl>
                                          <p:spTgt spid="109"/>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7" presetClass="emph" presetSubtype="2" fill="hold" nodeType="clickEffect">
                                  <p:stCondLst>
                                    <p:cond delay="0"/>
                                  </p:stCondLst>
                                  <p:childTnLst>
                                    <p:animClr clrSpc="rgb" dir="cw">
                                      <p:cBhvr>
                                        <p:cTn id="33" dur="500" fill="hold"/>
                                        <p:tgtEl>
                                          <p:spTgt spid="155"/>
                                        </p:tgtEl>
                                        <p:attrNameLst>
                                          <p:attrName>stroke.color</p:attrName>
                                        </p:attrNameLst>
                                      </p:cBhvr>
                                      <p:to>
                                        <a:srgbClr val="F9C1A6"/>
                                      </p:to>
                                    </p:animClr>
                                    <p:set>
                                      <p:cBhvr>
                                        <p:cTn id="34" dur="500" fill="hold"/>
                                        <p:tgtEl>
                                          <p:spTgt spid="155"/>
                                        </p:tgtEl>
                                        <p:attrNameLst>
                                          <p:attrName>stroke.on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06"/>
                                        </p:tgtEl>
                                        <p:attrNameLst>
                                          <p:attrName>fillcolor</p:attrName>
                                        </p:attrNameLst>
                                      </p:cBhvr>
                                      <p:to>
                                        <a:srgbClr val="F9C1A6"/>
                                      </p:to>
                                    </p:animClr>
                                    <p:set>
                                      <p:cBhvr>
                                        <p:cTn id="37" dur="500" fill="hold"/>
                                        <p:tgtEl>
                                          <p:spTgt spid="106"/>
                                        </p:tgtEl>
                                        <p:attrNameLst>
                                          <p:attrName>fill.type</p:attrName>
                                        </p:attrNameLst>
                                      </p:cBhvr>
                                      <p:to>
                                        <p:strVal val="solid"/>
                                      </p:to>
                                    </p:set>
                                    <p:set>
                                      <p:cBhvr>
                                        <p:cTn id="38" dur="500" fill="hold"/>
                                        <p:tgtEl>
                                          <p:spTgt spid="10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500" fill="hold"/>
                                        <p:tgtEl>
                                          <p:spTgt spid="136"/>
                                        </p:tgtEl>
                                        <p:attrNameLst>
                                          <p:attrName>stroke.color</p:attrName>
                                        </p:attrNameLst>
                                      </p:cBhvr>
                                      <p:to>
                                        <a:srgbClr val="F9C1A6"/>
                                      </p:to>
                                    </p:animClr>
                                    <p:set>
                                      <p:cBhvr>
                                        <p:cTn id="43" dur="500" fill="hold"/>
                                        <p:tgtEl>
                                          <p:spTgt spid="136"/>
                                        </p:tgtEl>
                                        <p:attrNameLst>
                                          <p:attrName>stroke.on</p:attrName>
                                        </p:attrNameLst>
                                      </p:cBhvr>
                                      <p:to>
                                        <p:strVal val="true"/>
                                      </p:to>
                                    </p:set>
                                  </p:childTnLst>
                                </p:cTn>
                              </p:par>
                              <p:par>
                                <p:cTn id="44" presetID="1" presetClass="emph" presetSubtype="2" fill="hold" nodeType="withEffect">
                                  <p:stCondLst>
                                    <p:cond delay="0"/>
                                  </p:stCondLst>
                                  <p:childTnLst>
                                    <p:animClr clrSpc="rgb" dir="cw">
                                      <p:cBhvr>
                                        <p:cTn id="45" dur="500" fill="hold"/>
                                        <p:tgtEl>
                                          <p:spTgt spid="105"/>
                                        </p:tgtEl>
                                        <p:attrNameLst>
                                          <p:attrName>fillcolor</p:attrName>
                                        </p:attrNameLst>
                                      </p:cBhvr>
                                      <p:to>
                                        <a:srgbClr val="F9C1A6"/>
                                      </p:to>
                                    </p:animClr>
                                    <p:set>
                                      <p:cBhvr>
                                        <p:cTn id="46" dur="500" fill="hold"/>
                                        <p:tgtEl>
                                          <p:spTgt spid="105"/>
                                        </p:tgtEl>
                                        <p:attrNameLst>
                                          <p:attrName>fill.type</p:attrName>
                                        </p:attrNameLst>
                                      </p:cBhvr>
                                      <p:to>
                                        <p:strVal val="solid"/>
                                      </p:to>
                                    </p:set>
                                    <p:set>
                                      <p:cBhvr>
                                        <p:cTn id="47" dur="500" fill="hold"/>
                                        <p:tgtEl>
                                          <p:spTgt spid="105"/>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6"/>
                                        </p:tgtEl>
                                        <p:attrNameLst>
                                          <p:attrName>style.visibility</p:attrName>
                                        </p:attrNameLst>
                                      </p:cBhvr>
                                      <p:to>
                                        <p:strVal val="visible"/>
                                      </p:to>
                                    </p:set>
                                  </p:childTnLst>
                                </p:cTn>
                              </p:par>
                            </p:childTnLst>
                          </p:cTn>
                        </p:par>
                        <p:par>
                          <p:cTn id="52" fill="hold">
                            <p:stCondLst>
                              <p:cond delay="0"/>
                            </p:stCondLst>
                            <p:childTnLst>
                              <p:par>
                                <p:cTn id="53" presetID="6" presetClass="exit" presetSubtype="32" fill="hold" nodeType="afterEffect">
                                  <p:stCondLst>
                                    <p:cond delay="750"/>
                                  </p:stCondLst>
                                  <p:childTnLst>
                                    <p:animEffect transition="out" filter="circle(out)">
                                      <p:cBhvr>
                                        <p:cTn id="54" dur="500"/>
                                        <p:tgtEl>
                                          <p:spTgt spid="113"/>
                                        </p:tgtEl>
                                      </p:cBhvr>
                                    </p:animEffect>
                                    <p:set>
                                      <p:cBhvr>
                                        <p:cTn id="55" dur="1" fill="hold">
                                          <p:stCondLst>
                                            <p:cond delay="499"/>
                                          </p:stCondLst>
                                        </p:cTn>
                                        <p:tgtEl>
                                          <p:spTgt spid="113"/>
                                        </p:tgtEl>
                                        <p:attrNameLst>
                                          <p:attrName>style.visibility</p:attrName>
                                        </p:attrNameLst>
                                      </p:cBhvr>
                                      <p:to>
                                        <p:strVal val="hidden"/>
                                      </p:to>
                                    </p:set>
                                  </p:childTnLst>
                                </p:cTn>
                              </p:par>
                              <p:par>
                                <p:cTn id="56" presetID="6" presetClass="exit" presetSubtype="32" fill="hold" nodeType="withEffect">
                                  <p:stCondLst>
                                    <p:cond delay="0"/>
                                  </p:stCondLst>
                                  <p:childTnLst>
                                    <p:animEffect transition="out" filter="circle(out)">
                                      <p:cBhvr>
                                        <p:cTn id="57" dur="500"/>
                                        <p:tgtEl>
                                          <p:spTgt spid="173"/>
                                        </p:tgtEl>
                                      </p:cBhvr>
                                    </p:animEffect>
                                    <p:set>
                                      <p:cBhvr>
                                        <p:cTn id="58" dur="1" fill="hold">
                                          <p:stCondLst>
                                            <p:cond delay="499"/>
                                          </p:stCondLst>
                                        </p:cTn>
                                        <p:tgtEl>
                                          <p:spTgt spid="173"/>
                                        </p:tgtEl>
                                        <p:attrNameLst>
                                          <p:attrName>style.visibility</p:attrName>
                                        </p:attrNameLst>
                                      </p:cBhvr>
                                      <p:to>
                                        <p:strVal val="hidden"/>
                                      </p:to>
                                    </p:set>
                                  </p:childTnLst>
                                </p:cTn>
                              </p:par>
                              <p:par>
                                <p:cTn id="59" presetID="6" presetClass="exit" presetSubtype="32" fill="hold" nodeType="withEffect">
                                  <p:stCondLst>
                                    <p:cond delay="0"/>
                                  </p:stCondLst>
                                  <p:childTnLst>
                                    <p:animEffect transition="out" filter="circle(out)">
                                      <p:cBhvr>
                                        <p:cTn id="60" dur="500"/>
                                        <p:tgtEl>
                                          <p:spTgt spid="135"/>
                                        </p:tgtEl>
                                      </p:cBhvr>
                                    </p:animEffect>
                                    <p:set>
                                      <p:cBhvr>
                                        <p:cTn id="61"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758522"/>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0" kern="1200" dirty="0" err="1">
                          <a:solidFill>
                            <a:schemeClr val="dk1"/>
                          </a:solidFill>
                          <a:effectLst/>
                          <a:latin typeface="+mn-lt"/>
                          <a:ea typeface="+mn-ea"/>
                          <a:cs typeface="+mn-cs"/>
                        </a:rPr>
                        <a:t>ROCm</a:t>
                      </a:r>
                      <a:r>
                        <a:rPr lang="en-US" sz="1800" b="0" kern="1200" dirty="0">
                          <a:solidFill>
                            <a:schemeClr val="dk1"/>
                          </a:solidFill>
                          <a:effectLst/>
                          <a:latin typeface="+mn-lt"/>
                          <a:ea typeface="+mn-ea"/>
                          <a:cs typeface="+mn-cs"/>
                        </a:rPr>
                        <a:t>, GCN3 ISA, and GPU Arch</a:t>
                      </a:r>
                      <a:endParaRPr lang="en-US" sz="1800" b="0" dirty="0"/>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1" kern="1200" dirty="0">
                          <a:solidFill>
                            <a:schemeClr val="dk1"/>
                          </a:solidFill>
                          <a:effectLst/>
                          <a:latin typeface="+mn-lt"/>
                          <a:ea typeface="+mn-ea"/>
                          <a:cs typeface="+mn-cs"/>
                        </a:rPr>
                        <a:t>HSA Implementation</a:t>
                      </a:r>
                      <a:r>
                        <a:rPr lang="en-US" sz="1800" b="1" kern="1200" baseline="0" dirty="0">
                          <a:solidFill>
                            <a:schemeClr val="dk1"/>
                          </a:solidFill>
                          <a:effectLst/>
                          <a:latin typeface="+mn-lt"/>
                          <a:ea typeface="+mn-ea"/>
                          <a:cs typeface="+mn-cs"/>
                        </a:rPr>
                        <a:t> in gem5</a:t>
                      </a:r>
                      <a:endParaRPr lang="en-US" sz="1800" b="1" dirty="0"/>
                    </a:p>
                  </a:txBody>
                  <a:tcPr marL="68580" marR="68580" marT="34290" marB="34290"/>
                </a:tc>
                <a:tc>
                  <a:txBody>
                    <a:bodyPr/>
                    <a:lstStyle/>
                    <a:p>
                      <a:pPr algn="ctr"/>
                      <a:r>
                        <a:rPr lang="en-US" sz="1800" b="1" dirty="0"/>
                        <a:t>Sooraj</a:t>
                      </a:r>
                    </a:p>
                  </a:txBody>
                  <a:tcPr marL="68580" marR="68580" marT="34290" marB="34290"/>
                </a:tc>
                <a:tc>
                  <a:txBody>
                    <a:bodyPr/>
                    <a:lstStyle/>
                    <a:p>
                      <a:pPr algn="ctr"/>
                      <a:r>
                        <a:rPr lang="en-US" sz="1800" b="1" dirty="0"/>
                        <a:t>9:15</a:t>
                      </a:r>
                      <a:r>
                        <a:rPr lang="en-US" sz="1800" b="1" baseline="0" dirty="0"/>
                        <a:t> – 10:00</a:t>
                      </a:r>
                      <a:endParaRPr lang="en-US" sz="1800" b="1"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kern="1200" dirty="0">
                          <a:solidFill>
                            <a:schemeClr val="dk1"/>
                          </a:solidFill>
                          <a:effectLst/>
                          <a:latin typeface="+mn-lt"/>
                          <a:ea typeface="+mn-ea"/>
                          <a:cs typeface="+mn-cs"/>
                        </a:rPr>
                        <a:t>Ruby and GPU Protocol Tester</a:t>
                      </a:r>
                      <a:endParaRPr lang="en-US" sz="1800" dirty="0"/>
                    </a:p>
                  </a:txBody>
                  <a:tcPr marL="68580" marR="68580" marT="34290" marB="34290"/>
                </a:tc>
                <a:tc>
                  <a:txBody>
                    <a:bodyPr/>
                    <a:lstStyle/>
                    <a:p>
                      <a:pPr algn="ctr"/>
                      <a:r>
                        <a:rPr lang="en-US" sz="1800" dirty="0"/>
                        <a:t>Tuan</a:t>
                      </a:r>
                    </a:p>
                  </a:txBody>
                  <a:tcPr marL="68580" marR="68580" marT="34290" marB="34290"/>
                </a:tc>
                <a:tc>
                  <a:txBody>
                    <a:bodyPr/>
                    <a:lstStyle/>
                    <a:p>
                      <a:pPr algn="ctr"/>
                      <a:r>
                        <a:rPr lang="en-US" sz="1800" dirty="0"/>
                        <a:t>10:30</a:t>
                      </a:r>
                      <a:r>
                        <a:rPr lang="en-US" sz="1800" baseline="0" dirty="0"/>
                        <a:t> – </a:t>
                      </a:r>
                      <a:r>
                        <a:rPr lang="en-US" sz="180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2642206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arallelogram 64"/>
          <p:cNvSpPr/>
          <p:nvPr/>
        </p:nvSpPr>
        <p:spPr>
          <a:xfrm>
            <a:off x="-3613559" y="1417490"/>
            <a:ext cx="13351540" cy="3660422"/>
          </a:xfrm>
          <a:prstGeom prst="parallelogram">
            <a:avLst>
              <a:gd name="adj" fmla="val 99186"/>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endParaRPr lang="en-US" sz="2799" dirty="0">
              <a:solidFill>
                <a:schemeClr val="tx1"/>
              </a:solidFill>
              <a:latin typeface="+mj-lt"/>
            </a:endParaRPr>
          </a:p>
        </p:txBody>
      </p:sp>
      <p:graphicFrame>
        <p:nvGraphicFramePr>
          <p:cNvPr id="26693" name="Object 69"/>
          <p:cNvGraphicFramePr>
            <a:graphicFrameLocks noChangeAspect="1"/>
          </p:cNvGraphicFramePr>
          <p:nvPr>
            <p:extLst/>
          </p:nvPr>
        </p:nvGraphicFramePr>
        <p:xfrm>
          <a:off x="4764" y="-70821"/>
          <a:ext cx="3174" cy="1587"/>
        </p:xfrm>
        <a:graphic>
          <a:graphicData uri="http://schemas.openxmlformats.org/presentationml/2006/ole">
            <mc:AlternateContent xmlns:mc="http://schemas.openxmlformats.org/markup-compatibility/2006">
              <mc:Choice xmlns:v="urn:schemas-microsoft-com:vml" Requires="v">
                <p:oleObj spid="_x0000_s1058" name="think-cell Slide" r:id="rId4" imgW="270" imgH="270" progId="">
                  <p:embed/>
                </p:oleObj>
              </mc:Choice>
              <mc:Fallback>
                <p:oleObj name="think-cell Slide" r:id="rId4" imgW="270" imgH="27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 y="-70821"/>
                        <a:ext cx="3174"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itle 1"/>
          <p:cNvSpPr>
            <a:spLocks noGrp="1"/>
          </p:cNvSpPr>
          <p:nvPr>
            <p:ph type="title"/>
          </p:nvPr>
        </p:nvSpPr>
        <p:spPr/>
        <p:txBody>
          <a:bodyPr/>
          <a:lstStyle/>
          <a:p>
            <a:r>
              <a:rPr lang="en-US" dirty="0">
                <a:solidFill>
                  <a:schemeClr val="tx1"/>
                </a:solidFill>
              </a:rPr>
              <a:t>What is HSA?</a:t>
            </a:r>
            <a:endParaRPr lang="en-US" dirty="0">
              <a:solidFill>
                <a:schemeClr val="tx1"/>
              </a:solidFill>
              <a:latin typeface="Calibri"/>
              <a:cs typeface="Calibri"/>
            </a:endParaRPr>
          </a:p>
        </p:txBody>
      </p:sp>
      <p:sp>
        <p:nvSpPr>
          <p:cNvPr id="37" name="Rectangle 36"/>
          <p:cNvSpPr/>
          <p:nvPr/>
        </p:nvSpPr>
        <p:spPr>
          <a:xfrm>
            <a:off x="3585218" y="5017921"/>
            <a:ext cx="8464240" cy="836897"/>
          </a:xfrm>
          <a:prstGeom prst="rect">
            <a:avLst/>
          </a:prstGeom>
        </p:spPr>
        <p:txBody>
          <a:bodyPr wrap="square" lIns="91416" tIns="91416" rIns="91416" bIns="91416" anchor="ctr" anchorCtr="0">
            <a:noAutofit/>
          </a:bodyPr>
          <a:lstStyle/>
          <a:p>
            <a:endParaRPr lang="en-US" dirty="0"/>
          </a:p>
        </p:txBody>
      </p:sp>
      <p:sp>
        <p:nvSpPr>
          <p:cNvPr id="62" name="Content Placeholder 5"/>
          <p:cNvSpPr txBox="1">
            <a:spLocks/>
          </p:cNvSpPr>
          <p:nvPr/>
        </p:nvSpPr>
        <p:spPr>
          <a:xfrm>
            <a:off x="327462" y="1444506"/>
            <a:ext cx="8909190" cy="1201732"/>
          </a:xfrm>
          <a:prstGeom prst="rect">
            <a:avLst/>
          </a:prstGeom>
        </p:spPr>
        <p:txBody>
          <a:bodyPr/>
          <a:lst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a:solidFill>
                <a:schemeClr val="bg1"/>
              </a:solidFill>
            </a:endParaRPr>
          </a:p>
        </p:txBody>
      </p:sp>
      <p:sp>
        <p:nvSpPr>
          <p:cNvPr id="23" name="Content Placeholder 9"/>
          <p:cNvSpPr txBox="1">
            <a:spLocks/>
          </p:cNvSpPr>
          <p:nvPr/>
        </p:nvSpPr>
        <p:spPr>
          <a:xfrm>
            <a:off x="240216" y="2382039"/>
            <a:ext cx="6690005" cy="2515639"/>
          </a:xfrm>
          <a:prstGeom prst="rect">
            <a:avLst/>
          </a:prstGeom>
        </p:spPr>
        <p:txBody>
          <a:bodyPr/>
          <a:lst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bg1"/>
              </a:buClr>
              <a:buSzPct val="80000"/>
              <a:buNone/>
            </a:pPr>
            <a:r>
              <a:rPr lang="en-US" sz="1799" dirty="0">
                <a:solidFill>
                  <a:schemeClr val="bg1"/>
                </a:solidFill>
              </a:rPr>
              <a:t>Processor design that makes it easy to harness the entire computing power of GPUs for faster and more power-efficient devices, including personal computers, tablets, smartphones, and servers</a:t>
            </a:r>
          </a:p>
          <a:p>
            <a:pPr marL="0" indent="0">
              <a:buClr>
                <a:schemeClr val="bg1"/>
              </a:buClr>
              <a:buSzPct val="80000"/>
              <a:buNone/>
            </a:pPr>
            <a:endParaRPr lang="en-US" sz="1799" dirty="0">
              <a:solidFill>
                <a:schemeClr val="bg1"/>
              </a:solidFill>
            </a:endParaRPr>
          </a:p>
          <a:p>
            <a:pPr>
              <a:buClr>
                <a:schemeClr val="bg1"/>
              </a:buClr>
              <a:buSzPct val="80000"/>
              <a:buFont typeface="Wingdings 3" panose="05040102010807070707" pitchFamily="18" charset="2"/>
              <a:buChar char="y"/>
            </a:pPr>
            <a:endParaRPr lang="en-US" sz="1799" dirty="0">
              <a:solidFill>
                <a:schemeClr val="bg1"/>
              </a:solidFill>
            </a:endParaRPr>
          </a:p>
        </p:txBody>
      </p:sp>
      <p:sp>
        <p:nvSpPr>
          <p:cNvPr id="12" name="Parallelogram 11"/>
          <p:cNvSpPr/>
          <p:nvPr/>
        </p:nvSpPr>
        <p:spPr>
          <a:xfrm flipH="1">
            <a:off x="307213" y="5258406"/>
            <a:ext cx="11742245" cy="1087090"/>
          </a:xfrm>
          <a:prstGeom prst="parallelogram">
            <a:avLst>
              <a:gd name="adj" fmla="val 99186"/>
            </a:avLst>
          </a:prstGeom>
          <a:solidFill>
            <a:schemeClr val="accent2"/>
          </a:solidFill>
          <a:ln w="25400" cap="flat" cmpd="sng" algn="ctr">
            <a:noFill/>
            <a:prstDash val="solid"/>
          </a:ln>
          <a:effectLst/>
        </p:spPr>
        <p:txBody>
          <a:bodyPr anchor="ctr"/>
          <a:lstStyle/>
          <a:p>
            <a:pPr marL="463550" fontAlgn="auto">
              <a:spcBef>
                <a:spcPts val="0"/>
              </a:spcBef>
              <a:spcAft>
                <a:spcPts val="0"/>
              </a:spcAft>
              <a:defRPr/>
            </a:pPr>
            <a:endParaRPr lang="en-US" kern="0" dirty="0">
              <a:solidFill>
                <a:prstClr val="white">
                  <a:alpha val="99000"/>
                </a:prstClr>
              </a:solidFill>
              <a:latin typeface="Calibri"/>
              <a:cs typeface="Arial" pitchFamily="34" charset="0"/>
            </a:endParaRPr>
          </a:p>
        </p:txBody>
      </p:sp>
      <p:sp>
        <p:nvSpPr>
          <p:cNvPr id="13" name="Rectangle 12"/>
          <p:cNvSpPr/>
          <p:nvPr/>
        </p:nvSpPr>
        <p:spPr>
          <a:xfrm>
            <a:off x="1697507" y="5527518"/>
            <a:ext cx="10130054" cy="7365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nSpc>
                <a:spcPts val="2719"/>
              </a:lnSpc>
            </a:pPr>
            <a:r>
              <a:rPr lang="en-US" sz="2400" dirty="0">
                <a:solidFill>
                  <a:prstClr val="white">
                    <a:hueOff val="0"/>
                    <a:satOff val="0"/>
                    <a:lumOff val="0"/>
                    <a:alphaOff val="0"/>
                  </a:prstClr>
                </a:solidFill>
              </a:rPr>
              <a:t>Bringing GPU performance to a wide variety of applications</a:t>
            </a:r>
          </a:p>
          <a:p>
            <a:pPr>
              <a:lnSpc>
                <a:spcPts val="2719"/>
              </a:lnSpc>
            </a:pPr>
            <a:endParaRPr lang="en-US" sz="2400" dirty="0">
              <a:solidFill>
                <a:prstClr val="white">
                  <a:hueOff val="0"/>
                  <a:satOff val="0"/>
                  <a:lumOff val="0"/>
                  <a:alphaOff val="0"/>
                </a:prstClr>
              </a:solidFill>
            </a:endParaRPr>
          </a:p>
        </p:txBody>
      </p:sp>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853" y="1776180"/>
            <a:ext cx="2956574" cy="3679058"/>
          </a:xfrm>
          <a:prstGeom prst="rect">
            <a:avLst/>
          </a:prstGeom>
        </p:spPr>
      </p:pic>
      <p:sp>
        <p:nvSpPr>
          <p:cNvPr id="11" name="Text Placeholder 4"/>
          <p:cNvSpPr txBox="1">
            <a:spLocks/>
          </p:cNvSpPr>
          <p:nvPr/>
        </p:nvSpPr>
        <p:spPr>
          <a:xfrm>
            <a:off x="240215" y="722527"/>
            <a:ext cx="10424160" cy="285750"/>
          </a:xfrm>
          <a:prstGeom prst="rect">
            <a:avLst/>
          </a:prstGeom>
        </p:spPr>
        <p:txBody>
          <a:bodyPr/>
          <a:lstStyle>
            <a:lvl1pPr marL="342900" indent="-342900" algn="l" defTabSz="914400" rtl="0" eaLnBrk="1" latinLnBrk="0" hangingPunct="1">
              <a:spcBef>
                <a:spcPts val="800"/>
              </a:spcBef>
              <a:spcAft>
                <a:spcPts val="0"/>
              </a:spcAft>
              <a:buClr>
                <a:schemeClr val="accent3"/>
              </a:buClr>
              <a:buFont typeface="Wingdings 3" pitchFamily="18" charset="2"/>
              <a:buChar char=""/>
              <a:defRPr sz="2000" kern="1200">
                <a:solidFill>
                  <a:srgbClr val="FFFFFF"/>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accent3"/>
              </a:buClr>
              <a:buFont typeface="Calibri" pitchFamily="34" charset="0"/>
              <a:buChar char="‒"/>
              <a:defRPr sz="1800" kern="1200">
                <a:solidFill>
                  <a:srgbClr val="FFFFFF"/>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accent3"/>
              </a:buClr>
              <a:buFont typeface="Calibri" pitchFamily="34" charset="0"/>
              <a:buChar char="‒"/>
              <a:defRPr sz="1600" kern="1200">
                <a:solidFill>
                  <a:srgbClr val="FFFFFF"/>
                </a:solidFill>
                <a:latin typeface="Calibri" pitchFamily="34" charset="0"/>
                <a:ea typeface="+mn-ea"/>
                <a:cs typeface="+mn-cs"/>
              </a:defRPr>
            </a:lvl3pPr>
            <a:lvl4pPr marL="1371600" indent="-182880" algn="l" defTabSz="914400" rtl="0" eaLnBrk="1" latinLnBrk="0" hangingPunct="1">
              <a:spcBef>
                <a:spcPts val="300"/>
              </a:spcBef>
              <a:buClr>
                <a:schemeClr val="accent3"/>
              </a:buClr>
              <a:buFont typeface="Calibri" pitchFamily="34" charset="0"/>
              <a:buChar char="‒"/>
              <a:defRPr sz="1200" kern="1200">
                <a:solidFill>
                  <a:srgbClr val="FFFFFF"/>
                </a:solidFill>
                <a:latin typeface="Calibri" pitchFamily="34" charset="0"/>
                <a:ea typeface="+mn-ea"/>
                <a:cs typeface="+mn-cs"/>
              </a:defRPr>
            </a:lvl4pPr>
            <a:lvl5pPr marL="1645920" indent="-164592" algn="l" defTabSz="914400" rtl="0" eaLnBrk="1" latinLnBrk="0" hangingPunct="1">
              <a:spcBef>
                <a:spcPts val="300"/>
              </a:spcBef>
              <a:buClr>
                <a:schemeClr val="accent3"/>
              </a:buClr>
              <a:buFont typeface="Calibri" pitchFamily="34" charset="0"/>
              <a:buChar char="‒"/>
              <a:defRPr sz="1200" kern="1200">
                <a:solidFill>
                  <a:srgbClr val="FFFFFF"/>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p:txBody>
      </p:sp>
      <p:sp>
        <p:nvSpPr>
          <p:cNvPr id="14" name="Content Placeholder 5"/>
          <p:cNvSpPr txBox="1">
            <a:spLocks/>
          </p:cNvSpPr>
          <p:nvPr/>
        </p:nvSpPr>
        <p:spPr>
          <a:xfrm>
            <a:off x="240215" y="1615335"/>
            <a:ext cx="8909190" cy="1201732"/>
          </a:xfrm>
          <a:prstGeom prst="rect">
            <a:avLst/>
          </a:prstGeom>
        </p:spPr>
        <p:txBody>
          <a:bodyPr/>
          <a:lst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rPr>
              <a:t>Heterogeneous System Architecture</a:t>
            </a:r>
          </a:p>
        </p:txBody>
      </p:sp>
    </p:spTree>
    <p:extLst>
      <p:ext uri="{BB962C8B-B14F-4D97-AF65-F5344CB8AC3E}">
        <p14:creationId xmlns:p14="http://schemas.microsoft.com/office/powerpoint/2010/main" val="2829986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6" name="Object 36" hidden="1"/>
          <p:cNvGraphicFramePr>
            <a:graphicFrameLocks noChangeAspect="1"/>
          </p:cNvGraphicFramePr>
          <p:nvPr>
            <p:custDataLst>
              <p:tags r:id="rId2"/>
            </p:custDataLst>
          </p:nvPr>
        </p:nvGraphicFramePr>
        <p:xfrm>
          <a:off x="3177" y="1589"/>
          <a:ext cx="3175" cy="1587"/>
        </p:xfrm>
        <a:graphic>
          <a:graphicData uri="http://schemas.openxmlformats.org/presentationml/2006/ole">
            <mc:AlternateContent xmlns:mc="http://schemas.openxmlformats.org/markup-compatibility/2006">
              <mc:Choice xmlns:v="urn:schemas-microsoft-com:vml" Requires="v">
                <p:oleObj spid="_x0000_s2082"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 y="1589"/>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dirty="0"/>
              <a:t>Key features of hsa</a:t>
            </a:r>
          </a:p>
        </p:txBody>
      </p:sp>
      <p:grpSp>
        <p:nvGrpSpPr>
          <p:cNvPr id="3" name="Group 2"/>
          <p:cNvGrpSpPr/>
          <p:nvPr/>
        </p:nvGrpSpPr>
        <p:grpSpPr>
          <a:xfrm>
            <a:off x="-1158875" y="3202233"/>
            <a:ext cx="14781213" cy="923925"/>
            <a:chOff x="-1160463" y="2809081"/>
            <a:chExt cx="14781213" cy="923925"/>
          </a:xfrm>
        </p:grpSpPr>
        <p:sp>
          <p:nvSpPr>
            <p:cNvPr id="283" name="Parallelogram 282"/>
            <p:cNvSpPr/>
            <p:nvPr/>
          </p:nvSpPr>
          <p:spPr>
            <a:xfrm flipH="1">
              <a:off x="2155825" y="2809081"/>
              <a:ext cx="11464925" cy="923925"/>
            </a:xfrm>
            <a:prstGeom prst="parallelogram">
              <a:avLst>
                <a:gd name="adj" fmla="val 9918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prstClr val="white"/>
                </a:solidFill>
              </a:endParaRPr>
            </a:p>
          </p:txBody>
        </p:sp>
        <p:sp>
          <p:nvSpPr>
            <p:cNvPr id="284" name="Parallelogram 283"/>
            <p:cNvSpPr/>
            <p:nvPr/>
          </p:nvSpPr>
          <p:spPr>
            <a:xfrm flipH="1">
              <a:off x="-1160463" y="2809081"/>
              <a:ext cx="4722813" cy="923925"/>
            </a:xfrm>
            <a:prstGeom prst="parallelogram">
              <a:avLst>
                <a:gd name="adj" fmla="val 99186"/>
              </a:avLst>
            </a:prstGeom>
            <a:solidFill>
              <a:srgbClr val="ED1C2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prstClr val="white"/>
                </a:solidFill>
              </a:endParaRPr>
            </a:p>
          </p:txBody>
        </p:sp>
        <p:sp>
          <p:nvSpPr>
            <p:cNvPr id="199" name="Rectangle 42"/>
            <p:cNvSpPr>
              <a:spLocks noChangeArrowheads="1"/>
            </p:cNvSpPr>
            <p:nvPr/>
          </p:nvSpPr>
          <p:spPr bwMode="auto">
            <a:xfrm>
              <a:off x="384175" y="3041978"/>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a:defRPr/>
              </a:pPr>
              <a:r>
                <a:rPr lang="en-US" sz="2800" b="1" kern="0" dirty="0" err="1">
                  <a:solidFill>
                    <a:prstClr val="white"/>
                  </a:solidFill>
                </a:rPr>
                <a:t>hComm</a:t>
              </a:r>
              <a:endParaRPr lang="en-US" sz="2800" b="1" kern="0" dirty="0">
                <a:solidFill>
                  <a:prstClr val="white"/>
                </a:solidFill>
              </a:endParaRPr>
            </a:p>
          </p:txBody>
        </p:sp>
        <p:sp>
          <p:nvSpPr>
            <p:cNvPr id="200" name="Content Placeholder 27"/>
            <p:cNvSpPr txBox="1">
              <a:spLocks/>
            </p:cNvSpPr>
            <p:nvPr/>
          </p:nvSpPr>
          <p:spPr>
            <a:xfrm>
              <a:off x="3702050" y="2815431"/>
              <a:ext cx="8435975" cy="893763"/>
            </a:xfrm>
            <a:prstGeom prst="rect">
              <a:avLst/>
            </a:prstGeom>
          </p:spPr>
          <p:txBody>
            <a:bodyPr anchor="ctr"/>
            <a:lstStyle>
              <a:lvl1pPr marL="228600" indent="-228600" algn="l" defTabSz="914400" rtl="0" eaLnBrk="1" latinLnBrk="0" hangingPunct="1">
                <a:spcBef>
                  <a:spcPts val="1200"/>
                </a:spcBef>
                <a:spcAft>
                  <a:spcPts val="400"/>
                </a:spcAft>
                <a:buClr>
                  <a:schemeClr val="bg1">
                    <a:lumMod val="50000"/>
                    <a:lumOff val="50000"/>
                  </a:schemeClr>
                </a:buClr>
                <a:buFont typeface="Wingdings 3" pitchFamily="18" charset="2"/>
                <a:buChar char="}"/>
                <a:defRPr lang="en-US" sz="2000" kern="1200">
                  <a:solidFill>
                    <a:schemeClr val="bg1">
                      <a:lumMod val="75000"/>
                      <a:lumOff val="25000"/>
                    </a:schemeClr>
                  </a:solidFill>
                  <a:latin typeface="Arial" charset="0"/>
                  <a:ea typeface="MS PGothic" pitchFamily="34" charset="-128"/>
                  <a:cs typeface="+mn-cs"/>
                </a:defRPr>
              </a:lvl1pPr>
              <a:lvl2pPr marL="457200" indent="-227013" algn="l" defTabSz="914400" rtl="0" eaLnBrk="1" latinLnBrk="0" hangingPunct="1">
                <a:spcBef>
                  <a:spcPts val="400"/>
                </a:spcBef>
                <a:spcAft>
                  <a:spcPts val="400"/>
                </a:spcAft>
                <a:buClr>
                  <a:schemeClr val="bg1">
                    <a:lumMod val="50000"/>
                    <a:lumOff val="50000"/>
                  </a:schemeClr>
                </a:buClr>
                <a:buFont typeface="Wingdings 3" pitchFamily="18" charset="2"/>
                <a:buChar char="}"/>
                <a:defRPr sz="1600" kern="1200">
                  <a:solidFill>
                    <a:schemeClr val="bg1">
                      <a:lumMod val="75000"/>
                      <a:lumOff val="25000"/>
                    </a:schemeClr>
                  </a:solidFill>
                  <a:latin typeface="+mn-lt"/>
                  <a:ea typeface="+mn-ea"/>
                  <a:cs typeface="+mn-cs"/>
                </a:defRPr>
              </a:lvl2pPr>
              <a:lvl3pPr marL="685800" indent="-220663" algn="l" defTabSz="914400" rtl="0" eaLnBrk="1" latinLnBrk="0" hangingPunct="1">
                <a:spcBef>
                  <a:spcPts val="400"/>
                </a:spcBef>
                <a:spcAft>
                  <a:spcPts val="400"/>
                </a:spcAft>
                <a:buClr>
                  <a:schemeClr val="bg1">
                    <a:lumMod val="50000"/>
                    <a:lumOff val="50000"/>
                  </a:schemeClr>
                </a:buClr>
                <a:buFont typeface="Wingdings 3" pitchFamily="18" charset="2"/>
                <a:buChar char="}"/>
                <a:defRPr sz="1400" kern="1200">
                  <a:solidFill>
                    <a:schemeClr val="bg1">
                      <a:lumMod val="75000"/>
                      <a:lumOff val="25000"/>
                    </a:schemeClr>
                  </a:solidFill>
                  <a:latin typeface="+mn-lt"/>
                  <a:ea typeface="+mn-ea"/>
                  <a:cs typeface="+mn-cs"/>
                </a:defRPr>
              </a:lvl3pPr>
              <a:lvl4pPr marL="917575" indent="-228600" algn="l" defTabSz="914400" rtl="0" eaLnBrk="1" latinLnBrk="0" hangingPunct="1">
                <a:spcBef>
                  <a:spcPts val="400"/>
                </a:spcBef>
                <a:spcAft>
                  <a:spcPts val="400"/>
                </a:spcAft>
                <a:buClr>
                  <a:schemeClr val="bg1">
                    <a:lumMod val="50000"/>
                    <a:lumOff val="50000"/>
                  </a:schemeClr>
                </a:buClr>
                <a:buFont typeface="Wingdings 3" pitchFamily="18" charset="2"/>
                <a:buChar char="}"/>
                <a:defRPr sz="1200" kern="1200">
                  <a:solidFill>
                    <a:schemeClr val="bg1">
                      <a:lumMod val="75000"/>
                      <a:lumOff val="25000"/>
                    </a:schemeClr>
                  </a:solidFill>
                  <a:latin typeface="+mn-lt"/>
                  <a:ea typeface="+mn-ea"/>
                  <a:cs typeface="+mn-cs"/>
                </a:defRPr>
              </a:lvl4pPr>
              <a:lvl5pPr marL="1143000" indent="-228600" algn="l" defTabSz="914400" rtl="0" eaLnBrk="1" latinLnBrk="0" hangingPunct="1">
                <a:spcBef>
                  <a:spcPts val="400"/>
                </a:spcBef>
                <a:spcAft>
                  <a:spcPts val="400"/>
                </a:spcAft>
                <a:buClr>
                  <a:schemeClr val="bg1">
                    <a:lumMod val="50000"/>
                    <a:lumOff val="50000"/>
                  </a:schemeClr>
                </a:buClr>
                <a:buFont typeface="Wingdings 3" pitchFamily="18" charset="2"/>
                <a:buChar char="}"/>
                <a:tabLst/>
                <a:defRPr sz="1000" kern="1200">
                  <a:solidFill>
                    <a:schemeClr val="bg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300"/>
                </a:spcBef>
                <a:spcAft>
                  <a:spcPts val="300"/>
                </a:spcAft>
                <a:buClr>
                  <a:srgbClr val="FFFFFF"/>
                </a:buClr>
                <a:buNone/>
                <a:defRPr/>
              </a:pPr>
              <a:r>
                <a:rPr sz="2800" dirty="0">
                  <a:solidFill>
                    <a:schemeClr val="tx1"/>
                  </a:solidFill>
                  <a:latin typeface="Calibri"/>
                </a:rPr>
                <a:t>Heterogeneous Communication via Signals and Atomics</a:t>
              </a:r>
            </a:p>
          </p:txBody>
        </p:sp>
      </p:grpSp>
      <p:grpSp>
        <p:nvGrpSpPr>
          <p:cNvPr id="6" name="Group 5"/>
          <p:cNvGrpSpPr/>
          <p:nvPr/>
        </p:nvGrpSpPr>
        <p:grpSpPr>
          <a:xfrm>
            <a:off x="-1158875" y="4907123"/>
            <a:ext cx="14781213" cy="922338"/>
            <a:chOff x="-1160463" y="4716296"/>
            <a:chExt cx="14781213" cy="922338"/>
          </a:xfrm>
        </p:grpSpPr>
        <p:sp>
          <p:nvSpPr>
            <p:cNvPr id="278" name="Parallelogram 277"/>
            <p:cNvSpPr/>
            <p:nvPr/>
          </p:nvSpPr>
          <p:spPr>
            <a:xfrm flipH="1">
              <a:off x="2155825" y="4716296"/>
              <a:ext cx="11464925" cy="922338"/>
            </a:xfrm>
            <a:prstGeom prst="parallelogram">
              <a:avLst>
                <a:gd name="adj" fmla="val 9918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prstClr val="white"/>
                </a:solidFill>
              </a:endParaRPr>
            </a:p>
          </p:txBody>
        </p:sp>
        <p:sp>
          <p:nvSpPr>
            <p:cNvPr id="279" name="Parallelogram 278"/>
            <p:cNvSpPr/>
            <p:nvPr/>
          </p:nvSpPr>
          <p:spPr>
            <a:xfrm flipH="1">
              <a:off x="-1160463" y="4716296"/>
              <a:ext cx="4722813" cy="922338"/>
            </a:xfrm>
            <a:prstGeom prst="parallelogram">
              <a:avLst>
                <a:gd name="adj" fmla="val 99186"/>
              </a:avLst>
            </a:prstGeom>
            <a:solidFill>
              <a:srgbClr val="00AA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prstClr val="white"/>
                </a:solidFill>
              </a:endParaRPr>
            </a:p>
          </p:txBody>
        </p:sp>
        <p:sp>
          <p:nvSpPr>
            <p:cNvPr id="219" name="Rectangle 42"/>
            <p:cNvSpPr>
              <a:spLocks noChangeArrowheads="1"/>
            </p:cNvSpPr>
            <p:nvPr/>
          </p:nvSpPr>
          <p:spPr bwMode="auto">
            <a:xfrm>
              <a:off x="384175" y="4959511"/>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a:defRPr/>
              </a:pPr>
              <a:r>
                <a:rPr lang="en-US" sz="2800" b="1" kern="0" dirty="0" err="1">
                  <a:solidFill>
                    <a:prstClr val="white"/>
                  </a:solidFill>
                </a:rPr>
                <a:t>hQ</a:t>
              </a:r>
              <a:endParaRPr lang="en-US" sz="2800" b="1" kern="0" dirty="0">
                <a:solidFill>
                  <a:prstClr val="white"/>
                </a:solidFill>
              </a:endParaRPr>
            </a:p>
          </p:txBody>
        </p:sp>
        <p:sp>
          <p:nvSpPr>
            <p:cNvPr id="220" name="Content Placeholder 27"/>
            <p:cNvSpPr txBox="1">
              <a:spLocks/>
            </p:cNvSpPr>
            <p:nvPr/>
          </p:nvSpPr>
          <p:spPr>
            <a:xfrm>
              <a:off x="3702050" y="4724234"/>
              <a:ext cx="7880350" cy="893762"/>
            </a:xfrm>
            <a:prstGeom prst="rect">
              <a:avLst/>
            </a:prstGeom>
          </p:spPr>
          <p:txBody>
            <a:bodyPr anchor="ctr"/>
            <a:lstStyle>
              <a:lvl1pPr marL="228600" indent="-228600" algn="l" defTabSz="914400" rtl="0" eaLnBrk="1" latinLnBrk="0" hangingPunct="1">
                <a:spcBef>
                  <a:spcPts val="1200"/>
                </a:spcBef>
                <a:spcAft>
                  <a:spcPts val="400"/>
                </a:spcAft>
                <a:buClr>
                  <a:schemeClr val="bg1">
                    <a:lumMod val="50000"/>
                    <a:lumOff val="50000"/>
                  </a:schemeClr>
                </a:buClr>
                <a:buFont typeface="Wingdings 3" pitchFamily="18" charset="2"/>
                <a:buChar char="}"/>
                <a:defRPr lang="en-US" sz="2000" kern="1200">
                  <a:solidFill>
                    <a:schemeClr val="bg1">
                      <a:lumMod val="75000"/>
                      <a:lumOff val="25000"/>
                    </a:schemeClr>
                  </a:solidFill>
                  <a:latin typeface="Arial" charset="0"/>
                  <a:ea typeface="MS PGothic" pitchFamily="34" charset="-128"/>
                  <a:cs typeface="+mn-cs"/>
                </a:defRPr>
              </a:lvl1pPr>
              <a:lvl2pPr marL="457200" indent="-227013" algn="l" defTabSz="914400" rtl="0" eaLnBrk="1" latinLnBrk="0" hangingPunct="1">
                <a:spcBef>
                  <a:spcPts val="400"/>
                </a:spcBef>
                <a:spcAft>
                  <a:spcPts val="400"/>
                </a:spcAft>
                <a:buClr>
                  <a:schemeClr val="bg1">
                    <a:lumMod val="50000"/>
                    <a:lumOff val="50000"/>
                  </a:schemeClr>
                </a:buClr>
                <a:buFont typeface="Wingdings 3" pitchFamily="18" charset="2"/>
                <a:buChar char="}"/>
                <a:defRPr sz="1600" kern="1200">
                  <a:solidFill>
                    <a:schemeClr val="bg1">
                      <a:lumMod val="75000"/>
                      <a:lumOff val="25000"/>
                    </a:schemeClr>
                  </a:solidFill>
                  <a:latin typeface="+mn-lt"/>
                  <a:ea typeface="+mn-ea"/>
                  <a:cs typeface="+mn-cs"/>
                </a:defRPr>
              </a:lvl2pPr>
              <a:lvl3pPr marL="685800" indent="-220663" algn="l" defTabSz="914400" rtl="0" eaLnBrk="1" latinLnBrk="0" hangingPunct="1">
                <a:spcBef>
                  <a:spcPts val="400"/>
                </a:spcBef>
                <a:spcAft>
                  <a:spcPts val="400"/>
                </a:spcAft>
                <a:buClr>
                  <a:schemeClr val="bg1">
                    <a:lumMod val="50000"/>
                    <a:lumOff val="50000"/>
                  </a:schemeClr>
                </a:buClr>
                <a:buFont typeface="Wingdings 3" pitchFamily="18" charset="2"/>
                <a:buChar char="}"/>
                <a:defRPr sz="1400" kern="1200">
                  <a:solidFill>
                    <a:schemeClr val="bg1">
                      <a:lumMod val="75000"/>
                      <a:lumOff val="25000"/>
                    </a:schemeClr>
                  </a:solidFill>
                  <a:latin typeface="+mn-lt"/>
                  <a:ea typeface="+mn-ea"/>
                  <a:cs typeface="+mn-cs"/>
                </a:defRPr>
              </a:lvl3pPr>
              <a:lvl4pPr marL="917575" indent="-228600" algn="l" defTabSz="914400" rtl="0" eaLnBrk="1" latinLnBrk="0" hangingPunct="1">
                <a:spcBef>
                  <a:spcPts val="400"/>
                </a:spcBef>
                <a:spcAft>
                  <a:spcPts val="400"/>
                </a:spcAft>
                <a:buClr>
                  <a:schemeClr val="bg1">
                    <a:lumMod val="50000"/>
                    <a:lumOff val="50000"/>
                  </a:schemeClr>
                </a:buClr>
                <a:buFont typeface="Wingdings 3" pitchFamily="18" charset="2"/>
                <a:buChar char="}"/>
                <a:defRPr sz="1200" kern="1200">
                  <a:solidFill>
                    <a:schemeClr val="bg1">
                      <a:lumMod val="75000"/>
                      <a:lumOff val="25000"/>
                    </a:schemeClr>
                  </a:solidFill>
                  <a:latin typeface="+mn-lt"/>
                  <a:ea typeface="+mn-ea"/>
                  <a:cs typeface="+mn-cs"/>
                </a:defRPr>
              </a:lvl4pPr>
              <a:lvl5pPr marL="1143000" indent="-228600" algn="l" defTabSz="914400" rtl="0" eaLnBrk="1" latinLnBrk="0" hangingPunct="1">
                <a:spcBef>
                  <a:spcPts val="400"/>
                </a:spcBef>
                <a:spcAft>
                  <a:spcPts val="400"/>
                </a:spcAft>
                <a:buClr>
                  <a:schemeClr val="bg1">
                    <a:lumMod val="50000"/>
                    <a:lumOff val="50000"/>
                  </a:schemeClr>
                </a:buClr>
                <a:buFont typeface="Wingdings 3" pitchFamily="18" charset="2"/>
                <a:buChar char="}"/>
                <a:tabLst/>
                <a:defRPr sz="1000" kern="1200">
                  <a:solidFill>
                    <a:schemeClr val="bg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300"/>
                </a:spcBef>
                <a:spcAft>
                  <a:spcPts val="300"/>
                </a:spcAft>
                <a:buClr>
                  <a:srgbClr val="FFFFFF"/>
                </a:buClr>
                <a:buNone/>
                <a:defRPr/>
              </a:pPr>
              <a:r>
                <a:rPr lang="en-US" sz="2800" dirty="0">
                  <a:solidFill>
                    <a:schemeClr val="tx1"/>
                  </a:solidFill>
                  <a:latin typeface="Calibri"/>
                </a:rPr>
                <a:t>Heterogeneous Queuing</a:t>
              </a:r>
            </a:p>
          </p:txBody>
        </p:sp>
      </p:grpSp>
      <p:grpSp>
        <p:nvGrpSpPr>
          <p:cNvPr id="5" name="Group 4"/>
          <p:cNvGrpSpPr/>
          <p:nvPr/>
        </p:nvGrpSpPr>
        <p:grpSpPr>
          <a:xfrm>
            <a:off x="-1158875" y="1497341"/>
            <a:ext cx="14781213" cy="923925"/>
            <a:chOff x="-1160463" y="1306513"/>
            <a:chExt cx="14781213" cy="923925"/>
          </a:xfrm>
        </p:grpSpPr>
        <p:sp>
          <p:nvSpPr>
            <p:cNvPr id="280" name="Parallelogram 279"/>
            <p:cNvSpPr/>
            <p:nvPr/>
          </p:nvSpPr>
          <p:spPr>
            <a:xfrm flipH="1">
              <a:off x="2155825" y="1306513"/>
              <a:ext cx="11464925" cy="923925"/>
            </a:xfrm>
            <a:prstGeom prst="parallelogram">
              <a:avLst>
                <a:gd name="adj" fmla="val 9918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schemeClr val="bg1"/>
                </a:solidFill>
              </a:endParaRPr>
            </a:p>
          </p:txBody>
        </p:sp>
        <p:sp>
          <p:nvSpPr>
            <p:cNvPr id="281" name="Parallelogram 280"/>
            <p:cNvSpPr/>
            <p:nvPr/>
          </p:nvSpPr>
          <p:spPr>
            <a:xfrm flipH="1">
              <a:off x="-1160463" y="1306513"/>
              <a:ext cx="4722813" cy="923925"/>
            </a:xfrm>
            <a:prstGeom prst="parallelogram">
              <a:avLst>
                <a:gd name="adj" fmla="val 99186"/>
              </a:avLst>
            </a:prstGeom>
            <a:solidFill>
              <a:srgbClr val="F265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dirty="0">
                <a:solidFill>
                  <a:prstClr val="white"/>
                </a:solidFill>
              </a:endParaRPr>
            </a:p>
          </p:txBody>
        </p:sp>
        <p:sp>
          <p:nvSpPr>
            <p:cNvPr id="269" name="Rectangle 42"/>
            <p:cNvSpPr>
              <a:spLocks noChangeArrowheads="1"/>
            </p:cNvSpPr>
            <p:nvPr/>
          </p:nvSpPr>
          <p:spPr bwMode="auto">
            <a:xfrm>
              <a:off x="384175" y="1497340"/>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a:defRPr/>
              </a:pPr>
              <a:r>
                <a:rPr lang="en-US" sz="2800" b="1" kern="0" dirty="0">
                  <a:solidFill>
                    <a:prstClr val="white"/>
                  </a:solidFill>
                </a:rPr>
                <a:t>hUMA</a:t>
              </a:r>
            </a:p>
          </p:txBody>
        </p:sp>
        <p:sp>
          <p:nvSpPr>
            <p:cNvPr id="270" name="Content Placeholder 27"/>
            <p:cNvSpPr txBox="1">
              <a:spLocks/>
            </p:cNvSpPr>
            <p:nvPr/>
          </p:nvSpPr>
          <p:spPr>
            <a:xfrm>
              <a:off x="3702073" y="1310250"/>
              <a:ext cx="7293431" cy="893478"/>
            </a:xfrm>
            <a:prstGeom prst="rect">
              <a:avLst/>
            </a:prstGeom>
          </p:spPr>
          <p:txBody>
            <a:bodyPr anchor="ctr"/>
            <a:lstStyle>
              <a:lvl1pPr marL="228600" indent="-228600" algn="l" defTabSz="914400" rtl="0" eaLnBrk="1" latinLnBrk="0" hangingPunct="1">
                <a:spcBef>
                  <a:spcPts val="1200"/>
                </a:spcBef>
                <a:spcAft>
                  <a:spcPts val="400"/>
                </a:spcAft>
                <a:buClr>
                  <a:schemeClr val="bg1">
                    <a:lumMod val="50000"/>
                    <a:lumOff val="50000"/>
                  </a:schemeClr>
                </a:buClr>
                <a:buFont typeface="Wingdings 3" pitchFamily="18" charset="2"/>
                <a:buChar char="}"/>
                <a:defRPr lang="en-US" sz="2000" kern="1200">
                  <a:solidFill>
                    <a:schemeClr val="bg1">
                      <a:lumMod val="75000"/>
                      <a:lumOff val="25000"/>
                    </a:schemeClr>
                  </a:solidFill>
                  <a:latin typeface="Arial" charset="0"/>
                  <a:ea typeface="MS PGothic" pitchFamily="34" charset="-128"/>
                  <a:cs typeface="+mn-cs"/>
                </a:defRPr>
              </a:lvl1pPr>
              <a:lvl2pPr marL="457200" indent="-227013" algn="l" defTabSz="914400" rtl="0" eaLnBrk="1" latinLnBrk="0" hangingPunct="1">
                <a:spcBef>
                  <a:spcPts val="400"/>
                </a:spcBef>
                <a:spcAft>
                  <a:spcPts val="400"/>
                </a:spcAft>
                <a:buClr>
                  <a:schemeClr val="bg1">
                    <a:lumMod val="50000"/>
                    <a:lumOff val="50000"/>
                  </a:schemeClr>
                </a:buClr>
                <a:buFont typeface="Wingdings 3" pitchFamily="18" charset="2"/>
                <a:buChar char="}"/>
                <a:defRPr sz="1600" kern="1200">
                  <a:solidFill>
                    <a:schemeClr val="bg1">
                      <a:lumMod val="75000"/>
                      <a:lumOff val="25000"/>
                    </a:schemeClr>
                  </a:solidFill>
                  <a:latin typeface="+mn-lt"/>
                  <a:ea typeface="+mn-ea"/>
                  <a:cs typeface="+mn-cs"/>
                </a:defRPr>
              </a:lvl2pPr>
              <a:lvl3pPr marL="685800" indent="-220663" algn="l" defTabSz="914400" rtl="0" eaLnBrk="1" latinLnBrk="0" hangingPunct="1">
                <a:spcBef>
                  <a:spcPts val="400"/>
                </a:spcBef>
                <a:spcAft>
                  <a:spcPts val="400"/>
                </a:spcAft>
                <a:buClr>
                  <a:schemeClr val="bg1">
                    <a:lumMod val="50000"/>
                    <a:lumOff val="50000"/>
                  </a:schemeClr>
                </a:buClr>
                <a:buFont typeface="Wingdings 3" pitchFamily="18" charset="2"/>
                <a:buChar char="}"/>
                <a:defRPr sz="1400" kern="1200">
                  <a:solidFill>
                    <a:schemeClr val="bg1">
                      <a:lumMod val="75000"/>
                      <a:lumOff val="25000"/>
                    </a:schemeClr>
                  </a:solidFill>
                  <a:latin typeface="+mn-lt"/>
                  <a:ea typeface="+mn-ea"/>
                  <a:cs typeface="+mn-cs"/>
                </a:defRPr>
              </a:lvl3pPr>
              <a:lvl4pPr marL="917575" indent="-228600" algn="l" defTabSz="914400" rtl="0" eaLnBrk="1" latinLnBrk="0" hangingPunct="1">
                <a:spcBef>
                  <a:spcPts val="400"/>
                </a:spcBef>
                <a:spcAft>
                  <a:spcPts val="400"/>
                </a:spcAft>
                <a:buClr>
                  <a:schemeClr val="bg1">
                    <a:lumMod val="50000"/>
                    <a:lumOff val="50000"/>
                  </a:schemeClr>
                </a:buClr>
                <a:buFont typeface="Wingdings 3" pitchFamily="18" charset="2"/>
                <a:buChar char="}"/>
                <a:defRPr sz="1200" kern="1200">
                  <a:solidFill>
                    <a:schemeClr val="bg1">
                      <a:lumMod val="75000"/>
                      <a:lumOff val="25000"/>
                    </a:schemeClr>
                  </a:solidFill>
                  <a:latin typeface="+mn-lt"/>
                  <a:ea typeface="+mn-ea"/>
                  <a:cs typeface="+mn-cs"/>
                </a:defRPr>
              </a:lvl4pPr>
              <a:lvl5pPr marL="1143000" indent="-228600" algn="l" defTabSz="914400" rtl="0" eaLnBrk="1" latinLnBrk="0" hangingPunct="1">
                <a:spcBef>
                  <a:spcPts val="400"/>
                </a:spcBef>
                <a:spcAft>
                  <a:spcPts val="400"/>
                </a:spcAft>
                <a:buClr>
                  <a:schemeClr val="bg1">
                    <a:lumMod val="50000"/>
                    <a:lumOff val="50000"/>
                  </a:schemeClr>
                </a:buClr>
                <a:buFont typeface="Wingdings 3" pitchFamily="18" charset="2"/>
                <a:buChar char="}"/>
                <a:tabLst/>
                <a:defRPr sz="1000" kern="1200">
                  <a:solidFill>
                    <a:schemeClr val="bg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300"/>
                </a:spcBef>
                <a:spcAft>
                  <a:spcPts val="300"/>
                </a:spcAft>
                <a:buClr>
                  <a:srgbClr val="FFFFFF"/>
                </a:buClr>
                <a:buNone/>
                <a:defRPr/>
              </a:pPr>
              <a:r>
                <a:rPr sz="2800" dirty="0">
                  <a:solidFill>
                    <a:schemeClr val="tx1"/>
                  </a:solidFill>
                  <a:latin typeface="Calibri"/>
                </a:rPr>
                <a:t>Heterogeneous Unified Memory Architecture</a:t>
              </a:r>
              <a:endParaRPr sz="2800" strike="sngStrike" dirty="0">
                <a:solidFill>
                  <a:schemeClr val="tx1"/>
                </a:solidFill>
                <a:latin typeface="Calibri"/>
              </a:endParaRPr>
            </a:p>
          </p:txBody>
        </p:sp>
      </p:grpSp>
    </p:spTree>
    <p:extLst>
      <p:ext uri="{BB962C8B-B14F-4D97-AF65-F5344CB8AC3E}">
        <p14:creationId xmlns:p14="http://schemas.microsoft.com/office/powerpoint/2010/main" val="25290104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discrete gpu</a:t>
            </a:r>
          </a:p>
        </p:txBody>
      </p:sp>
      <p:sp>
        <p:nvSpPr>
          <p:cNvPr id="11" name="Content Placeholder 10"/>
          <p:cNvSpPr>
            <a:spLocks noGrp="1"/>
          </p:cNvSpPr>
          <p:nvPr>
            <p:ph idx="1"/>
          </p:nvPr>
        </p:nvSpPr>
        <p:spPr>
          <a:xfrm>
            <a:off x="8118248" y="1892693"/>
            <a:ext cx="2338229" cy="3772883"/>
          </a:xfrm>
        </p:spPr>
        <p:txBody>
          <a:bodyPr/>
          <a:lstStyle/>
          <a:p>
            <a:r>
              <a:rPr lang="en-US" sz="1800" dirty="0"/>
              <a:t>Separate memory</a:t>
            </a:r>
          </a:p>
          <a:p>
            <a:r>
              <a:rPr lang="en-US" sz="1800" dirty="0"/>
              <a:t>Separate addr space</a:t>
            </a:r>
          </a:p>
          <a:p>
            <a:pPr lvl="1"/>
            <a:r>
              <a:rPr lang="en-US" sz="1650" dirty="0"/>
              <a:t>No pointer-based</a:t>
            </a:r>
            <a:br>
              <a:rPr lang="en-US" sz="1650" dirty="0"/>
            </a:br>
            <a:r>
              <a:rPr lang="en-US" sz="1650" dirty="0"/>
              <a:t>data structures</a:t>
            </a:r>
          </a:p>
          <a:p>
            <a:r>
              <a:rPr lang="en-US" sz="1800" dirty="0"/>
              <a:t>Explicit data copying</a:t>
            </a:r>
          </a:p>
          <a:p>
            <a:pPr lvl="1"/>
            <a:r>
              <a:rPr lang="en-US" sz="1650" dirty="0"/>
              <a:t>High latency</a:t>
            </a:r>
          </a:p>
          <a:p>
            <a:pPr lvl="1"/>
            <a:r>
              <a:rPr lang="en-US" sz="1650" dirty="0"/>
              <a:t>Low bandwidth</a:t>
            </a:r>
          </a:p>
          <a:p>
            <a:r>
              <a:rPr lang="en-US" sz="1800" dirty="0"/>
              <a:t>Need lots of compute on GPU to amortize copy overhead</a:t>
            </a:r>
          </a:p>
          <a:p>
            <a:r>
              <a:rPr lang="en-US" sz="1800" dirty="0"/>
              <a:t>Very limited GPU memory capacity</a:t>
            </a:r>
          </a:p>
        </p:txBody>
      </p:sp>
      <p:grpSp>
        <p:nvGrpSpPr>
          <p:cNvPr id="7" name="Group 6"/>
          <p:cNvGrpSpPr/>
          <p:nvPr/>
        </p:nvGrpSpPr>
        <p:grpSpPr>
          <a:xfrm>
            <a:off x="4102141" y="2455019"/>
            <a:ext cx="2802924" cy="2341800"/>
            <a:chOff x="6420464" y="2119715"/>
            <a:chExt cx="3736259" cy="3121587"/>
          </a:xfrm>
        </p:grpSpPr>
        <p:sp>
          <p:nvSpPr>
            <p:cNvPr id="62" name="Rectangle 61"/>
            <p:cNvSpPr/>
            <p:nvPr/>
          </p:nvSpPr>
          <p:spPr bwMode="auto">
            <a:xfrm>
              <a:off x="6420464" y="2119715"/>
              <a:ext cx="3736259" cy="3121587"/>
            </a:xfrm>
            <a:prstGeom prst="rect">
              <a:avLst/>
            </a:prstGeom>
            <a:solidFill>
              <a:schemeClr val="bg1">
                <a:lumMod val="85000"/>
                <a:lumOff val="15000"/>
              </a:schemeClr>
            </a:solidFill>
            <a:ln w="28575">
              <a:solidFill>
                <a:schemeClr val="tx1"/>
              </a:solidFill>
              <a:headEnd/>
              <a:tailEnd/>
            </a:ln>
            <a:effectLst>
              <a:outerShdw blurRad="44450" dist="27940" dir="5400000" algn="ctr">
                <a:srgbClr val="000000">
                  <a:alpha val="32000"/>
                </a:srgbClr>
              </a:outerShdw>
            </a:effectLst>
          </p:spPr>
          <p:txBody>
            <a:bodyPr lIns="171495" tIns="34294" rIns="171495" bIns="34294" rtlCol="0" anchor="ctr"/>
            <a:lstStyle/>
            <a:p>
              <a:pPr marL="1191" indent="-1191" algn="ctr" defTabSz="685070" fontAlgn="auto">
                <a:spcBef>
                  <a:spcPts val="0"/>
                </a:spcBef>
                <a:spcAft>
                  <a:spcPts val="0"/>
                </a:spcAft>
                <a:defRPr/>
              </a:pPr>
              <a:endParaRPr lang="en-US" sz="1200" b="1" kern="0" dirty="0">
                <a:solidFill>
                  <a:srgbClr val="FFFFFF"/>
                </a:solidFill>
                <a:latin typeface="Arial"/>
              </a:endParaRPr>
            </a:p>
          </p:txBody>
        </p:sp>
        <p:sp>
          <p:nvSpPr>
            <p:cNvPr id="63" name="Rectangle 62"/>
            <p:cNvSpPr/>
            <p:nvPr/>
          </p:nvSpPr>
          <p:spPr bwMode="auto">
            <a:xfrm>
              <a:off x="6562206" y="3946846"/>
              <a:ext cx="3471213" cy="1179065"/>
            </a:xfrm>
            <a:prstGeom prst="rect">
              <a:avLst/>
            </a:prstGeom>
            <a:solidFill>
              <a:srgbClr val="7030A0"/>
            </a:solidFill>
            <a:ln w="25400" algn="ctr">
              <a:noFill/>
              <a:round/>
              <a:headEnd/>
              <a:tailEnd/>
            </a:ln>
            <a:effectLst>
              <a:outerShdw blurRad="44450" dist="27940" dir="5400000" algn="ctr">
                <a:srgbClr val="000000">
                  <a:alpha val="32000"/>
                </a:srgbClr>
              </a:outerShdw>
            </a:effectLst>
          </p:spPr>
          <p:txBody>
            <a:bodyPr lIns="0" tIns="0" rIns="0" bIns="68598" rtlCol="0" anchor="ctr" anchorCtr="1"/>
            <a:lstStyle/>
            <a:p>
              <a:pPr marL="1191" indent="-1191" algn="ctr" defTabSz="685070">
                <a:defRPr/>
              </a:pPr>
              <a:r>
                <a:rPr lang="en-US" kern="0" dirty="0">
                  <a:solidFill>
                    <a:srgbClr val="FFFFFF"/>
                  </a:solidFill>
                  <a:latin typeface="Arial"/>
                </a:rPr>
                <a:t>GPU Memory</a:t>
              </a:r>
            </a:p>
          </p:txBody>
        </p:sp>
        <p:grpSp>
          <p:nvGrpSpPr>
            <p:cNvPr id="3" name="Group 2"/>
            <p:cNvGrpSpPr/>
            <p:nvPr/>
          </p:nvGrpSpPr>
          <p:grpSpPr>
            <a:xfrm>
              <a:off x="6562206" y="2235105"/>
              <a:ext cx="3471213" cy="1004549"/>
              <a:chOff x="6577872" y="2262219"/>
              <a:chExt cx="3471213" cy="1004549"/>
            </a:xfrm>
          </p:grpSpPr>
          <p:sp>
            <p:nvSpPr>
              <p:cNvPr id="77" name="Rectangle 76"/>
              <p:cNvSpPr/>
              <p:nvPr/>
            </p:nvSpPr>
            <p:spPr bwMode="auto">
              <a:xfrm>
                <a:off x="6577872"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defRPr/>
                </a:pPr>
                <a:r>
                  <a:rPr lang="en-US" kern="0" dirty="0">
                    <a:solidFill>
                      <a:srgbClr val="FFFFFF"/>
                    </a:solidFill>
                    <a:latin typeface="Arial"/>
                    <a:cs typeface="Arial" charset="0"/>
                  </a:rPr>
                  <a:t>CU</a:t>
                </a:r>
              </a:p>
              <a:p>
                <a:pPr marL="1191" indent="-1191" algn="ctr" defTabSz="685070">
                  <a:defRPr/>
                </a:pPr>
                <a:r>
                  <a:rPr lang="en-US" kern="0" dirty="0">
                    <a:solidFill>
                      <a:srgbClr val="FFFFFF"/>
                    </a:solidFill>
                    <a:latin typeface="Arial"/>
                    <a:cs typeface="Arial" charset="0"/>
                  </a:rPr>
                  <a:t>1</a:t>
                </a:r>
              </a:p>
            </p:txBody>
          </p:sp>
          <p:sp>
            <p:nvSpPr>
              <p:cNvPr id="79" name="TextBox 78"/>
              <p:cNvSpPr txBox="1"/>
              <p:nvPr/>
            </p:nvSpPr>
            <p:spPr>
              <a:xfrm>
                <a:off x="8813945" y="2595216"/>
                <a:ext cx="653904" cy="492314"/>
              </a:xfrm>
              <a:prstGeom prst="rect">
                <a:avLst/>
              </a:prstGeom>
              <a:noFill/>
            </p:spPr>
            <p:txBody>
              <a:bodyPr wrap="square" rtlCol="0">
                <a:spAutoFit/>
              </a:bodyPr>
              <a:lstStyle/>
              <a:p>
                <a:pPr algn="ctr"/>
                <a:r>
                  <a:rPr lang="en-US" dirty="0">
                    <a:solidFill>
                      <a:srgbClr val="FFFFFF"/>
                    </a:solidFill>
                    <a:latin typeface="Arial"/>
                  </a:rPr>
                  <a:t>…</a:t>
                </a:r>
              </a:p>
            </p:txBody>
          </p:sp>
          <p:sp>
            <p:nvSpPr>
              <p:cNvPr id="80" name="Rectangle 79"/>
              <p:cNvSpPr/>
              <p:nvPr/>
            </p:nvSpPr>
            <p:spPr bwMode="auto">
              <a:xfrm>
                <a:off x="7412725"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r>
                  <a:rPr lang="en-US" kern="0" dirty="0">
                    <a:solidFill>
                      <a:srgbClr val="FFFFFF"/>
                    </a:solidFill>
                    <a:latin typeface="Arial"/>
                    <a:cs typeface="Arial" charset="0"/>
                  </a:rPr>
                  <a:t>CU</a:t>
                </a:r>
              </a:p>
              <a:p>
                <a:pPr marL="1191" indent="-1191" algn="ctr" defTabSz="685070"/>
                <a:r>
                  <a:rPr lang="en-US" kern="0" dirty="0">
                    <a:solidFill>
                      <a:srgbClr val="FFFFFF"/>
                    </a:solidFill>
                    <a:latin typeface="Arial"/>
                    <a:cs typeface="Arial" charset="0"/>
                  </a:rPr>
                  <a:t>2</a:t>
                </a:r>
              </a:p>
            </p:txBody>
          </p:sp>
          <p:sp>
            <p:nvSpPr>
              <p:cNvPr id="84" name="Rectangle 83"/>
              <p:cNvSpPr/>
              <p:nvPr/>
            </p:nvSpPr>
            <p:spPr bwMode="auto">
              <a:xfrm>
                <a:off x="8241400"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r>
                  <a:rPr lang="en-US" kern="0" dirty="0">
                    <a:solidFill>
                      <a:srgbClr val="FFFFFF"/>
                    </a:solidFill>
                    <a:latin typeface="Arial"/>
                    <a:cs typeface="Arial" charset="0"/>
                  </a:rPr>
                  <a:t>CU</a:t>
                </a:r>
              </a:p>
              <a:p>
                <a:pPr marL="1191" indent="-1191" algn="ctr" defTabSz="685070"/>
                <a:r>
                  <a:rPr lang="en-US" kern="0" dirty="0">
                    <a:solidFill>
                      <a:srgbClr val="FFFFFF"/>
                    </a:solidFill>
                    <a:latin typeface="Arial"/>
                    <a:cs typeface="Arial" charset="0"/>
                  </a:rPr>
                  <a:t>3</a:t>
                </a:r>
              </a:p>
            </p:txBody>
          </p:sp>
          <p:sp>
            <p:nvSpPr>
              <p:cNvPr id="85" name="Rectangle 84"/>
              <p:cNvSpPr/>
              <p:nvPr/>
            </p:nvSpPr>
            <p:spPr bwMode="auto">
              <a:xfrm>
                <a:off x="9387747"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defRPr/>
                </a:pPr>
                <a:r>
                  <a:rPr lang="en-US" kern="0" dirty="0">
                    <a:solidFill>
                      <a:srgbClr val="FFFFFF"/>
                    </a:solidFill>
                    <a:latin typeface="Arial"/>
                    <a:cs typeface="Arial" charset="0"/>
                  </a:rPr>
                  <a:t>CU</a:t>
                </a:r>
              </a:p>
              <a:p>
                <a:pPr marL="1191" indent="-1191" algn="ctr" defTabSz="685070">
                  <a:defRPr/>
                </a:pPr>
                <a:r>
                  <a:rPr lang="en-US" kern="0" dirty="0">
                    <a:solidFill>
                      <a:srgbClr val="FFFFFF"/>
                    </a:solidFill>
                    <a:latin typeface="Arial"/>
                    <a:cs typeface="Arial" charset="0"/>
                  </a:rPr>
                  <a:t>M</a:t>
                </a:r>
              </a:p>
            </p:txBody>
          </p:sp>
        </p:grpSp>
        <p:sp>
          <p:nvSpPr>
            <p:cNvPr id="81" name="Left-Right Arrow 80"/>
            <p:cNvSpPr/>
            <p:nvPr/>
          </p:nvSpPr>
          <p:spPr>
            <a:xfrm rot="5400000">
              <a:off x="8221640" y="3482754"/>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Left-Right Arrow 81"/>
            <p:cNvSpPr/>
            <p:nvPr/>
          </p:nvSpPr>
          <p:spPr>
            <a:xfrm rot="5400000">
              <a:off x="6545240" y="3482753"/>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Left-Right Arrow 82"/>
            <p:cNvSpPr/>
            <p:nvPr/>
          </p:nvSpPr>
          <p:spPr>
            <a:xfrm rot="5400000">
              <a:off x="7402490" y="3482753"/>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Left-Right Arrow 88"/>
            <p:cNvSpPr/>
            <p:nvPr/>
          </p:nvSpPr>
          <p:spPr>
            <a:xfrm rot="5400000">
              <a:off x="9374165" y="3482754"/>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5" name="Rectangle 24"/>
          <p:cNvSpPr/>
          <p:nvPr/>
        </p:nvSpPr>
        <p:spPr bwMode="auto">
          <a:xfrm>
            <a:off x="1062206" y="2455019"/>
            <a:ext cx="2134979" cy="2341800"/>
          </a:xfrm>
          <a:prstGeom prst="rect">
            <a:avLst/>
          </a:prstGeom>
          <a:solidFill>
            <a:schemeClr val="bg1">
              <a:lumMod val="85000"/>
              <a:lumOff val="15000"/>
            </a:schemeClr>
          </a:solidFill>
          <a:ln w="28575">
            <a:solidFill>
              <a:schemeClr val="tx1"/>
            </a:solidFill>
            <a:headEnd/>
            <a:tailEnd/>
          </a:ln>
          <a:effectLst>
            <a:outerShdw blurRad="44450" dist="27940" dir="5400000" algn="ctr">
              <a:srgbClr val="000000">
                <a:alpha val="32000"/>
              </a:srgbClr>
            </a:outerShdw>
          </a:effectLst>
        </p:spPr>
        <p:txBody>
          <a:bodyPr lIns="171495" tIns="34294" rIns="171495" bIns="34294" rtlCol="0" anchor="ctr"/>
          <a:lstStyle/>
          <a:p>
            <a:pPr marL="1191" indent="-1191" algn="ctr" defTabSz="685070" fontAlgn="auto">
              <a:spcBef>
                <a:spcPts val="0"/>
              </a:spcBef>
              <a:spcAft>
                <a:spcPts val="0"/>
              </a:spcAft>
              <a:defRPr/>
            </a:pPr>
            <a:endParaRPr lang="en-US" sz="1200" b="1" kern="0" dirty="0">
              <a:solidFill>
                <a:srgbClr val="FFFFFF"/>
              </a:solidFill>
              <a:latin typeface="Arial"/>
            </a:endParaRPr>
          </a:p>
        </p:txBody>
      </p:sp>
      <p:sp>
        <p:nvSpPr>
          <p:cNvPr id="27" name="Rectangle 26"/>
          <p:cNvSpPr/>
          <p:nvPr/>
        </p:nvSpPr>
        <p:spPr bwMode="auto">
          <a:xfrm>
            <a:off x="1154709" y="3825725"/>
            <a:ext cx="1967972" cy="884529"/>
          </a:xfrm>
          <a:prstGeom prst="rect">
            <a:avLst/>
          </a:prstGeom>
          <a:solidFill>
            <a:srgbClr val="7030A0"/>
          </a:solidFill>
          <a:ln w="25400" algn="ctr">
            <a:noFill/>
            <a:round/>
            <a:headEnd/>
            <a:tailEnd/>
          </a:ln>
          <a:effectLst>
            <a:outerShdw blurRad="44450" dist="27940" dir="5400000" algn="ctr">
              <a:srgbClr val="000000">
                <a:alpha val="32000"/>
              </a:srgbClr>
            </a:outerShdw>
          </a:effectLst>
        </p:spPr>
        <p:txBody>
          <a:bodyPr lIns="0" tIns="0" rIns="0" bIns="68598" rtlCol="0" anchor="ctr" anchorCtr="1"/>
          <a:lstStyle/>
          <a:p>
            <a:pPr marL="1191" indent="-1191" algn="ctr" defTabSz="685070">
              <a:defRPr/>
            </a:pPr>
            <a:r>
              <a:rPr lang="en-US" kern="0" dirty="0">
                <a:solidFill>
                  <a:srgbClr val="FFFFFF"/>
                </a:solidFill>
                <a:latin typeface="Arial"/>
              </a:rPr>
              <a:t>Coherent System Memory</a:t>
            </a:r>
          </a:p>
        </p:txBody>
      </p:sp>
      <p:grpSp>
        <p:nvGrpSpPr>
          <p:cNvPr id="28" name="Group 27"/>
          <p:cNvGrpSpPr/>
          <p:nvPr/>
        </p:nvGrpSpPr>
        <p:grpSpPr>
          <a:xfrm>
            <a:off x="1154708" y="2541584"/>
            <a:ext cx="1967972" cy="753608"/>
            <a:chOff x="4772652" y="2186018"/>
            <a:chExt cx="2293036" cy="1004549"/>
          </a:xfrm>
        </p:grpSpPr>
        <p:sp>
          <p:nvSpPr>
            <p:cNvPr id="42" name="Rectangle 41"/>
            <p:cNvSpPr/>
            <p:nvPr/>
          </p:nvSpPr>
          <p:spPr bwMode="auto">
            <a:xfrm>
              <a:off x="4772652"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1</a:t>
              </a:r>
            </a:p>
          </p:txBody>
        </p:sp>
        <p:sp>
          <p:nvSpPr>
            <p:cNvPr id="43" name="Rectangle 42"/>
            <p:cNvSpPr/>
            <p:nvPr/>
          </p:nvSpPr>
          <p:spPr bwMode="auto">
            <a:xfrm>
              <a:off x="6487606"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N</a:t>
              </a:r>
            </a:p>
          </p:txBody>
        </p:sp>
        <p:sp>
          <p:nvSpPr>
            <p:cNvPr id="44" name="TextBox 43"/>
            <p:cNvSpPr txBox="1"/>
            <p:nvPr/>
          </p:nvSpPr>
          <p:spPr>
            <a:xfrm>
              <a:off x="6011200" y="2519015"/>
              <a:ext cx="571583" cy="492314"/>
            </a:xfrm>
            <a:prstGeom prst="rect">
              <a:avLst/>
            </a:prstGeom>
            <a:noFill/>
          </p:spPr>
          <p:txBody>
            <a:bodyPr wrap="square" rtlCol="0">
              <a:spAutoFit/>
            </a:bodyPr>
            <a:lstStyle/>
            <a:p>
              <a:pPr algn="ctr"/>
              <a:r>
                <a:rPr lang="en-US" dirty="0">
                  <a:solidFill>
                    <a:srgbClr val="FFFFFF"/>
                  </a:solidFill>
                  <a:latin typeface="Arial"/>
                </a:rPr>
                <a:t>…</a:t>
              </a:r>
            </a:p>
          </p:txBody>
        </p:sp>
        <p:sp>
          <p:nvSpPr>
            <p:cNvPr id="45" name="Rectangle 44"/>
            <p:cNvSpPr/>
            <p:nvPr/>
          </p:nvSpPr>
          <p:spPr bwMode="auto">
            <a:xfrm>
              <a:off x="5502406"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2</a:t>
              </a:r>
            </a:p>
          </p:txBody>
        </p:sp>
      </p:grpSp>
      <p:sp>
        <p:nvSpPr>
          <p:cNvPr id="29" name="Left-Right Arrow 28"/>
          <p:cNvSpPr/>
          <p:nvPr/>
        </p:nvSpPr>
        <p:spPr>
          <a:xfrm rot="5400000">
            <a:off x="2635414" y="3477563"/>
            <a:ext cx="494334" cy="165790"/>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Left-Right Arrow 29"/>
          <p:cNvSpPr/>
          <p:nvPr/>
        </p:nvSpPr>
        <p:spPr>
          <a:xfrm rot="5400000">
            <a:off x="1149127" y="3477563"/>
            <a:ext cx="494334" cy="165790"/>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Left-Right Arrow 30"/>
          <p:cNvSpPr/>
          <p:nvPr/>
        </p:nvSpPr>
        <p:spPr>
          <a:xfrm rot="5400000">
            <a:off x="1777940" y="3477563"/>
            <a:ext cx="494334" cy="165790"/>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3231740" y="3276367"/>
            <a:ext cx="853925" cy="357790"/>
          </a:xfrm>
          <a:prstGeom prst="rect">
            <a:avLst/>
          </a:prstGeom>
          <a:noFill/>
        </p:spPr>
        <p:txBody>
          <a:bodyPr wrap="square" rtlCol="0">
            <a:spAutoFit/>
          </a:bodyPr>
          <a:lstStyle/>
          <a:p>
            <a:pPr algn="ctr"/>
            <a:r>
              <a:rPr lang="en-US" sz="1725" dirty="0"/>
              <a:t>PCIe™</a:t>
            </a:r>
          </a:p>
        </p:txBody>
      </p:sp>
      <p:cxnSp>
        <p:nvCxnSpPr>
          <p:cNvPr id="47" name="Straight Arrow Connector 46"/>
          <p:cNvCxnSpPr>
            <a:stCxn id="25" idx="3"/>
            <a:endCxn id="62" idx="1"/>
          </p:cNvCxnSpPr>
          <p:nvPr/>
        </p:nvCxnSpPr>
        <p:spPr>
          <a:xfrm>
            <a:off x="3197184" y="3625919"/>
            <a:ext cx="904956" cy="0"/>
          </a:xfrm>
          <a:prstGeom prst="straightConnector1">
            <a:avLst/>
          </a:prstGeom>
          <a:noFill/>
          <a:ln w="28575" cap="flat" cmpd="sng" algn="ctr">
            <a:solidFill>
              <a:schemeClr val="tx1"/>
            </a:solidFill>
            <a:prstDash val="solid"/>
            <a:headEnd type="triangle" w="lg" len="med"/>
            <a:tailEnd type="triangle" w="lg" len="med"/>
          </a:ln>
          <a:effectLst>
            <a:outerShdw blurRad="50800" dist="38100" dir="5400000" algn="t" rotWithShape="0">
              <a:prstClr val="black">
                <a:alpha val="40000"/>
              </a:prstClr>
            </a:outerShdw>
          </a:effectLst>
        </p:spPr>
      </p:cxnSp>
    </p:spTree>
    <p:extLst>
      <p:ext uri="{BB962C8B-B14F-4D97-AF65-F5344CB8AC3E}">
        <p14:creationId xmlns:p14="http://schemas.microsoft.com/office/powerpoint/2010/main" val="23781761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h</a:t>
            </a:r>
            <a:r>
              <a:rPr lang="en-US" dirty="0"/>
              <a:t>UMA unified memory</a:t>
            </a:r>
          </a:p>
        </p:txBody>
      </p:sp>
      <p:sp>
        <p:nvSpPr>
          <p:cNvPr id="7" name="Content Placeholder 6"/>
          <p:cNvSpPr>
            <a:spLocks noGrp="1"/>
          </p:cNvSpPr>
          <p:nvPr>
            <p:ph idx="1"/>
          </p:nvPr>
        </p:nvSpPr>
        <p:spPr>
          <a:xfrm>
            <a:off x="7388011" y="2265419"/>
            <a:ext cx="3344569" cy="3400157"/>
          </a:xfrm>
        </p:spPr>
        <p:txBody>
          <a:bodyPr/>
          <a:lstStyle/>
          <a:p>
            <a:r>
              <a:rPr lang="en-US" sz="1800" dirty="0"/>
              <a:t>Unified address space</a:t>
            </a:r>
          </a:p>
          <a:p>
            <a:pPr lvl="1"/>
            <a:r>
              <a:rPr lang="en-US" sz="1650" dirty="0"/>
              <a:t>GPU uses user virtual addresses</a:t>
            </a:r>
          </a:p>
          <a:p>
            <a:pPr lvl="1"/>
            <a:r>
              <a:rPr lang="en-US" sz="1650" dirty="0"/>
              <a:t>Fully coherent</a:t>
            </a:r>
          </a:p>
          <a:p>
            <a:r>
              <a:rPr lang="en-US" sz="1800" dirty="0"/>
              <a:t>No explicit copying</a:t>
            </a:r>
          </a:p>
          <a:p>
            <a:pPr lvl="1"/>
            <a:r>
              <a:rPr lang="en-US" sz="1650" dirty="0"/>
              <a:t>Data movement on demand</a:t>
            </a:r>
          </a:p>
          <a:p>
            <a:r>
              <a:rPr lang="en-US" sz="1800" dirty="0"/>
              <a:t>Pointer-based data structures shared across CPU &amp; GPU</a:t>
            </a:r>
          </a:p>
          <a:p>
            <a:r>
              <a:rPr lang="en-US" sz="1800" dirty="0"/>
              <a:t>Pageable virtual addresses</a:t>
            </a:r>
          </a:p>
          <a:p>
            <a:pPr lvl="1"/>
            <a:r>
              <a:rPr lang="en-US" sz="1650" dirty="0"/>
              <a:t>No GPU capacity constraints</a:t>
            </a:r>
          </a:p>
        </p:txBody>
      </p:sp>
      <p:grpSp>
        <p:nvGrpSpPr>
          <p:cNvPr id="6" name="Group 5"/>
          <p:cNvGrpSpPr/>
          <p:nvPr/>
        </p:nvGrpSpPr>
        <p:grpSpPr>
          <a:xfrm>
            <a:off x="1206181" y="2446781"/>
            <a:ext cx="4875613" cy="2341800"/>
            <a:chOff x="3657600" y="2119715"/>
            <a:chExt cx="6499124" cy="3121587"/>
          </a:xfrm>
        </p:grpSpPr>
        <p:sp>
          <p:nvSpPr>
            <p:cNvPr id="62" name="Rectangle 61"/>
            <p:cNvSpPr/>
            <p:nvPr/>
          </p:nvSpPr>
          <p:spPr bwMode="auto">
            <a:xfrm>
              <a:off x="3657600" y="2119715"/>
              <a:ext cx="6499124" cy="3121587"/>
            </a:xfrm>
            <a:prstGeom prst="rect">
              <a:avLst/>
            </a:prstGeom>
            <a:solidFill>
              <a:schemeClr val="bg1">
                <a:lumMod val="85000"/>
                <a:lumOff val="15000"/>
              </a:schemeClr>
            </a:solidFill>
            <a:ln w="28575">
              <a:solidFill>
                <a:schemeClr val="tx1"/>
              </a:solidFill>
              <a:headEnd/>
              <a:tailEnd/>
            </a:ln>
            <a:effectLst>
              <a:outerShdw blurRad="44450" dist="27940" dir="5400000" algn="ctr">
                <a:srgbClr val="000000">
                  <a:alpha val="32000"/>
                </a:srgbClr>
              </a:outerShdw>
            </a:effectLst>
          </p:spPr>
          <p:txBody>
            <a:bodyPr lIns="171495" tIns="34294" rIns="171495" bIns="34294" rtlCol="0" anchor="ctr"/>
            <a:lstStyle/>
            <a:p>
              <a:pPr marL="1191" indent="-1191" algn="ctr" defTabSz="685070" fontAlgn="auto">
                <a:spcBef>
                  <a:spcPts val="0"/>
                </a:spcBef>
                <a:spcAft>
                  <a:spcPts val="0"/>
                </a:spcAft>
                <a:defRPr/>
              </a:pPr>
              <a:endParaRPr lang="en-US" sz="1200" b="1" kern="0" dirty="0">
                <a:solidFill>
                  <a:srgbClr val="FFFFFF"/>
                </a:solidFill>
                <a:latin typeface="Arial"/>
              </a:endParaRPr>
            </a:p>
          </p:txBody>
        </p:sp>
        <p:grpSp>
          <p:nvGrpSpPr>
            <p:cNvPr id="4" name="Group 3"/>
            <p:cNvGrpSpPr/>
            <p:nvPr/>
          </p:nvGrpSpPr>
          <p:grpSpPr>
            <a:xfrm>
              <a:off x="3780906" y="2235105"/>
              <a:ext cx="6252513" cy="2890806"/>
              <a:chOff x="3796572" y="2262219"/>
              <a:chExt cx="6252513" cy="2890806"/>
            </a:xfrm>
          </p:grpSpPr>
          <p:sp>
            <p:nvSpPr>
              <p:cNvPr id="63" name="Rectangle 62"/>
              <p:cNvSpPr/>
              <p:nvPr/>
            </p:nvSpPr>
            <p:spPr bwMode="auto">
              <a:xfrm>
                <a:off x="3796572" y="3973960"/>
                <a:ext cx="6252513" cy="1179065"/>
              </a:xfrm>
              <a:prstGeom prst="rect">
                <a:avLst/>
              </a:prstGeom>
              <a:solidFill>
                <a:srgbClr val="7030A0"/>
              </a:solidFill>
              <a:ln w="25400" algn="ctr">
                <a:noFill/>
                <a:round/>
                <a:headEnd/>
                <a:tailEnd/>
              </a:ln>
              <a:effectLst>
                <a:outerShdw blurRad="44450" dist="27940" dir="5400000" algn="ctr">
                  <a:srgbClr val="000000">
                    <a:alpha val="32000"/>
                  </a:srgbClr>
                </a:outerShdw>
              </a:effectLst>
            </p:spPr>
            <p:txBody>
              <a:bodyPr lIns="0" tIns="0" rIns="0" bIns="68598" rtlCol="0" anchor="ctr" anchorCtr="1"/>
              <a:lstStyle/>
              <a:p>
                <a:pPr marL="1191" indent="-1191" algn="ctr" defTabSz="685070">
                  <a:defRPr/>
                </a:pPr>
                <a:r>
                  <a:rPr lang="en-US" kern="0" dirty="0">
                    <a:solidFill>
                      <a:srgbClr val="FFFFFF"/>
                    </a:solidFill>
                    <a:latin typeface="Arial"/>
                  </a:rPr>
                  <a:t>Unified Coherent Memory</a:t>
                </a:r>
              </a:p>
            </p:txBody>
          </p:sp>
          <p:grpSp>
            <p:nvGrpSpPr>
              <p:cNvPr id="64" name="Group 63"/>
              <p:cNvGrpSpPr/>
              <p:nvPr/>
            </p:nvGrpSpPr>
            <p:grpSpPr>
              <a:xfrm>
                <a:off x="3796572" y="2262219"/>
                <a:ext cx="2623280" cy="1004549"/>
                <a:chOff x="4772652" y="2186018"/>
                <a:chExt cx="2293036" cy="1004549"/>
              </a:xfrm>
            </p:grpSpPr>
            <p:sp>
              <p:nvSpPr>
                <p:cNvPr id="68" name="Rectangle 67"/>
                <p:cNvSpPr/>
                <p:nvPr/>
              </p:nvSpPr>
              <p:spPr bwMode="auto">
                <a:xfrm>
                  <a:off x="4772652"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1</a:t>
                  </a:r>
                </a:p>
              </p:txBody>
            </p:sp>
            <p:sp>
              <p:nvSpPr>
                <p:cNvPr id="69" name="Rectangle 68"/>
                <p:cNvSpPr/>
                <p:nvPr/>
              </p:nvSpPr>
              <p:spPr bwMode="auto">
                <a:xfrm>
                  <a:off x="6487606"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N</a:t>
                  </a:r>
                </a:p>
              </p:txBody>
            </p:sp>
            <p:sp>
              <p:nvSpPr>
                <p:cNvPr id="70" name="TextBox 69"/>
                <p:cNvSpPr txBox="1"/>
                <p:nvPr/>
              </p:nvSpPr>
              <p:spPr>
                <a:xfrm>
                  <a:off x="6011200" y="2519015"/>
                  <a:ext cx="571584" cy="492314"/>
                </a:xfrm>
                <a:prstGeom prst="rect">
                  <a:avLst/>
                </a:prstGeom>
                <a:noFill/>
              </p:spPr>
              <p:txBody>
                <a:bodyPr wrap="square" rtlCol="0">
                  <a:spAutoFit/>
                </a:bodyPr>
                <a:lstStyle/>
                <a:p>
                  <a:pPr algn="ctr"/>
                  <a:r>
                    <a:rPr lang="en-US" dirty="0">
                      <a:solidFill>
                        <a:srgbClr val="FFFFFF"/>
                      </a:solidFill>
                      <a:latin typeface="Arial"/>
                    </a:rPr>
                    <a:t>…</a:t>
                  </a:r>
                </a:p>
              </p:txBody>
            </p:sp>
            <p:sp>
              <p:nvSpPr>
                <p:cNvPr id="71" name="Rectangle 70"/>
                <p:cNvSpPr/>
                <p:nvPr/>
              </p:nvSpPr>
              <p:spPr bwMode="auto">
                <a:xfrm>
                  <a:off x="5502406" y="2186018"/>
                  <a:ext cx="578082" cy="1004549"/>
                </a:xfrm>
                <a:prstGeom prst="rect">
                  <a:avLst/>
                </a:prstGeom>
                <a:solidFill>
                  <a:schemeClr val="accent3"/>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fontAlgn="auto">
                    <a:spcBef>
                      <a:spcPts val="0"/>
                    </a:spcBef>
                    <a:spcAft>
                      <a:spcPts val="0"/>
                    </a:spcAft>
                    <a:defRPr/>
                  </a:pPr>
                  <a:r>
                    <a:rPr lang="en-US" kern="0" dirty="0">
                      <a:solidFill>
                        <a:srgbClr val="FFFFFF"/>
                      </a:solidFill>
                      <a:latin typeface="Arial"/>
                    </a:rPr>
                    <a:t>CPU</a:t>
                  </a:r>
                </a:p>
                <a:p>
                  <a:pPr marL="1191" indent="-1191" algn="ctr" defTabSz="685070" fontAlgn="auto">
                    <a:spcBef>
                      <a:spcPts val="0"/>
                    </a:spcBef>
                    <a:spcAft>
                      <a:spcPts val="0"/>
                    </a:spcAft>
                    <a:defRPr/>
                  </a:pPr>
                  <a:r>
                    <a:rPr lang="en-US" kern="0" dirty="0">
                      <a:solidFill>
                        <a:srgbClr val="FFFFFF"/>
                      </a:solidFill>
                      <a:latin typeface="Arial"/>
                    </a:rPr>
                    <a:t>2</a:t>
                  </a:r>
                </a:p>
              </p:txBody>
            </p:sp>
          </p:grpSp>
          <p:sp>
            <p:nvSpPr>
              <p:cNvPr id="65" name="Left-Right Arrow 64"/>
              <p:cNvSpPr/>
              <p:nvPr/>
            </p:nvSpPr>
            <p:spPr>
              <a:xfrm rot="5400000">
                <a:off x="5770331" y="3509867"/>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Left-Right Arrow 65"/>
              <p:cNvSpPr/>
              <p:nvPr/>
            </p:nvSpPr>
            <p:spPr>
              <a:xfrm rot="5400000">
                <a:off x="3789132" y="3509866"/>
                <a:ext cx="658940"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Left-Right Arrow 66"/>
              <p:cNvSpPr/>
              <p:nvPr/>
            </p:nvSpPr>
            <p:spPr>
              <a:xfrm rot="5400000">
                <a:off x="4627331" y="3509867"/>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p:cNvGrpSpPr/>
              <p:nvPr/>
            </p:nvGrpSpPr>
            <p:grpSpPr>
              <a:xfrm>
                <a:off x="6577872" y="2262219"/>
                <a:ext cx="3471213" cy="1004549"/>
                <a:chOff x="6577872" y="2262219"/>
                <a:chExt cx="3471213" cy="1004549"/>
              </a:xfrm>
            </p:grpSpPr>
            <p:sp>
              <p:nvSpPr>
                <p:cNvPr id="77" name="Rectangle 76"/>
                <p:cNvSpPr/>
                <p:nvPr/>
              </p:nvSpPr>
              <p:spPr bwMode="auto">
                <a:xfrm>
                  <a:off x="6577872"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defRPr/>
                  </a:pPr>
                  <a:r>
                    <a:rPr lang="en-US" kern="0" dirty="0">
                      <a:solidFill>
                        <a:srgbClr val="FFFFFF"/>
                      </a:solidFill>
                      <a:latin typeface="Arial"/>
                      <a:cs typeface="Arial" charset="0"/>
                    </a:rPr>
                    <a:t>CU</a:t>
                  </a:r>
                </a:p>
                <a:p>
                  <a:pPr marL="1191" indent="-1191" algn="ctr" defTabSz="685070">
                    <a:defRPr/>
                  </a:pPr>
                  <a:r>
                    <a:rPr lang="en-US" kern="0" dirty="0">
                      <a:solidFill>
                        <a:srgbClr val="FFFFFF"/>
                      </a:solidFill>
                      <a:latin typeface="Arial"/>
                      <a:cs typeface="Arial" charset="0"/>
                    </a:rPr>
                    <a:t>1</a:t>
                  </a:r>
                </a:p>
              </p:txBody>
            </p:sp>
            <p:sp>
              <p:nvSpPr>
                <p:cNvPr id="79" name="TextBox 78"/>
                <p:cNvSpPr txBox="1"/>
                <p:nvPr/>
              </p:nvSpPr>
              <p:spPr>
                <a:xfrm>
                  <a:off x="8813945" y="2595216"/>
                  <a:ext cx="653904" cy="492314"/>
                </a:xfrm>
                <a:prstGeom prst="rect">
                  <a:avLst/>
                </a:prstGeom>
                <a:noFill/>
              </p:spPr>
              <p:txBody>
                <a:bodyPr wrap="square" rtlCol="0">
                  <a:spAutoFit/>
                </a:bodyPr>
                <a:lstStyle/>
                <a:p>
                  <a:pPr algn="ctr"/>
                  <a:r>
                    <a:rPr lang="en-US" dirty="0">
                      <a:solidFill>
                        <a:srgbClr val="FFFFFF"/>
                      </a:solidFill>
                      <a:latin typeface="Arial"/>
                    </a:rPr>
                    <a:t>…</a:t>
                  </a:r>
                </a:p>
              </p:txBody>
            </p:sp>
            <p:sp>
              <p:nvSpPr>
                <p:cNvPr id="80" name="Rectangle 79"/>
                <p:cNvSpPr/>
                <p:nvPr/>
              </p:nvSpPr>
              <p:spPr bwMode="auto">
                <a:xfrm>
                  <a:off x="7412725"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r>
                    <a:rPr lang="en-US" kern="0" dirty="0">
                      <a:solidFill>
                        <a:srgbClr val="FFFFFF"/>
                      </a:solidFill>
                      <a:latin typeface="Arial"/>
                      <a:cs typeface="Arial" charset="0"/>
                    </a:rPr>
                    <a:t>CU</a:t>
                  </a:r>
                </a:p>
                <a:p>
                  <a:pPr marL="1191" indent="-1191" algn="ctr" defTabSz="685070"/>
                  <a:r>
                    <a:rPr lang="en-US" kern="0" dirty="0">
                      <a:solidFill>
                        <a:srgbClr val="FFFFFF"/>
                      </a:solidFill>
                      <a:latin typeface="Arial"/>
                      <a:cs typeface="Arial" charset="0"/>
                    </a:rPr>
                    <a:t>2</a:t>
                  </a:r>
                </a:p>
              </p:txBody>
            </p:sp>
            <p:sp>
              <p:nvSpPr>
                <p:cNvPr id="84" name="Rectangle 83"/>
                <p:cNvSpPr/>
                <p:nvPr/>
              </p:nvSpPr>
              <p:spPr bwMode="auto">
                <a:xfrm>
                  <a:off x="8241400"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r>
                    <a:rPr lang="en-US" kern="0" dirty="0">
                      <a:solidFill>
                        <a:srgbClr val="FFFFFF"/>
                      </a:solidFill>
                      <a:latin typeface="Arial"/>
                      <a:cs typeface="Arial" charset="0"/>
                    </a:rPr>
                    <a:t>CU</a:t>
                  </a:r>
                </a:p>
                <a:p>
                  <a:pPr marL="1191" indent="-1191" algn="ctr" defTabSz="685070"/>
                  <a:r>
                    <a:rPr lang="en-US" kern="0" dirty="0">
                      <a:solidFill>
                        <a:srgbClr val="FFFFFF"/>
                      </a:solidFill>
                      <a:latin typeface="Arial"/>
                      <a:cs typeface="Arial" charset="0"/>
                    </a:rPr>
                    <a:t>3</a:t>
                  </a:r>
                </a:p>
              </p:txBody>
            </p:sp>
            <p:sp>
              <p:nvSpPr>
                <p:cNvPr id="85" name="Rectangle 84"/>
                <p:cNvSpPr/>
                <p:nvPr/>
              </p:nvSpPr>
              <p:spPr bwMode="auto">
                <a:xfrm>
                  <a:off x="9387747" y="2262219"/>
                  <a:ext cx="661338" cy="1004549"/>
                </a:xfrm>
                <a:prstGeom prst="rect">
                  <a:avLst/>
                </a:prstGeom>
                <a:solidFill>
                  <a:schemeClr val="accent2"/>
                </a:solidFill>
                <a:ln w="25400" algn="ctr">
                  <a:noFill/>
                  <a:round/>
                  <a:headEnd/>
                  <a:tailEnd/>
                </a:ln>
                <a:effectLst>
                  <a:outerShdw blurRad="44450" dist="27940" dir="5400000" algn="ctr">
                    <a:srgbClr val="000000">
                      <a:alpha val="32000"/>
                    </a:srgbClr>
                  </a:outerShdw>
                </a:effectLst>
              </p:spPr>
              <p:txBody>
                <a:bodyPr lIns="0" tIns="0" rIns="0" bIns="0" rtlCol="0" anchor="ctr"/>
                <a:lstStyle/>
                <a:p>
                  <a:pPr marL="1191" indent="-1191" algn="ctr" defTabSz="685070">
                    <a:defRPr/>
                  </a:pPr>
                  <a:r>
                    <a:rPr lang="en-US" kern="0" dirty="0">
                      <a:solidFill>
                        <a:srgbClr val="FFFFFF"/>
                      </a:solidFill>
                      <a:latin typeface="Arial"/>
                      <a:cs typeface="Arial" charset="0"/>
                    </a:rPr>
                    <a:t>CU</a:t>
                  </a:r>
                </a:p>
                <a:p>
                  <a:pPr marL="1191" indent="-1191" algn="ctr" defTabSz="685070">
                    <a:defRPr/>
                  </a:pPr>
                  <a:r>
                    <a:rPr lang="en-US" kern="0" dirty="0">
                      <a:solidFill>
                        <a:srgbClr val="FFFFFF"/>
                      </a:solidFill>
                      <a:latin typeface="Arial"/>
                      <a:cs typeface="Arial" charset="0"/>
                    </a:rPr>
                    <a:t>M</a:t>
                  </a:r>
                </a:p>
              </p:txBody>
            </p:sp>
          </p:grpSp>
          <p:sp>
            <p:nvSpPr>
              <p:cNvPr id="81" name="Left-Right Arrow 80"/>
              <p:cNvSpPr/>
              <p:nvPr/>
            </p:nvSpPr>
            <p:spPr>
              <a:xfrm rot="5400000">
                <a:off x="8237306" y="3509868"/>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Left-Right Arrow 81"/>
              <p:cNvSpPr/>
              <p:nvPr/>
            </p:nvSpPr>
            <p:spPr>
              <a:xfrm rot="5400000">
                <a:off x="6560906" y="3509867"/>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Left-Right Arrow 82"/>
              <p:cNvSpPr/>
              <p:nvPr/>
            </p:nvSpPr>
            <p:spPr>
              <a:xfrm rot="5400000">
                <a:off x="7418156" y="3509867"/>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Left-Right Arrow 88"/>
              <p:cNvSpPr/>
              <p:nvPr/>
            </p:nvSpPr>
            <p:spPr>
              <a:xfrm rot="5400000">
                <a:off x="9389831" y="3509868"/>
                <a:ext cx="658941" cy="220996"/>
              </a:xfrm>
              <a:prstGeom prst="lef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spTree>
    <p:extLst>
      <p:ext uri="{BB962C8B-B14F-4D97-AF65-F5344CB8AC3E}">
        <p14:creationId xmlns:p14="http://schemas.microsoft.com/office/powerpoint/2010/main" val="2908626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11"/>
          <p:cNvSpPr>
            <a:spLocks noGrp="1"/>
          </p:cNvSpPr>
          <p:nvPr>
            <p:ph idx="1"/>
          </p:nvPr>
        </p:nvSpPr>
        <p:spPr/>
        <p:txBody>
          <a:bodyPr/>
          <a:lstStyle/>
          <a:p>
            <a:r>
              <a:rPr lang="en-US" dirty="0"/>
              <a:t>Atomic memory updates fundamental to efficient thread synchronization</a:t>
            </a:r>
          </a:p>
          <a:p>
            <a:pPr lvl="1"/>
            <a:r>
              <a:rPr lang="en-US" dirty="0"/>
              <a:t>Implement primitives like </a:t>
            </a:r>
            <a:r>
              <a:rPr lang="en-US" dirty="0" err="1"/>
              <a:t>mutexes</a:t>
            </a:r>
            <a:r>
              <a:rPr lang="en-US" dirty="0"/>
              <a:t>, semaphores, histograms, …, previously only implemented on CPU</a:t>
            </a:r>
          </a:p>
          <a:p>
            <a:r>
              <a:rPr lang="en-US" dirty="0"/>
              <a:t>HSA supports 32bit or 64bit values for atomic ops</a:t>
            </a:r>
          </a:p>
          <a:p>
            <a:pPr lvl="1"/>
            <a:r>
              <a:rPr lang="en-US" dirty="0"/>
              <a:t>CAS, SWAP, add, increment, sub, decrement, …  </a:t>
            </a:r>
          </a:p>
          <a:p>
            <a:pPr lvl="1"/>
            <a:r>
              <a:rPr lang="en-US" dirty="0"/>
              <a:t>and other common arithmetic and logic atomic ops </a:t>
            </a:r>
          </a:p>
          <a:p>
            <a:r>
              <a:rPr lang="en-US" dirty="0"/>
              <a:t>On PCI-Express system, atomics map to PCI-E atomics</a:t>
            </a:r>
          </a:p>
          <a:p>
            <a:r>
              <a:rPr lang="en-US" dirty="0"/>
              <a:t>HSA specifies a well-defined “SC for HRF” memory model</a:t>
            </a:r>
          </a:p>
          <a:p>
            <a:pPr lvl="1"/>
            <a:r>
              <a:rPr lang="en-US" dirty="0"/>
              <a:t>A variant of “Release Consistency” model</a:t>
            </a:r>
          </a:p>
          <a:p>
            <a:pPr lvl="1"/>
            <a:r>
              <a:rPr lang="en-US" dirty="0"/>
              <a:t>Acquire: pull latest data (to me)</a:t>
            </a:r>
          </a:p>
          <a:p>
            <a:pPr lvl="1"/>
            <a:r>
              <a:rPr lang="en-US" dirty="0"/>
              <a:t>Release: push latest data (to others)</a:t>
            </a:r>
          </a:p>
          <a:p>
            <a:pPr lvl="1"/>
            <a:r>
              <a:rPr lang="en-US" dirty="0"/>
              <a:t>Compatible with C++11, Java, OpenCL, and .NET memory models</a:t>
            </a:r>
          </a:p>
          <a:p>
            <a:pPr lvl="1"/>
            <a:r>
              <a:rPr lang="en-US" dirty="0"/>
              <a:t>Details: “HSA Platform System Arch Specification”, http://hsafoundation.com</a:t>
            </a:r>
          </a:p>
          <a:p>
            <a:pPr lvl="1"/>
            <a:endParaRPr lang="en-US" dirty="0"/>
          </a:p>
        </p:txBody>
      </p:sp>
      <p:sp>
        <p:nvSpPr>
          <p:cNvPr id="5" name="Text Placeholder 4"/>
          <p:cNvSpPr>
            <a:spLocks noGrp="1"/>
          </p:cNvSpPr>
          <p:nvPr>
            <p:ph type="body" sz="quarter" idx="10"/>
          </p:nvPr>
        </p:nvSpPr>
        <p:spPr/>
        <p:txBody>
          <a:bodyPr/>
          <a:lstStyle/>
          <a:p>
            <a:endParaRPr lang="en-US"/>
          </a:p>
        </p:txBody>
      </p:sp>
      <p:sp>
        <p:nvSpPr>
          <p:cNvPr id="11" name="Title 10"/>
          <p:cNvSpPr>
            <a:spLocks noGrp="1"/>
          </p:cNvSpPr>
          <p:nvPr>
            <p:ph type="title"/>
          </p:nvPr>
        </p:nvSpPr>
        <p:spPr/>
        <p:txBody>
          <a:bodyPr/>
          <a:lstStyle/>
          <a:p>
            <a:r>
              <a:rPr lang="en-US" dirty="0"/>
              <a:t>HSA Atomics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8420" y="2579311"/>
            <a:ext cx="1143296" cy="1003852"/>
          </a:xfrm>
          <a:prstGeom prst="rect">
            <a:avLst/>
          </a:prstGeom>
        </p:spPr>
      </p:pic>
    </p:spTree>
    <p:extLst>
      <p:ext uri="{BB962C8B-B14F-4D97-AF65-F5344CB8AC3E}">
        <p14:creationId xmlns:p14="http://schemas.microsoft.com/office/powerpoint/2010/main" val="2063874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093620673"/>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1" dirty="0"/>
                        <a:t>Background</a:t>
                      </a:r>
                    </a:p>
                  </a:txBody>
                  <a:tcPr marL="68580" marR="68580" marT="34290" marB="34290"/>
                </a:tc>
                <a:tc>
                  <a:txBody>
                    <a:bodyPr/>
                    <a:lstStyle/>
                    <a:p>
                      <a:pPr algn="ctr"/>
                      <a:r>
                        <a:rPr lang="en-US" sz="1800" b="1" dirty="0"/>
                        <a:t>Tony</a:t>
                      </a:r>
                    </a:p>
                  </a:txBody>
                  <a:tcPr marL="68580" marR="68580" marT="34290" marB="34290"/>
                </a:tc>
                <a:tc>
                  <a:txBody>
                    <a:bodyPr/>
                    <a:lstStyle/>
                    <a:p>
                      <a:pPr algn="ctr"/>
                      <a:r>
                        <a:rPr lang="en-US" sz="1800" b="1" dirty="0"/>
                        <a:t>8</a:t>
                      </a:r>
                      <a:r>
                        <a:rPr lang="en-US" sz="1800" b="1" dirty="0">
                          <a:solidFill>
                            <a:schemeClr val="tx1"/>
                          </a:solidFill>
                        </a:rPr>
                        <a:t>:00</a:t>
                      </a:r>
                      <a:r>
                        <a:rPr lang="en-US" sz="1800" b="1" dirty="0"/>
                        <a:t>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kern="1200" dirty="0" err="1">
                          <a:solidFill>
                            <a:schemeClr val="dk1"/>
                          </a:solidFill>
                          <a:effectLst/>
                          <a:latin typeface="+mn-lt"/>
                          <a:ea typeface="+mn-ea"/>
                          <a:cs typeface="+mn-cs"/>
                        </a:rPr>
                        <a:t>ROCm</a:t>
                      </a:r>
                      <a:r>
                        <a:rPr lang="en-US" sz="1800" kern="1200" dirty="0">
                          <a:solidFill>
                            <a:schemeClr val="dk1"/>
                          </a:solidFill>
                          <a:effectLst/>
                          <a:latin typeface="+mn-lt"/>
                          <a:ea typeface="+mn-ea"/>
                          <a:cs typeface="+mn-cs"/>
                        </a:rPr>
                        <a:t>, GCN3 ISA, and GPU Arch</a:t>
                      </a:r>
                      <a:endParaRPr lang="en-US" sz="1800" dirty="0"/>
                    </a:p>
                  </a:txBody>
                  <a:tcPr marL="68580" marR="68580" marT="34290" marB="34290"/>
                </a:tc>
                <a:tc>
                  <a:txBody>
                    <a:bodyPr/>
                    <a:lstStyle/>
                    <a:p>
                      <a:pPr algn="ctr"/>
                      <a:r>
                        <a:rPr lang="en-US" sz="1800" dirty="0"/>
                        <a:t>Tony</a:t>
                      </a:r>
                    </a:p>
                  </a:txBody>
                  <a:tcPr marL="68580" marR="68580" marT="34290" marB="34290"/>
                </a:tc>
                <a:tc>
                  <a:txBody>
                    <a:bodyPr/>
                    <a:lstStyle/>
                    <a:p>
                      <a:pPr algn="ctr"/>
                      <a:r>
                        <a:rPr lang="en-US" sz="180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dirty="0"/>
                        <a:t>Sooraj</a:t>
                      </a:r>
                    </a:p>
                  </a:txBody>
                  <a:tcPr marL="68580" marR="68580" marT="34290" marB="34290"/>
                </a:tc>
                <a:tc>
                  <a:txBody>
                    <a:bodyPr/>
                    <a:lstStyle/>
                    <a:p>
                      <a:pPr algn="ctr"/>
                      <a:r>
                        <a:rPr lang="en-US" sz="1800" dirty="0"/>
                        <a:t>9:15</a:t>
                      </a:r>
                      <a:r>
                        <a:rPr lang="en-US" sz="1800" baseline="0" dirty="0"/>
                        <a:t> – 10:00</a:t>
                      </a:r>
                      <a:endParaRPr lang="en-US" sz="180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kern="1200" dirty="0">
                          <a:solidFill>
                            <a:schemeClr val="dk1"/>
                          </a:solidFill>
                          <a:effectLst/>
                          <a:latin typeface="+mn-lt"/>
                          <a:ea typeface="+mn-ea"/>
                          <a:cs typeface="+mn-cs"/>
                        </a:rPr>
                        <a:t>Ruby and GPU Protocol Tester</a:t>
                      </a:r>
                      <a:endParaRPr lang="en-US" sz="1800" dirty="0"/>
                    </a:p>
                  </a:txBody>
                  <a:tcPr marL="68580" marR="68580" marT="34290" marB="34290"/>
                </a:tc>
                <a:tc>
                  <a:txBody>
                    <a:bodyPr/>
                    <a:lstStyle/>
                    <a:p>
                      <a:pPr algn="ctr"/>
                      <a:r>
                        <a:rPr lang="en-US" sz="1800" dirty="0"/>
                        <a:t>Tuan</a:t>
                      </a:r>
                    </a:p>
                  </a:txBody>
                  <a:tcPr marL="68580" marR="68580" marT="34290" marB="34290"/>
                </a:tc>
                <a:tc>
                  <a:txBody>
                    <a:bodyPr/>
                    <a:lstStyle/>
                    <a:p>
                      <a:pPr algn="ctr"/>
                      <a:r>
                        <a:rPr lang="en-US" sz="1800" dirty="0"/>
                        <a:t>10:30</a:t>
                      </a:r>
                      <a:r>
                        <a:rPr lang="en-US" sz="1800" baseline="0" dirty="0"/>
                        <a:t> – </a:t>
                      </a:r>
                      <a:r>
                        <a:rPr lang="en-US" sz="180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2536527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11"/>
          <p:cNvSpPr>
            <a:spLocks noGrp="1"/>
          </p:cNvSpPr>
          <p:nvPr>
            <p:ph idx="1"/>
          </p:nvPr>
        </p:nvSpPr>
        <p:spPr/>
        <p:txBody>
          <a:bodyPr/>
          <a:lstStyle/>
          <a:p>
            <a:r>
              <a:rPr lang="en-US" dirty="0"/>
              <a:t>Hardware-assisted signaling and synchronization primitives</a:t>
            </a:r>
          </a:p>
          <a:p>
            <a:pPr lvl="1"/>
            <a:r>
              <a:rPr lang="en-US" dirty="0"/>
              <a:t>Memory semantics, equivalent to atomics</a:t>
            </a:r>
          </a:p>
          <a:p>
            <a:pPr lvl="2"/>
            <a:r>
              <a:rPr lang="en-US" dirty="0"/>
              <a:t>e.g., 32bit or 64bit value, content updated atomically</a:t>
            </a:r>
          </a:p>
          <a:p>
            <a:pPr lvl="2"/>
            <a:r>
              <a:rPr lang="en-US" dirty="0"/>
              <a:t>Threads can wait on a value</a:t>
            </a:r>
          </a:p>
          <a:p>
            <a:pPr lvl="1"/>
            <a:r>
              <a:rPr lang="en-US" dirty="0"/>
              <a:t>Power-efficient synchronization between CPU and GPU threads</a:t>
            </a:r>
          </a:p>
          <a:p>
            <a:r>
              <a:rPr lang="en-US" dirty="0"/>
              <a:t>Allows one-to-one, many-to-one, and one-to-many signaling</a:t>
            </a:r>
          </a:p>
          <a:p>
            <a:pPr lvl="1"/>
            <a:r>
              <a:rPr lang="en-US" dirty="0"/>
              <a:t>Used by system software, runtime, and application SW</a:t>
            </a:r>
          </a:p>
          <a:p>
            <a:pPr lvl="1"/>
            <a:r>
              <a:rPr lang="en-US" dirty="0"/>
              <a:t>Infrastructure to build higher-level synchronization primitives like mutexes, semaphores, etc.</a:t>
            </a:r>
          </a:p>
          <a:p>
            <a:r>
              <a:rPr lang="en-US" dirty="0"/>
              <a:t>Updating the value of a signal is equivalent to sending the signal</a:t>
            </a:r>
          </a:p>
          <a:p>
            <a:pPr lvl="1"/>
            <a:r>
              <a:rPr lang="en-US" dirty="0"/>
              <a:t>Release semantics: push data to others</a:t>
            </a:r>
          </a:p>
          <a:p>
            <a:r>
              <a:rPr lang="en-US" dirty="0"/>
              <a:t>Waiting on a signal is also permitted</a:t>
            </a:r>
          </a:p>
          <a:p>
            <a:pPr lvl="1"/>
            <a:r>
              <a:rPr lang="en-US" dirty="0"/>
              <a:t>Via a wait instruction or via a runtime API </a:t>
            </a:r>
          </a:p>
          <a:p>
            <a:pPr lvl="1"/>
            <a:r>
              <a:rPr lang="en-US" dirty="0"/>
              <a:t>Acquire semantics: pull data from others</a:t>
            </a:r>
          </a:p>
          <a:p>
            <a:endParaRPr lang="en-US" dirty="0"/>
          </a:p>
        </p:txBody>
      </p:sp>
      <p:sp>
        <p:nvSpPr>
          <p:cNvPr id="2" name="Text Placeholder 1"/>
          <p:cNvSpPr>
            <a:spLocks noGrp="1"/>
          </p:cNvSpPr>
          <p:nvPr>
            <p:ph type="body" sz="quarter" idx="10"/>
          </p:nvPr>
        </p:nvSpPr>
        <p:spPr/>
        <p:txBody>
          <a:bodyPr/>
          <a:lstStyle/>
          <a:p>
            <a:endParaRPr lang="en-US"/>
          </a:p>
        </p:txBody>
      </p:sp>
      <p:sp>
        <p:nvSpPr>
          <p:cNvPr id="11" name="Title 10"/>
          <p:cNvSpPr>
            <a:spLocks noGrp="1"/>
          </p:cNvSpPr>
          <p:nvPr>
            <p:ph type="title"/>
          </p:nvPr>
        </p:nvSpPr>
        <p:spPr/>
        <p:txBody>
          <a:bodyPr/>
          <a:lstStyle/>
          <a:p>
            <a:r>
              <a:rPr lang="en-US" dirty="0"/>
              <a:t>The HSA Signals Infrastructure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002" y="1503124"/>
            <a:ext cx="1329846" cy="1163614"/>
          </a:xfrm>
          <a:prstGeom prst="rect">
            <a:avLst/>
          </a:prstGeom>
        </p:spPr>
      </p:pic>
    </p:spTree>
    <p:extLst>
      <p:ext uri="{BB962C8B-B14F-4D97-AF65-F5344CB8AC3E}">
        <p14:creationId xmlns:p14="http://schemas.microsoft.com/office/powerpoint/2010/main" val="36929381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Freeform 552"/>
          <p:cNvSpPr/>
          <p:nvPr/>
        </p:nvSpPr>
        <p:spPr>
          <a:xfrm flipV="1">
            <a:off x="6237297" y="2094772"/>
            <a:ext cx="1167733" cy="1595215"/>
          </a:xfrm>
          <a:custGeom>
            <a:avLst/>
            <a:gdLst>
              <a:gd name="connsiteX0" fmla="*/ 892454 w 892454"/>
              <a:gd name="connsiteY0" fmla="*/ 629107 h 629107"/>
              <a:gd name="connsiteX1" fmla="*/ 263347 w 892454"/>
              <a:gd name="connsiteY1" fmla="*/ 0 h 629107"/>
              <a:gd name="connsiteX2" fmla="*/ 0 w 892454"/>
              <a:gd name="connsiteY2" fmla="*/ 0 h 629107"/>
              <a:gd name="connsiteX0" fmla="*/ 718505 w 718505"/>
              <a:gd name="connsiteY0" fmla="*/ 576301 h 576301"/>
              <a:gd name="connsiteX1" fmla="*/ 263347 w 718505"/>
              <a:gd name="connsiteY1" fmla="*/ 0 h 576301"/>
              <a:gd name="connsiteX2" fmla="*/ 0 w 718505"/>
              <a:gd name="connsiteY2" fmla="*/ 0 h 576301"/>
              <a:gd name="connsiteX0" fmla="*/ 718505 w 718505"/>
              <a:gd name="connsiteY0" fmla="*/ 576301 h 576301"/>
              <a:gd name="connsiteX1" fmla="*/ 309941 w 718505"/>
              <a:gd name="connsiteY1" fmla="*/ 574654 h 576301"/>
              <a:gd name="connsiteX2" fmla="*/ 0 w 718505"/>
              <a:gd name="connsiteY2"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608307"/>
              <a:gd name="connsiteX1" fmla="*/ 309941 w 718505"/>
              <a:gd name="connsiteY1" fmla="*/ 574654 h 608307"/>
              <a:gd name="connsiteX2" fmla="*/ 262373 w 718505"/>
              <a:gd name="connsiteY2" fmla="*/ 126140 h 608307"/>
              <a:gd name="connsiteX3" fmla="*/ 0 w 718505"/>
              <a:gd name="connsiteY3" fmla="*/ 0 h 608307"/>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6397 h 866397"/>
              <a:gd name="connsiteX1" fmla="*/ 393809 w 802373"/>
              <a:gd name="connsiteY1" fmla="*/ 864750 h 866397"/>
              <a:gd name="connsiteX2" fmla="*/ 256160 w 802373"/>
              <a:gd name="connsiteY2" fmla="*/ 0 h 866397"/>
              <a:gd name="connsiteX3" fmla="*/ 0 w 802373"/>
              <a:gd name="connsiteY3" fmla="*/ 1216 h 866397"/>
              <a:gd name="connsiteX0" fmla="*/ 802373 w 802373"/>
              <a:gd name="connsiteY0" fmla="*/ 866397 h 1023168"/>
              <a:gd name="connsiteX1" fmla="*/ 254028 w 802373"/>
              <a:gd name="connsiteY1" fmla="*/ 1023168 h 1023168"/>
              <a:gd name="connsiteX2" fmla="*/ 256160 w 802373"/>
              <a:gd name="connsiteY2" fmla="*/ 0 h 1023168"/>
              <a:gd name="connsiteX3" fmla="*/ 0 w 802373"/>
              <a:gd name="connsiteY3" fmla="*/ 1216 h 1023168"/>
              <a:gd name="connsiteX0" fmla="*/ 687442 w 687442"/>
              <a:gd name="connsiteY0" fmla="*/ 1024815 h 1024815"/>
              <a:gd name="connsiteX1" fmla="*/ 254028 w 687442"/>
              <a:gd name="connsiteY1" fmla="*/ 1023168 h 1024815"/>
              <a:gd name="connsiteX2" fmla="*/ 256160 w 687442"/>
              <a:gd name="connsiteY2" fmla="*/ 0 h 1024815"/>
              <a:gd name="connsiteX3" fmla="*/ 0 w 687442"/>
              <a:gd name="connsiteY3" fmla="*/ 1216 h 1024815"/>
              <a:gd name="connsiteX0" fmla="*/ 724717 w 724717"/>
              <a:gd name="connsiteY0" fmla="*/ 1024815 h 1024815"/>
              <a:gd name="connsiteX1" fmla="*/ 254028 w 724717"/>
              <a:gd name="connsiteY1" fmla="*/ 1023168 h 1024815"/>
              <a:gd name="connsiteX2" fmla="*/ 256160 w 724717"/>
              <a:gd name="connsiteY2" fmla="*/ 0 h 1024815"/>
              <a:gd name="connsiteX3" fmla="*/ 0 w 724717"/>
              <a:gd name="connsiteY3" fmla="*/ 1216 h 1024815"/>
              <a:gd name="connsiteX0" fmla="*/ 724717 w 724717"/>
              <a:gd name="connsiteY0" fmla="*/ 1023599 h 1023599"/>
              <a:gd name="connsiteX1" fmla="*/ 254028 w 724717"/>
              <a:gd name="connsiteY1" fmla="*/ 1021952 h 1023599"/>
              <a:gd name="connsiteX2" fmla="*/ 0 w 724717"/>
              <a:gd name="connsiteY2" fmla="*/ 0 h 1023599"/>
              <a:gd name="connsiteX0" fmla="*/ 724717 w 724717"/>
              <a:gd name="connsiteY0" fmla="*/ 1023599 h 1023599"/>
              <a:gd name="connsiteX1" fmla="*/ 0 w 724717"/>
              <a:gd name="connsiteY1" fmla="*/ 0 h 1023599"/>
              <a:gd name="connsiteX0" fmla="*/ 801122 w 801122"/>
              <a:gd name="connsiteY0" fmla="*/ 0 h 2232"/>
              <a:gd name="connsiteX1" fmla="*/ 0 w 801122"/>
              <a:gd name="connsiteY1" fmla="*/ 2232 h 2232"/>
              <a:gd name="connsiteX0" fmla="*/ 10132 w 10132"/>
              <a:gd name="connsiteY0" fmla="*/ 30674 h 30674"/>
              <a:gd name="connsiteX1" fmla="*/ 0 w 10132"/>
              <a:gd name="connsiteY1" fmla="*/ 0 h 30674"/>
              <a:gd name="connsiteX0" fmla="*/ 9376 w 9376"/>
              <a:gd name="connsiteY0" fmla="*/ 20509 h 20509"/>
              <a:gd name="connsiteX1" fmla="*/ 0 w 9376"/>
              <a:gd name="connsiteY1" fmla="*/ 0 h 20509"/>
              <a:gd name="connsiteX0" fmla="*/ 10000 w 10000"/>
              <a:gd name="connsiteY0" fmla="*/ 70496 h 70498"/>
              <a:gd name="connsiteX1" fmla="*/ 7540 w 10000"/>
              <a:gd name="connsiteY1" fmla="*/ 2 h 70498"/>
              <a:gd name="connsiteX2" fmla="*/ 0 w 10000"/>
              <a:gd name="connsiteY2" fmla="*/ 60496 h 70498"/>
              <a:gd name="connsiteX0" fmla="*/ 10000 w 10000"/>
              <a:gd name="connsiteY0" fmla="*/ 97358 h 97360"/>
              <a:gd name="connsiteX1" fmla="*/ 7540 w 10000"/>
              <a:gd name="connsiteY1" fmla="*/ 26864 h 97360"/>
              <a:gd name="connsiteX2" fmla="*/ 3936 w 10000"/>
              <a:gd name="connsiteY2" fmla="*/ 1140 h 97360"/>
              <a:gd name="connsiteX3" fmla="*/ 0 w 10000"/>
              <a:gd name="connsiteY3" fmla="*/ 87358 h 97360"/>
              <a:gd name="connsiteX0" fmla="*/ 10000 w 10000"/>
              <a:gd name="connsiteY0" fmla="*/ 97358 h 97360"/>
              <a:gd name="connsiteX1" fmla="*/ 7540 w 10000"/>
              <a:gd name="connsiteY1" fmla="*/ 26864 h 97360"/>
              <a:gd name="connsiteX2" fmla="*/ 3936 w 10000"/>
              <a:gd name="connsiteY2" fmla="*/ 1140 h 97360"/>
              <a:gd name="connsiteX3" fmla="*/ 0 w 10000"/>
              <a:gd name="connsiteY3" fmla="*/ 87358 h 97360"/>
              <a:gd name="connsiteX0" fmla="*/ 10000 w 10000"/>
              <a:gd name="connsiteY0" fmla="*/ 96218 h 96220"/>
              <a:gd name="connsiteX1" fmla="*/ 7540 w 10000"/>
              <a:gd name="connsiteY1" fmla="*/ 25724 h 96220"/>
              <a:gd name="connsiteX2" fmla="*/ 3936 w 10000"/>
              <a:gd name="connsiteY2" fmla="*/ 0 h 96220"/>
              <a:gd name="connsiteX3" fmla="*/ 0 w 10000"/>
              <a:gd name="connsiteY3" fmla="*/ 86218 h 96220"/>
              <a:gd name="connsiteX0" fmla="*/ 10000 w 10000"/>
              <a:gd name="connsiteY0" fmla="*/ 96218 h 96223"/>
              <a:gd name="connsiteX1" fmla="*/ 7540 w 10000"/>
              <a:gd name="connsiteY1" fmla="*/ 25724 h 96223"/>
              <a:gd name="connsiteX2" fmla="*/ 3936 w 10000"/>
              <a:gd name="connsiteY2" fmla="*/ 0 h 96223"/>
              <a:gd name="connsiteX3" fmla="*/ 0 w 10000"/>
              <a:gd name="connsiteY3" fmla="*/ 86218 h 96223"/>
              <a:gd name="connsiteX0" fmla="*/ 10000 w 10000"/>
              <a:gd name="connsiteY0" fmla="*/ 96218 h 96218"/>
              <a:gd name="connsiteX1" fmla="*/ 7540 w 10000"/>
              <a:gd name="connsiteY1" fmla="*/ 25724 h 96218"/>
              <a:gd name="connsiteX2" fmla="*/ 3936 w 10000"/>
              <a:gd name="connsiteY2" fmla="*/ 0 h 96218"/>
              <a:gd name="connsiteX3" fmla="*/ 0 w 10000"/>
              <a:gd name="connsiteY3" fmla="*/ 86218 h 96218"/>
              <a:gd name="connsiteX0" fmla="*/ 10000 w 10000"/>
              <a:gd name="connsiteY0" fmla="*/ 0 h 1842045"/>
              <a:gd name="connsiteX1" fmla="*/ 7540 w 10000"/>
              <a:gd name="connsiteY1" fmla="*/ 1781551 h 1842045"/>
              <a:gd name="connsiteX2" fmla="*/ 3936 w 10000"/>
              <a:gd name="connsiteY2" fmla="*/ 1755827 h 1842045"/>
              <a:gd name="connsiteX3" fmla="*/ 0 w 10000"/>
              <a:gd name="connsiteY3" fmla="*/ 1842045 h 1842045"/>
              <a:gd name="connsiteX0" fmla="*/ 10000 w 10000"/>
              <a:gd name="connsiteY0" fmla="*/ 8760 h 1850805"/>
              <a:gd name="connsiteX1" fmla="*/ 3791 w 10000"/>
              <a:gd name="connsiteY1" fmla="*/ 0 h 1850805"/>
              <a:gd name="connsiteX2" fmla="*/ 3936 w 10000"/>
              <a:gd name="connsiteY2" fmla="*/ 1764587 h 1850805"/>
              <a:gd name="connsiteX3" fmla="*/ 0 w 10000"/>
              <a:gd name="connsiteY3" fmla="*/ 1850805 h 1850805"/>
              <a:gd name="connsiteX0" fmla="*/ 10000 w 10000"/>
              <a:gd name="connsiteY0" fmla="*/ 8760 h 1975515"/>
              <a:gd name="connsiteX1" fmla="*/ 3791 w 10000"/>
              <a:gd name="connsiteY1" fmla="*/ 0 h 1975515"/>
              <a:gd name="connsiteX2" fmla="*/ 3972 w 10000"/>
              <a:gd name="connsiteY2" fmla="*/ 1975515 h 1975515"/>
              <a:gd name="connsiteX3" fmla="*/ 0 w 10000"/>
              <a:gd name="connsiteY3" fmla="*/ 1850805 h 1975515"/>
              <a:gd name="connsiteX0" fmla="*/ 10182 w 10182"/>
              <a:gd name="connsiteY0" fmla="*/ 8760 h 1975515"/>
              <a:gd name="connsiteX1" fmla="*/ 3973 w 10182"/>
              <a:gd name="connsiteY1" fmla="*/ 0 h 1975515"/>
              <a:gd name="connsiteX2" fmla="*/ 4154 w 10182"/>
              <a:gd name="connsiteY2" fmla="*/ 1975515 h 1975515"/>
              <a:gd name="connsiteX3" fmla="*/ 0 w 10182"/>
              <a:gd name="connsiteY3" fmla="*/ 1974275 h 1975515"/>
              <a:gd name="connsiteX0" fmla="*/ 10182 w 10182"/>
              <a:gd name="connsiteY0" fmla="*/ 13905 h 1980660"/>
              <a:gd name="connsiteX1" fmla="*/ 4119 w 10182"/>
              <a:gd name="connsiteY1" fmla="*/ 0 h 1980660"/>
              <a:gd name="connsiteX2" fmla="*/ 4154 w 10182"/>
              <a:gd name="connsiteY2" fmla="*/ 1980660 h 1980660"/>
              <a:gd name="connsiteX3" fmla="*/ 0 w 10182"/>
              <a:gd name="connsiteY3" fmla="*/ 1979420 h 1980660"/>
              <a:gd name="connsiteX0" fmla="*/ 10182 w 10182"/>
              <a:gd name="connsiteY0" fmla="*/ 8761 h 1975516"/>
              <a:gd name="connsiteX1" fmla="*/ 3973 w 10182"/>
              <a:gd name="connsiteY1" fmla="*/ 0 h 1975516"/>
              <a:gd name="connsiteX2" fmla="*/ 4154 w 10182"/>
              <a:gd name="connsiteY2" fmla="*/ 1975516 h 1975516"/>
              <a:gd name="connsiteX3" fmla="*/ 0 w 10182"/>
              <a:gd name="connsiteY3" fmla="*/ 1974276 h 1975516"/>
              <a:gd name="connsiteX0" fmla="*/ 10182 w 10182"/>
              <a:gd name="connsiteY0" fmla="*/ 0 h 1966755"/>
              <a:gd name="connsiteX1" fmla="*/ 4009 w 10182"/>
              <a:gd name="connsiteY1" fmla="*/ 1528 h 1966755"/>
              <a:gd name="connsiteX2" fmla="*/ 4154 w 10182"/>
              <a:gd name="connsiteY2" fmla="*/ 1966755 h 1966755"/>
              <a:gd name="connsiteX3" fmla="*/ 0 w 10182"/>
              <a:gd name="connsiteY3" fmla="*/ 1965515 h 1966755"/>
              <a:gd name="connsiteX0" fmla="*/ 10182 w 10182"/>
              <a:gd name="connsiteY0" fmla="*/ 0 h 1965515"/>
              <a:gd name="connsiteX1" fmla="*/ 4009 w 10182"/>
              <a:gd name="connsiteY1" fmla="*/ 1528 h 1965515"/>
              <a:gd name="connsiteX2" fmla="*/ 4045 w 10182"/>
              <a:gd name="connsiteY2" fmla="*/ 1961611 h 1965515"/>
              <a:gd name="connsiteX3" fmla="*/ 0 w 10182"/>
              <a:gd name="connsiteY3" fmla="*/ 1965515 h 1965515"/>
            </a:gdLst>
            <a:ahLst/>
            <a:cxnLst>
              <a:cxn ang="0">
                <a:pos x="connsiteX0" y="connsiteY0"/>
              </a:cxn>
              <a:cxn ang="0">
                <a:pos x="connsiteX1" y="connsiteY1"/>
              </a:cxn>
              <a:cxn ang="0">
                <a:pos x="connsiteX2" y="connsiteY2"/>
              </a:cxn>
              <a:cxn ang="0">
                <a:pos x="connsiteX3" y="connsiteY3"/>
              </a:cxn>
            </a:cxnLst>
            <a:rect l="l" t="t" r="r" b="b"/>
            <a:pathLst>
              <a:path w="10182" h="1965515">
                <a:moveTo>
                  <a:pt x="10182" y="0"/>
                </a:moveTo>
                <a:lnTo>
                  <a:pt x="4009" y="1528"/>
                </a:lnTo>
                <a:cubicBezTo>
                  <a:pt x="4057" y="589724"/>
                  <a:pt x="3997" y="1373415"/>
                  <a:pt x="4045" y="1961611"/>
                </a:cubicBezTo>
                <a:lnTo>
                  <a:pt x="0" y="1965515"/>
                </a:lnTo>
              </a:path>
            </a:pathLst>
          </a:custGeom>
          <a:noFill/>
          <a:ln w="28575" cap="flat" cmpd="sng" algn="ctr">
            <a:solidFill>
              <a:schemeClr val="tx1"/>
            </a:solidFill>
            <a:prstDash val="solid"/>
            <a:headEnd type="triangle" w="lg" len="med"/>
            <a:tailEnd type="none" w="lg" len="med"/>
          </a:ln>
          <a:effectLst/>
        </p:spPr>
        <p:txBody>
          <a:bodyPr lIns="121899" tIns="60949" rIns="121899" bIns="60949" rtlCol="0" anchor="ctr"/>
          <a:lstStyle/>
          <a:p>
            <a:pPr algn="ctr">
              <a:defRPr/>
            </a:pPr>
            <a:endParaRPr lang="en-CA" sz="1600" kern="0" dirty="0">
              <a:solidFill>
                <a:prstClr val="black"/>
              </a:solidFill>
              <a:latin typeface="Calibri"/>
            </a:endParaRPr>
          </a:p>
        </p:txBody>
      </p:sp>
      <p:sp>
        <p:nvSpPr>
          <p:cNvPr id="555" name="Freeform 554"/>
          <p:cNvSpPr/>
          <p:nvPr/>
        </p:nvSpPr>
        <p:spPr>
          <a:xfrm flipV="1">
            <a:off x="6258170" y="3797383"/>
            <a:ext cx="1146860" cy="8116"/>
          </a:xfrm>
          <a:custGeom>
            <a:avLst/>
            <a:gdLst>
              <a:gd name="connsiteX0" fmla="*/ 892454 w 892454"/>
              <a:gd name="connsiteY0" fmla="*/ 629107 h 629107"/>
              <a:gd name="connsiteX1" fmla="*/ 263347 w 892454"/>
              <a:gd name="connsiteY1" fmla="*/ 0 h 629107"/>
              <a:gd name="connsiteX2" fmla="*/ 0 w 892454"/>
              <a:gd name="connsiteY2" fmla="*/ 0 h 629107"/>
              <a:gd name="connsiteX0" fmla="*/ 718505 w 718505"/>
              <a:gd name="connsiteY0" fmla="*/ 576301 h 576301"/>
              <a:gd name="connsiteX1" fmla="*/ 263347 w 718505"/>
              <a:gd name="connsiteY1" fmla="*/ 0 h 576301"/>
              <a:gd name="connsiteX2" fmla="*/ 0 w 718505"/>
              <a:gd name="connsiteY2" fmla="*/ 0 h 576301"/>
              <a:gd name="connsiteX0" fmla="*/ 718505 w 718505"/>
              <a:gd name="connsiteY0" fmla="*/ 576301 h 576301"/>
              <a:gd name="connsiteX1" fmla="*/ 309941 w 718505"/>
              <a:gd name="connsiteY1" fmla="*/ 574654 h 576301"/>
              <a:gd name="connsiteX2" fmla="*/ 0 w 718505"/>
              <a:gd name="connsiteY2"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608307"/>
              <a:gd name="connsiteX1" fmla="*/ 309941 w 718505"/>
              <a:gd name="connsiteY1" fmla="*/ 574654 h 608307"/>
              <a:gd name="connsiteX2" fmla="*/ 262373 w 718505"/>
              <a:gd name="connsiteY2" fmla="*/ 126140 h 608307"/>
              <a:gd name="connsiteX3" fmla="*/ 0 w 718505"/>
              <a:gd name="connsiteY3" fmla="*/ 0 h 608307"/>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6397 h 866397"/>
              <a:gd name="connsiteX1" fmla="*/ 393809 w 802373"/>
              <a:gd name="connsiteY1" fmla="*/ 864750 h 866397"/>
              <a:gd name="connsiteX2" fmla="*/ 256160 w 802373"/>
              <a:gd name="connsiteY2" fmla="*/ 0 h 866397"/>
              <a:gd name="connsiteX3" fmla="*/ 0 w 802373"/>
              <a:gd name="connsiteY3" fmla="*/ 1216 h 866397"/>
              <a:gd name="connsiteX0" fmla="*/ 802373 w 802373"/>
              <a:gd name="connsiteY0" fmla="*/ 866397 h 1023168"/>
              <a:gd name="connsiteX1" fmla="*/ 254028 w 802373"/>
              <a:gd name="connsiteY1" fmla="*/ 1023168 h 1023168"/>
              <a:gd name="connsiteX2" fmla="*/ 256160 w 802373"/>
              <a:gd name="connsiteY2" fmla="*/ 0 h 1023168"/>
              <a:gd name="connsiteX3" fmla="*/ 0 w 802373"/>
              <a:gd name="connsiteY3" fmla="*/ 1216 h 1023168"/>
              <a:gd name="connsiteX0" fmla="*/ 687442 w 687442"/>
              <a:gd name="connsiteY0" fmla="*/ 1024815 h 1024815"/>
              <a:gd name="connsiteX1" fmla="*/ 254028 w 687442"/>
              <a:gd name="connsiteY1" fmla="*/ 1023168 h 1024815"/>
              <a:gd name="connsiteX2" fmla="*/ 256160 w 687442"/>
              <a:gd name="connsiteY2" fmla="*/ 0 h 1024815"/>
              <a:gd name="connsiteX3" fmla="*/ 0 w 687442"/>
              <a:gd name="connsiteY3" fmla="*/ 1216 h 1024815"/>
              <a:gd name="connsiteX0" fmla="*/ 724717 w 724717"/>
              <a:gd name="connsiteY0" fmla="*/ 1024815 h 1024815"/>
              <a:gd name="connsiteX1" fmla="*/ 254028 w 724717"/>
              <a:gd name="connsiteY1" fmla="*/ 1023168 h 1024815"/>
              <a:gd name="connsiteX2" fmla="*/ 256160 w 724717"/>
              <a:gd name="connsiteY2" fmla="*/ 0 h 1024815"/>
              <a:gd name="connsiteX3" fmla="*/ 0 w 724717"/>
              <a:gd name="connsiteY3" fmla="*/ 1216 h 1024815"/>
              <a:gd name="connsiteX0" fmla="*/ 724717 w 724717"/>
              <a:gd name="connsiteY0" fmla="*/ 1023599 h 1023599"/>
              <a:gd name="connsiteX1" fmla="*/ 254028 w 724717"/>
              <a:gd name="connsiteY1" fmla="*/ 1021952 h 1023599"/>
              <a:gd name="connsiteX2" fmla="*/ 0 w 724717"/>
              <a:gd name="connsiteY2" fmla="*/ 0 h 1023599"/>
              <a:gd name="connsiteX0" fmla="*/ 724717 w 724717"/>
              <a:gd name="connsiteY0" fmla="*/ 1023599 h 1023599"/>
              <a:gd name="connsiteX1" fmla="*/ 0 w 724717"/>
              <a:gd name="connsiteY1" fmla="*/ 0 h 1023599"/>
              <a:gd name="connsiteX0" fmla="*/ 801122 w 801122"/>
              <a:gd name="connsiteY0" fmla="*/ 0 h 2232"/>
              <a:gd name="connsiteX1" fmla="*/ 0 w 801122"/>
              <a:gd name="connsiteY1" fmla="*/ 2232 h 2232"/>
              <a:gd name="connsiteX0" fmla="*/ 10132 w 10132"/>
              <a:gd name="connsiteY0" fmla="*/ 30674 h 30674"/>
              <a:gd name="connsiteX1" fmla="*/ 0 w 10132"/>
              <a:gd name="connsiteY1" fmla="*/ 0 h 30674"/>
              <a:gd name="connsiteX0" fmla="*/ 9376 w 9376"/>
              <a:gd name="connsiteY0" fmla="*/ 20509 h 20509"/>
              <a:gd name="connsiteX1" fmla="*/ 0 w 9376"/>
              <a:gd name="connsiteY1" fmla="*/ 0 h 20509"/>
            </a:gdLst>
            <a:ahLst/>
            <a:cxnLst>
              <a:cxn ang="0">
                <a:pos x="connsiteX0" y="connsiteY0"/>
              </a:cxn>
              <a:cxn ang="0">
                <a:pos x="connsiteX1" y="connsiteY1"/>
              </a:cxn>
            </a:cxnLst>
            <a:rect l="l" t="t" r="r" b="b"/>
            <a:pathLst>
              <a:path w="9376" h="20509">
                <a:moveTo>
                  <a:pt x="9376" y="20509"/>
                </a:moveTo>
                <a:lnTo>
                  <a:pt x="0" y="0"/>
                </a:lnTo>
              </a:path>
            </a:pathLst>
          </a:custGeom>
          <a:noFill/>
          <a:ln w="28575" cap="flat" cmpd="sng" algn="ctr">
            <a:solidFill>
              <a:schemeClr val="tx1"/>
            </a:solidFill>
            <a:prstDash val="solid"/>
            <a:headEnd type="triangle" w="lg" len="med"/>
            <a:tailEnd type="none" w="lg" len="med"/>
          </a:ln>
          <a:effectLst/>
        </p:spPr>
        <p:txBody>
          <a:bodyPr lIns="121899" tIns="60949" rIns="121899" bIns="60949" rtlCol="0" anchor="ctr"/>
          <a:lstStyle/>
          <a:p>
            <a:pPr algn="ctr">
              <a:defRPr/>
            </a:pPr>
            <a:endParaRPr lang="en-CA" sz="1600" kern="0" dirty="0">
              <a:solidFill>
                <a:prstClr val="black"/>
              </a:solidFill>
              <a:latin typeface="Calibri"/>
            </a:endParaRPr>
          </a:p>
        </p:txBody>
      </p:sp>
      <p:sp>
        <p:nvSpPr>
          <p:cNvPr id="556" name="Freeform 555"/>
          <p:cNvSpPr/>
          <p:nvPr/>
        </p:nvSpPr>
        <p:spPr>
          <a:xfrm>
            <a:off x="6237297" y="3903335"/>
            <a:ext cx="1167733" cy="1810099"/>
          </a:xfrm>
          <a:custGeom>
            <a:avLst/>
            <a:gdLst>
              <a:gd name="connsiteX0" fmla="*/ 892454 w 892454"/>
              <a:gd name="connsiteY0" fmla="*/ 629107 h 629107"/>
              <a:gd name="connsiteX1" fmla="*/ 263347 w 892454"/>
              <a:gd name="connsiteY1" fmla="*/ 0 h 629107"/>
              <a:gd name="connsiteX2" fmla="*/ 0 w 892454"/>
              <a:gd name="connsiteY2" fmla="*/ 0 h 629107"/>
              <a:gd name="connsiteX0" fmla="*/ 718505 w 718505"/>
              <a:gd name="connsiteY0" fmla="*/ 576301 h 576301"/>
              <a:gd name="connsiteX1" fmla="*/ 263347 w 718505"/>
              <a:gd name="connsiteY1" fmla="*/ 0 h 576301"/>
              <a:gd name="connsiteX2" fmla="*/ 0 w 718505"/>
              <a:gd name="connsiteY2" fmla="*/ 0 h 576301"/>
              <a:gd name="connsiteX0" fmla="*/ 718505 w 718505"/>
              <a:gd name="connsiteY0" fmla="*/ 576301 h 576301"/>
              <a:gd name="connsiteX1" fmla="*/ 309941 w 718505"/>
              <a:gd name="connsiteY1" fmla="*/ 574654 h 576301"/>
              <a:gd name="connsiteX2" fmla="*/ 0 w 718505"/>
              <a:gd name="connsiteY2"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608307"/>
              <a:gd name="connsiteX1" fmla="*/ 309941 w 718505"/>
              <a:gd name="connsiteY1" fmla="*/ 574654 h 608307"/>
              <a:gd name="connsiteX2" fmla="*/ 262373 w 718505"/>
              <a:gd name="connsiteY2" fmla="*/ 126140 h 608307"/>
              <a:gd name="connsiteX3" fmla="*/ 0 w 718505"/>
              <a:gd name="connsiteY3" fmla="*/ 0 h 608307"/>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718505 w 718505"/>
              <a:gd name="connsiteY0" fmla="*/ 576301 h 576301"/>
              <a:gd name="connsiteX1" fmla="*/ 309941 w 718505"/>
              <a:gd name="connsiteY1" fmla="*/ 574654 h 576301"/>
              <a:gd name="connsiteX2" fmla="*/ 262373 w 718505"/>
              <a:gd name="connsiteY2" fmla="*/ 126140 h 576301"/>
              <a:gd name="connsiteX3" fmla="*/ 0 w 718505"/>
              <a:gd name="connsiteY3" fmla="*/ 0 h 57630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865181"/>
              <a:gd name="connsiteX1" fmla="*/ 393809 w 802373"/>
              <a:gd name="connsiteY1" fmla="*/ 863534 h 865181"/>
              <a:gd name="connsiteX2" fmla="*/ 346241 w 802373"/>
              <a:gd name="connsiteY2" fmla="*/ 415020 h 865181"/>
              <a:gd name="connsiteX3" fmla="*/ 0 w 802373"/>
              <a:gd name="connsiteY3" fmla="*/ 0 h 865181"/>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922266"/>
              <a:gd name="connsiteX1" fmla="*/ 393809 w 802373"/>
              <a:gd name="connsiteY1" fmla="*/ 863534 h 922266"/>
              <a:gd name="connsiteX2" fmla="*/ 305860 w 802373"/>
              <a:gd name="connsiteY2" fmla="*/ 76439 h 922266"/>
              <a:gd name="connsiteX3" fmla="*/ 0 w 802373"/>
              <a:gd name="connsiteY3" fmla="*/ 0 h 922266"/>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5181 h 865181"/>
              <a:gd name="connsiteX1" fmla="*/ 393809 w 802373"/>
              <a:gd name="connsiteY1" fmla="*/ 863534 h 865181"/>
              <a:gd name="connsiteX2" fmla="*/ 305860 w 802373"/>
              <a:gd name="connsiteY2" fmla="*/ 76439 h 865181"/>
              <a:gd name="connsiteX3" fmla="*/ 0 w 802373"/>
              <a:gd name="connsiteY3" fmla="*/ 0 h 865181"/>
              <a:gd name="connsiteX0" fmla="*/ 802373 w 802373"/>
              <a:gd name="connsiteY0" fmla="*/ 866397 h 866397"/>
              <a:gd name="connsiteX1" fmla="*/ 393809 w 802373"/>
              <a:gd name="connsiteY1" fmla="*/ 864750 h 866397"/>
              <a:gd name="connsiteX2" fmla="*/ 256160 w 802373"/>
              <a:gd name="connsiteY2" fmla="*/ 0 h 866397"/>
              <a:gd name="connsiteX3" fmla="*/ 0 w 802373"/>
              <a:gd name="connsiteY3" fmla="*/ 1216 h 866397"/>
              <a:gd name="connsiteX0" fmla="*/ 802373 w 802373"/>
              <a:gd name="connsiteY0" fmla="*/ 866397 h 1023168"/>
              <a:gd name="connsiteX1" fmla="*/ 254028 w 802373"/>
              <a:gd name="connsiteY1" fmla="*/ 1023168 h 1023168"/>
              <a:gd name="connsiteX2" fmla="*/ 256160 w 802373"/>
              <a:gd name="connsiteY2" fmla="*/ 0 h 1023168"/>
              <a:gd name="connsiteX3" fmla="*/ 0 w 802373"/>
              <a:gd name="connsiteY3" fmla="*/ 1216 h 1023168"/>
              <a:gd name="connsiteX0" fmla="*/ 687442 w 687442"/>
              <a:gd name="connsiteY0" fmla="*/ 1024815 h 1024815"/>
              <a:gd name="connsiteX1" fmla="*/ 254028 w 687442"/>
              <a:gd name="connsiteY1" fmla="*/ 1023168 h 1024815"/>
              <a:gd name="connsiteX2" fmla="*/ 256160 w 687442"/>
              <a:gd name="connsiteY2" fmla="*/ 0 h 1024815"/>
              <a:gd name="connsiteX3" fmla="*/ 0 w 687442"/>
              <a:gd name="connsiteY3" fmla="*/ 1216 h 1024815"/>
              <a:gd name="connsiteX0" fmla="*/ 724717 w 724717"/>
              <a:gd name="connsiteY0" fmla="*/ 1024815 h 1024815"/>
              <a:gd name="connsiteX1" fmla="*/ 254028 w 724717"/>
              <a:gd name="connsiteY1" fmla="*/ 1023168 h 1024815"/>
              <a:gd name="connsiteX2" fmla="*/ 256160 w 724717"/>
              <a:gd name="connsiteY2" fmla="*/ 0 h 1024815"/>
              <a:gd name="connsiteX3" fmla="*/ 0 w 724717"/>
              <a:gd name="connsiteY3" fmla="*/ 1216 h 1024815"/>
              <a:gd name="connsiteX0" fmla="*/ 724717 w 724717"/>
              <a:gd name="connsiteY0" fmla="*/ 1023599 h 1023599"/>
              <a:gd name="connsiteX1" fmla="*/ 254028 w 724717"/>
              <a:gd name="connsiteY1" fmla="*/ 1021952 h 1023599"/>
              <a:gd name="connsiteX2" fmla="*/ 0 w 724717"/>
              <a:gd name="connsiteY2" fmla="*/ 0 h 1023599"/>
              <a:gd name="connsiteX0" fmla="*/ 724717 w 724717"/>
              <a:gd name="connsiteY0" fmla="*/ 1023599 h 1023599"/>
              <a:gd name="connsiteX1" fmla="*/ 0 w 724717"/>
              <a:gd name="connsiteY1" fmla="*/ 0 h 1023599"/>
              <a:gd name="connsiteX0" fmla="*/ 801122 w 801122"/>
              <a:gd name="connsiteY0" fmla="*/ 0 h 2232"/>
              <a:gd name="connsiteX1" fmla="*/ 0 w 801122"/>
              <a:gd name="connsiteY1" fmla="*/ 2232 h 2232"/>
              <a:gd name="connsiteX0" fmla="*/ 10132 w 10132"/>
              <a:gd name="connsiteY0" fmla="*/ 30674 h 30674"/>
              <a:gd name="connsiteX1" fmla="*/ 0 w 10132"/>
              <a:gd name="connsiteY1" fmla="*/ 0 h 30674"/>
              <a:gd name="connsiteX0" fmla="*/ 9376 w 9376"/>
              <a:gd name="connsiteY0" fmla="*/ 20509 h 20509"/>
              <a:gd name="connsiteX1" fmla="*/ 0 w 9376"/>
              <a:gd name="connsiteY1" fmla="*/ 0 h 20509"/>
              <a:gd name="connsiteX0" fmla="*/ 10000 w 10000"/>
              <a:gd name="connsiteY0" fmla="*/ 70496 h 70498"/>
              <a:gd name="connsiteX1" fmla="*/ 7540 w 10000"/>
              <a:gd name="connsiteY1" fmla="*/ 2 h 70498"/>
              <a:gd name="connsiteX2" fmla="*/ 0 w 10000"/>
              <a:gd name="connsiteY2" fmla="*/ 60496 h 70498"/>
              <a:gd name="connsiteX0" fmla="*/ 10000 w 10000"/>
              <a:gd name="connsiteY0" fmla="*/ 97358 h 97360"/>
              <a:gd name="connsiteX1" fmla="*/ 7540 w 10000"/>
              <a:gd name="connsiteY1" fmla="*/ 26864 h 97360"/>
              <a:gd name="connsiteX2" fmla="*/ 3936 w 10000"/>
              <a:gd name="connsiteY2" fmla="*/ 1140 h 97360"/>
              <a:gd name="connsiteX3" fmla="*/ 0 w 10000"/>
              <a:gd name="connsiteY3" fmla="*/ 87358 h 97360"/>
              <a:gd name="connsiteX0" fmla="*/ 10000 w 10000"/>
              <a:gd name="connsiteY0" fmla="*/ 97358 h 97360"/>
              <a:gd name="connsiteX1" fmla="*/ 7540 w 10000"/>
              <a:gd name="connsiteY1" fmla="*/ 26864 h 97360"/>
              <a:gd name="connsiteX2" fmla="*/ 3936 w 10000"/>
              <a:gd name="connsiteY2" fmla="*/ 1140 h 97360"/>
              <a:gd name="connsiteX3" fmla="*/ 0 w 10000"/>
              <a:gd name="connsiteY3" fmla="*/ 87358 h 97360"/>
              <a:gd name="connsiteX0" fmla="*/ 10000 w 10000"/>
              <a:gd name="connsiteY0" fmla="*/ 96218 h 96220"/>
              <a:gd name="connsiteX1" fmla="*/ 7540 w 10000"/>
              <a:gd name="connsiteY1" fmla="*/ 25724 h 96220"/>
              <a:gd name="connsiteX2" fmla="*/ 3936 w 10000"/>
              <a:gd name="connsiteY2" fmla="*/ 0 h 96220"/>
              <a:gd name="connsiteX3" fmla="*/ 0 w 10000"/>
              <a:gd name="connsiteY3" fmla="*/ 86218 h 96220"/>
              <a:gd name="connsiteX0" fmla="*/ 10000 w 10000"/>
              <a:gd name="connsiteY0" fmla="*/ 96218 h 96223"/>
              <a:gd name="connsiteX1" fmla="*/ 7540 w 10000"/>
              <a:gd name="connsiteY1" fmla="*/ 25724 h 96223"/>
              <a:gd name="connsiteX2" fmla="*/ 3936 w 10000"/>
              <a:gd name="connsiteY2" fmla="*/ 0 h 96223"/>
              <a:gd name="connsiteX3" fmla="*/ 0 w 10000"/>
              <a:gd name="connsiteY3" fmla="*/ 86218 h 96223"/>
              <a:gd name="connsiteX0" fmla="*/ 10000 w 10000"/>
              <a:gd name="connsiteY0" fmla="*/ 96218 h 96218"/>
              <a:gd name="connsiteX1" fmla="*/ 7540 w 10000"/>
              <a:gd name="connsiteY1" fmla="*/ 25724 h 96218"/>
              <a:gd name="connsiteX2" fmla="*/ 3936 w 10000"/>
              <a:gd name="connsiteY2" fmla="*/ 0 h 96218"/>
              <a:gd name="connsiteX3" fmla="*/ 0 w 10000"/>
              <a:gd name="connsiteY3" fmla="*/ 86218 h 96218"/>
              <a:gd name="connsiteX0" fmla="*/ 10000 w 10000"/>
              <a:gd name="connsiteY0" fmla="*/ 0 h 1842045"/>
              <a:gd name="connsiteX1" fmla="*/ 7540 w 10000"/>
              <a:gd name="connsiteY1" fmla="*/ 1781551 h 1842045"/>
              <a:gd name="connsiteX2" fmla="*/ 3936 w 10000"/>
              <a:gd name="connsiteY2" fmla="*/ 1755827 h 1842045"/>
              <a:gd name="connsiteX3" fmla="*/ 0 w 10000"/>
              <a:gd name="connsiteY3" fmla="*/ 1842045 h 1842045"/>
              <a:gd name="connsiteX0" fmla="*/ 10000 w 10000"/>
              <a:gd name="connsiteY0" fmla="*/ 8760 h 1850805"/>
              <a:gd name="connsiteX1" fmla="*/ 3791 w 10000"/>
              <a:gd name="connsiteY1" fmla="*/ 0 h 1850805"/>
              <a:gd name="connsiteX2" fmla="*/ 3936 w 10000"/>
              <a:gd name="connsiteY2" fmla="*/ 1764587 h 1850805"/>
              <a:gd name="connsiteX3" fmla="*/ 0 w 10000"/>
              <a:gd name="connsiteY3" fmla="*/ 1850805 h 1850805"/>
              <a:gd name="connsiteX0" fmla="*/ 10000 w 10000"/>
              <a:gd name="connsiteY0" fmla="*/ 8760 h 1975515"/>
              <a:gd name="connsiteX1" fmla="*/ 3791 w 10000"/>
              <a:gd name="connsiteY1" fmla="*/ 0 h 1975515"/>
              <a:gd name="connsiteX2" fmla="*/ 3972 w 10000"/>
              <a:gd name="connsiteY2" fmla="*/ 1975515 h 1975515"/>
              <a:gd name="connsiteX3" fmla="*/ 0 w 10000"/>
              <a:gd name="connsiteY3" fmla="*/ 1850805 h 1975515"/>
              <a:gd name="connsiteX0" fmla="*/ 10182 w 10182"/>
              <a:gd name="connsiteY0" fmla="*/ 8760 h 1975515"/>
              <a:gd name="connsiteX1" fmla="*/ 3973 w 10182"/>
              <a:gd name="connsiteY1" fmla="*/ 0 h 1975515"/>
              <a:gd name="connsiteX2" fmla="*/ 4154 w 10182"/>
              <a:gd name="connsiteY2" fmla="*/ 1975515 h 1975515"/>
              <a:gd name="connsiteX3" fmla="*/ 0 w 10182"/>
              <a:gd name="connsiteY3" fmla="*/ 1974275 h 1975515"/>
              <a:gd name="connsiteX0" fmla="*/ 10182 w 10182"/>
              <a:gd name="connsiteY0" fmla="*/ 13905 h 1980660"/>
              <a:gd name="connsiteX1" fmla="*/ 4119 w 10182"/>
              <a:gd name="connsiteY1" fmla="*/ 0 h 1980660"/>
              <a:gd name="connsiteX2" fmla="*/ 4154 w 10182"/>
              <a:gd name="connsiteY2" fmla="*/ 1980660 h 1980660"/>
              <a:gd name="connsiteX3" fmla="*/ 0 w 10182"/>
              <a:gd name="connsiteY3" fmla="*/ 1979420 h 1980660"/>
              <a:gd name="connsiteX0" fmla="*/ 10182 w 10182"/>
              <a:gd name="connsiteY0" fmla="*/ 8761 h 1975516"/>
              <a:gd name="connsiteX1" fmla="*/ 3973 w 10182"/>
              <a:gd name="connsiteY1" fmla="*/ 0 h 1975516"/>
              <a:gd name="connsiteX2" fmla="*/ 4154 w 10182"/>
              <a:gd name="connsiteY2" fmla="*/ 1975516 h 1975516"/>
              <a:gd name="connsiteX3" fmla="*/ 0 w 10182"/>
              <a:gd name="connsiteY3" fmla="*/ 1974276 h 1975516"/>
              <a:gd name="connsiteX0" fmla="*/ 10182 w 10182"/>
              <a:gd name="connsiteY0" fmla="*/ 0 h 1966755"/>
              <a:gd name="connsiteX1" fmla="*/ 4009 w 10182"/>
              <a:gd name="connsiteY1" fmla="*/ 1528 h 1966755"/>
              <a:gd name="connsiteX2" fmla="*/ 4154 w 10182"/>
              <a:gd name="connsiteY2" fmla="*/ 1966755 h 1966755"/>
              <a:gd name="connsiteX3" fmla="*/ 0 w 10182"/>
              <a:gd name="connsiteY3" fmla="*/ 1965515 h 1966755"/>
              <a:gd name="connsiteX0" fmla="*/ 10182 w 10182"/>
              <a:gd name="connsiteY0" fmla="*/ 0 h 1965515"/>
              <a:gd name="connsiteX1" fmla="*/ 4009 w 10182"/>
              <a:gd name="connsiteY1" fmla="*/ 1528 h 1965515"/>
              <a:gd name="connsiteX2" fmla="*/ 4045 w 10182"/>
              <a:gd name="connsiteY2" fmla="*/ 1961611 h 1965515"/>
              <a:gd name="connsiteX3" fmla="*/ 0 w 10182"/>
              <a:gd name="connsiteY3" fmla="*/ 1965515 h 1965515"/>
            </a:gdLst>
            <a:ahLst/>
            <a:cxnLst>
              <a:cxn ang="0">
                <a:pos x="connsiteX0" y="connsiteY0"/>
              </a:cxn>
              <a:cxn ang="0">
                <a:pos x="connsiteX1" y="connsiteY1"/>
              </a:cxn>
              <a:cxn ang="0">
                <a:pos x="connsiteX2" y="connsiteY2"/>
              </a:cxn>
              <a:cxn ang="0">
                <a:pos x="connsiteX3" y="connsiteY3"/>
              </a:cxn>
            </a:cxnLst>
            <a:rect l="l" t="t" r="r" b="b"/>
            <a:pathLst>
              <a:path w="10182" h="1965515">
                <a:moveTo>
                  <a:pt x="10182" y="0"/>
                </a:moveTo>
                <a:lnTo>
                  <a:pt x="4009" y="1528"/>
                </a:lnTo>
                <a:cubicBezTo>
                  <a:pt x="4057" y="589724"/>
                  <a:pt x="3997" y="1373415"/>
                  <a:pt x="4045" y="1961611"/>
                </a:cubicBezTo>
                <a:lnTo>
                  <a:pt x="0" y="1965515"/>
                </a:lnTo>
              </a:path>
            </a:pathLst>
          </a:custGeom>
          <a:noFill/>
          <a:ln w="28575" cap="flat" cmpd="sng" algn="ctr">
            <a:solidFill>
              <a:schemeClr val="tx1"/>
            </a:solidFill>
            <a:prstDash val="solid"/>
            <a:headEnd type="triangle" w="lg" len="med"/>
            <a:tailEnd type="none" w="lg" len="med"/>
          </a:ln>
          <a:effectLst/>
        </p:spPr>
        <p:txBody>
          <a:bodyPr lIns="121899" tIns="60949" rIns="121899" bIns="60949" rtlCol="0" anchor="ctr"/>
          <a:lstStyle/>
          <a:p>
            <a:pPr algn="ctr">
              <a:defRPr/>
            </a:pPr>
            <a:endParaRPr lang="en-CA" sz="1600" kern="0" dirty="0">
              <a:solidFill>
                <a:prstClr val="black"/>
              </a:solidFill>
              <a:latin typeface="Calibri"/>
            </a:endParaRPr>
          </a:p>
        </p:txBody>
      </p:sp>
      <p:cxnSp>
        <p:nvCxnSpPr>
          <p:cNvPr id="664" name="Straight Connector 663"/>
          <p:cNvCxnSpPr/>
          <p:nvPr/>
        </p:nvCxnSpPr>
        <p:spPr>
          <a:xfrm>
            <a:off x="5824039" y="2049592"/>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pic>
        <p:nvPicPr>
          <p:cNvPr id="66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455" y="2041686"/>
            <a:ext cx="235797" cy="235853"/>
          </a:xfrm>
          <a:prstGeom prst="rect">
            <a:avLst/>
          </a:prstGeom>
          <a:noFill/>
          <a:extLst>
            <a:ext uri="{909E8E84-426E-40DD-AFC4-6F175D3DCCD1}">
              <a14:hiddenFill xmlns:a14="http://schemas.microsoft.com/office/drawing/2010/main">
                <a:solidFill>
                  <a:srgbClr val="FFFFFF"/>
                </a:solidFill>
              </a14:hiddenFill>
            </a:ext>
          </a:extLst>
        </p:spPr>
      </p:pic>
      <p:cxnSp>
        <p:nvCxnSpPr>
          <p:cNvPr id="666" name="Straight Connector 665"/>
          <p:cNvCxnSpPr/>
          <p:nvPr/>
        </p:nvCxnSpPr>
        <p:spPr>
          <a:xfrm>
            <a:off x="3891762" y="2042460"/>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sp>
        <p:nvSpPr>
          <p:cNvPr id="667" name="Freeform 666"/>
          <p:cNvSpPr/>
          <p:nvPr/>
        </p:nvSpPr>
        <p:spPr>
          <a:xfrm>
            <a:off x="1246545" y="1257114"/>
            <a:ext cx="672931" cy="412605"/>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0548 h 290548"/>
              <a:gd name="connsiteX1" fmla="*/ 0 w 1066800"/>
              <a:gd name="connsiteY1" fmla="*/ 0 h 290548"/>
              <a:gd name="connsiteX2" fmla="*/ 1066800 w 1066800"/>
              <a:gd name="connsiteY2" fmla="*/ 0 h 290548"/>
              <a:gd name="connsiteX3" fmla="*/ 1066800 w 1066800"/>
              <a:gd name="connsiteY3" fmla="*/ 276225 h 290548"/>
            </a:gdLst>
            <a:ahLst/>
            <a:cxnLst>
              <a:cxn ang="0">
                <a:pos x="connsiteX0" y="connsiteY0"/>
              </a:cxn>
              <a:cxn ang="0">
                <a:pos x="connsiteX1" y="connsiteY1"/>
              </a:cxn>
              <a:cxn ang="0">
                <a:pos x="connsiteX2" y="connsiteY2"/>
              </a:cxn>
              <a:cxn ang="0">
                <a:pos x="connsiteX3" y="connsiteY3"/>
              </a:cxn>
            </a:cxnLst>
            <a:rect l="l" t="t" r="r" b="b"/>
            <a:pathLst>
              <a:path w="1066800" h="290548">
                <a:moveTo>
                  <a:pt x="0" y="290548"/>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66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943" y="1635199"/>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669" name="Freeform 668"/>
          <p:cNvSpPr/>
          <p:nvPr/>
        </p:nvSpPr>
        <p:spPr>
          <a:xfrm>
            <a:off x="2289957" y="1257115"/>
            <a:ext cx="672931" cy="427120"/>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9 h 300769"/>
              <a:gd name="connsiteX1" fmla="*/ 0 w 1066800"/>
              <a:gd name="connsiteY1" fmla="*/ 0 h 300769"/>
              <a:gd name="connsiteX2" fmla="*/ 1066800 w 1066800"/>
              <a:gd name="connsiteY2" fmla="*/ 0 h 300769"/>
              <a:gd name="connsiteX3" fmla="*/ 1066800 w 1066800"/>
              <a:gd name="connsiteY3" fmla="*/ 276225 h 300769"/>
            </a:gdLst>
            <a:ahLst/>
            <a:cxnLst>
              <a:cxn ang="0">
                <a:pos x="connsiteX0" y="connsiteY0"/>
              </a:cxn>
              <a:cxn ang="0">
                <a:pos x="connsiteX1" y="connsiteY1"/>
              </a:cxn>
              <a:cxn ang="0">
                <a:pos x="connsiteX2" y="connsiteY2"/>
              </a:cxn>
              <a:cxn ang="0">
                <a:pos x="connsiteX3" y="connsiteY3"/>
              </a:cxn>
            </a:cxnLst>
            <a:rect l="l" t="t" r="r" b="b"/>
            <a:pathLst>
              <a:path w="1066800" h="300769">
                <a:moveTo>
                  <a:pt x="0" y="300769"/>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670" name="Freeform 669"/>
          <p:cNvSpPr/>
          <p:nvPr/>
        </p:nvSpPr>
        <p:spPr>
          <a:xfrm>
            <a:off x="3196981" y="1257115"/>
            <a:ext cx="495178" cy="417443"/>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3954 h 293954"/>
              <a:gd name="connsiteX1" fmla="*/ 0 w 1066800"/>
              <a:gd name="connsiteY1" fmla="*/ 0 h 293954"/>
              <a:gd name="connsiteX2" fmla="*/ 1066800 w 1066800"/>
              <a:gd name="connsiteY2" fmla="*/ 0 h 293954"/>
              <a:gd name="connsiteX3" fmla="*/ 1066800 w 1066800"/>
              <a:gd name="connsiteY3" fmla="*/ 276225 h 293954"/>
            </a:gdLst>
            <a:ahLst/>
            <a:cxnLst>
              <a:cxn ang="0">
                <a:pos x="connsiteX0" y="connsiteY0"/>
              </a:cxn>
              <a:cxn ang="0">
                <a:pos x="connsiteX1" y="connsiteY1"/>
              </a:cxn>
              <a:cxn ang="0">
                <a:pos x="connsiteX2" y="connsiteY2"/>
              </a:cxn>
              <a:cxn ang="0">
                <a:pos x="connsiteX3" y="connsiteY3"/>
              </a:cxn>
            </a:cxnLst>
            <a:rect l="l" t="t" r="r" b="b"/>
            <a:pathLst>
              <a:path w="1066800" h="293954">
                <a:moveTo>
                  <a:pt x="0" y="293954"/>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671" name="Freeform 670"/>
          <p:cNvSpPr/>
          <p:nvPr/>
        </p:nvSpPr>
        <p:spPr>
          <a:xfrm>
            <a:off x="3849345" y="1257114"/>
            <a:ext cx="2386201" cy="427119"/>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8 h 300768"/>
              <a:gd name="connsiteX1" fmla="*/ 0 w 1066800"/>
              <a:gd name="connsiteY1" fmla="*/ 0 h 300768"/>
              <a:gd name="connsiteX2" fmla="*/ 1066800 w 1066800"/>
              <a:gd name="connsiteY2" fmla="*/ 0 h 300768"/>
              <a:gd name="connsiteX3" fmla="*/ 1066800 w 1066800"/>
              <a:gd name="connsiteY3" fmla="*/ 276225 h 300768"/>
            </a:gdLst>
            <a:ahLst/>
            <a:cxnLst>
              <a:cxn ang="0">
                <a:pos x="connsiteX0" y="connsiteY0"/>
              </a:cxn>
              <a:cxn ang="0">
                <a:pos x="connsiteX1" y="connsiteY1"/>
              </a:cxn>
              <a:cxn ang="0">
                <a:pos x="connsiteX2" y="connsiteY2"/>
              </a:cxn>
              <a:cxn ang="0">
                <a:pos x="connsiteX3" y="connsiteY3"/>
              </a:cxn>
            </a:cxnLst>
            <a:rect l="l" t="t" r="r" b="b"/>
            <a:pathLst>
              <a:path w="1066800" h="300768">
                <a:moveTo>
                  <a:pt x="0" y="300768"/>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672" name="Freeform 671"/>
          <p:cNvSpPr/>
          <p:nvPr/>
        </p:nvSpPr>
        <p:spPr>
          <a:xfrm>
            <a:off x="5594029" y="1372903"/>
            <a:ext cx="495178" cy="299749"/>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5297 h 295297"/>
              <a:gd name="connsiteX1" fmla="*/ 0 w 1066800"/>
              <a:gd name="connsiteY1" fmla="*/ 0 h 295297"/>
              <a:gd name="connsiteX2" fmla="*/ 1066800 w 1066800"/>
              <a:gd name="connsiteY2" fmla="*/ 0 h 295297"/>
              <a:gd name="connsiteX3" fmla="*/ 1066800 w 1066800"/>
              <a:gd name="connsiteY3" fmla="*/ 276225 h 295297"/>
            </a:gdLst>
            <a:ahLst/>
            <a:cxnLst>
              <a:cxn ang="0">
                <a:pos x="connsiteX0" y="connsiteY0"/>
              </a:cxn>
              <a:cxn ang="0">
                <a:pos x="connsiteX1" y="connsiteY1"/>
              </a:cxn>
              <a:cxn ang="0">
                <a:pos x="connsiteX2" y="connsiteY2"/>
              </a:cxn>
              <a:cxn ang="0">
                <a:pos x="connsiteX3" y="connsiteY3"/>
              </a:cxn>
            </a:cxnLst>
            <a:rect l="l" t="t" r="r" b="b"/>
            <a:pathLst>
              <a:path w="1066800" h="295297">
                <a:moveTo>
                  <a:pt x="0" y="295297"/>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67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9372" y="163520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76"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698" y="163520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77"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835" y="163520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7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8094" y="1635201"/>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679" name="Rounded Rectangle 678"/>
          <p:cNvSpPr/>
          <p:nvPr/>
        </p:nvSpPr>
        <p:spPr>
          <a:xfrm>
            <a:off x="4063505" y="1652203"/>
            <a:ext cx="796716" cy="800100"/>
          </a:xfrm>
          <a:prstGeom prst="roundRect">
            <a:avLst>
              <a:gd name="adj" fmla="val 11644"/>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Soft Queue</a:t>
            </a:r>
          </a:p>
        </p:txBody>
      </p:sp>
      <p:sp>
        <p:nvSpPr>
          <p:cNvPr id="680" name="Rounded Rectangle 679"/>
          <p:cNvSpPr/>
          <p:nvPr/>
        </p:nvSpPr>
        <p:spPr>
          <a:xfrm>
            <a:off x="4961512" y="1652203"/>
            <a:ext cx="922185" cy="800100"/>
          </a:xfrm>
          <a:prstGeom prst="roundRect">
            <a:avLst>
              <a:gd name="adj" fmla="val 11644"/>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Kernel Mode Driver</a:t>
            </a:r>
          </a:p>
        </p:txBody>
      </p:sp>
      <p:pic>
        <p:nvPicPr>
          <p:cNvPr id="681"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9797" y="2041686"/>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152" y="1634409"/>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582" y="1634410"/>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4"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908" y="1634410"/>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895" y="1634409"/>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6"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3325" y="1634410"/>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87"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2650" y="1634410"/>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688" name="Rounded Rectangle 687"/>
          <p:cNvSpPr/>
          <p:nvPr/>
        </p:nvSpPr>
        <p:spPr>
          <a:xfrm>
            <a:off x="387595" y="1652203"/>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A</a:t>
            </a:r>
          </a:p>
        </p:txBody>
      </p:sp>
      <p:grpSp>
        <p:nvGrpSpPr>
          <p:cNvPr id="708" name="Group 707"/>
          <p:cNvGrpSpPr/>
          <p:nvPr/>
        </p:nvGrpSpPr>
        <p:grpSpPr>
          <a:xfrm>
            <a:off x="3587661" y="1652203"/>
            <a:ext cx="374554" cy="800100"/>
            <a:chOff x="2756785" y="1219943"/>
            <a:chExt cx="280989" cy="600075"/>
          </a:xfrm>
        </p:grpSpPr>
        <p:sp>
          <p:nvSpPr>
            <p:cNvPr id="710" name="Rounded Rectangle 709"/>
            <p:cNvSpPr/>
            <p:nvPr/>
          </p:nvSpPr>
          <p:spPr>
            <a:xfrm>
              <a:off x="2756785"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1" name="Rectangle 710"/>
            <p:cNvSpPr/>
            <p:nvPr/>
          </p:nvSpPr>
          <p:spPr>
            <a:xfrm>
              <a:off x="2835178"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2" name="Rectangle 711"/>
            <p:cNvSpPr/>
            <p:nvPr/>
          </p:nvSpPr>
          <p:spPr>
            <a:xfrm>
              <a:off x="2835178"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3" name="Rectangle 712"/>
            <p:cNvSpPr/>
            <p:nvPr/>
          </p:nvSpPr>
          <p:spPr>
            <a:xfrm>
              <a:off x="2835178"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4" name="Rectangle 713"/>
            <p:cNvSpPr/>
            <p:nvPr/>
          </p:nvSpPr>
          <p:spPr>
            <a:xfrm>
              <a:off x="2835178"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5" name="Rectangle 714"/>
            <p:cNvSpPr/>
            <p:nvPr/>
          </p:nvSpPr>
          <p:spPr>
            <a:xfrm>
              <a:off x="2835178"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6" name="Rectangle 715"/>
            <p:cNvSpPr/>
            <p:nvPr/>
          </p:nvSpPr>
          <p:spPr>
            <a:xfrm>
              <a:off x="2835178"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17" name="Rectangle 716"/>
            <p:cNvSpPr/>
            <p:nvPr/>
          </p:nvSpPr>
          <p:spPr>
            <a:xfrm>
              <a:off x="2835178"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sp>
        <p:nvSpPr>
          <p:cNvPr id="690" name="Rounded Rectangle 689"/>
          <p:cNvSpPr/>
          <p:nvPr/>
        </p:nvSpPr>
        <p:spPr>
          <a:xfrm>
            <a:off x="2660743" y="1652203"/>
            <a:ext cx="825629" cy="800100"/>
          </a:xfrm>
          <a:prstGeom prst="roundRect">
            <a:avLst>
              <a:gd name="adj" fmla="val 13318"/>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User Mode Driver</a:t>
            </a:r>
          </a:p>
        </p:txBody>
      </p:sp>
      <p:sp>
        <p:nvSpPr>
          <p:cNvPr id="691" name="Rounded Rectangle 690"/>
          <p:cNvSpPr/>
          <p:nvPr/>
        </p:nvSpPr>
        <p:spPr>
          <a:xfrm>
            <a:off x="1612889" y="1652203"/>
            <a:ext cx="946564" cy="800100"/>
          </a:xfrm>
          <a:prstGeom prst="roundRect">
            <a:avLst>
              <a:gd name="adj" fmla="val 9969"/>
            </a:avLst>
          </a:prstGeom>
          <a:solidFill>
            <a:srgbClr val="8064A2">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Direct3D</a:t>
            </a:r>
          </a:p>
        </p:txBody>
      </p:sp>
      <p:grpSp>
        <p:nvGrpSpPr>
          <p:cNvPr id="698" name="Group 697"/>
          <p:cNvGrpSpPr/>
          <p:nvPr/>
        </p:nvGrpSpPr>
        <p:grpSpPr>
          <a:xfrm>
            <a:off x="5973863" y="1652203"/>
            <a:ext cx="374554" cy="800100"/>
            <a:chOff x="4546902" y="1219943"/>
            <a:chExt cx="280989" cy="600075"/>
          </a:xfrm>
        </p:grpSpPr>
        <p:sp>
          <p:nvSpPr>
            <p:cNvPr id="700" name="Rounded Rectangle 699"/>
            <p:cNvSpPr/>
            <p:nvPr/>
          </p:nvSpPr>
          <p:spPr>
            <a:xfrm>
              <a:off x="4546902"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1" name="Rectangle 700"/>
            <p:cNvSpPr/>
            <p:nvPr/>
          </p:nvSpPr>
          <p:spPr>
            <a:xfrm>
              <a:off x="4625295"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2" name="Rectangle 701"/>
            <p:cNvSpPr/>
            <p:nvPr/>
          </p:nvSpPr>
          <p:spPr>
            <a:xfrm>
              <a:off x="4625295"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3" name="Rectangle 702"/>
            <p:cNvSpPr/>
            <p:nvPr/>
          </p:nvSpPr>
          <p:spPr>
            <a:xfrm>
              <a:off x="4625295"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4" name="Rectangle 703"/>
            <p:cNvSpPr/>
            <p:nvPr/>
          </p:nvSpPr>
          <p:spPr>
            <a:xfrm>
              <a:off x="4625295"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5" name="Rectangle 704"/>
            <p:cNvSpPr/>
            <p:nvPr/>
          </p:nvSpPr>
          <p:spPr>
            <a:xfrm>
              <a:off x="4625295"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6" name="Rectangle 705"/>
            <p:cNvSpPr/>
            <p:nvPr/>
          </p:nvSpPr>
          <p:spPr>
            <a:xfrm>
              <a:off x="4625295"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707" name="Rectangle 706"/>
            <p:cNvSpPr/>
            <p:nvPr/>
          </p:nvSpPr>
          <p:spPr>
            <a:xfrm>
              <a:off x="4625295"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sp>
        <p:nvSpPr>
          <p:cNvPr id="559" name="Rectangle 558"/>
          <p:cNvSpPr/>
          <p:nvPr/>
        </p:nvSpPr>
        <p:spPr>
          <a:xfrm>
            <a:off x="4201099" y="3926479"/>
            <a:ext cx="153641" cy="153681"/>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defRPr/>
            </a:pPr>
            <a:endParaRPr lang="en-CA" sz="1600" kern="0" dirty="0">
              <a:solidFill>
                <a:prstClr val="white"/>
              </a:solidFill>
              <a:latin typeface="Calibri"/>
            </a:endParaRPr>
          </a:p>
        </p:txBody>
      </p:sp>
      <p:cxnSp>
        <p:nvCxnSpPr>
          <p:cNvPr id="560" name="Straight Connector 559"/>
          <p:cNvCxnSpPr/>
          <p:nvPr/>
        </p:nvCxnSpPr>
        <p:spPr>
          <a:xfrm>
            <a:off x="5824039" y="5611820"/>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cxnSp>
        <p:nvCxnSpPr>
          <p:cNvPr id="561" name="Straight Connector 560"/>
          <p:cNvCxnSpPr/>
          <p:nvPr/>
        </p:nvCxnSpPr>
        <p:spPr>
          <a:xfrm>
            <a:off x="3891762" y="5604688"/>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sp>
        <p:nvSpPr>
          <p:cNvPr id="562" name="Freeform 561"/>
          <p:cNvSpPr/>
          <p:nvPr/>
        </p:nvSpPr>
        <p:spPr>
          <a:xfrm>
            <a:off x="1246545" y="4819342"/>
            <a:ext cx="672931" cy="412605"/>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0548 h 290548"/>
              <a:gd name="connsiteX1" fmla="*/ 0 w 1066800"/>
              <a:gd name="connsiteY1" fmla="*/ 0 h 290548"/>
              <a:gd name="connsiteX2" fmla="*/ 1066800 w 1066800"/>
              <a:gd name="connsiteY2" fmla="*/ 0 h 290548"/>
              <a:gd name="connsiteX3" fmla="*/ 1066800 w 1066800"/>
              <a:gd name="connsiteY3" fmla="*/ 276225 h 290548"/>
            </a:gdLst>
            <a:ahLst/>
            <a:cxnLst>
              <a:cxn ang="0">
                <a:pos x="connsiteX0" y="connsiteY0"/>
              </a:cxn>
              <a:cxn ang="0">
                <a:pos x="connsiteX1" y="connsiteY1"/>
              </a:cxn>
              <a:cxn ang="0">
                <a:pos x="connsiteX2" y="connsiteY2"/>
              </a:cxn>
              <a:cxn ang="0">
                <a:pos x="connsiteX3" y="connsiteY3"/>
              </a:cxn>
            </a:cxnLst>
            <a:rect l="l" t="t" r="r" b="b"/>
            <a:pathLst>
              <a:path w="1066800" h="290548">
                <a:moveTo>
                  <a:pt x="0" y="290548"/>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56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943" y="5197427"/>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64" name="Freeform 563"/>
          <p:cNvSpPr/>
          <p:nvPr/>
        </p:nvSpPr>
        <p:spPr>
          <a:xfrm>
            <a:off x="2289957" y="4819341"/>
            <a:ext cx="672931" cy="427120"/>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9 h 300769"/>
              <a:gd name="connsiteX1" fmla="*/ 0 w 1066800"/>
              <a:gd name="connsiteY1" fmla="*/ 0 h 300769"/>
              <a:gd name="connsiteX2" fmla="*/ 1066800 w 1066800"/>
              <a:gd name="connsiteY2" fmla="*/ 0 h 300769"/>
              <a:gd name="connsiteX3" fmla="*/ 1066800 w 1066800"/>
              <a:gd name="connsiteY3" fmla="*/ 276225 h 300769"/>
            </a:gdLst>
            <a:ahLst/>
            <a:cxnLst>
              <a:cxn ang="0">
                <a:pos x="connsiteX0" y="connsiteY0"/>
              </a:cxn>
              <a:cxn ang="0">
                <a:pos x="connsiteX1" y="connsiteY1"/>
              </a:cxn>
              <a:cxn ang="0">
                <a:pos x="connsiteX2" y="connsiteY2"/>
              </a:cxn>
              <a:cxn ang="0">
                <a:pos x="connsiteX3" y="connsiteY3"/>
              </a:cxn>
            </a:cxnLst>
            <a:rect l="l" t="t" r="r" b="b"/>
            <a:pathLst>
              <a:path w="1066800" h="300769">
                <a:moveTo>
                  <a:pt x="0" y="300769"/>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65" name="Freeform 564"/>
          <p:cNvSpPr/>
          <p:nvPr/>
        </p:nvSpPr>
        <p:spPr>
          <a:xfrm>
            <a:off x="3196980" y="4819341"/>
            <a:ext cx="495178" cy="417442"/>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3954 h 293954"/>
              <a:gd name="connsiteX1" fmla="*/ 0 w 1066800"/>
              <a:gd name="connsiteY1" fmla="*/ 0 h 293954"/>
              <a:gd name="connsiteX2" fmla="*/ 1066800 w 1066800"/>
              <a:gd name="connsiteY2" fmla="*/ 0 h 293954"/>
              <a:gd name="connsiteX3" fmla="*/ 1066800 w 1066800"/>
              <a:gd name="connsiteY3" fmla="*/ 276225 h 293954"/>
            </a:gdLst>
            <a:ahLst/>
            <a:cxnLst>
              <a:cxn ang="0">
                <a:pos x="connsiteX0" y="connsiteY0"/>
              </a:cxn>
              <a:cxn ang="0">
                <a:pos x="connsiteX1" y="connsiteY1"/>
              </a:cxn>
              <a:cxn ang="0">
                <a:pos x="connsiteX2" y="connsiteY2"/>
              </a:cxn>
              <a:cxn ang="0">
                <a:pos x="connsiteX3" y="connsiteY3"/>
              </a:cxn>
            </a:cxnLst>
            <a:rect l="l" t="t" r="r" b="b"/>
            <a:pathLst>
              <a:path w="1066800" h="293954">
                <a:moveTo>
                  <a:pt x="0" y="293954"/>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66" name="Freeform 565"/>
          <p:cNvSpPr/>
          <p:nvPr/>
        </p:nvSpPr>
        <p:spPr>
          <a:xfrm>
            <a:off x="3849346" y="4819341"/>
            <a:ext cx="2386201" cy="427118"/>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8 h 300768"/>
              <a:gd name="connsiteX1" fmla="*/ 0 w 1066800"/>
              <a:gd name="connsiteY1" fmla="*/ 0 h 300768"/>
              <a:gd name="connsiteX2" fmla="*/ 1066800 w 1066800"/>
              <a:gd name="connsiteY2" fmla="*/ 0 h 300768"/>
              <a:gd name="connsiteX3" fmla="*/ 1066800 w 1066800"/>
              <a:gd name="connsiteY3" fmla="*/ 276225 h 300768"/>
            </a:gdLst>
            <a:ahLst/>
            <a:cxnLst>
              <a:cxn ang="0">
                <a:pos x="connsiteX0" y="connsiteY0"/>
              </a:cxn>
              <a:cxn ang="0">
                <a:pos x="connsiteX1" y="connsiteY1"/>
              </a:cxn>
              <a:cxn ang="0">
                <a:pos x="connsiteX2" y="connsiteY2"/>
              </a:cxn>
              <a:cxn ang="0">
                <a:pos x="connsiteX3" y="connsiteY3"/>
              </a:cxn>
            </a:cxnLst>
            <a:rect l="l" t="t" r="r" b="b"/>
            <a:pathLst>
              <a:path w="1066800" h="300768">
                <a:moveTo>
                  <a:pt x="0" y="300768"/>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67" name="Freeform 566"/>
          <p:cNvSpPr/>
          <p:nvPr/>
        </p:nvSpPr>
        <p:spPr>
          <a:xfrm>
            <a:off x="5594029" y="4935130"/>
            <a:ext cx="495178" cy="299749"/>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5297 h 295297"/>
              <a:gd name="connsiteX1" fmla="*/ 0 w 1066800"/>
              <a:gd name="connsiteY1" fmla="*/ 0 h 295297"/>
              <a:gd name="connsiteX2" fmla="*/ 1066800 w 1066800"/>
              <a:gd name="connsiteY2" fmla="*/ 0 h 295297"/>
              <a:gd name="connsiteX3" fmla="*/ 1066800 w 1066800"/>
              <a:gd name="connsiteY3" fmla="*/ 276225 h 295297"/>
            </a:gdLst>
            <a:ahLst/>
            <a:cxnLst>
              <a:cxn ang="0">
                <a:pos x="connsiteX0" y="connsiteY0"/>
              </a:cxn>
              <a:cxn ang="0">
                <a:pos x="connsiteX1" y="connsiteY1"/>
              </a:cxn>
              <a:cxn ang="0">
                <a:pos x="connsiteX2" y="connsiteY2"/>
              </a:cxn>
              <a:cxn ang="0">
                <a:pos x="connsiteX3" y="connsiteY3"/>
              </a:cxn>
            </a:cxnLst>
            <a:rect l="l" t="t" r="r" b="b"/>
            <a:pathLst>
              <a:path w="1066800" h="295297">
                <a:moveTo>
                  <a:pt x="0" y="295297"/>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570"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9372" y="5197429"/>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698" y="5197429"/>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835" y="5197429"/>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8095" y="5197429"/>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74" name="Rounded Rectangle 573"/>
          <p:cNvSpPr/>
          <p:nvPr/>
        </p:nvSpPr>
        <p:spPr>
          <a:xfrm>
            <a:off x="4063506" y="5214430"/>
            <a:ext cx="796717" cy="800100"/>
          </a:xfrm>
          <a:prstGeom prst="roundRect">
            <a:avLst>
              <a:gd name="adj" fmla="val 11644"/>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Soft Queue</a:t>
            </a:r>
          </a:p>
        </p:txBody>
      </p:sp>
      <p:sp>
        <p:nvSpPr>
          <p:cNvPr id="575" name="Rounded Rectangle 574"/>
          <p:cNvSpPr/>
          <p:nvPr/>
        </p:nvSpPr>
        <p:spPr>
          <a:xfrm>
            <a:off x="4961512" y="5214430"/>
            <a:ext cx="922185" cy="800100"/>
          </a:xfrm>
          <a:prstGeom prst="roundRect">
            <a:avLst>
              <a:gd name="adj" fmla="val 11644"/>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Kernel Mode Driver</a:t>
            </a:r>
          </a:p>
        </p:txBody>
      </p:sp>
      <p:pic>
        <p:nvPicPr>
          <p:cNvPr id="576"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153" y="5196637"/>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582" y="5196638"/>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908" y="5196638"/>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895" y="5196637"/>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3325" y="5196638"/>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2651" y="5196638"/>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82" name="Rounded Rectangle 581"/>
          <p:cNvSpPr/>
          <p:nvPr/>
        </p:nvSpPr>
        <p:spPr>
          <a:xfrm>
            <a:off x="387595" y="5214430"/>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C</a:t>
            </a:r>
          </a:p>
        </p:txBody>
      </p:sp>
      <p:grpSp>
        <p:nvGrpSpPr>
          <p:cNvPr id="654" name="Group 653"/>
          <p:cNvGrpSpPr/>
          <p:nvPr/>
        </p:nvGrpSpPr>
        <p:grpSpPr>
          <a:xfrm>
            <a:off x="3587666" y="5214431"/>
            <a:ext cx="374555" cy="800100"/>
            <a:chOff x="2756785" y="1219943"/>
            <a:chExt cx="280989" cy="600075"/>
          </a:xfrm>
        </p:grpSpPr>
        <p:sp>
          <p:nvSpPr>
            <p:cNvPr id="656" name="Rounded Rectangle 655"/>
            <p:cNvSpPr/>
            <p:nvPr/>
          </p:nvSpPr>
          <p:spPr>
            <a:xfrm>
              <a:off x="2756785"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7" name="Rectangle 656"/>
            <p:cNvSpPr/>
            <p:nvPr/>
          </p:nvSpPr>
          <p:spPr>
            <a:xfrm>
              <a:off x="2835178"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8" name="Rectangle 657"/>
            <p:cNvSpPr/>
            <p:nvPr/>
          </p:nvSpPr>
          <p:spPr>
            <a:xfrm>
              <a:off x="2835178"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9" name="Rectangle 658"/>
            <p:cNvSpPr/>
            <p:nvPr/>
          </p:nvSpPr>
          <p:spPr>
            <a:xfrm>
              <a:off x="2835178"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60" name="Rectangle 659"/>
            <p:cNvSpPr/>
            <p:nvPr/>
          </p:nvSpPr>
          <p:spPr>
            <a:xfrm>
              <a:off x="2835178"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61" name="Rectangle 660"/>
            <p:cNvSpPr/>
            <p:nvPr/>
          </p:nvSpPr>
          <p:spPr>
            <a:xfrm>
              <a:off x="2835178"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62" name="Rectangle 661"/>
            <p:cNvSpPr/>
            <p:nvPr/>
          </p:nvSpPr>
          <p:spPr>
            <a:xfrm>
              <a:off x="2835178"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63" name="Rectangle 662"/>
            <p:cNvSpPr/>
            <p:nvPr/>
          </p:nvSpPr>
          <p:spPr>
            <a:xfrm>
              <a:off x="2835178"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sp>
        <p:nvSpPr>
          <p:cNvPr id="584" name="Rounded Rectangle 583"/>
          <p:cNvSpPr/>
          <p:nvPr/>
        </p:nvSpPr>
        <p:spPr>
          <a:xfrm>
            <a:off x="2660743" y="5214430"/>
            <a:ext cx="825629" cy="800100"/>
          </a:xfrm>
          <a:prstGeom prst="roundRect">
            <a:avLst>
              <a:gd name="adj" fmla="val 13318"/>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User Mode Driver</a:t>
            </a:r>
          </a:p>
        </p:txBody>
      </p:sp>
      <p:sp>
        <p:nvSpPr>
          <p:cNvPr id="585" name="Rounded Rectangle 584"/>
          <p:cNvSpPr/>
          <p:nvPr/>
        </p:nvSpPr>
        <p:spPr>
          <a:xfrm>
            <a:off x="1612888" y="5214430"/>
            <a:ext cx="946564" cy="800100"/>
          </a:xfrm>
          <a:prstGeom prst="roundRect">
            <a:avLst>
              <a:gd name="adj" fmla="val 9969"/>
            </a:avLst>
          </a:prstGeom>
          <a:solidFill>
            <a:srgbClr val="8064A2">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Direct3D</a:t>
            </a:r>
          </a:p>
        </p:txBody>
      </p:sp>
      <p:grpSp>
        <p:nvGrpSpPr>
          <p:cNvPr id="644" name="Group 643"/>
          <p:cNvGrpSpPr/>
          <p:nvPr/>
        </p:nvGrpSpPr>
        <p:grpSpPr>
          <a:xfrm>
            <a:off x="5973871" y="5214431"/>
            <a:ext cx="374555" cy="800100"/>
            <a:chOff x="4546902" y="1219943"/>
            <a:chExt cx="280989" cy="600075"/>
          </a:xfrm>
        </p:grpSpPr>
        <p:sp>
          <p:nvSpPr>
            <p:cNvPr id="646" name="Rounded Rectangle 645"/>
            <p:cNvSpPr/>
            <p:nvPr/>
          </p:nvSpPr>
          <p:spPr>
            <a:xfrm>
              <a:off x="4546902"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7" name="Rectangle 646"/>
            <p:cNvSpPr/>
            <p:nvPr/>
          </p:nvSpPr>
          <p:spPr>
            <a:xfrm>
              <a:off x="4625295"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8" name="Rectangle 647"/>
            <p:cNvSpPr/>
            <p:nvPr/>
          </p:nvSpPr>
          <p:spPr>
            <a:xfrm>
              <a:off x="4625295"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9" name="Rectangle 648"/>
            <p:cNvSpPr/>
            <p:nvPr/>
          </p:nvSpPr>
          <p:spPr>
            <a:xfrm>
              <a:off x="4625295"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0" name="Rectangle 649"/>
            <p:cNvSpPr/>
            <p:nvPr/>
          </p:nvSpPr>
          <p:spPr>
            <a:xfrm>
              <a:off x="4625295"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1" name="Rectangle 650"/>
            <p:cNvSpPr/>
            <p:nvPr/>
          </p:nvSpPr>
          <p:spPr>
            <a:xfrm>
              <a:off x="4625295"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2" name="Rectangle 651"/>
            <p:cNvSpPr/>
            <p:nvPr/>
          </p:nvSpPr>
          <p:spPr>
            <a:xfrm>
              <a:off x="4625295"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53" name="Rectangle 652"/>
            <p:cNvSpPr/>
            <p:nvPr/>
          </p:nvSpPr>
          <p:spPr>
            <a:xfrm>
              <a:off x="4625295"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cxnSp>
        <p:nvCxnSpPr>
          <p:cNvPr id="592" name="Straight Connector 591"/>
          <p:cNvCxnSpPr/>
          <p:nvPr/>
        </p:nvCxnSpPr>
        <p:spPr>
          <a:xfrm>
            <a:off x="5824039" y="3821926"/>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cxnSp>
        <p:nvCxnSpPr>
          <p:cNvPr id="593" name="Straight Connector 592"/>
          <p:cNvCxnSpPr/>
          <p:nvPr/>
        </p:nvCxnSpPr>
        <p:spPr>
          <a:xfrm>
            <a:off x="3891762" y="3814794"/>
            <a:ext cx="236325" cy="0"/>
          </a:xfrm>
          <a:prstGeom prst="line">
            <a:avLst/>
          </a:prstGeom>
          <a:noFill/>
          <a:ln w="25400" cap="flat" cmpd="sng" algn="ctr">
            <a:solidFill>
              <a:schemeClr val="tx1"/>
            </a:solidFill>
            <a:prstDash val="solid"/>
          </a:ln>
          <a:effectLst>
            <a:outerShdw blurRad="40000" dist="20000" dir="5400000" rotWithShape="0">
              <a:srgbClr val="000000">
                <a:alpha val="38000"/>
              </a:srgbClr>
            </a:outerShdw>
          </a:effectLst>
        </p:spPr>
      </p:cxnSp>
      <p:sp>
        <p:nvSpPr>
          <p:cNvPr id="594" name="Freeform 593"/>
          <p:cNvSpPr/>
          <p:nvPr/>
        </p:nvSpPr>
        <p:spPr>
          <a:xfrm>
            <a:off x="1246545" y="3029449"/>
            <a:ext cx="672931" cy="412605"/>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0548 h 290548"/>
              <a:gd name="connsiteX1" fmla="*/ 0 w 1066800"/>
              <a:gd name="connsiteY1" fmla="*/ 0 h 290548"/>
              <a:gd name="connsiteX2" fmla="*/ 1066800 w 1066800"/>
              <a:gd name="connsiteY2" fmla="*/ 0 h 290548"/>
              <a:gd name="connsiteX3" fmla="*/ 1066800 w 1066800"/>
              <a:gd name="connsiteY3" fmla="*/ 276225 h 290548"/>
            </a:gdLst>
            <a:ahLst/>
            <a:cxnLst>
              <a:cxn ang="0">
                <a:pos x="connsiteX0" y="connsiteY0"/>
              </a:cxn>
              <a:cxn ang="0">
                <a:pos x="connsiteX1" y="connsiteY1"/>
              </a:cxn>
              <a:cxn ang="0">
                <a:pos x="connsiteX2" y="connsiteY2"/>
              </a:cxn>
              <a:cxn ang="0">
                <a:pos x="connsiteX3" y="connsiteY3"/>
              </a:cxn>
            </a:cxnLst>
            <a:rect l="l" t="t" r="r" b="b"/>
            <a:pathLst>
              <a:path w="1066800" h="290548">
                <a:moveTo>
                  <a:pt x="0" y="290548"/>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59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943" y="3407534"/>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96" name="Freeform 595"/>
          <p:cNvSpPr/>
          <p:nvPr/>
        </p:nvSpPr>
        <p:spPr>
          <a:xfrm>
            <a:off x="2289957" y="3029449"/>
            <a:ext cx="672931" cy="427120"/>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9 h 300769"/>
              <a:gd name="connsiteX1" fmla="*/ 0 w 1066800"/>
              <a:gd name="connsiteY1" fmla="*/ 0 h 300769"/>
              <a:gd name="connsiteX2" fmla="*/ 1066800 w 1066800"/>
              <a:gd name="connsiteY2" fmla="*/ 0 h 300769"/>
              <a:gd name="connsiteX3" fmla="*/ 1066800 w 1066800"/>
              <a:gd name="connsiteY3" fmla="*/ 276225 h 300769"/>
            </a:gdLst>
            <a:ahLst/>
            <a:cxnLst>
              <a:cxn ang="0">
                <a:pos x="connsiteX0" y="connsiteY0"/>
              </a:cxn>
              <a:cxn ang="0">
                <a:pos x="connsiteX1" y="connsiteY1"/>
              </a:cxn>
              <a:cxn ang="0">
                <a:pos x="connsiteX2" y="connsiteY2"/>
              </a:cxn>
              <a:cxn ang="0">
                <a:pos x="connsiteX3" y="connsiteY3"/>
              </a:cxn>
            </a:cxnLst>
            <a:rect l="l" t="t" r="r" b="b"/>
            <a:pathLst>
              <a:path w="1066800" h="300769">
                <a:moveTo>
                  <a:pt x="0" y="300769"/>
                </a:moveTo>
                <a:lnTo>
                  <a:pt x="0" y="0"/>
                </a:lnTo>
                <a:lnTo>
                  <a:pt x="1066800" y="0"/>
                </a:lnTo>
                <a:lnTo>
                  <a:pt x="1066800" y="276225"/>
                </a:lnTo>
              </a:path>
            </a:pathLst>
          </a:custGeom>
          <a:noFill/>
          <a:ln w="28575" cap="flat" cmpd="sng" algn="ctr">
            <a:solidFill>
              <a:schemeClr val="tx1"/>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97" name="Freeform 596"/>
          <p:cNvSpPr/>
          <p:nvPr/>
        </p:nvSpPr>
        <p:spPr>
          <a:xfrm>
            <a:off x="3196980" y="3029449"/>
            <a:ext cx="495178" cy="417442"/>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3954 h 293954"/>
              <a:gd name="connsiteX1" fmla="*/ 0 w 1066800"/>
              <a:gd name="connsiteY1" fmla="*/ 0 h 293954"/>
              <a:gd name="connsiteX2" fmla="*/ 1066800 w 1066800"/>
              <a:gd name="connsiteY2" fmla="*/ 0 h 293954"/>
              <a:gd name="connsiteX3" fmla="*/ 1066800 w 1066800"/>
              <a:gd name="connsiteY3" fmla="*/ 276225 h 293954"/>
            </a:gdLst>
            <a:ahLst/>
            <a:cxnLst>
              <a:cxn ang="0">
                <a:pos x="connsiteX0" y="connsiteY0"/>
              </a:cxn>
              <a:cxn ang="0">
                <a:pos x="connsiteX1" y="connsiteY1"/>
              </a:cxn>
              <a:cxn ang="0">
                <a:pos x="connsiteX2" y="connsiteY2"/>
              </a:cxn>
              <a:cxn ang="0">
                <a:pos x="connsiteX3" y="connsiteY3"/>
              </a:cxn>
            </a:cxnLst>
            <a:rect l="l" t="t" r="r" b="b"/>
            <a:pathLst>
              <a:path w="1066800" h="293954">
                <a:moveTo>
                  <a:pt x="0" y="293954"/>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98" name="Freeform 597"/>
          <p:cNvSpPr/>
          <p:nvPr/>
        </p:nvSpPr>
        <p:spPr>
          <a:xfrm>
            <a:off x="3849346" y="3029448"/>
            <a:ext cx="2386201" cy="427118"/>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300768 h 300768"/>
              <a:gd name="connsiteX1" fmla="*/ 0 w 1066800"/>
              <a:gd name="connsiteY1" fmla="*/ 0 h 300768"/>
              <a:gd name="connsiteX2" fmla="*/ 1066800 w 1066800"/>
              <a:gd name="connsiteY2" fmla="*/ 0 h 300768"/>
              <a:gd name="connsiteX3" fmla="*/ 1066800 w 1066800"/>
              <a:gd name="connsiteY3" fmla="*/ 276225 h 300768"/>
            </a:gdLst>
            <a:ahLst/>
            <a:cxnLst>
              <a:cxn ang="0">
                <a:pos x="connsiteX0" y="connsiteY0"/>
              </a:cxn>
              <a:cxn ang="0">
                <a:pos x="connsiteX1" y="connsiteY1"/>
              </a:cxn>
              <a:cxn ang="0">
                <a:pos x="connsiteX2" y="connsiteY2"/>
              </a:cxn>
              <a:cxn ang="0">
                <a:pos x="connsiteX3" y="connsiteY3"/>
              </a:cxn>
            </a:cxnLst>
            <a:rect l="l" t="t" r="r" b="b"/>
            <a:pathLst>
              <a:path w="1066800" h="300768">
                <a:moveTo>
                  <a:pt x="0" y="300768"/>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sp>
        <p:nvSpPr>
          <p:cNvPr id="599" name="Freeform 598"/>
          <p:cNvSpPr/>
          <p:nvPr/>
        </p:nvSpPr>
        <p:spPr>
          <a:xfrm>
            <a:off x="5594029" y="3145238"/>
            <a:ext cx="495178" cy="299749"/>
          </a:xfrm>
          <a:custGeom>
            <a:avLst/>
            <a:gdLst>
              <a:gd name="connsiteX0" fmla="*/ 0 w 1066800"/>
              <a:gd name="connsiteY0" fmla="*/ 266700 h 276225"/>
              <a:gd name="connsiteX1" fmla="*/ 0 w 1066800"/>
              <a:gd name="connsiteY1" fmla="*/ 0 h 276225"/>
              <a:gd name="connsiteX2" fmla="*/ 1066800 w 1066800"/>
              <a:gd name="connsiteY2" fmla="*/ 0 h 276225"/>
              <a:gd name="connsiteX3" fmla="*/ 1066800 w 1066800"/>
              <a:gd name="connsiteY3" fmla="*/ 276225 h 276225"/>
              <a:gd name="connsiteX0" fmla="*/ 0 w 1066800"/>
              <a:gd name="connsiteY0" fmla="*/ 295297 h 295297"/>
              <a:gd name="connsiteX1" fmla="*/ 0 w 1066800"/>
              <a:gd name="connsiteY1" fmla="*/ 0 h 295297"/>
              <a:gd name="connsiteX2" fmla="*/ 1066800 w 1066800"/>
              <a:gd name="connsiteY2" fmla="*/ 0 h 295297"/>
              <a:gd name="connsiteX3" fmla="*/ 1066800 w 1066800"/>
              <a:gd name="connsiteY3" fmla="*/ 276225 h 295297"/>
            </a:gdLst>
            <a:ahLst/>
            <a:cxnLst>
              <a:cxn ang="0">
                <a:pos x="connsiteX0" y="connsiteY0"/>
              </a:cxn>
              <a:cxn ang="0">
                <a:pos x="connsiteX1" y="connsiteY1"/>
              </a:cxn>
              <a:cxn ang="0">
                <a:pos x="connsiteX2" y="connsiteY2"/>
              </a:cxn>
              <a:cxn ang="0">
                <a:pos x="connsiteX3" y="connsiteY3"/>
              </a:cxn>
            </a:cxnLst>
            <a:rect l="l" t="t" r="r" b="b"/>
            <a:pathLst>
              <a:path w="1066800" h="295297">
                <a:moveTo>
                  <a:pt x="0" y="295297"/>
                </a:moveTo>
                <a:lnTo>
                  <a:pt x="0" y="0"/>
                </a:lnTo>
                <a:lnTo>
                  <a:pt x="1066800" y="0"/>
                </a:lnTo>
                <a:lnTo>
                  <a:pt x="1066800" y="276225"/>
                </a:lnTo>
              </a:path>
            </a:pathLst>
          </a:custGeom>
          <a:noFill/>
          <a:ln w="28575" cap="flat" cmpd="sng" algn="ctr">
            <a:solidFill>
              <a:srgbClr val="FFC000"/>
            </a:solidFill>
            <a:prstDash val="solid"/>
            <a:headEnd type="none" w="med" len="med"/>
            <a:tailEnd type="triangle" w="med" len="sm"/>
          </a:ln>
          <a:effectLst/>
        </p:spPr>
        <p:txBody>
          <a:bodyPr rtlCol="0" anchor="ctr"/>
          <a:lstStyle/>
          <a:p>
            <a:pPr algn="ctr">
              <a:defRPr/>
            </a:pPr>
            <a:endParaRPr lang="en-CA" sz="1600" kern="0" dirty="0">
              <a:solidFill>
                <a:prstClr val="black"/>
              </a:solidFill>
              <a:latin typeface="Calibri"/>
            </a:endParaRPr>
          </a:p>
        </p:txBody>
      </p:sp>
      <p:pic>
        <p:nvPicPr>
          <p:cNvPr id="60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9372" y="3407535"/>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0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698" y="3407535"/>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04"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835" y="3407535"/>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0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8095" y="3407535"/>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606" name="Rounded Rectangle 605"/>
          <p:cNvSpPr/>
          <p:nvPr/>
        </p:nvSpPr>
        <p:spPr>
          <a:xfrm>
            <a:off x="4063506" y="3424537"/>
            <a:ext cx="796717" cy="800100"/>
          </a:xfrm>
          <a:prstGeom prst="roundRect">
            <a:avLst>
              <a:gd name="adj" fmla="val 11644"/>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Soft Queue</a:t>
            </a:r>
          </a:p>
        </p:txBody>
      </p:sp>
      <p:sp>
        <p:nvSpPr>
          <p:cNvPr id="607" name="Rounded Rectangle 606"/>
          <p:cNvSpPr/>
          <p:nvPr/>
        </p:nvSpPr>
        <p:spPr>
          <a:xfrm>
            <a:off x="4961512" y="3424537"/>
            <a:ext cx="922185" cy="800100"/>
          </a:xfrm>
          <a:prstGeom prst="roundRect">
            <a:avLst>
              <a:gd name="adj" fmla="val 11644"/>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Kernel Mode Driver</a:t>
            </a:r>
          </a:p>
        </p:txBody>
      </p:sp>
      <p:pic>
        <p:nvPicPr>
          <p:cNvPr id="60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153" y="3406743"/>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09"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582" y="3406744"/>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10"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908" y="3406744"/>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11"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895" y="3406742"/>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1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3325" y="3406743"/>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61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2651" y="3406744"/>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614" name="Rounded Rectangle 613"/>
          <p:cNvSpPr/>
          <p:nvPr/>
        </p:nvSpPr>
        <p:spPr>
          <a:xfrm>
            <a:off x="387595" y="3424537"/>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B</a:t>
            </a:r>
          </a:p>
        </p:txBody>
      </p:sp>
      <p:grpSp>
        <p:nvGrpSpPr>
          <p:cNvPr id="634" name="Group 633"/>
          <p:cNvGrpSpPr/>
          <p:nvPr/>
        </p:nvGrpSpPr>
        <p:grpSpPr>
          <a:xfrm>
            <a:off x="3587666" y="3424536"/>
            <a:ext cx="374555" cy="800100"/>
            <a:chOff x="2756785" y="1219943"/>
            <a:chExt cx="280989" cy="600075"/>
          </a:xfrm>
        </p:grpSpPr>
        <p:sp>
          <p:nvSpPr>
            <p:cNvPr id="636" name="Rounded Rectangle 635"/>
            <p:cNvSpPr/>
            <p:nvPr/>
          </p:nvSpPr>
          <p:spPr>
            <a:xfrm>
              <a:off x="2756785"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7" name="Rectangle 636"/>
            <p:cNvSpPr/>
            <p:nvPr/>
          </p:nvSpPr>
          <p:spPr>
            <a:xfrm>
              <a:off x="2835178"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8" name="Rectangle 637"/>
            <p:cNvSpPr/>
            <p:nvPr/>
          </p:nvSpPr>
          <p:spPr>
            <a:xfrm>
              <a:off x="2835178"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9" name="Rectangle 638"/>
            <p:cNvSpPr/>
            <p:nvPr/>
          </p:nvSpPr>
          <p:spPr>
            <a:xfrm>
              <a:off x="2835178"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0" name="Rectangle 639"/>
            <p:cNvSpPr/>
            <p:nvPr/>
          </p:nvSpPr>
          <p:spPr>
            <a:xfrm>
              <a:off x="2835178"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1" name="Rectangle 640"/>
            <p:cNvSpPr/>
            <p:nvPr/>
          </p:nvSpPr>
          <p:spPr>
            <a:xfrm>
              <a:off x="2835178"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2" name="Rectangle 641"/>
            <p:cNvSpPr/>
            <p:nvPr/>
          </p:nvSpPr>
          <p:spPr>
            <a:xfrm>
              <a:off x="2835178"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43" name="Rectangle 642"/>
            <p:cNvSpPr/>
            <p:nvPr/>
          </p:nvSpPr>
          <p:spPr>
            <a:xfrm>
              <a:off x="2835178"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sp>
        <p:nvSpPr>
          <p:cNvPr id="616" name="Rounded Rectangle 615"/>
          <p:cNvSpPr/>
          <p:nvPr/>
        </p:nvSpPr>
        <p:spPr>
          <a:xfrm>
            <a:off x="2660743" y="3424535"/>
            <a:ext cx="825629" cy="800100"/>
          </a:xfrm>
          <a:prstGeom prst="roundRect">
            <a:avLst>
              <a:gd name="adj" fmla="val 13318"/>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User Mode Driver</a:t>
            </a:r>
          </a:p>
        </p:txBody>
      </p:sp>
      <p:sp>
        <p:nvSpPr>
          <p:cNvPr id="617" name="Rounded Rectangle 616"/>
          <p:cNvSpPr/>
          <p:nvPr/>
        </p:nvSpPr>
        <p:spPr>
          <a:xfrm>
            <a:off x="1612888" y="3424535"/>
            <a:ext cx="946564" cy="800100"/>
          </a:xfrm>
          <a:prstGeom prst="roundRect">
            <a:avLst>
              <a:gd name="adj" fmla="val 9969"/>
            </a:avLst>
          </a:prstGeom>
          <a:solidFill>
            <a:srgbClr val="8064A2">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Direct3D</a:t>
            </a:r>
          </a:p>
        </p:txBody>
      </p:sp>
      <p:grpSp>
        <p:nvGrpSpPr>
          <p:cNvPr id="624" name="Group 623"/>
          <p:cNvGrpSpPr/>
          <p:nvPr/>
        </p:nvGrpSpPr>
        <p:grpSpPr>
          <a:xfrm>
            <a:off x="5973871" y="3424535"/>
            <a:ext cx="374555" cy="800100"/>
            <a:chOff x="4546902" y="1219943"/>
            <a:chExt cx="280989" cy="600075"/>
          </a:xfrm>
        </p:grpSpPr>
        <p:sp>
          <p:nvSpPr>
            <p:cNvPr id="626" name="Rounded Rectangle 625"/>
            <p:cNvSpPr/>
            <p:nvPr/>
          </p:nvSpPr>
          <p:spPr>
            <a:xfrm>
              <a:off x="4546902" y="1219943"/>
              <a:ext cx="280989" cy="600075"/>
            </a:xfrm>
            <a:prstGeom prst="roundRect">
              <a:avLst/>
            </a:prstGeom>
            <a:solidFill>
              <a:srgbClr val="1F497D">
                <a:lumMod val="60000"/>
                <a:lumOff val="40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36000" tIns="36000" rIns="36000" bIns="36000" rtlCol="0" anchor="ct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27" name="Rectangle 626"/>
            <p:cNvSpPr/>
            <p:nvPr/>
          </p:nvSpPr>
          <p:spPr>
            <a:xfrm>
              <a:off x="4625295" y="169490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28" name="Rectangle 627"/>
            <p:cNvSpPr/>
            <p:nvPr/>
          </p:nvSpPr>
          <p:spPr>
            <a:xfrm>
              <a:off x="4625295" y="162594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29" name="Rectangle 628"/>
            <p:cNvSpPr/>
            <p:nvPr/>
          </p:nvSpPr>
          <p:spPr>
            <a:xfrm>
              <a:off x="4625295" y="1488036"/>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0" name="Rectangle 629"/>
            <p:cNvSpPr/>
            <p:nvPr/>
          </p:nvSpPr>
          <p:spPr>
            <a:xfrm>
              <a:off x="4625295" y="1556992"/>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1" name="Rectangle 630"/>
            <p:cNvSpPr/>
            <p:nvPr/>
          </p:nvSpPr>
          <p:spPr>
            <a:xfrm>
              <a:off x="4625295" y="1419080"/>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2" name="Rectangle 631"/>
            <p:cNvSpPr/>
            <p:nvPr/>
          </p:nvSpPr>
          <p:spPr>
            <a:xfrm>
              <a:off x="4625295" y="1350124"/>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633" name="Rectangle 632"/>
            <p:cNvSpPr/>
            <p:nvPr/>
          </p:nvSpPr>
          <p:spPr>
            <a:xfrm>
              <a:off x="4625295" y="1281168"/>
              <a:ext cx="117922" cy="49201"/>
            </a:xfrm>
            <a:prstGeom prst="rect">
              <a:avLst/>
            </a:prstGeom>
            <a:solidFill>
              <a:sysClr val="window" lastClr="FFFFFF"/>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grpSp>
      <p:sp>
        <p:nvSpPr>
          <p:cNvPr id="12" name="Title 11"/>
          <p:cNvSpPr>
            <a:spLocks noGrp="1"/>
          </p:cNvSpPr>
          <p:nvPr>
            <p:ph type="title"/>
          </p:nvPr>
        </p:nvSpPr>
        <p:spPr>
          <a:xfrm>
            <a:off x="305705" y="278131"/>
            <a:ext cx="10426875" cy="474345"/>
          </a:xfrm>
        </p:spPr>
        <p:txBody>
          <a:bodyPr/>
          <a:lstStyle/>
          <a:p>
            <a:r>
              <a:rPr lang="en-US" dirty="0"/>
              <a:t>Traditional Command and Dispatch Flow</a:t>
            </a:r>
            <a:endParaRPr lang="en-CA" dirty="0"/>
          </a:p>
        </p:txBody>
      </p:sp>
      <p:sp>
        <p:nvSpPr>
          <p:cNvPr id="398" name="Rectangle 397"/>
          <p:cNvSpPr/>
          <p:nvPr/>
        </p:nvSpPr>
        <p:spPr>
          <a:xfrm>
            <a:off x="6074920" y="4069089"/>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399" name="Rectangle 398"/>
          <p:cNvSpPr/>
          <p:nvPr/>
        </p:nvSpPr>
        <p:spPr>
          <a:xfrm>
            <a:off x="6074920" y="3977151"/>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00" name="Rectangle 399"/>
          <p:cNvSpPr/>
          <p:nvPr/>
        </p:nvSpPr>
        <p:spPr>
          <a:xfrm>
            <a:off x="6074920" y="3793268"/>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01" name="Rectangle 400"/>
          <p:cNvSpPr/>
          <p:nvPr/>
        </p:nvSpPr>
        <p:spPr>
          <a:xfrm>
            <a:off x="6074920" y="3885209"/>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02" name="Rectangle 401"/>
          <p:cNvSpPr/>
          <p:nvPr/>
        </p:nvSpPr>
        <p:spPr>
          <a:xfrm>
            <a:off x="6074920" y="3701326"/>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39" name="Rectangle 438"/>
          <p:cNvSpPr/>
          <p:nvPr/>
        </p:nvSpPr>
        <p:spPr>
          <a:xfrm>
            <a:off x="6074920" y="2291388"/>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40" name="Rectangle 439"/>
          <p:cNvSpPr/>
          <p:nvPr/>
        </p:nvSpPr>
        <p:spPr>
          <a:xfrm>
            <a:off x="6074920" y="2199449"/>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41" name="Rectangle 440"/>
          <p:cNvSpPr/>
          <p:nvPr/>
        </p:nvSpPr>
        <p:spPr>
          <a:xfrm>
            <a:off x="6074920" y="2015567"/>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42" name="Rectangle 441"/>
          <p:cNvSpPr/>
          <p:nvPr/>
        </p:nvSpPr>
        <p:spPr>
          <a:xfrm>
            <a:off x="6074920" y="2107508"/>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43" name="Rectangle 442"/>
          <p:cNvSpPr/>
          <p:nvPr/>
        </p:nvSpPr>
        <p:spPr>
          <a:xfrm>
            <a:off x="6074920" y="1923625"/>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07" name="Rectangle 506"/>
          <p:cNvSpPr/>
          <p:nvPr/>
        </p:nvSpPr>
        <p:spPr>
          <a:xfrm>
            <a:off x="6078942" y="5848081"/>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08" name="Rectangle 507"/>
          <p:cNvSpPr/>
          <p:nvPr/>
        </p:nvSpPr>
        <p:spPr>
          <a:xfrm>
            <a:off x="6078942" y="5756143"/>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09" name="Rectangle 508"/>
          <p:cNvSpPr/>
          <p:nvPr/>
        </p:nvSpPr>
        <p:spPr>
          <a:xfrm>
            <a:off x="6078942" y="5572260"/>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10" name="Rectangle 509"/>
          <p:cNvSpPr/>
          <p:nvPr/>
        </p:nvSpPr>
        <p:spPr>
          <a:xfrm>
            <a:off x="6078942" y="5664201"/>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11" name="Rectangle 510"/>
          <p:cNvSpPr/>
          <p:nvPr/>
        </p:nvSpPr>
        <p:spPr>
          <a:xfrm>
            <a:off x="6078942" y="5480319"/>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pic>
        <p:nvPicPr>
          <p:cNvPr id="523"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024" y="3665783"/>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24" name="Freeform 523"/>
          <p:cNvSpPr/>
          <p:nvPr/>
        </p:nvSpPr>
        <p:spPr>
          <a:xfrm>
            <a:off x="9450905" y="3789973"/>
            <a:ext cx="941120" cy="1232"/>
          </a:xfrm>
          <a:custGeom>
            <a:avLst/>
            <a:gdLst>
              <a:gd name="connsiteX0" fmla="*/ 0 w 2026310"/>
              <a:gd name="connsiteY0" fmla="*/ 0 h 321869"/>
              <a:gd name="connsiteX1" fmla="*/ 321869 w 2026310"/>
              <a:gd name="connsiteY1" fmla="*/ 321869 h 321869"/>
              <a:gd name="connsiteX2" fmla="*/ 2026310 w 2026310"/>
              <a:gd name="connsiteY2" fmla="*/ 321869 h 321869"/>
              <a:gd name="connsiteX0" fmla="*/ 0 w 1704441"/>
              <a:gd name="connsiteY0" fmla="*/ 0 h 0"/>
              <a:gd name="connsiteX1" fmla="*/ 1704441 w 1704441"/>
              <a:gd name="connsiteY1" fmla="*/ 0 h 0"/>
              <a:gd name="connsiteX0" fmla="*/ 0 w 10000"/>
              <a:gd name="connsiteY0" fmla="*/ 29 h 392"/>
              <a:gd name="connsiteX1" fmla="*/ 6554 w 10000"/>
              <a:gd name="connsiteY1" fmla="*/ 231 h 392"/>
              <a:gd name="connsiteX2" fmla="*/ 10000 w 10000"/>
              <a:gd name="connsiteY2" fmla="*/ 29 h 392"/>
              <a:gd name="connsiteX0" fmla="*/ 1341 w 4787"/>
              <a:gd name="connsiteY0" fmla="*/ 5151 h 9275"/>
              <a:gd name="connsiteX1" fmla="*/ 4787 w 4787"/>
              <a:gd name="connsiteY1" fmla="*/ -2 h 9275"/>
              <a:gd name="connsiteX0" fmla="*/ 2801 w 10000"/>
              <a:gd name="connsiteY0" fmla="*/ 5554 h 10000"/>
              <a:gd name="connsiteX1" fmla="*/ 10000 w 10000"/>
              <a:gd name="connsiteY1" fmla="*/ -2 h 10000"/>
              <a:gd name="connsiteX0" fmla="*/ 0 w 7199"/>
              <a:gd name="connsiteY0" fmla="*/ 5554 h 5556"/>
              <a:gd name="connsiteX1" fmla="*/ 7199 w 7199"/>
              <a:gd name="connsiteY1" fmla="*/ -2 h 5556"/>
            </a:gdLst>
            <a:ahLst/>
            <a:cxnLst>
              <a:cxn ang="0">
                <a:pos x="connsiteX0" y="connsiteY0"/>
              </a:cxn>
              <a:cxn ang="0">
                <a:pos x="connsiteX1" y="connsiteY1"/>
              </a:cxn>
            </a:cxnLst>
            <a:rect l="l" t="t" r="r" b="b"/>
            <a:pathLst>
              <a:path w="7199" h="5556">
                <a:moveTo>
                  <a:pt x="0" y="5554"/>
                </a:moveTo>
                <a:lnTo>
                  <a:pt x="7199" y="-2"/>
                </a:lnTo>
              </a:path>
            </a:pathLst>
          </a:custGeom>
          <a:noFill/>
          <a:ln w="28575" cap="flat" cmpd="sng" algn="ctr">
            <a:solidFill>
              <a:schemeClr val="tx1"/>
            </a:solidFill>
            <a:prstDash val="solid"/>
            <a:headEnd type="none" w="med" len="med"/>
            <a:tailEnd type="triangle" w="lg" len="med"/>
          </a:ln>
          <a:effectLst>
            <a:outerShdw blurRad="50800" dist="38100" dir="5400000" algn="t" rotWithShape="0">
              <a:prstClr val="black">
                <a:alpha val="40000"/>
              </a:prstClr>
            </a:outerShdw>
          </a:effectLst>
        </p:spPr>
        <p:txBody>
          <a:bodyPr lIns="121899" tIns="60949" rIns="121899" bIns="60949" rtlCol="0" anchor="ctr"/>
          <a:lstStyle/>
          <a:p>
            <a:pPr algn="ctr">
              <a:defRPr/>
            </a:pPr>
            <a:endParaRPr lang="en-CA" kern="0" dirty="0">
              <a:solidFill>
                <a:prstClr val="black"/>
              </a:solidFill>
              <a:latin typeface="Calibri"/>
            </a:endParaRPr>
          </a:p>
        </p:txBody>
      </p:sp>
      <p:pic>
        <p:nvPicPr>
          <p:cNvPr id="525"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024" y="3665783"/>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26"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024" y="3665783"/>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024" y="3665783"/>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52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024" y="3665783"/>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529" name="Rectangle 528"/>
          <p:cNvSpPr/>
          <p:nvPr/>
        </p:nvSpPr>
        <p:spPr>
          <a:xfrm>
            <a:off x="8008278" y="5071860"/>
            <a:ext cx="1118607" cy="738642"/>
          </a:xfrm>
          <a:prstGeom prst="rect">
            <a:avLst/>
          </a:prstGeom>
        </p:spPr>
        <p:txBody>
          <a:bodyPr wrap="square" lIns="121899" tIns="60949" rIns="121899" bIns="60949">
            <a:spAutoFit/>
          </a:bodyPr>
          <a:lstStyle/>
          <a:p>
            <a:pPr algn="ctr"/>
            <a:r>
              <a:rPr lang="en-CA" sz="2000" b="1" dirty="0">
                <a:effectLst>
                  <a:outerShdw blurRad="50800" dist="38100" dir="5400000" algn="t" rotWithShape="0">
                    <a:prstClr val="black">
                      <a:alpha val="40000"/>
                    </a:prstClr>
                  </a:outerShdw>
                </a:effectLst>
                <a:cs typeface="Arial" pitchFamily="34" charset="0"/>
              </a:rPr>
              <a:t>Task</a:t>
            </a:r>
            <a:r>
              <a:rPr lang="en-CA" sz="2000" b="1" dirty="0">
                <a:solidFill>
                  <a:prstClr val="white"/>
                </a:solidFill>
                <a:effectLst>
                  <a:outerShdw blurRad="50800" dist="38100" dir="5400000" algn="t" rotWithShape="0">
                    <a:prstClr val="black">
                      <a:alpha val="40000"/>
                    </a:prstClr>
                  </a:outerShdw>
                </a:effectLst>
                <a:cs typeface="Arial" pitchFamily="34" charset="0"/>
              </a:rPr>
              <a:t/>
            </a:r>
            <a:br>
              <a:rPr lang="en-CA" sz="2000" b="1" dirty="0">
                <a:solidFill>
                  <a:prstClr val="white"/>
                </a:solidFill>
                <a:effectLst>
                  <a:outerShdw blurRad="50800" dist="38100" dir="5400000" algn="t" rotWithShape="0">
                    <a:prstClr val="black">
                      <a:alpha val="40000"/>
                    </a:prstClr>
                  </a:outerShdw>
                </a:effectLst>
                <a:cs typeface="Arial" pitchFamily="34" charset="0"/>
              </a:rPr>
            </a:br>
            <a:r>
              <a:rPr lang="en-CA" sz="2000" b="1" dirty="0">
                <a:effectLst>
                  <a:outerShdw blurRad="50800" dist="38100" dir="5400000" algn="t" rotWithShape="0">
                    <a:prstClr val="black">
                      <a:alpha val="40000"/>
                    </a:prstClr>
                  </a:outerShdw>
                </a:effectLst>
                <a:cs typeface="Arial" pitchFamily="34" charset="0"/>
              </a:rPr>
              <a:t>Queue</a:t>
            </a:r>
          </a:p>
        </p:txBody>
      </p:sp>
      <p:sp>
        <p:nvSpPr>
          <p:cNvPr id="530" name="Donut 529"/>
          <p:cNvSpPr/>
          <p:nvPr/>
        </p:nvSpPr>
        <p:spPr>
          <a:xfrm>
            <a:off x="7446102" y="2805285"/>
            <a:ext cx="2204972" cy="2205547"/>
          </a:xfrm>
          <a:prstGeom prst="donut">
            <a:avLst>
              <a:gd name="adj" fmla="val 15345"/>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300" b="1" kern="0" dirty="0">
              <a:solidFill>
                <a:prstClr val="white"/>
              </a:solidFill>
              <a:effectLst>
                <a:outerShdw blurRad="50800" dist="38100" dir="5400000" algn="t" rotWithShape="0">
                  <a:prstClr val="black">
                    <a:alpha val="40000"/>
                  </a:prstClr>
                </a:outerShdw>
              </a:effectLst>
              <a:cs typeface="Arial" pitchFamily="34" charset="0"/>
            </a:endParaRPr>
          </a:p>
        </p:txBody>
      </p:sp>
      <p:pic>
        <p:nvPicPr>
          <p:cNvPr id="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145367">
            <a:off x="7267367" y="3435598"/>
            <a:ext cx="635000" cy="6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 name="Rectangle 531"/>
          <p:cNvSpPr/>
          <p:nvPr/>
        </p:nvSpPr>
        <p:spPr>
          <a:xfrm>
            <a:off x="7441620" y="3584989"/>
            <a:ext cx="347169" cy="323143"/>
          </a:xfrm>
          <a:prstGeom prst="rect">
            <a:avLst/>
          </a:prstGeom>
        </p:spPr>
        <p:txBody>
          <a:bodyPr wrap="none" lIns="121899" tIns="60949" rIns="121899" bIns="60949">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sp>
        <p:nvSpPr>
          <p:cNvPr id="533" name="Rounded Rectangle 532"/>
          <p:cNvSpPr/>
          <p:nvPr/>
        </p:nvSpPr>
        <p:spPr>
          <a:xfrm>
            <a:off x="10416661" y="3019050"/>
            <a:ext cx="1257887" cy="1543584"/>
          </a:xfrm>
          <a:prstGeom prst="roundRect">
            <a:avLst>
              <a:gd name="adj" fmla="val 11644"/>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47992" tIns="47992" rIns="47992" bIns="47992" rtlCol="0" anchor="ctr"/>
          <a:lstStyle/>
          <a:p>
            <a:pPr algn="ctr">
              <a:defRPr/>
            </a:pPr>
            <a:r>
              <a:rPr lang="en-CA" sz="2400" b="1" kern="0" dirty="0">
                <a:solidFill>
                  <a:prstClr val="white"/>
                </a:solidFill>
                <a:effectLst>
                  <a:outerShdw blurRad="50800" dist="38100" dir="5400000" algn="t" rotWithShape="0">
                    <a:prstClr val="black">
                      <a:alpha val="40000"/>
                    </a:prstClr>
                  </a:outerShdw>
                </a:effectLst>
                <a:cs typeface="Arial" pitchFamily="34" charset="0"/>
              </a:rPr>
              <a:t>GPU</a:t>
            </a:r>
          </a:p>
        </p:txBody>
      </p:sp>
      <p:pic>
        <p:nvPicPr>
          <p:cNvPr id="5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488100">
            <a:off x="7396096" y="3093519"/>
            <a:ext cx="635000" cy="6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5" name="Rectangle 534"/>
          <p:cNvSpPr/>
          <p:nvPr/>
        </p:nvSpPr>
        <p:spPr>
          <a:xfrm>
            <a:off x="7574370" y="3259002"/>
            <a:ext cx="334345" cy="323143"/>
          </a:xfrm>
          <a:prstGeom prst="rect">
            <a:avLst/>
          </a:prstGeom>
        </p:spPr>
        <p:txBody>
          <a:bodyPr wrap="none" lIns="121899" tIns="60949" rIns="121899" bIns="60949">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C</a:t>
            </a:r>
            <a:endParaRPr lang="en-CA" kern="0" dirty="0">
              <a:solidFill>
                <a:prstClr val="black"/>
              </a:solidFill>
            </a:endParaRPr>
          </a:p>
        </p:txBody>
      </p:sp>
      <p:pic>
        <p:nvPicPr>
          <p:cNvPr id="5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664462">
            <a:off x="7634026" y="2819096"/>
            <a:ext cx="635000" cy="6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 name="Rectangle 536"/>
          <p:cNvSpPr/>
          <p:nvPr/>
        </p:nvSpPr>
        <p:spPr>
          <a:xfrm>
            <a:off x="7808129" y="3005457"/>
            <a:ext cx="339153" cy="323143"/>
          </a:xfrm>
          <a:prstGeom prst="rect">
            <a:avLst/>
          </a:prstGeom>
        </p:spPr>
        <p:txBody>
          <a:bodyPr wrap="none" lIns="121899" tIns="60949" rIns="121899" bIns="60949">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pic>
        <p:nvPicPr>
          <p:cNvPr id="5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980554">
            <a:off x="7957106" y="2651108"/>
            <a:ext cx="635000" cy="6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9" name="Rectangle 538"/>
          <p:cNvSpPr/>
          <p:nvPr/>
        </p:nvSpPr>
        <p:spPr>
          <a:xfrm>
            <a:off x="8116522" y="2830125"/>
            <a:ext cx="347169" cy="323143"/>
          </a:xfrm>
          <a:prstGeom prst="rect">
            <a:avLst/>
          </a:prstGeom>
        </p:spPr>
        <p:txBody>
          <a:bodyPr wrap="none" lIns="121899" tIns="60949" rIns="121899" bIns="60949">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pic>
        <p:nvPicPr>
          <p:cNvPr id="5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311193">
            <a:off x="8326120" y="2617974"/>
            <a:ext cx="63483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1" name="Rectangle 540"/>
          <p:cNvSpPr/>
          <p:nvPr/>
        </p:nvSpPr>
        <p:spPr>
          <a:xfrm>
            <a:off x="8470768" y="2808092"/>
            <a:ext cx="339153" cy="323143"/>
          </a:xfrm>
          <a:prstGeom prst="rect">
            <a:avLst/>
          </a:prstGeom>
        </p:spPr>
        <p:txBody>
          <a:bodyPr wrap="none" lIns="121899" tIns="60949" rIns="121899" bIns="60949">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sp>
        <p:nvSpPr>
          <p:cNvPr id="542" name="Rectangle 541"/>
          <p:cNvSpPr/>
          <p:nvPr/>
        </p:nvSpPr>
        <p:spPr>
          <a:xfrm>
            <a:off x="6076930" y="4063053"/>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3" name="Rectangle 542"/>
          <p:cNvSpPr/>
          <p:nvPr/>
        </p:nvSpPr>
        <p:spPr>
          <a:xfrm>
            <a:off x="6076930" y="3971115"/>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4" name="Rectangle 543"/>
          <p:cNvSpPr/>
          <p:nvPr/>
        </p:nvSpPr>
        <p:spPr>
          <a:xfrm>
            <a:off x="6076930" y="3787232"/>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5" name="Rectangle 544"/>
          <p:cNvSpPr/>
          <p:nvPr/>
        </p:nvSpPr>
        <p:spPr>
          <a:xfrm>
            <a:off x="6076930" y="3879173"/>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6" name="Rectangle 545"/>
          <p:cNvSpPr/>
          <p:nvPr/>
        </p:nvSpPr>
        <p:spPr>
          <a:xfrm>
            <a:off x="6076930" y="3695291"/>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7" name="Rectangle 546"/>
          <p:cNvSpPr/>
          <p:nvPr/>
        </p:nvSpPr>
        <p:spPr>
          <a:xfrm>
            <a:off x="6076930" y="2285352"/>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8" name="Rectangle 547"/>
          <p:cNvSpPr/>
          <p:nvPr/>
        </p:nvSpPr>
        <p:spPr>
          <a:xfrm>
            <a:off x="6076930" y="2193413"/>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49" name="Rectangle 548"/>
          <p:cNvSpPr/>
          <p:nvPr/>
        </p:nvSpPr>
        <p:spPr>
          <a:xfrm>
            <a:off x="6076930" y="2009531"/>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50" name="Rectangle 549"/>
          <p:cNvSpPr/>
          <p:nvPr/>
        </p:nvSpPr>
        <p:spPr>
          <a:xfrm>
            <a:off x="6076930" y="2101472"/>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551" name="Rectangle 550"/>
          <p:cNvSpPr/>
          <p:nvPr/>
        </p:nvSpPr>
        <p:spPr>
          <a:xfrm>
            <a:off x="6076930" y="1917589"/>
            <a:ext cx="157188" cy="65601"/>
          </a:xfrm>
          <a:prstGeom prst="rect">
            <a:avLst/>
          </a:prstGeom>
          <a:solidFill>
            <a:srgbClr val="FFC000"/>
          </a:solidFill>
          <a:ln w="9525" cap="flat" cmpd="sng" algn="ctr">
            <a:noFill/>
            <a:prstDash val="solid"/>
          </a:ln>
          <a:effectLst/>
          <a:scene3d>
            <a:camera prst="orthographicFront"/>
            <a:lightRig rig="soft" dir="t">
              <a:rot lat="0" lon="0" rev="16800000"/>
            </a:lightRig>
          </a:scene3d>
          <a:sp3d prstMaterial="plastic">
            <a:bevelT prst="angle"/>
          </a:sp3d>
        </p:spPr>
        <p:txBody>
          <a:bodyPr rot="0" spcFirstLastPara="0" vertOverflow="overflow" horzOverflow="overflow" vert="horz" wrap="square" lIns="47992" tIns="47992" rIns="47992" bIns="47992" numCol="1" spcCol="0" rtlCol="0" fromWordArt="0" anchor="ctr" anchorCtr="0" forceAA="0" compatLnSpc="1">
            <a:prstTxWarp prst="textNoShape">
              <a:avLst/>
            </a:prstTxWarp>
            <a:noAutofit/>
          </a:bodyPr>
          <a:lstStyle/>
          <a:p>
            <a:pPr algn="ctr">
              <a:defRPr/>
            </a:pPr>
            <a:endParaRPr lang="en-CA" sz="1600" b="1" kern="0" dirty="0">
              <a:solidFill>
                <a:prstClr val="white"/>
              </a:solidFill>
              <a:effectLst>
                <a:outerShdw blurRad="50800" dist="38100" dir="5400000" algn="t" rotWithShape="0">
                  <a:prstClr val="black">
                    <a:alpha val="40000"/>
                  </a:prstClr>
                </a:outerShdw>
              </a:effectLst>
              <a:cs typeface="Arial" pitchFamily="34" charset="0"/>
            </a:endParaRPr>
          </a:p>
        </p:txBody>
      </p:sp>
    </p:spTree>
    <p:extLst>
      <p:ext uri="{BB962C8B-B14F-4D97-AF65-F5344CB8AC3E}">
        <p14:creationId xmlns:p14="http://schemas.microsoft.com/office/powerpoint/2010/main" val="35613880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Donut 425"/>
          <p:cNvSpPr/>
          <p:nvPr/>
        </p:nvSpPr>
        <p:spPr>
          <a:xfrm>
            <a:off x="2870243" y="4898284"/>
            <a:ext cx="1429061" cy="1429434"/>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3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38" name="Donut 437"/>
          <p:cNvSpPr/>
          <p:nvPr/>
        </p:nvSpPr>
        <p:spPr>
          <a:xfrm>
            <a:off x="2870243" y="3087953"/>
            <a:ext cx="1429061" cy="1429434"/>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300"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450" name="Donut 449"/>
          <p:cNvSpPr/>
          <p:nvPr/>
        </p:nvSpPr>
        <p:spPr>
          <a:xfrm>
            <a:off x="2870243" y="1329582"/>
            <a:ext cx="1429061" cy="1429434"/>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defRPr/>
            </a:pPr>
            <a:endParaRPr lang="en-CA" sz="1300" b="1" kern="0" dirty="0">
              <a:solidFill>
                <a:prstClr val="white"/>
              </a:solidFill>
              <a:effectLst>
                <a:outerShdw blurRad="50800" dist="38100" dir="5400000" algn="t" rotWithShape="0">
                  <a:prstClr val="black">
                    <a:alpha val="40000"/>
                  </a:prstClr>
                </a:outerShdw>
              </a:effectLst>
              <a:cs typeface="Arial" pitchFamily="34" charset="0"/>
            </a:endParaRPr>
          </a:p>
        </p:txBody>
      </p:sp>
      <p:grpSp>
        <p:nvGrpSpPr>
          <p:cNvPr id="427" name="Group 426"/>
          <p:cNvGrpSpPr/>
          <p:nvPr/>
        </p:nvGrpSpPr>
        <p:grpSpPr>
          <a:xfrm>
            <a:off x="2817694" y="5103109"/>
            <a:ext cx="495171" cy="658284"/>
            <a:chOff x="3087969" y="3623024"/>
            <a:chExt cx="371475" cy="493713"/>
          </a:xfrm>
        </p:grpSpPr>
        <p:pic>
          <p:nvPicPr>
            <p:cNvPr id="4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362302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9" name="Rectangle 428"/>
            <p:cNvSpPr/>
            <p:nvPr/>
          </p:nvSpPr>
          <p:spPr>
            <a:xfrm>
              <a:off x="3133683" y="3734811"/>
              <a:ext cx="204677"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C</a:t>
              </a:r>
              <a:endParaRPr lang="en-CA" kern="0" dirty="0">
                <a:solidFill>
                  <a:prstClr val="black"/>
                </a:solidFill>
              </a:endParaRPr>
            </a:p>
          </p:txBody>
        </p:sp>
      </p:grpSp>
      <p:sp>
        <p:nvSpPr>
          <p:cNvPr id="3" name="Title 2"/>
          <p:cNvSpPr>
            <a:spLocks noGrp="1"/>
          </p:cNvSpPr>
          <p:nvPr>
            <p:ph type="title"/>
          </p:nvPr>
        </p:nvSpPr>
        <p:spPr/>
        <p:txBody>
          <a:bodyPr/>
          <a:lstStyle/>
          <a:p>
            <a:r>
              <a:rPr lang="en-US" cap="none" dirty="0"/>
              <a:t>h</a:t>
            </a:r>
            <a:r>
              <a:rPr lang="en-US" dirty="0"/>
              <a:t>Q Command and Dispatch Flow</a:t>
            </a:r>
          </a:p>
        </p:txBody>
      </p:sp>
      <p:sp>
        <p:nvSpPr>
          <p:cNvPr id="4" name="Content Placeholder 3"/>
          <p:cNvSpPr>
            <a:spLocks noGrp="1"/>
          </p:cNvSpPr>
          <p:nvPr>
            <p:ph idx="1"/>
          </p:nvPr>
        </p:nvSpPr>
        <p:spPr>
          <a:xfrm>
            <a:off x="6916789" y="1375898"/>
            <a:ext cx="4991664" cy="5029200"/>
          </a:xfrm>
        </p:spPr>
        <p:txBody>
          <a:bodyPr/>
          <a:lstStyle/>
          <a:p>
            <a:r>
              <a:rPr lang="en-US" sz="2400" dirty="0"/>
              <a:t>User-mode application talks directly to the hardware</a:t>
            </a:r>
          </a:p>
          <a:p>
            <a:pPr lvl="1"/>
            <a:r>
              <a:rPr lang="en-US" dirty="0"/>
              <a:t>HSA Architected Queuing Language (AQL) defines vendor-independent format</a:t>
            </a:r>
          </a:p>
          <a:p>
            <a:pPr lvl="1"/>
            <a:r>
              <a:rPr lang="en-US" dirty="0"/>
              <a:t>No system call</a:t>
            </a:r>
          </a:p>
          <a:p>
            <a:pPr lvl="1"/>
            <a:r>
              <a:rPr lang="en-US" dirty="0"/>
              <a:t>No kernel driver involvement</a:t>
            </a:r>
          </a:p>
          <a:p>
            <a:r>
              <a:rPr lang="en-US" sz="2400" dirty="0"/>
              <a:t>Hardware scheduling</a:t>
            </a:r>
          </a:p>
          <a:p>
            <a:r>
              <a:rPr lang="en-US" sz="2400" dirty="0"/>
              <a:t>Greatly reduced dispatch overhead</a:t>
            </a:r>
            <a:br>
              <a:rPr lang="en-US" sz="2400" dirty="0"/>
            </a:br>
            <a:r>
              <a:rPr lang="en-US" sz="2400" dirty="0">
                <a:sym typeface="Wingdings" panose="05000000000000000000" pitchFamily="2" charset="2"/>
              </a:rPr>
              <a:t> less overhead to amortize</a:t>
            </a:r>
            <a:br>
              <a:rPr lang="en-US" sz="2400" dirty="0">
                <a:sym typeface="Wingdings" panose="05000000000000000000" pitchFamily="2" charset="2"/>
              </a:rPr>
            </a:br>
            <a:r>
              <a:rPr lang="en-US" sz="2400" dirty="0">
                <a:sym typeface="Wingdings" panose="05000000000000000000" pitchFamily="2" charset="2"/>
              </a:rPr>
              <a:t> profitable to offload smaller tasks</a:t>
            </a:r>
          </a:p>
          <a:p>
            <a:r>
              <a:rPr lang="en-US" sz="2400" dirty="0">
                <a:sym typeface="Wingdings" panose="05000000000000000000" pitchFamily="2" charset="2"/>
              </a:rPr>
              <a:t>Device enqueue: GPU kernels can self-enqueue additional tasks (dynamic parallelism)</a:t>
            </a:r>
            <a:endParaRPr lang="en-US" sz="2400" dirty="0"/>
          </a:p>
          <a:p>
            <a:endParaRPr lang="en-US" dirty="0"/>
          </a:p>
        </p:txBody>
      </p:sp>
      <p:cxnSp>
        <p:nvCxnSpPr>
          <p:cNvPr id="369" name="Straight Connector 368"/>
          <p:cNvCxnSpPr>
            <a:stCxn id="423" idx="1"/>
            <a:endCxn id="438" idx="6"/>
          </p:cNvCxnSpPr>
          <p:nvPr/>
        </p:nvCxnSpPr>
        <p:spPr>
          <a:xfrm flipH="1">
            <a:off x="4299303" y="3802670"/>
            <a:ext cx="865034" cy="0"/>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cxnSp>
        <p:nvCxnSpPr>
          <p:cNvPr id="383" name="Straight Connector 382"/>
          <p:cNvCxnSpPr>
            <a:stCxn id="426" idx="2"/>
            <a:endCxn id="385" idx="3"/>
          </p:cNvCxnSpPr>
          <p:nvPr/>
        </p:nvCxnSpPr>
        <p:spPr>
          <a:xfrm flipH="1" flipV="1">
            <a:off x="1511600" y="5607549"/>
            <a:ext cx="1358642" cy="5452"/>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pic>
        <p:nvPicPr>
          <p:cNvPr id="384"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335" y="5506191"/>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385" name="Rounded Rectangle 384"/>
          <p:cNvSpPr/>
          <p:nvPr/>
        </p:nvSpPr>
        <p:spPr>
          <a:xfrm>
            <a:off x="387596" y="5207499"/>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47992" tIns="47992" rIns="47992" bIns="47992"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C</a:t>
            </a:r>
          </a:p>
        </p:txBody>
      </p:sp>
      <p:cxnSp>
        <p:nvCxnSpPr>
          <p:cNvPr id="388" name="Straight Connector 387"/>
          <p:cNvCxnSpPr>
            <a:stCxn id="438" idx="2"/>
            <a:endCxn id="394" idx="3"/>
          </p:cNvCxnSpPr>
          <p:nvPr/>
        </p:nvCxnSpPr>
        <p:spPr>
          <a:xfrm flipH="1">
            <a:off x="1511600" y="3802670"/>
            <a:ext cx="1358642" cy="0"/>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pic>
        <p:nvPicPr>
          <p:cNvPr id="389"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335" y="370333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643" y="3703330"/>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643" y="3703330"/>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643" y="3703330"/>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394" name="Rounded Rectangle 393"/>
          <p:cNvSpPr/>
          <p:nvPr/>
        </p:nvSpPr>
        <p:spPr>
          <a:xfrm>
            <a:off x="387596" y="3402620"/>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47992" tIns="47992" rIns="47992" bIns="47992"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B</a:t>
            </a:r>
          </a:p>
        </p:txBody>
      </p:sp>
      <p:cxnSp>
        <p:nvCxnSpPr>
          <p:cNvPr id="395" name="Straight Connector 394"/>
          <p:cNvCxnSpPr>
            <a:stCxn id="450" idx="2"/>
            <a:endCxn id="405" idx="3"/>
          </p:cNvCxnSpPr>
          <p:nvPr/>
        </p:nvCxnSpPr>
        <p:spPr>
          <a:xfrm flipH="1" flipV="1">
            <a:off x="1511600" y="2040735"/>
            <a:ext cx="1358642" cy="3564"/>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pic>
        <p:nvPicPr>
          <p:cNvPr id="396"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942" y="192479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398"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942" y="192479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942" y="192479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942" y="1924791"/>
            <a:ext cx="235797" cy="235853"/>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2" descr="E:\Quardia\Quardia Client Folder - Active\AMD\AMD0068 FUSION developer summit - June - Gary Silcott\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942" y="1924791"/>
            <a:ext cx="235797" cy="235853"/>
          </a:xfrm>
          <a:prstGeom prst="rect">
            <a:avLst/>
          </a:prstGeom>
          <a:noFill/>
          <a:extLst>
            <a:ext uri="{909E8E84-426E-40DD-AFC4-6F175D3DCCD1}">
              <a14:hiddenFill xmlns:a14="http://schemas.microsoft.com/office/drawing/2010/main">
                <a:solidFill>
                  <a:srgbClr val="FFFFFF"/>
                </a:solidFill>
              </a14:hiddenFill>
            </a:ext>
          </a:extLst>
        </p:spPr>
      </p:pic>
      <p:sp>
        <p:nvSpPr>
          <p:cNvPr id="405" name="Rounded Rectangle 404"/>
          <p:cNvSpPr/>
          <p:nvPr/>
        </p:nvSpPr>
        <p:spPr>
          <a:xfrm>
            <a:off x="387596" y="1640685"/>
            <a:ext cx="1124005" cy="800100"/>
          </a:xfrm>
          <a:prstGeom prst="roundRect">
            <a:avLst>
              <a:gd name="adj" fmla="val 11644"/>
            </a:avLst>
          </a:prstGeom>
          <a:solidFill>
            <a:srgbClr val="C0504D">
              <a:lumMod val="75000"/>
            </a:srgbClr>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47992" tIns="47992" rIns="47992" bIns="47992" rtlCol="0" anchor="ctr"/>
          <a:lstStyle/>
          <a:p>
            <a:pPr algn="ctr">
              <a:defRPr/>
            </a:pPr>
            <a:r>
              <a:rPr lang="en-CA" sz="1600" b="1" kern="0" dirty="0">
                <a:solidFill>
                  <a:prstClr val="white"/>
                </a:solidFill>
                <a:effectLst>
                  <a:outerShdw blurRad="50800" dist="38100" dir="5400000" algn="t" rotWithShape="0">
                    <a:prstClr val="black">
                      <a:alpha val="40000"/>
                    </a:prstClr>
                  </a:outerShdw>
                </a:effectLst>
                <a:cs typeface="Arial" pitchFamily="34" charset="0"/>
              </a:rPr>
              <a:t>App A</a:t>
            </a:r>
          </a:p>
        </p:txBody>
      </p:sp>
      <p:sp>
        <p:nvSpPr>
          <p:cNvPr id="423" name="Rounded Rectangle 422"/>
          <p:cNvSpPr/>
          <p:nvPr/>
        </p:nvSpPr>
        <p:spPr>
          <a:xfrm>
            <a:off x="5164338" y="3030878"/>
            <a:ext cx="1257887" cy="1543584"/>
          </a:xfrm>
          <a:prstGeom prst="roundRect">
            <a:avLst>
              <a:gd name="adj" fmla="val 11644"/>
            </a:avLst>
          </a:prstGeom>
          <a:solidFill>
            <a:srgbClr val="009966"/>
          </a:solidFill>
          <a:ln w="9525" cap="flat" cmpd="sng" algn="ctr">
            <a:no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prst="relaxedInset"/>
          </a:sp3d>
        </p:spPr>
        <p:txBody>
          <a:bodyPr lIns="47992" tIns="47992" rIns="47992" bIns="47992" rtlCol="0" anchor="ctr"/>
          <a:lstStyle/>
          <a:p>
            <a:pPr algn="ctr">
              <a:defRPr/>
            </a:pPr>
            <a:r>
              <a:rPr lang="en-CA" sz="2400" b="1" kern="0" dirty="0">
                <a:solidFill>
                  <a:prstClr val="white"/>
                </a:solidFill>
                <a:effectLst>
                  <a:outerShdw blurRad="50800" dist="38100" dir="5400000" algn="t" rotWithShape="0">
                    <a:prstClr val="black">
                      <a:alpha val="40000"/>
                    </a:prstClr>
                  </a:outerShdw>
                </a:effectLst>
                <a:cs typeface="Arial" pitchFamily="34" charset="0"/>
              </a:rPr>
              <a:t>GPU</a:t>
            </a:r>
          </a:p>
        </p:txBody>
      </p:sp>
      <p:grpSp>
        <p:nvGrpSpPr>
          <p:cNvPr id="430" name="Group 429"/>
          <p:cNvGrpSpPr/>
          <p:nvPr/>
        </p:nvGrpSpPr>
        <p:grpSpPr>
          <a:xfrm>
            <a:off x="2996633" y="4884575"/>
            <a:ext cx="658113" cy="495300"/>
            <a:chOff x="3222208" y="3459123"/>
            <a:chExt cx="493713" cy="371475"/>
          </a:xfrm>
        </p:grpSpPr>
        <p:pic>
          <p:nvPicPr>
            <p:cNvPr id="4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33110">
              <a:off x="3283327" y="339800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2" name="Rectangle 431"/>
            <p:cNvSpPr/>
            <p:nvPr/>
          </p:nvSpPr>
          <p:spPr>
            <a:xfrm>
              <a:off x="3337964" y="3511075"/>
              <a:ext cx="204677"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C</a:t>
              </a:r>
              <a:endParaRPr lang="en-CA" kern="0" dirty="0">
                <a:solidFill>
                  <a:prstClr val="black"/>
                </a:solidFill>
              </a:endParaRPr>
            </a:p>
          </p:txBody>
        </p:sp>
      </p:grpSp>
      <p:grpSp>
        <p:nvGrpSpPr>
          <p:cNvPr id="433" name="Group 432"/>
          <p:cNvGrpSpPr/>
          <p:nvPr/>
        </p:nvGrpSpPr>
        <p:grpSpPr>
          <a:xfrm>
            <a:off x="3401799" y="4846100"/>
            <a:ext cx="658113" cy="495300"/>
            <a:chOff x="3526162" y="3430267"/>
            <a:chExt cx="493713" cy="371475"/>
          </a:xfrm>
        </p:grpSpPr>
        <p:pic>
          <p:nvPicPr>
            <p:cNvPr id="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18665">
              <a:off x="3587281" y="3369148"/>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 name="Rectangle 434"/>
            <p:cNvSpPr/>
            <p:nvPr/>
          </p:nvSpPr>
          <p:spPr>
            <a:xfrm>
              <a:off x="3639522" y="3491620"/>
              <a:ext cx="204677"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C</a:t>
              </a:r>
              <a:endParaRPr lang="en-CA" kern="0" dirty="0">
                <a:solidFill>
                  <a:prstClr val="black"/>
                </a:solidFill>
              </a:endParaRPr>
            </a:p>
          </p:txBody>
        </p:sp>
      </p:grpSp>
      <p:grpSp>
        <p:nvGrpSpPr>
          <p:cNvPr id="439" name="Group 438"/>
          <p:cNvGrpSpPr/>
          <p:nvPr/>
        </p:nvGrpSpPr>
        <p:grpSpPr>
          <a:xfrm>
            <a:off x="2817694" y="3325109"/>
            <a:ext cx="495171" cy="658284"/>
            <a:chOff x="3087969" y="2289524"/>
            <a:chExt cx="371475" cy="493713"/>
          </a:xfrm>
        </p:grpSpPr>
        <p:pic>
          <p:nvPicPr>
            <p:cNvPr id="4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228952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1" name="Rectangle 440"/>
            <p:cNvSpPr/>
            <p:nvPr/>
          </p:nvSpPr>
          <p:spPr>
            <a:xfrm>
              <a:off x="3123955" y="2421578"/>
              <a:ext cx="208284"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grpSp>
      <p:grpSp>
        <p:nvGrpSpPr>
          <p:cNvPr id="442" name="Group 441"/>
          <p:cNvGrpSpPr/>
          <p:nvPr/>
        </p:nvGrpSpPr>
        <p:grpSpPr>
          <a:xfrm>
            <a:off x="2996633" y="3106575"/>
            <a:ext cx="658113" cy="495300"/>
            <a:chOff x="3222208" y="2125623"/>
            <a:chExt cx="493713" cy="371475"/>
          </a:xfrm>
        </p:grpSpPr>
        <p:pic>
          <p:nvPicPr>
            <p:cNvPr id="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33110">
              <a:off x="3283327" y="206450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4" name="Rectangle 443"/>
            <p:cNvSpPr/>
            <p:nvPr/>
          </p:nvSpPr>
          <p:spPr>
            <a:xfrm>
              <a:off x="3347692" y="2178386"/>
              <a:ext cx="208284"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grpSp>
      <p:grpSp>
        <p:nvGrpSpPr>
          <p:cNvPr id="445" name="Group 444"/>
          <p:cNvGrpSpPr/>
          <p:nvPr/>
        </p:nvGrpSpPr>
        <p:grpSpPr>
          <a:xfrm>
            <a:off x="3401799" y="3068100"/>
            <a:ext cx="658113" cy="495300"/>
            <a:chOff x="3526162" y="2096767"/>
            <a:chExt cx="493713" cy="371475"/>
          </a:xfrm>
        </p:grpSpPr>
        <p:pic>
          <p:nvPicPr>
            <p:cNvPr id="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18665">
              <a:off x="3587281" y="2035648"/>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7" name="Rectangle 446"/>
            <p:cNvSpPr/>
            <p:nvPr/>
          </p:nvSpPr>
          <p:spPr>
            <a:xfrm>
              <a:off x="3639522" y="2149203"/>
              <a:ext cx="208284"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grpSp>
      <p:grpSp>
        <p:nvGrpSpPr>
          <p:cNvPr id="451" name="Group 450"/>
          <p:cNvGrpSpPr/>
          <p:nvPr/>
        </p:nvGrpSpPr>
        <p:grpSpPr>
          <a:xfrm>
            <a:off x="2817694" y="1534409"/>
            <a:ext cx="495171" cy="658284"/>
            <a:chOff x="3087969" y="946499"/>
            <a:chExt cx="371475" cy="493713"/>
          </a:xfrm>
        </p:grpSpPr>
        <p:pic>
          <p:nvPicPr>
            <p:cNvPr id="4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946499"/>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 name="Rectangle 452"/>
            <p:cNvSpPr/>
            <p:nvPr/>
          </p:nvSpPr>
          <p:spPr>
            <a:xfrm>
              <a:off x="3123955" y="1059706"/>
              <a:ext cx="214298"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grpSp>
        <p:nvGrpSpPr>
          <p:cNvPr id="454" name="Group 453"/>
          <p:cNvGrpSpPr/>
          <p:nvPr/>
        </p:nvGrpSpPr>
        <p:grpSpPr>
          <a:xfrm>
            <a:off x="2996633" y="1315875"/>
            <a:ext cx="658113" cy="495300"/>
            <a:chOff x="3222208" y="782598"/>
            <a:chExt cx="493713" cy="371475"/>
          </a:xfrm>
        </p:grpSpPr>
        <p:pic>
          <p:nvPicPr>
            <p:cNvPr id="4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33110">
              <a:off x="3283327" y="721479"/>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6" name="Rectangle 455"/>
            <p:cNvSpPr/>
            <p:nvPr/>
          </p:nvSpPr>
          <p:spPr>
            <a:xfrm>
              <a:off x="3337964" y="855426"/>
              <a:ext cx="214298"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grpSp>
        <p:nvGrpSpPr>
          <p:cNvPr id="457" name="Group 456"/>
          <p:cNvGrpSpPr/>
          <p:nvPr/>
        </p:nvGrpSpPr>
        <p:grpSpPr>
          <a:xfrm>
            <a:off x="3401799" y="1277400"/>
            <a:ext cx="658113" cy="495300"/>
            <a:chOff x="3526162" y="753742"/>
            <a:chExt cx="493713" cy="371475"/>
          </a:xfrm>
        </p:grpSpPr>
        <p:pic>
          <p:nvPicPr>
            <p:cNvPr id="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18665">
              <a:off x="3587281" y="692623"/>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9" name="Rectangle 458"/>
            <p:cNvSpPr/>
            <p:nvPr/>
          </p:nvSpPr>
          <p:spPr>
            <a:xfrm>
              <a:off x="3639522" y="816515"/>
              <a:ext cx="214298"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grpSp>
        <p:nvGrpSpPr>
          <p:cNvPr id="460" name="Group 459"/>
          <p:cNvGrpSpPr/>
          <p:nvPr/>
        </p:nvGrpSpPr>
        <p:grpSpPr>
          <a:xfrm>
            <a:off x="3801714" y="1433405"/>
            <a:ext cx="495171" cy="658284"/>
            <a:chOff x="3826176" y="870746"/>
            <a:chExt cx="371475" cy="493713"/>
          </a:xfrm>
        </p:grpSpPr>
        <p:pic>
          <p:nvPicPr>
            <p:cNvPr id="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77795">
              <a:off x="3826176" y="870746"/>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2" name="Rectangle 461"/>
            <p:cNvSpPr/>
            <p:nvPr/>
          </p:nvSpPr>
          <p:spPr>
            <a:xfrm>
              <a:off x="3882713" y="1011069"/>
              <a:ext cx="214298"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grpSp>
        <p:nvGrpSpPr>
          <p:cNvPr id="463" name="Group 462"/>
          <p:cNvGrpSpPr/>
          <p:nvPr/>
        </p:nvGrpSpPr>
        <p:grpSpPr>
          <a:xfrm>
            <a:off x="3869890" y="1832987"/>
            <a:ext cx="495171" cy="658284"/>
            <a:chOff x="3877321" y="1170432"/>
            <a:chExt cx="371475" cy="493713"/>
          </a:xfrm>
        </p:grpSpPr>
        <p:pic>
          <p:nvPicPr>
            <p:cNvPr id="4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333080">
              <a:off x="3877321" y="1170432"/>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5" name="Rectangle 464"/>
            <p:cNvSpPr/>
            <p:nvPr/>
          </p:nvSpPr>
          <p:spPr>
            <a:xfrm>
              <a:off x="3921623" y="1322355"/>
              <a:ext cx="214298" cy="219291"/>
            </a:xfrm>
            <a:prstGeom prst="rect">
              <a:avLst/>
            </a:prstGeom>
          </p:spPr>
          <p:txBody>
            <a:bodyPr wrap="none">
              <a:spAutoFit/>
            </a:bodyPr>
            <a:lstStyle/>
            <a:p>
              <a:pPr>
                <a:defRPr/>
              </a:pPr>
              <a:r>
                <a:rPr lang="en-CA" sz="1300"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cxnSp>
        <p:nvCxnSpPr>
          <p:cNvPr id="90" name="Straight Connector 89"/>
          <p:cNvCxnSpPr>
            <a:stCxn id="426" idx="4"/>
            <a:endCxn id="423" idx="2"/>
          </p:cNvCxnSpPr>
          <p:nvPr/>
        </p:nvCxnSpPr>
        <p:spPr>
          <a:xfrm rot="5400000" flipH="1" flipV="1">
            <a:off x="3812399" y="4346836"/>
            <a:ext cx="1753256" cy="2208508"/>
          </a:xfrm>
          <a:prstGeom prst="bentConnector3">
            <a:avLst>
              <a:gd name="adj1" fmla="val -13039"/>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cxnSp>
        <p:nvCxnSpPr>
          <p:cNvPr id="103" name="Straight Connector 102"/>
          <p:cNvCxnSpPr>
            <a:endCxn id="426" idx="7"/>
          </p:cNvCxnSpPr>
          <p:nvPr/>
        </p:nvCxnSpPr>
        <p:spPr>
          <a:xfrm flipH="1">
            <a:off x="4090023" y="4472540"/>
            <a:ext cx="1074315" cy="635081"/>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cxnSp>
        <p:nvCxnSpPr>
          <p:cNvPr id="111" name="Straight Connector 110"/>
          <p:cNvCxnSpPr>
            <a:endCxn id="450" idx="5"/>
          </p:cNvCxnSpPr>
          <p:nvPr/>
        </p:nvCxnSpPr>
        <p:spPr>
          <a:xfrm flipH="1" flipV="1">
            <a:off x="4090022" y="2549680"/>
            <a:ext cx="1106000" cy="530404"/>
          </a:xfrm>
          <a:prstGeom prst="line">
            <a:avLst/>
          </a:prstGeom>
          <a:noFill/>
          <a:ln w="28575" cap="flat" cmpd="sng" algn="ctr">
            <a:solidFill>
              <a:schemeClr val="tx1"/>
            </a:solidFill>
            <a:prstDash val="solid"/>
            <a:headEnd type="triangle" w="lg" len="med"/>
            <a:tailEnd type="none" w="lg" len="med"/>
          </a:ln>
          <a:effectLst>
            <a:outerShdw blurRad="50800" dist="38100" dir="5400000" algn="t" rotWithShape="0">
              <a:prstClr val="black">
                <a:alpha val="40000"/>
              </a:prstClr>
            </a:outerShdw>
          </a:effectLst>
        </p:spPr>
      </p:cxnSp>
    </p:spTree>
    <p:extLst>
      <p:ext uri="{BB962C8B-B14F-4D97-AF65-F5344CB8AC3E}">
        <p14:creationId xmlns:p14="http://schemas.microsoft.com/office/powerpoint/2010/main" val="9682942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Native Support for data-Dependent tasks</a:t>
            </a:r>
            <a:endParaRPr dirty="0"/>
          </a:p>
        </p:txBody>
      </p:sp>
      <p:sp>
        <p:nvSpPr>
          <p:cNvPr id="4" name="Text Placeholder 3"/>
          <p:cNvSpPr>
            <a:spLocks noGrp="1"/>
          </p:cNvSpPr>
          <p:nvPr>
            <p:ph type="body" sz="quarter" idx="10"/>
          </p:nvPr>
        </p:nvSpPr>
        <p:spPr/>
        <p:txBody>
          <a:bodyPr/>
          <a:lstStyle/>
          <a:p>
            <a:pPr>
              <a:defRPr/>
            </a:pPr>
            <a:r>
              <a:rPr dirty="0"/>
              <a:t>Expose Directed A</a:t>
            </a:r>
            <a:r>
              <a:rPr lang="en-US" dirty="0"/>
              <a:t>c</a:t>
            </a:r>
            <a:r>
              <a:rPr dirty="0"/>
              <a:t>yclic Graphs (DAG) to Hardware </a:t>
            </a:r>
          </a:p>
          <a:p>
            <a:pPr>
              <a:defRPr/>
            </a:pPr>
            <a:endParaRPr dirty="0"/>
          </a:p>
        </p:txBody>
      </p:sp>
      <p:grpSp>
        <p:nvGrpSpPr>
          <p:cNvPr id="16406" name="Group 16405"/>
          <p:cNvGrpSpPr/>
          <p:nvPr/>
        </p:nvGrpSpPr>
        <p:grpSpPr>
          <a:xfrm>
            <a:off x="5313274" y="1171064"/>
            <a:ext cx="4800099" cy="2107673"/>
            <a:chOff x="3789272" y="1171063"/>
            <a:chExt cx="4800099" cy="2107673"/>
          </a:xfrm>
        </p:grpSpPr>
        <p:sp>
          <p:nvSpPr>
            <p:cNvPr id="16395" name="Rectangle 16394"/>
            <p:cNvSpPr/>
            <p:nvPr/>
          </p:nvSpPr>
          <p:spPr>
            <a:xfrm>
              <a:off x="5448300" y="1171063"/>
              <a:ext cx="3141071" cy="2106189"/>
            </a:xfrm>
            <a:prstGeom prst="rect">
              <a:avLst/>
            </a:prstGeom>
            <a:solidFill>
              <a:srgbClr val="663300"/>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Barrier Packet</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p:cxnSp>
          <p:nvCxnSpPr>
            <p:cNvPr id="16397" name="Straight Connector 16396"/>
            <p:cNvCxnSpPr/>
            <p:nvPr/>
          </p:nvCxnSpPr>
          <p:spPr>
            <a:xfrm flipV="1">
              <a:off x="3789272" y="1207077"/>
              <a:ext cx="1613537" cy="1874110"/>
            </a:xfrm>
            <a:prstGeom prst="line">
              <a:avLst/>
            </a:prstGeom>
            <a:ln w="28575">
              <a:solidFill>
                <a:srgbClr val="663300"/>
              </a:solidFill>
              <a:prstDash val="sysDash"/>
            </a:ln>
          </p:spPr>
          <p:style>
            <a:lnRef idx="1">
              <a:schemeClr val="accent1"/>
            </a:lnRef>
            <a:fillRef idx="0">
              <a:schemeClr val="accent1"/>
            </a:fillRef>
            <a:effectRef idx="0">
              <a:schemeClr val="accent1"/>
            </a:effectRef>
            <a:fontRef idx="minor">
              <a:schemeClr val="tx1"/>
            </a:fontRef>
          </p:style>
        </p:cxnSp>
        <p:cxnSp>
          <p:nvCxnSpPr>
            <p:cNvPr id="16399" name="Straight Connector 16398"/>
            <p:cNvCxnSpPr/>
            <p:nvPr/>
          </p:nvCxnSpPr>
          <p:spPr>
            <a:xfrm>
              <a:off x="4188327" y="3260693"/>
              <a:ext cx="1214482" cy="18043"/>
            </a:xfrm>
            <a:prstGeom prst="line">
              <a:avLst/>
            </a:prstGeom>
            <a:ln w="28575">
              <a:solidFill>
                <a:srgbClr val="663300"/>
              </a:solidFill>
              <a:prstDash val="sysDash"/>
            </a:ln>
          </p:spPr>
          <p:style>
            <a:lnRef idx="1">
              <a:schemeClr val="accent1"/>
            </a:lnRef>
            <a:fillRef idx="0">
              <a:schemeClr val="accent1"/>
            </a:fillRef>
            <a:effectRef idx="0">
              <a:schemeClr val="accent1"/>
            </a:effectRef>
            <a:fontRef idx="minor">
              <a:schemeClr val="tx1"/>
            </a:fontRef>
          </p:style>
        </p:cxnSp>
        <p:sp>
          <p:nvSpPr>
            <p:cNvPr id="16400" name="Rectangle 16399"/>
            <p:cNvSpPr/>
            <p:nvPr/>
          </p:nvSpPr>
          <p:spPr>
            <a:xfrm>
              <a:off x="5553103" y="1723164"/>
              <a:ext cx="2203577" cy="279560"/>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Completion Signal A</a:t>
              </a:r>
            </a:p>
          </p:txBody>
        </p:sp>
        <p:sp>
          <p:nvSpPr>
            <p:cNvPr id="68" name="Rectangle 67"/>
            <p:cNvSpPr/>
            <p:nvPr/>
          </p:nvSpPr>
          <p:spPr>
            <a:xfrm>
              <a:off x="5556588" y="2002724"/>
              <a:ext cx="2200092" cy="28665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Completion Signal B</a:t>
              </a:r>
            </a:p>
          </p:txBody>
        </p:sp>
        <p:sp>
          <p:nvSpPr>
            <p:cNvPr id="69" name="Rectangle 68"/>
            <p:cNvSpPr/>
            <p:nvPr/>
          </p:nvSpPr>
          <p:spPr>
            <a:xfrm>
              <a:off x="5556588" y="2290860"/>
              <a:ext cx="2200092" cy="28665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5556588" y="2577513"/>
              <a:ext cx="2200092" cy="28665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5556588" y="2864166"/>
              <a:ext cx="2200092" cy="286653"/>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 name="Donut 9"/>
          <p:cNvSpPr/>
          <p:nvPr/>
        </p:nvSpPr>
        <p:spPr>
          <a:xfrm>
            <a:off x="4740423" y="3152169"/>
            <a:ext cx="1072075" cy="1072355"/>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27007" tIns="27007" rIns="27007" bIns="27007" numCol="1" spcCol="0" rtlCol="0" fromWordArt="0" anchor="ctr" anchorCtr="0" forceAA="0" compatLnSpc="1">
            <a:prstTxWarp prst="textNoShape">
              <a:avLst/>
            </a:prstTxWarp>
            <a:noAutofit/>
          </a:bodyPr>
          <a:lstStyle/>
          <a:p>
            <a:pPr algn="ctr">
              <a:defRPr/>
            </a:pPr>
            <a:endParaRPr lang="en-CA" sz="975"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11" name="Donut 10"/>
          <p:cNvSpPr/>
          <p:nvPr/>
        </p:nvSpPr>
        <p:spPr>
          <a:xfrm>
            <a:off x="2689470" y="3131399"/>
            <a:ext cx="1072075" cy="1072355"/>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27007" tIns="27007" rIns="27007" bIns="27007" numCol="1" spcCol="0" rtlCol="0" fromWordArt="0" anchor="ctr" anchorCtr="0" forceAA="0" compatLnSpc="1">
            <a:prstTxWarp prst="textNoShape">
              <a:avLst/>
            </a:prstTxWarp>
            <a:noAutofit/>
          </a:bodyPr>
          <a:lstStyle/>
          <a:p>
            <a:pPr algn="ctr">
              <a:defRPr/>
            </a:pPr>
            <a:endParaRPr lang="en-CA" sz="975" b="1" kern="0" dirty="0">
              <a:solidFill>
                <a:prstClr val="white"/>
              </a:solidFill>
              <a:effectLst>
                <a:outerShdw blurRad="50800" dist="38100" dir="5400000" algn="t" rotWithShape="0">
                  <a:prstClr val="black">
                    <a:alpha val="40000"/>
                  </a:prstClr>
                </a:outerShdw>
              </a:effectLst>
              <a:cs typeface="Arial" pitchFamily="34" charset="0"/>
            </a:endParaRPr>
          </a:p>
        </p:txBody>
      </p:sp>
      <p:sp>
        <p:nvSpPr>
          <p:cNvPr id="12" name="Donut 11"/>
          <p:cNvSpPr/>
          <p:nvPr/>
        </p:nvSpPr>
        <p:spPr>
          <a:xfrm>
            <a:off x="741405" y="3124494"/>
            <a:ext cx="1072075" cy="1072355"/>
          </a:xfrm>
          <a:prstGeom prst="donut">
            <a:avLst>
              <a:gd name="adj" fmla="val 21619"/>
            </a:avLst>
          </a:prstGeom>
          <a:solidFill>
            <a:sysClr val="windowText" lastClr="000000">
              <a:lumMod val="50000"/>
              <a:lumOff val="50000"/>
            </a:sysClr>
          </a:solidFill>
          <a:ln w="38100" cap="flat" cmpd="sng" algn="ctr">
            <a:solidFill>
              <a:sysClr val="windowText" lastClr="000000">
                <a:lumMod val="75000"/>
                <a:lumOff val="25000"/>
              </a:sysClr>
            </a:solidFill>
            <a:prstDash val="solid"/>
          </a:ln>
          <a:effectLst>
            <a:outerShdw blurRad="40000" dist="23000" dir="5400000" rotWithShape="0">
              <a:srgbClr val="000000">
                <a:alpha val="35000"/>
              </a:srgbClr>
            </a:outerShdw>
          </a:effectLst>
          <a:scene3d>
            <a:camera prst="orthographicFront"/>
            <a:lightRig rig="soft" dir="t">
              <a:rot lat="0" lon="0" rev="16800000"/>
            </a:lightRig>
          </a:scene3d>
          <a:sp3d prstMaterial="plastic">
            <a:bevelT w="152400" h="50800" prst="softRound"/>
          </a:sp3d>
        </p:spPr>
        <p:txBody>
          <a:bodyPr rot="0" spcFirstLastPara="0" vertOverflow="overflow" horzOverflow="overflow" vert="horz" wrap="square" lIns="27007" tIns="27007" rIns="27007" bIns="27007" numCol="1" spcCol="0" rtlCol="0" fromWordArt="0" anchor="ctr" anchorCtr="0" forceAA="0" compatLnSpc="1">
            <a:prstTxWarp prst="textNoShape">
              <a:avLst/>
            </a:prstTxWarp>
            <a:noAutofit/>
          </a:bodyPr>
          <a:lstStyle/>
          <a:p>
            <a:pPr algn="ctr">
              <a:defRPr/>
            </a:pPr>
            <a:endParaRPr lang="en-CA" sz="975" b="1" kern="0" dirty="0">
              <a:solidFill>
                <a:prstClr val="white"/>
              </a:solidFill>
              <a:effectLst>
                <a:outerShdw blurRad="50800" dist="38100" dir="5400000" algn="t" rotWithShape="0">
                  <a:prstClr val="black">
                    <a:alpha val="40000"/>
                  </a:prstClr>
                </a:outerShdw>
              </a:effectLst>
              <a:cs typeface="Arial" pitchFamily="34" charset="0"/>
            </a:endParaRPr>
          </a:p>
        </p:txBody>
      </p:sp>
      <p:grpSp>
        <p:nvGrpSpPr>
          <p:cNvPr id="13" name="Group 12"/>
          <p:cNvGrpSpPr/>
          <p:nvPr/>
        </p:nvGrpSpPr>
        <p:grpSpPr>
          <a:xfrm>
            <a:off x="4701001" y="3305828"/>
            <a:ext cx="371475" cy="493842"/>
            <a:chOff x="3087969" y="3623024"/>
            <a:chExt cx="371475" cy="493713"/>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362302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133683" y="3734811"/>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16" name="Group 15"/>
          <p:cNvGrpSpPr/>
          <p:nvPr/>
        </p:nvGrpSpPr>
        <p:grpSpPr>
          <a:xfrm>
            <a:off x="4835240" y="3141884"/>
            <a:ext cx="493713" cy="371572"/>
            <a:chOff x="3222208" y="3459123"/>
            <a:chExt cx="493713" cy="371475"/>
          </a:xfrm>
        </p:grpSpPr>
        <p:pic>
          <p:nvPicPr>
            <p:cNvPr id="17"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33110">
              <a:off x="3283327" y="339800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337964" y="3511075"/>
              <a:ext cx="250390" cy="242311"/>
            </a:xfrm>
            <a:prstGeom prst="rect">
              <a:avLst/>
            </a:prstGeom>
          </p:spPr>
          <p:txBody>
            <a:bodyPr wrap="none">
              <a:spAutoFit/>
            </a:bodyPr>
            <a:lstStyle/>
            <a:p>
              <a:pPr>
                <a:defRPr/>
              </a:pPr>
              <a:r>
                <a:rPr lang="en-CA" sz="975" b="1" kern="0" dirty="0">
                  <a:solidFill>
                    <a:prstClr val="white"/>
                  </a:solidFill>
                  <a:effectLst>
                    <a:outerShdw blurRad="50800" dist="38100" dir="5400000" algn="t" rotWithShape="0">
                      <a:prstClr val="black">
                        <a:alpha val="40000"/>
                      </a:prstClr>
                    </a:outerShdw>
                  </a:effectLst>
                  <a:cs typeface="Arial" pitchFamily="34" charset="0"/>
                </a:rPr>
                <a:t>C</a:t>
              </a:r>
              <a:endParaRPr lang="en-CA" kern="0" dirty="0">
                <a:solidFill>
                  <a:prstClr val="black"/>
                </a:solidFill>
              </a:endParaRPr>
            </a:p>
          </p:txBody>
        </p:sp>
      </p:grpSp>
      <p:grpSp>
        <p:nvGrpSpPr>
          <p:cNvPr id="19" name="Group 18"/>
          <p:cNvGrpSpPr/>
          <p:nvPr/>
        </p:nvGrpSpPr>
        <p:grpSpPr>
          <a:xfrm>
            <a:off x="5139194" y="3113021"/>
            <a:ext cx="493713" cy="371572"/>
            <a:chOff x="3526162" y="3430267"/>
            <a:chExt cx="493713" cy="371475"/>
          </a:xfrm>
        </p:grpSpPr>
        <p:pic>
          <p:nvPicPr>
            <p:cNvPr id="20"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6218665">
              <a:off x="3587281" y="3369148"/>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3639522" y="3491620"/>
              <a:ext cx="322524" cy="242311"/>
            </a:xfrm>
            <a:prstGeom prst="rect">
              <a:avLst/>
            </a:prstGeom>
          </p:spPr>
          <p:txBody>
            <a:bodyPr wrap="none">
              <a:spAutoFit/>
            </a:bodyPr>
            <a:lstStyle/>
            <a:p>
              <a:pPr>
                <a:defRPr/>
              </a:pPr>
              <a:r>
                <a:rPr lang="en-CA" sz="975" b="1" i="1" kern="0" dirty="0">
                  <a:solidFill>
                    <a:prstClr val="white"/>
                  </a:solidFill>
                  <a:effectLst>
                    <a:outerShdw blurRad="50800" dist="38100" dir="5400000" algn="t" rotWithShape="0">
                      <a:prstClr val="black">
                        <a:alpha val="40000"/>
                      </a:prstClr>
                    </a:outerShdw>
                  </a:effectLst>
                  <a:cs typeface="Arial" pitchFamily="34" charset="0"/>
                </a:rPr>
                <a:t>BP</a:t>
              </a:r>
              <a:endParaRPr lang="en-CA" i="1" kern="0" dirty="0">
                <a:solidFill>
                  <a:prstClr val="black"/>
                </a:solidFill>
              </a:endParaRPr>
            </a:p>
          </p:txBody>
        </p:sp>
      </p:grpSp>
      <p:grpSp>
        <p:nvGrpSpPr>
          <p:cNvPr id="22" name="Group 21"/>
          <p:cNvGrpSpPr/>
          <p:nvPr/>
        </p:nvGrpSpPr>
        <p:grpSpPr>
          <a:xfrm>
            <a:off x="2650048" y="3309312"/>
            <a:ext cx="371475" cy="501421"/>
            <a:chOff x="3087969" y="2289524"/>
            <a:chExt cx="371475" cy="501290"/>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228952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3123955" y="2421578"/>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25" name="Group 24"/>
          <p:cNvGrpSpPr/>
          <p:nvPr/>
        </p:nvGrpSpPr>
        <p:grpSpPr>
          <a:xfrm>
            <a:off x="2784287" y="3145368"/>
            <a:ext cx="493713" cy="422109"/>
            <a:chOff x="3222208" y="2125623"/>
            <a:chExt cx="493713" cy="421999"/>
          </a:xfrm>
        </p:grpSpPr>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33110">
              <a:off x="3283327" y="2064504"/>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3347692" y="2178386"/>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28" name="Group 27"/>
          <p:cNvGrpSpPr/>
          <p:nvPr/>
        </p:nvGrpSpPr>
        <p:grpSpPr>
          <a:xfrm>
            <a:off x="3088241" y="3116505"/>
            <a:ext cx="493713" cy="371572"/>
            <a:chOff x="3526162" y="2096767"/>
            <a:chExt cx="493713" cy="371475"/>
          </a:xfrm>
        </p:grpSpPr>
        <p:pic>
          <p:nvPicPr>
            <p:cNvPr id="29" name="Picture 2"/>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218665">
              <a:off x="3587281" y="2035648"/>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3639522" y="2149203"/>
              <a:ext cx="255198" cy="242311"/>
            </a:xfrm>
            <a:prstGeom prst="rect">
              <a:avLst/>
            </a:prstGeom>
          </p:spPr>
          <p:txBody>
            <a:bodyPr wrap="none">
              <a:spAutoFit/>
            </a:bodyPr>
            <a:lstStyle/>
            <a:p>
              <a:pPr>
                <a:defRPr/>
              </a:pPr>
              <a:r>
                <a:rPr lang="en-CA" sz="975" b="1" kern="0" dirty="0">
                  <a:solidFill>
                    <a:prstClr val="white"/>
                  </a:solidFill>
                  <a:effectLst>
                    <a:outerShdw blurRad="50800" dist="38100" dir="5400000" algn="t" rotWithShape="0">
                      <a:prstClr val="black">
                        <a:alpha val="40000"/>
                      </a:prstClr>
                    </a:outerShdw>
                  </a:effectLst>
                  <a:cs typeface="Arial" pitchFamily="34" charset="0"/>
                </a:rPr>
                <a:t>B</a:t>
              </a:r>
              <a:endParaRPr lang="en-CA" kern="0" dirty="0">
                <a:solidFill>
                  <a:prstClr val="black"/>
                </a:solidFill>
              </a:endParaRPr>
            </a:p>
          </p:txBody>
        </p:sp>
      </p:grpSp>
      <p:grpSp>
        <p:nvGrpSpPr>
          <p:cNvPr id="31" name="Group 30"/>
          <p:cNvGrpSpPr/>
          <p:nvPr/>
        </p:nvGrpSpPr>
        <p:grpSpPr>
          <a:xfrm>
            <a:off x="701983" y="3278154"/>
            <a:ext cx="371475" cy="493842"/>
            <a:chOff x="3087969" y="946499"/>
            <a:chExt cx="371475" cy="493713"/>
          </a:xfrm>
        </p:grpSpPr>
        <p:pic>
          <p:nvPicPr>
            <p:cNvPr id="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73980">
              <a:off x="3087969" y="946499"/>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3123955" y="1059706"/>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34" name="Group 33"/>
          <p:cNvGrpSpPr/>
          <p:nvPr/>
        </p:nvGrpSpPr>
        <p:grpSpPr>
          <a:xfrm>
            <a:off x="836222" y="3114210"/>
            <a:ext cx="493713" cy="442179"/>
            <a:chOff x="3222208" y="782598"/>
            <a:chExt cx="493713" cy="442064"/>
          </a:xfrm>
        </p:grpSpPr>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33110">
              <a:off x="3283327" y="721479"/>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le 35"/>
            <p:cNvSpPr/>
            <p:nvPr/>
          </p:nvSpPr>
          <p:spPr>
            <a:xfrm>
              <a:off x="3337964" y="855426"/>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37" name="Group 36"/>
          <p:cNvGrpSpPr/>
          <p:nvPr/>
        </p:nvGrpSpPr>
        <p:grpSpPr>
          <a:xfrm>
            <a:off x="1140176" y="3085348"/>
            <a:ext cx="493713" cy="432122"/>
            <a:chOff x="3526162" y="753742"/>
            <a:chExt cx="493713" cy="432009"/>
          </a:xfrm>
        </p:grpSpPr>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18665">
              <a:off x="3587281" y="692623"/>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3639522" y="816515"/>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40" name="Group 39"/>
          <p:cNvGrpSpPr/>
          <p:nvPr/>
        </p:nvGrpSpPr>
        <p:grpSpPr>
          <a:xfrm>
            <a:off x="1440190" y="3202382"/>
            <a:ext cx="371475" cy="509692"/>
            <a:chOff x="3826176" y="870746"/>
            <a:chExt cx="371475" cy="509559"/>
          </a:xfrm>
        </p:grpSpPr>
        <p:pic>
          <p:nvPicPr>
            <p:cNvPr id="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77795">
              <a:off x="3826176" y="870746"/>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3882713" y="1011069"/>
              <a:ext cx="184731" cy="369236"/>
            </a:xfrm>
            <a:prstGeom prst="rect">
              <a:avLst/>
            </a:prstGeom>
          </p:spPr>
          <p:txBody>
            <a:bodyPr wrap="none">
              <a:spAutoFit/>
            </a:bodyPr>
            <a:lstStyle/>
            <a:p>
              <a:pPr>
                <a:defRPr/>
              </a:pPr>
              <a:endParaRPr lang="en-CA" kern="0" dirty="0">
                <a:solidFill>
                  <a:prstClr val="black"/>
                </a:solidFill>
              </a:endParaRPr>
            </a:p>
          </p:txBody>
        </p:sp>
      </p:grpSp>
      <p:grpSp>
        <p:nvGrpSpPr>
          <p:cNvPr id="43" name="Group 42"/>
          <p:cNvGrpSpPr/>
          <p:nvPr/>
        </p:nvGrpSpPr>
        <p:grpSpPr>
          <a:xfrm>
            <a:off x="1491335" y="3502146"/>
            <a:ext cx="371475" cy="493842"/>
            <a:chOff x="3877321" y="1170432"/>
            <a:chExt cx="371475" cy="493713"/>
          </a:xfrm>
        </p:grpSpPr>
        <p:pic>
          <p:nvPicPr>
            <p:cNvPr id="44" name="Picture 2"/>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33080">
              <a:off x="3877321" y="1170432"/>
              <a:ext cx="37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4"/>
            <p:cNvSpPr/>
            <p:nvPr/>
          </p:nvSpPr>
          <p:spPr>
            <a:xfrm>
              <a:off x="3921623" y="1322355"/>
              <a:ext cx="260008" cy="242311"/>
            </a:xfrm>
            <a:prstGeom prst="rect">
              <a:avLst/>
            </a:prstGeom>
          </p:spPr>
          <p:txBody>
            <a:bodyPr wrap="none">
              <a:spAutoFit/>
            </a:bodyPr>
            <a:lstStyle/>
            <a:p>
              <a:pPr>
                <a:defRPr/>
              </a:pPr>
              <a:r>
                <a:rPr lang="en-CA" sz="975" b="1" kern="0" dirty="0">
                  <a:solidFill>
                    <a:prstClr val="white"/>
                  </a:solidFill>
                  <a:effectLst>
                    <a:outerShdw blurRad="50800" dist="38100" dir="5400000" algn="t" rotWithShape="0">
                      <a:prstClr val="black">
                        <a:alpha val="40000"/>
                      </a:prstClr>
                    </a:outerShdw>
                  </a:effectLst>
                  <a:cs typeface="Arial" pitchFamily="34" charset="0"/>
                </a:rPr>
                <a:t>A</a:t>
              </a:r>
              <a:endParaRPr lang="en-CA" kern="0" dirty="0">
                <a:solidFill>
                  <a:prstClr val="black"/>
                </a:solidFill>
              </a:endParaRPr>
            </a:p>
          </p:txBody>
        </p:sp>
      </p:grpSp>
      <p:cxnSp>
        <p:nvCxnSpPr>
          <p:cNvPr id="16391" name="Straight Arrow Connector 16390"/>
          <p:cNvCxnSpPr/>
          <p:nvPr/>
        </p:nvCxnSpPr>
        <p:spPr>
          <a:xfrm flipH="1" flipV="1">
            <a:off x="1756999" y="3995724"/>
            <a:ext cx="418139" cy="319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93" name="TextBox 16392"/>
          <p:cNvSpPr txBox="1"/>
          <p:nvPr/>
        </p:nvSpPr>
        <p:spPr>
          <a:xfrm rot="2221444">
            <a:off x="1756675" y="3871722"/>
            <a:ext cx="653923" cy="369332"/>
          </a:xfrm>
          <a:prstGeom prst="rect">
            <a:avLst/>
          </a:prstGeom>
          <a:noFill/>
        </p:spPr>
        <p:txBody>
          <a:bodyPr wrap="square" rtlCol="0">
            <a:spAutoFit/>
          </a:bodyPr>
          <a:lstStyle/>
          <a:p>
            <a:pPr>
              <a:spcAft>
                <a:spcPts val="600"/>
              </a:spcAft>
              <a:buClr>
                <a:schemeClr val="bg2"/>
              </a:buClr>
            </a:pPr>
            <a:r>
              <a:rPr lang="en-US" dirty="0"/>
              <a:t>head</a:t>
            </a:r>
          </a:p>
        </p:txBody>
      </p:sp>
      <p:cxnSp>
        <p:nvCxnSpPr>
          <p:cNvPr id="56" name="Straight Arrow Connector 55"/>
          <p:cNvCxnSpPr/>
          <p:nvPr/>
        </p:nvCxnSpPr>
        <p:spPr>
          <a:xfrm rot="16002742" flipH="1" flipV="1">
            <a:off x="3532777" y="2841788"/>
            <a:ext cx="418139" cy="319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8224186">
            <a:off x="3334276" y="2690710"/>
            <a:ext cx="654346" cy="369332"/>
          </a:xfrm>
          <a:prstGeom prst="rect">
            <a:avLst/>
          </a:prstGeom>
          <a:noFill/>
          <a:ln>
            <a:noFill/>
          </a:ln>
        </p:spPr>
        <p:txBody>
          <a:bodyPr wrap="none" rtlCol="0">
            <a:spAutoFit/>
          </a:bodyPr>
          <a:lstStyle/>
          <a:p>
            <a:pPr>
              <a:spcAft>
                <a:spcPts val="600"/>
              </a:spcAft>
              <a:buClr>
                <a:schemeClr val="bg2"/>
              </a:buClr>
            </a:pPr>
            <a:r>
              <a:rPr lang="en-US" dirty="0"/>
              <a:t>head</a:t>
            </a:r>
          </a:p>
        </p:txBody>
      </p:sp>
      <p:cxnSp>
        <p:nvCxnSpPr>
          <p:cNvPr id="59" name="Straight Arrow Connector 58"/>
          <p:cNvCxnSpPr/>
          <p:nvPr/>
        </p:nvCxnSpPr>
        <p:spPr>
          <a:xfrm rot="16002742" flipH="1" flipV="1">
            <a:off x="5570205" y="2869463"/>
            <a:ext cx="418139" cy="319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8224186">
            <a:off x="5390382" y="2701392"/>
            <a:ext cx="654346" cy="369332"/>
          </a:xfrm>
          <a:prstGeom prst="rect">
            <a:avLst/>
          </a:prstGeom>
          <a:noFill/>
        </p:spPr>
        <p:txBody>
          <a:bodyPr wrap="none" rtlCol="0">
            <a:spAutoFit/>
          </a:bodyPr>
          <a:lstStyle/>
          <a:p>
            <a:pPr>
              <a:spcAft>
                <a:spcPts val="600"/>
              </a:spcAft>
              <a:buClr>
                <a:schemeClr val="bg2"/>
              </a:buClr>
            </a:pPr>
            <a:r>
              <a:rPr lang="en-US" dirty="0"/>
              <a:t>head</a:t>
            </a:r>
          </a:p>
        </p:txBody>
      </p:sp>
      <p:sp>
        <p:nvSpPr>
          <p:cNvPr id="16403" name="Left Brace 16402"/>
          <p:cNvSpPr/>
          <p:nvPr/>
        </p:nvSpPr>
        <p:spPr>
          <a:xfrm rot="16200000">
            <a:off x="3108736" y="2067478"/>
            <a:ext cx="373108" cy="5034416"/>
          </a:xfrm>
          <a:prstGeom prst="leftBrace">
            <a:avLst>
              <a:gd name="adj1" fmla="val 4058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04" name="TextBox 16403"/>
          <p:cNvSpPr txBox="1"/>
          <p:nvPr/>
        </p:nvSpPr>
        <p:spPr>
          <a:xfrm>
            <a:off x="2625907" y="4760181"/>
            <a:ext cx="1338764" cy="369332"/>
          </a:xfrm>
          <a:prstGeom prst="rect">
            <a:avLst/>
          </a:prstGeom>
          <a:noFill/>
        </p:spPr>
        <p:txBody>
          <a:bodyPr wrap="none" rtlCol="0">
            <a:spAutoFit/>
          </a:bodyPr>
          <a:lstStyle/>
          <a:p>
            <a:pPr>
              <a:spcAft>
                <a:spcPts val="600"/>
              </a:spcAft>
              <a:buClr>
                <a:schemeClr val="bg2"/>
              </a:buClr>
            </a:pPr>
            <a:r>
              <a:rPr lang="en-US" dirty="0"/>
              <a:t>HSA Queues</a:t>
            </a:r>
          </a:p>
        </p:txBody>
      </p:sp>
      <p:grpSp>
        <p:nvGrpSpPr>
          <p:cNvPr id="7" name="Group 6"/>
          <p:cNvGrpSpPr/>
          <p:nvPr/>
        </p:nvGrpSpPr>
        <p:grpSpPr>
          <a:xfrm>
            <a:off x="1140359" y="1343918"/>
            <a:ext cx="2491946" cy="1158558"/>
            <a:chOff x="1359005" y="1591836"/>
            <a:chExt cx="2491946" cy="1158558"/>
          </a:xfrm>
        </p:grpSpPr>
        <p:sp>
          <p:nvSpPr>
            <p:cNvPr id="63" name="Oval 62"/>
            <p:cNvSpPr/>
            <p:nvPr/>
          </p:nvSpPr>
          <p:spPr>
            <a:xfrm>
              <a:off x="1359005" y="1591836"/>
              <a:ext cx="996779" cy="362465"/>
            </a:xfrm>
            <a:prstGeom prst="ellipse">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Task A</a:t>
              </a:r>
            </a:p>
          </p:txBody>
        </p:sp>
        <p:sp>
          <p:nvSpPr>
            <p:cNvPr id="64" name="Oval 63"/>
            <p:cNvSpPr/>
            <p:nvPr/>
          </p:nvSpPr>
          <p:spPr>
            <a:xfrm>
              <a:off x="2854172" y="1592228"/>
              <a:ext cx="996779" cy="362465"/>
            </a:xfrm>
            <a:prstGeom prst="ellipse">
              <a:avLst/>
            </a:prstGeom>
            <a:solidFill>
              <a:schemeClr val="accent5"/>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Task B</a:t>
              </a:r>
            </a:p>
          </p:txBody>
        </p:sp>
        <p:sp>
          <p:nvSpPr>
            <p:cNvPr id="65" name="Oval 64"/>
            <p:cNvSpPr/>
            <p:nvPr/>
          </p:nvSpPr>
          <p:spPr>
            <a:xfrm>
              <a:off x="1857394" y="2387929"/>
              <a:ext cx="996779" cy="362465"/>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Task C</a:t>
              </a:r>
            </a:p>
          </p:txBody>
        </p:sp>
        <p:cxnSp>
          <p:nvCxnSpPr>
            <p:cNvPr id="67" name="Straight Arrow Connector 66"/>
            <p:cNvCxnSpPr>
              <a:stCxn id="63" idx="4"/>
              <a:endCxn id="65" idx="0"/>
            </p:cNvCxnSpPr>
            <p:nvPr/>
          </p:nvCxnSpPr>
          <p:spPr>
            <a:xfrm>
              <a:off x="1857395" y="1954300"/>
              <a:ext cx="498389" cy="4336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4"/>
              <a:endCxn id="65" idx="0"/>
            </p:cNvCxnSpPr>
            <p:nvPr/>
          </p:nvCxnSpPr>
          <p:spPr>
            <a:xfrm flipH="1">
              <a:off x="2355783" y="1954692"/>
              <a:ext cx="996778" cy="4332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Parallelogram 65"/>
          <p:cNvSpPr/>
          <p:nvPr/>
        </p:nvSpPr>
        <p:spPr>
          <a:xfrm flipH="1">
            <a:off x="240216" y="5258406"/>
            <a:ext cx="11742245" cy="1087090"/>
          </a:xfrm>
          <a:prstGeom prst="parallelogram">
            <a:avLst>
              <a:gd name="adj" fmla="val 99186"/>
            </a:avLst>
          </a:prstGeom>
          <a:solidFill>
            <a:schemeClr val="accent2"/>
          </a:solidFill>
          <a:ln w="25400" cap="flat" cmpd="sng" algn="ctr">
            <a:solidFill>
              <a:schemeClr val="bg2"/>
            </a:solidFill>
            <a:prstDash val="solid"/>
          </a:ln>
          <a:effectLst/>
        </p:spPr>
        <p:txBody>
          <a:bodyPr anchor="ctr"/>
          <a:lstStyle/>
          <a:p>
            <a:pPr marL="463550" fontAlgn="auto">
              <a:spcBef>
                <a:spcPts val="0"/>
              </a:spcBef>
              <a:spcAft>
                <a:spcPts val="0"/>
              </a:spcAft>
              <a:defRPr/>
            </a:pPr>
            <a:r>
              <a:rPr lang="en-US" kern="0" noProof="0" dirty="0">
                <a:solidFill>
                  <a:prstClr val="white">
                    <a:alpha val="99000"/>
                  </a:prstClr>
                </a:solidFill>
                <a:latin typeface="Calibri"/>
                <a:cs typeface="Arial" pitchFamily="34" charset="0"/>
              </a:rPr>
              <a:t>GPU </a:t>
            </a:r>
            <a:r>
              <a:rPr lang="en-US" kern="0" dirty="0">
                <a:solidFill>
                  <a:prstClr val="white">
                    <a:alpha val="99000"/>
                  </a:prstClr>
                </a:solidFill>
                <a:latin typeface="Calibri"/>
                <a:cs typeface="Arial" pitchFamily="34" charset="0"/>
              </a:rPr>
              <a:t>h</a:t>
            </a:r>
            <a:r>
              <a:rPr lang="en-US" kern="0" noProof="0" dirty="0" err="1">
                <a:solidFill>
                  <a:prstClr val="white">
                    <a:alpha val="99000"/>
                  </a:prstClr>
                </a:solidFill>
                <a:latin typeface="Calibri"/>
                <a:cs typeface="Arial" pitchFamily="34" charset="0"/>
              </a:rPr>
              <a:t>ardware</a:t>
            </a:r>
            <a:r>
              <a:rPr lang="en-US" kern="0" noProof="0" dirty="0">
                <a:solidFill>
                  <a:prstClr val="white">
                    <a:alpha val="99000"/>
                  </a:prstClr>
                </a:solidFill>
                <a:latin typeface="Calibri"/>
                <a:cs typeface="Arial" pitchFamily="34" charset="0"/>
              </a:rPr>
              <a:t> is responsible for managing and scheduling tasks (No Operating System!)</a:t>
            </a:r>
            <a:endParaRPr lang="en-US" kern="0" dirty="0">
              <a:solidFill>
                <a:prstClr val="white">
                  <a:alpha val="99000"/>
                </a:prstClr>
              </a:solidFill>
              <a:latin typeface="Calibri"/>
              <a:cs typeface="Arial" pitchFamily="34" charset="0"/>
            </a:endParaRPr>
          </a:p>
        </p:txBody>
      </p:sp>
    </p:spTree>
    <p:extLst>
      <p:ext uri="{BB962C8B-B14F-4D97-AF65-F5344CB8AC3E}">
        <p14:creationId xmlns:p14="http://schemas.microsoft.com/office/powerpoint/2010/main" val="40714146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Command queue oversubscription challenge</a:t>
            </a:r>
          </a:p>
        </p:txBody>
      </p:sp>
      <p:sp>
        <p:nvSpPr>
          <p:cNvPr id="3" name="Content Placeholder 2"/>
          <p:cNvSpPr>
            <a:spLocks noGrp="1"/>
          </p:cNvSpPr>
          <p:nvPr>
            <p:ph idx="1"/>
          </p:nvPr>
        </p:nvSpPr>
        <p:spPr>
          <a:xfrm>
            <a:off x="4703806" y="6414152"/>
            <a:ext cx="6951034" cy="443848"/>
          </a:xfrm>
        </p:spPr>
        <p:txBody>
          <a:bodyPr/>
          <a:lstStyle/>
          <a:p>
            <a:pPr marL="0" indent="0">
              <a:spcBef>
                <a:spcPts val="0"/>
              </a:spcBef>
              <a:buNone/>
            </a:pPr>
            <a:r>
              <a:rPr lang="en-US" sz="1200" dirty="0"/>
              <a:t>Sooraj Puthoor, </a:t>
            </a:r>
            <a:r>
              <a:rPr lang="en-US" sz="1200" dirty="0" err="1"/>
              <a:t>Xulong</a:t>
            </a:r>
            <a:r>
              <a:rPr lang="en-US" sz="1200" dirty="0"/>
              <a:t> Tang, Joseph Gross, and Bradford M. Beckmann. 2018. Oversubscribed Command Queues in GPUs.  </a:t>
            </a:r>
            <a:r>
              <a:rPr lang="en-US" sz="1200" i="1" dirty="0"/>
              <a:t>In Proceedings of the 11th Workshop on General Purpose GPUs</a:t>
            </a:r>
            <a:r>
              <a:rPr lang="en-US" sz="1200" dirty="0"/>
              <a:t> (GPGPU-11). February 2018.</a:t>
            </a:r>
          </a:p>
        </p:txBody>
      </p:sp>
      <p:sp>
        <p:nvSpPr>
          <p:cNvPr id="4" name="Text Placeholder 3"/>
          <p:cNvSpPr>
            <a:spLocks noGrp="1"/>
          </p:cNvSpPr>
          <p:nvPr>
            <p:ph type="body" sz="quarter" idx="10"/>
          </p:nvPr>
        </p:nvSpPr>
        <p:spPr/>
        <p:txBody>
          <a:bodyPr/>
          <a:lstStyle/>
          <a:p>
            <a:endParaRPr lang="en-US"/>
          </a:p>
        </p:txBody>
      </p:sp>
      <p:sp>
        <p:nvSpPr>
          <p:cNvPr id="5" name="Rectangle 4">
            <a:extLst>
              <a:ext uri="{FF2B5EF4-FFF2-40B4-BE49-F238E27FC236}">
                <a16:creationId xmlns="" xmlns:a16="http://schemas.microsoft.com/office/drawing/2014/main" id="{CCB1957A-DBB5-45A4-84E3-0A6BB91AFCE6}"/>
              </a:ext>
            </a:extLst>
          </p:cNvPr>
          <p:cNvSpPr/>
          <p:nvPr/>
        </p:nvSpPr>
        <p:spPr>
          <a:xfrm>
            <a:off x="4998325" y="4297027"/>
            <a:ext cx="720273" cy="1188147"/>
          </a:xfrm>
          <a:prstGeom prst="rect">
            <a:avLst/>
          </a:prstGeom>
          <a:solidFill>
            <a:schemeClr val="accent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HW Queues</a:t>
            </a:r>
            <a:endParaRPr lang="en-US" sz="1400" dirty="0">
              <a:solidFill>
                <a:schemeClr val="tx1"/>
              </a:solidFill>
            </a:endParaRPr>
          </a:p>
        </p:txBody>
      </p:sp>
      <p:sp>
        <p:nvSpPr>
          <p:cNvPr id="6" name="Rectangle 5">
            <a:extLst>
              <a:ext uri="{FF2B5EF4-FFF2-40B4-BE49-F238E27FC236}">
                <a16:creationId xmlns="" xmlns:a16="http://schemas.microsoft.com/office/drawing/2014/main" id="{6C23E7AC-90B7-41C1-8F3D-0F44C3D6B349}"/>
              </a:ext>
            </a:extLst>
          </p:cNvPr>
          <p:cNvSpPr/>
          <p:nvPr/>
        </p:nvSpPr>
        <p:spPr>
          <a:xfrm>
            <a:off x="2798188" y="1094534"/>
            <a:ext cx="720273" cy="1188147"/>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0)</a:t>
            </a:r>
          </a:p>
          <a:p>
            <a:pPr algn="ctr" fontAlgn="auto">
              <a:spcBef>
                <a:spcPts val="0"/>
              </a:spcBef>
              <a:spcAft>
                <a:spcPts val="0"/>
              </a:spcAft>
            </a:pPr>
            <a:endParaRPr lang="en-US" sz="1400" dirty="0">
              <a:solidFill>
                <a:schemeClr val="tx1"/>
              </a:solidFill>
            </a:endParaRPr>
          </a:p>
        </p:txBody>
      </p:sp>
      <p:sp>
        <p:nvSpPr>
          <p:cNvPr id="7" name="Rectangle 6">
            <a:extLst>
              <a:ext uri="{FF2B5EF4-FFF2-40B4-BE49-F238E27FC236}">
                <a16:creationId xmlns="" xmlns:a16="http://schemas.microsoft.com/office/drawing/2014/main" id="{8B5BB03B-D2E6-4588-9F98-84C4065785A7}"/>
              </a:ext>
            </a:extLst>
          </p:cNvPr>
          <p:cNvSpPr/>
          <p:nvPr/>
        </p:nvSpPr>
        <p:spPr>
          <a:xfrm>
            <a:off x="4055214" y="1094533"/>
            <a:ext cx="720273" cy="1188150"/>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1)</a:t>
            </a:r>
          </a:p>
          <a:p>
            <a:pPr algn="ctr" fontAlgn="auto">
              <a:spcBef>
                <a:spcPts val="0"/>
              </a:spcBef>
              <a:spcAft>
                <a:spcPts val="0"/>
              </a:spcAft>
            </a:pPr>
            <a:endParaRPr lang="en-US" sz="1400" dirty="0">
              <a:solidFill>
                <a:schemeClr val="tx2"/>
              </a:solidFill>
            </a:endParaRPr>
          </a:p>
        </p:txBody>
      </p:sp>
      <p:sp>
        <p:nvSpPr>
          <p:cNvPr id="8" name="Rectangle 7">
            <a:extLst>
              <a:ext uri="{FF2B5EF4-FFF2-40B4-BE49-F238E27FC236}">
                <a16:creationId xmlns="" xmlns:a16="http://schemas.microsoft.com/office/drawing/2014/main" id="{C7F353EE-0656-442B-A892-76A744A48174}"/>
              </a:ext>
            </a:extLst>
          </p:cNvPr>
          <p:cNvSpPr/>
          <p:nvPr/>
        </p:nvSpPr>
        <p:spPr>
          <a:xfrm>
            <a:off x="2798188" y="2110664"/>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A</a:t>
            </a:r>
          </a:p>
        </p:txBody>
      </p:sp>
      <p:sp>
        <p:nvSpPr>
          <p:cNvPr id="9" name="Rectangle 8">
            <a:extLst>
              <a:ext uri="{FF2B5EF4-FFF2-40B4-BE49-F238E27FC236}">
                <a16:creationId xmlns="" xmlns:a16="http://schemas.microsoft.com/office/drawing/2014/main" id="{A706CC08-36B9-4098-ABC1-68686C0E9FBE}"/>
              </a:ext>
            </a:extLst>
          </p:cNvPr>
          <p:cNvSpPr/>
          <p:nvPr/>
        </p:nvSpPr>
        <p:spPr>
          <a:xfrm>
            <a:off x="2798188" y="1946874"/>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B</a:t>
            </a:r>
          </a:p>
        </p:txBody>
      </p:sp>
      <p:sp>
        <p:nvSpPr>
          <p:cNvPr id="10" name="Rectangle 9">
            <a:extLst>
              <a:ext uri="{FF2B5EF4-FFF2-40B4-BE49-F238E27FC236}">
                <a16:creationId xmlns="" xmlns:a16="http://schemas.microsoft.com/office/drawing/2014/main" id="{9603F682-4D5B-4F25-8A86-2D1D43A878F2}"/>
              </a:ext>
            </a:extLst>
          </p:cNvPr>
          <p:cNvSpPr/>
          <p:nvPr/>
        </p:nvSpPr>
        <p:spPr>
          <a:xfrm>
            <a:off x="4055214" y="2099277"/>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Barrier </a:t>
            </a:r>
            <a:r>
              <a:rPr lang="en-US" sz="1200" dirty="0" err="1">
                <a:solidFill>
                  <a:schemeClr val="tx2"/>
                </a:solidFill>
              </a:rPr>
              <a:t>Pkt</a:t>
            </a:r>
            <a:endParaRPr lang="en-US" sz="1200" dirty="0">
              <a:solidFill>
                <a:schemeClr val="tx2"/>
              </a:solidFill>
            </a:endParaRPr>
          </a:p>
        </p:txBody>
      </p:sp>
      <p:sp>
        <p:nvSpPr>
          <p:cNvPr id="11" name="Rectangle 10">
            <a:extLst>
              <a:ext uri="{FF2B5EF4-FFF2-40B4-BE49-F238E27FC236}">
                <a16:creationId xmlns="" xmlns:a16="http://schemas.microsoft.com/office/drawing/2014/main" id="{86B72161-A4DB-4674-8220-1E66BE3C0824}"/>
              </a:ext>
            </a:extLst>
          </p:cNvPr>
          <p:cNvSpPr/>
          <p:nvPr/>
        </p:nvSpPr>
        <p:spPr>
          <a:xfrm>
            <a:off x="4055214" y="1935487"/>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D</a:t>
            </a:r>
          </a:p>
        </p:txBody>
      </p:sp>
      <p:sp>
        <p:nvSpPr>
          <p:cNvPr id="12" name="Rectangle 11">
            <a:extLst>
              <a:ext uri="{FF2B5EF4-FFF2-40B4-BE49-F238E27FC236}">
                <a16:creationId xmlns="" xmlns:a16="http://schemas.microsoft.com/office/drawing/2014/main" id="{651B8186-22E0-487A-B00F-BCF808D3F072}"/>
              </a:ext>
            </a:extLst>
          </p:cNvPr>
          <p:cNvSpPr/>
          <p:nvPr/>
        </p:nvSpPr>
        <p:spPr>
          <a:xfrm>
            <a:off x="5443416" y="1083144"/>
            <a:ext cx="720273" cy="1188147"/>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2)</a:t>
            </a:r>
          </a:p>
          <a:p>
            <a:pPr algn="ctr" fontAlgn="auto">
              <a:spcBef>
                <a:spcPts val="0"/>
              </a:spcBef>
              <a:spcAft>
                <a:spcPts val="0"/>
              </a:spcAft>
            </a:pPr>
            <a:endParaRPr lang="en-US" sz="1400" dirty="0">
              <a:solidFill>
                <a:schemeClr val="tx1"/>
              </a:solidFill>
            </a:endParaRPr>
          </a:p>
        </p:txBody>
      </p:sp>
      <p:sp>
        <p:nvSpPr>
          <p:cNvPr id="13" name="Rectangle 12">
            <a:extLst>
              <a:ext uri="{FF2B5EF4-FFF2-40B4-BE49-F238E27FC236}">
                <a16:creationId xmlns="" xmlns:a16="http://schemas.microsoft.com/office/drawing/2014/main" id="{BB3FC11F-DEFC-492C-962A-94BABB694024}"/>
              </a:ext>
            </a:extLst>
          </p:cNvPr>
          <p:cNvSpPr/>
          <p:nvPr/>
        </p:nvSpPr>
        <p:spPr>
          <a:xfrm>
            <a:off x="6700442" y="1083143"/>
            <a:ext cx="720273" cy="1188150"/>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3)</a:t>
            </a:r>
          </a:p>
          <a:p>
            <a:pPr algn="ctr" fontAlgn="auto">
              <a:spcBef>
                <a:spcPts val="0"/>
              </a:spcBef>
              <a:spcAft>
                <a:spcPts val="0"/>
              </a:spcAft>
            </a:pPr>
            <a:endParaRPr lang="en-US" sz="1400" dirty="0">
              <a:solidFill>
                <a:schemeClr val="tx2"/>
              </a:solidFill>
            </a:endParaRPr>
          </a:p>
        </p:txBody>
      </p:sp>
      <p:sp>
        <p:nvSpPr>
          <p:cNvPr id="14" name="Rectangle 13">
            <a:extLst>
              <a:ext uri="{FF2B5EF4-FFF2-40B4-BE49-F238E27FC236}">
                <a16:creationId xmlns="" xmlns:a16="http://schemas.microsoft.com/office/drawing/2014/main" id="{6DC966E3-1223-4234-8048-531EDA68A973}"/>
              </a:ext>
            </a:extLst>
          </p:cNvPr>
          <p:cNvSpPr/>
          <p:nvPr/>
        </p:nvSpPr>
        <p:spPr>
          <a:xfrm>
            <a:off x="6700442" y="2099277"/>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0"/>
              </a:spcBef>
              <a:spcAft>
                <a:spcPts val="0"/>
              </a:spcAft>
            </a:pPr>
            <a:r>
              <a:rPr lang="en-US" sz="1200" dirty="0">
                <a:solidFill>
                  <a:schemeClr val="tx2"/>
                </a:solidFill>
              </a:rPr>
              <a:t>Barrier </a:t>
            </a:r>
            <a:r>
              <a:rPr lang="en-US" sz="1200" dirty="0" err="1">
                <a:solidFill>
                  <a:schemeClr val="tx2"/>
                </a:solidFill>
              </a:rPr>
              <a:t>Pkt</a:t>
            </a:r>
            <a:endParaRPr lang="en-US" sz="1200" dirty="0">
              <a:solidFill>
                <a:schemeClr val="tx2"/>
              </a:solidFill>
            </a:endParaRPr>
          </a:p>
        </p:txBody>
      </p:sp>
      <p:sp>
        <p:nvSpPr>
          <p:cNvPr id="15" name="Rectangle 14">
            <a:extLst>
              <a:ext uri="{FF2B5EF4-FFF2-40B4-BE49-F238E27FC236}">
                <a16:creationId xmlns="" xmlns:a16="http://schemas.microsoft.com/office/drawing/2014/main" id="{EA869DEC-F3DB-4C28-9817-A05B56FB4B5F}"/>
              </a:ext>
            </a:extLst>
          </p:cNvPr>
          <p:cNvSpPr/>
          <p:nvPr/>
        </p:nvSpPr>
        <p:spPr>
          <a:xfrm>
            <a:off x="6700442" y="1935487"/>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0"/>
              </a:spcBef>
              <a:spcAft>
                <a:spcPts val="0"/>
              </a:spcAft>
            </a:pPr>
            <a:r>
              <a:rPr lang="en-US" sz="1200" dirty="0">
                <a:solidFill>
                  <a:schemeClr val="tx2"/>
                </a:solidFill>
              </a:rPr>
              <a:t>Task: C</a:t>
            </a:r>
          </a:p>
        </p:txBody>
      </p:sp>
      <p:sp>
        <p:nvSpPr>
          <p:cNvPr id="16" name="Rectangle 15">
            <a:extLst>
              <a:ext uri="{FF2B5EF4-FFF2-40B4-BE49-F238E27FC236}">
                <a16:creationId xmlns="" xmlns:a16="http://schemas.microsoft.com/office/drawing/2014/main" id="{4C46DE40-01C4-4E4F-B238-6B6D3803E0B8}"/>
              </a:ext>
            </a:extLst>
          </p:cNvPr>
          <p:cNvSpPr/>
          <p:nvPr/>
        </p:nvSpPr>
        <p:spPr>
          <a:xfrm>
            <a:off x="2798188" y="1094537"/>
            <a:ext cx="720273" cy="1188147"/>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0)</a:t>
            </a:r>
          </a:p>
          <a:p>
            <a:pPr algn="ctr" fontAlgn="auto">
              <a:spcBef>
                <a:spcPts val="0"/>
              </a:spcBef>
              <a:spcAft>
                <a:spcPts val="0"/>
              </a:spcAft>
            </a:pPr>
            <a:endParaRPr lang="en-US" sz="1400" dirty="0">
              <a:solidFill>
                <a:schemeClr val="tx1"/>
              </a:solidFill>
            </a:endParaRPr>
          </a:p>
        </p:txBody>
      </p:sp>
      <p:sp>
        <p:nvSpPr>
          <p:cNvPr id="17" name="Rectangle 16">
            <a:extLst>
              <a:ext uri="{FF2B5EF4-FFF2-40B4-BE49-F238E27FC236}">
                <a16:creationId xmlns="" xmlns:a16="http://schemas.microsoft.com/office/drawing/2014/main" id="{AE5BDE75-ADDC-4C1E-BFAE-7A2173F0C827}"/>
              </a:ext>
            </a:extLst>
          </p:cNvPr>
          <p:cNvSpPr/>
          <p:nvPr/>
        </p:nvSpPr>
        <p:spPr>
          <a:xfrm>
            <a:off x="4056677" y="1101179"/>
            <a:ext cx="720273" cy="1188150"/>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1)</a:t>
            </a:r>
          </a:p>
          <a:p>
            <a:pPr algn="ctr" fontAlgn="auto">
              <a:spcBef>
                <a:spcPts val="0"/>
              </a:spcBef>
              <a:spcAft>
                <a:spcPts val="0"/>
              </a:spcAft>
            </a:pPr>
            <a:endParaRPr lang="en-US" sz="1400" dirty="0">
              <a:solidFill>
                <a:schemeClr val="tx2"/>
              </a:solidFill>
            </a:endParaRPr>
          </a:p>
        </p:txBody>
      </p:sp>
      <p:sp>
        <p:nvSpPr>
          <p:cNvPr id="18" name="Rectangle 17">
            <a:extLst>
              <a:ext uri="{FF2B5EF4-FFF2-40B4-BE49-F238E27FC236}">
                <a16:creationId xmlns="" xmlns:a16="http://schemas.microsoft.com/office/drawing/2014/main" id="{0DB407A4-7637-4687-8535-E5C2A7931526}"/>
              </a:ext>
            </a:extLst>
          </p:cNvPr>
          <p:cNvSpPr/>
          <p:nvPr/>
        </p:nvSpPr>
        <p:spPr>
          <a:xfrm>
            <a:off x="2798189" y="1945297"/>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B</a:t>
            </a:r>
          </a:p>
        </p:txBody>
      </p:sp>
      <p:sp>
        <p:nvSpPr>
          <p:cNvPr id="19" name="Rectangle 18">
            <a:extLst>
              <a:ext uri="{FF2B5EF4-FFF2-40B4-BE49-F238E27FC236}">
                <a16:creationId xmlns="" xmlns:a16="http://schemas.microsoft.com/office/drawing/2014/main" id="{037E451B-0678-4030-B5D5-461C6251835D}"/>
              </a:ext>
            </a:extLst>
          </p:cNvPr>
          <p:cNvSpPr/>
          <p:nvPr/>
        </p:nvSpPr>
        <p:spPr>
          <a:xfrm>
            <a:off x="2798187" y="2117313"/>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A</a:t>
            </a:r>
          </a:p>
        </p:txBody>
      </p:sp>
      <p:sp>
        <p:nvSpPr>
          <p:cNvPr id="20" name="Rectangle 19">
            <a:extLst>
              <a:ext uri="{FF2B5EF4-FFF2-40B4-BE49-F238E27FC236}">
                <a16:creationId xmlns="" xmlns:a16="http://schemas.microsoft.com/office/drawing/2014/main" id="{CDD1A7EF-F3BB-453D-B8EC-CBFE3FB78A75}"/>
              </a:ext>
            </a:extLst>
          </p:cNvPr>
          <p:cNvSpPr/>
          <p:nvPr/>
        </p:nvSpPr>
        <p:spPr>
          <a:xfrm>
            <a:off x="4057651" y="2120414"/>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tx2"/>
                </a:solidFill>
              </a:rPr>
              <a:t>Barrier </a:t>
            </a:r>
            <a:r>
              <a:rPr lang="en-US" sz="1200" dirty="0" err="1" smtClean="0">
                <a:solidFill>
                  <a:schemeClr val="tx2"/>
                </a:solidFill>
              </a:rPr>
              <a:t>Pkt</a:t>
            </a:r>
            <a:endParaRPr lang="en-US" sz="1200" dirty="0">
              <a:solidFill>
                <a:schemeClr val="tx2"/>
              </a:solidFill>
            </a:endParaRPr>
          </a:p>
        </p:txBody>
      </p:sp>
      <p:sp>
        <p:nvSpPr>
          <p:cNvPr id="21" name="Rectangle 20">
            <a:extLst>
              <a:ext uri="{FF2B5EF4-FFF2-40B4-BE49-F238E27FC236}">
                <a16:creationId xmlns="" xmlns:a16="http://schemas.microsoft.com/office/drawing/2014/main" id="{DA59EE57-7E83-4F9D-86A8-DF56947C1DDC}"/>
              </a:ext>
            </a:extLst>
          </p:cNvPr>
          <p:cNvSpPr/>
          <p:nvPr/>
        </p:nvSpPr>
        <p:spPr>
          <a:xfrm>
            <a:off x="4057651" y="1946874"/>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D</a:t>
            </a:r>
          </a:p>
        </p:txBody>
      </p:sp>
      <p:sp>
        <p:nvSpPr>
          <p:cNvPr id="22" name="Rectangle 21">
            <a:extLst>
              <a:ext uri="{FF2B5EF4-FFF2-40B4-BE49-F238E27FC236}">
                <a16:creationId xmlns="" xmlns:a16="http://schemas.microsoft.com/office/drawing/2014/main" id="{EE596531-B88D-436A-9AB6-3CAA7465A81F}"/>
              </a:ext>
            </a:extLst>
          </p:cNvPr>
          <p:cNvSpPr/>
          <p:nvPr/>
        </p:nvSpPr>
        <p:spPr>
          <a:xfrm>
            <a:off x="5440978" y="1079665"/>
            <a:ext cx="720273" cy="1188147"/>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2)</a:t>
            </a:r>
          </a:p>
          <a:p>
            <a:pPr algn="ctr" fontAlgn="auto">
              <a:spcBef>
                <a:spcPts val="0"/>
              </a:spcBef>
              <a:spcAft>
                <a:spcPts val="0"/>
              </a:spcAft>
            </a:pPr>
            <a:endParaRPr lang="en-US" sz="1400" dirty="0">
              <a:solidFill>
                <a:schemeClr val="tx1"/>
              </a:solidFill>
            </a:endParaRPr>
          </a:p>
        </p:txBody>
      </p:sp>
      <p:sp>
        <p:nvSpPr>
          <p:cNvPr id="23" name="Rectangle 22">
            <a:extLst>
              <a:ext uri="{FF2B5EF4-FFF2-40B4-BE49-F238E27FC236}">
                <a16:creationId xmlns="" xmlns:a16="http://schemas.microsoft.com/office/drawing/2014/main" id="{D7C20866-E698-4899-9E60-78852D9689F8}"/>
              </a:ext>
            </a:extLst>
          </p:cNvPr>
          <p:cNvSpPr/>
          <p:nvPr/>
        </p:nvSpPr>
        <p:spPr>
          <a:xfrm>
            <a:off x="6704357" y="1079661"/>
            <a:ext cx="720273" cy="1188150"/>
          </a:xfrm>
          <a:prstGeom prst="rect">
            <a:avLst/>
          </a:prstGeom>
          <a:solidFill>
            <a:srgbClr val="7030A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a:solidFill>
                  <a:schemeClr val="tx2"/>
                </a:solidFill>
              </a:rPr>
              <a:t>HSA</a:t>
            </a:r>
            <a:br>
              <a:rPr lang="en-US" sz="1400" dirty="0">
                <a:solidFill>
                  <a:schemeClr val="tx2"/>
                </a:solidFill>
              </a:rPr>
            </a:br>
            <a:r>
              <a:rPr lang="en-US" sz="1400" dirty="0">
                <a:solidFill>
                  <a:schemeClr val="tx2"/>
                </a:solidFill>
              </a:rPr>
              <a:t>Queues</a:t>
            </a:r>
            <a:br>
              <a:rPr lang="en-US" sz="1400" dirty="0">
                <a:solidFill>
                  <a:schemeClr val="tx2"/>
                </a:solidFill>
              </a:rPr>
            </a:br>
            <a:r>
              <a:rPr lang="en-US" sz="1400" dirty="0">
                <a:solidFill>
                  <a:schemeClr val="tx2"/>
                </a:solidFill>
              </a:rPr>
              <a:t>(QID = 3)</a:t>
            </a:r>
          </a:p>
          <a:p>
            <a:pPr algn="ctr" fontAlgn="auto">
              <a:spcBef>
                <a:spcPts val="0"/>
              </a:spcBef>
              <a:spcAft>
                <a:spcPts val="0"/>
              </a:spcAft>
            </a:pPr>
            <a:endParaRPr lang="en-US" sz="1400" dirty="0">
              <a:solidFill>
                <a:schemeClr val="tx2"/>
              </a:solidFill>
            </a:endParaRPr>
          </a:p>
        </p:txBody>
      </p:sp>
      <p:sp>
        <p:nvSpPr>
          <p:cNvPr id="24" name="Rectangle 23">
            <a:extLst>
              <a:ext uri="{FF2B5EF4-FFF2-40B4-BE49-F238E27FC236}">
                <a16:creationId xmlns="" xmlns:a16="http://schemas.microsoft.com/office/drawing/2014/main" id="{4E74B213-E155-4CA7-A1BC-FAB96113F402}"/>
              </a:ext>
            </a:extLst>
          </p:cNvPr>
          <p:cNvSpPr/>
          <p:nvPr/>
        </p:nvSpPr>
        <p:spPr>
          <a:xfrm>
            <a:off x="6704356" y="2118890"/>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Barrier </a:t>
            </a:r>
            <a:r>
              <a:rPr lang="en-US" sz="1200" dirty="0" err="1">
                <a:solidFill>
                  <a:schemeClr val="tx2"/>
                </a:solidFill>
              </a:rPr>
              <a:t>Pkt</a:t>
            </a:r>
            <a:endParaRPr lang="en-US" sz="1200" dirty="0">
              <a:solidFill>
                <a:schemeClr val="tx2"/>
              </a:solidFill>
            </a:endParaRPr>
          </a:p>
        </p:txBody>
      </p:sp>
      <p:sp>
        <p:nvSpPr>
          <p:cNvPr id="25" name="Rectangle 24">
            <a:extLst>
              <a:ext uri="{FF2B5EF4-FFF2-40B4-BE49-F238E27FC236}">
                <a16:creationId xmlns="" xmlns:a16="http://schemas.microsoft.com/office/drawing/2014/main" id="{9BFC922B-3F5E-451B-B3ED-3F262F912D54}"/>
              </a:ext>
            </a:extLst>
          </p:cNvPr>
          <p:cNvSpPr/>
          <p:nvPr/>
        </p:nvSpPr>
        <p:spPr>
          <a:xfrm>
            <a:off x="6704357" y="1946874"/>
            <a:ext cx="720273" cy="172016"/>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a:solidFill>
                  <a:schemeClr val="tx2"/>
                </a:solidFill>
              </a:rPr>
              <a:t>Task: C</a:t>
            </a:r>
          </a:p>
        </p:txBody>
      </p:sp>
      <p:sp>
        <p:nvSpPr>
          <p:cNvPr id="33" name="Oval 32">
            <a:extLst>
              <a:ext uri="{FF2B5EF4-FFF2-40B4-BE49-F238E27FC236}">
                <a16:creationId xmlns="" xmlns:a16="http://schemas.microsoft.com/office/drawing/2014/main" id="{301FE779-BB00-4083-9AF4-9B04115C7472}"/>
              </a:ext>
            </a:extLst>
          </p:cNvPr>
          <p:cNvSpPr/>
          <p:nvPr/>
        </p:nvSpPr>
        <p:spPr>
          <a:xfrm>
            <a:off x="8929948" y="1793556"/>
            <a:ext cx="1282225" cy="2868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A</a:t>
            </a:r>
          </a:p>
        </p:txBody>
      </p:sp>
      <p:sp>
        <p:nvSpPr>
          <p:cNvPr id="34" name="Oval 33">
            <a:extLst>
              <a:ext uri="{FF2B5EF4-FFF2-40B4-BE49-F238E27FC236}">
                <a16:creationId xmlns="" xmlns:a16="http://schemas.microsoft.com/office/drawing/2014/main" id="{B5D13669-5607-4604-B640-F9A9E84A6B6F}"/>
              </a:ext>
            </a:extLst>
          </p:cNvPr>
          <p:cNvSpPr/>
          <p:nvPr/>
        </p:nvSpPr>
        <p:spPr>
          <a:xfrm>
            <a:off x="9571061" y="2868537"/>
            <a:ext cx="1282225" cy="2868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a:t>
            </a:r>
          </a:p>
        </p:txBody>
      </p:sp>
      <p:cxnSp>
        <p:nvCxnSpPr>
          <p:cNvPr id="35" name="Straight Arrow Connector 34">
            <a:extLst>
              <a:ext uri="{FF2B5EF4-FFF2-40B4-BE49-F238E27FC236}">
                <a16:creationId xmlns="" xmlns:a16="http://schemas.microsoft.com/office/drawing/2014/main" id="{1E427D68-8CC3-4A41-AA49-2ED8FD849BEF}"/>
              </a:ext>
            </a:extLst>
          </p:cNvPr>
          <p:cNvCxnSpPr>
            <a:stCxn id="33" idx="4"/>
            <a:endCxn id="34" idx="0"/>
          </p:cNvCxnSpPr>
          <p:nvPr/>
        </p:nvCxnSpPr>
        <p:spPr>
          <a:xfrm>
            <a:off x="9571061" y="2080368"/>
            <a:ext cx="641113" cy="788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97E476ED-74FF-465E-AEDD-85D7F4DDE98E}"/>
              </a:ext>
            </a:extLst>
          </p:cNvPr>
          <p:cNvSpPr/>
          <p:nvPr/>
        </p:nvSpPr>
        <p:spPr>
          <a:xfrm>
            <a:off x="9571061" y="3440772"/>
            <a:ext cx="1282225" cy="2868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a:t>
            </a:r>
          </a:p>
        </p:txBody>
      </p:sp>
      <p:cxnSp>
        <p:nvCxnSpPr>
          <p:cNvPr id="37" name="Straight Arrow Connector 36">
            <a:extLst>
              <a:ext uri="{FF2B5EF4-FFF2-40B4-BE49-F238E27FC236}">
                <a16:creationId xmlns="" xmlns:a16="http://schemas.microsoft.com/office/drawing/2014/main" id="{F81926E9-96FA-4CA9-9DDA-5692553D6FCB}"/>
              </a:ext>
            </a:extLst>
          </p:cNvPr>
          <p:cNvCxnSpPr>
            <a:stCxn id="34" idx="4"/>
            <a:endCxn id="36" idx="0"/>
          </p:cNvCxnSpPr>
          <p:nvPr/>
        </p:nvCxnSpPr>
        <p:spPr>
          <a:xfrm>
            <a:off x="10212174" y="3155349"/>
            <a:ext cx="0" cy="28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2515E1B1-F970-4CDF-9AD0-1E7DBDB82D51}"/>
              </a:ext>
            </a:extLst>
          </p:cNvPr>
          <p:cNvCxnSpPr>
            <a:stCxn id="39" idx="4"/>
            <a:endCxn id="34" idx="0"/>
          </p:cNvCxnSpPr>
          <p:nvPr/>
        </p:nvCxnSpPr>
        <p:spPr>
          <a:xfrm flipH="1">
            <a:off x="10212174" y="2078893"/>
            <a:ext cx="747089" cy="789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 xmlns:a16="http://schemas.microsoft.com/office/drawing/2014/main" id="{E67E6952-7463-4B4B-B334-40F86AA6CA03}"/>
              </a:ext>
            </a:extLst>
          </p:cNvPr>
          <p:cNvSpPr/>
          <p:nvPr/>
        </p:nvSpPr>
        <p:spPr>
          <a:xfrm>
            <a:off x="10318150" y="1792081"/>
            <a:ext cx="1282225" cy="2868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a:t>
            </a:r>
          </a:p>
        </p:txBody>
      </p:sp>
    </p:spTree>
    <p:extLst>
      <p:ext uri="{BB962C8B-B14F-4D97-AF65-F5344CB8AC3E}">
        <p14:creationId xmlns:p14="http://schemas.microsoft.com/office/powerpoint/2010/main" val="17435818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4.375E-6 -4.81481E-6 L 0.09024 -4.81481E-6 C 0.1306 -4.81481E-6 0.18047 0.12848 0.18047 0.23311 L 0.18047 0.46644 " pathEditMode="relative" rAng="0" ptsTypes="AAAA">
                                      <p:cBhvr>
                                        <p:cTn id="6" dur="2000" fill="hold"/>
                                        <p:tgtEl>
                                          <p:spTgt spid="6"/>
                                        </p:tgtEl>
                                        <p:attrNameLst>
                                          <p:attrName>ppt_x</p:attrName>
                                          <p:attrName>ppt_y</p:attrName>
                                        </p:attrNameLst>
                                      </p:cBhvr>
                                      <p:rCtr x="9023" y="23310"/>
                                    </p:animMotion>
                                  </p:childTnLst>
                                </p:cTn>
                              </p:par>
                              <p:par>
                                <p:cTn id="7" presetID="50" presetClass="path" presetSubtype="0" accel="50000" decel="50000" fill="hold" grpId="0" nodeType="withEffect">
                                  <p:stCondLst>
                                    <p:cond delay="0"/>
                                  </p:stCondLst>
                                  <p:childTnLst>
                                    <p:animMotion origin="layout" path="M -4.375E-6 -3.7037E-7 L 0.09024 -3.7037E-7 C 0.1306 -3.7037E-7 0.18047 0.12847 0.18047 0.2331 L 0.18047 0.46644 " pathEditMode="relative" rAng="0" ptsTypes="AAAA">
                                      <p:cBhvr>
                                        <p:cTn id="8" dur="2000" fill="hold"/>
                                        <p:tgtEl>
                                          <p:spTgt spid="8"/>
                                        </p:tgtEl>
                                        <p:attrNameLst>
                                          <p:attrName>ppt_x</p:attrName>
                                          <p:attrName>ppt_y</p:attrName>
                                        </p:attrNameLst>
                                      </p:cBhvr>
                                      <p:rCtr x="9023" y="23310"/>
                                    </p:animMotion>
                                  </p:childTnLst>
                                </p:cTn>
                              </p:par>
                              <p:par>
                                <p:cTn id="9" presetID="50" presetClass="path" presetSubtype="0" accel="50000" decel="50000" fill="hold" grpId="0" nodeType="withEffect">
                                  <p:stCondLst>
                                    <p:cond delay="0"/>
                                  </p:stCondLst>
                                  <p:childTnLst>
                                    <p:animMotion origin="layout" path="M -4.375E-6 3.7037E-6 L 0.09024 3.7037E-6 C 0.1306 3.7037E-6 0.18047 0.12847 0.18047 0.2331 L 0.18047 0.46643 " pathEditMode="relative" rAng="0" ptsTypes="AAAA">
                                      <p:cBhvr>
                                        <p:cTn id="10" dur="2000" fill="hold"/>
                                        <p:tgtEl>
                                          <p:spTgt spid="9"/>
                                        </p:tgtEl>
                                        <p:attrNameLst>
                                          <p:attrName>ppt_x</p:attrName>
                                          <p:attrName>ppt_y</p:attrName>
                                        </p:attrNameLst>
                                      </p:cBhvr>
                                      <p:rCtr x="9023" y="2331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6.25E-7 -4.81481E-6 L 0.03854 -4.81481E-6 C 0.05573 -4.81481E-6 0.07708 0.12871 0.07708 0.23357 L 0.07708 0.46713 " pathEditMode="relative" rAng="0" ptsTypes="AAAA">
                                      <p:cBhvr>
                                        <p:cTn id="24" dur="2000" fill="hold"/>
                                        <p:tgtEl>
                                          <p:spTgt spid="7"/>
                                        </p:tgtEl>
                                        <p:attrNameLst>
                                          <p:attrName>ppt_x</p:attrName>
                                          <p:attrName>ppt_y</p:attrName>
                                        </p:attrNameLst>
                                      </p:cBhvr>
                                      <p:rCtr x="3854" y="23356"/>
                                    </p:animMotion>
                                  </p:childTnLst>
                                </p:cTn>
                              </p:par>
                              <p:par>
                                <p:cTn id="25" presetID="50" presetClass="path" presetSubtype="0" accel="50000" decel="50000" fill="hold" grpId="0" nodeType="withEffect">
                                  <p:stCondLst>
                                    <p:cond delay="0"/>
                                  </p:stCondLst>
                                  <p:childTnLst>
                                    <p:animMotion origin="layout" path="M 6.25E-7 1.48148E-6 L 0.03854 1.48148E-6 C 0.05573 1.48148E-6 0.07708 0.1287 0.07708 0.23356 L 0.07708 0.46713 " pathEditMode="relative" rAng="0" ptsTypes="AAAA">
                                      <p:cBhvr>
                                        <p:cTn id="26" dur="2000" fill="hold"/>
                                        <p:tgtEl>
                                          <p:spTgt spid="10"/>
                                        </p:tgtEl>
                                        <p:attrNameLst>
                                          <p:attrName>ppt_x</p:attrName>
                                          <p:attrName>ppt_y</p:attrName>
                                        </p:attrNameLst>
                                      </p:cBhvr>
                                      <p:rCtr x="3854" y="23356"/>
                                    </p:animMotion>
                                  </p:childTnLst>
                                </p:cTn>
                              </p:par>
                              <p:par>
                                <p:cTn id="27" presetID="50" presetClass="path" presetSubtype="0" accel="50000" decel="50000" fill="hold" grpId="0" nodeType="withEffect">
                                  <p:stCondLst>
                                    <p:cond delay="0"/>
                                  </p:stCondLst>
                                  <p:childTnLst>
                                    <p:animMotion origin="layout" path="M 6.25E-7 4.07407E-6 L 0.03854 4.07407E-6 C 0.05573 4.07407E-6 0.07708 0.1287 0.07708 0.23356 L 0.07708 0.46713 " pathEditMode="relative" rAng="0" ptsTypes="AAAA">
                                      <p:cBhvr>
                                        <p:cTn id="28" dur="2000" fill="hold"/>
                                        <p:tgtEl>
                                          <p:spTgt spid="11"/>
                                        </p:tgtEl>
                                        <p:attrNameLst>
                                          <p:attrName>ppt_x</p:attrName>
                                          <p:attrName>ppt_y</p:attrName>
                                        </p:attrNameLst>
                                      </p:cBhvr>
                                      <p:rCtr x="3854" y="23356"/>
                                    </p:animMotion>
                                  </p:childTnLst>
                                </p:cTn>
                              </p:par>
                            </p:childTnLst>
                          </p:cTn>
                        </p:par>
                      </p:childTnLst>
                    </p:cTn>
                  </p:par>
                  <p:par>
                    <p:cTn id="29" fill="hold">
                      <p:stCondLst>
                        <p:cond delay="indefinite"/>
                      </p:stCondLst>
                      <p:childTnLst>
                        <p:par>
                          <p:cTn id="30" fill="hold">
                            <p:stCondLst>
                              <p:cond delay="0"/>
                            </p:stCondLst>
                            <p:childTnLst>
                              <p:par>
                                <p:cTn id="31" presetID="50" presetClass="path" presetSubtype="0" accel="50000" decel="50000" fill="hold" grpId="0" nodeType="clickEffect">
                                  <p:stCondLst>
                                    <p:cond delay="0"/>
                                  </p:stCondLst>
                                  <p:childTnLst>
                                    <p:animMotion origin="layout" path="M -1.66667E-6 -4.44444E-6 L -0.01849 -4.44444E-6 C -0.02669 -4.44444E-6 -0.03685 0.12917 -0.03685 0.2345 L -0.03685 0.46945 " pathEditMode="relative" rAng="0" ptsTypes="AAAA">
                                      <p:cBhvr>
                                        <p:cTn id="32" dur="2000" fill="hold"/>
                                        <p:tgtEl>
                                          <p:spTgt spid="12"/>
                                        </p:tgtEl>
                                        <p:attrNameLst>
                                          <p:attrName>ppt_x</p:attrName>
                                          <p:attrName>ppt_y</p:attrName>
                                        </p:attrNameLst>
                                      </p:cBhvr>
                                      <p:rCtr x="-1849" y="23472"/>
                                    </p:animMotion>
                                  </p:childTnLst>
                                </p:cTn>
                              </p:par>
                            </p:childTnLst>
                          </p:cTn>
                        </p:par>
                      </p:childTnLst>
                    </p:cTn>
                  </p:par>
                  <p:par>
                    <p:cTn id="33" fill="hold">
                      <p:stCondLst>
                        <p:cond delay="indefinite"/>
                      </p:stCondLst>
                      <p:childTnLst>
                        <p:par>
                          <p:cTn id="34" fill="hold">
                            <p:stCondLst>
                              <p:cond delay="0"/>
                            </p:stCondLst>
                            <p:childTnLst>
                              <p:par>
                                <p:cTn id="35" presetID="50" presetClass="path" presetSubtype="0" accel="50000" decel="50000" fill="hold" grpId="0" nodeType="clickEffect">
                                  <p:stCondLst>
                                    <p:cond delay="0"/>
                                  </p:stCondLst>
                                  <p:childTnLst>
                                    <p:animMotion origin="layout" path="M 3.54167E-6 -4.44444E-6 L -0.0698 -4.44444E-6 C -0.10105 -4.44444E-6 -0.13946 0.12894 -0.13946 0.23403 L -0.13946 0.46806 " pathEditMode="relative" rAng="0" ptsTypes="AAAA">
                                      <p:cBhvr>
                                        <p:cTn id="36" dur="2000" fill="hold"/>
                                        <p:tgtEl>
                                          <p:spTgt spid="13"/>
                                        </p:tgtEl>
                                        <p:attrNameLst>
                                          <p:attrName>ppt_x</p:attrName>
                                          <p:attrName>ppt_y</p:attrName>
                                        </p:attrNameLst>
                                      </p:cBhvr>
                                      <p:rCtr x="-6979" y="23403"/>
                                    </p:animMotion>
                                  </p:childTnLst>
                                </p:cTn>
                              </p:par>
                              <p:par>
                                <p:cTn id="37" presetID="50" presetClass="path" presetSubtype="0" accel="50000" decel="50000" fill="hold" grpId="0" nodeType="withEffect">
                                  <p:stCondLst>
                                    <p:cond delay="0"/>
                                  </p:stCondLst>
                                  <p:childTnLst>
                                    <p:animMotion origin="layout" path="M 3.54167E-6 1.48148E-6 L -0.0698 1.48148E-6 C -0.10105 1.48148E-6 -0.13946 0.12893 -0.13946 0.23403 L -0.13946 0.46805 " pathEditMode="relative" rAng="0" ptsTypes="AAAA">
                                      <p:cBhvr>
                                        <p:cTn id="38" dur="2000" fill="hold"/>
                                        <p:tgtEl>
                                          <p:spTgt spid="14"/>
                                        </p:tgtEl>
                                        <p:attrNameLst>
                                          <p:attrName>ppt_x</p:attrName>
                                          <p:attrName>ppt_y</p:attrName>
                                        </p:attrNameLst>
                                      </p:cBhvr>
                                      <p:rCtr x="-6979" y="23403"/>
                                    </p:animMotion>
                                  </p:childTnLst>
                                </p:cTn>
                              </p:par>
                              <p:par>
                                <p:cTn id="39" presetID="50" presetClass="path" presetSubtype="0" accel="50000" decel="50000" fill="hold" grpId="0" nodeType="withEffect">
                                  <p:stCondLst>
                                    <p:cond delay="0"/>
                                  </p:stCondLst>
                                  <p:childTnLst>
                                    <p:animMotion origin="layout" path="M 3.54167E-6 4.07407E-6 L -0.0698 4.07407E-6 C -0.10105 4.07407E-6 -0.13946 0.12893 -0.13946 0.23402 L -0.13946 0.46805 " pathEditMode="relative" rAng="0" ptsTypes="AAAA">
                                      <p:cBhvr>
                                        <p:cTn id="40" dur="2000" fill="hold"/>
                                        <p:tgtEl>
                                          <p:spTgt spid="15"/>
                                        </p:tgtEl>
                                        <p:attrNameLst>
                                          <p:attrName>ppt_x</p:attrName>
                                          <p:attrName>ppt_y</p:attrName>
                                        </p:attrNameLst>
                                      </p:cBhvr>
                                      <p:rCtr x="-6979" y="23403"/>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8" grpId="1" animBg="1"/>
      <p:bldP spid="9" grpId="0" animBg="1"/>
      <p:bldP spid="9" grpId="1" animBg="1"/>
      <p:bldP spid="10" grpId="0" animBg="1"/>
      <p:bldP spid="11" grpId="0" animBg="1"/>
      <p:bldP spid="12" grpId="0" animBg="1"/>
      <p:bldP spid="13" grpId="0" animBg="1"/>
      <p:bldP spid="14" grpId="0" animBg="1"/>
      <p:bldP spid="14" grpId="1" animBg="1"/>
      <p:bldP spid="15" grpId="0" animBg="1"/>
      <p:bldP spid="15" grpId="1" animBg="1"/>
      <p:bldP spid="18" grpId="0" animBg="1"/>
      <p:bldP spid="19" grpId="0" animBg="1"/>
      <p:bldP spid="24"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AD556-7FE5-4B04-8E28-AF0D9E2745B9}"/>
              </a:ext>
            </a:extLst>
          </p:cNvPr>
          <p:cNvSpPr>
            <a:spLocks noGrp="1"/>
          </p:cNvSpPr>
          <p:nvPr>
            <p:ph type="title"/>
          </p:nvPr>
        </p:nvSpPr>
        <p:spPr/>
        <p:txBody>
          <a:bodyPr/>
          <a:lstStyle/>
          <a:p>
            <a:r>
              <a:rPr lang="en-US" sz="2600" dirty="0"/>
              <a:t>Queue scheduling hardware</a:t>
            </a:r>
          </a:p>
        </p:txBody>
      </p:sp>
      <p:graphicFrame>
        <p:nvGraphicFramePr>
          <p:cNvPr id="8" name="Content Placeholder 7">
            <a:extLst>
              <a:ext uri="{FF2B5EF4-FFF2-40B4-BE49-F238E27FC236}">
                <a16:creationId xmlns="" xmlns:a16="http://schemas.microsoft.com/office/drawing/2014/main" id="{D94428B2-178A-427F-8C70-947001C45410}"/>
              </a:ext>
            </a:extLst>
          </p:cNvPr>
          <p:cNvGraphicFramePr>
            <a:graphicFrameLocks noGrp="1"/>
          </p:cNvGraphicFramePr>
          <p:nvPr>
            <p:ph idx="1"/>
            <p:extLst>
              <p:ext uri="{D42A27DB-BD31-4B8C-83A1-F6EECF244321}">
                <p14:modId xmlns:p14="http://schemas.microsoft.com/office/powerpoint/2010/main" val="3141202714"/>
              </p:ext>
            </p:extLst>
          </p:nvPr>
        </p:nvGraphicFramePr>
        <p:xfrm>
          <a:off x="6395591" y="2388622"/>
          <a:ext cx="5510938" cy="2707743"/>
        </p:xfrm>
        <a:graphic>
          <a:graphicData uri="http://schemas.openxmlformats.org/drawingml/2006/table">
            <a:tbl>
              <a:tblPr firstRow="1" bandRow="1">
                <a:tableStyleId>{5C22544A-7EE6-4342-B048-85BDC9FD1C3A}</a:tableStyleId>
              </a:tblPr>
              <a:tblGrid>
                <a:gridCol w="1458786">
                  <a:extLst>
                    <a:ext uri="{9D8B030D-6E8A-4147-A177-3AD203B41FA5}">
                      <a16:colId xmlns="" xmlns:a16="http://schemas.microsoft.com/office/drawing/2014/main" val="4053151901"/>
                    </a:ext>
                  </a:extLst>
                </a:gridCol>
                <a:gridCol w="4052152">
                  <a:extLst>
                    <a:ext uri="{9D8B030D-6E8A-4147-A177-3AD203B41FA5}">
                      <a16:colId xmlns="" xmlns:a16="http://schemas.microsoft.com/office/drawing/2014/main" val="3041094367"/>
                    </a:ext>
                  </a:extLst>
                </a:gridCol>
              </a:tblGrid>
              <a:tr h="479674">
                <a:tc>
                  <a:txBody>
                    <a:bodyPr/>
                    <a:lstStyle/>
                    <a:p>
                      <a:pPr algn="ctr"/>
                      <a:r>
                        <a:rPr lang="en-US" sz="1800" dirty="0">
                          <a:latin typeface="+mn-lt"/>
                        </a:rPr>
                        <a:t>Component</a:t>
                      </a:r>
                    </a:p>
                  </a:txBody>
                  <a:tcPr anchor="ctr"/>
                </a:tc>
                <a:tc>
                  <a:txBody>
                    <a:bodyPr/>
                    <a:lstStyle/>
                    <a:p>
                      <a:pPr algn="ctr"/>
                      <a:r>
                        <a:rPr lang="en-US" sz="1800" dirty="0">
                          <a:latin typeface="+mn-lt"/>
                        </a:rPr>
                        <a:t>Source file</a:t>
                      </a:r>
                    </a:p>
                  </a:txBody>
                  <a:tcPr anchor="ctr"/>
                </a:tc>
                <a:extLst>
                  <a:ext uri="{0D108BD9-81ED-4DB2-BD59-A6C34878D82A}">
                    <a16:rowId xmlns="" xmlns:a16="http://schemas.microsoft.com/office/drawing/2014/main" val="3569514978"/>
                  </a:ext>
                </a:extLst>
              </a:tr>
              <a:tr h="694206">
                <a:tc>
                  <a:txBody>
                    <a:bodyPr/>
                    <a:lstStyle/>
                    <a:p>
                      <a:r>
                        <a:rPr lang="en-US" sz="1400" dirty="0">
                          <a:latin typeface="+mn-lt"/>
                        </a:rPr>
                        <a:t>driver</a:t>
                      </a:r>
                    </a:p>
                  </a:txBody>
                  <a:tcPr anchor="ctr"/>
                </a:tc>
                <a:tc>
                  <a:txBody>
                    <a:bodyPr/>
                    <a:lstStyle/>
                    <a:p>
                      <a:pPr>
                        <a:spcAft>
                          <a:spcPts val="600"/>
                        </a:spcAft>
                        <a:buClr>
                          <a:schemeClr val="bg2"/>
                        </a:buClr>
                      </a:pPr>
                      <a:r>
                        <a:rPr lang="en-US" sz="1400" dirty="0">
                          <a:latin typeface="Lucida Console" panose="020B0609040504020204" pitchFamily="49" charset="0"/>
                        </a:rPr>
                        <a:t>gpu-compute/gpu_compute_driver.cc </a:t>
                      </a:r>
                    </a:p>
                    <a:p>
                      <a:pPr>
                        <a:spcAft>
                          <a:spcPts val="600"/>
                        </a:spcAft>
                        <a:buClr>
                          <a:schemeClr val="bg2"/>
                        </a:buClr>
                      </a:pPr>
                      <a:r>
                        <a:rPr lang="en-US" sz="1400" dirty="0">
                          <a:latin typeface="Lucida Console" panose="020B0609040504020204" pitchFamily="49" charset="0"/>
                        </a:rPr>
                        <a:t>dev/</a:t>
                      </a:r>
                      <a:r>
                        <a:rPr lang="en-US" sz="1400" dirty="0" err="1">
                          <a:latin typeface="Lucida Console" panose="020B0609040504020204" pitchFamily="49" charset="0"/>
                        </a:rPr>
                        <a:t>hsa</a:t>
                      </a:r>
                      <a:r>
                        <a:rPr lang="en-US" sz="1400" dirty="0">
                          <a:latin typeface="Lucida Console" panose="020B0609040504020204" pitchFamily="49" charset="0"/>
                        </a:rPr>
                        <a:t>/</a:t>
                      </a:r>
                      <a:r>
                        <a:rPr lang="en-US" sz="1400" dirty="0" err="1">
                          <a:latin typeface="Lucida Console" panose="020B0609040504020204" pitchFamily="49" charset="0"/>
                        </a:rPr>
                        <a:t>kfd_ioctl.h</a:t>
                      </a:r>
                      <a:endParaRPr lang="en-US" sz="1400" dirty="0">
                        <a:latin typeface="Lucida Console" panose="020B0609040504020204" pitchFamily="49" charset="0"/>
                      </a:endParaRPr>
                    </a:p>
                  </a:txBody>
                  <a:tcPr anchor="ctr"/>
                </a:tc>
                <a:extLst>
                  <a:ext uri="{0D108BD9-81ED-4DB2-BD59-A6C34878D82A}">
                    <a16:rowId xmlns="" xmlns:a16="http://schemas.microsoft.com/office/drawing/2014/main" val="4281606482"/>
                  </a:ext>
                </a:extLst>
              </a:tr>
              <a:tr h="574515">
                <a:tc>
                  <a:txBody>
                    <a:bodyPr/>
                    <a:lstStyle/>
                    <a:p>
                      <a:r>
                        <a:rPr lang="en-US" sz="1400" dirty="0">
                          <a:latin typeface="+mn-lt"/>
                        </a:rPr>
                        <a:t>hardware scheduler</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Lucida Console" panose="020B0609040504020204" pitchFamily="49" charset="0"/>
                        </a:rPr>
                        <a:t>dev/</a:t>
                      </a:r>
                      <a:r>
                        <a:rPr lang="en-US" sz="1400" dirty="0" err="1">
                          <a:latin typeface="Lucida Console" panose="020B0609040504020204" pitchFamily="49" charset="0"/>
                        </a:rPr>
                        <a:t>hsa</a:t>
                      </a:r>
                      <a:r>
                        <a:rPr lang="en-US" sz="1400" dirty="0">
                          <a:latin typeface="Lucida Console" panose="020B0609040504020204" pitchFamily="49" charset="0"/>
                        </a:rPr>
                        <a:t>/</a:t>
                      </a:r>
                      <a:r>
                        <a:rPr lang="en-US" sz="1400" dirty="0" err="1">
                          <a:latin typeface="Lucida Console" panose="020B0609040504020204" pitchFamily="49" charset="0"/>
                        </a:rPr>
                        <a:t>hw_scheduler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txBody>
                  <a:tcPr anchor="ctr"/>
                </a:tc>
                <a:extLst>
                  <a:ext uri="{0D108BD9-81ED-4DB2-BD59-A6C34878D82A}">
                    <a16:rowId xmlns="" xmlns:a16="http://schemas.microsoft.com/office/drawing/2014/main" val="42943478"/>
                  </a:ext>
                </a:extLst>
              </a:tr>
              <a:tr h="479674">
                <a:tc>
                  <a:txBody>
                    <a:bodyPr/>
                    <a:lstStyle/>
                    <a:p>
                      <a:r>
                        <a:rPr lang="en-US" sz="1400" dirty="0">
                          <a:latin typeface="+mn-lt"/>
                        </a:rPr>
                        <a:t>packet processor</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Lucida Console" panose="020B0609040504020204" pitchFamily="49" charset="0"/>
                        </a:rPr>
                        <a:t>dev/</a:t>
                      </a:r>
                      <a:r>
                        <a:rPr lang="en-US" sz="1400" dirty="0" err="1">
                          <a:latin typeface="Lucida Console" panose="020B0609040504020204" pitchFamily="49" charset="0"/>
                        </a:rPr>
                        <a:t>hsa</a:t>
                      </a:r>
                      <a:r>
                        <a:rPr lang="en-US" sz="1400" dirty="0">
                          <a:latin typeface="Lucida Console" panose="020B0609040504020204" pitchFamily="49" charset="0"/>
                        </a:rPr>
                        <a:t>/</a:t>
                      </a:r>
                      <a:r>
                        <a:rPr lang="en-US" sz="1400" dirty="0" err="1">
                          <a:latin typeface="Lucida Console" panose="020B0609040504020204" pitchFamily="49" charset="0"/>
                        </a:rPr>
                        <a:t>hsa_packet_processor</a:t>
                      </a:r>
                      <a:r>
                        <a:rPr lang="en-US" sz="1400" dirty="0">
                          <a:latin typeface="Lucida Console" panose="020B0609040504020204" pitchFamily="49" charset="0"/>
                        </a:rPr>
                        <a:t>.[</a:t>
                      </a:r>
                      <a:r>
                        <a:rPr lang="en-US" sz="1400" dirty="0" err="1">
                          <a:latin typeface="Lucida Console" panose="020B0609040504020204" pitchFamily="49" charset="0"/>
                        </a:rPr>
                        <a:t>hh|cc</a:t>
                      </a:r>
                      <a:r>
                        <a:rPr lang="en-US" sz="1400" dirty="0">
                          <a:latin typeface="Lucida Console" panose="020B0609040504020204" pitchFamily="49" charset="0"/>
                        </a:rPr>
                        <a:t>]</a:t>
                      </a:r>
                    </a:p>
                  </a:txBody>
                  <a:tcPr anchor="ctr"/>
                </a:tc>
                <a:extLst>
                  <a:ext uri="{0D108BD9-81ED-4DB2-BD59-A6C34878D82A}">
                    <a16:rowId xmlns="" xmlns:a16="http://schemas.microsoft.com/office/drawing/2014/main" val="3936720114"/>
                  </a:ext>
                </a:extLst>
              </a:tr>
              <a:tr h="479674">
                <a:tc>
                  <a:txBody>
                    <a:bodyPr/>
                    <a:lstStyle/>
                    <a:p>
                      <a:r>
                        <a:rPr lang="en-US" sz="1400" dirty="0">
                          <a:latin typeface="+mn-lt"/>
                        </a:rPr>
                        <a:t>dispatcher</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err="1">
                          <a:latin typeface="Lucida Console" panose="020B0609040504020204" pitchFamily="49" charset="0"/>
                        </a:rPr>
                        <a:t>gpu</a:t>
                      </a:r>
                      <a:r>
                        <a:rPr lang="en-US" sz="1400" dirty="0">
                          <a:latin typeface="Lucida Console" panose="020B0609040504020204" pitchFamily="49" charset="0"/>
                        </a:rPr>
                        <a:t>-compute/dispatcher.[</a:t>
                      </a:r>
                      <a:r>
                        <a:rPr lang="en-US" sz="1400" dirty="0" err="1">
                          <a:latin typeface="Lucida Console" panose="020B0609040504020204" pitchFamily="49" charset="0"/>
                        </a:rPr>
                        <a:t>hh|cc</a:t>
                      </a:r>
                      <a:r>
                        <a:rPr lang="en-US" sz="1400" dirty="0">
                          <a:latin typeface="Lucida Console" panose="020B0609040504020204" pitchFamily="49" charset="0"/>
                        </a:rPr>
                        <a:t>]</a:t>
                      </a:r>
                    </a:p>
                  </a:txBody>
                  <a:tcPr anchor="ctr"/>
                </a:tc>
                <a:extLst>
                  <a:ext uri="{0D108BD9-81ED-4DB2-BD59-A6C34878D82A}">
                    <a16:rowId xmlns="" xmlns:a16="http://schemas.microsoft.com/office/drawing/2014/main" val="569948351"/>
                  </a:ext>
                </a:extLst>
              </a:tr>
            </a:tbl>
          </a:graphicData>
        </a:graphic>
      </p:graphicFrame>
      <p:sp>
        <p:nvSpPr>
          <p:cNvPr id="4" name="Text Placeholder 3">
            <a:extLst>
              <a:ext uri="{FF2B5EF4-FFF2-40B4-BE49-F238E27FC236}">
                <a16:creationId xmlns="" xmlns:a16="http://schemas.microsoft.com/office/drawing/2014/main" id="{F7718FC0-189E-486D-A6EE-B8A023F6518A}"/>
              </a:ext>
            </a:extLst>
          </p:cNvPr>
          <p:cNvSpPr>
            <a:spLocks noGrp="1"/>
          </p:cNvSpPr>
          <p:nvPr>
            <p:ph type="body" sz="quarter" idx="10"/>
          </p:nvPr>
        </p:nvSpPr>
        <p:spPr/>
        <p:txBody>
          <a:bodyPr/>
          <a:lstStyle/>
          <a:p>
            <a:endParaRPr lang="en-US"/>
          </a:p>
        </p:txBody>
      </p:sp>
      <p:sp>
        <p:nvSpPr>
          <p:cNvPr id="9" name="Rounded Rectangle 18">
            <a:extLst>
              <a:ext uri="{FF2B5EF4-FFF2-40B4-BE49-F238E27FC236}">
                <a16:creationId xmlns="" xmlns:a16="http://schemas.microsoft.com/office/drawing/2014/main" id="{2B30B596-B669-43F7-AFE0-DB472D0916CF}"/>
              </a:ext>
            </a:extLst>
          </p:cNvPr>
          <p:cNvSpPr/>
          <p:nvPr/>
        </p:nvSpPr>
        <p:spPr>
          <a:xfrm>
            <a:off x="1316729" y="752478"/>
            <a:ext cx="4713944" cy="5728329"/>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 name="TextBox 9">
            <a:extLst>
              <a:ext uri="{FF2B5EF4-FFF2-40B4-BE49-F238E27FC236}">
                <a16:creationId xmlns="" xmlns:a16="http://schemas.microsoft.com/office/drawing/2014/main" id="{46A6A4BC-64E6-4DD3-A582-4BAAABF9A18D}"/>
              </a:ext>
            </a:extLst>
          </p:cNvPr>
          <p:cNvSpPr txBox="1"/>
          <p:nvPr/>
        </p:nvSpPr>
        <p:spPr>
          <a:xfrm>
            <a:off x="2578048" y="6123829"/>
            <a:ext cx="2191306" cy="338554"/>
          </a:xfrm>
          <a:prstGeom prst="rect">
            <a:avLst/>
          </a:prstGeom>
          <a:noFill/>
          <a:effectLst/>
        </p:spPr>
        <p:txBody>
          <a:bodyPr wrap="none" rtlCol="0">
            <a:spAutoFit/>
          </a:bodyPr>
          <a:lstStyle/>
          <a:p>
            <a:pPr algn="ctr">
              <a:spcAft>
                <a:spcPts val="600"/>
              </a:spcAft>
              <a:buClr>
                <a:schemeClr val="bg2"/>
              </a:buClr>
            </a:pPr>
            <a:r>
              <a:rPr lang="en-US" sz="1600" dirty="0"/>
              <a:t>HW Model Components</a:t>
            </a:r>
          </a:p>
        </p:txBody>
      </p:sp>
      <p:sp>
        <p:nvSpPr>
          <p:cNvPr id="11" name="Rectangle: Rounded Corners 10">
            <a:extLst>
              <a:ext uri="{FF2B5EF4-FFF2-40B4-BE49-F238E27FC236}">
                <a16:creationId xmlns="" xmlns:a16="http://schemas.microsoft.com/office/drawing/2014/main" id="{4C6AD7A6-8F3E-4CDD-B819-282E5319450F}"/>
              </a:ext>
            </a:extLst>
          </p:cNvPr>
          <p:cNvSpPr/>
          <p:nvPr/>
        </p:nvSpPr>
        <p:spPr>
          <a:xfrm>
            <a:off x="3945961" y="1370905"/>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12" name="Rectangle: Rounded Corners 11">
            <a:extLst>
              <a:ext uri="{FF2B5EF4-FFF2-40B4-BE49-F238E27FC236}">
                <a16:creationId xmlns="" xmlns:a16="http://schemas.microsoft.com/office/drawing/2014/main" id="{BE5FD65A-07D7-4862-A0C4-2BACF377C8A6}"/>
              </a:ext>
            </a:extLst>
          </p:cNvPr>
          <p:cNvSpPr/>
          <p:nvPr/>
        </p:nvSpPr>
        <p:spPr>
          <a:xfrm>
            <a:off x="1488244" y="1370905"/>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13" name="Straight Arrow Connector 12">
            <a:extLst>
              <a:ext uri="{FF2B5EF4-FFF2-40B4-BE49-F238E27FC236}">
                <a16:creationId xmlns="" xmlns:a16="http://schemas.microsoft.com/office/drawing/2014/main" id="{8BA76C35-B792-4C70-B887-71498939E2A6}"/>
              </a:ext>
            </a:extLst>
          </p:cNvPr>
          <p:cNvCxnSpPr>
            <a:cxnSpLocks/>
            <a:stCxn id="12" idx="3"/>
            <a:endCxn id="11" idx="1"/>
          </p:cNvCxnSpPr>
          <p:nvPr/>
        </p:nvCxnSpPr>
        <p:spPr>
          <a:xfrm>
            <a:off x="3377850" y="1675157"/>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2A0FE389-59D7-4473-8650-C44EBE1FC589}"/>
              </a:ext>
            </a:extLst>
          </p:cNvPr>
          <p:cNvSpPr txBox="1"/>
          <p:nvPr/>
        </p:nvSpPr>
        <p:spPr>
          <a:xfrm>
            <a:off x="3278485" y="1133153"/>
            <a:ext cx="936475"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ioctl</a:t>
            </a:r>
            <a:r>
              <a:rPr lang="en-US" sz="1400" dirty="0">
                <a:latin typeface="Lucida Console" panose="020B0609040504020204" pitchFamily="49" charset="0"/>
              </a:rPr>
              <a:t>()</a:t>
            </a:r>
          </a:p>
        </p:txBody>
      </p:sp>
      <p:grpSp>
        <p:nvGrpSpPr>
          <p:cNvPr id="30" name="Group 29">
            <a:extLst>
              <a:ext uri="{FF2B5EF4-FFF2-40B4-BE49-F238E27FC236}">
                <a16:creationId xmlns="" xmlns:a16="http://schemas.microsoft.com/office/drawing/2014/main" id="{4C5F804B-6AE0-4F4A-A9C0-552842D81870}"/>
              </a:ext>
            </a:extLst>
          </p:cNvPr>
          <p:cNvGrpSpPr/>
          <p:nvPr/>
        </p:nvGrpSpPr>
        <p:grpSpPr>
          <a:xfrm>
            <a:off x="5062463" y="5227730"/>
            <a:ext cx="760582" cy="567457"/>
            <a:chOff x="4648096" y="5456695"/>
            <a:chExt cx="760582" cy="567457"/>
          </a:xfrm>
          <a:effectLst/>
        </p:grpSpPr>
        <p:sp>
          <p:nvSpPr>
            <p:cNvPr id="31" name="Rounded Rectangle 23">
              <a:extLst>
                <a:ext uri="{FF2B5EF4-FFF2-40B4-BE49-F238E27FC236}">
                  <a16:creationId xmlns="" xmlns:a16="http://schemas.microsoft.com/office/drawing/2014/main" id="{CFEE50AF-FBE9-4292-BEC0-A1D98D56DE4F}"/>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2" name="Rounded Rectangle 24">
              <a:extLst>
                <a:ext uri="{FF2B5EF4-FFF2-40B4-BE49-F238E27FC236}">
                  <a16:creationId xmlns="" xmlns:a16="http://schemas.microsoft.com/office/drawing/2014/main" id="{03995CBA-389D-4187-8AA8-006C34C57ABB}"/>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3" name="Rounded Rectangle 25">
              <a:extLst>
                <a:ext uri="{FF2B5EF4-FFF2-40B4-BE49-F238E27FC236}">
                  <a16:creationId xmlns="" xmlns:a16="http://schemas.microsoft.com/office/drawing/2014/main" id="{2311D81E-E552-4058-9462-E1CDC191B11D}"/>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4" name="Rounded Rectangle 26">
              <a:extLst>
                <a:ext uri="{FF2B5EF4-FFF2-40B4-BE49-F238E27FC236}">
                  <a16:creationId xmlns="" xmlns:a16="http://schemas.microsoft.com/office/drawing/2014/main" id="{99B62A58-EDE4-4AC7-AB07-059A2B83B0A7}"/>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35" name="Straight Arrow Connector 34">
            <a:extLst>
              <a:ext uri="{FF2B5EF4-FFF2-40B4-BE49-F238E27FC236}">
                <a16:creationId xmlns="" xmlns:a16="http://schemas.microsoft.com/office/drawing/2014/main" id="{28369A3F-E86E-4C4A-9DE6-8B7D695C03DE}"/>
              </a:ext>
            </a:extLst>
          </p:cNvPr>
          <p:cNvCxnSpPr>
            <a:cxnSpLocks/>
          </p:cNvCxnSpPr>
          <p:nvPr/>
        </p:nvCxnSpPr>
        <p:spPr>
          <a:xfrm>
            <a:off x="4400138" y="5604753"/>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36" name="Rounded Rectangle 9">
            <a:extLst>
              <a:ext uri="{FF2B5EF4-FFF2-40B4-BE49-F238E27FC236}">
                <a16:creationId xmlns="" xmlns:a16="http://schemas.microsoft.com/office/drawing/2014/main" id="{542155D8-D3ED-482E-815A-F7DCFA638F6D}"/>
              </a:ext>
            </a:extLst>
          </p:cNvPr>
          <p:cNvSpPr/>
          <p:nvPr/>
        </p:nvSpPr>
        <p:spPr>
          <a:xfrm>
            <a:off x="1402163" y="4486035"/>
            <a:ext cx="4510566" cy="1653314"/>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TextBox 36">
            <a:extLst>
              <a:ext uri="{FF2B5EF4-FFF2-40B4-BE49-F238E27FC236}">
                <a16:creationId xmlns="" xmlns:a16="http://schemas.microsoft.com/office/drawing/2014/main" id="{6EAFED9E-2981-41C5-879E-6D5151D9D8E4}"/>
              </a:ext>
            </a:extLst>
          </p:cNvPr>
          <p:cNvSpPr txBox="1"/>
          <p:nvPr/>
        </p:nvSpPr>
        <p:spPr>
          <a:xfrm>
            <a:off x="5110093" y="5811143"/>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sp>
        <p:nvSpPr>
          <p:cNvPr id="39" name="Rounded Rectangle 56">
            <a:extLst>
              <a:ext uri="{FF2B5EF4-FFF2-40B4-BE49-F238E27FC236}">
                <a16:creationId xmlns="" xmlns:a16="http://schemas.microsoft.com/office/drawing/2014/main" id="{4CE6755D-22AD-43AF-BC67-CEB6E872ABB7}"/>
              </a:ext>
            </a:extLst>
          </p:cNvPr>
          <p:cNvSpPr/>
          <p:nvPr/>
        </p:nvSpPr>
        <p:spPr>
          <a:xfrm>
            <a:off x="1545874" y="4589630"/>
            <a:ext cx="2839065" cy="1493206"/>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a:extLst>
              <a:ext uri="{FF2B5EF4-FFF2-40B4-BE49-F238E27FC236}">
                <a16:creationId xmlns="" xmlns:a16="http://schemas.microsoft.com/office/drawing/2014/main" id="{FA0F00A1-801A-4772-BD1E-5EDA44474E98}"/>
              </a:ext>
            </a:extLst>
          </p:cNvPr>
          <p:cNvSpPr/>
          <p:nvPr/>
        </p:nvSpPr>
        <p:spPr>
          <a:xfrm>
            <a:off x="3343864" y="5649022"/>
            <a:ext cx="768794" cy="359858"/>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41" name="Rectangle 40">
            <a:extLst>
              <a:ext uri="{FF2B5EF4-FFF2-40B4-BE49-F238E27FC236}">
                <a16:creationId xmlns="" xmlns:a16="http://schemas.microsoft.com/office/drawing/2014/main" id="{5DE08719-95C7-48FC-8062-569DB873B994}"/>
              </a:ext>
            </a:extLst>
          </p:cNvPr>
          <p:cNvSpPr/>
          <p:nvPr/>
        </p:nvSpPr>
        <p:spPr>
          <a:xfrm>
            <a:off x="3167653" y="4638023"/>
            <a:ext cx="1115537" cy="79293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sp>
        <p:nvSpPr>
          <p:cNvPr id="42" name="TextBox 41">
            <a:extLst>
              <a:ext uri="{FF2B5EF4-FFF2-40B4-BE49-F238E27FC236}">
                <a16:creationId xmlns="" xmlns:a16="http://schemas.microsoft.com/office/drawing/2014/main" id="{B8E56E59-1A08-4F2C-9147-97866EBA5539}"/>
              </a:ext>
            </a:extLst>
          </p:cNvPr>
          <p:cNvSpPr txBox="1"/>
          <p:nvPr/>
        </p:nvSpPr>
        <p:spPr>
          <a:xfrm>
            <a:off x="2791170" y="4601221"/>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43" name="Group 42">
            <a:extLst>
              <a:ext uri="{FF2B5EF4-FFF2-40B4-BE49-F238E27FC236}">
                <a16:creationId xmlns="" xmlns:a16="http://schemas.microsoft.com/office/drawing/2014/main" id="{9602D2AF-9ABD-44D3-9E1E-46AF800FF401}"/>
              </a:ext>
            </a:extLst>
          </p:cNvPr>
          <p:cNvGrpSpPr/>
          <p:nvPr/>
        </p:nvGrpSpPr>
        <p:grpSpPr>
          <a:xfrm>
            <a:off x="2478077" y="5762025"/>
            <a:ext cx="455336" cy="152400"/>
            <a:chOff x="9559148" y="3657374"/>
            <a:chExt cx="455336" cy="152400"/>
          </a:xfrm>
          <a:effectLst/>
        </p:grpSpPr>
        <p:cxnSp>
          <p:nvCxnSpPr>
            <p:cNvPr id="44" name="Straight Connector 43">
              <a:extLst>
                <a:ext uri="{FF2B5EF4-FFF2-40B4-BE49-F238E27FC236}">
                  <a16:creationId xmlns="" xmlns:a16="http://schemas.microsoft.com/office/drawing/2014/main" id="{0C5EB16B-62CC-46A2-88AD-3DE5D68434FC}"/>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B5174D25-0B91-4938-8FD2-DF523BFE89E4}"/>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80DD62EB-24B6-44B3-BCA7-C54014E2BACA}"/>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D4D941E2-BB70-4C22-830A-10F6E0D075B4}"/>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9DEC999A-86AA-4FA7-AA97-4A25880C7DED}"/>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B4867C52-1C60-4EBF-B3A2-868F9CEA7773}"/>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 xmlns:a16="http://schemas.microsoft.com/office/drawing/2014/main" id="{0B15117E-168A-4E55-A164-F4B338C2D0AF}"/>
              </a:ext>
            </a:extLst>
          </p:cNvPr>
          <p:cNvSpPr txBox="1"/>
          <p:nvPr/>
        </p:nvSpPr>
        <p:spPr>
          <a:xfrm>
            <a:off x="2089136" y="5818908"/>
            <a:ext cx="960519" cy="307777"/>
          </a:xfrm>
          <a:prstGeom prst="rect">
            <a:avLst/>
          </a:prstGeom>
          <a:noFill/>
          <a:effectLst/>
        </p:spPr>
        <p:txBody>
          <a:bodyPr wrap="none" rtlCol="0">
            <a:spAutoFit/>
          </a:bodyPr>
          <a:lstStyle/>
          <a:p>
            <a:pPr>
              <a:spcAft>
                <a:spcPts val="600"/>
              </a:spcAft>
              <a:buClr>
                <a:schemeClr val="bg2"/>
              </a:buClr>
            </a:pPr>
            <a:r>
              <a:rPr lang="en-US" sz="1400" dirty="0"/>
              <a:t>HW queue</a:t>
            </a:r>
          </a:p>
        </p:txBody>
      </p:sp>
      <p:sp>
        <p:nvSpPr>
          <p:cNvPr id="51" name="Rectangle 50">
            <a:extLst>
              <a:ext uri="{FF2B5EF4-FFF2-40B4-BE49-F238E27FC236}">
                <a16:creationId xmlns="" xmlns:a16="http://schemas.microsoft.com/office/drawing/2014/main" id="{38C2C1A3-3059-49DA-812C-A897401C6BA2}"/>
              </a:ext>
            </a:extLst>
          </p:cNvPr>
          <p:cNvSpPr/>
          <p:nvPr/>
        </p:nvSpPr>
        <p:spPr>
          <a:xfrm>
            <a:off x="1621892" y="4763017"/>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52" name="Connector: Elbow 51">
            <a:extLst>
              <a:ext uri="{FF2B5EF4-FFF2-40B4-BE49-F238E27FC236}">
                <a16:creationId xmlns="" xmlns:a16="http://schemas.microsoft.com/office/drawing/2014/main" id="{C55F2B97-815C-4EDB-8657-46BABF1EDE44}"/>
              </a:ext>
            </a:extLst>
          </p:cNvPr>
          <p:cNvCxnSpPr>
            <a:cxnSpLocks/>
            <a:stCxn id="51" idx="2"/>
            <a:endCxn id="131" idx="0"/>
          </p:cNvCxnSpPr>
          <p:nvPr/>
        </p:nvCxnSpPr>
        <p:spPr>
          <a:xfrm rot="16200000" flipH="1">
            <a:off x="2249831" y="5013557"/>
            <a:ext cx="301278" cy="568290"/>
          </a:xfrm>
          <a:prstGeom prst="bentConnector3">
            <a:avLst>
              <a:gd name="adj1" fmla="val 50000"/>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398354E9-75D8-430A-ABE9-42EF31DAA0C7}"/>
              </a:ext>
            </a:extLst>
          </p:cNvPr>
          <p:cNvCxnSpPr>
            <a:cxnSpLocks/>
          </p:cNvCxnSpPr>
          <p:nvPr/>
        </p:nvCxnSpPr>
        <p:spPr>
          <a:xfrm>
            <a:off x="2951993" y="5835519"/>
            <a:ext cx="391871"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B5D4BD9C-6209-4756-AD0D-1A6AB7760A2C}"/>
              </a:ext>
            </a:extLst>
          </p:cNvPr>
          <p:cNvCxnSpPr>
            <a:cxnSpLocks/>
            <a:stCxn id="40" idx="0"/>
            <a:endCxn id="41" idx="2"/>
          </p:cNvCxnSpPr>
          <p:nvPr/>
        </p:nvCxnSpPr>
        <p:spPr>
          <a:xfrm flipH="1" flipV="1">
            <a:off x="3725422" y="5430958"/>
            <a:ext cx="2839" cy="218064"/>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30B552D4-15D3-40D4-BE1B-3F3AAFB1703B}"/>
              </a:ext>
            </a:extLst>
          </p:cNvPr>
          <p:cNvSpPr txBox="1"/>
          <p:nvPr/>
        </p:nvSpPr>
        <p:spPr>
          <a:xfrm>
            <a:off x="4417423" y="5305419"/>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56" name="Rounded Rectangle 9">
            <a:extLst>
              <a:ext uri="{FF2B5EF4-FFF2-40B4-BE49-F238E27FC236}">
                <a16:creationId xmlns="" xmlns:a16="http://schemas.microsoft.com/office/drawing/2014/main" id="{A6B3C100-1CA6-4063-8B7B-D23CF74E5330}"/>
              </a:ext>
            </a:extLst>
          </p:cNvPr>
          <p:cNvSpPr/>
          <p:nvPr/>
        </p:nvSpPr>
        <p:spPr>
          <a:xfrm>
            <a:off x="1418418" y="1081656"/>
            <a:ext cx="4510566" cy="1128475"/>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TextBox 56">
            <a:extLst>
              <a:ext uri="{FF2B5EF4-FFF2-40B4-BE49-F238E27FC236}">
                <a16:creationId xmlns="" xmlns:a16="http://schemas.microsoft.com/office/drawing/2014/main" id="{6761D86A-12BF-454E-B2CA-823618652112}"/>
              </a:ext>
            </a:extLst>
          </p:cNvPr>
          <p:cNvSpPr txBox="1"/>
          <p:nvPr/>
        </p:nvSpPr>
        <p:spPr>
          <a:xfrm>
            <a:off x="4941529" y="997849"/>
            <a:ext cx="530915" cy="338554"/>
          </a:xfrm>
          <a:prstGeom prst="rect">
            <a:avLst/>
          </a:prstGeom>
          <a:noFill/>
        </p:spPr>
        <p:txBody>
          <a:bodyPr wrap="none" rtlCol="0">
            <a:spAutoFit/>
          </a:bodyPr>
          <a:lstStyle/>
          <a:p>
            <a:pPr>
              <a:spcAft>
                <a:spcPts val="600"/>
              </a:spcAft>
              <a:buClr>
                <a:schemeClr val="bg2"/>
              </a:buClr>
            </a:pPr>
            <a:r>
              <a:rPr lang="en-US" sz="1600" dirty="0"/>
              <a:t>CPU</a:t>
            </a:r>
          </a:p>
        </p:txBody>
      </p:sp>
      <p:sp>
        <p:nvSpPr>
          <p:cNvPr id="58" name="Rounded Rectangle 9">
            <a:extLst>
              <a:ext uri="{FF2B5EF4-FFF2-40B4-BE49-F238E27FC236}">
                <a16:creationId xmlns="" xmlns:a16="http://schemas.microsoft.com/office/drawing/2014/main" id="{E35251E8-A945-4F38-B3EE-3D29452EC06C}"/>
              </a:ext>
            </a:extLst>
          </p:cNvPr>
          <p:cNvSpPr/>
          <p:nvPr/>
        </p:nvSpPr>
        <p:spPr>
          <a:xfrm>
            <a:off x="1402164" y="2423980"/>
            <a:ext cx="4526820"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TextBox 58">
            <a:extLst>
              <a:ext uri="{FF2B5EF4-FFF2-40B4-BE49-F238E27FC236}">
                <a16:creationId xmlns="" xmlns:a16="http://schemas.microsoft.com/office/drawing/2014/main" id="{CBFD9149-9638-4DB6-A24A-0DEC3609738C}"/>
              </a:ext>
            </a:extLst>
          </p:cNvPr>
          <p:cNvSpPr txBox="1"/>
          <p:nvPr/>
        </p:nvSpPr>
        <p:spPr>
          <a:xfrm>
            <a:off x="4796933" y="2477734"/>
            <a:ext cx="900631" cy="338554"/>
          </a:xfrm>
          <a:prstGeom prst="rect">
            <a:avLst/>
          </a:prstGeom>
          <a:noFill/>
        </p:spPr>
        <p:txBody>
          <a:bodyPr wrap="none" rtlCol="0">
            <a:spAutoFit/>
          </a:bodyPr>
          <a:lstStyle/>
          <a:p>
            <a:pPr>
              <a:spcAft>
                <a:spcPts val="600"/>
              </a:spcAft>
              <a:buClr>
                <a:schemeClr val="bg2"/>
              </a:buClr>
            </a:pPr>
            <a:r>
              <a:rPr lang="en-US" sz="1600" dirty="0"/>
              <a:t>Memory</a:t>
            </a:r>
          </a:p>
        </p:txBody>
      </p:sp>
      <p:grpSp>
        <p:nvGrpSpPr>
          <p:cNvPr id="5" name="Group 4">
            <a:extLst>
              <a:ext uri="{FF2B5EF4-FFF2-40B4-BE49-F238E27FC236}">
                <a16:creationId xmlns="" xmlns:a16="http://schemas.microsoft.com/office/drawing/2014/main" id="{3B9E9C0D-228D-472B-BBAC-E774396A7BA2}"/>
              </a:ext>
            </a:extLst>
          </p:cNvPr>
          <p:cNvGrpSpPr/>
          <p:nvPr/>
        </p:nvGrpSpPr>
        <p:grpSpPr>
          <a:xfrm>
            <a:off x="3194860" y="2802986"/>
            <a:ext cx="1306704" cy="1524283"/>
            <a:chOff x="7049230" y="3587127"/>
            <a:chExt cx="1954923" cy="2075253"/>
          </a:xfrm>
        </p:grpSpPr>
        <p:sp>
          <p:nvSpPr>
            <p:cNvPr id="62" name="Oval 61">
              <a:extLst>
                <a:ext uri="{FF2B5EF4-FFF2-40B4-BE49-F238E27FC236}">
                  <a16:creationId xmlns="" xmlns:a16="http://schemas.microsoft.com/office/drawing/2014/main" id="{32A63C86-B224-4383-BD51-9CD9EDFB1E86}"/>
                </a:ext>
              </a:extLst>
            </p:cNvPr>
            <p:cNvSpPr>
              <a:spLocks noChangeAspect="1"/>
            </p:cNvSpPr>
            <p:nvPr/>
          </p:nvSpPr>
          <p:spPr>
            <a:xfrm>
              <a:off x="7580721" y="3810787"/>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Oval 62">
              <a:extLst>
                <a:ext uri="{FF2B5EF4-FFF2-40B4-BE49-F238E27FC236}">
                  <a16:creationId xmlns="" xmlns:a16="http://schemas.microsoft.com/office/drawing/2014/main" id="{467F2EFD-F7BF-4B70-8CC1-FD391E4EB434}"/>
                </a:ext>
              </a:extLst>
            </p:cNvPr>
            <p:cNvSpPr>
              <a:spLocks noChangeAspect="1"/>
            </p:cNvSpPr>
            <p:nvPr/>
          </p:nvSpPr>
          <p:spPr>
            <a:xfrm>
              <a:off x="7357061" y="3587127"/>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4" name="Straight Connector 63">
              <a:extLst>
                <a:ext uri="{FF2B5EF4-FFF2-40B4-BE49-F238E27FC236}">
                  <a16:creationId xmlns="" xmlns:a16="http://schemas.microsoft.com/office/drawing/2014/main" id="{87C98F37-6124-40C5-B39E-A152A2065A14}"/>
                </a:ext>
              </a:extLst>
            </p:cNvPr>
            <p:cNvCxnSpPr>
              <a:cxnSpLocks/>
              <a:stCxn id="62" idx="1"/>
              <a:endCxn id="63" idx="1"/>
            </p:cNvCxnSpPr>
            <p:nvPr/>
          </p:nvCxnSpPr>
          <p:spPr>
            <a:xfrm flipH="1" flipV="1">
              <a:off x="7553192" y="3783258"/>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9C392BB3-50E8-4DC8-AB17-5D9D14B45A69}"/>
                </a:ext>
              </a:extLst>
            </p:cNvPr>
            <p:cNvCxnSpPr>
              <a:cxnSpLocks/>
              <a:stCxn id="63" idx="0"/>
              <a:endCxn id="62" idx="0"/>
            </p:cNvCxnSpPr>
            <p:nvPr/>
          </p:nvCxnSpPr>
          <p:spPr>
            <a:xfrm flipH="1">
              <a:off x="8026692" y="3587127"/>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C4892D2B-A06A-4720-A3DC-1D6D8D60BB48}"/>
                </a:ext>
              </a:extLst>
            </p:cNvPr>
            <p:cNvCxnSpPr>
              <a:cxnSpLocks/>
              <a:stCxn id="63" idx="7"/>
              <a:endCxn id="62" idx="7"/>
            </p:cNvCxnSpPr>
            <p:nvPr/>
          </p:nvCxnSpPr>
          <p:spPr>
            <a:xfrm flipH="1">
              <a:off x="8342040" y="3783258"/>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74CAD4C4-842F-4137-AAEA-D8AFC3928478}"/>
                </a:ext>
              </a:extLst>
            </p:cNvPr>
            <p:cNvSpPr txBox="1"/>
            <p:nvPr/>
          </p:nvSpPr>
          <p:spPr>
            <a:xfrm>
              <a:off x="7049230" y="4866231"/>
              <a:ext cx="1954923" cy="796149"/>
            </a:xfrm>
            <a:prstGeom prst="rect">
              <a:avLst/>
            </a:prstGeom>
            <a:noFill/>
          </p:spPr>
          <p:txBody>
            <a:bodyPr wrap="none" rtlCol="0">
              <a:spAutoFit/>
            </a:bodyPr>
            <a:lstStyle/>
            <a:p>
              <a:pPr>
                <a:spcAft>
                  <a:spcPts val="600"/>
                </a:spcAft>
                <a:buClr>
                  <a:schemeClr val="bg2"/>
                </a:buClr>
              </a:pPr>
              <a:r>
                <a:rPr lang="en-US" sz="1600" dirty="0"/>
                <a:t>HSA software</a:t>
              </a:r>
              <a:br>
                <a:rPr lang="en-US" sz="1600" dirty="0"/>
              </a:br>
              <a:r>
                <a:rPr lang="en-US" sz="1600" dirty="0"/>
                <a:t>queue #0</a:t>
              </a:r>
            </a:p>
          </p:txBody>
        </p:sp>
        <p:cxnSp>
          <p:nvCxnSpPr>
            <p:cNvPr id="72" name="Straight Connector 71">
              <a:extLst>
                <a:ext uri="{FF2B5EF4-FFF2-40B4-BE49-F238E27FC236}">
                  <a16:creationId xmlns="" xmlns:a16="http://schemas.microsoft.com/office/drawing/2014/main" id="{0C75C2E2-BDD3-4BE9-AA1F-B914A8B29211}"/>
                </a:ext>
              </a:extLst>
            </p:cNvPr>
            <p:cNvCxnSpPr>
              <a:cxnSpLocks/>
              <a:stCxn id="63" idx="6"/>
              <a:endCxn id="62" idx="6"/>
            </p:cNvCxnSpPr>
            <p:nvPr/>
          </p:nvCxnSpPr>
          <p:spPr>
            <a:xfrm flipH="1" flipV="1">
              <a:off x="8472662" y="4256758"/>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 xmlns:a16="http://schemas.microsoft.com/office/drawing/2014/main" id="{374A8723-BF86-4498-B986-8D5F26F9B443}"/>
                </a:ext>
              </a:extLst>
            </p:cNvPr>
            <p:cNvCxnSpPr>
              <a:cxnSpLocks/>
              <a:stCxn id="63" idx="5"/>
              <a:endCxn id="62" idx="5"/>
            </p:cNvCxnSpPr>
            <p:nvPr/>
          </p:nvCxnSpPr>
          <p:spPr>
            <a:xfrm flipH="1" flipV="1">
              <a:off x="8342040" y="4572106"/>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 xmlns:a16="http://schemas.microsoft.com/office/drawing/2014/main" id="{2963C05A-A669-4C02-9509-68B21C7D72AC}"/>
                </a:ext>
              </a:extLst>
            </p:cNvPr>
            <p:cNvCxnSpPr>
              <a:cxnSpLocks/>
              <a:stCxn id="63" idx="4"/>
              <a:endCxn id="62" idx="4"/>
            </p:cNvCxnSpPr>
            <p:nvPr/>
          </p:nvCxnSpPr>
          <p:spPr>
            <a:xfrm flipH="1" flipV="1">
              <a:off x="8026692" y="4702728"/>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 xmlns:a16="http://schemas.microsoft.com/office/drawing/2014/main" id="{6DA8C12D-8C5F-4C57-BFBB-E793AE4EB824}"/>
                </a:ext>
              </a:extLst>
            </p:cNvPr>
            <p:cNvCxnSpPr>
              <a:cxnSpLocks/>
              <a:stCxn id="63" idx="3"/>
              <a:endCxn id="62" idx="3"/>
            </p:cNvCxnSpPr>
            <p:nvPr/>
          </p:nvCxnSpPr>
          <p:spPr>
            <a:xfrm flipV="1">
              <a:off x="7553192" y="4572106"/>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 xmlns:a16="http://schemas.microsoft.com/office/drawing/2014/main" id="{AB7FF3E4-0A19-4103-BF70-A976001EE9FA}"/>
                </a:ext>
              </a:extLst>
            </p:cNvPr>
            <p:cNvCxnSpPr>
              <a:cxnSpLocks/>
              <a:stCxn id="62" idx="2"/>
              <a:endCxn id="63" idx="2"/>
            </p:cNvCxnSpPr>
            <p:nvPr/>
          </p:nvCxnSpPr>
          <p:spPr>
            <a:xfrm flipH="1">
              <a:off x="7357061" y="4256758"/>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 xmlns:a16="http://schemas.microsoft.com/office/drawing/2014/main" id="{50AD66DC-5F4F-45B8-B8FE-C4DDED849629}"/>
              </a:ext>
            </a:extLst>
          </p:cNvPr>
          <p:cNvGrpSpPr/>
          <p:nvPr/>
        </p:nvGrpSpPr>
        <p:grpSpPr>
          <a:xfrm>
            <a:off x="4465187" y="2816289"/>
            <a:ext cx="1306704" cy="1510980"/>
            <a:chOff x="7235799" y="3587127"/>
            <a:chExt cx="1954923" cy="2057143"/>
          </a:xfrm>
        </p:grpSpPr>
        <p:sp>
          <p:nvSpPr>
            <p:cNvPr id="79" name="Oval 78">
              <a:extLst>
                <a:ext uri="{FF2B5EF4-FFF2-40B4-BE49-F238E27FC236}">
                  <a16:creationId xmlns="" xmlns:a16="http://schemas.microsoft.com/office/drawing/2014/main" id="{998DC106-EAEA-4677-B42D-FB4814DBA1B3}"/>
                </a:ext>
              </a:extLst>
            </p:cNvPr>
            <p:cNvSpPr>
              <a:spLocks noChangeAspect="1"/>
            </p:cNvSpPr>
            <p:nvPr/>
          </p:nvSpPr>
          <p:spPr>
            <a:xfrm>
              <a:off x="7580721" y="3810787"/>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Oval 79">
              <a:extLst>
                <a:ext uri="{FF2B5EF4-FFF2-40B4-BE49-F238E27FC236}">
                  <a16:creationId xmlns="" xmlns:a16="http://schemas.microsoft.com/office/drawing/2014/main" id="{C755B144-5C8A-43CC-839C-8CED18FBF87F}"/>
                </a:ext>
              </a:extLst>
            </p:cNvPr>
            <p:cNvSpPr>
              <a:spLocks noChangeAspect="1"/>
            </p:cNvSpPr>
            <p:nvPr/>
          </p:nvSpPr>
          <p:spPr>
            <a:xfrm>
              <a:off x="7357061" y="3587127"/>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1" name="Straight Connector 80">
              <a:extLst>
                <a:ext uri="{FF2B5EF4-FFF2-40B4-BE49-F238E27FC236}">
                  <a16:creationId xmlns="" xmlns:a16="http://schemas.microsoft.com/office/drawing/2014/main" id="{E4EDB895-D346-400B-AB87-90841DF35D6D}"/>
                </a:ext>
              </a:extLst>
            </p:cNvPr>
            <p:cNvCxnSpPr>
              <a:cxnSpLocks/>
              <a:stCxn id="79" idx="1"/>
              <a:endCxn id="80" idx="1"/>
            </p:cNvCxnSpPr>
            <p:nvPr/>
          </p:nvCxnSpPr>
          <p:spPr>
            <a:xfrm flipH="1" flipV="1">
              <a:off x="7553192" y="3783258"/>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 xmlns:a16="http://schemas.microsoft.com/office/drawing/2014/main" id="{817EDD68-57D1-4974-9D06-CE4CA12A2510}"/>
                </a:ext>
              </a:extLst>
            </p:cNvPr>
            <p:cNvCxnSpPr>
              <a:cxnSpLocks/>
              <a:stCxn id="80" idx="0"/>
              <a:endCxn id="79" idx="0"/>
            </p:cNvCxnSpPr>
            <p:nvPr/>
          </p:nvCxnSpPr>
          <p:spPr>
            <a:xfrm flipH="1">
              <a:off x="8026692" y="3587127"/>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E3597B69-D4F0-42ED-993D-0B986D919E59}"/>
                </a:ext>
              </a:extLst>
            </p:cNvPr>
            <p:cNvCxnSpPr>
              <a:cxnSpLocks/>
              <a:stCxn id="80" idx="7"/>
              <a:endCxn id="79" idx="7"/>
            </p:cNvCxnSpPr>
            <p:nvPr/>
          </p:nvCxnSpPr>
          <p:spPr>
            <a:xfrm flipH="1">
              <a:off x="8342040" y="3783258"/>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 xmlns:a16="http://schemas.microsoft.com/office/drawing/2014/main" id="{966F973B-A99D-4DD8-93B7-EB0DEEAF3007}"/>
                </a:ext>
              </a:extLst>
            </p:cNvPr>
            <p:cNvSpPr txBox="1"/>
            <p:nvPr/>
          </p:nvSpPr>
          <p:spPr>
            <a:xfrm>
              <a:off x="7235799" y="4848121"/>
              <a:ext cx="1954923" cy="796149"/>
            </a:xfrm>
            <a:prstGeom prst="rect">
              <a:avLst/>
            </a:prstGeom>
            <a:noFill/>
          </p:spPr>
          <p:txBody>
            <a:bodyPr wrap="none" rtlCol="0">
              <a:spAutoFit/>
            </a:bodyPr>
            <a:lstStyle/>
            <a:p>
              <a:pPr>
                <a:spcAft>
                  <a:spcPts val="600"/>
                </a:spcAft>
                <a:buClr>
                  <a:schemeClr val="bg2"/>
                </a:buClr>
              </a:pPr>
              <a:r>
                <a:rPr lang="en-US" sz="1600" dirty="0"/>
                <a:t>HSA software</a:t>
              </a:r>
              <a:br>
                <a:rPr lang="en-US" sz="1600" dirty="0"/>
              </a:br>
              <a:r>
                <a:rPr lang="en-US" sz="1600" dirty="0"/>
                <a:t>queue #1</a:t>
              </a:r>
            </a:p>
          </p:txBody>
        </p:sp>
        <p:cxnSp>
          <p:nvCxnSpPr>
            <p:cNvPr id="87" name="Straight Connector 86">
              <a:extLst>
                <a:ext uri="{FF2B5EF4-FFF2-40B4-BE49-F238E27FC236}">
                  <a16:creationId xmlns="" xmlns:a16="http://schemas.microsoft.com/office/drawing/2014/main" id="{BE22EE7B-51B6-4473-9C37-798BC475CA77}"/>
                </a:ext>
              </a:extLst>
            </p:cNvPr>
            <p:cNvCxnSpPr>
              <a:cxnSpLocks/>
              <a:stCxn id="80" idx="6"/>
              <a:endCxn id="79" idx="6"/>
            </p:cNvCxnSpPr>
            <p:nvPr/>
          </p:nvCxnSpPr>
          <p:spPr>
            <a:xfrm flipH="1" flipV="1">
              <a:off x="8472662" y="4256758"/>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 xmlns:a16="http://schemas.microsoft.com/office/drawing/2014/main" id="{DF163135-73D0-4041-BD26-7970F3E392F4}"/>
                </a:ext>
              </a:extLst>
            </p:cNvPr>
            <p:cNvCxnSpPr>
              <a:cxnSpLocks/>
              <a:stCxn id="80" idx="5"/>
              <a:endCxn id="79" idx="5"/>
            </p:cNvCxnSpPr>
            <p:nvPr/>
          </p:nvCxnSpPr>
          <p:spPr>
            <a:xfrm flipH="1" flipV="1">
              <a:off x="8342040" y="4572106"/>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 xmlns:a16="http://schemas.microsoft.com/office/drawing/2014/main" id="{0B9FECDC-653E-4237-A68D-282ACCAC637A}"/>
                </a:ext>
              </a:extLst>
            </p:cNvPr>
            <p:cNvCxnSpPr>
              <a:cxnSpLocks/>
              <a:stCxn id="80" idx="4"/>
              <a:endCxn id="79" idx="4"/>
            </p:cNvCxnSpPr>
            <p:nvPr/>
          </p:nvCxnSpPr>
          <p:spPr>
            <a:xfrm flipH="1" flipV="1">
              <a:off x="8026692" y="4702728"/>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 xmlns:a16="http://schemas.microsoft.com/office/drawing/2014/main" id="{897643F6-C094-4806-A820-B22F2716CE50}"/>
                </a:ext>
              </a:extLst>
            </p:cNvPr>
            <p:cNvCxnSpPr>
              <a:cxnSpLocks/>
              <a:stCxn id="80" idx="3"/>
              <a:endCxn id="79" idx="3"/>
            </p:cNvCxnSpPr>
            <p:nvPr/>
          </p:nvCxnSpPr>
          <p:spPr>
            <a:xfrm flipV="1">
              <a:off x="7553192" y="4572106"/>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 xmlns:a16="http://schemas.microsoft.com/office/drawing/2014/main" id="{1A8F26A4-1C19-4A00-B524-738465432F53}"/>
                </a:ext>
              </a:extLst>
            </p:cNvPr>
            <p:cNvCxnSpPr>
              <a:cxnSpLocks/>
              <a:stCxn id="79" idx="2"/>
              <a:endCxn id="80" idx="2"/>
            </p:cNvCxnSpPr>
            <p:nvPr/>
          </p:nvCxnSpPr>
          <p:spPr>
            <a:xfrm flipH="1">
              <a:off x="7357061" y="4256758"/>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 xmlns:a16="http://schemas.microsoft.com/office/drawing/2014/main" id="{A21F8B77-5309-4E50-8FA8-2E6BD06C685D}"/>
              </a:ext>
            </a:extLst>
          </p:cNvPr>
          <p:cNvGrpSpPr/>
          <p:nvPr/>
        </p:nvGrpSpPr>
        <p:grpSpPr>
          <a:xfrm rot="5400000">
            <a:off x="1948681" y="3033575"/>
            <a:ext cx="875277" cy="657541"/>
            <a:chOff x="9559148" y="3657374"/>
            <a:chExt cx="455336" cy="152400"/>
          </a:xfrm>
          <a:effectLst/>
        </p:grpSpPr>
        <p:cxnSp>
          <p:nvCxnSpPr>
            <p:cNvPr id="94" name="Straight Connector 93">
              <a:extLst>
                <a:ext uri="{FF2B5EF4-FFF2-40B4-BE49-F238E27FC236}">
                  <a16:creationId xmlns="" xmlns:a16="http://schemas.microsoft.com/office/drawing/2014/main" id="{CD199A8C-2F2E-4B81-BBFA-699E2024E8EF}"/>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 xmlns:a16="http://schemas.microsoft.com/office/drawing/2014/main" id="{3FCB09AA-0EA8-45EA-A3A9-7A3117C3C79C}"/>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 xmlns:a16="http://schemas.microsoft.com/office/drawing/2014/main" id="{39FBBDA4-0C07-4594-8A19-DD54A87AA3C7}"/>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39870779-D5FE-49A4-B6B4-1C8665384805}"/>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 xmlns:a16="http://schemas.microsoft.com/office/drawing/2014/main" id="{06809521-C3C3-49E5-8C01-72A4CB1F905F}"/>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 xmlns:a16="http://schemas.microsoft.com/office/drawing/2014/main" id="{7B8E5D9F-E004-41B6-A502-66D086D05E1E}"/>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 xmlns:a16="http://schemas.microsoft.com/office/drawing/2014/main" id="{94EC3B28-1AEE-49E5-8603-1B93E8D4F32F}"/>
              </a:ext>
            </a:extLst>
          </p:cNvPr>
          <p:cNvSpPr txBox="1"/>
          <p:nvPr/>
        </p:nvSpPr>
        <p:spPr>
          <a:xfrm>
            <a:off x="1472171" y="3799983"/>
            <a:ext cx="985078" cy="338554"/>
          </a:xfrm>
          <a:prstGeom prst="rect">
            <a:avLst/>
          </a:prstGeom>
          <a:noFill/>
        </p:spPr>
        <p:txBody>
          <a:bodyPr wrap="none" rtlCol="0">
            <a:spAutoFit/>
          </a:bodyPr>
          <a:lstStyle/>
          <a:p>
            <a:pPr>
              <a:spcAft>
                <a:spcPts val="600"/>
              </a:spcAft>
              <a:buClr>
                <a:schemeClr val="bg2"/>
              </a:buClr>
            </a:pPr>
            <a:r>
              <a:rPr lang="en-US" sz="1600" dirty="0"/>
              <a:t>Active list</a:t>
            </a:r>
          </a:p>
        </p:txBody>
      </p:sp>
      <p:sp>
        <p:nvSpPr>
          <p:cNvPr id="109" name="TextBox 108">
            <a:extLst>
              <a:ext uri="{FF2B5EF4-FFF2-40B4-BE49-F238E27FC236}">
                <a16:creationId xmlns="" xmlns:a16="http://schemas.microsoft.com/office/drawing/2014/main" id="{968C3527-11AC-40C3-8642-B26109201142}"/>
              </a:ext>
            </a:extLst>
          </p:cNvPr>
          <p:cNvSpPr txBox="1"/>
          <p:nvPr/>
        </p:nvSpPr>
        <p:spPr>
          <a:xfrm>
            <a:off x="2116001" y="3550631"/>
            <a:ext cx="793750" cy="307777"/>
          </a:xfrm>
          <a:prstGeom prst="rect">
            <a:avLst/>
          </a:prstGeom>
          <a:noFill/>
          <a:effectLst/>
        </p:spPr>
        <p:txBody>
          <a:bodyPr wrap="square" rtlCol="0">
            <a:spAutoFit/>
          </a:bodyPr>
          <a:lstStyle/>
          <a:p>
            <a:pPr>
              <a:spcAft>
                <a:spcPts val="600"/>
              </a:spcAft>
              <a:buClr>
                <a:schemeClr val="bg2"/>
              </a:buClr>
            </a:pPr>
            <a:r>
              <a:rPr lang="en-US" sz="1400" dirty="0">
                <a:solidFill>
                  <a:srgbClr val="339933"/>
                </a:solidFill>
              </a:rPr>
              <a:t>*Q0</a:t>
            </a:r>
            <a:endParaRPr lang="en-US" sz="1400" baseline="-25000" dirty="0">
              <a:solidFill>
                <a:srgbClr val="339933"/>
              </a:solidFill>
            </a:endParaRPr>
          </a:p>
        </p:txBody>
      </p:sp>
      <p:sp>
        <p:nvSpPr>
          <p:cNvPr id="110" name="TextBox 109">
            <a:extLst>
              <a:ext uri="{FF2B5EF4-FFF2-40B4-BE49-F238E27FC236}">
                <a16:creationId xmlns="" xmlns:a16="http://schemas.microsoft.com/office/drawing/2014/main" id="{D8758FCC-C4F1-4E0D-9FCD-C64E4BAB4535}"/>
              </a:ext>
            </a:extLst>
          </p:cNvPr>
          <p:cNvSpPr txBox="1"/>
          <p:nvPr/>
        </p:nvSpPr>
        <p:spPr>
          <a:xfrm>
            <a:off x="2119355" y="3371028"/>
            <a:ext cx="793750" cy="307777"/>
          </a:xfrm>
          <a:prstGeom prst="rect">
            <a:avLst/>
          </a:prstGeom>
          <a:noFill/>
          <a:effectLst/>
        </p:spPr>
        <p:txBody>
          <a:bodyPr wrap="square" rtlCol="0">
            <a:spAutoFit/>
          </a:bodyPr>
          <a:lstStyle/>
          <a:p>
            <a:pPr>
              <a:spcAft>
                <a:spcPts val="600"/>
              </a:spcAft>
              <a:buClr>
                <a:schemeClr val="bg2"/>
              </a:buClr>
            </a:pPr>
            <a:r>
              <a:rPr lang="en-US" sz="1400" dirty="0">
                <a:solidFill>
                  <a:srgbClr val="339933"/>
                </a:solidFill>
              </a:rPr>
              <a:t>*Q1</a:t>
            </a:r>
            <a:endParaRPr lang="en-US" sz="1400" baseline="-25000" dirty="0">
              <a:solidFill>
                <a:srgbClr val="339933"/>
              </a:solidFill>
            </a:endParaRPr>
          </a:p>
        </p:txBody>
      </p:sp>
      <p:sp>
        <p:nvSpPr>
          <p:cNvPr id="122" name="TextBox 121">
            <a:extLst>
              <a:ext uri="{FF2B5EF4-FFF2-40B4-BE49-F238E27FC236}">
                <a16:creationId xmlns="" xmlns:a16="http://schemas.microsoft.com/office/drawing/2014/main" id="{2E9C9C57-09B6-480A-8965-37965E696B0D}"/>
              </a:ext>
            </a:extLst>
          </p:cNvPr>
          <p:cNvSpPr txBox="1"/>
          <p:nvPr/>
        </p:nvSpPr>
        <p:spPr>
          <a:xfrm>
            <a:off x="2114728" y="3198928"/>
            <a:ext cx="793750" cy="307777"/>
          </a:xfrm>
          <a:prstGeom prst="rect">
            <a:avLst/>
          </a:prstGeom>
          <a:noFill/>
          <a:effectLst/>
        </p:spPr>
        <p:txBody>
          <a:bodyPr wrap="square" rtlCol="0">
            <a:spAutoFit/>
          </a:bodyPr>
          <a:lstStyle/>
          <a:p>
            <a:pPr>
              <a:spcAft>
                <a:spcPts val="600"/>
              </a:spcAft>
              <a:buClr>
                <a:schemeClr val="bg2"/>
              </a:buClr>
            </a:pPr>
            <a:r>
              <a:rPr lang="en-US" sz="1400" dirty="0">
                <a:solidFill>
                  <a:srgbClr val="339933"/>
                </a:solidFill>
              </a:rPr>
              <a:t>*Q2 </a:t>
            </a:r>
            <a:endParaRPr lang="en-US" sz="1400" baseline="-25000" dirty="0">
              <a:solidFill>
                <a:srgbClr val="339933"/>
              </a:solidFill>
            </a:endParaRPr>
          </a:p>
        </p:txBody>
      </p:sp>
      <p:grpSp>
        <p:nvGrpSpPr>
          <p:cNvPr id="133" name="Group 132">
            <a:extLst>
              <a:ext uri="{FF2B5EF4-FFF2-40B4-BE49-F238E27FC236}">
                <a16:creationId xmlns="" xmlns:a16="http://schemas.microsoft.com/office/drawing/2014/main" id="{5CEC9EA0-99B4-485E-8094-1F5FAB3CA59E}"/>
              </a:ext>
            </a:extLst>
          </p:cNvPr>
          <p:cNvGrpSpPr/>
          <p:nvPr/>
        </p:nvGrpSpPr>
        <p:grpSpPr>
          <a:xfrm>
            <a:off x="1459709" y="5254385"/>
            <a:ext cx="1422992" cy="523220"/>
            <a:chOff x="7492591" y="4693343"/>
            <a:chExt cx="1422992" cy="523220"/>
          </a:xfrm>
          <a:effectLst/>
        </p:grpSpPr>
        <p:sp>
          <p:nvSpPr>
            <p:cNvPr id="118" name="TextBox 117">
              <a:extLst>
                <a:ext uri="{FF2B5EF4-FFF2-40B4-BE49-F238E27FC236}">
                  <a16:creationId xmlns="" xmlns:a16="http://schemas.microsoft.com/office/drawing/2014/main" id="{D84F4A12-CFE9-40E7-96AA-8F1E3B2E75E3}"/>
                </a:ext>
              </a:extLst>
            </p:cNvPr>
            <p:cNvSpPr txBox="1"/>
            <p:nvPr/>
          </p:nvSpPr>
          <p:spPr>
            <a:xfrm>
              <a:off x="7492591" y="4693343"/>
              <a:ext cx="997581" cy="523220"/>
            </a:xfrm>
            <a:prstGeom prst="rect">
              <a:avLst/>
            </a:prstGeom>
            <a:noFill/>
          </p:spPr>
          <p:txBody>
            <a:bodyPr wrap="none" rtlCol="0">
              <a:spAutoFit/>
            </a:bodyPr>
            <a:lstStyle/>
            <a:p>
              <a:pPr>
                <a:spcAft>
                  <a:spcPts val="600"/>
                </a:spcAft>
                <a:buClr>
                  <a:schemeClr val="bg2"/>
                </a:buClr>
              </a:pPr>
              <a:r>
                <a:rPr lang="en-US" sz="1400" dirty="0"/>
                <a:t>Registered </a:t>
              </a:r>
              <a:br>
                <a:rPr lang="en-US" sz="1400" dirty="0"/>
              </a:br>
              <a:r>
                <a:rPr lang="en-US" sz="1400" dirty="0"/>
                <a:t>list</a:t>
              </a:r>
            </a:p>
          </p:txBody>
        </p:sp>
        <p:cxnSp>
          <p:nvCxnSpPr>
            <p:cNvPr id="112" name="Straight Connector 111">
              <a:extLst>
                <a:ext uri="{FF2B5EF4-FFF2-40B4-BE49-F238E27FC236}">
                  <a16:creationId xmlns="" xmlns:a16="http://schemas.microsoft.com/office/drawing/2014/main" id="{36E6430A-B61F-4675-B519-4483C0B23FED}"/>
                </a:ext>
              </a:extLst>
            </p:cNvPr>
            <p:cNvCxnSpPr>
              <a:cxnSpLocks/>
            </p:cNvCxnSpPr>
            <p:nvPr/>
          </p:nvCxnSpPr>
          <p:spPr>
            <a:xfrm flipH="1">
              <a:off x="8369281" y="4887765"/>
              <a:ext cx="460125"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 xmlns:a16="http://schemas.microsoft.com/office/drawing/2014/main" id="{18AA949B-9BA2-4993-A0DD-36ED34035A49}"/>
                </a:ext>
              </a:extLst>
            </p:cNvPr>
            <p:cNvCxnSpPr>
              <a:cxnSpLocks/>
            </p:cNvCxnSpPr>
            <p:nvPr/>
          </p:nvCxnSpPr>
          <p:spPr>
            <a:xfrm flipH="1">
              <a:off x="8369287" y="5152178"/>
              <a:ext cx="46011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E526FD85-F386-4170-8757-91500450DD8D}"/>
                </a:ext>
              </a:extLst>
            </p:cNvPr>
            <p:cNvCxnSpPr>
              <a:cxnSpLocks/>
            </p:cNvCxnSpPr>
            <p:nvPr/>
          </p:nvCxnSpPr>
          <p:spPr>
            <a:xfrm flipH="1">
              <a:off x="8829403" y="4887766"/>
              <a:ext cx="3" cy="2644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 xmlns:a16="http://schemas.microsoft.com/office/drawing/2014/main" id="{F05D269C-C0D5-48D0-ABF0-CB5A2238AB1F}"/>
                </a:ext>
              </a:extLst>
            </p:cNvPr>
            <p:cNvCxnSpPr>
              <a:cxnSpLocks/>
            </p:cNvCxnSpPr>
            <p:nvPr/>
          </p:nvCxnSpPr>
          <p:spPr>
            <a:xfrm flipH="1">
              <a:off x="8599342" y="4887766"/>
              <a:ext cx="3" cy="2644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A0AC3434-6C7E-4F51-BE79-C98B190C023D}"/>
                </a:ext>
              </a:extLst>
            </p:cNvPr>
            <p:cNvCxnSpPr>
              <a:cxnSpLocks/>
            </p:cNvCxnSpPr>
            <p:nvPr/>
          </p:nvCxnSpPr>
          <p:spPr>
            <a:xfrm flipH="1">
              <a:off x="8369281" y="4887766"/>
              <a:ext cx="3" cy="2644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 xmlns:a16="http://schemas.microsoft.com/office/drawing/2014/main" id="{9B5B11C7-5180-4A0C-9599-6A52D2978698}"/>
                </a:ext>
              </a:extLst>
            </p:cNvPr>
            <p:cNvSpPr txBox="1"/>
            <p:nvPr/>
          </p:nvSpPr>
          <p:spPr>
            <a:xfrm>
              <a:off x="8284008" y="4885407"/>
              <a:ext cx="396173" cy="307777"/>
            </a:xfrm>
            <a:prstGeom prst="rect">
              <a:avLst/>
            </a:prstGeom>
            <a:noFill/>
          </p:spPr>
          <p:txBody>
            <a:bodyPr wrap="square" rtlCol="0">
              <a:spAutoFit/>
            </a:bodyPr>
            <a:lstStyle/>
            <a:p>
              <a:pPr>
                <a:spcAft>
                  <a:spcPts val="600"/>
                </a:spcAft>
                <a:buClr>
                  <a:schemeClr val="bg2"/>
                </a:buClr>
              </a:pPr>
              <a:r>
                <a:rPr lang="en-US" sz="1400" dirty="0">
                  <a:solidFill>
                    <a:srgbClr val="339933"/>
                  </a:solidFill>
                </a:rPr>
                <a:t>Q0</a:t>
              </a:r>
              <a:endParaRPr lang="en-US" sz="1400" baseline="-25000" dirty="0">
                <a:solidFill>
                  <a:srgbClr val="339933"/>
                </a:solidFill>
              </a:endParaRPr>
            </a:p>
          </p:txBody>
        </p:sp>
        <p:sp>
          <p:nvSpPr>
            <p:cNvPr id="131" name="TextBox 130">
              <a:extLst>
                <a:ext uri="{FF2B5EF4-FFF2-40B4-BE49-F238E27FC236}">
                  <a16:creationId xmlns="" xmlns:a16="http://schemas.microsoft.com/office/drawing/2014/main" id="{510EDCB2-8EC6-4080-951A-93F857FB4743}"/>
                </a:ext>
              </a:extLst>
            </p:cNvPr>
            <p:cNvSpPr txBox="1"/>
            <p:nvPr/>
          </p:nvSpPr>
          <p:spPr>
            <a:xfrm>
              <a:off x="8519410" y="4887299"/>
              <a:ext cx="396173" cy="307777"/>
            </a:xfrm>
            <a:prstGeom prst="rect">
              <a:avLst/>
            </a:prstGeom>
            <a:noFill/>
          </p:spPr>
          <p:txBody>
            <a:bodyPr wrap="square" rtlCol="0">
              <a:spAutoFit/>
            </a:bodyPr>
            <a:lstStyle/>
            <a:p>
              <a:pPr>
                <a:spcAft>
                  <a:spcPts val="600"/>
                </a:spcAft>
                <a:buClr>
                  <a:schemeClr val="bg2"/>
                </a:buClr>
              </a:pPr>
              <a:r>
                <a:rPr lang="en-US" sz="1400" dirty="0">
                  <a:solidFill>
                    <a:srgbClr val="339933"/>
                  </a:solidFill>
                </a:rPr>
                <a:t>Q2 </a:t>
              </a:r>
              <a:endParaRPr lang="en-US" sz="1400" baseline="-25000" dirty="0">
                <a:solidFill>
                  <a:srgbClr val="339933"/>
                </a:solidFill>
              </a:endParaRPr>
            </a:p>
          </p:txBody>
        </p:sp>
      </p:grpSp>
      <p:cxnSp>
        <p:nvCxnSpPr>
          <p:cNvPr id="137" name="Connector: Elbow 136">
            <a:extLst>
              <a:ext uri="{FF2B5EF4-FFF2-40B4-BE49-F238E27FC236}">
                <a16:creationId xmlns="" xmlns:a16="http://schemas.microsoft.com/office/drawing/2014/main" id="{207A2FA9-3655-4EE9-B738-30616332292A}"/>
              </a:ext>
            </a:extLst>
          </p:cNvPr>
          <p:cNvCxnSpPr>
            <a:cxnSpLocks/>
            <a:stCxn id="11" idx="2"/>
          </p:cNvCxnSpPr>
          <p:nvPr/>
        </p:nvCxnSpPr>
        <p:spPr>
          <a:xfrm rot="5400000">
            <a:off x="3488457" y="929413"/>
            <a:ext cx="352312" cy="2452302"/>
          </a:xfrm>
          <a:prstGeom prst="bentConnector2">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 xmlns:a16="http://schemas.microsoft.com/office/drawing/2014/main" id="{FC19D776-F9DD-466C-B178-ABD3D33B38F1}"/>
              </a:ext>
            </a:extLst>
          </p:cNvPr>
          <p:cNvCxnSpPr>
            <a:cxnSpLocks/>
          </p:cNvCxnSpPr>
          <p:nvPr/>
        </p:nvCxnSpPr>
        <p:spPr>
          <a:xfrm rot="16200000" flipH="1">
            <a:off x="2070287" y="2695029"/>
            <a:ext cx="736350" cy="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 xmlns:a16="http://schemas.microsoft.com/office/drawing/2014/main" id="{A37F9807-CAA5-44A3-AFB6-EF45BF0050CA}"/>
              </a:ext>
            </a:extLst>
          </p:cNvPr>
          <p:cNvCxnSpPr>
            <a:cxnSpLocks/>
            <a:endCxn id="51" idx="0"/>
          </p:cNvCxnSpPr>
          <p:nvPr/>
        </p:nvCxnSpPr>
        <p:spPr>
          <a:xfrm rot="5400000">
            <a:off x="1782392" y="4147142"/>
            <a:ext cx="949809" cy="28194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hought Bubble: Cloud 158">
            <a:extLst>
              <a:ext uri="{FF2B5EF4-FFF2-40B4-BE49-F238E27FC236}">
                <a16:creationId xmlns="" xmlns:a16="http://schemas.microsoft.com/office/drawing/2014/main" id="{44042F97-208F-4CAA-A031-A3CE382B02FD}"/>
              </a:ext>
            </a:extLst>
          </p:cNvPr>
          <p:cNvSpPr/>
          <p:nvPr/>
        </p:nvSpPr>
        <p:spPr>
          <a:xfrm>
            <a:off x="2197506" y="2388243"/>
            <a:ext cx="2067465" cy="570275"/>
          </a:xfrm>
          <a:prstGeom prst="cloudCallou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gem5 maintains active list inside HW queue scheduler </a:t>
            </a:r>
          </a:p>
        </p:txBody>
      </p:sp>
    </p:spTree>
    <p:extLst>
      <p:ext uri="{BB962C8B-B14F-4D97-AF65-F5344CB8AC3E}">
        <p14:creationId xmlns:p14="http://schemas.microsoft.com/office/powerpoint/2010/main" val="1980034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grpId="0" nodeType="clickEffect">
                                  <p:stCondLst>
                                    <p:cond delay="0"/>
                                  </p:stCondLst>
                                  <p:endCondLst>
                                    <p:cond evt="onNext" delay="0">
                                      <p:tgtEl>
                                        <p:sldTgt/>
                                      </p:tgtEl>
                                    </p:cond>
                                  </p:end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par>
                                <p:cTn id="13" presetID="26" presetClass="emph" presetSubtype="0" repeatCount="indefinite" fill="hold" grpId="0" nodeType="withEffect">
                                  <p:stCondLst>
                                    <p:cond delay="0"/>
                                  </p:stCondLst>
                                  <p:endCondLst>
                                    <p:cond evt="onNext" delay="0">
                                      <p:tgtEl>
                                        <p:sldTgt/>
                                      </p:tgtEl>
                                    </p:cond>
                                  </p:end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indefinite" fill="hold" nodeType="clickEffect">
                                  <p:stCondLst>
                                    <p:cond delay="0"/>
                                  </p:stCondLst>
                                  <p:endCondLst>
                                    <p:cond evt="onNext" delay="0">
                                      <p:tgtEl>
                                        <p:sldTgt/>
                                      </p:tgtEl>
                                    </p:cond>
                                  </p:end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par>
                                <p:cTn id="21" presetID="26" presetClass="emph" presetSubtype="0" repeatCount="indefinite" fill="hold" nodeType="withEffect">
                                  <p:stCondLst>
                                    <p:cond delay="0"/>
                                  </p:stCondLst>
                                  <p:endCondLst>
                                    <p:cond evt="onNext" delay="0">
                                      <p:tgtEl>
                                        <p:sldTgt/>
                                      </p:tgtEl>
                                    </p:cond>
                                  </p:endCondLst>
                                  <p:childTnLst>
                                    <p:animEffect transition="out" filter="fade">
                                      <p:cBhvr>
                                        <p:cTn id="22" dur="500" tmFilter="0, 0; .2, .5; .8, .5; 1, 0"/>
                                        <p:tgtEl>
                                          <p:spTgt spid="78"/>
                                        </p:tgtEl>
                                      </p:cBhvr>
                                    </p:animEffect>
                                    <p:animScale>
                                      <p:cBhvr>
                                        <p:cTn id="23" dur="250" autoRev="1" fill="hold"/>
                                        <p:tgtEl>
                                          <p:spTgt spid="78"/>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indefinite" fill="hold" nodeType="clickEffect">
                                  <p:stCondLst>
                                    <p:cond delay="0"/>
                                  </p:stCondLst>
                                  <p:endCondLst>
                                    <p:cond evt="onNext" delay="0">
                                      <p:tgtEl>
                                        <p:sldTgt/>
                                      </p:tgtEl>
                                    </p:cond>
                                  </p:endCondLst>
                                  <p:childTnLst>
                                    <p:animEffect transition="out" filter="fade">
                                      <p:cBhvr>
                                        <p:cTn id="27" dur="500" tmFilter="0, 0; .2, .5; .8, .5; 1, 0"/>
                                        <p:tgtEl>
                                          <p:spTgt spid="93"/>
                                        </p:tgtEl>
                                      </p:cBhvr>
                                    </p:animEffect>
                                    <p:animScale>
                                      <p:cBhvr>
                                        <p:cTn id="28" dur="250" autoRev="1" fill="hold"/>
                                        <p:tgtEl>
                                          <p:spTgt spid="93"/>
                                        </p:tgtEl>
                                      </p:cBhvr>
                                      <p:by x="105000" y="105000"/>
                                    </p:animScale>
                                  </p:childTnLst>
                                </p:cTn>
                              </p:par>
                              <p:par>
                                <p:cTn id="29" presetID="26" presetClass="emph" presetSubtype="0" repeatCount="indefinite" fill="hold" grpId="0" nodeType="withEffect">
                                  <p:stCondLst>
                                    <p:cond delay="0"/>
                                  </p:stCondLst>
                                  <p:endCondLst>
                                    <p:cond evt="onNext" delay="0">
                                      <p:tgtEl>
                                        <p:sldTgt/>
                                      </p:tgtEl>
                                    </p:cond>
                                  </p:endCondLst>
                                  <p:childTnLst>
                                    <p:animEffect transition="out" filter="fade">
                                      <p:cBhvr>
                                        <p:cTn id="30" dur="500" tmFilter="0, 0; .2, .5; .8, .5; 1, 0"/>
                                        <p:tgtEl>
                                          <p:spTgt spid="109"/>
                                        </p:tgtEl>
                                      </p:cBhvr>
                                    </p:animEffect>
                                    <p:animScale>
                                      <p:cBhvr>
                                        <p:cTn id="31" dur="250" autoRev="1" fill="hold"/>
                                        <p:tgtEl>
                                          <p:spTgt spid="109"/>
                                        </p:tgtEl>
                                      </p:cBhvr>
                                      <p:by x="105000" y="105000"/>
                                    </p:animScale>
                                  </p:childTnLst>
                                </p:cTn>
                              </p:par>
                              <p:par>
                                <p:cTn id="32" presetID="26" presetClass="emph" presetSubtype="0" repeatCount="indefinite" fill="hold" grpId="0" nodeType="withEffect">
                                  <p:stCondLst>
                                    <p:cond delay="0"/>
                                  </p:stCondLst>
                                  <p:endCondLst>
                                    <p:cond evt="onNext" delay="0">
                                      <p:tgtEl>
                                        <p:sldTgt/>
                                      </p:tgtEl>
                                    </p:cond>
                                  </p:endCondLst>
                                  <p:childTnLst>
                                    <p:animEffect transition="out" filter="fade">
                                      <p:cBhvr>
                                        <p:cTn id="33" dur="500" tmFilter="0, 0; .2, .5; .8, .5; 1, 0"/>
                                        <p:tgtEl>
                                          <p:spTgt spid="110"/>
                                        </p:tgtEl>
                                      </p:cBhvr>
                                    </p:animEffect>
                                    <p:animScale>
                                      <p:cBhvr>
                                        <p:cTn id="34" dur="250" autoRev="1" fill="hold"/>
                                        <p:tgtEl>
                                          <p:spTgt spid="110"/>
                                        </p:tgtEl>
                                      </p:cBhvr>
                                      <p:by x="105000" y="105000"/>
                                    </p:animScale>
                                  </p:childTnLst>
                                </p:cTn>
                              </p:par>
                              <p:par>
                                <p:cTn id="35" presetID="26" presetClass="emph" presetSubtype="0" repeatCount="indefinite" fill="hold" grpId="0" nodeType="withEffect">
                                  <p:stCondLst>
                                    <p:cond delay="0"/>
                                  </p:stCondLst>
                                  <p:endCondLst>
                                    <p:cond evt="onNext" delay="0">
                                      <p:tgtEl>
                                        <p:sldTgt/>
                                      </p:tgtEl>
                                    </p:cond>
                                  </p:endCondLst>
                                  <p:childTnLst>
                                    <p:animEffect transition="out" filter="fade">
                                      <p:cBhvr>
                                        <p:cTn id="36" dur="500" tmFilter="0, 0; .2, .5; .8, .5; 1, 0"/>
                                        <p:tgtEl>
                                          <p:spTgt spid="122"/>
                                        </p:tgtEl>
                                      </p:cBhvr>
                                    </p:animEffect>
                                    <p:animScale>
                                      <p:cBhvr>
                                        <p:cTn id="37" dur="250" autoRev="1" fill="hold"/>
                                        <p:tgtEl>
                                          <p:spTgt spid="122"/>
                                        </p:tgtEl>
                                      </p:cBhvr>
                                      <p:by x="105000" y="105000"/>
                                    </p:animScale>
                                  </p:childTnLst>
                                </p:cTn>
                              </p:par>
                              <p:par>
                                <p:cTn id="38" presetID="26" presetClass="emph" presetSubtype="0" repeatCount="indefinite" fill="hold" grpId="0" nodeType="withEffect">
                                  <p:stCondLst>
                                    <p:cond delay="0"/>
                                  </p:stCondLst>
                                  <p:endCondLst>
                                    <p:cond evt="onNext" delay="0">
                                      <p:tgtEl>
                                        <p:sldTgt/>
                                      </p:tgtEl>
                                    </p:cond>
                                  </p:endCondLst>
                                  <p:childTnLst>
                                    <p:animEffect transition="out" filter="fade">
                                      <p:cBhvr>
                                        <p:cTn id="39" dur="500" tmFilter="0, 0; .2, .5; .8, .5; 1, 0"/>
                                        <p:tgtEl>
                                          <p:spTgt spid="100"/>
                                        </p:tgtEl>
                                      </p:cBhvr>
                                    </p:animEffect>
                                    <p:animScale>
                                      <p:cBhvr>
                                        <p:cTn id="40" dur="250" autoRev="1" fill="hold"/>
                                        <p:tgtEl>
                                          <p:spTgt spid="100"/>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repeatCount="indefinite" fill="hold" grpId="0" nodeType="clickEffect">
                                  <p:stCondLst>
                                    <p:cond delay="0"/>
                                  </p:stCondLst>
                                  <p:endCondLst>
                                    <p:cond evt="onNext" delay="0">
                                      <p:tgtEl>
                                        <p:sldTgt/>
                                      </p:tgtEl>
                                    </p:cond>
                                  </p:endCondLst>
                                  <p:childTnLst>
                                    <p:animEffect transition="out" filter="fade">
                                      <p:cBhvr>
                                        <p:cTn id="44" dur="500" tmFilter="0, 0; .2, .5; .8, .5; 1, 0"/>
                                        <p:tgtEl>
                                          <p:spTgt spid="51"/>
                                        </p:tgtEl>
                                      </p:cBhvr>
                                    </p:animEffect>
                                    <p:animScale>
                                      <p:cBhvr>
                                        <p:cTn id="45" dur="250" autoRev="1" fill="hold"/>
                                        <p:tgtEl>
                                          <p:spTgt spid="51"/>
                                        </p:tgtEl>
                                      </p:cBhvr>
                                      <p:by x="105000" y="105000"/>
                                    </p:animScale>
                                  </p:childTnLst>
                                </p:cTn>
                              </p:par>
                              <p:par>
                                <p:cTn id="46" presetID="26" presetClass="emph" presetSubtype="0" repeatCount="indefinite" fill="hold" nodeType="withEffect">
                                  <p:stCondLst>
                                    <p:cond delay="0"/>
                                  </p:stCondLst>
                                  <p:endCondLst>
                                    <p:cond evt="onNext" delay="0">
                                      <p:tgtEl>
                                        <p:sldTgt/>
                                      </p:tgtEl>
                                    </p:cond>
                                  </p:endCondLst>
                                  <p:childTnLst>
                                    <p:animEffect transition="out" filter="fade">
                                      <p:cBhvr>
                                        <p:cTn id="47" dur="500" tmFilter="0, 0; .2, .5; .8, .5; 1, 0"/>
                                        <p:tgtEl>
                                          <p:spTgt spid="133"/>
                                        </p:tgtEl>
                                      </p:cBhvr>
                                    </p:animEffect>
                                    <p:animScale>
                                      <p:cBhvr>
                                        <p:cTn id="48" dur="250" autoRev="1" fill="hold"/>
                                        <p:tgtEl>
                                          <p:spTgt spid="133"/>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6" presetClass="emph" presetSubtype="0" repeatCount="indefinite" fill="hold" grpId="0" nodeType="clickEffect">
                                  <p:stCondLst>
                                    <p:cond delay="0"/>
                                  </p:stCondLst>
                                  <p:endCondLst>
                                    <p:cond evt="onNext" delay="0">
                                      <p:tgtEl>
                                        <p:sldTgt/>
                                      </p:tgtEl>
                                    </p:cond>
                                  </p:endCondLst>
                                  <p:childTnLst>
                                    <p:animEffect transition="out" filter="fade">
                                      <p:cBhvr>
                                        <p:cTn id="52" dur="500" tmFilter="0, 0; .2, .5; .8, .5; 1, 0"/>
                                        <p:tgtEl>
                                          <p:spTgt spid="40"/>
                                        </p:tgtEl>
                                      </p:cBhvr>
                                    </p:animEffect>
                                    <p:animScale>
                                      <p:cBhvr>
                                        <p:cTn id="53" dur="250" autoRev="1" fill="hold"/>
                                        <p:tgtEl>
                                          <p:spTgt spid="40"/>
                                        </p:tgtEl>
                                      </p:cBhvr>
                                      <p:by x="105000" y="105000"/>
                                    </p:animScale>
                                  </p:childTnLst>
                                </p:cTn>
                              </p:par>
                              <p:par>
                                <p:cTn id="54" presetID="26" presetClass="emph" presetSubtype="0" repeatCount="indefinite" fill="hold" nodeType="withEffect">
                                  <p:stCondLst>
                                    <p:cond delay="0"/>
                                  </p:stCondLst>
                                  <p:endCondLst>
                                    <p:cond evt="onNext" delay="0">
                                      <p:tgtEl>
                                        <p:sldTgt/>
                                      </p:tgtEl>
                                    </p:cond>
                                  </p:endCondLst>
                                  <p:childTnLst>
                                    <p:animEffect transition="out" filter="fade">
                                      <p:cBhvr>
                                        <p:cTn id="55" dur="500" tmFilter="0, 0; .2, .5; .8, .5; 1, 0"/>
                                        <p:tgtEl>
                                          <p:spTgt spid="43"/>
                                        </p:tgtEl>
                                      </p:cBhvr>
                                    </p:animEffect>
                                    <p:animScale>
                                      <p:cBhvr>
                                        <p:cTn id="56" dur="250" autoRev="1" fill="hold"/>
                                        <p:tgtEl>
                                          <p:spTgt spid="43"/>
                                        </p:tgtEl>
                                      </p:cBhvr>
                                      <p:by x="105000" y="105000"/>
                                    </p:animScale>
                                  </p:childTnLst>
                                </p:cTn>
                              </p:par>
                              <p:par>
                                <p:cTn id="57" presetID="26" presetClass="emph" presetSubtype="0" repeatCount="indefinite" fill="hold" grpId="0" nodeType="withEffect">
                                  <p:stCondLst>
                                    <p:cond delay="0"/>
                                  </p:stCondLst>
                                  <p:endCondLst>
                                    <p:cond evt="onNext" delay="0">
                                      <p:tgtEl>
                                        <p:sldTgt/>
                                      </p:tgtEl>
                                    </p:cond>
                                  </p:endCondLst>
                                  <p:childTnLst>
                                    <p:animEffect transition="out" filter="fade">
                                      <p:cBhvr>
                                        <p:cTn id="58" dur="500" tmFilter="0, 0; .2, .5; .8, .5; 1, 0"/>
                                        <p:tgtEl>
                                          <p:spTgt spid="50"/>
                                        </p:tgtEl>
                                      </p:cBhvr>
                                    </p:animEffect>
                                    <p:animScale>
                                      <p:cBhvr>
                                        <p:cTn id="59" dur="250" autoRev="1" fill="hold"/>
                                        <p:tgtEl>
                                          <p:spTgt spid="50"/>
                                        </p:tgtEl>
                                      </p:cBhvr>
                                      <p:by x="105000" y="105000"/>
                                    </p:animScale>
                                  </p:childTnLst>
                                </p:cTn>
                              </p:par>
                              <p:par>
                                <p:cTn id="60" presetID="26" presetClass="emph" presetSubtype="0" repeatCount="indefinite" fill="hold" nodeType="withEffect">
                                  <p:stCondLst>
                                    <p:cond delay="0"/>
                                  </p:stCondLst>
                                  <p:endCondLst>
                                    <p:cond evt="onNext" delay="0">
                                      <p:tgtEl>
                                        <p:sldTgt/>
                                      </p:tgtEl>
                                    </p:cond>
                                  </p:endCondLst>
                                  <p:childTnLst>
                                    <p:animEffect transition="out" filter="fade">
                                      <p:cBhvr>
                                        <p:cTn id="61" dur="500" tmFilter="0, 0; .2, .5; .8, .5; 1, 0"/>
                                        <p:tgtEl>
                                          <p:spTgt spid="53"/>
                                        </p:tgtEl>
                                      </p:cBhvr>
                                    </p:animEffect>
                                    <p:animScale>
                                      <p:cBhvr>
                                        <p:cTn id="62" dur="250" autoRev="1" fill="hold"/>
                                        <p:tgtEl>
                                          <p:spTgt spid="53"/>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40" grpId="0" animBg="1"/>
      <p:bldP spid="50" grpId="0"/>
      <p:bldP spid="51" grpId="0" animBg="1"/>
      <p:bldP spid="100" grpId="0"/>
      <p:bldP spid="109" grpId="0"/>
      <p:bldP spid="110" grpId="0"/>
      <p:bldP spid="122" grpId="0"/>
      <p:bldP spid="1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2667F-DA1F-4B55-9A64-B82528D4F3AC}"/>
              </a:ext>
            </a:extLst>
          </p:cNvPr>
          <p:cNvSpPr>
            <a:spLocks noGrp="1"/>
          </p:cNvSpPr>
          <p:nvPr>
            <p:ph type="title"/>
          </p:nvPr>
        </p:nvSpPr>
        <p:spPr/>
        <p:txBody>
          <a:bodyPr/>
          <a:lstStyle/>
          <a:p>
            <a:r>
              <a:rPr lang="en-US" dirty="0"/>
              <a:t>Doorbell pages and event pages</a:t>
            </a:r>
          </a:p>
        </p:txBody>
      </p:sp>
      <p:sp>
        <p:nvSpPr>
          <p:cNvPr id="4" name="Text Placeholder 3">
            <a:extLst>
              <a:ext uri="{FF2B5EF4-FFF2-40B4-BE49-F238E27FC236}">
                <a16:creationId xmlns="" xmlns:a16="http://schemas.microsoft.com/office/drawing/2014/main" id="{A2E10A3F-4A45-4454-8B81-21B7DD41BB14}"/>
              </a:ext>
            </a:extLst>
          </p:cNvPr>
          <p:cNvSpPr>
            <a:spLocks noGrp="1"/>
          </p:cNvSpPr>
          <p:nvPr>
            <p:ph type="body" sz="quarter" idx="10"/>
          </p:nvPr>
        </p:nvSpPr>
        <p:spPr/>
        <p:txBody>
          <a:bodyPr/>
          <a:lstStyle/>
          <a:p>
            <a:endParaRPr lang="en-US"/>
          </a:p>
        </p:txBody>
      </p:sp>
      <p:sp>
        <p:nvSpPr>
          <p:cNvPr id="5" name="Rounded Rectangle 18">
            <a:extLst>
              <a:ext uri="{FF2B5EF4-FFF2-40B4-BE49-F238E27FC236}">
                <a16:creationId xmlns="" xmlns:a16="http://schemas.microsoft.com/office/drawing/2014/main" id="{7F1B8B3D-166B-4F3C-A719-C2966C1F1C79}"/>
              </a:ext>
            </a:extLst>
          </p:cNvPr>
          <p:cNvSpPr/>
          <p:nvPr/>
        </p:nvSpPr>
        <p:spPr>
          <a:xfrm>
            <a:off x="6636137" y="957943"/>
            <a:ext cx="4713944" cy="5785403"/>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TextBox 5">
            <a:extLst>
              <a:ext uri="{FF2B5EF4-FFF2-40B4-BE49-F238E27FC236}">
                <a16:creationId xmlns="" xmlns:a16="http://schemas.microsoft.com/office/drawing/2014/main" id="{D5977D65-814D-406F-92CD-5001E57E52BD}"/>
              </a:ext>
            </a:extLst>
          </p:cNvPr>
          <p:cNvSpPr txBox="1"/>
          <p:nvPr/>
        </p:nvSpPr>
        <p:spPr>
          <a:xfrm>
            <a:off x="7941540" y="6276024"/>
            <a:ext cx="1943096" cy="307777"/>
          </a:xfrm>
          <a:prstGeom prst="rect">
            <a:avLst/>
          </a:prstGeom>
          <a:noFill/>
          <a:effectLst/>
        </p:spPr>
        <p:txBody>
          <a:bodyPr wrap="none" rtlCol="0">
            <a:spAutoFit/>
          </a:bodyPr>
          <a:lstStyle/>
          <a:p>
            <a:pPr algn="ctr">
              <a:spcAft>
                <a:spcPts val="600"/>
              </a:spcAft>
              <a:buClr>
                <a:schemeClr val="bg2"/>
              </a:buClr>
            </a:pPr>
            <a:r>
              <a:rPr lang="en-US" sz="1400" dirty="0"/>
              <a:t>HW Model Components</a:t>
            </a:r>
          </a:p>
        </p:txBody>
      </p:sp>
      <p:sp>
        <p:nvSpPr>
          <p:cNvPr id="7" name="Rectangle: Rounded Corners 6">
            <a:extLst>
              <a:ext uri="{FF2B5EF4-FFF2-40B4-BE49-F238E27FC236}">
                <a16:creationId xmlns="" xmlns:a16="http://schemas.microsoft.com/office/drawing/2014/main" id="{E010A24E-F506-49FA-B0EE-09AED3960917}"/>
              </a:ext>
            </a:extLst>
          </p:cNvPr>
          <p:cNvSpPr/>
          <p:nvPr/>
        </p:nvSpPr>
        <p:spPr>
          <a:xfrm>
            <a:off x="9265369" y="1755364"/>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8" name="Rectangle: Rounded Corners 7">
            <a:extLst>
              <a:ext uri="{FF2B5EF4-FFF2-40B4-BE49-F238E27FC236}">
                <a16:creationId xmlns="" xmlns:a16="http://schemas.microsoft.com/office/drawing/2014/main" id="{D2A5D490-085E-4DF8-A6AE-15EA9FD6B564}"/>
              </a:ext>
            </a:extLst>
          </p:cNvPr>
          <p:cNvSpPr/>
          <p:nvPr/>
        </p:nvSpPr>
        <p:spPr>
          <a:xfrm>
            <a:off x="6807652" y="1755364"/>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9" name="Straight Arrow Connector 8">
            <a:extLst>
              <a:ext uri="{FF2B5EF4-FFF2-40B4-BE49-F238E27FC236}">
                <a16:creationId xmlns="" xmlns:a16="http://schemas.microsoft.com/office/drawing/2014/main" id="{17122421-9070-4FF6-B7A4-C89C81152905}"/>
              </a:ext>
            </a:extLst>
          </p:cNvPr>
          <p:cNvCxnSpPr>
            <a:cxnSpLocks/>
            <a:stCxn id="8" idx="3"/>
            <a:endCxn id="7" idx="1"/>
          </p:cNvCxnSpPr>
          <p:nvPr/>
        </p:nvCxnSpPr>
        <p:spPr>
          <a:xfrm>
            <a:off x="8697258" y="2059616"/>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C7A099DA-7EF8-4FCC-9FE2-6F4D1C7F4CAB}"/>
              </a:ext>
            </a:extLst>
          </p:cNvPr>
          <p:cNvSpPr txBox="1"/>
          <p:nvPr/>
        </p:nvSpPr>
        <p:spPr>
          <a:xfrm>
            <a:off x="8524323" y="1538635"/>
            <a:ext cx="936475"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ioctl</a:t>
            </a:r>
            <a:r>
              <a:rPr lang="en-US" sz="1400" dirty="0">
                <a:latin typeface="Lucida Console" panose="020B0609040504020204" pitchFamily="49" charset="0"/>
              </a:rPr>
              <a:t>()</a:t>
            </a:r>
          </a:p>
        </p:txBody>
      </p:sp>
      <p:sp>
        <p:nvSpPr>
          <p:cNvPr id="11" name="Oval 10">
            <a:extLst>
              <a:ext uri="{FF2B5EF4-FFF2-40B4-BE49-F238E27FC236}">
                <a16:creationId xmlns="" xmlns:a16="http://schemas.microsoft.com/office/drawing/2014/main" id="{99F08BAF-DB9B-4AAF-8C1A-180739477D4C}"/>
              </a:ext>
            </a:extLst>
          </p:cNvPr>
          <p:cNvSpPr>
            <a:spLocks noChangeAspect="1"/>
          </p:cNvSpPr>
          <p:nvPr/>
        </p:nvSpPr>
        <p:spPr>
          <a:xfrm>
            <a:off x="8351792" y="3212947"/>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Oval 11">
            <a:extLst>
              <a:ext uri="{FF2B5EF4-FFF2-40B4-BE49-F238E27FC236}">
                <a16:creationId xmlns="" xmlns:a16="http://schemas.microsoft.com/office/drawing/2014/main" id="{9C4BD7E5-8F90-4FB4-B265-3510A4B29722}"/>
              </a:ext>
            </a:extLst>
          </p:cNvPr>
          <p:cNvSpPr>
            <a:spLocks noChangeAspect="1"/>
          </p:cNvSpPr>
          <p:nvPr/>
        </p:nvSpPr>
        <p:spPr>
          <a:xfrm>
            <a:off x="8128132" y="2989287"/>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3" name="Straight Connector 12">
            <a:extLst>
              <a:ext uri="{FF2B5EF4-FFF2-40B4-BE49-F238E27FC236}">
                <a16:creationId xmlns="" xmlns:a16="http://schemas.microsoft.com/office/drawing/2014/main" id="{8B91C861-9D87-411F-920D-18FEE55E8519}"/>
              </a:ext>
            </a:extLst>
          </p:cNvPr>
          <p:cNvCxnSpPr>
            <a:cxnSpLocks/>
            <a:stCxn id="11" idx="1"/>
            <a:endCxn id="12" idx="1"/>
          </p:cNvCxnSpPr>
          <p:nvPr/>
        </p:nvCxnSpPr>
        <p:spPr>
          <a:xfrm flipH="1" flipV="1">
            <a:off x="8324263" y="3185418"/>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B76CB795-2DCF-47C1-9BE8-AA0B7C8B4DDF}"/>
              </a:ext>
            </a:extLst>
          </p:cNvPr>
          <p:cNvCxnSpPr>
            <a:cxnSpLocks/>
            <a:stCxn id="12" idx="0"/>
            <a:endCxn id="11" idx="0"/>
          </p:cNvCxnSpPr>
          <p:nvPr/>
        </p:nvCxnSpPr>
        <p:spPr>
          <a:xfrm flipH="1">
            <a:off x="8797763" y="2989287"/>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20ACEBED-70F9-442D-90AF-E15DF9B97000}"/>
              </a:ext>
            </a:extLst>
          </p:cNvPr>
          <p:cNvCxnSpPr>
            <a:cxnSpLocks/>
            <a:stCxn id="12" idx="7"/>
            <a:endCxn id="11" idx="7"/>
          </p:cNvCxnSpPr>
          <p:nvPr/>
        </p:nvCxnSpPr>
        <p:spPr>
          <a:xfrm flipH="1">
            <a:off x="9113111" y="3185418"/>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DA542B6B-0CF8-41A3-A829-A180EDB5CCC8}"/>
              </a:ext>
            </a:extLst>
          </p:cNvPr>
          <p:cNvSpPr txBox="1"/>
          <p:nvPr/>
        </p:nvSpPr>
        <p:spPr>
          <a:xfrm rot="19532695">
            <a:off x="8260251" y="2792295"/>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17" name="TextBox 16">
            <a:extLst>
              <a:ext uri="{FF2B5EF4-FFF2-40B4-BE49-F238E27FC236}">
                <a16:creationId xmlns="" xmlns:a16="http://schemas.microsoft.com/office/drawing/2014/main" id="{5BFAF47A-7EE2-4C75-8668-26B7D96D59BF}"/>
              </a:ext>
            </a:extLst>
          </p:cNvPr>
          <p:cNvSpPr txBox="1"/>
          <p:nvPr/>
        </p:nvSpPr>
        <p:spPr>
          <a:xfrm rot="1287148">
            <a:off x="8811505" y="2798126"/>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18" name="TextBox 17">
            <a:extLst>
              <a:ext uri="{FF2B5EF4-FFF2-40B4-BE49-F238E27FC236}">
                <a16:creationId xmlns="" xmlns:a16="http://schemas.microsoft.com/office/drawing/2014/main" id="{739DC914-FA6C-4EE6-8754-A7752BBB7602}"/>
              </a:ext>
            </a:extLst>
          </p:cNvPr>
          <p:cNvSpPr txBox="1"/>
          <p:nvPr/>
        </p:nvSpPr>
        <p:spPr>
          <a:xfrm>
            <a:off x="7509272" y="2943526"/>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sp>
        <p:nvSpPr>
          <p:cNvPr id="19" name="TextBox 18">
            <a:extLst>
              <a:ext uri="{FF2B5EF4-FFF2-40B4-BE49-F238E27FC236}">
                <a16:creationId xmlns="" xmlns:a16="http://schemas.microsoft.com/office/drawing/2014/main" id="{400ACDC8-0E74-4EC5-8097-86800327B548}"/>
              </a:ext>
            </a:extLst>
          </p:cNvPr>
          <p:cNvSpPr txBox="1"/>
          <p:nvPr/>
        </p:nvSpPr>
        <p:spPr>
          <a:xfrm>
            <a:off x="9408103" y="2935084"/>
            <a:ext cx="686022" cy="307777"/>
          </a:xfrm>
          <a:prstGeom prst="rect">
            <a:avLst/>
          </a:prstGeom>
          <a:noFill/>
        </p:spPr>
        <p:txBody>
          <a:bodyPr wrap="none" rtlCol="0">
            <a:spAutoFit/>
          </a:bodyPr>
          <a:lstStyle/>
          <a:p>
            <a:pPr>
              <a:spcAft>
                <a:spcPts val="600"/>
              </a:spcAft>
              <a:buClr>
                <a:schemeClr val="bg2"/>
              </a:buClr>
            </a:pPr>
            <a:r>
              <a:rPr lang="en-US" sz="1400" dirty="0"/>
              <a:t>Tail </a:t>
            </a:r>
            <a:r>
              <a:rPr lang="en-US" sz="1400" dirty="0" err="1"/>
              <a:t>ptr</a:t>
            </a:r>
            <a:endParaRPr lang="en-US" sz="1400" dirty="0"/>
          </a:p>
        </p:txBody>
      </p:sp>
      <p:sp>
        <p:nvSpPr>
          <p:cNvPr id="20" name="TextBox 19">
            <a:extLst>
              <a:ext uri="{FF2B5EF4-FFF2-40B4-BE49-F238E27FC236}">
                <a16:creationId xmlns="" xmlns:a16="http://schemas.microsoft.com/office/drawing/2014/main" id="{BD78989C-092D-4CCC-B34F-BC688FE451D0}"/>
              </a:ext>
            </a:extLst>
          </p:cNvPr>
          <p:cNvSpPr txBox="1"/>
          <p:nvPr/>
        </p:nvSpPr>
        <p:spPr>
          <a:xfrm>
            <a:off x="8006870" y="4250279"/>
            <a:ext cx="1668149" cy="307777"/>
          </a:xfrm>
          <a:prstGeom prst="rect">
            <a:avLst/>
          </a:prstGeom>
          <a:noFill/>
        </p:spPr>
        <p:txBody>
          <a:bodyPr wrap="none" rtlCol="0">
            <a:spAutoFit/>
          </a:bodyPr>
          <a:lstStyle/>
          <a:p>
            <a:pPr>
              <a:spcAft>
                <a:spcPts val="600"/>
              </a:spcAft>
              <a:buClr>
                <a:schemeClr val="bg2"/>
              </a:buClr>
            </a:pPr>
            <a:r>
              <a:rPr lang="en-US" sz="1400" dirty="0"/>
              <a:t>HSA software queue</a:t>
            </a:r>
          </a:p>
        </p:txBody>
      </p:sp>
      <p:cxnSp>
        <p:nvCxnSpPr>
          <p:cNvPr id="21" name="Straight Connector 20">
            <a:extLst>
              <a:ext uri="{FF2B5EF4-FFF2-40B4-BE49-F238E27FC236}">
                <a16:creationId xmlns="" xmlns:a16="http://schemas.microsoft.com/office/drawing/2014/main" id="{9C0DA9E1-99C6-42DA-9744-68880B8E3C66}"/>
              </a:ext>
            </a:extLst>
          </p:cNvPr>
          <p:cNvCxnSpPr>
            <a:cxnSpLocks/>
            <a:stCxn id="12" idx="6"/>
            <a:endCxn id="11" idx="6"/>
          </p:cNvCxnSpPr>
          <p:nvPr/>
        </p:nvCxnSpPr>
        <p:spPr>
          <a:xfrm flipH="1" flipV="1">
            <a:off x="9243733" y="3658918"/>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CC80038F-640F-49A0-9A26-585CAB40E50D}"/>
              </a:ext>
            </a:extLst>
          </p:cNvPr>
          <p:cNvCxnSpPr>
            <a:cxnSpLocks/>
            <a:stCxn id="12" idx="5"/>
            <a:endCxn id="11" idx="5"/>
          </p:cNvCxnSpPr>
          <p:nvPr/>
        </p:nvCxnSpPr>
        <p:spPr>
          <a:xfrm flipH="1" flipV="1">
            <a:off x="9113111" y="3974266"/>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70B8470B-C2A0-4535-9D92-4BFC68019325}"/>
              </a:ext>
            </a:extLst>
          </p:cNvPr>
          <p:cNvCxnSpPr>
            <a:cxnSpLocks/>
            <a:stCxn id="12" idx="4"/>
            <a:endCxn id="11" idx="4"/>
          </p:cNvCxnSpPr>
          <p:nvPr/>
        </p:nvCxnSpPr>
        <p:spPr>
          <a:xfrm flipH="1" flipV="1">
            <a:off x="8797763" y="4104888"/>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B7ABE0B7-7FE8-49CC-B8C1-0A4F57970057}"/>
              </a:ext>
            </a:extLst>
          </p:cNvPr>
          <p:cNvCxnSpPr>
            <a:cxnSpLocks/>
            <a:stCxn id="12" idx="3"/>
            <a:endCxn id="11" idx="3"/>
          </p:cNvCxnSpPr>
          <p:nvPr/>
        </p:nvCxnSpPr>
        <p:spPr>
          <a:xfrm flipV="1">
            <a:off x="8324263" y="3974266"/>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A51E0728-21F3-435F-9C3D-A6CEBF35DA60}"/>
              </a:ext>
            </a:extLst>
          </p:cNvPr>
          <p:cNvCxnSpPr>
            <a:cxnSpLocks/>
            <a:stCxn id="11" idx="2"/>
            <a:endCxn id="12" idx="2"/>
          </p:cNvCxnSpPr>
          <p:nvPr/>
        </p:nvCxnSpPr>
        <p:spPr>
          <a:xfrm flipH="1">
            <a:off x="8128132" y="3658918"/>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 xmlns:a16="http://schemas.microsoft.com/office/drawing/2014/main" id="{8EC478D4-6065-4C89-B962-09EB055B7CA7}"/>
              </a:ext>
            </a:extLst>
          </p:cNvPr>
          <p:cNvGrpSpPr/>
          <p:nvPr/>
        </p:nvGrpSpPr>
        <p:grpSpPr>
          <a:xfrm>
            <a:off x="10381871" y="5391209"/>
            <a:ext cx="760582" cy="567457"/>
            <a:chOff x="4648096" y="5456695"/>
            <a:chExt cx="760582" cy="567457"/>
          </a:xfrm>
          <a:effectLst/>
        </p:grpSpPr>
        <p:sp>
          <p:nvSpPr>
            <p:cNvPr id="27" name="Rounded Rectangle 23">
              <a:extLst>
                <a:ext uri="{FF2B5EF4-FFF2-40B4-BE49-F238E27FC236}">
                  <a16:creationId xmlns="" xmlns:a16="http://schemas.microsoft.com/office/drawing/2014/main" id="{9DB418E5-9A00-4C2B-9D7A-12FB30724978}"/>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28" name="Rounded Rectangle 24">
              <a:extLst>
                <a:ext uri="{FF2B5EF4-FFF2-40B4-BE49-F238E27FC236}">
                  <a16:creationId xmlns="" xmlns:a16="http://schemas.microsoft.com/office/drawing/2014/main" id="{314CC1D7-8343-410A-BE1C-0840492AFA16}"/>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29" name="Rounded Rectangle 25">
              <a:extLst>
                <a:ext uri="{FF2B5EF4-FFF2-40B4-BE49-F238E27FC236}">
                  <a16:creationId xmlns="" xmlns:a16="http://schemas.microsoft.com/office/drawing/2014/main" id="{642EFEA6-EA04-4530-ACAE-B1787E2A6A03}"/>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30" name="Rounded Rectangle 26">
              <a:extLst>
                <a:ext uri="{FF2B5EF4-FFF2-40B4-BE49-F238E27FC236}">
                  <a16:creationId xmlns="" xmlns:a16="http://schemas.microsoft.com/office/drawing/2014/main" id="{28DEFE16-ED09-4C0F-B06F-CE2F90DCFA01}"/>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31" name="Straight Arrow Connector 30">
            <a:extLst>
              <a:ext uri="{FF2B5EF4-FFF2-40B4-BE49-F238E27FC236}">
                <a16:creationId xmlns="" xmlns:a16="http://schemas.microsoft.com/office/drawing/2014/main" id="{520766B7-ECF7-4DC9-AE85-3662730BC26E}"/>
              </a:ext>
            </a:extLst>
          </p:cNvPr>
          <p:cNvCxnSpPr>
            <a:cxnSpLocks/>
          </p:cNvCxnSpPr>
          <p:nvPr/>
        </p:nvCxnSpPr>
        <p:spPr>
          <a:xfrm>
            <a:off x="9719546" y="5768232"/>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32" name="Rounded Rectangle 9">
            <a:extLst>
              <a:ext uri="{FF2B5EF4-FFF2-40B4-BE49-F238E27FC236}">
                <a16:creationId xmlns="" xmlns:a16="http://schemas.microsoft.com/office/drawing/2014/main" id="{8A2907B5-FFC9-41C9-AB65-C49F66ED2A0A}"/>
              </a:ext>
            </a:extLst>
          </p:cNvPr>
          <p:cNvSpPr/>
          <p:nvPr/>
        </p:nvSpPr>
        <p:spPr>
          <a:xfrm>
            <a:off x="6721571" y="5078688"/>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3" name="TextBox 32">
            <a:extLst>
              <a:ext uri="{FF2B5EF4-FFF2-40B4-BE49-F238E27FC236}">
                <a16:creationId xmlns="" xmlns:a16="http://schemas.microsoft.com/office/drawing/2014/main" id="{20E7C2CD-20F1-4980-A489-205BF6D5BADC}"/>
              </a:ext>
            </a:extLst>
          </p:cNvPr>
          <p:cNvSpPr txBox="1"/>
          <p:nvPr/>
        </p:nvSpPr>
        <p:spPr>
          <a:xfrm>
            <a:off x="10429501" y="5974622"/>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grpSp>
        <p:nvGrpSpPr>
          <p:cNvPr id="34" name="Group 33">
            <a:extLst>
              <a:ext uri="{FF2B5EF4-FFF2-40B4-BE49-F238E27FC236}">
                <a16:creationId xmlns="" xmlns:a16="http://schemas.microsoft.com/office/drawing/2014/main" id="{62985A7C-8102-4CD1-9760-5BECDBA2DABB}"/>
              </a:ext>
            </a:extLst>
          </p:cNvPr>
          <p:cNvGrpSpPr/>
          <p:nvPr/>
        </p:nvGrpSpPr>
        <p:grpSpPr>
          <a:xfrm>
            <a:off x="6865282" y="5185295"/>
            <a:ext cx="2839065" cy="1023529"/>
            <a:chOff x="7541090" y="5267230"/>
            <a:chExt cx="2206900" cy="815244"/>
          </a:xfrm>
          <a:effectLst/>
        </p:grpSpPr>
        <p:sp>
          <p:nvSpPr>
            <p:cNvPr id="35" name="Rounded Rectangle 56">
              <a:extLst>
                <a:ext uri="{FF2B5EF4-FFF2-40B4-BE49-F238E27FC236}">
                  <a16:creationId xmlns="" xmlns:a16="http://schemas.microsoft.com/office/drawing/2014/main" id="{94A6E43B-B08F-4601-B30C-6A393D30A7BD}"/>
                </a:ext>
              </a:extLst>
            </p:cNvPr>
            <p:cNvSpPr/>
            <p:nvPr/>
          </p:nvSpPr>
          <p:spPr>
            <a:xfrm>
              <a:off x="7541090" y="5267230"/>
              <a:ext cx="2206900" cy="815244"/>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6" name="Rectangle 35">
              <a:extLst>
                <a:ext uri="{FF2B5EF4-FFF2-40B4-BE49-F238E27FC236}">
                  <a16:creationId xmlns="" xmlns:a16="http://schemas.microsoft.com/office/drawing/2014/main" id="{225CD685-C0B4-4824-A177-0C587B6E2429}"/>
                </a:ext>
              </a:extLst>
            </p:cNvPr>
            <p:cNvSpPr/>
            <p:nvPr/>
          </p:nvSpPr>
          <p:spPr>
            <a:xfrm>
              <a:off x="8827667" y="5845625"/>
              <a:ext cx="597609" cy="196471"/>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37" name="Rectangle 36">
              <a:extLst>
                <a:ext uri="{FF2B5EF4-FFF2-40B4-BE49-F238E27FC236}">
                  <a16:creationId xmlns="" xmlns:a16="http://schemas.microsoft.com/office/drawing/2014/main" id="{320F741D-82AF-4062-A2EE-DD3D079949C8}"/>
                </a:ext>
              </a:extLst>
            </p:cNvPr>
            <p:cNvSpPr/>
            <p:nvPr/>
          </p:nvSpPr>
          <p:spPr>
            <a:xfrm>
              <a:off x="8801753" y="5293651"/>
              <a:ext cx="867144" cy="43291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grpSp>
      <p:sp>
        <p:nvSpPr>
          <p:cNvPr id="38" name="TextBox 37">
            <a:extLst>
              <a:ext uri="{FF2B5EF4-FFF2-40B4-BE49-F238E27FC236}">
                <a16:creationId xmlns="" xmlns:a16="http://schemas.microsoft.com/office/drawing/2014/main" id="{E4BBC392-8D9A-4BDF-8587-50F72C54BC5C}"/>
              </a:ext>
            </a:extLst>
          </p:cNvPr>
          <p:cNvSpPr txBox="1"/>
          <p:nvPr/>
        </p:nvSpPr>
        <p:spPr>
          <a:xfrm>
            <a:off x="8034499" y="5151935"/>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39" name="Group 38">
            <a:extLst>
              <a:ext uri="{FF2B5EF4-FFF2-40B4-BE49-F238E27FC236}">
                <a16:creationId xmlns="" xmlns:a16="http://schemas.microsoft.com/office/drawing/2014/main" id="{9F17D038-06DB-445E-A382-2396A95AE8E6}"/>
              </a:ext>
            </a:extLst>
          </p:cNvPr>
          <p:cNvGrpSpPr/>
          <p:nvPr/>
        </p:nvGrpSpPr>
        <p:grpSpPr>
          <a:xfrm>
            <a:off x="7797485" y="5933124"/>
            <a:ext cx="455336" cy="152400"/>
            <a:chOff x="9559148" y="3657374"/>
            <a:chExt cx="455336" cy="152400"/>
          </a:xfrm>
          <a:effectLst/>
        </p:grpSpPr>
        <p:cxnSp>
          <p:nvCxnSpPr>
            <p:cNvPr id="40" name="Straight Connector 39">
              <a:extLst>
                <a:ext uri="{FF2B5EF4-FFF2-40B4-BE49-F238E27FC236}">
                  <a16:creationId xmlns="" xmlns:a16="http://schemas.microsoft.com/office/drawing/2014/main" id="{8FDEFA05-90C3-454C-84F5-EC07A80909C6}"/>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593E5A29-FA23-4F66-9156-D0C08EF43251}"/>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71EEA959-B79C-4091-871D-3E4BF7AF2A2E}"/>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2A17BC9F-2EFE-44B3-A816-51E2F3830BEB}"/>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4C8AB1FE-2A95-4213-A594-29B3BC80B44F}"/>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F956B16A-7416-4F01-971E-1E1CE4310B51}"/>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 xmlns:a16="http://schemas.microsoft.com/office/drawing/2014/main" id="{6236C4AE-0DD0-4485-994D-631F73452ECE}"/>
              </a:ext>
            </a:extLst>
          </p:cNvPr>
          <p:cNvSpPr txBox="1"/>
          <p:nvPr/>
        </p:nvSpPr>
        <p:spPr>
          <a:xfrm>
            <a:off x="7647100" y="5671962"/>
            <a:ext cx="960519" cy="307777"/>
          </a:xfrm>
          <a:prstGeom prst="rect">
            <a:avLst/>
          </a:prstGeom>
          <a:noFill/>
          <a:effectLst/>
        </p:spPr>
        <p:txBody>
          <a:bodyPr wrap="none" rtlCol="0">
            <a:spAutoFit/>
          </a:bodyPr>
          <a:lstStyle/>
          <a:p>
            <a:pPr>
              <a:spcAft>
                <a:spcPts val="600"/>
              </a:spcAft>
              <a:buClr>
                <a:schemeClr val="bg2"/>
              </a:buClr>
            </a:pPr>
            <a:r>
              <a:rPr lang="en-US" sz="1400" dirty="0"/>
              <a:t>HW queue</a:t>
            </a:r>
          </a:p>
        </p:txBody>
      </p:sp>
      <p:sp>
        <p:nvSpPr>
          <p:cNvPr id="47" name="Rectangle 46">
            <a:extLst>
              <a:ext uri="{FF2B5EF4-FFF2-40B4-BE49-F238E27FC236}">
                <a16:creationId xmlns="" xmlns:a16="http://schemas.microsoft.com/office/drawing/2014/main" id="{D01B9410-2993-4210-860E-6F7BEC9EE4BA}"/>
              </a:ext>
            </a:extLst>
          </p:cNvPr>
          <p:cNvSpPr/>
          <p:nvPr/>
        </p:nvSpPr>
        <p:spPr>
          <a:xfrm>
            <a:off x="6923235" y="5296271"/>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48" name="Connector: Elbow 47">
            <a:extLst>
              <a:ext uri="{FF2B5EF4-FFF2-40B4-BE49-F238E27FC236}">
                <a16:creationId xmlns="" xmlns:a16="http://schemas.microsoft.com/office/drawing/2014/main" id="{1FD465EA-ACA9-4C48-8888-1639968F353E}"/>
              </a:ext>
            </a:extLst>
          </p:cNvPr>
          <p:cNvCxnSpPr>
            <a:cxnSpLocks/>
            <a:stCxn id="47" idx="2"/>
          </p:cNvCxnSpPr>
          <p:nvPr/>
        </p:nvCxnSpPr>
        <p:spPr>
          <a:xfrm rot="16200000" flipH="1">
            <a:off x="7418704" y="5679280"/>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9EEF1EEB-73D2-4504-83EA-75FE95552A2F}"/>
              </a:ext>
            </a:extLst>
          </p:cNvPr>
          <p:cNvCxnSpPr>
            <a:cxnSpLocks/>
          </p:cNvCxnSpPr>
          <p:nvPr/>
        </p:nvCxnSpPr>
        <p:spPr>
          <a:xfrm>
            <a:off x="8271401" y="6006618"/>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3C497977-D3EC-46C4-82AA-264AE12DEAFD}"/>
              </a:ext>
            </a:extLst>
          </p:cNvPr>
          <p:cNvCxnSpPr>
            <a:cxnSpLocks/>
          </p:cNvCxnSpPr>
          <p:nvPr/>
        </p:nvCxnSpPr>
        <p:spPr>
          <a:xfrm flipV="1">
            <a:off x="8907176" y="5760082"/>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 xmlns:a16="http://schemas.microsoft.com/office/drawing/2014/main" id="{1EAE8697-08D4-46B0-9551-9D2878381C67}"/>
              </a:ext>
            </a:extLst>
          </p:cNvPr>
          <p:cNvSpPr txBox="1"/>
          <p:nvPr/>
        </p:nvSpPr>
        <p:spPr>
          <a:xfrm>
            <a:off x="9736831" y="5468898"/>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52" name="Rounded Rectangle 9">
            <a:extLst>
              <a:ext uri="{FF2B5EF4-FFF2-40B4-BE49-F238E27FC236}">
                <a16:creationId xmlns="" xmlns:a16="http://schemas.microsoft.com/office/drawing/2014/main" id="{E13D7D06-6B1F-4B21-AB57-6DF0FEABA1CF}"/>
              </a:ext>
            </a:extLst>
          </p:cNvPr>
          <p:cNvSpPr/>
          <p:nvPr/>
        </p:nvSpPr>
        <p:spPr>
          <a:xfrm>
            <a:off x="6737826" y="1417258"/>
            <a:ext cx="4510566" cy="1177332"/>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TextBox 52">
            <a:extLst>
              <a:ext uri="{FF2B5EF4-FFF2-40B4-BE49-F238E27FC236}">
                <a16:creationId xmlns="" xmlns:a16="http://schemas.microsoft.com/office/drawing/2014/main" id="{7BBC28C8-9CD0-45FE-9BAA-0A75D6848926}"/>
              </a:ext>
            </a:extLst>
          </p:cNvPr>
          <p:cNvSpPr txBox="1"/>
          <p:nvPr/>
        </p:nvSpPr>
        <p:spPr>
          <a:xfrm>
            <a:off x="10260937" y="1382308"/>
            <a:ext cx="530915" cy="338554"/>
          </a:xfrm>
          <a:prstGeom prst="rect">
            <a:avLst/>
          </a:prstGeom>
          <a:noFill/>
        </p:spPr>
        <p:txBody>
          <a:bodyPr wrap="none" rtlCol="0">
            <a:spAutoFit/>
          </a:bodyPr>
          <a:lstStyle/>
          <a:p>
            <a:pPr>
              <a:spcAft>
                <a:spcPts val="600"/>
              </a:spcAft>
              <a:buClr>
                <a:schemeClr val="bg2"/>
              </a:buClr>
            </a:pPr>
            <a:r>
              <a:rPr lang="en-US" sz="1600" dirty="0"/>
              <a:t>CPU</a:t>
            </a:r>
          </a:p>
        </p:txBody>
      </p:sp>
      <p:sp>
        <p:nvSpPr>
          <p:cNvPr id="54" name="Rounded Rectangle 9">
            <a:extLst>
              <a:ext uri="{FF2B5EF4-FFF2-40B4-BE49-F238E27FC236}">
                <a16:creationId xmlns="" xmlns:a16="http://schemas.microsoft.com/office/drawing/2014/main" id="{05F49033-C7E7-4EF9-A16B-989D5D728DDE}"/>
              </a:ext>
            </a:extLst>
          </p:cNvPr>
          <p:cNvSpPr/>
          <p:nvPr/>
        </p:nvSpPr>
        <p:spPr>
          <a:xfrm>
            <a:off x="6737826" y="2861779"/>
            <a:ext cx="4510566"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 name="TextBox 54">
            <a:extLst>
              <a:ext uri="{FF2B5EF4-FFF2-40B4-BE49-F238E27FC236}">
                <a16:creationId xmlns="" xmlns:a16="http://schemas.microsoft.com/office/drawing/2014/main" id="{62F70B22-800F-4BB5-88BC-7CDB1B6909C4}"/>
              </a:ext>
            </a:extLst>
          </p:cNvPr>
          <p:cNvSpPr txBox="1"/>
          <p:nvPr/>
        </p:nvSpPr>
        <p:spPr>
          <a:xfrm>
            <a:off x="10129137" y="4414597"/>
            <a:ext cx="810735" cy="307777"/>
          </a:xfrm>
          <a:prstGeom prst="rect">
            <a:avLst/>
          </a:prstGeom>
          <a:noFill/>
        </p:spPr>
        <p:txBody>
          <a:bodyPr wrap="none" rtlCol="0">
            <a:spAutoFit/>
          </a:bodyPr>
          <a:lstStyle/>
          <a:p>
            <a:pPr>
              <a:spcAft>
                <a:spcPts val="600"/>
              </a:spcAft>
              <a:buClr>
                <a:schemeClr val="bg2"/>
              </a:buClr>
            </a:pPr>
            <a:r>
              <a:rPr lang="en-US" sz="1400" dirty="0"/>
              <a:t>Memory</a:t>
            </a:r>
          </a:p>
        </p:txBody>
      </p:sp>
      <p:cxnSp>
        <p:nvCxnSpPr>
          <p:cNvPr id="57" name="Connector: Elbow 56">
            <a:extLst>
              <a:ext uri="{FF2B5EF4-FFF2-40B4-BE49-F238E27FC236}">
                <a16:creationId xmlns="" xmlns:a16="http://schemas.microsoft.com/office/drawing/2014/main" id="{E2B3D23E-F10E-46C8-BFD7-2FFF855E6C22}"/>
              </a:ext>
            </a:extLst>
          </p:cNvPr>
          <p:cNvCxnSpPr>
            <a:cxnSpLocks/>
            <a:stCxn id="16" idx="1"/>
          </p:cNvCxnSpPr>
          <p:nvPr/>
        </p:nvCxnSpPr>
        <p:spPr>
          <a:xfrm rot="10800000" flipV="1">
            <a:off x="7586666" y="3190378"/>
            <a:ext cx="715903" cy="194677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33">
            <a:extLst>
              <a:ext uri="{FF2B5EF4-FFF2-40B4-BE49-F238E27FC236}">
                <a16:creationId xmlns="" xmlns:a16="http://schemas.microsoft.com/office/drawing/2014/main" id="{4BF8CCA6-E0A4-4F4A-B4ED-5EED21F481B9}"/>
              </a:ext>
            </a:extLst>
          </p:cNvPr>
          <p:cNvSpPr/>
          <p:nvPr/>
        </p:nvSpPr>
        <p:spPr>
          <a:xfrm>
            <a:off x="313327" y="1523779"/>
            <a:ext cx="6120428" cy="168212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228600" indent="-228600">
              <a:buAutoNum type="arabicPeriod"/>
            </a:pPr>
            <a:r>
              <a:rPr lang="en-US" sz="1600" dirty="0" err="1">
                <a:latin typeface="Lucida Console" panose="020B0609040504020204" pitchFamily="49" charset="0"/>
              </a:rPr>
              <a:t>HSADriver</a:t>
            </a:r>
            <a:r>
              <a:rPr lang="en-US" sz="1600" dirty="0">
                <a:latin typeface="Lucida Console" panose="020B0609040504020204" pitchFamily="49" charset="0"/>
              </a:rPr>
              <a:t>::</a:t>
            </a:r>
            <a:r>
              <a:rPr lang="en-US" sz="1600" dirty="0" err="1">
                <a:latin typeface="Lucida Console" panose="020B0609040504020204" pitchFamily="49" charset="0"/>
              </a:rPr>
              <a:t>mmap</a:t>
            </a:r>
            <a:r>
              <a:rPr lang="en-US" sz="1600" dirty="0">
                <a:latin typeface="Lucida Console" panose="020B0609040504020204" pitchFamily="49" charset="0"/>
              </a:rPr>
              <a:t>(</a:t>
            </a:r>
            <a:r>
              <a:rPr lang="en-US" sz="1600" dirty="0" err="1">
                <a:latin typeface="Lucida Console" panose="020B0609040504020204" pitchFamily="49" charset="0"/>
              </a:rPr>
              <a:t>mmap</a:t>
            </a:r>
            <a:r>
              <a:rPr lang="en-US" sz="1600" dirty="0">
                <a:latin typeface="Lucida Console" panose="020B0609040504020204" pitchFamily="49" charset="0"/>
              </a:rPr>
              <a:t> </a:t>
            </a:r>
            <a:r>
              <a:rPr lang="en-US" sz="1600" dirty="0" err="1">
                <a:latin typeface="Lucida Console" panose="020B0609040504020204" pitchFamily="49" charset="0"/>
              </a:rPr>
              <a:t>args</a:t>
            </a:r>
            <a:r>
              <a:rPr lang="en-US" sz="1600" dirty="0">
                <a:latin typeface="Lucida Console" panose="020B0609040504020204" pitchFamily="49" charset="0"/>
              </a:rPr>
              <a:t>)</a:t>
            </a:r>
          </a:p>
          <a:p>
            <a:pPr marL="171450" indent="-171450">
              <a:buFont typeface="Arial" panose="020B0604020202020204" pitchFamily="34" charset="0"/>
              <a:buChar char="•"/>
            </a:pPr>
            <a:r>
              <a:rPr lang="en-US" sz="1600" dirty="0">
                <a:solidFill>
                  <a:schemeClr val="tx1"/>
                </a:solidFill>
              </a:rPr>
              <a:t>runtime calls </a:t>
            </a:r>
            <a:r>
              <a:rPr lang="en-US" sz="1600" dirty="0" err="1">
                <a:solidFill>
                  <a:schemeClr val="tx1"/>
                </a:solidFill>
              </a:rPr>
              <a:t>mmap</a:t>
            </a:r>
            <a:r>
              <a:rPr lang="en-US" sz="1600" dirty="0">
                <a:solidFill>
                  <a:schemeClr val="tx1"/>
                </a:solidFill>
              </a:rPr>
              <a:t> on the driver</a:t>
            </a:r>
          </a:p>
          <a:p>
            <a:pPr marL="171450" indent="-171450">
              <a:buFont typeface="Arial" panose="020B0604020202020204" pitchFamily="34" charset="0"/>
              <a:buChar char="•"/>
            </a:pPr>
            <a:r>
              <a:rPr lang="en-US" sz="1600" dirty="0" err="1">
                <a:solidFill>
                  <a:schemeClr val="tx1"/>
                </a:solidFill>
              </a:rPr>
              <a:t>mmap</a:t>
            </a:r>
            <a:r>
              <a:rPr lang="en-US" sz="1600" dirty="0">
                <a:solidFill>
                  <a:schemeClr val="tx1"/>
                </a:solidFill>
              </a:rPr>
              <a:t> offset distinguishes event page vs doorbell page </a:t>
            </a:r>
            <a:r>
              <a:rPr lang="en-US" sz="1600" dirty="0" err="1">
                <a:solidFill>
                  <a:schemeClr val="tx1"/>
                </a:solidFill>
              </a:rPr>
              <a:t>mmap</a:t>
            </a:r>
            <a:endParaRPr lang="en-US" sz="1600" dirty="0">
              <a:solidFill>
                <a:schemeClr val="tx1"/>
              </a:solidFill>
            </a:endParaRPr>
          </a:p>
        </p:txBody>
      </p:sp>
      <p:sp>
        <p:nvSpPr>
          <p:cNvPr id="59" name="Rounded Rectangle 33">
            <a:extLst>
              <a:ext uri="{FF2B5EF4-FFF2-40B4-BE49-F238E27FC236}">
                <a16:creationId xmlns="" xmlns:a16="http://schemas.microsoft.com/office/drawing/2014/main" id="{A5974B52-769E-42FC-BDAD-787A80F05268}"/>
              </a:ext>
            </a:extLst>
          </p:cNvPr>
          <p:cNvSpPr/>
          <p:nvPr/>
        </p:nvSpPr>
        <p:spPr>
          <a:xfrm>
            <a:off x="313327" y="3205909"/>
            <a:ext cx="6120428" cy="161214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2. </a:t>
            </a:r>
            <a:r>
              <a:rPr lang="en-US" sz="1600" dirty="0">
                <a:solidFill>
                  <a:schemeClr val="tx1"/>
                </a:solidFill>
              </a:rPr>
              <a:t>driver allocates doorbell page and returns the page address</a:t>
            </a:r>
          </a:p>
          <a:p>
            <a:pPr marL="171450" indent="-171450">
              <a:buFont typeface="Arial" panose="020B0604020202020204" pitchFamily="34" charset="0"/>
              <a:buChar char="•"/>
            </a:pPr>
            <a:r>
              <a:rPr lang="en-US" sz="1600" dirty="0">
                <a:solidFill>
                  <a:schemeClr val="tx1"/>
                </a:solidFill>
              </a:rPr>
              <a:t>For doorbells -&gt; Driver maps the page address to PIO address in the PT</a:t>
            </a:r>
          </a:p>
          <a:p>
            <a:pPr marL="171450" indent="-171450">
              <a:buFont typeface="Arial" panose="020B0604020202020204" pitchFamily="34" charset="0"/>
              <a:buChar char="•"/>
            </a:pPr>
            <a:r>
              <a:rPr lang="en-US" sz="1600" dirty="0">
                <a:solidFill>
                  <a:schemeClr val="tx1"/>
                </a:solidFill>
              </a:rPr>
              <a:t>For events -&gt; Event pages are user pages</a:t>
            </a:r>
          </a:p>
        </p:txBody>
      </p:sp>
      <p:sp>
        <p:nvSpPr>
          <p:cNvPr id="60" name="Rounded Rectangle 33">
            <a:extLst>
              <a:ext uri="{FF2B5EF4-FFF2-40B4-BE49-F238E27FC236}">
                <a16:creationId xmlns="" xmlns:a16="http://schemas.microsoft.com/office/drawing/2014/main" id="{FCA5C828-670D-4CD0-BC88-BAF94CA8BC4E}"/>
              </a:ext>
            </a:extLst>
          </p:cNvPr>
          <p:cNvSpPr/>
          <p:nvPr/>
        </p:nvSpPr>
        <p:spPr>
          <a:xfrm>
            <a:off x="313327" y="4818051"/>
            <a:ext cx="6118054" cy="150083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3. </a:t>
            </a:r>
            <a:r>
              <a:rPr lang="en-US" sz="1600" dirty="0">
                <a:solidFill>
                  <a:schemeClr val="tx1"/>
                </a:solidFill>
              </a:rPr>
              <a:t>runtime allocates doorbell address for each queue based on </a:t>
            </a:r>
            <a:r>
              <a:rPr lang="en-US" sz="1600" i="1" dirty="0">
                <a:solidFill>
                  <a:schemeClr val="tx1"/>
                </a:solidFill>
              </a:rPr>
              <a:t>queue ID</a:t>
            </a:r>
            <a:r>
              <a:rPr lang="en-US" sz="1600" dirty="0">
                <a:solidFill>
                  <a:schemeClr val="tx1"/>
                </a:solidFill>
              </a:rPr>
              <a:t>.</a:t>
            </a:r>
          </a:p>
          <a:p>
            <a:pPr marL="171450" indent="-171450">
              <a:buFont typeface="Arial" panose="020B0604020202020204" pitchFamily="34" charset="0"/>
              <a:buChar char="•"/>
            </a:pPr>
            <a:r>
              <a:rPr lang="en-US" sz="1600" dirty="0">
                <a:solidFill>
                  <a:schemeClr val="tx1"/>
                </a:solidFill>
              </a:rPr>
              <a:t>Event pages are currently unused; model relies on functional interfaces for event notification. </a:t>
            </a:r>
          </a:p>
        </p:txBody>
      </p:sp>
      <p:cxnSp>
        <p:nvCxnSpPr>
          <p:cNvPr id="67" name="Straight Arrow Connector 66">
            <a:extLst>
              <a:ext uri="{FF2B5EF4-FFF2-40B4-BE49-F238E27FC236}">
                <a16:creationId xmlns="" xmlns:a16="http://schemas.microsoft.com/office/drawing/2014/main" id="{4FFD9767-915E-4714-B9F2-0757A080A0BF}"/>
              </a:ext>
            </a:extLst>
          </p:cNvPr>
          <p:cNvCxnSpPr>
            <a:stCxn id="12" idx="7"/>
          </p:cNvCxnSpPr>
          <p:nvPr/>
        </p:nvCxnSpPr>
        <p:spPr>
          <a:xfrm>
            <a:off x="9271264" y="3185418"/>
            <a:ext cx="85787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6909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0" nodeType="click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8" grpId="0" animBg="1"/>
      <p:bldP spid="59" grpId="0" animBg="1"/>
      <p:bldP spid="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E8128-EC4E-4BD1-8E99-074612191F86}"/>
              </a:ext>
            </a:extLst>
          </p:cNvPr>
          <p:cNvSpPr>
            <a:spLocks noGrp="1"/>
          </p:cNvSpPr>
          <p:nvPr>
            <p:ph type="title"/>
          </p:nvPr>
        </p:nvSpPr>
        <p:spPr/>
        <p:txBody>
          <a:bodyPr/>
          <a:lstStyle/>
          <a:p>
            <a:r>
              <a:rPr lang="en-US" dirty="0"/>
              <a:t>HSA Queue creation</a:t>
            </a:r>
          </a:p>
        </p:txBody>
      </p:sp>
      <p:sp>
        <p:nvSpPr>
          <p:cNvPr id="4" name="Text Placeholder 3">
            <a:extLst>
              <a:ext uri="{FF2B5EF4-FFF2-40B4-BE49-F238E27FC236}">
                <a16:creationId xmlns="" xmlns:a16="http://schemas.microsoft.com/office/drawing/2014/main" id="{811C6757-0A30-42A4-BEB7-8C4AE022EBD5}"/>
              </a:ext>
            </a:extLst>
          </p:cNvPr>
          <p:cNvSpPr>
            <a:spLocks noGrp="1"/>
          </p:cNvSpPr>
          <p:nvPr>
            <p:ph type="body" sz="quarter" idx="10"/>
          </p:nvPr>
        </p:nvSpPr>
        <p:spPr/>
        <p:txBody>
          <a:bodyPr/>
          <a:lstStyle/>
          <a:p>
            <a:endParaRPr lang="en-US" dirty="0"/>
          </a:p>
        </p:txBody>
      </p:sp>
      <p:sp>
        <p:nvSpPr>
          <p:cNvPr id="42" name="Rounded Rectangle 33">
            <a:extLst>
              <a:ext uri="{FF2B5EF4-FFF2-40B4-BE49-F238E27FC236}">
                <a16:creationId xmlns="" xmlns:a16="http://schemas.microsoft.com/office/drawing/2014/main" id="{25CF6A58-2DE4-4EFF-B1E2-B0088F9F1250}"/>
              </a:ext>
            </a:extLst>
          </p:cNvPr>
          <p:cNvSpPr/>
          <p:nvPr/>
        </p:nvSpPr>
        <p:spPr>
          <a:xfrm>
            <a:off x="583165" y="2192375"/>
            <a:ext cx="5593820"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Lucida Console" panose="020B0609040504020204" pitchFamily="49" charset="0"/>
              </a:rPr>
              <a:t>1. </a:t>
            </a:r>
            <a:r>
              <a:rPr lang="en-US" sz="1600" dirty="0" err="1">
                <a:latin typeface="Lucida Console" panose="020B0609040504020204" pitchFamily="49" charset="0"/>
              </a:rPr>
              <a:t>hsa_queue_create</a:t>
            </a:r>
            <a:r>
              <a:rPr lang="en-US" sz="1600" dirty="0">
                <a:latin typeface="Lucida Console" panose="020B0609040504020204" pitchFamily="49" charset="0"/>
              </a:rPr>
              <a:t>(some </a:t>
            </a:r>
            <a:r>
              <a:rPr lang="en-US" sz="1600" dirty="0" err="1">
                <a:latin typeface="Lucida Console" panose="020B0609040504020204" pitchFamily="49" charset="0"/>
              </a:rPr>
              <a:t>args</a:t>
            </a:r>
            <a:r>
              <a:rPr lang="en-US" sz="1600" dirty="0">
                <a:latin typeface="Lucida Console" panose="020B0609040504020204" pitchFamily="49" charset="0"/>
              </a:rPr>
              <a:t>)</a:t>
            </a:r>
            <a:endParaRPr lang="en-US" sz="1600" dirty="0">
              <a:solidFill>
                <a:schemeClr val="tx1"/>
              </a:solidFill>
              <a:latin typeface="Lucida Console" panose="020B0609040504020204" pitchFamily="49" charset="0"/>
            </a:endParaRPr>
          </a:p>
        </p:txBody>
      </p:sp>
      <p:sp>
        <p:nvSpPr>
          <p:cNvPr id="43" name="Rounded Rectangle 33">
            <a:extLst>
              <a:ext uri="{FF2B5EF4-FFF2-40B4-BE49-F238E27FC236}">
                <a16:creationId xmlns="" xmlns:a16="http://schemas.microsoft.com/office/drawing/2014/main" id="{F4FFEE31-ADCE-42B5-8452-8FC4832967EC}"/>
              </a:ext>
            </a:extLst>
          </p:cNvPr>
          <p:cNvSpPr/>
          <p:nvPr/>
        </p:nvSpPr>
        <p:spPr>
          <a:xfrm>
            <a:off x="583163" y="3015649"/>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2. </a:t>
            </a:r>
            <a:r>
              <a:rPr lang="en-US" sz="1600" dirty="0" err="1">
                <a:solidFill>
                  <a:schemeClr val="tx1"/>
                </a:solidFill>
                <a:latin typeface="Lucida Console" panose="020B0609040504020204" pitchFamily="49" charset="0"/>
              </a:rPr>
              <a:t>GPUComputeDriver</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ioctl</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tc</a:t>
            </a:r>
            <a:r>
              <a:rPr lang="en-US" sz="1600" dirty="0">
                <a:solidFill>
                  <a:schemeClr val="tx1"/>
                </a:solidFill>
                <a:latin typeface="Lucida Console" panose="020B0609040504020204" pitchFamily="49" charset="0"/>
              </a:rPr>
              <a:t>, AMDKFD_IOC_CREATE_QUEUE)</a:t>
            </a:r>
          </a:p>
        </p:txBody>
      </p:sp>
      <p:sp>
        <p:nvSpPr>
          <p:cNvPr id="45" name="Rounded Rectangle 33">
            <a:extLst>
              <a:ext uri="{FF2B5EF4-FFF2-40B4-BE49-F238E27FC236}">
                <a16:creationId xmlns="" xmlns:a16="http://schemas.microsoft.com/office/drawing/2014/main" id="{D29E758C-2204-4A19-8D14-10221F00BD5C}"/>
              </a:ext>
            </a:extLst>
          </p:cNvPr>
          <p:cNvSpPr/>
          <p:nvPr/>
        </p:nvSpPr>
        <p:spPr>
          <a:xfrm>
            <a:off x="583165" y="3874421"/>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3. </a:t>
            </a:r>
            <a:r>
              <a:rPr lang="en-US" sz="1600" dirty="0" err="1">
                <a:solidFill>
                  <a:schemeClr val="tx1"/>
                </a:solidFill>
                <a:latin typeface="Lucida Console" panose="020B0609040504020204" pitchFamily="49" charset="0"/>
              </a:rPr>
              <a:t>HWScheduler</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registerNewQueue</a:t>
            </a:r>
            <a:r>
              <a:rPr lang="en-US" sz="1600" dirty="0">
                <a:solidFill>
                  <a:schemeClr val="tx1"/>
                </a:solidFill>
                <a:latin typeface="Lucida Console" panose="020B0609040504020204" pitchFamily="49" charset="0"/>
              </a:rPr>
              <a:t>(some </a:t>
            </a:r>
            <a:r>
              <a:rPr lang="en-US" sz="1600" dirty="0" err="1">
                <a:solidFill>
                  <a:schemeClr val="tx1"/>
                </a:solidFill>
                <a:latin typeface="Lucida Console" panose="020B0609040504020204" pitchFamily="49" charset="0"/>
              </a:rPr>
              <a:t>args</a:t>
            </a:r>
            <a:r>
              <a:rPr lang="en-US" sz="1600" dirty="0">
                <a:solidFill>
                  <a:schemeClr val="tx1"/>
                </a:solidFill>
                <a:latin typeface="Lucida Console" panose="020B0609040504020204" pitchFamily="49" charset="0"/>
              </a:rPr>
              <a:t>)</a:t>
            </a:r>
          </a:p>
        </p:txBody>
      </p:sp>
      <p:sp>
        <p:nvSpPr>
          <p:cNvPr id="46" name="Rounded Rectangle 18">
            <a:extLst>
              <a:ext uri="{FF2B5EF4-FFF2-40B4-BE49-F238E27FC236}">
                <a16:creationId xmlns="" xmlns:a16="http://schemas.microsoft.com/office/drawing/2014/main" id="{CF61E50C-E9D8-461A-8DE9-59C47327CBF1}"/>
              </a:ext>
            </a:extLst>
          </p:cNvPr>
          <p:cNvSpPr/>
          <p:nvPr/>
        </p:nvSpPr>
        <p:spPr>
          <a:xfrm>
            <a:off x="7195279" y="1038224"/>
            <a:ext cx="4713944" cy="5758883"/>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TextBox 60">
            <a:extLst>
              <a:ext uri="{FF2B5EF4-FFF2-40B4-BE49-F238E27FC236}">
                <a16:creationId xmlns="" xmlns:a16="http://schemas.microsoft.com/office/drawing/2014/main" id="{00C79CDD-6833-4F13-8671-DC1034CFBA1C}"/>
              </a:ext>
            </a:extLst>
          </p:cNvPr>
          <p:cNvSpPr txBox="1"/>
          <p:nvPr/>
        </p:nvSpPr>
        <p:spPr>
          <a:xfrm>
            <a:off x="8513591" y="6348561"/>
            <a:ext cx="2191306" cy="338554"/>
          </a:xfrm>
          <a:prstGeom prst="rect">
            <a:avLst/>
          </a:prstGeom>
          <a:noFill/>
          <a:effectLst/>
        </p:spPr>
        <p:txBody>
          <a:bodyPr wrap="none" rtlCol="0">
            <a:spAutoFit/>
          </a:bodyPr>
          <a:lstStyle/>
          <a:p>
            <a:pPr algn="ctr">
              <a:spcAft>
                <a:spcPts val="600"/>
              </a:spcAft>
              <a:buClr>
                <a:schemeClr val="bg2"/>
              </a:buClr>
            </a:pPr>
            <a:r>
              <a:rPr lang="en-US" sz="1600" dirty="0"/>
              <a:t>HW Model Components</a:t>
            </a:r>
          </a:p>
        </p:txBody>
      </p:sp>
      <p:sp>
        <p:nvSpPr>
          <p:cNvPr id="62" name="Rectangle: Rounded Corners 61">
            <a:extLst>
              <a:ext uri="{FF2B5EF4-FFF2-40B4-BE49-F238E27FC236}">
                <a16:creationId xmlns="" xmlns:a16="http://schemas.microsoft.com/office/drawing/2014/main" id="{9D5BDBC1-AB0E-4434-95C6-BCB6EB092C56}"/>
              </a:ext>
            </a:extLst>
          </p:cNvPr>
          <p:cNvSpPr/>
          <p:nvPr/>
        </p:nvSpPr>
        <p:spPr>
          <a:xfrm>
            <a:off x="9824511" y="1809125"/>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63" name="Rectangle: Rounded Corners 62">
            <a:extLst>
              <a:ext uri="{FF2B5EF4-FFF2-40B4-BE49-F238E27FC236}">
                <a16:creationId xmlns="" xmlns:a16="http://schemas.microsoft.com/office/drawing/2014/main" id="{EEB750B1-E724-4B4B-9441-B357756746CC}"/>
              </a:ext>
            </a:extLst>
          </p:cNvPr>
          <p:cNvSpPr/>
          <p:nvPr/>
        </p:nvSpPr>
        <p:spPr>
          <a:xfrm>
            <a:off x="7366794" y="1809125"/>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64" name="Straight Arrow Connector 63">
            <a:extLst>
              <a:ext uri="{FF2B5EF4-FFF2-40B4-BE49-F238E27FC236}">
                <a16:creationId xmlns="" xmlns:a16="http://schemas.microsoft.com/office/drawing/2014/main" id="{8E10C385-789E-42E6-964D-4609EE739203}"/>
              </a:ext>
            </a:extLst>
          </p:cNvPr>
          <p:cNvCxnSpPr>
            <a:cxnSpLocks/>
            <a:stCxn id="63" idx="3"/>
            <a:endCxn id="62" idx="1"/>
          </p:cNvCxnSpPr>
          <p:nvPr/>
        </p:nvCxnSpPr>
        <p:spPr>
          <a:xfrm>
            <a:off x="9256400" y="2113377"/>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 xmlns:a16="http://schemas.microsoft.com/office/drawing/2014/main" id="{C71CCB60-5C89-4822-8F20-147D8A9EFB6C}"/>
              </a:ext>
            </a:extLst>
          </p:cNvPr>
          <p:cNvSpPr txBox="1"/>
          <p:nvPr/>
        </p:nvSpPr>
        <p:spPr>
          <a:xfrm>
            <a:off x="9125505" y="1571373"/>
            <a:ext cx="936475"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ioctl</a:t>
            </a:r>
            <a:r>
              <a:rPr lang="en-US" sz="1400" dirty="0">
                <a:latin typeface="Lucida Console" panose="020B0609040504020204" pitchFamily="49" charset="0"/>
              </a:rPr>
              <a:t>()</a:t>
            </a:r>
          </a:p>
        </p:txBody>
      </p:sp>
      <p:sp>
        <p:nvSpPr>
          <p:cNvPr id="69" name="Oval 68">
            <a:extLst>
              <a:ext uri="{FF2B5EF4-FFF2-40B4-BE49-F238E27FC236}">
                <a16:creationId xmlns="" xmlns:a16="http://schemas.microsoft.com/office/drawing/2014/main" id="{512201C8-4E68-4630-9AA3-E8DFF7117850}"/>
              </a:ext>
            </a:extLst>
          </p:cNvPr>
          <p:cNvSpPr>
            <a:spLocks noChangeAspect="1"/>
          </p:cNvSpPr>
          <p:nvPr/>
        </p:nvSpPr>
        <p:spPr>
          <a:xfrm>
            <a:off x="8910934" y="3266708"/>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70" name="Oval 69">
            <a:extLst>
              <a:ext uri="{FF2B5EF4-FFF2-40B4-BE49-F238E27FC236}">
                <a16:creationId xmlns="" xmlns:a16="http://schemas.microsoft.com/office/drawing/2014/main" id="{298891DE-5E38-467D-A17B-BC101737390E}"/>
              </a:ext>
            </a:extLst>
          </p:cNvPr>
          <p:cNvSpPr>
            <a:spLocks noChangeAspect="1"/>
          </p:cNvSpPr>
          <p:nvPr/>
        </p:nvSpPr>
        <p:spPr>
          <a:xfrm>
            <a:off x="8687274" y="3043048"/>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71" name="Straight Connector 70">
            <a:extLst>
              <a:ext uri="{FF2B5EF4-FFF2-40B4-BE49-F238E27FC236}">
                <a16:creationId xmlns="" xmlns:a16="http://schemas.microsoft.com/office/drawing/2014/main" id="{2E764D19-A7C1-4E76-B8AA-16C81ED8FE00}"/>
              </a:ext>
            </a:extLst>
          </p:cNvPr>
          <p:cNvCxnSpPr>
            <a:cxnSpLocks/>
            <a:stCxn id="69" idx="1"/>
            <a:endCxn id="70" idx="1"/>
          </p:cNvCxnSpPr>
          <p:nvPr/>
        </p:nvCxnSpPr>
        <p:spPr>
          <a:xfrm flipH="1" flipV="1">
            <a:off x="8883405" y="3239179"/>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 xmlns:a16="http://schemas.microsoft.com/office/drawing/2014/main" id="{CC3339E0-2DE2-4512-BA25-0E68CBDB6915}"/>
              </a:ext>
            </a:extLst>
          </p:cNvPr>
          <p:cNvCxnSpPr>
            <a:cxnSpLocks/>
            <a:stCxn id="70" idx="0"/>
            <a:endCxn id="69" idx="0"/>
          </p:cNvCxnSpPr>
          <p:nvPr/>
        </p:nvCxnSpPr>
        <p:spPr>
          <a:xfrm flipH="1">
            <a:off x="9356905" y="3043048"/>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 xmlns:a16="http://schemas.microsoft.com/office/drawing/2014/main" id="{AD23FFC0-1B9F-40FE-AA7E-292FAB4185BF}"/>
              </a:ext>
            </a:extLst>
          </p:cNvPr>
          <p:cNvCxnSpPr>
            <a:cxnSpLocks/>
            <a:stCxn id="70" idx="7"/>
            <a:endCxn id="69" idx="7"/>
          </p:cNvCxnSpPr>
          <p:nvPr/>
        </p:nvCxnSpPr>
        <p:spPr>
          <a:xfrm flipH="1">
            <a:off x="9672253" y="3239179"/>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7A8EE46C-5F1B-485E-A396-B448B28E0C6C}"/>
              </a:ext>
            </a:extLst>
          </p:cNvPr>
          <p:cNvSpPr txBox="1"/>
          <p:nvPr/>
        </p:nvSpPr>
        <p:spPr>
          <a:xfrm rot="19254591">
            <a:off x="8798233" y="2869353"/>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75" name="TextBox 74">
            <a:extLst>
              <a:ext uri="{FF2B5EF4-FFF2-40B4-BE49-F238E27FC236}">
                <a16:creationId xmlns="" xmlns:a16="http://schemas.microsoft.com/office/drawing/2014/main" id="{7F8A9FF6-4C5E-4EAF-8F04-5F1188601572}"/>
              </a:ext>
            </a:extLst>
          </p:cNvPr>
          <p:cNvSpPr txBox="1"/>
          <p:nvPr/>
        </p:nvSpPr>
        <p:spPr>
          <a:xfrm rot="1819686">
            <a:off x="9379722" y="2852842"/>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77" name="TextBox 76">
            <a:extLst>
              <a:ext uri="{FF2B5EF4-FFF2-40B4-BE49-F238E27FC236}">
                <a16:creationId xmlns="" xmlns:a16="http://schemas.microsoft.com/office/drawing/2014/main" id="{CE7F21D5-D3C2-47FD-BFD4-CA20DB813CF1}"/>
              </a:ext>
            </a:extLst>
          </p:cNvPr>
          <p:cNvSpPr txBox="1"/>
          <p:nvPr/>
        </p:nvSpPr>
        <p:spPr>
          <a:xfrm>
            <a:off x="8048523" y="3018082"/>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sp>
        <p:nvSpPr>
          <p:cNvPr id="79" name="TextBox 78">
            <a:extLst>
              <a:ext uri="{FF2B5EF4-FFF2-40B4-BE49-F238E27FC236}">
                <a16:creationId xmlns="" xmlns:a16="http://schemas.microsoft.com/office/drawing/2014/main" id="{28D720E6-7B4E-470F-B2D0-6EF8749D1353}"/>
              </a:ext>
            </a:extLst>
          </p:cNvPr>
          <p:cNvSpPr txBox="1"/>
          <p:nvPr/>
        </p:nvSpPr>
        <p:spPr>
          <a:xfrm>
            <a:off x="9967245" y="2988845"/>
            <a:ext cx="686022" cy="307777"/>
          </a:xfrm>
          <a:prstGeom prst="rect">
            <a:avLst/>
          </a:prstGeom>
          <a:noFill/>
        </p:spPr>
        <p:txBody>
          <a:bodyPr wrap="none" rtlCol="0">
            <a:spAutoFit/>
          </a:bodyPr>
          <a:lstStyle/>
          <a:p>
            <a:pPr>
              <a:spcAft>
                <a:spcPts val="600"/>
              </a:spcAft>
              <a:buClr>
                <a:schemeClr val="bg2"/>
              </a:buClr>
            </a:pPr>
            <a:r>
              <a:rPr lang="en-US" sz="1400" dirty="0"/>
              <a:t>Tail </a:t>
            </a:r>
            <a:r>
              <a:rPr lang="en-US" sz="1400" dirty="0" err="1"/>
              <a:t>ptr</a:t>
            </a:r>
            <a:endParaRPr lang="en-US" sz="1400" dirty="0"/>
          </a:p>
        </p:txBody>
      </p:sp>
      <p:sp>
        <p:nvSpPr>
          <p:cNvPr id="80" name="TextBox 79">
            <a:extLst>
              <a:ext uri="{FF2B5EF4-FFF2-40B4-BE49-F238E27FC236}">
                <a16:creationId xmlns="" xmlns:a16="http://schemas.microsoft.com/office/drawing/2014/main" id="{A8E09024-4A7C-45D1-8EC5-EB2400E2213C}"/>
              </a:ext>
            </a:extLst>
          </p:cNvPr>
          <p:cNvSpPr txBox="1"/>
          <p:nvPr/>
        </p:nvSpPr>
        <p:spPr>
          <a:xfrm>
            <a:off x="8566012" y="4304040"/>
            <a:ext cx="1880579" cy="338554"/>
          </a:xfrm>
          <a:prstGeom prst="rect">
            <a:avLst/>
          </a:prstGeom>
          <a:noFill/>
        </p:spPr>
        <p:txBody>
          <a:bodyPr wrap="none" rtlCol="0">
            <a:spAutoFit/>
          </a:bodyPr>
          <a:lstStyle/>
          <a:p>
            <a:pPr>
              <a:spcAft>
                <a:spcPts val="600"/>
              </a:spcAft>
              <a:buClr>
                <a:schemeClr val="bg2"/>
              </a:buClr>
            </a:pPr>
            <a:r>
              <a:rPr lang="en-US" sz="1600" dirty="0"/>
              <a:t>HSA software queue</a:t>
            </a:r>
          </a:p>
        </p:txBody>
      </p:sp>
      <p:cxnSp>
        <p:nvCxnSpPr>
          <p:cNvPr id="96" name="Straight Connector 95">
            <a:extLst>
              <a:ext uri="{FF2B5EF4-FFF2-40B4-BE49-F238E27FC236}">
                <a16:creationId xmlns="" xmlns:a16="http://schemas.microsoft.com/office/drawing/2014/main" id="{78836E8E-529B-4799-8B9F-FBE5E6E5F53D}"/>
              </a:ext>
            </a:extLst>
          </p:cNvPr>
          <p:cNvCxnSpPr>
            <a:cxnSpLocks/>
            <a:stCxn id="70" idx="6"/>
            <a:endCxn id="69" idx="6"/>
          </p:cNvCxnSpPr>
          <p:nvPr/>
        </p:nvCxnSpPr>
        <p:spPr>
          <a:xfrm flipH="1" flipV="1">
            <a:off x="9802875" y="3712679"/>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D1C26636-0525-4080-B9A7-44EC68E4EF44}"/>
              </a:ext>
            </a:extLst>
          </p:cNvPr>
          <p:cNvCxnSpPr>
            <a:cxnSpLocks/>
            <a:stCxn id="70" idx="5"/>
            <a:endCxn id="69" idx="5"/>
          </p:cNvCxnSpPr>
          <p:nvPr/>
        </p:nvCxnSpPr>
        <p:spPr>
          <a:xfrm flipH="1" flipV="1">
            <a:off x="9672253" y="4028027"/>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 xmlns:a16="http://schemas.microsoft.com/office/drawing/2014/main" id="{65C7AB35-FBA8-4FDC-B56A-FAB0CBD64C9C}"/>
              </a:ext>
            </a:extLst>
          </p:cNvPr>
          <p:cNvCxnSpPr>
            <a:cxnSpLocks/>
            <a:stCxn id="70" idx="4"/>
            <a:endCxn id="69" idx="4"/>
          </p:cNvCxnSpPr>
          <p:nvPr/>
        </p:nvCxnSpPr>
        <p:spPr>
          <a:xfrm flipH="1" flipV="1">
            <a:off x="9356905" y="4158649"/>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 xmlns:a16="http://schemas.microsoft.com/office/drawing/2014/main" id="{45A7FC40-8266-4C8F-AAFA-61B58A895914}"/>
              </a:ext>
            </a:extLst>
          </p:cNvPr>
          <p:cNvCxnSpPr>
            <a:cxnSpLocks/>
            <a:stCxn id="70" idx="3"/>
            <a:endCxn id="69" idx="3"/>
          </p:cNvCxnSpPr>
          <p:nvPr/>
        </p:nvCxnSpPr>
        <p:spPr>
          <a:xfrm flipV="1">
            <a:off x="8883405" y="4028027"/>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 xmlns:a16="http://schemas.microsoft.com/office/drawing/2014/main" id="{A21443AF-EA90-4E30-B6DF-6854E57CB952}"/>
              </a:ext>
            </a:extLst>
          </p:cNvPr>
          <p:cNvCxnSpPr>
            <a:cxnSpLocks/>
            <a:stCxn id="69" idx="2"/>
            <a:endCxn id="70" idx="2"/>
          </p:cNvCxnSpPr>
          <p:nvPr/>
        </p:nvCxnSpPr>
        <p:spPr>
          <a:xfrm flipH="1">
            <a:off x="8687274" y="3712679"/>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 xmlns:a16="http://schemas.microsoft.com/office/drawing/2014/main" id="{A7EB5876-56FC-4C0B-B92D-09CB4176B515}"/>
              </a:ext>
            </a:extLst>
          </p:cNvPr>
          <p:cNvGrpSpPr/>
          <p:nvPr/>
        </p:nvGrpSpPr>
        <p:grpSpPr>
          <a:xfrm>
            <a:off x="10941013" y="5444970"/>
            <a:ext cx="760582" cy="567457"/>
            <a:chOff x="4648096" y="5456695"/>
            <a:chExt cx="760582" cy="567457"/>
          </a:xfrm>
          <a:effectLst/>
        </p:grpSpPr>
        <p:sp>
          <p:nvSpPr>
            <p:cNvPr id="49" name="Rounded Rectangle 23">
              <a:extLst>
                <a:ext uri="{FF2B5EF4-FFF2-40B4-BE49-F238E27FC236}">
                  <a16:creationId xmlns="" xmlns:a16="http://schemas.microsoft.com/office/drawing/2014/main" id="{57571461-6774-43A1-AB86-BAE1195E566B}"/>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50" name="Rounded Rectangle 24">
              <a:extLst>
                <a:ext uri="{FF2B5EF4-FFF2-40B4-BE49-F238E27FC236}">
                  <a16:creationId xmlns="" xmlns:a16="http://schemas.microsoft.com/office/drawing/2014/main" id="{7D141229-7F23-405B-9098-A6554670F65F}"/>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51" name="Rounded Rectangle 25">
              <a:extLst>
                <a:ext uri="{FF2B5EF4-FFF2-40B4-BE49-F238E27FC236}">
                  <a16:creationId xmlns="" xmlns:a16="http://schemas.microsoft.com/office/drawing/2014/main" id="{5E90369F-4718-407F-950B-BB75FB4D60C0}"/>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52" name="Rounded Rectangle 26">
              <a:extLst>
                <a:ext uri="{FF2B5EF4-FFF2-40B4-BE49-F238E27FC236}">
                  <a16:creationId xmlns="" xmlns:a16="http://schemas.microsoft.com/office/drawing/2014/main" id="{B58AA32C-267B-4436-91D4-402E85A986D3}"/>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54" name="Straight Arrow Connector 53">
            <a:extLst>
              <a:ext uri="{FF2B5EF4-FFF2-40B4-BE49-F238E27FC236}">
                <a16:creationId xmlns="" xmlns:a16="http://schemas.microsoft.com/office/drawing/2014/main" id="{0F57A8A2-BE9E-472A-AD7A-293C2C69732D}"/>
              </a:ext>
            </a:extLst>
          </p:cNvPr>
          <p:cNvCxnSpPr>
            <a:cxnSpLocks/>
          </p:cNvCxnSpPr>
          <p:nvPr/>
        </p:nvCxnSpPr>
        <p:spPr>
          <a:xfrm>
            <a:off x="10278688" y="5821993"/>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55" name="Rounded Rectangle 9">
            <a:extLst>
              <a:ext uri="{FF2B5EF4-FFF2-40B4-BE49-F238E27FC236}">
                <a16:creationId xmlns="" xmlns:a16="http://schemas.microsoft.com/office/drawing/2014/main" id="{5F234C35-0DD9-48E8-8C69-2B323DA8202E}"/>
              </a:ext>
            </a:extLst>
          </p:cNvPr>
          <p:cNvSpPr/>
          <p:nvPr/>
        </p:nvSpPr>
        <p:spPr>
          <a:xfrm>
            <a:off x="7280713" y="5132449"/>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TextBox 55">
            <a:extLst>
              <a:ext uri="{FF2B5EF4-FFF2-40B4-BE49-F238E27FC236}">
                <a16:creationId xmlns="" xmlns:a16="http://schemas.microsoft.com/office/drawing/2014/main" id="{D1B1ACE0-FC4C-4D26-B6E9-935D64A89C4C}"/>
              </a:ext>
            </a:extLst>
          </p:cNvPr>
          <p:cNvSpPr txBox="1"/>
          <p:nvPr/>
        </p:nvSpPr>
        <p:spPr>
          <a:xfrm>
            <a:off x="10988643" y="6028383"/>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grpSp>
        <p:nvGrpSpPr>
          <p:cNvPr id="57" name="Group 56">
            <a:extLst>
              <a:ext uri="{FF2B5EF4-FFF2-40B4-BE49-F238E27FC236}">
                <a16:creationId xmlns="" xmlns:a16="http://schemas.microsoft.com/office/drawing/2014/main" id="{D3ABC95A-86D5-4943-84DF-DD92B4A6A7EF}"/>
              </a:ext>
            </a:extLst>
          </p:cNvPr>
          <p:cNvGrpSpPr/>
          <p:nvPr/>
        </p:nvGrpSpPr>
        <p:grpSpPr>
          <a:xfrm>
            <a:off x="7424424" y="5239056"/>
            <a:ext cx="2839065" cy="1023529"/>
            <a:chOff x="7541090" y="5267230"/>
            <a:chExt cx="2206900" cy="815244"/>
          </a:xfrm>
          <a:effectLst/>
        </p:grpSpPr>
        <p:sp>
          <p:nvSpPr>
            <p:cNvPr id="58" name="Rounded Rectangle 56">
              <a:extLst>
                <a:ext uri="{FF2B5EF4-FFF2-40B4-BE49-F238E27FC236}">
                  <a16:creationId xmlns="" xmlns:a16="http://schemas.microsoft.com/office/drawing/2014/main" id="{F1D64D5B-2FF3-4272-9CC2-663900E0557F}"/>
                </a:ext>
              </a:extLst>
            </p:cNvPr>
            <p:cNvSpPr/>
            <p:nvPr/>
          </p:nvSpPr>
          <p:spPr>
            <a:xfrm>
              <a:off x="7541090" y="5267230"/>
              <a:ext cx="2206900" cy="815244"/>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59" name="Rectangle 58">
              <a:extLst>
                <a:ext uri="{FF2B5EF4-FFF2-40B4-BE49-F238E27FC236}">
                  <a16:creationId xmlns="" xmlns:a16="http://schemas.microsoft.com/office/drawing/2014/main" id="{C32F60C6-5787-4BF5-860F-D34598ABACBC}"/>
                </a:ext>
              </a:extLst>
            </p:cNvPr>
            <p:cNvSpPr/>
            <p:nvPr/>
          </p:nvSpPr>
          <p:spPr>
            <a:xfrm>
              <a:off x="8827667" y="5845625"/>
              <a:ext cx="597609" cy="196471"/>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60" name="Rectangle 59">
              <a:extLst>
                <a:ext uri="{FF2B5EF4-FFF2-40B4-BE49-F238E27FC236}">
                  <a16:creationId xmlns="" xmlns:a16="http://schemas.microsoft.com/office/drawing/2014/main" id="{38EAE708-B418-464C-830F-3F9F48775AE3}"/>
                </a:ext>
              </a:extLst>
            </p:cNvPr>
            <p:cNvSpPr/>
            <p:nvPr/>
          </p:nvSpPr>
          <p:spPr>
            <a:xfrm>
              <a:off x="8801753" y="5293651"/>
              <a:ext cx="867144" cy="43291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grpSp>
      <p:sp>
        <p:nvSpPr>
          <p:cNvPr id="68" name="TextBox 67">
            <a:extLst>
              <a:ext uri="{FF2B5EF4-FFF2-40B4-BE49-F238E27FC236}">
                <a16:creationId xmlns="" xmlns:a16="http://schemas.microsoft.com/office/drawing/2014/main" id="{7CE5BDCC-AE79-4F70-972C-E50A9690C2B1}"/>
              </a:ext>
            </a:extLst>
          </p:cNvPr>
          <p:cNvSpPr txBox="1"/>
          <p:nvPr/>
        </p:nvSpPr>
        <p:spPr>
          <a:xfrm>
            <a:off x="8593641" y="5205696"/>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81" name="Group 80">
            <a:extLst>
              <a:ext uri="{FF2B5EF4-FFF2-40B4-BE49-F238E27FC236}">
                <a16:creationId xmlns="" xmlns:a16="http://schemas.microsoft.com/office/drawing/2014/main" id="{BE6AB4F3-9D93-4CFA-9D42-9B292748BB30}"/>
              </a:ext>
            </a:extLst>
          </p:cNvPr>
          <p:cNvGrpSpPr/>
          <p:nvPr/>
        </p:nvGrpSpPr>
        <p:grpSpPr>
          <a:xfrm>
            <a:off x="8356627" y="5986885"/>
            <a:ext cx="455336" cy="152400"/>
            <a:chOff x="9559148" y="3657374"/>
            <a:chExt cx="455336" cy="152400"/>
          </a:xfrm>
          <a:effectLst/>
        </p:grpSpPr>
        <p:cxnSp>
          <p:nvCxnSpPr>
            <p:cNvPr id="82" name="Straight Connector 81">
              <a:extLst>
                <a:ext uri="{FF2B5EF4-FFF2-40B4-BE49-F238E27FC236}">
                  <a16:creationId xmlns="" xmlns:a16="http://schemas.microsoft.com/office/drawing/2014/main" id="{556B829A-2FC4-470A-AC56-AF561D68C476}"/>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27B0D1A0-ABC8-4781-AD6D-BD033BB78F97}"/>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 xmlns:a16="http://schemas.microsoft.com/office/drawing/2014/main" id="{48C2F711-30EA-4EE4-9EF9-13A44877E3B7}"/>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 xmlns:a16="http://schemas.microsoft.com/office/drawing/2014/main" id="{6273177A-EE1B-45A1-B8EE-989A0D60C679}"/>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F9195D32-AAD5-4E1D-A146-9F78AEEBD202}"/>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 xmlns:a16="http://schemas.microsoft.com/office/drawing/2014/main" id="{35574525-2153-455B-A231-A9E3385A40E1}"/>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 xmlns:a16="http://schemas.microsoft.com/office/drawing/2014/main" id="{37F93486-2741-49E4-A73E-784524895D15}"/>
              </a:ext>
            </a:extLst>
          </p:cNvPr>
          <p:cNvSpPr txBox="1"/>
          <p:nvPr/>
        </p:nvSpPr>
        <p:spPr>
          <a:xfrm>
            <a:off x="8206242" y="5725723"/>
            <a:ext cx="960519" cy="307777"/>
          </a:xfrm>
          <a:prstGeom prst="rect">
            <a:avLst/>
          </a:prstGeom>
          <a:noFill/>
          <a:effectLst/>
        </p:spPr>
        <p:txBody>
          <a:bodyPr wrap="none" rtlCol="0">
            <a:spAutoFit/>
          </a:bodyPr>
          <a:lstStyle/>
          <a:p>
            <a:pPr>
              <a:spcAft>
                <a:spcPts val="600"/>
              </a:spcAft>
              <a:buClr>
                <a:schemeClr val="bg2"/>
              </a:buClr>
            </a:pPr>
            <a:r>
              <a:rPr lang="en-US" sz="1400" dirty="0"/>
              <a:t>HW queue</a:t>
            </a:r>
          </a:p>
        </p:txBody>
      </p:sp>
      <p:sp>
        <p:nvSpPr>
          <p:cNvPr id="90" name="Rectangle 89">
            <a:extLst>
              <a:ext uri="{FF2B5EF4-FFF2-40B4-BE49-F238E27FC236}">
                <a16:creationId xmlns="" xmlns:a16="http://schemas.microsoft.com/office/drawing/2014/main" id="{27AAA480-286A-4FE5-AD5A-DB0E0DCC6AEC}"/>
              </a:ext>
            </a:extLst>
          </p:cNvPr>
          <p:cNvSpPr/>
          <p:nvPr/>
        </p:nvSpPr>
        <p:spPr>
          <a:xfrm>
            <a:off x="7482377" y="5350032"/>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91" name="Connector: Elbow 90">
            <a:extLst>
              <a:ext uri="{FF2B5EF4-FFF2-40B4-BE49-F238E27FC236}">
                <a16:creationId xmlns="" xmlns:a16="http://schemas.microsoft.com/office/drawing/2014/main" id="{BEB0195D-D01B-4DFF-9A00-EF91104675DB}"/>
              </a:ext>
            </a:extLst>
          </p:cNvPr>
          <p:cNvCxnSpPr>
            <a:cxnSpLocks/>
            <a:stCxn id="90" idx="2"/>
          </p:cNvCxnSpPr>
          <p:nvPr/>
        </p:nvCxnSpPr>
        <p:spPr>
          <a:xfrm rot="16200000" flipH="1">
            <a:off x="7977846" y="5733041"/>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A76A95F1-D3A7-4DBC-95D3-181E26D71E60}"/>
              </a:ext>
            </a:extLst>
          </p:cNvPr>
          <p:cNvCxnSpPr>
            <a:cxnSpLocks/>
          </p:cNvCxnSpPr>
          <p:nvPr/>
        </p:nvCxnSpPr>
        <p:spPr>
          <a:xfrm>
            <a:off x="8830543" y="6060379"/>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833E5232-7E5F-46F4-89C5-3DFA7A9D02E7}"/>
              </a:ext>
            </a:extLst>
          </p:cNvPr>
          <p:cNvCxnSpPr>
            <a:cxnSpLocks/>
          </p:cNvCxnSpPr>
          <p:nvPr/>
        </p:nvCxnSpPr>
        <p:spPr>
          <a:xfrm flipV="1">
            <a:off x="9466318" y="5813843"/>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 xmlns:a16="http://schemas.microsoft.com/office/drawing/2014/main" id="{1F9B0EEC-093B-441E-9C2E-4A7B7E07391F}"/>
              </a:ext>
            </a:extLst>
          </p:cNvPr>
          <p:cNvSpPr txBox="1"/>
          <p:nvPr/>
        </p:nvSpPr>
        <p:spPr>
          <a:xfrm>
            <a:off x="10295973" y="5522659"/>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112" name="Rounded Rectangle 9">
            <a:extLst>
              <a:ext uri="{FF2B5EF4-FFF2-40B4-BE49-F238E27FC236}">
                <a16:creationId xmlns="" xmlns:a16="http://schemas.microsoft.com/office/drawing/2014/main" id="{03DE10C5-4E2B-4162-905A-E4839EE503ED}"/>
              </a:ext>
            </a:extLst>
          </p:cNvPr>
          <p:cNvSpPr/>
          <p:nvPr/>
        </p:nvSpPr>
        <p:spPr>
          <a:xfrm>
            <a:off x="7296968" y="1424212"/>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TextBox 112">
            <a:extLst>
              <a:ext uri="{FF2B5EF4-FFF2-40B4-BE49-F238E27FC236}">
                <a16:creationId xmlns="" xmlns:a16="http://schemas.microsoft.com/office/drawing/2014/main" id="{AB91F970-DDB3-4EDA-B0F1-CD44FB22035C}"/>
              </a:ext>
            </a:extLst>
          </p:cNvPr>
          <p:cNvSpPr txBox="1"/>
          <p:nvPr/>
        </p:nvSpPr>
        <p:spPr>
          <a:xfrm>
            <a:off x="10788549" y="1436069"/>
            <a:ext cx="489236" cy="307777"/>
          </a:xfrm>
          <a:prstGeom prst="rect">
            <a:avLst/>
          </a:prstGeom>
          <a:noFill/>
        </p:spPr>
        <p:txBody>
          <a:bodyPr wrap="none" rtlCol="0">
            <a:spAutoFit/>
          </a:bodyPr>
          <a:lstStyle/>
          <a:p>
            <a:pPr>
              <a:spcAft>
                <a:spcPts val="600"/>
              </a:spcAft>
              <a:buClr>
                <a:schemeClr val="bg2"/>
              </a:buClr>
            </a:pPr>
            <a:r>
              <a:rPr lang="en-US" sz="1400" dirty="0"/>
              <a:t>CPU</a:t>
            </a:r>
          </a:p>
        </p:txBody>
      </p:sp>
      <p:sp>
        <p:nvSpPr>
          <p:cNvPr id="114" name="Rounded Rectangle 9">
            <a:extLst>
              <a:ext uri="{FF2B5EF4-FFF2-40B4-BE49-F238E27FC236}">
                <a16:creationId xmlns="" xmlns:a16="http://schemas.microsoft.com/office/drawing/2014/main" id="{AE7D7CD3-CF45-46B3-A98D-4FB978651F7A}"/>
              </a:ext>
            </a:extLst>
          </p:cNvPr>
          <p:cNvSpPr/>
          <p:nvPr/>
        </p:nvSpPr>
        <p:spPr>
          <a:xfrm>
            <a:off x="7296968" y="2915540"/>
            <a:ext cx="4510566"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5" name="TextBox 114">
            <a:extLst>
              <a:ext uri="{FF2B5EF4-FFF2-40B4-BE49-F238E27FC236}">
                <a16:creationId xmlns="" xmlns:a16="http://schemas.microsoft.com/office/drawing/2014/main" id="{10E5A2C7-FE42-4836-91BA-02D518D65759}"/>
              </a:ext>
            </a:extLst>
          </p:cNvPr>
          <p:cNvSpPr txBox="1"/>
          <p:nvPr/>
        </p:nvSpPr>
        <p:spPr>
          <a:xfrm>
            <a:off x="10688279" y="4468358"/>
            <a:ext cx="900631" cy="338554"/>
          </a:xfrm>
          <a:prstGeom prst="rect">
            <a:avLst/>
          </a:prstGeom>
          <a:noFill/>
        </p:spPr>
        <p:txBody>
          <a:bodyPr wrap="none" rtlCol="0">
            <a:spAutoFit/>
          </a:bodyPr>
          <a:lstStyle/>
          <a:p>
            <a:pPr>
              <a:spcAft>
                <a:spcPts val="600"/>
              </a:spcAft>
              <a:buClr>
                <a:schemeClr val="bg2"/>
              </a:buClr>
            </a:pPr>
            <a:r>
              <a:rPr lang="en-US" sz="1600" dirty="0"/>
              <a:t>Memory</a:t>
            </a:r>
          </a:p>
        </p:txBody>
      </p:sp>
      <p:cxnSp>
        <p:nvCxnSpPr>
          <p:cNvPr id="131" name="Connector: Elbow 130">
            <a:extLst>
              <a:ext uri="{FF2B5EF4-FFF2-40B4-BE49-F238E27FC236}">
                <a16:creationId xmlns="" xmlns:a16="http://schemas.microsoft.com/office/drawing/2014/main" id="{71B8C6F6-61E6-4E8E-9D61-6B5EA904E7BE}"/>
              </a:ext>
            </a:extLst>
          </p:cNvPr>
          <p:cNvCxnSpPr>
            <a:cxnSpLocks/>
            <a:stCxn id="74" idx="1"/>
          </p:cNvCxnSpPr>
          <p:nvPr/>
        </p:nvCxnSpPr>
        <p:spPr>
          <a:xfrm rot="10800000" flipV="1">
            <a:off x="8133467" y="3283061"/>
            <a:ext cx="718762" cy="197217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 xmlns:a16="http://schemas.microsoft.com/office/drawing/2014/main" id="{53401FA8-F395-4253-BC06-FEAE36A1773D}"/>
              </a:ext>
            </a:extLst>
          </p:cNvPr>
          <p:cNvCxnSpPr/>
          <p:nvPr/>
        </p:nvCxnSpPr>
        <p:spPr>
          <a:xfrm>
            <a:off x="9830406" y="3239179"/>
            <a:ext cx="85787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831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0" nodeType="clickEffect">
                                  <p:stCondLst>
                                    <p:cond delay="0"/>
                                  </p:stCondLst>
                                  <p:endCondLst>
                                    <p:cond evt="onNext" delay="0">
                                      <p:tgtEl>
                                        <p:sldTgt/>
                                      </p:tgtEl>
                                    </p:cond>
                                  </p:endCondLst>
                                  <p:childTnLst>
                                    <p:animEffect transition="out" filter="fade">
                                      <p:cBhvr>
                                        <p:cTn id="10" dur="500" tmFilter="0, 0; .2, .5; .8, .5; 1, 0"/>
                                        <p:tgtEl>
                                          <p:spTgt spid="63"/>
                                        </p:tgtEl>
                                      </p:cBhvr>
                                    </p:animEffect>
                                    <p:animScale>
                                      <p:cBhvr>
                                        <p:cTn id="11" dur="250" autoRev="1" fill="hold"/>
                                        <p:tgtEl>
                                          <p:spTgt spid="6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indefinite" fill="hold" grpId="0" nodeType="clickEffect">
                                  <p:stCondLst>
                                    <p:cond delay="0"/>
                                  </p:stCondLst>
                                  <p:endCondLst>
                                    <p:cond evt="onNext" delay="0">
                                      <p:tgtEl>
                                        <p:sldTgt/>
                                      </p:tgtEl>
                                    </p:cond>
                                  </p:endCondLst>
                                  <p:childTnLst>
                                    <p:animEffect transition="out" filter="fade">
                                      <p:cBhvr>
                                        <p:cTn id="19" dur="500" tmFilter="0, 0; .2, .5; .8, .5; 1, 0"/>
                                        <p:tgtEl>
                                          <p:spTgt spid="62"/>
                                        </p:tgtEl>
                                      </p:cBhvr>
                                    </p:animEffect>
                                    <p:animScale>
                                      <p:cBhvr>
                                        <p:cTn id="20" dur="250" autoRev="1" fill="hold"/>
                                        <p:tgtEl>
                                          <p:spTgt spid="62"/>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indefinite" fill="hold" grpId="0" nodeType="clickEffect">
                                  <p:stCondLst>
                                    <p:cond delay="0"/>
                                  </p:stCondLst>
                                  <p:endCondLst>
                                    <p:cond evt="onNext" delay="0">
                                      <p:tgtEl>
                                        <p:sldTgt/>
                                      </p:tgtEl>
                                    </p:cond>
                                  </p:endCondLst>
                                  <p:childTnLst>
                                    <p:animEffect transition="out" filter="fade">
                                      <p:cBhvr>
                                        <p:cTn id="28" dur="500" tmFilter="0, 0; .2, .5; .8, .5; 1, 0"/>
                                        <p:tgtEl>
                                          <p:spTgt spid="90"/>
                                        </p:tgtEl>
                                      </p:cBhvr>
                                    </p:animEffect>
                                    <p:animScale>
                                      <p:cBhvr>
                                        <p:cTn id="29" dur="250" autoRev="1" fill="hold"/>
                                        <p:tgtEl>
                                          <p:spTgt spid="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62" grpId="0" animBg="1"/>
      <p:bldP spid="63" grpId="0" animBg="1"/>
      <p:bldP spid="9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599BB76B-B140-42F3-AC91-C19E31F08C9B}"/>
              </a:ext>
            </a:extLst>
          </p:cNvPr>
          <p:cNvSpPr>
            <a:spLocks noGrp="1"/>
          </p:cNvSpPr>
          <p:nvPr>
            <p:ph type="body" sz="quarter" idx="10"/>
          </p:nvPr>
        </p:nvSpPr>
        <p:spPr/>
        <p:txBody>
          <a:bodyPr/>
          <a:lstStyle/>
          <a:p>
            <a:endParaRPr lang="en-US"/>
          </a:p>
        </p:txBody>
      </p:sp>
      <p:sp>
        <p:nvSpPr>
          <p:cNvPr id="5" name="Title 1">
            <a:extLst>
              <a:ext uri="{FF2B5EF4-FFF2-40B4-BE49-F238E27FC236}">
                <a16:creationId xmlns="" xmlns:a16="http://schemas.microsoft.com/office/drawing/2014/main" id="{657A89D6-2C38-45F6-A7DD-186D797AD4D9}"/>
              </a:ext>
            </a:extLst>
          </p:cNvPr>
          <p:cNvSpPr txBox="1">
            <a:spLocks/>
          </p:cNvSpPr>
          <p:nvPr/>
        </p:nvSpPr>
        <p:spPr>
          <a:xfrm>
            <a:off x="305705" y="278131"/>
            <a:ext cx="10426875" cy="474345"/>
          </a:xfrm>
          <a:prstGeom prst="rect">
            <a:avLst/>
          </a:prstGeom>
        </p:spPr>
        <p:txBody>
          <a:bodyPr vert="horz" lIns="0" tIns="45720" rIns="0" bIns="0" rtlCol="0" anchor="b" anchorCtr="0">
            <a:noAutofit/>
          </a:bodyPr>
          <a:lstStyle>
            <a:lvl1pPr algn="l" defTabSz="685800" rtl="0" eaLnBrk="1" latinLnBrk="0" hangingPunct="1">
              <a:spcBef>
                <a:spcPct val="0"/>
              </a:spcBef>
              <a:buNone/>
              <a:defRPr sz="1950" strike="noStrike" kern="1200" cap="all" baseline="0">
                <a:solidFill>
                  <a:schemeClr val="tx1"/>
                </a:solidFill>
                <a:latin typeface="Calibri" pitchFamily="34" charset="0"/>
                <a:ea typeface="+mj-ea"/>
                <a:cs typeface="+mj-cs"/>
              </a:defRPr>
            </a:lvl1pPr>
          </a:lstStyle>
          <a:p>
            <a:pPr fontAlgn="auto">
              <a:spcAft>
                <a:spcPts val="0"/>
              </a:spcAft>
            </a:pPr>
            <a:r>
              <a:rPr lang="en-US" sz="2600" dirty="0"/>
              <a:t>QUEUE swapping logic </a:t>
            </a:r>
          </a:p>
        </p:txBody>
      </p:sp>
      <p:sp>
        <p:nvSpPr>
          <p:cNvPr id="43" name="Rounded Rectangle 33">
            <a:extLst>
              <a:ext uri="{FF2B5EF4-FFF2-40B4-BE49-F238E27FC236}">
                <a16:creationId xmlns="" xmlns:a16="http://schemas.microsoft.com/office/drawing/2014/main" id="{DEE32DF4-9E00-4319-B592-7271FA3EBEBD}"/>
              </a:ext>
            </a:extLst>
          </p:cNvPr>
          <p:cNvSpPr/>
          <p:nvPr/>
        </p:nvSpPr>
        <p:spPr>
          <a:xfrm>
            <a:off x="583165" y="4021796"/>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Lucida Console" panose="020B0609040504020204" pitchFamily="49" charset="0"/>
              </a:rPr>
              <a:t>// </a:t>
            </a:r>
            <a:r>
              <a:rPr lang="en-US" sz="1400" dirty="0" err="1">
                <a:solidFill>
                  <a:schemeClr val="tx1"/>
                </a:solidFill>
                <a:latin typeface="Lucida Console" panose="020B0609040504020204" pitchFamily="49" charset="0"/>
              </a:rPr>
              <a:t>Wakeup</a:t>
            </a:r>
            <a:r>
              <a:rPr lang="en-US" sz="1400" dirty="0">
                <a:solidFill>
                  <a:schemeClr val="tx1"/>
                </a:solidFill>
                <a:latin typeface="Lucida Console" panose="020B0609040504020204" pitchFamily="49" charset="0"/>
              </a:rPr>
              <a:t> every </a:t>
            </a:r>
            <a:r>
              <a:rPr lang="en-US" sz="1400" dirty="0" err="1">
                <a:solidFill>
                  <a:schemeClr val="tx1"/>
                </a:solidFill>
                <a:latin typeface="Lucida Console" panose="020B0609040504020204" pitchFamily="49" charset="0"/>
              </a:rPr>
              <a:t>wakeupDelay</a:t>
            </a:r>
            <a:r>
              <a:rPr lang="en-US" sz="1400" dirty="0">
                <a:solidFill>
                  <a:schemeClr val="tx1"/>
                </a:solidFill>
                <a:latin typeface="Lucida Console" panose="020B0609040504020204" pitchFamily="49" charset="0"/>
              </a:rPr>
              <a:t> ticks</a:t>
            </a:r>
          </a:p>
          <a:p>
            <a:r>
              <a:rPr lang="en-US" sz="1400" dirty="0">
                <a:solidFill>
                  <a:schemeClr val="tx1"/>
                </a:solidFill>
                <a:latin typeface="Lucida Console" panose="020B0609040504020204" pitchFamily="49" charset="0"/>
              </a:rPr>
              <a:t>1. </a:t>
            </a:r>
            <a:r>
              <a:rPr lang="en-US" sz="1400" dirty="0" err="1">
                <a:solidFill>
                  <a:schemeClr val="tx1"/>
                </a:solidFill>
                <a:latin typeface="Lucida Console" panose="020B0609040504020204" pitchFamily="49" charset="0"/>
              </a:rPr>
              <a:t>HWScheduler</a:t>
            </a:r>
            <a:r>
              <a:rPr lang="en-US" sz="1400" dirty="0">
                <a:solidFill>
                  <a:schemeClr val="tx1"/>
                </a:solidFill>
                <a:latin typeface="Lucida Console" panose="020B0609040504020204" pitchFamily="49" charset="0"/>
              </a:rPr>
              <a:t>::wakeup()</a:t>
            </a:r>
          </a:p>
        </p:txBody>
      </p:sp>
      <p:sp>
        <p:nvSpPr>
          <p:cNvPr id="44" name="Rounded Rectangle 33">
            <a:extLst>
              <a:ext uri="{FF2B5EF4-FFF2-40B4-BE49-F238E27FC236}">
                <a16:creationId xmlns="" xmlns:a16="http://schemas.microsoft.com/office/drawing/2014/main" id="{E356DB9D-50CA-4577-B2CE-81C204695823}"/>
              </a:ext>
            </a:extLst>
          </p:cNvPr>
          <p:cNvSpPr/>
          <p:nvPr/>
        </p:nvSpPr>
        <p:spPr>
          <a:xfrm>
            <a:off x="583165" y="4861511"/>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latin typeface="Lucida Console" panose="020B0609040504020204" pitchFamily="49" charset="0"/>
              </a:rPr>
              <a:t>2. </a:t>
            </a:r>
            <a:r>
              <a:rPr lang="en-US" sz="1400" dirty="0" err="1">
                <a:solidFill>
                  <a:schemeClr val="tx1"/>
                </a:solidFill>
                <a:latin typeface="Lucida Console" panose="020B0609040504020204" pitchFamily="49" charset="0"/>
              </a:rPr>
              <a:t>HWScheduler</a:t>
            </a:r>
            <a:r>
              <a:rPr lang="en-US" sz="1400" dirty="0">
                <a:solidFill>
                  <a:schemeClr val="tx1"/>
                </a:solidFill>
                <a:latin typeface="Lucida Console" panose="020B0609040504020204" pitchFamily="49" charset="0"/>
              </a:rPr>
              <a:t>::</a:t>
            </a:r>
            <a:r>
              <a:rPr lang="en-US" sz="1400" dirty="0" err="1">
                <a:solidFill>
                  <a:schemeClr val="tx1"/>
                </a:solidFill>
                <a:latin typeface="Lucida Console" panose="020B0609040504020204" pitchFamily="49" charset="0"/>
              </a:rPr>
              <a:t>contextSwitchQ</a:t>
            </a:r>
            <a:r>
              <a:rPr lang="en-US" sz="1400" dirty="0">
                <a:solidFill>
                  <a:schemeClr val="tx1"/>
                </a:solidFill>
                <a:latin typeface="Lucida Console" panose="020B0609040504020204" pitchFamily="49" charset="0"/>
              </a:rPr>
              <a:t> () </a:t>
            </a:r>
          </a:p>
        </p:txBody>
      </p:sp>
      <p:sp>
        <p:nvSpPr>
          <p:cNvPr id="45" name="Rounded Rectangle 33">
            <a:extLst>
              <a:ext uri="{FF2B5EF4-FFF2-40B4-BE49-F238E27FC236}">
                <a16:creationId xmlns="" xmlns:a16="http://schemas.microsoft.com/office/drawing/2014/main" id="{AB63451B-56B5-477F-BFD7-2C16C78B2D26}"/>
              </a:ext>
            </a:extLst>
          </p:cNvPr>
          <p:cNvSpPr/>
          <p:nvPr/>
        </p:nvSpPr>
        <p:spPr>
          <a:xfrm>
            <a:off x="538608" y="1634973"/>
            <a:ext cx="4506358" cy="190256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tx1"/>
              </a:solidFill>
            </a:endParaRPr>
          </a:p>
        </p:txBody>
      </p:sp>
      <p:grpSp>
        <p:nvGrpSpPr>
          <p:cNvPr id="46" name="Group 45">
            <a:extLst>
              <a:ext uri="{FF2B5EF4-FFF2-40B4-BE49-F238E27FC236}">
                <a16:creationId xmlns="" xmlns:a16="http://schemas.microsoft.com/office/drawing/2014/main" id="{4C564054-0532-4797-B70B-C8EBD6AE5C3F}"/>
              </a:ext>
            </a:extLst>
          </p:cNvPr>
          <p:cNvGrpSpPr/>
          <p:nvPr/>
        </p:nvGrpSpPr>
        <p:grpSpPr>
          <a:xfrm>
            <a:off x="956182" y="1856648"/>
            <a:ext cx="3607357" cy="1437691"/>
            <a:chOff x="3628290" y="1036466"/>
            <a:chExt cx="1617108" cy="1086891"/>
          </a:xfrm>
        </p:grpSpPr>
        <p:sp>
          <p:nvSpPr>
            <p:cNvPr id="47" name="Rounded Rectangle 38">
              <a:extLst>
                <a:ext uri="{FF2B5EF4-FFF2-40B4-BE49-F238E27FC236}">
                  <a16:creationId xmlns="" xmlns:a16="http://schemas.microsoft.com/office/drawing/2014/main" id="{DBF65D5C-81CA-4430-BD2D-3A4A24F0F853}"/>
                </a:ext>
              </a:extLst>
            </p:cNvPr>
            <p:cNvSpPr/>
            <p:nvPr/>
          </p:nvSpPr>
          <p:spPr>
            <a:xfrm>
              <a:off x="3628290" y="1804433"/>
              <a:ext cx="1617108" cy="31892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tx1"/>
                </a:solidFill>
              </a:endParaRPr>
            </a:p>
            <a:p>
              <a:r>
                <a:rPr lang="en-US" sz="1600" dirty="0" smtClean="0">
                  <a:solidFill>
                    <a:schemeClr val="tx1"/>
                  </a:solidFill>
                </a:rPr>
                <a:t>        registered </a:t>
              </a:r>
              <a:r>
                <a:rPr lang="en-US" sz="1600" dirty="0">
                  <a:solidFill>
                    <a:schemeClr val="tx1"/>
                  </a:solidFill>
                </a:rPr>
                <a:t>list (Packet processor)</a:t>
              </a:r>
            </a:p>
            <a:p>
              <a:pPr algn="ctr"/>
              <a:endParaRPr lang="en-US" sz="1600" dirty="0">
                <a:solidFill>
                  <a:schemeClr val="tx1"/>
                </a:solidFill>
              </a:endParaRPr>
            </a:p>
          </p:txBody>
        </p:sp>
        <p:sp>
          <p:nvSpPr>
            <p:cNvPr id="48" name="Rounded Rectangle 39">
              <a:extLst>
                <a:ext uri="{FF2B5EF4-FFF2-40B4-BE49-F238E27FC236}">
                  <a16:creationId xmlns="" xmlns:a16="http://schemas.microsoft.com/office/drawing/2014/main" id="{404B9FF9-8138-498A-8352-6543F83F2699}"/>
                </a:ext>
              </a:extLst>
            </p:cNvPr>
            <p:cNvSpPr/>
            <p:nvPr/>
          </p:nvSpPr>
          <p:spPr>
            <a:xfrm>
              <a:off x="3628290" y="1036466"/>
              <a:ext cx="1617108" cy="3168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active list (Hardware scheduler)</a:t>
              </a:r>
            </a:p>
          </p:txBody>
        </p:sp>
      </p:grpSp>
      <p:sp>
        <p:nvSpPr>
          <p:cNvPr id="49" name="Arrow: Up-Down 48">
            <a:extLst>
              <a:ext uri="{FF2B5EF4-FFF2-40B4-BE49-F238E27FC236}">
                <a16:creationId xmlns="" xmlns:a16="http://schemas.microsoft.com/office/drawing/2014/main" id="{FFD867E5-21E3-4EDA-81AC-A272C2674BE0}"/>
              </a:ext>
            </a:extLst>
          </p:cNvPr>
          <p:cNvSpPr/>
          <p:nvPr/>
        </p:nvSpPr>
        <p:spPr>
          <a:xfrm>
            <a:off x="2608635" y="2303089"/>
            <a:ext cx="306976" cy="552237"/>
          </a:xfrm>
          <a:prstGeom prst="upDownArrow">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ounded Rectangle 18">
            <a:extLst>
              <a:ext uri="{FF2B5EF4-FFF2-40B4-BE49-F238E27FC236}">
                <a16:creationId xmlns="" xmlns:a16="http://schemas.microsoft.com/office/drawing/2014/main" id="{C9D1232C-F2F0-480D-B408-A54A79E91DCA}"/>
              </a:ext>
            </a:extLst>
          </p:cNvPr>
          <p:cNvSpPr/>
          <p:nvPr/>
        </p:nvSpPr>
        <p:spPr>
          <a:xfrm>
            <a:off x="7195279" y="1038225"/>
            <a:ext cx="4713944" cy="5736784"/>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 name="TextBox 50">
            <a:extLst>
              <a:ext uri="{FF2B5EF4-FFF2-40B4-BE49-F238E27FC236}">
                <a16:creationId xmlns="" xmlns:a16="http://schemas.microsoft.com/office/drawing/2014/main" id="{40E18071-CE33-4563-A07E-3DDC0ED87C68}"/>
              </a:ext>
            </a:extLst>
          </p:cNvPr>
          <p:cNvSpPr txBox="1"/>
          <p:nvPr/>
        </p:nvSpPr>
        <p:spPr>
          <a:xfrm>
            <a:off x="8479124" y="6296565"/>
            <a:ext cx="2191306" cy="338554"/>
          </a:xfrm>
          <a:prstGeom prst="rect">
            <a:avLst/>
          </a:prstGeom>
          <a:noFill/>
          <a:effectLst/>
        </p:spPr>
        <p:txBody>
          <a:bodyPr wrap="none" rtlCol="0">
            <a:spAutoFit/>
          </a:bodyPr>
          <a:lstStyle/>
          <a:p>
            <a:pPr algn="ctr">
              <a:spcAft>
                <a:spcPts val="600"/>
              </a:spcAft>
              <a:buClr>
                <a:schemeClr val="bg2"/>
              </a:buClr>
            </a:pPr>
            <a:r>
              <a:rPr lang="en-US" sz="1600" dirty="0"/>
              <a:t>HW Model Components</a:t>
            </a:r>
          </a:p>
        </p:txBody>
      </p:sp>
      <p:sp>
        <p:nvSpPr>
          <p:cNvPr id="52" name="Rectangle: Rounded Corners 51">
            <a:extLst>
              <a:ext uri="{FF2B5EF4-FFF2-40B4-BE49-F238E27FC236}">
                <a16:creationId xmlns="" xmlns:a16="http://schemas.microsoft.com/office/drawing/2014/main" id="{8B478583-EF39-4D54-AE63-439931705CE5}"/>
              </a:ext>
            </a:extLst>
          </p:cNvPr>
          <p:cNvSpPr/>
          <p:nvPr/>
        </p:nvSpPr>
        <p:spPr>
          <a:xfrm>
            <a:off x="9824511" y="1787026"/>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53" name="Rectangle: Rounded Corners 52">
            <a:extLst>
              <a:ext uri="{FF2B5EF4-FFF2-40B4-BE49-F238E27FC236}">
                <a16:creationId xmlns="" xmlns:a16="http://schemas.microsoft.com/office/drawing/2014/main" id="{52C7F424-AF65-46AF-953A-42515DACE56A}"/>
              </a:ext>
            </a:extLst>
          </p:cNvPr>
          <p:cNvSpPr/>
          <p:nvPr/>
        </p:nvSpPr>
        <p:spPr>
          <a:xfrm>
            <a:off x="7366794" y="1787026"/>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54" name="Straight Arrow Connector 53">
            <a:extLst>
              <a:ext uri="{FF2B5EF4-FFF2-40B4-BE49-F238E27FC236}">
                <a16:creationId xmlns="" xmlns:a16="http://schemas.microsoft.com/office/drawing/2014/main" id="{4C8FC5CB-90EF-478A-9817-FB6D645EC9AF}"/>
              </a:ext>
            </a:extLst>
          </p:cNvPr>
          <p:cNvCxnSpPr>
            <a:cxnSpLocks/>
            <a:stCxn id="53" idx="3"/>
            <a:endCxn id="52" idx="1"/>
          </p:cNvCxnSpPr>
          <p:nvPr/>
        </p:nvCxnSpPr>
        <p:spPr>
          <a:xfrm>
            <a:off x="9256400" y="2091278"/>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180241BB-42F7-4298-A253-CE614EBFDF46}"/>
              </a:ext>
            </a:extLst>
          </p:cNvPr>
          <p:cNvSpPr txBox="1"/>
          <p:nvPr/>
        </p:nvSpPr>
        <p:spPr>
          <a:xfrm>
            <a:off x="9157035" y="1549274"/>
            <a:ext cx="835485" cy="276999"/>
          </a:xfrm>
          <a:prstGeom prst="rect">
            <a:avLst/>
          </a:prstGeom>
          <a:noFill/>
        </p:spPr>
        <p:txBody>
          <a:bodyPr wrap="none" rtlCol="0">
            <a:spAutoFit/>
          </a:bodyPr>
          <a:lstStyle/>
          <a:p>
            <a:pPr>
              <a:spcAft>
                <a:spcPts val="600"/>
              </a:spcAft>
              <a:buClr>
                <a:schemeClr val="bg2"/>
              </a:buClr>
            </a:pPr>
            <a:r>
              <a:rPr lang="en-US" sz="1200" dirty="0" err="1">
                <a:latin typeface="Lucida Console" panose="020B0609040504020204" pitchFamily="49" charset="0"/>
              </a:rPr>
              <a:t>ioctl</a:t>
            </a:r>
            <a:r>
              <a:rPr lang="en-US" sz="1200" dirty="0">
                <a:latin typeface="Lucida Console" panose="020B0609040504020204" pitchFamily="49" charset="0"/>
              </a:rPr>
              <a:t>()</a:t>
            </a:r>
          </a:p>
        </p:txBody>
      </p:sp>
      <p:sp>
        <p:nvSpPr>
          <p:cNvPr id="56" name="Oval 55">
            <a:extLst>
              <a:ext uri="{FF2B5EF4-FFF2-40B4-BE49-F238E27FC236}">
                <a16:creationId xmlns="" xmlns:a16="http://schemas.microsoft.com/office/drawing/2014/main" id="{194871D2-3971-4CB9-8330-8E041ACAB1A4}"/>
              </a:ext>
            </a:extLst>
          </p:cNvPr>
          <p:cNvSpPr>
            <a:spLocks noChangeAspect="1"/>
          </p:cNvSpPr>
          <p:nvPr/>
        </p:nvSpPr>
        <p:spPr>
          <a:xfrm>
            <a:off x="8910934" y="3244609"/>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57" name="Oval 56">
            <a:extLst>
              <a:ext uri="{FF2B5EF4-FFF2-40B4-BE49-F238E27FC236}">
                <a16:creationId xmlns="" xmlns:a16="http://schemas.microsoft.com/office/drawing/2014/main" id="{87FD7719-3B1F-4D17-AFC5-CFECC974C34A}"/>
              </a:ext>
            </a:extLst>
          </p:cNvPr>
          <p:cNvSpPr>
            <a:spLocks noChangeAspect="1"/>
          </p:cNvSpPr>
          <p:nvPr/>
        </p:nvSpPr>
        <p:spPr>
          <a:xfrm>
            <a:off x="8687274" y="3020949"/>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58" name="Straight Connector 57">
            <a:extLst>
              <a:ext uri="{FF2B5EF4-FFF2-40B4-BE49-F238E27FC236}">
                <a16:creationId xmlns="" xmlns:a16="http://schemas.microsoft.com/office/drawing/2014/main" id="{B43CF78F-3EB5-4228-9432-218283385B25}"/>
              </a:ext>
            </a:extLst>
          </p:cNvPr>
          <p:cNvCxnSpPr>
            <a:cxnSpLocks/>
            <a:stCxn id="56" idx="1"/>
            <a:endCxn id="57" idx="1"/>
          </p:cNvCxnSpPr>
          <p:nvPr/>
        </p:nvCxnSpPr>
        <p:spPr>
          <a:xfrm flipH="1" flipV="1">
            <a:off x="8883405" y="3217080"/>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4BA54625-0F8B-467E-A0FD-D5CBAEE19134}"/>
              </a:ext>
            </a:extLst>
          </p:cNvPr>
          <p:cNvCxnSpPr>
            <a:cxnSpLocks/>
            <a:stCxn id="57" idx="0"/>
            <a:endCxn id="56" idx="0"/>
          </p:cNvCxnSpPr>
          <p:nvPr/>
        </p:nvCxnSpPr>
        <p:spPr>
          <a:xfrm flipH="1">
            <a:off x="9356905" y="3020949"/>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43EBF673-B509-4C32-A7F9-9D5D42356E4D}"/>
              </a:ext>
            </a:extLst>
          </p:cNvPr>
          <p:cNvCxnSpPr>
            <a:cxnSpLocks/>
            <a:stCxn id="57" idx="7"/>
            <a:endCxn id="56" idx="7"/>
          </p:cNvCxnSpPr>
          <p:nvPr/>
        </p:nvCxnSpPr>
        <p:spPr>
          <a:xfrm flipH="1">
            <a:off x="9672253" y="3217080"/>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 xmlns:a16="http://schemas.microsoft.com/office/drawing/2014/main" id="{E29E1473-258C-4266-AFF4-1F85E81A29C0}"/>
              </a:ext>
            </a:extLst>
          </p:cNvPr>
          <p:cNvSpPr txBox="1"/>
          <p:nvPr/>
        </p:nvSpPr>
        <p:spPr>
          <a:xfrm rot="19649306">
            <a:off x="8821790" y="2813348"/>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62" name="TextBox 61">
            <a:extLst>
              <a:ext uri="{FF2B5EF4-FFF2-40B4-BE49-F238E27FC236}">
                <a16:creationId xmlns="" xmlns:a16="http://schemas.microsoft.com/office/drawing/2014/main" id="{8678142D-40AB-48D2-8919-1EA2C61050FB}"/>
              </a:ext>
            </a:extLst>
          </p:cNvPr>
          <p:cNvSpPr txBox="1"/>
          <p:nvPr/>
        </p:nvSpPr>
        <p:spPr>
          <a:xfrm rot="1441555">
            <a:off x="9379317" y="2808339"/>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63" name="TextBox 62">
            <a:extLst>
              <a:ext uri="{FF2B5EF4-FFF2-40B4-BE49-F238E27FC236}">
                <a16:creationId xmlns="" xmlns:a16="http://schemas.microsoft.com/office/drawing/2014/main" id="{A7F30A1D-6091-4DC6-9CF9-05796443B717}"/>
              </a:ext>
            </a:extLst>
          </p:cNvPr>
          <p:cNvSpPr txBox="1"/>
          <p:nvPr/>
        </p:nvSpPr>
        <p:spPr>
          <a:xfrm>
            <a:off x="8048911" y="2955921"/>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sp>
        <p:nvSpPr>
          <p:cNvPr id="64" name="TextBox 63">
            <a:extLst>
              <a:ext uri="{FF2B5EF4-FFF2-40B4-BE49-F238E27FC236}">
                <a16:creationId xmlns="" xmlns:a16="http://schemas.microsoft.com/office/drawing/2014/main" id="{561BB996-8234-42A7-AA89-80603FBE4AAD}"/>
              </a:ext>
            </a:extLst>
          </p:cNvPr>
          <p:cNvSpPr txBox="1"/>
          <p:nvPr/>
        </p:nvSpPr>
        <p:spPr>
          <a:xfrm>
            <a:off x="9967245" y="2966746"/>
            <a:ext cx="686022" cy="307777"/>
          </a:xfrm>
          <a:prstGeom prst="rect">
            <a:avLst/>
          </a:prstGeom>
          <a:noFill/>
        </p:spPr>
        <p:txBody>
          <a:bodyPr wrap="none" rtlCol="0">
            <a:spAutoFit/>
          </a:bodyPr>
          <a:lstStyle/>
          <a:p>
            <a:pPr>
              <a:spcAft>
                <a:spcPts val="600"/>
              </a:spcAft>
              <a:buClr>
                <a:schemeClr val="bg2"/>
              </a:buClr>
            </a:pPr>
            <a:r>
              <a:rPr lang="en-US" sz="1400" dirty="0"/>
              <a:t>Tail </a:t>
            </a:r>
            <a:r>
              <a:rPr lang="en-US" sz="1400" dirty="0" err="1"/>
              <a:t>ptr</a:t>
            </a:r>
            <a:endParaRPr lang="en-US" sz="1400" dirty="0"/>
          </a:p>
        </p:txBody>
      </p:sp>
      <p:sp>
        <p:nvSpPr>
          <p:cNvPr id="65" name="TextBox 64">
            <a:extLst>
              <a:ext uri="{FF2B5EF4-FFF2-40B4-BE49-F238E27FC236}">
                <a16:creationId xmlns="" xmlns:a16="http://schemas.microsoft.com/office/drawing/2014/main" id="{2FEC33F5-97C4-4F37-AF76-6E0A2802709A}"/>
              </a:ext>
            </a:extLst>
          </p:cNvPr>
          <p:cNvSpPr txBox="1"/>
          <p:nvPr/>
        </p:nvSpPr>
        <p:spPr>
          <a:xfrm>
            <a:off x="8566012" y="4281941"/>
            <a:ext cx="1880579" cy="338554"/>
          </a:xfrm>
          <a:prstGeom prst="rect">
            <a:avLst/>
          </a:prstGeom>
          <a:noFill/>
        </p:spPr>
        <p:txBody>
          <a:bodyPr wrap="none" rtlCol="0">
            <a:spAutoFit/>
          </a:bodyPr>
          <a:lstStyle/>
          <a:p>
            <a:pPr>
              <a:spcAft>
                <a:spcPts val="600"/>
              </a:spcAft>
              <a:buClr>
                <a:schemeClr val="bg2"/>
              </a:buClr>
            </a:pPr>
            <a:r>
              <a:rPr lang="en-US" sz="1600" dirty="0"/>
              <a:t>HSA software queue</a:t>
            </a:r>
          </a:p>
        </p:txBody>
      </p:sp>
      <p:cxnSp>
        <p:nvCxnSpPr>
          <p:cNvPr id="66" name="Straight Connector 65">
            <a:extLst>
              <a:ext uri="{FF2B5EF4-FFF2-40B4-BE49-F238E27FC236}">
                <a16:creationId xmlns="" xmlns:a16="http://schemas.microsoft.com/office/drawing/2014/main" id="{C76A8F28-1C57-4943-957B-AFCC317821B5}"/>
              </a:ext>
            </a:extLst>
          </p:cNvPr>
          <p:cNvCxnSpPr>
            <a:cxnSpLocks/>
            <a:stCxn id="57" idx="6"/>
            <a:endCxn id="56" idx="6"/>
          </p:cNvCxnSpPr>
          <p:nvPr/>
        </p:nvCxnSpPr>
        <p:spPr>
          <a:xfrm flipH="1" flipV="1">
            <a:off x="9802875" y="3690580"/>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1E3336D3-406C-4553-9772-A10D54121520}"/>
              </a:ext>
            </a:extLst>
          </p:cNvPr>
          <p:cNvCxnSpPr>
            <a:cxnSpLocks/>
            <a:stCxn id="57" idx="5"/>
            <a:endCxn id="56" idx="5"/>
          </p:cNvCxnSpPr>
          <p:nvPr/>
        </p:nvCxnSpPr>
        <p:spPr>
          <a:xfrm flipH="1" flipV="1">
            <a:off x="9672253" y="4005928"/>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1F986C29-4859-42A4-9070-C74991B789BF}"/>
              </a:ext>
            </a:extLst>
          </p:cNvPr>
          <p:cNvCxnSpPr>
            <a:cxnSpLocks/>
            <a:stCxn id="57" idx="4"/>
            <a:endCxn id="56" idx="4"/>
          </p:cNvCxnSpPr>
          <p:nvPr/>
        </p:nvCxnSpPr>
        <p:spPr>
          <a:xfrm flipH="1" flipV="1">
            <a:off x="9356905" y="4136550"/>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 xmlns:a16="http://schemas.microsoft.com/office/drawing/2014/main" id="{6E589A77-BAFE-4F49-B040-4843C96D658C}"/>
              </a:ext>
            </a:extLst>
          </p:cNvPr>
          <p:cNvCxnSpPr>
            <a:cxnSpLocks/>
            <a:stCxn id="57" idx="3"/>
            <a:endCxn id="56" idx="3"/>
          </p:cNvCxnSpPr>
          <p:nvPr/>
        </p:nvCxnSpPr>
        <p:spPr>
          <a:xfrm flipV="1">
            <a:off x="8883405" y="4005928"/>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 xmlns:a16="http://schemas.microsoft.com/office/drawing/2014/main" id="{6FE6A60A-4C35-4F91-8F82-F6CAD625A2AC}"/>
              </a:ext>
            </a:extLst>
          </p:cNvPr>
          <p:cNvCxnSpPr>
            <a:cxnSpLocks/>
            <a:stCxn id="56" idx="2"/>
            <a:endCxn id="57" idx="2"/>
          </p:cNvCxnSpPr>
          <p:nvPr/>
        </p:nvCxnSpPr>
        <p:spPr>
          <a:xfrm flipH="1">
            <a:off x="8687274" y="3690580"/>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 xmlns:a16="http://schemas.microsoft.com/office/drawing/2014/main" id="{E6DD9569-5E9C-4C72-988C-7189E2E63823}"/>
              </a:ext>
            </a:extLst>
          </p:cNvPr>
          <p:cNvGrpSpPr/>
          <p:nvPr/>
        </p:nvGrpSpPr>
        <p:grpSpPr>
          <a:xfrm>
            <a:off x="10941013" y="5422871"/>
            <a:ext cx="760582" cy="567457"/>
            <a:chOff x="4648096" y="5456695"/>
            <a:chExt cx="760582" cy="567457"/>
          </a:xfrm>
          <a:effectLst/>
        </p:grpSpPr>
        <p:sp>
          <p:nvSpPr>
            <p:cNvPr id="72" name="Rounded Rectangle 23">
              <a:extLst>
                <a:ext uri="{FF2B5EF4-FFF2-40B4-BE49-F238E27FC236}">
                  <a16:creationId xmlns="" xmlns:a16="http://schemas.microsoft.com/office/drawing/2014/main" id="{54C1011D-AFAD-40EB-A2D9-4A6CE8C97230}"/>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3" name="Rounded Rectangle 24">
              <a:extLst>
                <a:ext uri="{FF2B5EF4-FFF2-40B4-BE49-F238E27FC236}">
                  <a16:creationId xmlns="" xmlns:a16="http://schemas.microsoft.com/office/drawing/2014/main" id="{1B7AA5F8-2CEF-46F0-B6CB-3C5312763F8E}"/>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4" name="Rounded Rectangle 25">
              <a:extLst>
                <a:ext uri="{FF2B5EF4-FFF2-40B4-BE49-F238E27FC236}">
                  <a16:creationId xmlns="" xmlns:a16="http://schemas.microsoft.com/office/drawing/2014/main" id="{0E804388-FF5F-4638-8DDE-7738D14452B1}"/>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5" name="Rounded Rectangle 26">
              <a:extLst>
                <a:ext uri="{FF2B5EF4-FFF2-40B4-BE49-F238E27FC236}">
                  <a16:creationId xmlns="" xmlns:a16="http://schemas.microsoft.com/office/drawing/2014/main" id="{0557A682-FE45-4960-AB3C-56EDD5A08552}"/>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76" name="Straight Arrow Connector 75">
            <a:extLst>
              <a:ext uri="{FF2B5EF4-FFF2-40B4-BE49-F238E27FC236}">
                <a16:creationId xmlns="" xmlns:a16="http://schemas.microsoft.com/office/drawing/2014/main" id="{BD5A8361-F389-48AE-8BB8-7509AA3914B1}"/>
              </a:ext>
            </a:extLst>
          </p:cNvPr>
          <p:cNvCxnSpPr>
            <a:cxnSpLocks/>
          </p:cNvCxnSpPr>
          <p:nvPr/>
        </p:nvCxnSpPr>
        <p:spPr>
          <a:xfrm>
            <a:off x="10278688" y="5799894"/>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77" name="Rounded Rectangle 9">
            <a:extLst>
              <a:ext uri="{FF2B5EF4-FFF2-40B4-BE49-F238E27FC236}">
                <a16:creationId xmlns="" xmlns:a16="http://schemas.microsoft.com/office/drawing/2014/main" id="{152F231C-A120-4458-8FEC-89DDDEDE804D}"/>
              </a:ext>
            </a:extLst>
          </p:cNvPr>
          <p:cNvSpPr/>
          <p:nvPr/>
        </p:nvSpPr>
        <p:spPr>
          <a:xfrm>
            <a:off x="7280713" y="5110350"/>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TextBox 77">
            <a:extLst>
              <a:ext uri="{FF2B5EF4-FFF2-40B4-BE49-F238E27FC236}">
                <a16:creationId xmlns="" xmlns:a16="http://schemas.microsoft.com/office/drawing/2014/main" id="{EA8870EA-7D6D-441C-A22E-14C655F95689}"/>
              </a:ext>
            </a:extLst>
          </p:cNvPr>
          <p:cNvSpPr txBox="1"/>
          <p:nvPr/>
        </p:nvSpPr>
        <p:spPr>
          <a:xfrm>
            <a:off x="10988643" y="6006284"/>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grpSp>
        <p:nvGrpSpPr>
          <p:cNvPr id="79" name="Group 78">
            <a:extLst>
              <a:ext uri="{FF2B5EF4-FFF2-40B4-BE49-F238E27FC236}">
                <a16:creationId xmlns="" xmlns:a16="http://schemas.microsoft.com/office/drawing/2014/main" id="{EFACD8E3-1E1B-46DF-A14A-4B616E74DD86}"/>
              </a:ext>
            </a:extLst>
          </p:cNvPr>
          <p:cNvGrpSpPr/>
          <p:nvPr/>
        </p:nvGrpSpPr>
        <p:grpSpPr>
          <a:xfrm>
            <a:off x="7424424" y="5216957"/>
            <a:ext cx="2839065" cy="1023529"/>
            <a:chOff x="7541090" y="5267230"/>
            <a:chExt cx="2206900" cy="815244"/>
          </a:xfrm>
          <a:effectLst/>
        </p:grpSpPr>
        <p:sp>
          <p:nvSpPr>
            <p:cNvPr id="80" name="Rounded Rectangle 56">
              <a:extLst>
                <a:ext uri="{FF2B5EF4-FFF2-40B4-BE49-F238E27FC236}">
                  <a16:creationId xmlns="" xmlns:a16="http://schemas.microsoft.com/office/drawing/2014/main" id="{A173E3FF-C081-44E6-B76A-1AE92743E78A}"/>
                </a:ext>
              </a:extLst>
            </p:cNvPr>
            <p:cNvSpPr/>
            <p:nvPr/>
          </p:nvSpPr>
          <p:spPr>
            <a:xfrm>
              <a:off x="7541090" y="5267230"/>
              <a:ext cx="2206900" cy="815244"/>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a:extLst>
                <a:ext uri="{FF2B5EF4-FFF2-40B4-BE49-F238E27FC236}">
                  <a16:creationId xmlns="" xmlns:a16="http://schemas.microsoft.com/office/drawing/2014/main" id="{F8511E23-D02A-436B-8CC6-2C69582CBF39}"/>
                </a:ext>
              </a:extLst>
            </p:cNvPr>
            <p:cNvSpPr/>
            <p:nvPr/>
          </p:nvSpPr>
          <p:spPr>
            <a:xfrm>
              <a:off x="8827667" y="5845625"/>
              <a:ext cx="597609" cy="196471"/>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82" name="Rectangle 81">
              <a:extLst>
                <a:ext uri="{FF2B5EF4-FFF2-40B4-BE49-F238E27FC236}">
                  <a16:creationId xmlns="" xmlns:a16="http://schemas.microsoft.com/office/drawing/2014/main" id="{6C0C35FE-667C-4C9E-9BE7-404C7A05782C}"/>
                </a:ext>
              </a:extLst>
            </p:cNvPr>
            <p:cNvSpPr/>
            <p:nvPr/>
          </p:nvSpPr>
          <p:spPr>
            <a:xfrm>
              <a:off x="8801753" y="5293651"/>
              <a:ext cx="867144" cy="43291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grpSp>
      <p:sp>
        <p:nvSpPr>
          <p:cNvPr id="83" name="TextBox 82">
            <a:extLst>
              <a:ext uri="{FF2B5EF4-FFF2-40B4-BE49-F238E27FC236}">
                <a16:creationId xmlns="" xmlns:a16="http://schemas.microsoft.com/office/drawing/2014/main" id="{5F1B616C-E482-4706-9F1E-4A91C89519A1}"/>
              </a:ext>
            </a:extLst>
          </p:cNvPr>
          <p:cNvSpPr txBox="1"/>
          <p:nvPr/>
        </p:nvSpPr>
        <p:spPr>
          <a:xfrm>
            <a:off x="8593641" y="5183597"/>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84" name="Group 83">
            <a:extLst>
              <a:ext uri="{FF2B5EF4-FFF2-40B4-BE49-F238E27FC236}">
                <a16:creationId xmlns="" xmlns:a16="http://schemas.microsoft.com/office/drawing/2014/main" id="{EF911DD5-83E2-4895-97B7-11793D3B56BC}"/>
              </a:ext>
            </a:extLst>
          </p:cNvPr>
          <p:cNvGrpSpPr/>
          <p:nvPr/>
        </p:nvGrpSpPr>
        <p:grpSpPr>
          <a:xfrm>
            <a:off x="8356627" y="5964786"/>
            <a:ext cx="455336" cy="152400"/>
            <a:chOff x="9559148" y="3657374"/>
            <a:chExt cx="455336" cy="152400"/>
          </a:xfrm>
          <a:effectLst/>
        </p:grpSpPr>
        <p:cxnSp>
          <p:nvCxnSpPr>
            <p:cNvPr id="85" name="Straight Connector 84">
              <a:extLst>
                <a:ext uri="{FF2B5EF4-FFF2-40B4-BE49-F238E27FC236}">
                  <a16:creationId xmlns="" xmlns:a16="http://schemas.microsoft.com/office/drawing/2014/main" id="{B3F8235A-CEA5-4945-8B8D-10E487332446}"/>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77185D51-C65D-40A2-867E-243F8A8AC30B}"/>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 xmlns:a16="http://schemas.microsoft.com/office/drawing/2014/main" id="{4B7A0220-BC69-4F5A-8326-7429EF2E488E}"/>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 xmlns:a16="http://schemas.microsoft.com/office/drawing/2014/main" id="{F4B97EE1-E266-4191-B745-6F6EF8CA8760}"/>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 xmlns:a16="http://schemas.microsoft.com/office/drawing/2014/main" id="{698D1F4F-6EB1-4BC3-A66D-2C45001747B5}"/>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 xmlns:a16="http://schemas.microsoft.com/office/drawing/2014/main" id="{5E6E659B-9B2A-4ED4-980D-D649E3FAD50D}"/>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 xmlns:a16="http://schemas.microsoft.com/office/drawing/2014/main" id="{AA4B04D2-9B83-4DCD-9652-6B00E9E00CE3}"/>
              </a:ext>
            </a:extLst>
          </p:cNvPr>
          <p:cNvSpPr txBox="1"/>
          <p:nvPr/>
        </p:nvSpPr>
        <p:spPr>
          <a:xfrm>
            <a:off x="8174712" y="5693114"/>
            <a:ext cx="960519" cy="307777"/>
          </a:xfrm>
          <a:prstGeom prst="rect">
            <a:avLst/>
          </a:prstGeom>
          <a:noFill/>
          <a:effectLst/>
        </p:spPr>
        <p:txBody>
          <a:bodyPr wrap="none" rtlCol="0">
            <a:spAutoFit/>
          </a:bodyPr>
          <a:lstStyle/>
          <a:p>
            <a:pPr>
              <a:spcAft>
                <a:spcPts val="600"/>
              </a:spcAft>
              <a:buClr>
                <a:schemeClr val="bg2"/>
              </a:buClr>
            </a:pPr>
            <a:r>
              <a:rPr lang="en-US" sz="1400" dirty="0"/>
              <a:t>HW queue</a:t>
            </a:r>
          </a:p>
        </p:txBody>
      </p:sp>
      <p:sp>
        <p:nvSpPr>
          <p:cNvPr id="92" name="Rectangle 91">
            <a:extLst>
              <a:ext uri="{FF2B5EF4-FFF2-40B4-BE49-F238E27FC236}">
                <a16:creationId xmlns="" xmlns:a16="http://schemas.microsoft.com/office/drawing/2014/main" id="{9D195253-972B-44C0-929B-CF3DB4947E41}"/>
              </a:ext>
            </a:extLst>
          </p:cNvPr>
          <p:cNvSpPr/>
          <p:nvPr/>
        </p:nvSpPr>
        <p:spPr>
          <a:xfrm>
            <a:off x="7482377" y="5327933"/>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93" name="Connector: Elbow 92">
            <a:extLst>
              <a:ext uri="{FF2B5EF4-FFF2-40B4-BE49-F238E27FC236}">
                <a16:creationId xmlns="" xmlns:a16="http://schemas.microsoft.com/office/drawing/2014/main" id="{E817843E-3002-4725-9154-5FD3CDF09823}"/>
              </a:ext>
            </a:extLst>
          </p:cNvPr>
          <p:cNvCxnSpPr>
            <a:cxnSpLocks/>
            <a:stCxn id="92" idx="2"/>
          </p:cNvCxnSpPr>
          <p:nvPr/>
        </p:nvCxnSpPr>
        <p:spPr>
          <a:xfrm rot="16200000" flipH="1">
            <a:off x="7977846" y="5710942"/>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 xmlns:a16="http://schemas.microsoft.com/office/drawing/2014/main" id="{9FB025A9-F349-4FEB-9D6C-50C10CF2DDA3}"/>
              </a:ext>
            </a:extLst>
          </p:cNvPr>
          <p:cNvCxnSpPr>
            <a:cxnSpLocks/>
          </p:cNvCxnSpPr>
          <p:nvPr/>
        </p:nvCxnSpPr>
        <p:spPr>
          <a:xfrm>
            <a:off x="8830543" y="6038280"/>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A330A3A6-D4B3-4189-A79F-DE1606C4A672}"/>
              </a:ext>
            </a:extLst>
          </p:cNvPr>
          <p:cNvCxnSpPr>
            <a:cxnSpLocks/>
          </p:cNvCxnSpPr>
          <p:nvPr/>
        </p:nvCxnSpPr>
        <p:spPr>
          <a:xfrm flipV="1">
            <a:off x="9466318" y="5791744"/>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 xmlns:a16="http://schemas.microsoft.com/office/drawing/2014/main" id="{80DB1EB9-E3F6-4336-AC86-FEAD288D6D74}"/>
              </a:ext>
            </a:extLst>
          </p:cNvPr>
          <p:cNvSpPr txBox="1"/>
          <p:nvPr/>
        </p:nvSpPr>
        <p:spPr>
          <a:xfrm>
            <a:off x="10295973" y="5500560"/>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97" name="Rounded Rectangle 9">
            <a:extLst>
              <a:ext uri="{FF2B5EF4-FFF2-40B4-BE49-F238E27FC236}">
                <a16:creationId xmlns="" xmlns:a16="http://schemas.microsoft.com/office/drawing/2014/main" id="{7D2B9DDB-BAC6-4C5C-8CEA-DDD53D57C5A8}"/>
              </a:ext>
            </a:extLst>
          </p:cNvPr>
          <p:cNvSpPr/>
          <p:nvPr/>
        </p:nvSpPr>
        <p:spPr>
          <a:xfrm>
            <a:off x="7296968" y="1402113"/>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TextBox 97">
            <a:extLst>
              <a:ext uri="{FF2B5EF4-FFF2-40B4-BE49-F238E27FC236}">
                <a16:creationId xmlns="" xmlns:a16="http://schemas.microsoft.com/office/drawing/2014/main" id="{36605367-BF6C-448C-99C0-E4EF3F4B173A}"/>
              </a:ext>
            </a:extLst>
          </p:cNvPr>
          <p:cNvSpPr txBox="1"/>
          <p:nvPr/>
        </p:nvSpPr>
        <p:spPr>
          <a:xfrm>
            <a:off x="10820079" y="1413970"/>
            <a:ext cx="530915" cy="338554"/>
          </a:xfrm>
          <a:prstGeom prst="rect">
            <a:avLst/>
          </a:prstGeom>
          <a:noFill/>
        </p:spPr>
        <p:txBody>
          <a:bodyPr wrap="none" rtlCol="0">
            <a:spAutoFit/>
          </a:bodyPr>
          <a:lstStyle/>
          <a:p>
            <a:pPr>
              <a:spcAft>
                <a:spcPts val="600"/>
              </a:spcAft>
              <a:buClr>
                <a:schemeClr val="bg2"/>
              </a:buClr>
            </a:pPr>
            <a:r>
              <a:rPr lang="en-US" sz="1600" dirty="0"/>
              <a:t>CPU</a:t>
            </a:r>
          </a:p>
        </p:txBody>
      </p:sp>
      <p:sp>
        <p:nvSpPr>
          <p:cNvPr id="99" name="Rounded Rectangle 9">
            <a:extLst>
              <a:ext uri="{FF2B5EF4-FFF2-40B4-BE49-F238E27FC236}">
                <a16:creationId xmlns="" xmlns:a16="http://schemas.microsoft.com/office/drawing/2014/main" id="{9CAD42BD-5567-43D9-A9E4-129587D02AA6}"/>
              </a:ext>
            </a:extLst>
          </p:cNvPr>
          <p:cNvSpPr/>
          <p:nvPr/>
        </p:nvSpPr>
        <p:spPr>
          <a:xfrm>
            <a:off x="7296968" y="2893441"/>
            <a:ext cx="4510566"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0" name="TextBox 99">
            <a:extLst>
              <a:ext uri="{FF2B5EF4-FFF2-40B4-BE49-F238E27FC236}">
                <a16:creationId xmlns="" xmlns:a16="http://schemas.microsoft.com/office/drawing/2014/main" id="{D2C76A21-13C4-451D-92B6-BB8B6F55C9BE}"/>
              </a:ext>
            </a:extLst>
          </p:cNvPr>
          <p:cNvSpPr txBox="1"/>
          <p:nvPr/>
        </p:nvSpPr>
        <p:spPr>
          <a:xfrm>
            <a:off x="10688279" y="4446259"/>
            <a:ext cx="900631" cy="338554"/>
          </a:xfrm>
          <a:prstGeom prst="rect">
            <a:avLst/>
          </a:prstGeom>
          <a:noFill/>
        </p:spPr>
        <p:txBody>
          <a:bodyPr wrap="none" rtlCol="0">
            <a:spAutoFit/>
          </a:bodyPr>
          <a:lstStyle/>
          <a:p>
            <a:pPr>
              <a:spcAft>
                <a:spcPts val="600"/>
              </a:spcAft>
              <a:buClr>
                <a:schemeClr val="bg2"/>
              </a:buClr>
            </a:pPr>
            <a:r>
              <a:rPr lang="en-US" sz="1600" dirty="0"/>
              <a:t>Memory</a:t>
            </a:r>
          </a:p>
        </p:txBody>
      </p:sp>
      <p:cxnSp>
        <p:nvCxnSpPr>
          <p:cNvPr id="102" name="Connector: Elbow 101">
            <a:extLst>
              <a:ext uri="{FF2B5EF4-FFF2-40B4-BE49-F238E27FC236}">
                <a16:creationId xmlns="" xmlns:a16="http://schemas.microsoft.com/office/drawing/2014/main" id="{241353A5-0EF1-48E3-9F80-B0FCD3AF2996}"/>
              </a:ext>
            </a:extLst>
          </p:cNvPr>
          <p:cNvCxnSpPr>
            <a:cxnSpLocks/>
            <a:stCxn id="61" idx="1"/>
          </p:cNvCxnSpPr>
          <p:nvPr/>
        </p:nvCxnSpPr>
        <p:spPr>
          <a:xfrm rot="10800000" flipV="1">
            <a:off x="8148207" y="3204606"/>
            <a:ext cx="711386" cy="20285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 xmlns:a16="http://schemas.microsoft.com/office/drawing/2014/main" id="{B165BDB7-3CDA-456B-AF4F-01B53E75CF75}"/>
              </a:ext>
            </a:extLst>
          </p:cNvPr>
          <p:cNvCxnSpPr/>
          <p:nvPr/>
        </p:nvCxnSpPr>
        <p:spPr>
          <a:xfrm>
            <a:off x="9830406" y="3217080"/>
            <a:ext cx="85787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072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0" nodeType="clickEffect">
                                  <p:stCondLst>
                                    <p:cond delay="0"/>
                                  </p:stCondLst>
                                  <p:endCondLst>
                                    <p:cond evt="onNext" delay="0">
                                      <p:tgtEl>
                                        <p:sldTgt/>
                                      </p:tgtEl>
                                    </p:cond>
                                  </p:endCondLst>
                                  <p:childTnLst>
                                    <p:animEffect transition="out" filter="fade">
                                      <p:cBhvr>
                                        <p:cTn id="10" dur="500" tmFilter="0, 0; .2, .5; .8, .5; 1, 0"/>
                                        <p:tgtEl>
                                          <p:spTgt spid="92"/>
                                        </p:tgtEl>
                                      </p:cBhvr>
                                    </p:animEffect>
                                    <p:animScale>
                                      <p:cBhvr>
                                        <p:cTn id="11" dur="250" autoRev="1" fill="hold"/>
                                        <p:tgtEl>
                                          <p:spTgt spid="92"/>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indefinite" fill="hold" grpId="1" nodeType="clickEffect">
                                  <p:stCondLst>
                                    <p:cond delay="0"/>
                                  </p:stCondLst>
                                  <p:endCondLst>
                                    <p:cond evt="onNext" delay="0">
                                      <p:tgtEl>
                                        <p:sldTgt/>
                                      </p:tgtEl>
                                    </p:cond>
                                  </p:endCondLst>
                                  <p:childTnLst>
                                    <p:animEffect transition="out" filter="fade">
                                      <p:cBhvr>
                                        <p:cTn id="19" dur="500" tmFilter="0, 0; .2, .5; .8, .5; 1, 0"/>
                                        <p:tgtEl>
                                          <p:spTgt spid="92"/>
                                        </p:tgtEl>
                                      </p:cBhvr>
                                    </p:animEffect>
                                    <p:animScale>
                                      <p:cBhvr>
                                        <p:cTn id="20" dur="250" autoRev="1" fill="hold"/>
                                        <p:tgtEl>
                                          <p:spTgt spid="92"/>
                                        </p:tgtEl>
                                      </p:cBhvr>
                                      <p:by x="105000" y="105000"/>
                                    </p:animScale>
                                  </p:childTnLst>
                                </p:cTn>
                              </p:par>
                              <p:par>
                                <p:cTn id="21" presetID="26" presetClass="emph" presetSubtype="0" repeatCount="indefinite" fill="hold" nodeType="withEffect">
                                  <p:stCondLst>
                                    <p:cond delay="0"/>
                                  </p:stCondLst>
                                  <p:endCondLst>
                                    <p:cond evt="onNext" delay="0">
                                      <p:tgtEl>
                                        <p:sldTgt/>
                                      </p:tgtEl>
                                    </p:cond>
                                  </p:endCondLst>
                                  <p:childTnLst>
                                    <p:animEffect transition="out" filter="fade">
                                      <p:cBhvr>
                                        <p:cTn id="22" dur="500" tmFilter="0, 0; .2, .5; .8, .5; 1, 0"/>
                                        <p:tgtEl>
                                          <p:spTgt spid="84"/>
                                        </p:tgtEl>
                                      </p:cBhvr>
                                    </p:animEffect>
                                    <p:animScale>
                                      <p:cBhvr>
                                        <p:cTn id="23" dur="250" autoRev="1" fill="hold"/>
                                        <p:tgtEl>
                                          <p:spTgt spid="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92" grpId="0" animBg="1"/>
      <p:bldP spid="9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endParaRPr lang="en-US" dirty="0"/>
          </a:p>
        </p:txBody>
      </p:sp>
      <p:sp>
        <p:nvSpPr>
          <p:cNvPr id="5" name="Title 1">
            <a:extLst>
              <a:ext uri="{FF2B5EF4-FFF2-40B4-BE49-F238E27FC236}">
                <a16:creationId xmlns="" xmlns:a16="http://schemas.microsoft.com/office/drawing/2014/main" id="{DA5A088B-576C-42CF-8211-3464A5513063}"/>
              </a:ext>
            </a:extLst>
          </p:cNvPr>
          <p:cNvSpPr txBox="1">
            <a:spLocks/>
          </p:cNvSpPr>
          <p:nvPr/>
        </p:nvSpPr>
        <p:spPr>
          <a:xfrm>
            <a:off x="305705" y="278131"/>
            <a:ext cx="10426875" cy="474345"/>
          </a:xfrm>
          <a:prstGeom prst="rect">
            <a:avLst/>
          </a:prstGeom>
        </p:spPr>
        <p:txBody>
          <a:bodyPr vert="horz" lIns="0" tIns="45720" rIns="0" bIns="0" rtlCol="0" anchor="b" anchorCtr="0">
            <a:noAutofit/>
          </a:bodyPr>
          <a:lstStyle>
            <a:lvl1pPr algn="l" defTabSz="685800" rtl="0" eaLnBrk="1" latinLnBrk="0" hangingPunct="1">
              <a:spcBef>
                <a:spcPct val="0"/>
              </a:spcBef>
              <a:buNone/>
              <a:defRPr sz="1950" strike="noStrike" kern="1200" cap="all" baseline="0">
                <a:solidFill>
                  <a:schemeClr val="tx1"/>
                </a:solidFill>
                <a:latin typeface="Calibri" pitchFamily="34" charset="0"/>
                <a:ea typeface="+mj-ea"/>
                <a:cs typeface="+mj-cs"/>
              </a:defRPr>
            </a:lvl1pPr>
          </a:lstStyle>
          <a:p>
            <a:pPr fontAlgn="auto">
              <a:spcAft>
                <a:spcPts val="0"/>
              </a:spcAft>
            </a:pPr>
            <a:r>
              <a:rPr lang="en-US" sz="2600" dirty="0" err="1"/>
              <a:t>Hsa</a:t>
            </a:r>
            <a:r>
              <a:rPr lang="en-US" sz="2600" dirty="0"/>
              <a:t> signal Creation  </a:t>
            </a:r>
          </a:p>
        </p:txBody>
      </p:sp>
      <p:sp>
        <p:nvSpPr>
          <p:cNvPr id="42" name="Rounded Rectangle 33">
            <a:extLst>
              <a:ext uri="{FF2B5EF4-FFF2-40B4-BE49-F238E27FC236}">
                <a16:creationId xmlns="" xmlns:a16="http://schemas.microsoft.com/office/drawing/2014/main" id="{90A55351-5E06-4BDC-A33B-78E459AA81D7}"/>
              </a:ext>
            </a:extLst>
          </p:cNvPr>
          <p:cNvSpPr/>
          <p:nvPr/>
        </p:nvSpPr>
        <p:spPr>
          <a:xfrm>
            <a:off x="509112" y="1512567"/>
            <a:ext cx="5593820"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Lucida Console" panose="020B0609040504020204" pitchFamily="49" charset="0"/>
              </a:rPr>
              <a:t>1. </a:t>
            </a:r>
            <a:r>
              <a:rPr lang="en-US" sz="1600" dirty="0" err="1">
                <a:latin typeface="Lucida Console" panose="020B0609040504020204" pitchFamily="49" charset="0"/>
              </a:rPr>
              <a:t>hsa_signal_create</a:t>
            </a:r>
            <a:r>
              <a:rPr lang="en-US" sz="1600" dirty="0">
                <a:latin typeface="Lucida Console" panose="020B0609040504020204" pitchFamily="49" charset="0"/>
              </a:rPr>
              <a:t>(some </a:t>
            </a:r>
            <a:r>
              <a:rPr lang="en-US" sz="1600" dirty="0" err="1">
                <a:latin typeface="Lucida Console" panose="020B0609040504020204" pitchFamily="49" charset="0"/>
              </a:rPr>
              <a:t>args</a:t>
            </a:r>
            <a:r>
              <a:rPr lang="en-US" sz="1600" dirty="0">
                <a:latin typeface="Lucida Console" panose="020B0609040504020204" pitchFamily="49" charset="0"/>
              </a:rPr>
              <a:t>)</a:t>
            </a:r>
            <a:endParaRPr lang="en-US" sz="1600" dirty="0">
              <a:solidFill>
                <a:schemeClr val="tx1"/>
              </a:solidFill>
              <a:latin typeface="Lucida Console" panose="020B0609040504020204" pitchFamily="49" charset="0"/>
            </a:endParaRPr>
          </a:p>
        </p:txBody>
      </p:sp>
      <p:sp>
        <p:nvSpPr>
          <p:cNvPr id="43" name="Rounded Rectangle 33">
            <a:extLst>
              <a:ext uri="{FF2B5EF4-FFF2-40B4-BE49-F238E27FC236}">
                <a16:creationId xmlns="" xmlns:a16="http://schemas.microsoft.com/office/drawing/2014/main" id="{FF24F8D0-CEA6-4638-B56F-7B5FDD3518F9}"/>
              </a:ext>
            </a:extLst>
          </p:cNvPr>
          <p:cNvSpPr/>
          <p:nvPr/>
        </p:nvSpPr>
        <p:spPr>
          <a:xfrm>
            <a:off x="509110" y="2335841"/>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2. </a:t>
            </a:r>
            <a:r>
              <a:rPr lang="en-US" sz="1600" dirty="0" err="1">
                <a:solidFill>
                  <a:schemeClr val="tx1"/>
                </a:solidFill>
                <a:latin typeface="Lucida Console" panose="020B0609040504020204" pitchFamily="49" charset="0"/>
              </a:rPr>
              <a:t>GPUComputeDriver</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ioctl</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tc</a:t>
            </a:r>
            <a:r>
              <a:rPr lang="en-US" sz="1600" dirty="0">
                <a:solidFill>
                  <a:schemeClr val="tx1"/>
                </a:solidFill>
                <a:latin typeface="Lucida Console" panose="020B0609040504020204" pitchFamily="49" charset="0"/>
              </a:rPr>
              <a:t>, AMDKFD_IOC_CREATE_EVENT)</a:t>
            </a:r>
          </a:p>
        </p:txBody>
      </p:sp>
      <p:sp>
        <p:nvSpPr>
          <p:cNvPr id="45" name="Rounded Rectangle 33">
            <a:extLst>
              <a:ext uri="{FF2B5EF4-FFF2-40B4-BE49-F238E27FC236}">
                <a16:creationId xmlns="" xmlns:a16="http://schemas.microsoft.com/office/drawing/2014/main" id="{1BF10CD4-46BE-4E39-874A-0A93A4FE0C9F}"/>
              </a:ext>
            </a:extLst>
          </p:cNvPr>
          <p:cNvSpPr/>
          <p:nvPr/>
        </p:nvSpPr>
        <p:spPr>
          <a:xfrm>
            <a:off x="509112" y="3194613"/>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3. </a:t>
            </a:r>
            <a:r>
              <a:rPr lang="en-US" sz="1600" dirty="0" err="1">
                <a:latin typeface="Lucida Console" panose="020B0609040504020204" pitchFamily="49" charset="0"/>
              </a:rPr>
              <a:t>hsa_signal_wait_scacquire</a:t>
            </a:r>
            <a:r>
              <a:rPr lang="en-US" sz="1600" dirty="0">
                <a:solidFill>
                  <a:schemeClr val="tx1"/>
                </a:solidFill>
                <a:latin typeface="Lucida Console" panose="020B0609040504020204" pitchFamily="49" charset="0"/>
              </a:rPr>
              <a:t>(some </a:t>
            </a:r>
            <a:r>
              <a:rPr lang="en-US" sz="1600" dirty="0" err="1">
                <a:solidFill>
                  <a:schemeClr val="tx1"/>
                </a:solidFill>
                <a:latin typeface="Lucida Console" panose="020B0609040504020204" pitchFamily="49" charset="0"/>
              </a:rPr>
              <a:t>args</a:t>
            </a:r>
            <a:r>
              <a:rPr lang="en-US" sz="1600" dirty="0">
                <a:solidFill>
                  <a:schemeClr val="tx1"/>
                </a:solidFill>
                <a:latin typeface="Lucida Console" panose="020B0609040504020204" pitchFamily="49" charset="0"/>
              </a:rPr>
              <a:t>)</a:t>
            </a:r>
          </a:p>
        </p:txBody>
      </p:sp>
      <p:sp>
        <p:nvSpPr>
          <p:cNvPr id="46" name="Rounded Rectangle 33">
            <a:extLst>
              <a:ext uri="{FF2B5EF4-FFF2-40B4-BE49-F238E27FC236}">
                <a16:creationId xmlns="" xmlns:a16="http://schemas.microsoft.com/office/drawing/2014/main" id="{8E0A0F4B-0F07-4B22-8B92-B811B90ED03B}"/>
              </a:ext>
            </a:extLst>
          </p:cNvPr>
          <p:cNvSpPr/>
          <p:nvPr/>
        </p:nvSpPr>
        <p:spPr>
          <a:xfrm>
            <a:off x="509112" y="4053385"/>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4. </a:t>
            </a:r>
            <a:r>
              <a:rPr lang="en-US" sz="1600" dirty="0" err="1">
                <a:solidFill>
                  <a:schemeClr val="tx1"/>
                </a:solidFill>
                <a:latin typeface="Lucida Console" panose="020B0609040504020204" pitchFamily="49" charset="0"/>
              </a:rPr>
              <a:t>GPUComputeDriver</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ioctl</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tc</a:t>
            </a:r>
            <a:r>
              <a:rPr lang="en-US" sz="1600" dirty="0">
                <a:solidFill>
                  <a:schemeClr val="tx1"/>
                </a:solidFill>
                <a:latin typeface="Lucida Console" panose="020B0609040504020204" pitchFamily="49" charset="0"/>
              </a:rPr>
              <a:t>, AMDKFD_IOC_WAIT_EVENTS)</a:t>
            </a:r>
          </a:p>
        </p:txBody>
      </p:sp>
      <p:sp>
        <p:nvSpPr>
          <p:cNvPr id="47" name="Rounded Rectangle 33">
            <a:extLst>
              <a:ext uri="{FF2B5EF4-FFF2-40B4-BE49-F238E27FC236}">
                <a16:creationId xmlns="" xmlns:a16="http://schemas.microsoft.com/office/drawing/2014/main" id="{BFD15BB5-1DD9-4F18-9185-DE618244C755}"/>
              </a:ext>
            </a:extLst>
          </p:cNvPr>
          <p:cNvSpPr/>
          <p:nvPr/>
        </p:nvSpPr>
        <p:spPr>
          <a:xfrm>
            <a:off x="532658" y="4892957"/>
            <a:ext cx="5593822"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5. </a:t>
            </a:r>
            <a:r>
              <a:rPr lang="en-US" sz="1600" dirty="0" err="1">
                <a:solidFill>
                  <a:schemeClr val="tx1"/>
                </a:solidFill>
                <a:latin typeface="Lucida Console" panose="020B0609040504020204" pitchFamily="49" charset="0"/>
              </a:rPr>
              <a:t>GPUComputeDriver</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ioctl</a:t>
            </a:r>
            <a:r>
              <a:rPr lang="en-US" sz="1600" dirty="0">
                <a:solidFill>
                  <a:schemeClr val="tx1"/>
                </a:solidFill>
                <a:latin typeface="Lucida Console" panose="020B0609040504020204" pitchFamily="49" charset="0"/>
              </a:rPr>
              <a:t>(</a:t>
            </a:r>
            <a:r>
              <a:rPr lang="en-US" sz="1600" dirty="0" err="1">
                <a:solidFill>
                  <a:schemeClr val="tx1"/>
                </a:solidFill>
                <a:latin typeface="Lucida Console" panose="020B0609040504020204" pitchFamily="49" charset="0"/>
              </a:rPr>
              <a:t>tc</a:t>
            </a:r>
            <a:r>
              <a:rPr lang="en-US" sz="1600" dirty="0">
                <a:solidFill>
                  <a:schemeClr val="tx1"/>
                </a:solidFill>
                <a:latin typeface="Lucida Console" panose="020B0609040504020204" pitchFamily="49" charset="0"/>
              </a:rPr>
              <a:t>, AMDKFD_IOC_SET_EVENT) //or</a:t>
            </a:r>
          </a:p>
          <a:p>
            <a:r>
              <a:rPr lang="en-US" sz="1600" dirty="0">
                <a:solidFill>
                  <a:schemeClr val="tx1"/>
                </a:solidFill>
                <a:latin typeface="Lucida Console" panose="020B0609040504020204" pitchFamily="49" charset="0"/>
              </a:rPr>
              <a:t>5. </a:t>
            </a:r>
            <a:r>
              <a:rPr lang="en-US" sz="1600" dirty="0" err="1">
                <a:solidFill>
                  <a:schemeClr val="tx1"/>
                </a:solidFill>
                <a:latin typeface="Lucida Console" panose="020B0609040504020204" pitchFamily="49" charset="0"/>
              </a:rPr>
              <a:t>signalWakeupEvent</a:t>
            </a:r>
            <a:r>
              <a:rPr lang="en-US" sz="1600" dirty="0">
                <a:solidFill>
                  <a:schemeClr val="tx1"/>
                </a:solidFill>
                <a:latin typeface="Lucida Console" panose="020B0609040504020204" pitchFamily="49" charset="0"/>
              </a:rPr>
              <a:t>(event ID)</a:t>
            </a:r>
          </a:p>
        </p:txBody>
      </p:sp>
      <p:sp>
        <p:nvSpPr>
          <p:cNvPr id="48" name="Rounded Rectangle 18">
            <a:extLst>
              <a:ext uri="{FF2B5EF4-FFF2-40B4-BE49-F238E27FC236}">
                <a16:creationId xmlns="" xmlns:a16="http://schemas.microsoft.com/office/drawing/2014/main" id="{E0B07181-E8E2-4B1A-955A-FE9284203AA7}"/>
              </a:ext>
            </a:extLst>
          </p:cNvPr>
          <p:cNvSpPr/>
          <p:nvPr/>
        </p:nvSpPr>
        <p:spPr>
          <a:xfrm>
            <a:off x="6999933" y="1038225"/>
            <a:ext cx="4713944" cy="5799102"/>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 name="TextBox 48">
            <a:extLst>
              <a:ext uri="{FF2B5EF4-FFF2-40B4-BE49-F238E27FC236}">
                <a16:creationId xmlns="" xmlns:a16="http://schemas.microsoft.com/office/drawing/2014/main" id="{5F38AEED-20CB-413F-9D37-D30D1C715377}"/>
              </a:ext>
            </a:extLst>
          </p:cNvPr>
          <p:cNvSpPr txBox="1"/>
          <p:nvPr/>
        </p:nvSpPr>
        <p:spPr>
          <a:xfrm>
            <a:off x="8261252" y="6424133"/>
            <a:ext cx="2191306" cy="338554"/>
          </a:xfrm>
          <a:prstGeom prst="rect">
            <a:avLst/>
          </a:prstGeom>
          <a:noFill/>
        </p:spPr>
        <p:txBody>
          <a:bodyPr wrap="none" rtlCol="0">
            <a:spAutoFit/>
          </a:bodyPr>
          <a:lstStyle/>
          <a:p>
            <a:pPr algn="ctr">
              <a:spcAft>
                <a:spcPts val="600"/>
              </a:spcAft>
              <a:buClr>
                <a:schemeClr val="bg2"/>
              </a:buClr>
            </a:pPr>
            <a:r>
              <a:rPr lang="en-US" sz="1600" dirty="0"/>
              <a:t>HW Model Components</a:t>
            </a:r>
          </a:p>
        </p:txBody>
      </p:sp>
      <p:sp>
        <p:nvSpPr>
          <p:cNvPr id="50" name="Rectangle: Rounded Corners 49">
            <a:extLst>
              <a:ext uri="{FF2B5EF4-FFF2-40B4-BE49-F238E27FC236}">
                <a16:creationId xmlns="" xmlns:a16="http://schemas.microsoft.com/office/drawing/2014/main" id="{828246B4-EF41-4ADB-B496-969CCDE1390C}"/>
              </a:ext>
            </a:extLst>
          </p:cNvPr>
          <p:cNvSpPr/>
          <p:nvPr/>
        </p:nvSpPr>
        <p:spPr>
          <a:xfrm>
            <a:off x="9629165" y="1849344"/>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51" name="Rectangle: Rounded Corners 50">
            <a:extLst>
              <a:ext uri="{FF2B5EF4-FFF2-40B4-BE49-F238E27FC236}">
                <a16:creationId xmlns="" xmlns:a16="http://schemas.microsoft.com/office/drawing/2014/main" id="{6C3F97EF-E27A-4E44-9BF7-E97341F768D7}"/>
              </a:ext>
            </a:extLst>
          </p:cNvPr>
          <p:cNvSpPr/>
          <p:nvPr/>
        </p:nvSpPr>
        <p:spPr>
          <a:xfrm>
            <a:off x="7171448" y="1849344"/>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52" name="Straight Arrow Connector 51">
            <a:extLst>
              <a:ext uri="{FF2B5EF4-FFF2-40B4-BE49-F238E27FC236}">
                <a16:creationId xmlns="" xmlns:a16="http://schemas.microsoft.com/office/drawing/2014/main" id="{B5FAA55D-3B41-4A86-9917-25569FA7A40C}"/>
              </a:ext>
            </a:extLst>
          </p:cNvPr>
          <p:cNvCxnSpPr>
            <a:cxnSpLocks/>
            <a:stCxn id="51" idx="3"/>
            <a:endCxn id="50" idx="1"/>
          </p:cNvCxnSpPr>
          <p:nvPr/>
        </p:nvCxnSpPr>
        <p:spPr>
          <a:xfrm>
            <a:off x="9061054" y="2153596"/>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 xmlns:a16="http://schemas.microsoft.com/office/drawing/2014/main" id="{78C8DB57-2625-42C6-A347-9028E1CA5BD0}"/>
              </a:ext>
            </a:extLst>
          </p:cNvPr>
          <p:cNvSpPr txBox="1"/>
          <p:nvPr/>
        </p:nvSpPr>
        <p:spPr>
          <a:xfrm>
            <a:off x="8876615" y="1558336"/>
            <a:ext cx="936475" cy="307777"/>
          </a:xfrm>
          <a:prstGeom prst="rect">
            <a:avLst/>
          </a:prstGeom>
          <a:noFill/>
        </p:spPr>
        <p:txBody>
          <a:bodyPr wrap="none" rtlCol="0">
            <a:spAutoFit/>
          </a:bodyPr>
          <a:lstStyle/>
          <a:p>
            <a:pPr>
              <a:spcAft>
                <a:spcPts val="600"/>
              </a:spcAft>
              <a:buClr>
                <a:schemeClr val="bg2"/>
              </a:buClr>
            </a:pPr>
            <a:r>
              <a:rPr lang="en-US" sz="1400" dirty="0" err="1">
                <a:latin typeface="Lucida Console" panose="020B0609040504020204" pitchFamily="49" charset="0"/>
              </a:rPr>
              <a:t>ioctl</a:t>
            </a:r>
            <a:r>
              <a:rPr lang="en-US" sz="1400" dirty="0">
                <a:latin typeface="Lucida Console" panose="020B0609040504020204" pitchFamily="49" charset="0"/>
              </a:rPr>
              <a:t>()</a:t>
            </a:r>
          </a:p>
        </p:txBody>
      </p:sp>
      <p:sp>
        <p:nvSpPr>
          <p:cNvPr id="54" name="Oval 53">
            <a:extLst>
              <a:ext uri="{FF2B5EF4-FFF2-40B4-BE49-F238E27FC236}">
                <a16:creationId xmlns="" xmlns:a16="http://schemas.microsoft.com/office/drawing/2014/main" id="{621BA82E-5A69-49F9-9A39-F0A76D9EE02C}"/>
              </a:ext>
            </a:extLst>
          </p:cNvPr>
          <p:cNvSpPr>
            <a:spLocks noChangeAspect="1"/>
          </p:cNvSpPr>
          <p:nvPr/>
        </p:nvSpPr>
        <p:spPr>
          <a:xfrm>
            <a:off x="8715588" y="3306927"/>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Oval 54">
            <a:extLst>
              <a:ext uri="{FF2B5EF4-FFF2-40B4-BE49-F238E27FC236}">
                <a16:creationId xmlns="" xmlns:a16="http://schemas.microsoft.com/office/drawing/2014/main" id="{6CB58BDC-D167-417D-B554-9F27F00E5DB6}"/>
              </a:ext>
            </a:extLst>
          </p:cNvPr>
          <p:cNvSpPr>
            <a:spLocks noChangeAspect="1"/>
          </p:cNvSpPr>
          <p:nvPr/>
        </p:nvSpPr>
        <p:spPr>
          <a:xfrm>
            <a:off x="8491928" y="3083267"/>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6" name="Straight Connector 55">
            <a:extLst>
              <a:ext uri="{FF2B5EF4-FFF2-40B4-BE49-F238E27FC236}">
                <a16:creationId xmlns="" xmlns:a16="http://schemas.microsoft.com/office/drawing/2014/main" id="{35D507CF-8404-427C-906A-084971EAD0DE}"/>
              </a:ext>
            </a:extLst>
          </p:cNvPr>
          <p:cNvCxnSpPr>
            <a:cxnSpLocks/>
            <a:stCxn id="54" idx="1"/>
            <a:endCxn id="55" idx="1"/>
          </p:cNvCxnSpPr>
          <p:nvPr/>
        </p:nvCxnSpPr>
        <p:spPr>
          <a:xfrm flipH="1" flipV="1">
            <a:off x="8688059" y="3279398"/>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027BD74D-E912-484D-9EDD-9D69BF7901CF}"/>
              </a:ext>
            </a:extLst>
          </p:cNvPr>
          <p:cNvCxnSpPr>
            <a:cxnSpLocks/>
            <a:stCxn id="55" idx="0"/>
            <a:endCxn id="54" idx="0"/>
          </p:cNvCxnSpPr>
          <p:nvPr/>
        </p:nvCxnSpPr>
        <p:spPr>
          <a:xfrm flipH="1">
            <a:off x="9161559" y="3083267"/>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D7CFDFDB-21CA-44F6-A122-8B3EBDA0185B}"/>
              </a:ext>
            </a:extLst>
          </p:cNvPr>
          <p:cNvCxnSpPr>
            <a:cxnSpLocks/>
            <a:stCxn id="55" idx="7"/>
            <a:endCxn id="54" idx="7"/>
          </p:cNvCxnSpPr>
          <p:nvPr/>
        </p:nvCxnSpPr>
        <p:spPr>
          <a:xfrm flipH="1">
            <a:off x="9476907" y="3279398"/>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3323D1DF-5906-46BA-8DD2-9B967ED6890C}"/>
              </a:ext>
            </a:extLst>
          </p:cNvPr>
          <p:cNvSpPr txBox="1"/>
          <p:nvPr/>
        </p:nvSpPr>
        <p:spPr>
          <a:xfrm rot="19477280">
            <a:off x="8634479" y="2885844"/>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60" name="TextBox 59">
            <a:extLst>
              <a:ext uri="{FF2B5EF4-FFF2-40B4-BE49-F238E27FC236}">
                <a16:creationId xmlns="" xmlns:a16="http://schemas.microsoft.com/office/drawing/2014/main" id="{FB139149-EBAF-4DFD-9880-7CFA6ACA6CBC}"/>
              </a:ext>
            </a:extLst>
          </p:cNvPr>
          <p:cNvSpPr txBox="1"/>
          <p:nvPr/>
        </p:nvSpPr>
        <p:spPr>
          <a:xfrm rot="1544593">
            <a:off x="9199620" y="2894049"/>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61" name="TextBox 60">
            <a:extLst>
              <a:ext uri="{FF2B5EF4-FFF2-40B4-BE49-F238E27FC236}">
                <a16:creationId xmlns="" xmlns:a16="http://schemas.microsoft.com/office/drawing/2014/main" id="{004FBD1E-EB5A-48A4-B657-F9ACEA1905EF}"/>
              </a:ext>
            </a:extLst>
          </p:cNvPr>
          <p:cNvSpPr txBox="1"/>
          <p:nvPr/>
        </p:nvSpPr>
        <p:spPr>
          <a:xfrm>
            <a:off x="7861942" y="3025676"/>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sp>
        <p:nvSpPr>
          <p:cNvPr id="62" name="TextBox 61">
            <a:extLst>
              <a:ext uri="{FF2B5EF4-FFF2-40B4-BE49-F238E27FC236}">
                <a16:creationId xmlns="" xmlns:a16="http://schemas.microsoft.com/office/drawing/2014/main" id="{1B742151-0DD5-4760-864E-222CF4E47E32}"/>
              </a:ext>
            </a:extLst>
          </p:cNvPr>
          <p:cNvSpPr txBox="1"/>
          <p:nvPr/>
        </p:nvSpPr>
        <p:spPr>
          <a:xfrm>
            <a:off x="9771899" y="3029064"/>
            <a:ext cx="686022" cy="307777"/>
          </a:xfrm>
          <a:prstGeom prst="rect">
            <a:avLst/>
          </a:prstGeom>
          <a:noFill/>
        </p:spPr>
        <p:txBody>
          <a:bodyPr wrap="none" rtlCol="0">
            <a:spAutoFit/>
          </a:bodyPr>
          <a:lstStyle/>
          <a:p>
            <a:pPr>
              <a:spcAft>
                <a:spcPts val="600"/>
              </a:spcAft>
              <a:buClr>
                <a:schemeClr val="bg2"/>
              </a:buClr>
            </a:pPr>
            <a:r>
              <a:rPr lang="en-US" sz="1400" dirty="0"/>
              <a:t>Tail </a:t>
            </a:r>
            <a:r>
              <a:rPr lang="en-US" sz="1400" dirty="0" err="1"/>
              <a:t>ptr</a:t>
            </a:r>
            <a:endParaRPr lang="en-US" sz="1400" dirty="0"/>
          </a:p>
        </p:txBody>
      </p:sp>
      <p:sp>
        <p:nvSpPr>
          <p:cNvPr id="63" name="TextBox 62">
            <a:extLst>
              <a:ext uri="{FF2B5EF4-FFF2-40B4-BE49-F238E27FC236}">
                <a16:creationId xmlns="" xmlns:a16="http://schemas.microsoft.com/office/drawing/2014/main" id="{AB29713F-2194-4F0F-9C82-0B29734663F0}"/>
              </a:ext>
            </a:extLst>
          </p:cNvPr>
          <p:cNvSpPr txBox="1"/>
          <p:nvPr/>
        </p:nvSpPr>
        <p:spPr>
          <a:xfrm>
            <a:off x="8370666" y="4344259"/>
            <a:ext cx="1880579" cy="338554"/>
          </a:xfrm>
          <a:prstGeom prst="rect">
            <a:avLst/>
          </a:prstGeom>
          <a:noFill/>
        </p:spPr>
        <p:txBody>
          <a:bodyPr wrap="none" rtlCol="0">
            <a:spAutoFit/>
          </a:bodyPr>
          <a:lstStyle/>
          <a:p>
            <a:pPr>
              <a:spcAft>
                <a:spcPts val="600"/>
              </a:spcAft>
              <a:buClr>
                <a:schemeClr val="bg2"/>
              </a:buClr>
            </a:pPr>
            <a:r>
              <a:rPr lang="en-US" sz="1600" dirty="0"/>
              <a:t>HSA software queue</a:t>
            </a:r>
          </a:p>
        </p:txBody>
      </p:sp>
      <p:cxnSp>
        <p:nvCxnSpPr>
          <p:cNvPr id="64" name="Straight Connector 63">
            <a:extLst>
              <a:ext uri="{FF2B5EF4-FFF2-40B4-BE49-F238E27FC236}">
                <a16:creationId xmlns="" xmlns:a16="http://schemas.microsoft.com/office/drawing/2014/main" id="{2F979447-6688-46AC-8C87-4A86DAC5CA30}"/>
              </a:ext>
            </a:extLst>
          </p:cNvPr>
          <p:cNvCxnSpPr>
            <a:cxnSpLocks/>
            <a:stCxn id="55" idx="6"/>
            <a:endCxn id="54" idx="6"/>
          </p:cNvCxnSpPr>
          <p:nvPr/>
        </p:nvCxnSpPr>
        <p:spPr>
          <a:xfrm flipH="1" flipV="1">
            <a:off x="9607529" y="3752898"/>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3D4F12EF-E587-4098-9768-D8C77E5CF62B}"/>
              </a:ext>
            </a:extLst>
          </p:cNvPr>
          <p:cNvCxnSpPr>
            <a:cxnSpLocks/>
            <a:stCxn id="55" idx="5"/>
            <a:endCxn id="54" idx="5"/>
          </p:cNvCxnSpPr>
          <p:nvPr/>
        </p:nvCxnSpPr>
        <p:spPr>
          <a:xfrm flipH="1" flipV="1">
            <a:off x="9476907" y="4068246"/>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C0BD2791-E843-4772-AF06-443DF8931C8B}"/>
              </a:ext>
            </a:extLst>
          </p:cNvPr>
          <p:cNvCxnSpPr>
            <a:cxnSpLocks/>
            <a:stCxn id="55" idx="4"/>
            <a:endCxn id="54" idx="4"/>
          </p:cNvCxnSpPr>
          <p:nvPr/>
        </p:nvCxnSpPr>
        <p:spPr>
          <a:xfrm flipH="1" flipV="1">
            <a:off x="9161559" y="4198868"/>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A2D8837F-347B-4A06-AE84-045C19EC0547}"/>
              </a:ext>
            </a:extLst>
          </p:cNvPr>
          <p:cNvCxnSpPr>
            <a:cxnSpLocks/>
            <a:stCxn id="55" idx="3"/>
            <a:endCxn id="54" idx="3"/>
          </p:cNvCxnSpPr>
          <p:nvPr/>
        </p:nvCxnSpPr>
        <p:spPr>
          <a:xfrm flipV="1">
            <a:off x="8688059" y="4068246"/>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64840788-D36A-4890-AB19-66CB7780ADE1}"/>
              </a:ext>
            </a:extLst>
          </p:cNvPr>
          <p:cNvCxnSpPr>
            <a:cxnSpLocks/>
            <a:stCxn id="54" idx="2"/>
            <a:endCxn id="55" idx="2"/>
          </p:cNvCxnSpPr>
          <p:nvPr/>
        </p:nvCxnSpPr>
        <p:spPr>
          <a:xfrm flipH="1">
            <a:off x="8491928" y="3752898"/>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 xmlns:a16="http://schemas.microsoft.com/office/drawing/2014/main" id="{9001DA27-EE56-4240-8EDC-74C774D0699D}"/>
              </a:ext>
            </a:extLst>
          </p:cNvPr>
          <p:cNvGrpSpPr/>
          <p:nvPr/>
        </p:nvGrpSpPr>
        <p:grpSpPr>
          <a:xfrm>
            <a:off x="10745667" y="5485189"/>
            <a:ext cx="760582" cy="567457"/>
            <a:chOff x="4648096" y="5456695"/>
            <a:chExt cx="760582" cy="567457"/>
          </a:xfrm>
          <a:effectLst/>
        </p:grpSpPr>
        <p:sp>
          <p:nvSpPr>
            <p:cNvPr id="70" name="Rounded Rectangle 23">
              <a:extLst>
                <a:ext uri="{FF2B5EF4-FFF2-40B4-BE49-F238E27FC236}">
                  <a16:creationId xmlns="" xmlns:a16="http://schemas.microsoft.com/office/drawing/2014/main" id="{6155F87A-AD47-44D8-AA1A-08292829CBD7}"/>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1" name="Rounded Rectangle 24">
              <a:extLst>
                <a:ext uri="{FF2B5EF4-FFF2-40B4-BE49-F238E27FC236}">
                  <a16:creationId xmlns="" xmlns:a16="http://schemas.microsoft.com/office/drawing/2014/main" id="{5797B388-6287-45B8-81B2-BAAB2EC8232B}"/>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2" name="Rounded Rectangle 25">
              <a:extLst>
                <a:ext uri="{FF2B5EF4-FFF2-40B4-BE49-F238E27FC236}">
                  <a16:creationId xmlns="" xmlns:a16="http://schemas.microsoft.com/office/drawing/2014/main" id="{70B51D17-2A30-4D4F-8478-674725DFEA2D}"/>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3" name="Rounded Rectangle 26">
              <a:extLst>
                <a:ext uri="{FF2B5EF4-FFF2-40B4-BE49-F238E27FC236}">
                  <a16:creationId xmlns="" xmlns:a16="http://schemas.microsoft.com/office/drawing/2014/main" id="{DA25EEC9-4C98-4621-B5DC-22A3862B9054}"/>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74" name="Straight Arrow Connector 73">
            <a:extLst>
              <a:ext uri="{FF2B5EF4-FFF2-40B4-BE49-F238E27FC236}">
                <a16:creationId xmlns="" xmlns:a16="http://schemas.microsoft.com/office/drawing/2014/main" id="{635DDE99-166E-4681-B8A9-8C29258BF286}"/>
              </a:ext>
            </a:extLst>
          </p:cNvPr>
          <p:cNvCxnSpPr>
            <a:cxnSpLocks/>
          </p:cNvCxnSpPr>
          <p:nvPr/>
        </p:nvCxnSpPr>
        <p:spPr>
          <a:xfrm>
            <a:off x="10083342" y="5862212"/>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75" name="Rounded Rectangle 9">
            <a:extLst>
              <a:ext uri="{FF2B5EF4-FFF2-40B4-BE49-F238E27FC236}">
                <a16:creationId xmlns="" xmlns:a16="http://schemas.microsoft.com/office/drawing/2014/main" id="{F952639D-97CF-4CAD-8DDB-9783460A1728}"/>
              </a:ext>
            </a:extLst>
          </p:cNvPr>
          <p:cNvSpPr/>
          <p:nvPr/>
        </p:nvSpPr>
        <p:spPr>
          <a:xfrm>
            <a:off x="7085367" y="5172668"/>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TextBox 75">
            <a:extLst>
              <a:ext uri="{FF2B5EF4-FFF2-40B4-BE49-F238E27FC236}">
                <a16:creationId xmlns="" xmlns:a16="http://schemas.microsoft.com/office/drawing/2014/main" id="{B2676DFE-8A7F-4520-8B7A-78EA89C70C7C}"/>
              </a:ext>
            </a:extLst>
          </p:cNvPr>
          <p:cNvSpPr txBox="1"/>
          <p:nvPr/>
        </p:nvSpPr>
        <p:spPr>
          <a:xfrm>
            <a:off x="10793297" y="6068602"/>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sp>
        <p:nvSpPr>
          <p:cNvPr id="78" name="Rounded Rectangle 56">
            <a:extLst>
              <a:ext uri="{FF2B5EF4-FFF2-40B4-BE49-F238E27FC236}">
                <a16:creationId xmlns="" xmlns:a16="http://schemas.microsoft.com/office/drawing/2014/main" id="{B0A2D947-D54A-462A-B63C-855AE4988C00}"/>
              </a:ext>
            </a:extLst>
          </p:cNvPr>
          <p:cNvSpPr/>
          <p:nvPr/>
        </p:nvSpPr>
        <p:spPr>
          <a:xfrm>
            <a:off x="7229078" y="5279275"/>
            <a:ext cx="2839065" cy="1023529"/>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a:extLst>
              <a:ext uri="{FF2B5EF4-FFF2-40B4-BE49-F238E27FC236}">
                <a16:creationId xmlns="" xmlns:a16="http://schemas.microsoft.com/office/drawing/2014/main" id="{3EACD577-3DC1-46DD-B4BA-318B7246D6E7}"/>
              </a:ext>
            </a:extLst>
          </p:cNvPr>
          <p:cNvSpPr/>
          <p:nvPr/>
        </p:nvSpPr>
        <p:spPr>
          <a:xfrm>
            <a:off x="8884194" y="6005443"/>
            <a:ext cx="768794" cy="246667"/>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80" name="Rectangle 79">
            <a:extLst>
              <a:ext uri="{FF2B5EF4-FFF2-40B4-BE49-F238E27FC236}">
                <a16:creationId xmlns="" xmlns:a16="http://schemas.microsoft.com/office/drawing/2014/main" id="{B1A5DBBA-5875-4049-BF6B-43342AAB825D}"/>
              </a:ext>
            </a:extLst>
          </p:cNvPr>
          <p:cNvSpPr/>
          <p:nvPr/>
        </p:nvSpPr>
        <p:spPr>
          <a:xfrm>
            <a:off x="8850857" y="5312446"/>
            <a:ext cx="1115537" cy="54352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sp>
        <p:nvSpPr>
          <p:cNvPr id="81" name="TextBox 80">
            <a:extLst>
              <a:ext uri="{FF2B5EF4-FFF2-40B4-BE49-F238E27FC236}">
                <a16:creationId xmlns="" xmlns:a16="http://schemas.microsoft.com/office/drawing/2014/main" id="{358606F2-73D5-491A-BCAE-10C0AE68D597}"/>
              </a:ext>
            </a:extLst>
          </p:cNvPr>
          <p:cNvSpPr txBox="1"/>
          <p:nvPr/>
        </p:nvSpPr>
        <p:spPr>
          <a:xfrm>
            <a:off x="8398295" y="5245915"/>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82" name="Group 81">
            <a:extLst>
              <a:ext uri="{FF2B5EF4-FFF2-40B4-BE49-F238E27FC236}">
                <a16:creationId xmlns="" xmlns:a16="http://schemas.microsoft.com/office/drawing/2014/main" id="{D7C47256-79B2-4D3B-9C57-3A57F7986E33}"/>
              </a:ext>
            </a:extLst>
          </p:cNvPr>
          <p:cNvGrpSpPr/>
          <p:nvPr/>
        </p:nvGrpSpPr>
        <p:grpSpPr>
          <a:xfrm>
            <a:off x="8161281" y="6027104"/>
            <a:ext cx="455336" cy="152400"/>
            <a:chOff x="9559148" y="3657374"/>
            <a:chExt cx="455336" cy="152400"/>
          </a:xfrm>
          <a:effectLst/>
        </p:grpSpPr>
        <p:cxnSp>
          <p:nvCxnSpPr>
            <p:cNvPr id="83" name="Straight Connector 82">
              <a:extLst>
                <a:ext uri="{FF2B5EF4-FFF2-40B4-BE49-F238E27FC236}">
                  <a16:creationId xmlns="" xmlns:a16="http://schemas.microsoft.com/office/drawing/2014/main" id="{51DA0E0F-B183-4DED-9E8A-28FD1C39E515}"/>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 xmlns:a16="http://schemas.microsoft.com/office/drawing/2014/main" id="{DA2B90EA-9723-42F1-AEB3-F34A08496040}"/>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 xmlns:a16="http://schemas.microsoft.com/office/drawing/2014/main" id="{EE3A4AF7-5128-491F-9439-388FEED32CF0}"/>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272EC057-DFD2-447D-8A39-72649DDF3F0C}"/>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 xmlns:a16="http://schemas.microsoft.com/office/drawing/2014/main" id="{23F158A1-6AFD-4D9D-97AF-E56C42B8F100}"/>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 xmlns:a16="http://schemas.microsoft.com/office/drawing/2014/main" id="{3081B950-BB13-494A-BBCA-40EB712E56A5}"/>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 xmlns:a16="http://schemas.microsoft.com/office/drawing/2014/main" id="{80DCF836-846C-4E21-80DA-CF7D57AF9625}"/>
              </a:ext>
            </a:extLst>
          </p:cNvPr>
          <p:cNvSpPr txBox="1"/>
          <p:nvPr/>
        </p:nvSpPr>
        <p:spPr>
          <a:xfrm>
            <a:off x="8031916" y="5818492"/>
            <a:ext cx="737702" cy="246221"/>
          </a:xfrm>
          <a:prstGeom prst="rect">
            <a:avLst/>
          </a:prstGeom>
          <a:noFill/>
          <a:effectLst/>
        </p:spPr>
        <p:txBody>
          <a:bodyPr wrap="none" rtlCol="0">
            <a:spAutoFit/>
          </a:bodyPr>
          <a:lstStyle/>
          <a:p>
            <a:pPr>
              <a:spcAft>
                <a:spcPts val="600"/>
              </a:spcAft>
              <a:buClr>
                <a:schemeClr val="bg2"/>
              </a:buClr>
            </a:pPr>
            <a:r>
              <a:rPr lang="en-US" sz="1000" dirty="0"/>
              <a:t>HW queue</a:t>
            </a:r>
          </a:p>
        </p:txBody>
      </p:sp>
      <p:sp>
        <p:nvSpPr>
          <p:cNvPr id="90" name="Rectangle 89">
            <a:extLst>
              <a:ext uri="{FF2B5EF4-FFF2-40B4-BE49-F238E27FC236}">
                <a16:creationId xmlns="" xmlns:a16="http://schemas.microsoft.com/office/drawing/2014/main" id="{125FD68E-F887-48EC-BD82-1DBF4623E2ED}"/>
              </a:ext>
            </a:extLst>
          </p:cNvPr>
          <p:cNvSpPr/>
          <p:nvPr/>
        </p:nvSpPr>
        <p:spPr>
          <a:xfrm>
            <a:off x="7287031" y="5390251"/>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91" name="Connector: Elbow 90">
            <a:extLst>
              <a:ext uri="{FF2B5EF4-FFF2-40B4-BE49-F238E27FC236}">
                <a16:creationId xmlns="" xmlns:a16="http://schemas.microsoft.com/office/drawing/2014/main" id="{19152F91-D1A5-4B7C-B101-1D6A28B6572C}"/>
              </a:ext>
            </a:extLst>
          </p:cNvPr>
          <p:cNvCxnSpPr>
            <a:cxnSpLocks/>
            <a:stCxn id="90" idx="2"/>
          </p:cNvCxnSpPr>
          <p:nvPr/>
        </p:nvCxnSpPr>
        <p:spPr>
          <a:xfrm rot="16200000" flipH="1">
            <a:off x="7782500" y="5773260"/>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769ADBB3-344F-4D5E-98F6-5D2D02D28138}"/>
              </a:ext>
            </a:extLst>
          </p:cNvPr>
          <p:cNvCxnSpPr>
            <a:cxnSpLocks/>
          </p:cNvCxnSpPr>
          <p:nvPr/>
        </p:nvCxnSpPr>
        <p:spPr>
          <a:xfrm>
            <a:off x="8635197" y="6100598"/>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5180B823-9D8B-4982-A6CD-1ED88A7869DE}"/>
              </a:ext>
            </a:extLst>
          </p:cNvPr>
          <p:cNvCxnSpPr>
            <a:cxnSpLocks/>
          </p:cNvCxnSpPr>
          <p:nvPr/>
        </p:nvCxnSpPr>
        <p:spPr>
          <a:xfrm flipV="1">
            <a:off x="9270972" y="5854062"/>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8091762C-3979-4F59-ACE6-C51E10781325}"/>
              </a:ext>
            </a:extLst>
          </p:cNvPr>
          <p:cNvSpPr txBox="1"/>
          <p:nvPr/>
        </p:nvSpPr>
        <p:spPr>
          <a:xfrm>
            <a:off x="10100627" y="5562878"/>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95" name="Rounded Rectangle 9">
            <a:extLst>
              <a:ext uri="{FF2B5EF4-FFF2-40B4-BE49-F238E27FC236}">
                <a16:creationId xmlns="" xmlns:a16="http://schemas.microsoft.com/office/drawing/2014/main" id="{24D8014F-F1E3-4E6D-B95B-4B87955CC58C}"/>
              </a:ext>
            </a:extLst>
          </p:cNvPr>
          <p:cNvSpPr/>
          <p:nvPr/>
        </p:nvSpPr>
        <p:spPr>
          <a:xfrm>
            <a:off x="7101622" y="1464431"/>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TextBox 95">
            <a:extLst>
              <a:ext uri="{FF2B5EF4-FFF2-40B4-BE49-F238E27FC236}">
                <a16:creationId xmlns="" xmlns:a16="http://schemas.microsoft.com/office/drawing/2014/main" id="{C628DC50-754A-49C7-97CB-D2177AD4FD3E}"/>
              </a:ext>
            </a:extLst>
          </p:cNvPr>
          <p:cNvSpPr txBox="1"/>
          <p:nvPr/>
        </p:nvSpPr>
        <p:spPr>
          <a:xfrm>
            <a:off x="10624733" y="1476288"/>
            <a:ext cx="530915" cy="338554"/>
          </a:xfrm>
          <a:prstGeom prst="rect">
            <a:avLst/>
          </a:prstGeom>
          <a:noFill/>
        </p:spPr>
        <p:txBody>
          <a:bodyPr wrap="none" rtlCol="0">
            <a:spAutoFit/>
          </a:bodyPr>
          <a:lstStyle/>
          <a:p>
            <a:pPr>
              <a:spcAft>
                <a:spcPts val="600"/>
              </a:spcAft>
              <a:buClr>
                <a:schemeClr val="bg2"/>
              </a:buClr>
            </a:pPr>
            <a:r>
              <a:rPr lang="en-US" sz="1600" dirty="0"/>
              <a:t>CPU</a:t>
            </a:r>
          </a:p>
        </p:txBody>
      </p:sp>
      <p:sp>
        <p:nvSpPr>
          <p:cNvPr id="97" name="Rounded Rectangle 9">
            <a:extLst>
              <a:ext uri="{FF2B5EF4-FFF2-40B4-BE49-F238E27FC236}">
                <a16:creationId xmlns="" xmlns:a16="http://schemas.microsoft.com/office/drawing/2014/main" id="{19795680-300C-4B39-B898-85DF3FF0970D}"/>
              </a:ext>
            </a:extLst>
          </p:cNvPr>
          <p:cNvSpPr/>
          <p:nvPr/>
        </p:nvSpPr>
        <p:spPr>
          <a:xfrm>
            <a:off x="7101622" y="2955759"/>
            <a:ext cx="4510566"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TextBox 97">
            <a:extLst>
              <a:ext uri="{FF2B5EF4-FFF2-40B4-BE49-F238E27FC236}">
                <a16:creationId xmlns="" xmlns:a16="http://schemas.microsoft.com/office/drawing/2014/main" id="{680C8E23-CBCC-4ADA-857B-23AC88BAF299}"/>
              </a:ext>
            </a:extLst>
          </p:cNvPr>
          <p:cNvSpPr txBox="1"/>
          <p:nvPr/>
        </p:nvSpPr>
        <p:spPr>
          <a:xfrm>
            <a:off x="10492933" y="4508577"/>
            <a:ext cx="900631" cy="338554"/>
          </a:xfrm>
          <a:prstGeom prst="rect">
            <a:avLst/>
          </a:prstGeom>
          <a:noFill/>
        </p:spPr>
        <p:txBody>
          <a:bodyPr wrap="none" rtlCol="0">
            <a:spAutoFit/>
          </a:bodyPr>
          <a:lstStyle/>
          <a:p>
            <a:pPr>
              <a:spcAft>
                <a:spcPts val="600"/>
              </a:spcAft>
              <a:buClr>
                <a:schemeClr val="bg2"/>
              </a:buClr>
            </a:pPr>
            <a:r>
              <a:rPr lang="en-US" sz="1600" dirty="0"/>
              <a:t>Memory</a:t>
            </a:r>
          </a:p>
        </p:txBody>
      </p:sp>
      <p:cxnSp>
        <p:nvCxnSpPr>
          <p:cNvPr id="100" name="Connector: Elbow 99">
            <a:extLst>
              <a:ext uri="{FF2B5EF4-FFF2-40B4-BE49-F238E27FC236}">
                <a16:creationId xmlns="" xmlns:a16="http://schemas.microsoft.com/office/drawing/2014/main" id="{79C8A4AB-41DD-4266-B756-D9020EE0A95D}"/>
              </a:ext>
            </a:extLst>
          </p:cNvPr>
          <p:cNvCxnSpPr>
            <a:cxnSpLocks/>
            <a:stCxn id="59" idx="1"/>
          </p:cNvCxnSpPr>
          <p:nvPr/>
        </p:nvCxnSpPr>
        <p:spPr>
          <a:xfrm rot="10800000" flipV="1">
            <a:off x="7975190" y="3287114"/>
            <a:ext cx="703832" cy="198801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6E0A332B-68B6-4491-8F52-067E56E5E7E8}"/>
              </a:ext>
            </a:extLst>
          </p:cNvPr>
          <p:cNvCxnSpPr/>
          <p:nvPr/>
        </p:nvCxnSpPr>
        <p:spPr>
          <a:xfrm>
            <a:off x="9635060" y="3279398"/>
            <a:ext cx="85787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922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0" nodeType="clickEffect">
                                  <p:stCondLst>
                                    <p:cond delay="0"/>
                                  </p:stCondLst>
                                  <p:endCondLst>
                                    <p:cond evt="onNext" delay="0">
                                      <p:tgtEl>
                                        <p:sldTgt/>
                                      </p:tgtEl>
                                    </p:cond>
                                  </p:endCondLst>
                                  <p:childTnLst>
                                    <p:animEffect transition="out" filter="fade">
                                      <p:cBhvr>
                                        <p:cTn id="10" dur="500" tmFilter="0, 0; .2, .5; .8, .5; 1, 0"/>
                                        <p:tgtEl>
                                          <p:spTgt spid="51"/>
                                        </p:tgtEl>
                                      </p:cBhvr>
                                    </p:animEffect>
                                    <p:animScale>
                                      <p:cBhvr>
                                        <p:cTn id="11" dur="250" autoRev="1" fill="hold"/>
                                        <p:tgtEl>
                                          <p:spTgt spid="5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indefinite" fill="hold" grpId="0" nodeType="clickEffect">
                                  <p:stCondLst>
                                    <p:cond delay="0"/>
                                  </p:stCondLst>
                                  <p:endCondLst>
                                    <p:cond evt="onNext" delay="0">
                                      <p:tgtEl>
                                        <p:sldTgt/>
                                      </p:tgtEl>
                                    </p:cond>
                                  </p:endCondLst>
                                  <p:childTnLst>
                                    <p:animEffect transition="out" filter="fade">
                                      <p:cBhvr>
                                        <p:cTn id="19" dur="500" tmFilter="0, 0; .2, .5; .8, .5; 1, 0"/>
                                        <p:tgtEl>
                                          <p:spTgt spid="50"/>
                                        </p:tgtEl>
                                      </p:cBhvr>
                                    </p:animEffect>
                                    <p:animScale>
                                      <p:cBhvr>
                                        <p:cTn id="20" dur="250" autoRev="1" fill="hold"/>
                                        <p:tgtEl>
                                          <p:spTgt spid="5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indefinite" fill="hold" grpId="1" nodeType="clickEffect">
                                  <p:stCondLst>
                                    <p:cond delay="0"/>
                                  </p:stCondLst>
                                  <p:endCondLst>
                                    <p:cond evt="onNext" delay="0">
                                      <p:tgtEl>
                                        <p:sldTgt/>
                                      </p:tgtEl>
                                    </p:cond>
                                  </p:endCondLst>
                                  <p:childTnLst>
                                    <p:animEffect transition="out" filter="fade">
                                      <p:cBhvr>
                                        <p:cTn id="28" dur="500" tmFilter="0, 0; .2, .5; .8, .5; 1, 0"/>
                                        <p:tgtEl>
                                          <p:spTgt spid="51"/>
                                        </p:tgtEl>
                                      </p:cBhvr>
                                    </p:animEffect>
                                    <p:animScale>
                                      <p:cBhvr>
                                        <p:cTn id="29" dur="250" autoRev="1" fill="hold"/>
                                        <p:tgtEl>
                                          <p:spTgt spid="5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repeatCount="indefinite" fill="hold" grpId="1" nodeType="clickEffect">
                                  <p:stCondLst>
                                    <p:cond delay="0"/>
                                  </p:stCondLst>
                                  <p:endCondLst>
                                    <p:cond evt="onNext" delay="0">
                                      <p:tgtEl>
                                        <p:sldTgt/>
                                      </p:tgtEl>
                                    </p:cond>
                                  </p:end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repeatCount="indefinite" fill="hold" grpId="0" nodeType="clickEffect">
                                  <p:stCondLst>
                                    <p:cond delay="0"/>
                                  </p:stCondLst>
                                  <p:endCondLst>
                                    <p:cond evt="onNext" delay="0">
                                      <p:tgtEl>
                                        <p:sldTgt/>
                                      </p:tgtEl>
                                    </p:cond>
                                  </p:endCondLst>
                                  <p:childTnLst>
                                    <p:animEffect transition="out" filter="fade">
                                      <p:cBhvr>
                                        <p:cTn id="46" dur="500" tmFilter="0, 0; .2, .5; .8, .5; 1, 0"/>
                                        <p:tgtEl>
                                          <p:spTgt spid="80"/>
                                        </p:tgtEl>
                                      </p:cBhvr>
                                    </p:animEffect>
                                    <p:animScale>
                                      <p:cBhvr>
                                        <p:cTn id="47" dur="250" autoRev="1" fill="hold"/>
                                        <p:tgtEl>
                                          <p:spTgt spid="80"/>
                                        </p:tgtEl>
                                      </p:cBhvr>
                                      <p:by x="105000" y="105000"/>
                                    </p:animScale>
                                  </p:childTnLst>
                                </p:cTn>
                              </p:par>
                              <p:par>
                                <p:cTn id="48" presetID="26" presetClass="emph" presetSubtype="0" repeatCount="indefinite" fill="hold" grpId="2" nodeType="withEffect">
                                  <p:stCondLst>
                                    <p:cond delay="0"/>
                                  </p:stCondLst>
                                  <p:endCondLst>
                                    <p:cond evt="onNext" delay="0">
                                      <p:tgtEl>
                                        <p:sldTgt/>
                                      </p:tgtEl>
                                    </p:cond>
                                  </p:endCondLst>
                                  <p:childTnLst>
                                    <p:animEffect transition="out" filter="fade">
                                      <p:cBhvr>
                                        <p:cTn id="49" dur="500" tmFilter="0, 0; .2, .5; .8, .5; 1, 0"/>
                                        <p:tgtEl>
                                          <p:spTgt spid="51"/>
                                        </p:tgtEl>
                                      </p:cBhvr>
                                    </p:animEffect>
                                    <p:animScale>
                                      <p:cBhvr>
                                        <p:cTn id="50" dur="250" autoRev="1" fill="hold"/>
                                        <p:tgtEl>
                                          <p:spTgt spid="51"/>
                                        </p:tgtEl>
                                      </p:cBhvr>
                                      <p:by x="105000" y="105000"/>
                                    </p:animScale>
                                  </p:childTnLst>
                                </p:cTn>
                              </p:par>
                              <p:par>
                                <p:cTn id="51" presetID="26" presetClass="emph" presetSubtype="0" repeatCount="indefinite" fill="hold" grpId="2" nodeType="withEffect">
                                  <p:stCondLst>
                                    <p:cond delay="0"/>
                                  </p:stCondLst>
                                  <p:endCondLst>
                                    <p:cond evt="onNext" delay="0">
                                      <p:tgtEl>
                                        <p:sldTgt/>
                                      </p:tgtEl>
                                    </p:cond>
                                  </p:endCondLst>
                                  <p:childTnLst>
                                    <p:animEffect transition="out" filter="fade">
                                      <p:cBhvr>
                                        <p:cTn id="52" dur="500" tmFilter="0, 0; .2, .5; .8, .5; 1, 0"/>
                                        <p:tgtEl>
                                          <p:spTgt spid="50"/>
                                        </p:tgtEl>
                                      </p:cBhvr>
                                    </p:animEffect>
                                    <p:animScale>
                                      <p:cBhvr>
                                        <p:cTn id="53" dur="250" autoRev="1" fill="hold"/>
                                        <p:tgtEl>
                                          <p:spTgt spid="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7" grpId="0" animBg="1"/>
      <p:bldP spid="50" grpId="0" animBg="1"/>
      <p:bldP spid="50" grpId="1" animBg="1"/>
      <p:bldP spid="50" grpId="2" animBg="1"/>
      <p:bldP spid="51" grpId="0" animBg="1"/>
      <p:bldP spid="51" grpId="1" animBg="1"/>
      <p:bldP spid="51" grpId="2" animBg="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310896" y="1380744"/>
            <a:ext cx="11341514" cy="4937760"/>
          </a:xfrm>
        </p:spPr>
        <p:txBody>
          <a:bodyPr/>
          <a:lstStyle/>
          <a:p>
            <a:r>
              <a:rPr lang="en-US" sz="1800" dirty="0"/>
              <a:t>Overview of gem5</a:t>
            </a:r>
          </a:p>
          <a:p>
            <a:pPr lvl="1"/>
            <a:r>
              <a:rPr lang="en-US" sz="1600" dirty="0"/>
              <a:t>Source tree</a:t>
            </a:r>
          </a:p>
          <a:p>
            <a:r>
              <a:rPr lang="en-US" sz="1800" dirty="0"/>
              <a:t>GPU terminology and system overview</a:t>
            </a:r>
          </a:p>
          <a:p>
            <a:r>
              <a:rPr lang="en-US" sz="1800" dirty="0"/>
              <a:t>HSA standard and building blocks</a:t>
            </a:r>
          </a:p>
          <a:p>
            <a:pPr lvl="1"/>
            <a:r>
              <a:rPr lang="en-US" sz="1600" dirty="0"/>
              <a:t>Coherent shared virtual memory</a:t>
            </a:r>
          </a:p>
          <a:p>
            <a:pPr lvl="1"/>
            <a:r>
              <a:rPr lang="en-US" sz="1600" dirty="0"/>
              <a:t>User-level queues</a:t>
            </a:r>
          </a:p>
          <a:p>
            <a:pPr lvl="1"/>
            <a:r>
              <a:rPr lang="en-US" sz="1600" dirty="0"/>
              <a:t>Signals</a:t>
            </a:r>
          </a:p>
          <a:p>
            <a:pPr lvl="1"/>
            <a:r>
              <a:rPr lang="en-US" sz="1600" dirty="0"/>
              <a:t>etc.</a:t>
            </a:r>
          </a:p>
        </p:txBody>
      </p:sp>
    </p:spTree>
    <p:extLst>
      <p:ext uri="{BB962C8B-B14F-4D97-AF65-F5344CB8AC3E}">
        <p14:creationId xmlns:p14="http://schemas.microsoft.com/office/powerpoint/2010/main" val="378749666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3E5C3501-A96F-4F70-BB91-C89BA8B9E342}"/>
              </a:ext>
            </a:extLst>
          </p:cNvPr>
          <p:cNvSpPr>
            <a:spLocks noGrp="1"/>
          </p:cNvSpPr>
          <p:nvPr>
            <p:ph type="body" sz="quarter" idx="10"/>
          </p:nvPr>
        </p:nvSpPr>
        <p:spPr/>
        <p:txBody>
          <a:bodyPr/>
          <a:lstStyle/>
          <a:p>
            <a:endParaRPr lang="en-US"/>
          </a:p>
        </p:txBody>
      </p:sp>
      <p:sp>
        <p:nvSpPr>
          <p:cNvPr id="5" name="Title 1">
            <a:extLst>
              <a:ext uri="{FF2B5EF4-FFF2-40B4-BE49-F238E27FC236}">
                <a16:creationId xmlns="" xmlns:a16="http://schemas.microsoft.com/office/drawing/2014/main" id="{ADCEA553-DF47-4699-A4E5-46F08268ED94}"/>
              </a:ext>
            </a:extLst>
          </p:cNvPr>
          <p:cNvSpPr txBox="1">
            <a:spLocks/>
          </p:cNvSpPr>
          <p:nvPr/>
        </p:nvSpPr>
        <p:spPr>
          <a:xfrm>
            <a:off x="305705" y="278131"/>
            <a:ext cx="10426875" cy="474345"/>
          </a:xfrm>
          <a:prstGeom prst="rect">
            <a:avLst/>
          </a:prstGeom>
        </p:spPr>
        <p:txBody>
          <a:bodyPr vert="horz" lIns="0" tIns="45720" rIns="0" bIns="0" rtlCol="0" anchor="b" anchorCtr="0">
            <a:noAutofit/>
          </a:bodyPr>
          <a:lstStyle>
            <a:lvl1pPr algn="l" defTabSz="685800" rtl="0" eaLnBrk="1" latinLnBrk="0" hangingPunct="1">
              <a:spcBef>
                <a:spcPct val="0"/>
              </a:spcBef>
              <a:buNone/>
              <a:defRPr sz="1950" strike="noStrike" kern="1200" cap="all" baseline="0">
                <a:solidFill>
                  <a:schemeClr val="tx1"/>
                </a:solidFill>
                <a:latin typeface="Calibri" pitchFamily="34" charset="0"/>
                <a:ea typeface="+mj-ea"/>
                <a:cs typeface="+mj-cs"/>
              </a:defRPr>
            </a:lvl1pPr>
          </a:lstStyle>
          <a:p>
            <a:pPr fontAlgn="auto">
              <a:spcAft>
                <a:spcPts val="0"/>
              </a:spcAft>
            </a:pPr>
            <a:r>
              <a:rPr lang="en-US" sz="2600" dirty="0" err="1"/>
              <a:t>Hsa</a:t>
            </a:r>
            <a:r>
              <a:rPr lang="en-US" sz="2600" dirty="0"/>
              <a:t> doorbells</a:t>
            </a:r>
          </a:p>
        </p:txBody>
      </p:sp>
      <p:sp>
        <p:nvSpPr>
          <p:cNvPr id="42" name="Rounded Rectangle 33">
            <a:extLst>
              <a:ext uri="{FF2B5EF4-FFF2-40B4-BE49-F238E27FC236}">
                <a16:creationId xmlns="" xmlns:a16="http://schemas.microsoft.com/office/drawing/2014/main" id="{33B3FA91-074B-4984-83BC-BDB222F8A783}"/>
              </a:ext>
            </a:extLst>
          </p:cNvPr>
          <p:cNvSpPr/>
          <p:nvPr/>
        </p:nvSpPr>
        <p:spPr>
          <a:xfrm>
            <a:off x="313327" y="2192375"/>
            <a:ext cx="6137938"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Lucida Console" panose="020B0609040504020204" pitchFamily="49" charset="0"/>
              </a:rPr>
              <a:t>1. </a:t>
            </a:r>
            <a:r>
              <a:rPr lang="en-US" sz="1600" dirty="0" err="1">
                <a:latin typeface="Lucida Console" panose="020B0609040504020204" pitchFamily="49" charset="0"/>
              </a:rPr>
              <a:t>hsa_signal_store_screlease</a:t>
            </a:r>
            <a:r>
              <a:rPr lang="en-US" sz="1600" dirty="0">
                <a:latin typeface="Lucida Console" panose="020B0609040504020204" pitchFamily="49" charset="0"/>
              </a:rPr>
              <a:t>(queue-&gt;</a:t>
            </a:r>
            <a:r>
              <a:rPr lang="en-US" sz="1600" dirty="0" err="1">
                <a:latin typeface="Lucida Console" panose="020B0609040504020204" pitchFamily="49" charset="0"/>
              </a:rPr>
              <a:t>doorbell_signal</a:t>
            </a:r>
            <a:r>
              <a:rPr lang="en-US" sz="1600" dirty="0">
                <a:latin typeface="Lucida Console" panose="020B0609040504020204" pitchFamily="49" charset="0"/>
              </a:rPr>
              <a:t>, </a:t>
            </a:r>
            <a:r>
              <a:rPr lang="en-US" sz="1600" dirty="0" err="1">
                <a:latin typeface="Lucida Console" panose="020B0609040504020204" pitchFamily="49" charset="0"/>
              </a:rPr>
              <a:t>packet_id</a:t>
            </a:r>
            <a:r>
              <a:rPr lang="en-US" sz="1600" dirty="0">
                <a:latin typeface="Lucida Console" panose="020B0609040504020204" pitchFamily="49" charset="0"/>
              </a:rPr>
              <a:t>);</a:t>
            </a:r>
            <a:endParaRPr lang="en-US" sz="1600" dirty="0">
              <a:solidFill>
                <a:schemeClr val="tx1"/>
              </a:solidFill>
              <a:latin typeface="Lucida Console" panose="020B0609040504020204" pitchFamily="49" charset="0"/>
            </a:endParaRPr>
          </a:p>
        </p:txBody>
      </p:sp>
      <p:sp>
        <p:nvSpPr>
          <p:cNvPr id="43" name="Rounded Rectangle 33">
            <a:extLst>
              <a:ext uri="{FF2B5EF4-FFF2-40B4-BE49-F238E27FC236}">
                <a16:creationId xmlns="" xmlns:a16="http://schemas.microsoft.com/office/drawing/2014/main" id="{62AA2319-D3A9-4CD3-8499-B79AAB43F1D7}"/>
              </a:ext>
            </a:extLst>
          </p:cNvPr>
          <p:cNvSpPr/>
          <p:nvPr/>
        </p:nvSpPr>
        <p:spPr>
          <a:xfrm>
            <a:off x="313325" y="3015649"/>
            <a:ext cx="6137940"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2. </a:t>
            </a:r>
            <a:r>
              <a:rPr lang="en-US" sz="1600" dirty="0" err="1">
                <a:solidFill>
                  <a:schemeClr val="tx1"/>
                </a:solidFill>
                <a:latin typeface="Lucida Console" panose="020B0609040504020204" pitchFamily="49" charset="0"/>
              </a:rPr>
              <a:t>HSAPacketProcessor</a:t>
            </a:r>
            <a:r>
              <a:rPr lang="en-US" sz="1600" dirty="0">
                <a:solidFill>
                  <a:schemeClr val="tx1"/>
                </a:solidFill>
                <a:latin typeface="Lucida Console" panose="020B0609040504020204" pitchFamily="49" charset="0"/>
              </a:rPr>
              <a:t>::write(some </a:t>
            </a:r>
            <a:r>
              <a:rPr lang="en-US" sz="1600" dirty="0" err="1">
                <a:solidFill>
                  <a:schemeClr val="tx1"/>
                </a:solidFill>
                <a:latin typeface="Lucida Console" panose="020B0609040504020204" pitchFamily="49" charset="0"/>
              </a:rPr>
              <a:t>args</a:t>
            </a:r>
            <a:r>
              <a:rPr lang="en-US" sz="1600" dirty="0">
                <a:solidFill>
                  <a:schemeClr val="tx1"/>
                </a:solidFill>
                <a:latin typeface="Lucida Console" panose="020B0609040504020204" pitchFamily="49" charset="0"/>
              </a:rPr>
              <a:t>)</a:t>
            </a:r>
          </a:p>
        </p:txBody>
      </p:sp>
      <p:sp>
        <p:nvSpPr>
          <p:cNvPr id="45" name="Rounded Rectangle 33">
            <a:extLst>
              <a:ext uri="{FF2B5EF4-FFF2-40B4-BE49-F238E27FC236}">
                <a16:creationId xmlns="" xmlns:a16="http://schemas.microsoft.com/office/drawing/2014/main" id="{4115D1CA-D65C-47AD-AD73-CCD1D91D0465}"/>
              </a:ext>
            </a:extLst>
          </p:cNvPr>
          <p:cNvSpPr/>
          <p:nvPr/>
        </p:nvSpPr>
        <p:spPr>
          <a:xfrm>
            <a:off x="313327" y="3874421"/>
            <a:ext cx="6137940"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3. </a:t>
            </a:r>
            <a:r>
              <a:rPr lang="en-US" sz="1600" dirty="0" err="1">
                <a:latin typeface="Lucida Console" panose="020B0609040504020204" pitchFamily="49" charset="0"/>
              </a:rPr>
              <a:t>HWScheduler</a:t>
            </a:r>
            <a:r>
              <a:rPr lang="en-US" sz="1600" dirty="0">
                <a:latin typeface="Lucida Console" panose="020B0609040504020204" pitchFamily="49" charset="0"/>
              </a:rPr>
              <a:t>::write(</a:t>
            </a:r>
            <a:r>
              <a:rPr lang="en-US" sz="1600" dirty="0" err="1">
                <a:latin typeface="Lucida Console" panose="020B0609040504020204" pitchFamily="49" charset="0"/>
              </a:rPr>
              <a:t>Addr</a:t>
            </a:r>
            <a:r>
              <a:rPr lang="en-US" sz="1600" dirty="0">
                <a:latin typeface="Lucida Console" panose="020B0609040504020204" pitchFamily="49" charset="0"/>
              </a:rPr>
              <a:t> </a:t>
            </a:r>
            <a:r>
              <a:rPr lang="en-US" sz="1600" dirty="0" err="1">
                <a:latin typeface="Lucida Console" panose="020B0609040504020204" pitchFamily="49" charset="0"/>
              </a:rPr>
              <a:t>db_addr</a:t>
            </a:r>
            <a:r>
              <a:rPr lang="en-US" sz="1600" dirty="0">
                <a:latin typeface="Lucida Console" panose="020B0609040504020204" pitchFamily="49" charset="0"/>
              </a:rPr>
              <a:t>, uint32_t </a:t>
            </a:r>
            <a:r>
              <a:rPr lang="en-US" sz="1600" dirty="0" err="1">
                <a:latin typeface="Lucida Console" panose="020B0609040504020204" pitchFamily="49" charset="0"/>
              </a:rPr>
              <a:t>doorbell_reg</a:t>
            </a:r>
            <a:r>
              <a:rPr lang="en-US" sz="1600" dirty="0">
                <a:latin typeface="Lucida Console" panose="020B0609040504020204" pitchFamily="49" charset="0"/>
              </a:rPr>
              <a:t>)</a:t>
            </a:r>
            <a:endParaRPr lang="en-US" sz="1600" dirty="0">
              <a:solidFill>
                <a:schemeClr val="tx1"/>
              </a:solidFill>
              <a:latin typeface="Lucida Console" panose="020B0609040504020204" pitchFamily="49" charset="0"/>
            </a:endParaRPr>
          </a:p>
        </p:txBody>
      </p:sp>
      <p:sp>
        <p:nvSpPr>
          <p:cNvPr id="46" name="Rounded Rectangle 33">
            <a:extLst>
              <a:ext uri="{FF2B5EF4-FFF2-40B4-BE49-F238E27FC236}">
                <a16:creationId xmlns="" xmlns:a16="http://schemas.microsoft.com/office/drawing/2014/main" id="{6E26038C-7B96-4879-8FEB-8814683AD025}"/>
              </a:ext>
            </a:extLst>
          </p:cNvPr>
          <p:cNvSpPr/>
          <p:nvPr/>
        </p:nvSpPr>
        <p:spPr>
          <a:xfrm>
            <a:off x="313327" y="4715418"/>
            <a:ext cx="6137940" cy="7952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latin typeface="Lucida Console" panose="020B0609040504020204" pitchFamily="49" charset="0"/>
              </a:rPr>
              <a:t>4. </a:t>
            </a:r>
            <a:r>
              <a:rPr lang="en-US" sz="1600" dirty="0" err="1">
                <a:latin typeface="Lucida Console" panose="020B0609040504020204" pitchFamily="49" charset="0"/>
              </a:rPr>
              <a:t>HSAPacketProcessor</a:t>
            </a:r>
            <a:r>
              <a:rPr lang="en-US" sz="1600" dirty="0">
                <a:latin typeface="Lucida Console" panose="020B0609040504020204" pitchFamily="49" charset="0"/>
              </a:rPr>
              <a:t>::</a:t>
            </a:r>
            <a:r>
              <a:rPr lang="en-US" sz="1600" dirty="0" err="1">
                <a:latin typeface="Lucida Console" panose="020B0609040504020204" pitchFamily="49" charset="0"/>
              </a:rPr>
              <a:t>getCommandsFromHost</a:t>
            </a:r>
            <a:r>
              <a:rPr lang="en-US" sz="1600" dirty="0">
                <a:latin typeface="Lucida Console" panose="020B0609040504020204" pitchFamily="49" charset="0"/>
              </a:rPr>
              <a:t>(some </a:t>
            </a:r>
            <a:r>
              <a:rPr lang="en-US" sz="1600" dirty="0" err="1">
                <a:latin typeface="Lucida Console" panose="020B0609040504020204" pitchFamily="49" charset="0"/>
              </a:rPr>
              <a:t>args</a:t>
            </a:r>
            <a:r>
              <a:rPr lang="en-US" sz="1600" dirty="0">
                <a:latin typeface="Lucida Console" panose="020B0609040504020204" pitchFamily="49" charset="0"/>
              </a:rPr>
              <a:t>)</a:t>
            </a:r>
            <a:endParaRPr lang="en-US" sz="1600" dirty="0">
              <a:solidFill>
                <a:schemeClr val="tx1"/>
              </a:solidFill>
              <a:latin typeface="Lucida Console" panose="020B0609040504020204" pitchFamily="49" charset="0"/>
            </a:endParaRPr>
          </a:p>
        </p:txBody>
      </p:sp>
      <p:sp>
        <p:nvSpPr>
          <p:cNvPr id="47" name="Rounded Rectangle 18">
            <a:extLst>
              <a:ext uri="{FF2B5EF4-FFF2-40B4-BE49-F238E27FC236}">
                <a16:creationId xmlns="" xmlns:a16="http://schemas.microsoft.com/office/drawing/2014/main" id="{D2FE09E8-2099-4907-8527-9F7D03B9F60A}"/>
              </a:ext>
            </a:extLst>
          </p:cNvPr>
          <p:cNvSpPr/>
          <p:nvPr/>
        </p:nvSpPr>
        <p:spPr>
          <a:xfrm>
            <a:off x="6874966" y="1038225"/>
            <a:ext cx="4713944" cy="5771614"/>
          </a:xfrm>
          <a:prstGeom prst="roundRect">
            <a:avLst/>
          </a:prstGeom>
          <a:solidFill>
            <a:schemeClr val="accent1">
              <a:lumMod val="20000"/>
              <a:lumOff val="8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TextBox 47">
            <a:extLst>
              <a:ext uri="{FF2B5EF4-FFF2-40B4-BE49-F238E27FC236}">
                <a16:creationId xmlns="" xmlns:a16="http://schemas.microsoft.com/office/drawing/2014/main" id="{452343CC-44C4-4B8D-BD60-B86F5D8C9DBD}"/>
              </a:ext>
            </a:extLst>
          </p:cNvPr>
          <p:cNvSpPr txBox="1"/>
          <p:nvPr/>
        </p:nvSpPr>
        <p:spPr>
          <a:xfrm>
            <a:off x="8138761" y="6386292"/>
            <a:ext cx="2191306" cy="338554"/>
          </a:xfrm>
          <a:prstGeom prst="rect">
            <a:avLst/>
          </a:prstGeom>
          <a:noFill/>
        </p:spPr>
        <p:txBody>
          <a:bodyPr wrap="none" rtlCol="0">
            <a:spAutoFit/>
          </a:bodyPr>
          <a:lstStyle/>
          <a:p>
            <a:pPr algn="ctr">
              <a:spcAft>
                <a:spcPts val="600"/>
              </a:spcAft>
              <a:buClr>
                <a:schemeClr val="bg2"/>
              </a:buClr>
            </a:pPr>
            <a:r>
              <a:rPr lang="en-US" sz="1600" dirty="0"/>
              <a:t>HW Model Components</a:t>
            </a:r>
          </a:p>
        </p:txBody>
      </p:sp>
      <p:sp>
        <p:nvSpPr>
          <p:cNvPr id="49" name="Rectangle: Rounded Corners 48">
            <a:extLst>
              <a:ext uri="{FF2B5EF4-FFF2-40B4-BE49-F238E27FC236}">
                <a16:creationId xmlns="" xmlns:a16="http://schemas.microsoft.com/office/drawing/2014/main" id="{F05A615D-451A-4A7D-A987-061037DCE6FE}"/>
              </a:ext>
            </a:extLst>
          </p:cNvPr>
          <p:cNvSpPr/>
          <p:nvPr/>
        </p:nvSpPr>
        <p:spPr>
          <a:xfrm>
            <a:off x="9504198" y="1821856"/>
            <a:ext cx="1889606" cy="608503"/>
          </a:xfrm>
          <a:prstGeom prst="roundRect">
            <a:avLst/>
          </a:prstGeom>
          <a:solidFill>
            <a:schemeClr val="accent3">
              <a:alpha val="25000"/>
            </a:schemeClr>
          </a:solidFill>
          <a:ln>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panose="020F0502020204030204" pitchFamily="34" charset="0"/>
              </a:rPr>
              <a:t>ROCk</a:t>
            </a:r>
            <a:endParaRPr lang="en-US" dirty="0">
              <a:solidFill>
                <a:schemeClr val="tx1"/>
              </a:solidFill>
              <a:latin typeface="Calibri" panose="020F0502020204030204" pitchFamily="34" charset="0"/>
            </a:endParaRPr>
          </a:p>
        </p:txBody>
      </p:sp>
      <p:sp>
        <p:nvSpPr>
          <p:cNvPr id="50" name="Rectangle: Rounded Corners 49">
            <a:extLst>
              <a:ext uri="{FF2B5EF4-FFF2-40B4-BE49-F238E27FC236}">
                <a16:creationId xmlns="" xmlns:a16="http://schemas.microsoft.com/office/drawing/2014/main" id="{3337250E-08AD-46D2-9095-36B95827B901}"/>
              </a:ext>
            </a:extLst>
          </p:cNvPr>
          <p:cNvSpPr/>
          <p:nvPr/>
        </p:nvSpPr>
        <p:spPr>
          <a:xfrm>
            <a:off x="7046481" y="1821856"/>
            <a:ext cx="1889606" cy="608503"/>
          </a:xfrm>
          <a:prstGeom prst="roundRect">
            <a:avLst/>
          </a:prstGeom>
          <a:solidFill>
            <a:schemeClr val="accent5">
              <a:lumMod val="40000"/>
              <a:lumOff val="60000"/>
            </a:schemeClr>
          </a:solidFill>
          <a:ln>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User Space SW</a:t>
            </a:r>
          </a:p>
        </p:txBody>
      </p:sp>
      <p:cxnSp>
        <p:nvCxnSpPr>
          <p:cNvPr id="51" name="Straight Arrow Connector 50">
            <a:extLst>
              <a:ext uri="{FF2B5EF4-FFF2-40B4-BE49-F238E27FC236}">
                <a16:creationId xmlns="" xmlns:a16="http://schemas.microsoft.com/office/drawing/2014/main" id="{C6D2DF5E-55C2-4BA1-859D-853867DE8E02}"/>
              </a:ext>
            </a:extLst>
          </p:cNvPr>
          <p:cNvCxnSpPr>
            <a:cxnSpLocks/>
            <a:stCxn id="50" idx="3"/>
            <a:endCxn id="49" idx="1"/>
          </p:cNvCxnSpPr>
          <p:nvPr/>
        </p:nvCxnSpPr>
        <p:spPr>
          <a:xfrm>
            <a:off x="8936087" y="2126108"/>
            <a:ext cx="5681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CCB2AB8E-707A-4FEA-9EAD-EDC3D578ADE4}"/>
              </a:ext>
            </a:extLst>
          </p:cNvPr>
          <p:cNvSpPr txBox="1"/>
          <p:nvPr/>
        </p:nvSpPr>
        <p:spPr>
          <a:xfrm>
            <a:off x="8836722" y="1584104"/>
            <a:ext cx="835485" cy="276999"/>
          </a:xfrm>
          <a:prstGeom prst="rect">
            <a:avLst/>
          </a:prstGeom>
          <a:noFill/>
        </p:spPr>
        <p:txBody>
          <a:bodyPr wrap="none" rtlCol="0">
            <a:spAutoFit/>
          </a:bodyPr>
          <a:lstStyle/>
          <a:p>
            <a:pPr>
              <a:spcAft>
                <a:spcPts val="600"/>
              </a:spcAft>
              <a:buClr>
                <a:schemeClr val="bg2"/>
              </a:buClr>
            </a:pPr>
            <a:r>
              <a:rPr lang="en-US" sz="1200" dirty="0" err="1">
                <a:latin typeface="Lucida Console" panose="020B0609040504020204" pitchFamily="49" charset="0"/>
              </a:rPr>
              <a:t>ioctl</a:t>
            </a:r>
            <a:r>
              <a:rPr lang="en-US" sz="1200" dirty="0">
                <a:latin typeface="Lucida Console" panose="020B0609040504020204" pitchFamily="49" charset="0"/>
              </a:rPr>
              <a:t>()</a:t>
            </a:r>
          </a:p>
        </p:txBody>
      </p:sp>
      <p:sp>
        <p:nvSpPr>
          <p:cNvPr id="53" name="Oval 52">
            <a:extLst>
              <a:ext uri="{FF2B5EF4-FFF2-40B4-BE49-F238E27FC236}">
                <a16:creationId xmlns="" xmlns:a16="http://schemas.microsoft.com/office/drawing/2014/main" id="{0ADD3437-1AE2-444B-A065-3075CCAB6DCD}"/>
              </a:ext>
            </a:extLst>
          </p:cNvPr>
          <p:cNvSpPr>
            <a:spLocks noChangeAspect="1"/>
          </p:cNvSpPr>
          <p:nvPr/>
        </p:nvSpPr>
        <p:spPr>
          <a:xfrm>
            <a:off x="8590621" y="3279439"/>
            <a:ext cx="891941" cy="891941"/>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Oval 53">
            <a:extLst>
              <a:ext uri="{FF2B5EF4-FFF2-40B4-BE49-F238E27FC236}">
                <a16:creationId xmlns="" xmlns:a16="http://schemas.microsoft.com/office/drawing/2014/main" id="{841475FD-0F6C-4E19-A3A1-A4062D94C2B1}"/>
              </a:ext>
            </a:extLst>
          </p:cNvPr>
          <p:cNvSpPr>
            <a:spLocks noChangeAspect="1"/>
          </p:cNvSpPr>
          <p:nvPr/>
        </p:nvSpPr>
        <p:spPr>
          <a:xfrm>
            <a:off x="8366961" y="3055779"/>
            <a:ext cx="1339263" cy="1339263"/>
          </a:xfrm>
          <a:prstGeom prst="ellipse">
            <a:avLst/>
          </a:prstGeom>
          <a:no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5" name="Straight Connector 54">
            <a:extLst>
              <a:ext uri="{FF2B5EF4-FFF2-40B4-BE49-F238E27FC236}">
                <a16:creationId xmlns="" xmlns:a16="http://schemas.microsoft.com/office/drawing/2014/main" id="{FF251FF8-9970-4DEE-8CD4-C0BEEA9AA792}"/>
              </a:ext>
            </a:extLst>
          </p:cNvPr>
          <p:cNvCxnSpPr>
            <a:cxnSpLocks/>
            <a:stCxn id="53" idx="1"/>
            <a:endCxn id="54" idx="1"/>
          </p:cNvCxnSpPr>
          <p:nvPr/>
        </p:nvCxnSpPr>
        <p:spPr>
          <a:xfrm flipH="1" flipV="1">
            <a:off x="8563092" y="3251910"/>
            <a:ext cx="158151"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1763BF4B-8074-4C34-9F62-EF929A7B5F5F}"/>
              </a:ext>
            </a:extLst>
          </p:cNvPr>
          <p:cNvCxnSpPr>
            <a:cxnSpLocks/>
            <a:stCxn id="54" idx="0"/>
            <a:endCxn id="53" idx="0"/>
          </p:cNvCxnSpPr>
          <p:nvPr/>
        </p:nvCxnSpPr>
        <p:spPr>
          <a:xfrm flipH="1">
            <a:off x="9036592" y="3055779"/>
            <a:ext cx="1" cy="22366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9F56C8D9-826C-48C8-AAE5-570F8761E628}"/>
              </a:ext>
            </a:extLst>
          </p:cNvPr>
          <p:cNvCxnSpPr>
            <a:cxnSpLocks/>
            <a:stCxn id="54" idx="7"/>
            <a:endCxn id="53" idx="7"/>
          </p:cNvCxnSpPr>
          <p:nvPr/>
        </p:nvCxnSpPr>
        <p:spPr>
          <a:xfrm flipH="1">
            <a:off x="9351940" y="3251910"/>
            <a:ext cx="158153" cy="15815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D34EA3A9-198C-4A9A-80ED-3A7150B0FF04}"/>
              </a:ext>
            </a:extLst>
          </p:cNvPr>
          <p:cNvSpPr txBox="1"/>
          <p:nvPr/>
        </p:nvSpPr>
        <p:spPr>
          <a:xfrm rot="19928744">
            <a:off x="8534985" y="2865050"/>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59" name="TextBox 58">
            <a:extLst>
              <a:ext uri="{FF2B5EF4-FFF2-40B4-BE49-F238E27FC236}">
                <a16:creationId xmlns="" xmlns:a16="http://schemas.microsoft.com/office/drawing/2014/main" id="{07D689BD-B2AA-4949-B9E2-993D048D96D1}"/>
              </a:ext>
            </a:extLst>
          </p:cNvPr>
          <p:cNvSpPr txBox="1"/>
          <p:nvPr/>
        </p:nvSpPr>
        <p:spPr>
          <a:xfrm rot="1412350">
            <a:off x="9073867" y="2889840"/>
            <a:ext cx="482440" cy="523220"/>
          </a:xfrm>
          <a:prstGeom prst="rect">
            <a:avLst/>
          </a:prstGeom>
          <a:noFill/>
        </p:spPr>
        <p:txBody>
          <a:bodyPr wrap="none" rtlCol="0">
            <a:spAutoFit/>
          </a:bodyPr>
          <a:lstStyle/>
          <a:p>
            <a:pPr>
              <a:spcAft>
                <a:spcPts val="0"/>
              </a:spcAft>
              <a:buClr>
                <a:schemeClr val="bg2"/>
              </a:buClr>
            </a:pPr>
            <a:r>
              <a:rPr lang="en-US" sz="1400" dirty="0" smtClean="0"/>
              <a:t>AQL</a:t>
            </a:r>
          </a:p>
          <a:p>
            <a:pPr>
              <a:spcAft>
                <a:spcPts val="0"/>
              </a:spcAft>
              <a:buClr>
                <a:schemeClr val="bg2"/>
              </a:buClr>
            </a:pPr>
            <a:r>
              <a:rPr lang="en-US" sz="1400" dirty="0" err="1"/>
              <a:t>p</a:t>
            </a:r>
            <a:r>
              <a:rPr lang="en-US" sz="1400" dirty="0" err="1" smtClean="0"/>
              <a:t>kt</a:t>
            </a:r>
            <a:endParaRPr lang="en-US" sz="1400" dirty="0"/>
          </a:p>
        </p:txBody>
      </p:sp>
      <p:sp>
        <p:nvSpPr>
          <p:cNvPr id="60" name="TextBox 59">
            <a:extLst>
              <a:ext uri="{FF2B5EF4-FFF2-40B4-BE49-F238E27FC236}">
                <a16:creationId xmlns="" xmlns:a16="http://schemas.microsoft.com/office/drawing/2014/main" id="{049961E5-2509-4C9D-9329-C9A9E8B3202B}"/>
              </a:ext>
            </a:extLst>
          </p:cNvPr>
          <p:cNvSpPr txBox="1"/>
          <p:nvPr/>
        </p:nvSpPr>
        <p:spPr>
          <a:xfrm>
            <a:off x="7755972" y="2945976"/>
            <a:ext cx="825098" cy="307777"/>
          </a:xfrm>
          <a:prstGeom prst="rect">
            <a:avLst/>
          </a:prstGeom>
          <a:noFill/>
        </p:spPr>
        <p:txBody>
          <a:bodyPr wrap="none" rtlCol="0">
            <a:spAutoFit/>
          </a:bodyPr>
          <a:lstStyle/>
          <a:p>
            <a:pPr>
              <a:spcAft>
                <a:spcPts val="600"/>
              </a:spcAft>
              <a:buClr>
                <a:schemeClr val="bg2"/>
              </a:buClr>
            </a:pPr>
            <a:r>
              <a:rPr lang="en-US" sz="1400" dirty="0"/>
              <a:t>Head </a:t>
            </a:r>
            <a:r>
              <a:rPr lang="en-US" sz="1400" dirty="0" err="1"/>
              <a:t>ptr</a:t>
            </a:r>
            <a:endParaRPr lang="en-US" sz="1400" dirty="0"/>
          </a:p>
        </p:txBody>
      </p:sp>
      <p:sp>
        <p:nvSpPr>
          <p:cNvPr id="61" name="TextBox 60">
            <a:extLst>
              <a:ext uri="{FF2B5EF4-FFF2-40B4-BE49-F238E27FC236}">
                <a16:creationId xmlns="" xmlns:a16="http://schemas.microsoft.com/office/drawing/2014/main" id="{D9AFC50B-487F-47C4-801C-1A0812E86420}"/>
              </a:ext>
            </a:extLst>
          </p:cNvPr>
          <p:cNvSpPr txBox="1"/>
          <p:nvPr/>
        </p:nvSpPr>
        <p:spPr>
          <a:xfrm>
            <a:off x="9778131" y="3001576"/>
            <a:ext cx="686022" cy="307777"/>
          </a:xfrm>
          <a:prstGeom prst="rect">
            <a:avLst/>
          </a:prstGeom>
          <a:noFill/>
        </p:spPr>
        <p:txBody>
          <a:bodyPr wrap="none" rtlCol="0">
            <a:spAutoFit/>
          </a:bodyPr>
          <a:lstStyle/>
          <a:p>
            <a:pPr>
              <a:spcAft>
                <a:spcPts val="600"/>
              </a:spcAft>
              <a:buClr>
                <a:schemeClr val="bg2"/>
              </a:buClr>
            </a:pPr>
            <a:r>
              <a:rPr lang="en-US" sz="1400" dirty="0"/>
              <a:t>Tail </a:t>
            </a:r>
            <a:r>
              <a:rPr lang="en-US" sz="1400" dirty="0" err="1"/>
              <a:t>ptr</a:t>
            </a:r>
            <a:endParaRPr lang="en-US" sz="1400" dirty="0"/>
          </a:p>
        </p:txBody>
      </p:sp>
      <p:sp>
        <p:nvSpPr>
          <p:cNvPr id="62" name="TextBox 61">
            <a:extLst>
              <a:ext uri="{FF2B5EF4-FFF2-40B4-BE49-F238E27FC236}">
                <a16:creationId xmlns="" xmlns:a16="http://schemas.microsoft.com/office/drawing/2014/main" id="{43B0EBCF-ECB2-4E2A-9606-96EE4C7B963F}"/>
              </a:ext>
            </a:extLst>
          </p:cNvPr>
          <p:cNvSpPr txBox="1"/>
          <p:nvPr/>
        </p:nvSpPr>
        <p:spPr>
          <a:xfrm>
            <a:off x="8245699" y="4316771"/>
            <a:ext cx="1880579" cy="338554"/>
          </a:xfrm>
          <a:prstGeom prst="rect">
            <a:avLst/>
          </a:prstGeom>
          <a:noFill/>
        </p:spPr>
        <p:txBody>
          <a:bodyPr wrap="none" rtlCol="0">
            <a:spAutoFit/>
          </a:bodyPr>
          <a:lstStyle/>
          <a:p>
            <a:pPr>
              <a:spcAft>
                <a:spcPts val="600"/>
              </a:spcAft>
              <a:buClr>
                <a:schemeClr val="bg2"/>
              </a:buClr>
            </a:pPr>
            <a:r>
              <a:rPr lang="en-US" sz="1600" dirty="0"/>
              <a:t>HSA software queue</a:t>
            </a:r>
          </a:p>
        </p:txBody>
      </p:sp>
      <p:cxnSp>
        <p:nvCxnSpPr>
          <p:cNvPr id="63" name="Straight Connector 62">
            <a:extLst>
              <a:ext uri="{FF2B5EF4-FFF2-40B4-BE49-F238E27FC236}">
                <a16:creationId xmlns="" xmlns:a16="http://schemas.microsoft.com/office/drawing/2014/main" id="{8263393A-EDC9-4681-86A1-41C58468B1EA}"/>
              </a:ext>
            </a:extLst>
          </p:cNvPr>
          <p:cNvCxnSpPr>
            <a:cxnSpLocks/>
            <a:stCxn id="54" idx="6"/>
            <a:endCxn id="53" idx="6"/>
          </p:cNvCxnSpPr>
          <p:nvPr/>
        </p:nvCxnSpPr>
        <p:spPr>
          <a:xfrm flipH="1" flipV="1">
            <a:off x="9482562" y="3725410"/>
            <a:ext cx="223662"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1BDDBB96-71F4-4286-A119-19DEBCD4A87F}"/>
              </a:ext>
            </a:extLst>
          </p:cNvPr>
          <p:cNvCxnSpPr>
            <a:cxnSpLocks/>
            <a:stCxn id="54" idx="5"/>
            <a:endCxn id="53" idx="5"/>
          </p:cNvCxnSpPr>
          <p:nvPr/>
        </p:nvCxnSpPr>
        <p:spPr>
          <a:xfrm flipH="1" flipV="1">
            <a:off x="9351940" y="4040758"/>
            <a:ext cx="158153"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70A23DC9-73D7-4F25-B8AD-8B0E16B59BA9}"/>
              </a:ext>
            </a:extLst>
          </p:cNvPr>
          <p:cNvCxnSpPr>
            <a:cxnSpLocks/>
            <a:stCxn id="54" idx="4"/>
            <a:endCxn id="53" idx="4"/>
          </p:cNvCxnSpPr>
          <p:nvPr/>
        </p:nvCxnSpPr>
        <p:spPr>
          <a:xfrm flipH="1" flipV="1">
            <a:off x="9036592" y="4171380"/>
            <a:ext cx="1" cy="22366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573A4F20-04B5-49C0-8EE5-95A5F1AA66E6}"/>
              </a:ext>
            </a:extLst>
          </p:cNvPr>
          <p:cNvCxnSpPr>
            <a:cxnSpLocks/>
            <a:stCxn id="54" idx="3"/>
            <a:endCxn id="53" idx="3"/>
          </p:cNvCxnSpPr>
          <p:nvPr/>
        </p:nvCxnSpPr>
        <p:spPr>
          <a:xfrm flipV="1">
            <a:off x="8563092" y="4040758"/>
            <a:ext cx="158151" cy="158153"/>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E0A8D663-068B-4FCD-9D36-B26696E224A0}"/>
              </a:ext>
            </a:extLst>
          </p:cNvPr>
          <p:cNvCxnSpPr>
            <a:cxnSpLocks/>
            <a:stCxn id="53" idx="2"/>
            <a:endCxn id="54" idx="2"/>
          </p:cNvCxnSpPr>
          <p:nvPr/>
        </p:nvCxnSpPr>
        <p:spPr>
          <a:xfrm flipH="1">
            <a:off x="8366961" y="3725410"/>
            <a:ext cx="223660" cy="1"/>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 xmlns:a16="http://schemas.microsoft.com/office/drawing/2014/main" id="{DCA51851-89F4-4130-8DA5-DD3CD1CE7DBA}"/>
              </a:ext>
            </a:extLst>
          </p:cNvPr>
          <p:cNvGrpSpPr/>
          <p:nvPr/>
        </p:nvGrpSpPr>
        <p:grpSpPr>
          <a:xfrm>
            <a:off x="10620700" y="5457701"/>
            <a:ext cx="760582" cy="567457"/>
            <a:chOff x="4648096" y="5456695"/>
            <a:chExt cx="760582" cy="567457"/>
          </a:xfrm>
          <a:effectLst/>
        </p:grpSpPr>
        <p:sp>
          <p:nvSpPr>
            <p:cNvPr id="69" name="Rounded Rectangle 23">
              <a:extLst>
                <a:ext uri="{FF2B5EF4-FFF2-40B4-BE49-F238E27FC236}">
                  <a16:creationId xmlns="" xmlns:a16="http://schemas.microsoft.com/office/drawing/2014/main" id="{BD07D907-7721-4D38-97CE-FDC4C85C34DD}"/>
                </a:ext>
              </a:extLst>
            </p:cNvPr>
            <p:cNvSpPr/>
            <p:nvPr/>
          </p:nvSpPr>
          <p:spPr>
            <a:xfrm>
              <a:off x="4788159" y="5456695"/>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0" name="Rounded Rectangle 24">
              <a:extLst>
                <a:ext uri="{FF2B5EF4-FFF2-40B4-BE49-F238E27FC236}">
                  <a16:creationId xmlns="" xmlns:a16="http://schemas.microsoft.com/office/drawing/2014/main" id="{631A27A3-D9A9-41C7-B34E-97D663B17E39}"/>
                </a:ext>
              </a:extLst>
            </p:cNvPr>
            <p:cNvSpPr/>
            <p:nvPr/>
          </p:nvSpPr>
          <p:spPr>
            <a:xfrm>
              <a:off x="4740616" y="5494848"/>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1" name="Rounded Rectangle 25">
              <a:extLst>
                <a:ext uri="{FF2B5EF4-FFF2-40B4-BE49-F238E27FC236}">
                  <a16:creationId xmlns="" xmlns:a16="http://schemas.microsoft.com/office/drawing/2014/main" id="{B6E21F84-0CBA-450E-87F5-17989A37124D}"/>
                </a:ext>
              </a:extLst>
            </p:cNvPr>
            <p:cNvSpPr/>
            <p:nvPr/>
          </p:nvSpPr>
          <p:spPr>
            <a:xfrm>
              <a:off x="4695639" y="5533001"/>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Calibri" panose="020F0502020204030204" pitchFamily="34" charset="0"/>
              </a:endParaRPr>
            </a:p>
          </p:txBody>
        </p:sp>
        <p:sp>
          <p:nvSpPr>
            <p:cNvPr id="72" name="Rounded Rectangle 26">
              <a:extLst>
                <a:ext uri="{FF2B5EF4-FFF2-40B4-BE49-F238E27FC236}">
                  <a16:creationId xmlns="" xmlns:a16="http://schemas.microsoft.com/office/drawing/2014/main" id="{9D3A1365-DA12-4EED-A332-A0E6E340818A}"/>
                </a:ext>
              </a:extLst>
            </p:cNvPr>
            <p:cNvSpPr/>
            <p:nvPr/>
          </p:nvSpPr>
          <p:spPr>
            <a:xfrm>
              <a:off x="4648096" y="5571154"/>
              <a:ext cx="620519" cy="452998"/>
            </a:xfrm>
            <a:prstGeom prst="roundRect">
              <a:avLst/>
            </a:prstGeom>
            <a:solidFill>
              <a:schemeClr val="accent5">
                <a:lumMod val="75000"/>
              </a:schemeClr>
            </a:solidFill>
            <a:ln w="1905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CU</a:t>
              </a:r>
            </a:p>
          </p:txBody>
        </p:sp>
      </p:grpSp>
      <p:cxnSp>
        <p:nvCxnSpPr>
          <p:cNvPr id="73" name="Straight Arrow Connector 72">
            <a:extLst>
              <a:ext uri="{FF2B5EF4-FFF2-40B4-BE49-F238E27FC236}">
                <a16:creationId xmlns="" xmlns:a16="http://schemas.microsoft.com/office/drawing/2014/main" id="{DB737D51-EE9F-4643-8120-9C76AFB44092}"/>
              </a:ext>
            </a:extLst>
          </p:cNvPr>
          <p:cNvCxnSpPr>
            <a:cxnSpLocks/>
          </p:cNvCxnSpPr>
          <p:nvPr/>
        </p:nvCxnSpPr>
        <p:spPr>
          <a:xfrm>
            <a:off x="9958375" y="5834724"/>
            <a:ext cx="625727" cy="0"/>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74" name="Rounded Rectangle 9">
            <a:extLst>
              <a:ext uri="{FF2B5EF4-FFF2-40B4-BE49-F238E27FC236}">
                <a16:creationId xmlns="" xmlns:a16="http://schemas.microsoft.com/office/drawing/2014/main" id="{A14D5BDB-B49E-4B2C-A431-90B87BD0AB11}"/>
              </a:ext>
            </a:extLst>
          </p:cNvPr>
          <p:cNvSpPr/>
          <p:nvPr/>
        </p:nvSpPr>
        <p:spPr>
          <a:xfrm>
            <a:off x="6960400" y="5145180"/>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TextBox 74">
            <a:extLst>
              <a:ext uri="{FF2B5EF4-FFF2-40B4-BE49-F238E27FC236}">
                <a16:creationId xmlns="" xmlns:a16="http://schemas.microsoft.com/office/drawing/2014/main" id="{875A7789-3840-4902-99AC-D0928CB5D13B}"/>
              </a:ext>
            </a:extLst>
          </p:cNvPr>
          <p:cNvSpPr txBox="1"/>
          <p:nvPr/>
        </p:nvSpPr>
        <p:spPr>
          <a:xfrm>
            <a:off x="10668330" y="6041114"/>
            <a:ext cx="551754" cy="338554"/>
          </a:xfrm>
          <a:prstGeom prst="rect">
            <a:avLst/>
          </a:prstGeom>
          <a:noFill/>
          <a:effectLst/>
        </p:spPr>
        <p:txBody>
          <a:bodyPr wrap="none" rtlCol="0">
            <a:spAutoFit/>
          </a:bodyPr>
          <a:lstStyle/>
          <a:p>
            <a:pPr>
              <a:spcAft>
                <a:spcPts val="600"/>
              </a:spcAft>
              <a:buClr>
                <a:schemeClr val="bg2"/>
              </a:buClr>
            </a:pPr>
            <a:r>
              <a:rPr lang="en-US" sz="1600" dirty="0"/>
              <a:t>GPU</a:t>
            </a:r>
          </a:p>
        </p:txBody>
      </p:sp>
      <p:sp>
        <p:nvSpPr>
          <p:cNvPr id="77" name="Rounded Rectangle 56">
            <a:extLst>
              <a:ext uri="{FF2B5EF4-FFF2-40B4-BE49-F238E27FC236}">
                <a16:creationId xmlns="" xmlns:a16="http://schemas.microsoft.com/office/drawing/2014/main" id="{053129F6-A07D-4A02-9C9A-0639188D1733}"/>
              </a:ext>
            </a:extLst>
          </p:cNvPr>
          <p:cNvSpPr/>
          <p:nvPr/>
        </p:nvSpPr>
        <p:spPr>
          <a:xfrm>
            <a:off x="7104111" y="5251787"/>
            <a:ext cx="2839065" cy="1023529"/>
          </a:xfrm>
          <a:prstGeom prst="roundRect">
            <a:avLst/>
          </a:prstGeom>
          <a:noFill/>
          <a:ln w="25400">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a:extLst>
              <a:ext uri="{FF2B5EF4-FFF2-40B4-BE49-F238E27FC236}">
                <a16:creationId xmlns="" xmlns:a16="http://schemas.microsoft.com/office/drawing/2014/main" id="{D1CBFAAA-2403-486A-A81D-66F7FBA8E10A}"/>
              </a:ext>
            </a:extLst>
          </p:cNvPr>
          <p:cNvSpPr/>
          <p:nvPr/>
        </p:nvSpPr>
        <p:spPr>
          <a:xfrm>
            <a:off x="8759227" y="5977955"/>
            <a:ext cx="768794" cy="246667"/>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HSAPP</a:t>
            </a:r>
          </a:p>
        </p:txBody>
      </p:sp>
      <p:sp>
        <p:nvSpPr>
          <p:cNvPr id="79" name="Rectangle 78">
            <a:extLst>
              <a:ext uri="{FF2B5EF4-FFF2-40B4-BE49-F238E27FC236}">
                <a16:creationId xmlns="" xmlns:a16="http://schemas.microsoft.com/office/drawing/2014/main" id="{5E0FF88C-EA37-413D-95BF-057A3A2E1E1E}"/>
              </a:ext>
            </a:extLst>
          </p:cNvPr>
          <p:cNvSpPr/>
          <p:nvPr/>
        </p:nvSpPr>
        <p:spPr>
          <a:xfrm>
            <a:off x="8725890" y="5284958"/>
            <a:ext cx="1115537" cy="54352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Dispatcher</a:t>
            </a:r>
          </a:p>
        </p:txBody>
      </p:sp>
      <p:sp>
        <p:nvSpPr>
          <p:cNvPr id="80" name="TextBox 79">
            <a:extLst>
              <a:ext uri="{FF2B5EF4-FFF2-40B4-BE49-F238E27FC236}">
                <a16:creationId xmlns="" xmlns:a16="http://schemas.microsoft.com/office/drawing/2014/main" id="{40DBB6FB-DEDA-476B-800D-BC3146A7C849}"/>
              </a:ext>
            </a:extLst>
          </p:cNvPr>
          <p:cNvSpPr txBox="1"/>
          <p:nvPr/>
        </p:nvSpPr>
        <p:spPr>
          <a:xfrm>
            <a:off x="8273328" y="5218427"/>
            <a:ext cx="399468" cy="338554"/>
          </a:xfrm>
          <a:prstGeom prst="rect">
            <a:avLst/>
          </a:prstGeom>
          <a:noFill/>
          <a:effectLst/>
        </p:spPr>
        <p:txBody>
          <a:bodyPr wrap="none" rtlCol="0">
            <a:spAutoFit/>
          </a:bodyPr>
          <a:lstStyle/>
          <a:p>
            <a:pPr>
              <a:spcAft>
                <a:spcPts val="600"/>
              </a:spcAft>
              <a:buClr>
                <a:schemeClr val="bg2"/>
              </a:buClr>
            </a:pPr>
            <a:r>
              <a:rPr lang="en-US" sz="1600" dirty="0"/>
              <a:t>CP</a:t>
            </a:r>
          </a:p>
        </p:txBody>
      </p:sp>
      <p:grpSp>
        <p:nvGrpSpPr>
          <p:cNvPr id="81" name="Group 80">
            <a:extLst>
              <a:ext uri="{FF2B5EF4-FFF2-40B4-BE49-F238E27FC236}">
                <a16:creationId xmlns="" xmlns:a16="http://schemas.microsoft.com/office/drawing/2014/main" id="{9EFBB99C-C641-4DB7-9B03-BE8B6B52ACD7}"/>
              </a:ext>
            </a:extLst>
          </p:cNvPr>
          <p:cNvGrpSpPr/>
          <p:nvPr/>
        </p:nvGrpSpPr>
        <p:grpSpPr>
          <a:xfrm>
            <a:off x="8036314" y="5999616"/>
            <a:ext cx="455336" cy="152400"/>
            <a:chOff x="9559148" y="3657374"/>
            <a:chExt cx="455336" cy="152400"/>
          </a:xfrm>
          <a:effectLst/>
        </p:grpSpPr>
        <p:cxnSp>
          <p:nvCxnSpPr>
            <p:cNvPr id="82" name="Straight Connector 81">
              <a:extLst>
                <a:ext uri="{FF2B5EF4-FFF2-40B4-BE49-F238E27FC236}">
                  <a16:creationId xmlns="" xmlns:a16="http://schemas.microsoft.com/office/drawing/2014/main" id="{E4EC070E-8789-4B94-A385-9114E984ACEF}"/>
                </a:ext>
              </a:extLst>
            </p:cNvPr>
            <p:cNvCxnSpPr>
              <a:cxnSpLocks/>
            </p:cNvCxnSpPr>
            <p:nvPr/>
          </p:nvCxnSpPr>
          <p:spPr>
            <a:xfrm flipH="1">
              <a:off x="9559148" y="36573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71D1AAE9-1B3F-4004-9677-4480A7BDAEA4}"/>
                </a:ext>
              </a:extLst>
            </p:cNvPr>
            <p:cNvCxnSpPr>
              <a:cxnSpLocks/>
            </p:cNvCxnSpPr>
            <p:nvPr/>
          </p:nvCxnSpPr>
          <p:spPr>
            <a:xfrm flipH="1">
              <a:off x="9559148" y="3809774"/>
              <a:ext cx="4553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 xmlns:a16="http://schemas.microsoft.com/office/drawing/2014/main" id="{6C5BB049-7F91-4B0A-97B9-6CB1371CC820}"/>
                </a:ext>
              </a:extLst>
            </p:cNvPr>
            <p:cNvCxnSpPr>
              <a:cxnSpLocks/>
            </p:cNvCxnSpPr>
            <p:nvPr/>
          </p:nvCxnSpPr>
          <p:spPr>
            <a:xfrm flipH="1">
              <a:off x="10006766"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 xmlns:a16="http://schemas.microsoft.com/office/drawing/2014/main" id="{8E2EF5ED-32BF-4E62-ACEF-52DCF0811A7E}"/>
                </a:ext>
              </a:extLst>
            </p:cNvPr>
            <p:cNvCxnSpPr>
              <a:cxnSpLocks/>
            </p:cNvCxnSpPr>
            <p:nvPr/>
          </p:nvCxnSpPr>
          <p:spPr>
            <a:xfrm flipH="1">
              <a:off x="9916222"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72A9DE20-D58D-4FD1-8107-1A0995ACF570}"/>
                </a:ext>
              </a:extLst>
            </p:cNvPr>
            <p:cNvCxnSpPr>
              <a:cxnSpLocks/>
            </p:cNvCxnSpPr>
            <p:nvPr/>
          </p:nvCxnSpPr>
          <p:spPr>
            <a:xfrm flipH="1">
              <a:off x="9828060"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 xmlns:a16="http://schemas.microsoft.com/office/drawing/2014/main" id="{B8F053C8-116A-4B1F-9FD5-9233444CAAA9}"/>
                </a:ext>
              </a:extLst>
            </p:cNvPr>
            <p:cNvCxnSpPr>
              <a:cxnSpLocks/>
            </p:cNvCxnSpPr>
            <p:nvPr/>
          </p:nvCxnSpPr>
          <p:spPr>
            <a:xfrm flipH="1">
              <a:off x="9739898" y="3657374"/>
              <a:ext cx="1"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 xmlns:a16="http://schemas.microsoft.com/office/drawing/2014/main" id="{9C08E515-A8D1-48E2-B21A-C316C96EAB03}"/>
              </a:ext>
            </a:extLst>
          </p:cNvPr>
          <p:cNvSpPr txBox="1"/>
          <p:nvPr/>
        </p:nvSpPr>
        <p:spPr>
          <a:xfrm>
            <a:off x="7906949" y="5791004"/>
            <a:ext cx="737702" cy="246221"/>
          </a:xfrm>
          <a:prstGeom prst="rect">
            <a:avLst/>
          </a:prstGeom>
          <a:noFill/>
          <a:effectLst/>
        </p:spPr>
        <p:txBody>
          <a:bodyPr wrap="none" rtlCol="0">
            <a:spAutoFit/>
          </a:bodyPr>
          <a:lstStyle/>
          <a:p>
            <a:pPr>
              <a:spcAft>
                <a:spcPts val="600"/>
              </a:spcAft>
              <a:buClr>
                <a:schemeClr val="bg2"/>
              </a:buClr>
            </a:pPr>
            <a:r>
              <a:rPr lang="en-US" sz="1000" dirty="0"/>
              <a:t>HW queue</a:t>
            </a:r>
          </a:p>
        </p:txBody>
      </p:sp>
      <p:sp>
        <p:nvSpPr>
          <p:cNvPr id="89" name="Rectangle 88">
            <a:extLst>
              <a:ext uri="{FF2B5EF4-FFF2-40B4-BE49-F238E27FC236}">
                <a16:creationId xmlns="" xmlns:a16="http://schemas.microsoft.com/office/drawing/2014/main" id="{73DE22DB-5AC1-4B5E-96CA-1D15BA94C4A6}"/>
              </a:ext>
            </a:extLst>
          </p:cNvPr>
          <p:cNvSpPr/>
          <p:nvPr/>
        </p:nvSpPr>
        <p:spPr>
          <a:xfrm>
            <a:off x="7162064" y="5362763"/>
            <a:ext cx="988866" cy="384046"/>
          </a:xfrm>
          <a:prstGeom prst="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HW Queue Scheduler</a:t>
            </a:r>
          </a:p>
        </p:txBody>
      </p:sp>
      <p:cxnSp>
        <p:nvCxnSpPr>
          <p:cNvPr id="90" name="Connector: Elbow 89">
            <a:extLst>
              <a:ext uri="{FF2B5EF4-FFF2-40B4-BE49-F238E27FC236}">
                <a16:creationId xmlns="" xmlns:a16="http://schemas.microsoft.com/office/drawing/2014/main" id="{8794B700-8E89-4ED8-B59F-3769BA1B90A5}"/>
              </a:ext>
            </a:extLst>
          </p:cNvPr>
          <p:cNvCxnSpPr>
            <a:cxnSpLocks/>
            <a:stCxn id="89" idx="2"/>
          </p:cNvCxnSpPr>
          <p:nvPr/>
        </p:nvCxnSpPr>
        <p:spPr>
          <a:xfrm rot="16200000" flipH="1">
            <a:off x="7657533" y="5745772"/>
            <a:ext cx="333509" cy="335581"/>
          </a:xfrm>
          <a:prstGeom prst="bentConnector2">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0517A30-1FED-415C-AC0A-2A75690F828F}"/>
              </a:ext>
            </a:extLst>
          </p:cNvPr>
          <p:cNvCxnSpPr>
            <a:cxnSpLocks/>
          </p:cNvCxnSpPr>
          <p:nvPr/>
        </p:nvCxnSpPr>
        <p:spPr>
          <a:xfrm>
            <a:off x="8510230" y="6073110"/>
            <a:ext cx="241418" cy="1"/>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BFD21C17-3E38-4834-B6DC-2E4E9FEC4A0E}"/>
              </a:ext>
            </a:extLst>
          </p:cNvPr>
          <p:cNvCxnSpPr>
            <a:cxnSpLocks/>
          </p:cNvCxnSpPr>
          <p:nvPr/>
        </p:nvCxnSpPr>
        <p:spPr>
          <a:xfrm flipV="1">
            <a:off x="9146005" y="5826574"/>
            <a:ext cx="0" cy="142328"/>
          </a:xfrm>
          <a:prstGeom prst="straightConnector1">
            <a:avLst/>
          </a:prstGeom>
          <a:ln w="254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 xmlns:a16="http://schemas.microsoft.com/office/drawing/2014/main" id="{17419CEE-6F4D-4A85-9AF0-E913E096D1FE}"/>
              </a:ext>
            </a:extLst>
          </p:cNvPr>
          <p:cNvSpPr txBox="1"/>
          <p:nvPr/>
        </p:nvSpPr>
        <p:spPr>
          <a:xfrm>
            <a:off x="9975660" y="5535390"/>
            <a:ext cx="639534" cy="553998"/>
          </a:xfrm>
          <a:prstGeom prst="rect">
            <a:avLst/>
          </a:prstGeom>
          <a:noFill/>
          <a:effectLst/>
        </p:spPr>
        <p:txBody>
          <a:bodyPr wrap="none" lIns="0" tIns="0" rIns="0" bIns="0" rtlCol="0">
            <a:spAutoFit/>
          </a:bodyPr>
          <a:lstStyle/>
          <a:p>
            <a:pPr>
              <a:spcAft>
                <a:spcPts val="0"/>
              </a:spcAft>
              <a:buClr>
                <a:schemeClr val="bg2"/>
              </a:buClr>
            </a:pPr>
            <a:r>
              <a:rPr lang="en-US" dirty="0"/>
              <a:t>work-</a:t>
            </a:r>
          </a:p>
          <a:p>
            <a:pPr>
              <a:spcAft>
                <a:spcPts val="0"/>
              </a:spcAft>
              <a:buClr>
                <a:schemeClr val="bg2"/>
              </a:buClr>
            </a:pPr>
            <a:r>
              <a:rPr lang="en-US" dirty="0"/>
              <a:t>groups</a:t>
            </a:r>
          </a:p>
        </p:txBody>
      </p:sp>
      <p:sp>
        <p:nvSpPr>
          <p:cNvPr id="94" name="Rounded Rectangle 9">
            <a:extLst>
              <a:ext uri="{FF2B5EF4-FFF2-40B4-BE49-F238E27FC236}">
                <a16:creationId xmlns="" xmlns:a16="http://schemas.microsoft.com/office/drawing/2014/main" id="{290C63D6-C1EC-4309-93F1-3A8C612BC6DE}"/>
              </a:ext>
            </a:extLst>
          </p:cNvPr>
          <p:cNvSpPr/>
          <p:nvPr/>
        </p:nvSpPr>
        <p:spPr>
          <a:xfrm>
            <a:off x="6976655" y="1436943"/>
            <a:ext cx="4510566" cy="1224139"/>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TextBox 94">
            <a:extLst>
              <a:ext uri="{FF2B5EF4-FFF2-40B4-BE49-F238E27FC236}">
                <a16:creationId xmlns="" xmlns:a16="http://schemas.microsoft.com/office/drawing/2014/main" id="{755BBC38-1215-4456-9355-37D0EAE82F3F}"/>
              </a:ext>
            </a:extLst>
          </p:cNvPr>
          <p:cNvSpPr txBox="1"/>
          <p:nvPr/>
        </p:nvSpPr>
        <p:spPr>
          <a:xfrm>
            <a:off x="10499766" y="1448800"/>
            <a:ext cx="530915" cy="338554"/>
          </a:xfrm>
          <a:prstGeom prst="rect">
            <a:avLst/>
          </a:prstGeom>
          <a:noFill/>
        </p:spPr>
        <p:txBody>
          <a:bodyPr wrap="none" rtlCol="0">
            <a:spAutoFit/>
          </a:bodyPr>
          <a:lstStyle/>
          <a:p>
            <a:pPr>
              <a:spcAft>
                <a:spcPts val="600"/>
              </a:spcAft>
              <a:buClr>
                <a:schemeClr val="bg2"/>
              </a:buClr>
            </a:pPr>
            <a:r>
              <a:rPr lang="en-US" sz="1600" dirty="0"/>
              <a:t>CPU</a:t>
            </a:r>
          </a:p>
        </p:txBody>
      </p:sp>
      <p:sp>
        <p:nvSpPr>
          <p:cNvPr id="96" name="Rounded Rectangle 9">
            <a:extLst>
              <a:ext uri="{FF2B5EF4-FFF2-40B4-BE49-F238E27FC236}">
                <a16:creationId xmlns="" xmlns:a16="http://schemas.microsoft.com/office/drawing/2014/main" id="{2FA91954-590A-4378-88E8-27998883F912}"/>
              </a:ext>
            </a:extLst>
          </p:cNvPr>
          <p:cNvSpPr/>
          <p:nvPr/>
        </p:nvSpPr>
        <p:spPr>
          <a:xfrm>
            <a:off x="6976655" y="2928271"/>
            <a:ext cx="4510566" cy="1955651"/>
          </a:xfrm>
          <a:prstGeom prst="roundRect">
            <a:avLst/>
          </a:prstGeom>
          <a:noFill/>
          <a:ln>
            <a:solidFill>
              <a:srgbClr val="00B0F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TextBox 96">
            <a:extLst>
              <a:ext uri="{FF2B5EF4-FFF2-40B4-BE49-F238E27FC236}">
                <a16:creationId xmlns="" xmlns:a16="http://schemas.microsoft.com/office/drawing/2014/main" id="{027A14B7-F078-4147-AE8D-DB238630CFB0}"/>
              </a:ext>
            </a:extLst>
          </p:cNvPr>
          <p:cNvSpPr txBox="1"/>
          <p:nvPr/>
        </p:nvSpPr>
        <p:spPr>
          <a:xfrm>
            <a:off x="10367966" y="4481089"/>
            <a:ext cx="900631" cy="338554"/>
          </a:xfrm>
          <a:prstGeom prst="rect">
            <a:avLst/>
          </a:prstGeom>
          <a:noFill/>
        </p:spPr>
        <p:txBody>
          <a:bodyPr wrap="none" rtlCol="0">
            <a:spAutoFit/>
          </a:bodyPr>
          <a:lstStyle/>
          <a:p>
            <a:pPr>
              <a:spcAft>
                <a:spcPts val="600"/>
              </a:spcAft>
              <a:buClr>
                <a:schemeClr val="bg2"/>
              </a:buClr>
            </a:pPr>
            <a:r>
              <a:rPr lang="en-US" sz="1600" dirty="0"/>
              <a:t>Memory</a:t>
            </a:r>
          </a:p>
        </p:txBody>
      </p:sp>
      <p:cxnSp>
        <p:nvCxnSpPr>
          <p:cNvPr id="99" name="Connector: Elbow 98">
            <a:extLst>
              <a:ext uri="{FF2B5EF4-FFF2-40B4-BE49-F238E27FC236}">
                <a16:creationId xmlns="" xmlns:a16="http://schemas.microsoft.com/office/drawing/2014/main" id="{C08330AB-6EC9-4974-ADDC-FFA3452E464B}"/>
              </a:ext>
            </a:extLst>
          </p:cNvPr>
          <p:cNvCxnSpPr>
            <a:cxnSpLocks/>
            <a:stCxn id="58" idx="1"/>
          </p:cNvCxnSpPr>
          <p:nvPr/>
        </p:nvCxnSpPr>
        <p:spPr>
          <a:xfrm rot="10800000" flipV="1">
            <a:off x="7858329" y="3239364"/>
            <a:ext cx="704604" cy="19954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E51CDD1A-D6B5-44F2-BD3C-AA2C943FA934}"/>
              </a:ext>
            </a:extLst>
          </p:cNvPr>
          <p:cNvCxnSpPr/>
          <p:nvPr/>
        </p:nvCxnSpPr>
        <p:spPr>
          <a:xfrm>
            <a:off x="9510093" y="3251910"/>
            <a:ext cx="85787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350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repeatCount="indefinite" fill="hold" grpId="0" nodeType="clickEffect">
                                  <p:stCondLst>
                                    <p:cond delay="0"/>
                                  </p:stCondLst>
                                  <p:endCondLst>
                                    <p:cond evt="onNext" delay="0">
                                      <p:tgtEl>
                                        <p:sldTgt/>
                                      </p:tgtEl>
                                    </p:cond>
                                  </p:endCondLst>
                                  <p:childTnLst>
                                    <p:animEffect transition="out" filter="fade">
                                      <p:cBhvr>
                                        <p:cTn id="10" dur="500" tmFilter="0, 0; .2, .5; .8, .5; 1, 0"/>
                                        <p:tgtEl>
                                          <p:spTgt spid="50"/>
                                        </p:tgtEl>
                                      </p:cBhvr>
                                    </p:animEffect>
                                    <p:animScale>
                                      <p:cBhvr>
                                        <p:cTn id="11" dur="250" autoRev="1" fill="hold"/>
                                        <p:tgtEl>
                                          <p:spTgt spid="50"/>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indefinite" fill="hold" grpId="0" nodeType="clickEffect">
                                  <p:stCondLst>
                                    <p:cond delay="0"/>
                                  </p:stCondLst>
                                  <p:endCondLst>
                                    <p:cond evt="onNext" delay="0">
                                      <p:tgtEl>
                                        <p:sldTgt/>
                                      </p:tgtEl>
                                    </p:cond>
                                  </p:endCondLst>
                                  <p:childTnLst>
                                    <p:animEffect transition="out" filter="fade">
                                      <p:cBhvr>
                                        <p:cTn id="19" dur="500" tmFilter="0, 0; .2, .5; .8, .5; 1, 0"/>
                                        <p:tgtEl>
                                          <p:spTgt spid="78"/>
                                        </p:tgtEl>
                                      </p:cBhvr>
                                    </p:animEffect>
                                    <p:animScale>
                                      <p:cBhvr>
                                        <p:cTn id="20" dur="250" autoRev="1" fill="hold"/>
                                        <p:tgtEl>
                                          <p:spTgt spid="78"/>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indefinite" fill="hold" grpId="0" nodeType="clickEffect">
                                  <p:stCondLst>
                                    <p:cond delay="0"/>
                                  </p:stCondLst>
                                  <p:endCondLst>
                                    <p:cond evt="onNext" delay="0">
                                      <p:tgtEl>
                                        <p:sldTgt/>
                                      </p:tgtEl>
                                    </p:cond>
                                  </p:endCondLst>
                                  <p:childTnLst>
                                    <p:animEffect transition="out" filter="fade">
                                      <p:cBhvr>
                                        <p:cTn id="28" dur="500" tmFilter="0, 0; .2, .5; .8, .5; 1, 0"/>
                                        <p:tgtEl>
                                          <p:spTgt spid="89"/>
                                        </p:tgtEl>
                                      </p:cBhvr>
                                    </p:animEffect>
                                    <p:animScale>
                                      <p:cBhvr>
                                        <p:cTn id="29" dur="250" autoRev="1" fill="hold"/>
                                        <p:tgtEl>
                                          <p:spTgt spid="89"/>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repeatCount="indefinite" fill="hold" grpId="1" nodeType="clickEffect">
                                  <p:stCondLst>
                                    <p:cond delay="0"/>
                                  </p:stCondLst>
                                  <p:endCondLst>
                                    <p:cond evt="onNext" delay="0">
                                      <p:tgtEl>
                                        <p:sldTgt/>
                                      </p:tgtEl>
                                    </p:cond>
                                  </p:endCondLst>
                                  <p:childTnLst>
                                    <p:animEffect transition="out" filter="fade">
                                      <p:cBhvr>
                                        <p:cTn id="37" dur="500" tmFilter="0, 0; .2, .5; .8, .5; 1, 0"/>
                                        <p:tgtEl>
                                          <p:spTgt spid="78"/>
                                        </p:tgtEl>
                                      </p:cBhvr>
                                    </p:animEffect>
                                    <p:animScale>
                                      <p:cBhvr>
                                        <p:cTn id="38"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50" grpId="0" animBg="1"/>
      <p:bldP spid="78" grpId="0" animBg="1"/>
      <p:bldP spid="78" grpId="1" animBg="1"/>
      <p:bldP spid="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861055208"/>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0" kern="1200" dirty="0" err="1">
                          <a:solidFill>
                            <a:schemeClr val="dk1"/>
                          </a:solidFill>
                          <a:effectLst/>
                          <a:latin typeface="+mn-lt"/>
                          <a:ea typeface="+mn-ea"/>
                          <a:cs typeface="+mn-cs"/>
                        </a:rPr>
                        <a:t>ROCm</a:t>
                      </a:r>
                      <a:r>
                        <a:rPr lang="en-US" sz="1800" b="0" kern="1200" dirty="0">
                          <a:solidFill>
                            <a:schemeClr val="dk1"/>
                          </a:solidFill>
                          <a:effectLst/>
                          <a:latin typeface="+mn-lt"/>
                          <a:ea typeface="+mn-ea"/>
                          <a:cs typeface="+mn-cs"/>
                        </a:rPr>
                        <a:t>, GCN3 ISA, and GPU Arch</a:t>
                      </a:r>
                      <a:endParaRPr lang="en-US" sz="1800" b="0" dirty="0"/>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b="0" dirty="0"/>
                        <a:t>Sooraj</a:t>
                      </a:r>
                    </a:p>
                  </a:txBody>
                  <a:tcPr marL="68580" marR="68580" marT="34290" marB="34290"/>
                </a:tc>
                <a:tc>
                  <a:txBody>
                    <a:bodyPr/>
                    <a:lstStyle/>
                    <a:p>
                      <a:pPr algn="ctr"/>
                      <a:r>
                        <a:rPr lang="en-US" sz="1800" b="0" dirty="0"/>
                        <a:t>9:15</a:t>
                      </a:r>
                      <a:r>
                        <a:rPr lang="en-US" sz="1800" b="0" baseline="0" dirty="0"/>
                        <a:t> – 10:00</a:t>
                      </a:r>
                      <a:endParaRPr lang="en-US" sz="1800" b="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b="1"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b="1" dirty="0"/>
                        <a:t>10:00</a:t>
                      </a:r>
                      <a:r>
                        <a:rPr lang="en-US" sz="1800" b="1" baseline="0" dirty="0"/>
                        <a:t> – </a:t>
                      </a:r>
                      <a:r>
                        <a:rPr lang="en-US" sz="1800" b="1"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kern="1200" dirty="0">
                          <a:solidFill>
                            <a:schemeClr val="dk1"/>
                          </a:solidFill>
                          <a:effectLst/>
                          <a:latin typeface="+mn-lt"/>
                          <a:ea typeface="+mn-ea"/>
                          <a:cs typeface="+mn-cs"/>
                        </a:rPr>
                        <a:t>Ruby and GPU Protocol Tester</a:t>
                      </a:r>
                      <a:endParaRPr lang="en-US" sz="1800" dirty="0"/>
                    </a:p>
                  </a:txBody>
                  <a:tcPr marL="68580" marR="68580" marT="34290" marB="34290"/>
                </a:tc>
                <a:tc>
                  <a:txBody>
                    <a:bodyPr/>
                    <a:lstStyle/>
                    <a:p>
                      <a:pPr algn="ctr"/>
                      <a:r>
                        <a:rPr lang="en-US" sz="1800" dirty="0"/>
                        <a:t>Tuan</a:t>
                      </a:r>
                    </a:p>
                  </a:txBody>
                  <a:tcPr marL="68580" marR="68580" marT="34290" marB="34290"/>
                </a:tc>
                <a:tc>
                  <a:txBody>
                    <a:bodyPr/>
                    <a:lstStyle/>
                    <a:p>
                      <a:pPr algn="ctr"/>
                      <a:r>
                        <a:rPr lang="en-US" sz="1800" dirty="0"/>
                        <a:t>10:30</a:t>
                      </a:r>
                      <a:r>
                        <a:rPr lang="en-US" sz="1800" baseline="0" dirty="0"/>
                        <a:t> – </a:t>
                      </a:r>
                      <a:r>
                        <a:rPr lang="en-US" sz="180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4746672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816524956"/>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0" kern="1200" dirty="0" err="1">
                          <a:solidFill>
                            <a:schemeClr val="dk1"/>
                          </a:solidFill>
                          <a:effectLst/>
                          <a:latin typeface="+mn-lt"/>
                          <a:ea typeface="+mn-ea"/>
                          <a:cs typeface="+mn-cs"/>
                        </a:rPr>
                        <a:t>ROCm</a:t>
                      </a:r>
                      <a:r>
                        <a:rPr lang="en-US" sz="1800" b="0" kern="1200" dirty="0">
                          <a:solidFill>
                            <a:schemeClr val="dk1"/>
                          </a:solidFill>
                          <a:effectLst/>
                          <a:latin typeface="+mn-lt"/>
                          <a:ea typeface="+mn-ea"/>
                          <a:cs typeface="+mn-cs"/>
                        </a:rPr>
                        <a:t>, GCN3 ISA, and GPU Arch</a:t>
                      </a:r>
                      <a:endParaRPr lang="en-US" sz="1800" b="0" dirty="0"/>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b="0" dirty="0"/>
                        <a:t>Sooraj</a:t>
                      </a:r>
                    </a:p>
                  </a:txBody>
                  <a:tcPr marL="68580" marR="68580" marT="34290" marB="34290"/>
                </a:tc>
                <a:tc>
                  <a:txBody>
                    <a:bodyPr/>
                    <a:lstStyle/>
                    <a:p>
                      <a:pPr algn="ctr"/>
                      <a:r>
                        <a:rPr lang="en-US" sz="1800" b="0" dirty="0"/>
                        <a:t>9:15</a:t>
                      </a:r>
                      <a:r>
                        <a:rPr lang="en-US" sz="1800" b="0" baseline="0" dirty="0"/>
                        <a:t> – 10:00</a:t>
                      </a:r>
                      <a:endParaRPr lang="en-US" sz="1800" b="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b="1" kern="1200" dirty="0">
                          <a:solidFill>
                            <a:schemeClr val="dk1"/>
                          </a:solidFill>
                          <a:effectLst/>
                          <a:latin typeface="+mn-lt"/>
                          <a:ea typeface="+mn-ea"/>
                          <a:cs typeface="+mn-cs"/>
                        </a:rPr>
                        <a:t>Ruby and GPU Protocol Tester</a:t>
                      </a:r>
                      <a:endParaRPr lang="en-US" sz="1800" b="1" dirty="0"/>
                    </a:p>
                  </a:txBody>
                  <a:tcPr marL="68580" marR="68580" marT="34290" marB="34290"/>
                </a:tc>
                <a:tc>
                  <a:txBody>
                    <a:bodyPr/>
                    <a:lstStyle/>
                    <a:p>
                      <a:pPr algn="ctr"/>
                      <a:r>
                        <a:rPr lang="en-US" sz="1800" b="1" dirty="0"/>
                        <a:t>Tuan</a:t>
                      </a:r>
                    </a:p>
                  </a:txBody>
                  <a:tcPr marL="68580" marR="68580" marT="34290" marB="34290"/>
                </a:tc>
                <a:tc>
                  <a:txBody>
                    <a:bodyPr/>
                    <a:lstStyle/>
                    <a:p>
                      <a:pPr algn="ctr"/>
                      <a:r>
                        <a:rPr lang="en-US" sz="1800" b="1" dirty="0"/>
                        <a:t>10:30</a:t>
                      </a:r>
                      <a:r>
                        <a:rPr lang="en-US" sz="1800" b="1" baseline="0" dirty="0"/>
                        <a:t> – </a:t>
                      </a:r>
                      <a:r>
                        <a:rPr lang="en-US" sz="1800" b="1"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4682366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memory contributions</a:t>
            </a:r>
          </a:p>
        </p:txBody>
      </p:sp>
      <p:sp>
        <p:nvSpPr>
          <p:cNvPr id="3" name="Content Placeholder 2"/>
          <p:cNvSpPr>
            <a:spLocks noGrp="1"/>
          </p:cNvSpPr>
          <p:nvPr>
            <p:ph idx="1"/>
          </p:nvPr>
        </p:nvSpPr>
        <p:spPr/>
        <p:txBody>
          <a:bodyPr/>
          <a:lstStyle/>
          <a:p>
            <a:r>
              <a:rPr lang="en-US" dirty="0"/>
              <a:t>Ruby Background</a:t>
            </a:r>
          </a:p>
          <a:p>
            <a:r>
              <a:rPr lang="en-US" dirty="0"/>
              <a:t>CU – Memory Interface</a:t>
            </a:r>
            <a:endParaRPr lang="en-US" dirty="0">
              <a:cs typeface="Calibri"/>
            </a:endParaRPr>
          </a:p>
          <a:p>
            <a:r>
              <a:rPr lang="en-US" dirty="0"/>
              <a:t>GPU VIPER Protocol</a:t>
            </a:r>
          </a:p>
          <a:p>
            <a:r>
              <a:rPr lang="en-US" dirty="0"/>
              <a:t>GPU SLICC Protocol Tester</a:t>
            </a:r>
          </a:p>
        </p:txBody>
      </p:sp>
      <p:sp>
        <p:nvSpPr>
          <p:cNvPr id="4" name="Text Placeholder 3"/>
          <p:cNvSpPr>
            <a:spLocks noGrp="1"/>
          </p:cNvSpPr>
          <p:nvPr>
            <p:ph type="body" sz="quarter" idx="10"/>
          </p:nvPr>
        </p:nvSpPr>
        <p:spPr/>
        <p:txBody>
          <a:bodyPr/>
          <a:lstStyle/>
          <a:p>
            <a:r>
              <a:rPr lang="en-US" dirty="0"/>
              <a:t>Outline</a:t>
            </a:r>
          </a:p>
        </p:txBody>
      </p:sp>
    </p:spTree>
    <p:extLst>
      <p:ext uri="{BB962C8B-B14F-4D97-AF65-F5344CB8AC3E}">
        <p14:creationId xmlns:p14="http://schemas.microsoft.com/office/powerpoint/2010/main" val="1419226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memory contributions</a:t>
            </a:r>
          </a:p>
        </p:txBody>
      </p:sp>
      <p:sp>
        <p:nvSpPr>
          <p:cNvPr id="3" name="Content Placeholder 2"/>
          <p:cNvSpPr>
            <a:spLocks noGrp="1"/>
          </p:cNvSpPr>
          <p:nvPr>
            <p:ph idx="1"/>
          </p:nvPr>
        </p:nvSpPr>
        <p:spPr/>
        <p:txBody>
          <a:bodyPr/>
          <a:lstStyle/>
          <a:p>
            <a:r>
              <a:rPr lang="en-US" dirty="0"/>
              <a:t>Ruby Background</a:t>
            </a:r>
          </a:p>
          <a:p>
            <a:r>
              <a:rPr lang="en-US" dirty="0">
                <a:solidFill>
                  <a:schemeClr val="bg1">
                    <a:lumMod val="85000"/>
                  </a:schemeClr>
                </a:solidFill>
              </a:rPr>
              <a:t>CU – Memory Interface</a:t>
            </a:r>
            <a:endParaRPr lang="en-US" dirty="0">
              <a:solidFill>
                <a:schemeClr val="bg1">
                  <a:lumMod val="85000"/>
                </a:schemeClr>
              </a:solidFill>
              <a:cs typeface="Calibri"/>
            </a:endParaRPr>
          </a:p>
          <a:p>
            <a:r>
              <a:rPr lang="en-US" dirty="0">
                <a:solidFill>
                  <a:schemeClr val="bg1">
                    <a:lumMod val="85000"/>
                  </a:schemeClr>
                </a:solidFill>
              </a:rPr>
              <a:t>GPU VIPER Protocol</a:t>
            </a:r>
          </a:p>
          <a:p>
            <a:r>
              <a:rPr lang="en-US" dirty="0">
                <a:solidFill>
                  <a:schemeClr val="bg1">
                    <a:lumMod val="85000"/>
                  </a:schemeClr>
                </a:solidFill>
              </a:rPr>
              <a:t>GPU SLICC Protocol Tester</a:t>
            </a:r>
          </a:p>
        </p:txBody>
      </p:sp>
      <p:sp>
        <p:nvSpPr>
          <p:cNvPr id="4" name="Text Placeholder 3"/>
          <p:cNvSpPr>
            <a:spLocks noGrp="1"/>
          </p:cNvSpPr>
          <p:nvPr>
            <p:ph type="body" sz="quarter" idx="10"/>
          </p:nvPr>
        </p:nvSpPr>
        <p:spPr/>
        <p:txBody>
          <a:bodyPr/>
          <a:lstStyle/>
          <a:p>
            <a:r>
              <a:rPr lang="en-US" dirty="0"/>
              <a:t>Outline</a:t>
            </a:r>
          </a:p>
        </p:txBody>
      </p:sp>
    </p:spTree>
    <p:extLst>
      <p:ext uri="{BB962C8B-B14F-4D97-AF65-F5344CB8AC3E}">
        <p14:creationId xmlns:p14="http://schemas.microsoft.com/office/powerpoint/2010/main" val="13092072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background</a:t>
            </a:r>
          </a:p>
        </p:txBody>
      </p:sp>
      <p:sp>
        <p:nvSpPr>
          <p:cNvPr id="3" name="Content Placeholder 2"/>
          <p:cNvSpPr>
            <a:spLocks noGrp="1"/>
          </p:cNvSpPr>
          <p:nvPr>
            <p:ph idx="1"/>
          </p:nvPr>
        </p:nvSpPr>
        <p:spPr/>
        <p:txBody>
          <a:bodyPr/>
          <a:lstStyle/>
          <a:p>
            <a:r>
              <a:rPr lang="en-US" dirty="0"/>
              <a:t>Flexible Memory System</a:t>
            </a:r>
          </a:p>
          <a:p>
            <a:pPr lvl="1"/>
            <a:r>
              <a:rPr lang="en-US" dirty="0"/>
              <a:t>Rich configuration </a:t>
            </a:r>
          </a:p>
          <a:p>
            <a:pPr lvl="2"/>
            <a:r>
              <a:rPr lang="en-US" dirty="0"/>
              <a:t>Simulate combination of caches, coherence, interconnect, etc.</a:t>
            </a:r>
          </a:p>
          <a:p>
            <a:pPr lvl="1"/>
            <a:r>
              <a:rPr lang="en-US" dirty="0"/>
              <a:t>Rapid prototyping </a:t>
            </a:r>
          </a:p>
          <a:p>
            <a:pPr lvl="2"/>
            <a:r>
              <a:rPr lang="en-US" dirty="0"/>
              <a:t>Domain-Specific Language (SLICC) for coherence protocols</a:t>
            </a:r>
          </a:p>
          <a:p>
            <a:pPr lvl="2"/>
            <a:r>
              <a:rPr lang="en-US" dirty="0"/>
              <a:t>Modular components</a:t>
            </a:r>
          </a:p>
          <a:p>
            <a:r>
              <a:rPr lang="en-US" dirty="0"/>
              <a:t>Detailed statistics</a:t>
            </a:r>
          </a:p>
          <a:p>
            <a:pPr lvl="1"/>
            <a:r>
              <a:rPr lang="en-US" dirty="0"/>
              <a:t>Latency distributions for requests</a:t>
            </a:r>
          </a:p>
          <a:p>
            <a:pPr lvl="1"/>
            <a:r>
              <a:rPr lang="en-US" dirty="0"/>
              <a:t>Generated state transitions, network utilization, etc.</a:t>
            </a:r>
          </a:p>
          <a:p>
            <a:r>
              <a:rPr lang="en-US" dirty="0"/>
              <a:t>Detailed component simulation</a:t>
            </a:r>
          </a:p>
          <a:p>
            <a:pPr lvl="1"/>
            <a:r>
              <a:rPr lang="en-US" dirty="0"/>
              <a:t>Network (fixed/flexible Garnet pipelines and simple)</a:t>
            </a:r>
          </a:p>
          <a:p>
            <a:pPr lvl="1"/>
            <a:r>
              <a:rPr lang="en-US" dirty="0"/>
              <a:t>Caches (pluggable replacement policies)</a:t>
            </a:r>
          </a:p>
          <a:p>
            <a:pPr lvl="1"/>
            <a:r>
              <a:rPr lang="en-US" dirty="0"/>
              <a:t>Memory (shared memory controllers between Classic and Ruby)</a:t>
            </a:r>
          </a:p>
          <a:p>
            <a:r>
              <a:rPr lang="en-US" dirty="0"/>
              <a:t>gem5 Ruby tutorial: </a:t>
            </a:r>
            <a:r>
              <a:rPr lang="en-US" dirty="0">
                <a:hlinkClick r:id="rId2"/>
              </a:rPr>
              <a:t>http://learning.gem5.org/book/part3/index.html</a:t>
            </a:r>
            <a:endParaRPr lang="en-US" dirty="0"/>
          </a:p>
          <a:p>
            <a:r>
              <a:rPr lang="en-US" dirty="0">
                <a:solidFill>
                  <a:srgbClr val="FF0000"/>
                </a:solidFill>
              </a:rPr>
              <a:t>Our GCN3 GPU model only works with Ruby memory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03457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memory contributions</a:t>
            </a:r>
          </a:p>
        </p:txBody>
      </p:sp>
      <p:sp>
        <p:nvSpPr>
          <p:cNvPr id="3" name="Content Placeholder 2"/>
          <p:cNvSpPr>
            <a:spLocks noGrp="1"/>
          </p:cNvSpPr>
          <p:nvPr>
            <p:ph idx="1"/>
          </p:nvPr>
        </p:nvSpPr>
        <p:spPr/>
        <p:txBody>
          <a:bodyPr/>
          <a:lstStyle/>
          <a:p>
            <a:r>
              <a:rPr lang="en-US" dirty="0">
                <a:solidFill>
                  <a:schemeClr val="bg1">
                    <a:lumMod val="85000"/>
                  </a:schemeClr>
                </a:solidFill>
              </a:rPr>
              <a:t>Ruby Background</a:t>
            </a:r>
          </a:p>
          <a:p>
            <a:r>
              <a:rPr lang="en-US" dirty="0"/>
              <a:t>CU – Memory Interface</a:t>
            </a:r>
            <a:endParaRPr lang="en-US" dirty="0">
              <a:cs typeface="Calibri"/>
            </a:endParaRPr>
          </a:p>
          <a:p>
            <a:r>
              <a:rPr lang="en-US" dirty="0">
                <a:solidFill>
                  <a:schemeClr val="bg1">
                    <a:lumMod val="85000"/>
                  </a:schemeClr>
                </a:solidFill>
              </a:rPr>
              <a:t>GPU VIPER Protocol</a:t>
            </a:r>
          </a:p>
          <a:p>
            <a:r>
              <a:rPr lang="en-US" dirty="0">
                <a:solidFill>
                  <a:schemeClr val="bg1">
                    <a:lumMod val="85000"/>
                  </a:schemeClr>
                </a:solidFill>
              </a:rPr>
              <a:t>GPU SLICC Protocol Tester</a:t>
            </a:r>
          </a:p>
        </p:txBody>
      </p:sp>
      <p:sp>
        <p:nvSpPr>
          <p:cNvPr id="4" name="Text Placeholder 3"/>
          <p:cNvSpPr>
            <a:spLocks noGrp="1"/>
          </p:cNvSpPr>
          <p:nvPr>
            <p:ph type="body" sz="quarter" idx="10"/>
          </p:nvPr>
        </p:nvSpPr>
        <p:spPr/>
        <p:txBody>
          <a:bodyPr/>
          <a:lstStyle/>
          <a:p>
            <a:r>
              <a:rPr lang="en-US" dirty="0"/>
              <a:t>Outline</a:t>
            </a:r>
          </a:p>
        </p:txBody>
      </p:sp>
    </p:spTree>
    <p:extLst>
      <p:ext uri="{BB962C8B-B14F-4D97-AF65-F5344CB8AC3E}">
        <p14:creationId xmlns:p14="http://schemas.microsoft.com/office/powerpoint/2010/main" val="26588896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 - Memory interface</a:t>
            </a:r>
          </a:p>
        </p:txBody>
      </p:sp>
      <p:sp>
        <p:nvSpPr>
          <p:cNvPr id="3" name="Content Placeholder 2"/>
          <p:cNvSpPr>
            <a:spLocks noGrp="1"/>
          </p:cNvSpPr>
          <p:nvPr>
            <p:ph idx="1"/>
          </p:nvPr>
        </p:nvSpPr>
        <p:spPr/>
        <p:txBody>
          <a:bodyPr/>
          <a:lstStyle/>
          <a:p>
            <a:r>
              <a:rPr lang="en-US" dirty="0"/>
              <a:t>Scalar memory operations (to scalar cache)</a:t>
            </a:r>
          </a:p>
          <a:p>
            <a:pPr lvl="1"/>
            <a:r>
              <a:rPr lang="en-US" dirty="0">
                <a:latin typeface="Lucida Console" panose="020B0609040504020204" pitchFamily="49" charset="0"/>
              </a:rPr>
              <a:t>S_LOAD</a:t>
            </a:r>
          </a:p>
          <a:p>
            <a:pPr lvl="1"/>
            <a:r>
              <a:rPr lang="en-US" dirty="0">
                <a:latin typeface="Lucida Console" panose="020B0609040504020204" pitchFamily="49" charset="0"/>
              </a:rPr>
              <a:t>S_STORE</a:t>
            </a:r>
          </a:p>
          <a:p>
            <a:r>
              <a:rPr lang="en-US" dirty="0"/>
              <a:t>Vector memory operations (to TCP)</a:t>
            </a:r>
          </a:p>
          <a:p>
            <a:pPr lvl="1"/>
            <a:r>
              <a:rPr lang="en-US" dirty="0">
                <a:latin typeface="Lucida Console" panose="020B0609040504020204" pitchFamily="49" charset="0"/>
              </a:rPr>
              <a:t>BUFFER_LOAD</a:t>
            </a:r>
          </a:p>
          <a:p>
            <a:pPr lvl="1"/>
            <a:r>
              <a:rPr lang="en-US" dirty="0">
                <a:latin typeface="Lucida Console" panose="020B0609040504020204" pitchFamily="49" charset="0"/>
              </a:rPr>
              <a:t>BUFFER_STORE</a:t>
            </a:r>
          </a:p>
          <a:p>
            <a:pPr lvl="1"/>
            <a:r>
              <a:rPr lang="en-US" dirty="0">
                <a:latin typeface="Lucida Console" panose="020B0609040504020204" pitchFamily="49" charset="0"/>
              </a:rPr>
              <a:t>BUFFER_ATOMIC</a:t>
            </a:r>
          </a:p>
          <a:p>
            <a:r>
              <a:rPr lang="en-US" dirty="0"/>
              <a:t>Cache-wide Synchronization Operation</a:t>
            </a:r>
          </a:p>
          <a:p>
            <a:pPr lvl="1"/>
            <a:r>
              <a:rPr lang="en-US" dirty="0">
                <a:latin typeface="Lucida Console" panose="020B0609040504020204" pitchFamily="49" charset="0"/>
              </a:rPr>
              <a:t>BUFFER_WBINVL1</a:t>
            </a:r>
            <a:r>
              <a:rPr lang="en-US" dirty="0"/>
              <a:t>: write back and invalidate TCP cache</a:t>
            </a:r>
          </a:p>
        </p:txBody>
      </p:sp>
      <p:sp>
        <p:nvSpPr>
          <p:cNvPr id="4" name="Text Placeholder 3"/>
          <p:cNvSpPr>
            <a:spLocks noGrp="1"/>
          </p:cNvSpPr>
          <p:nvPr>
            <p:ph type="body" sz="quarter" idx="10"/>
          </p:nvPr>
        </p:nvSpPr>
        <p:spPr/>
        <p:txBody>
          <a:bodyPr/>
          <a:lstStyle/>
          <a:p>
            <a:r>
              <a:rPr lang="en-US" dirty="0"/>
              <a:t>Primary GCN3 memory operations</a:t>
            </a:r>
          </a:p>
        </p:txBody>
      </p:sp>
    </p:spTree>
    <p:extLst>
      <p:ext uri="{BB962C8B-B14F-4D97-AF65-F5344CB8AC3E}">
        <p14:creationId xmlns:p14="http://schemas.microsoft.com/office/powerpoint/2010/main" val="40856706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 - Memory interface</a:t>
            </a:r>
          </a:p>
        </p:txBody>
      </p:sp>
      <p:sp>
        <p:nvSpPr>
          <p:cNvPr id="4" name="Text Placeholder 3"/>
          <p:cNvSpPr>
            <a:spLocks noGrp="1"/>
          </p:cNvSpPr>
          <p:nvPr>
            <p:ph type="body" sz="quarter" idx="10"/>
          </p:nvPr>
        </p:nvSpPr>
        <p:spPr/>
        <p:txBody>
          <a:bodyPr/>
          <a:lstStyle/>
          <a:p>
            <a:r>
              <a:rPr lang="en-US" dirty="0"/>
              <a:t>GPU Memory Coalescing – Critical For Performance</a:t>
            </a:r>
          </a:p>
        </p:txBody>
      </p:sp>
      <p:grpSp>
        <p:nvGrpSpPr>
          <p:cNvPr id="179" name="Group 178"/>
          <p:cNvGrpSpPr/>
          <p:nvPr/>
        </p:nvGrpSpPr>
        <p:grpSpPr>
          <a:xfrm>
            <a:off x="1868895" y="1489717"/>
            <a:ext cx="1219377" cy="1519561"/>
            <a:chOff x="398926" y="1529710"/>
            <a:chExt cx="685800" cy="1296971"/>
          </a:xfrm>
        </p:grpSpPr>
        <p:sp>
          <p:nvSpPr>
            <p:cNvPr id="180" name="Rounded Rectangle 179"/>
            <p:cNvSpPr/>
            <p:nvPr/>
          </p:nvSpPr>
          <p:spPr bwMode="auto">
            <a:xfrm>
              <a:off x="398926" y="1529710"/>
              <a:ext cx="685800" cy="31301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CU</a:t>
              </a:r>
              <a:endParaRPr lang="en-US" sz="1400" b="1" dirty="0">
                <a:solidFill>
                  <a:prstClr val="white"/>
                </a:solidFill>
              </a:endParaRPr>
            </a:p>
          </p:txBody>
        </p:sp>
        <p:sp>
          <p:nvSpPr>
            <p:cNvPr id="181" name="Rounded Rectangle 180"/>
            <p:cNvSpPr/>
            <p:nvPr/>
          </p:nvSpPr>
          <p:spPr bwMode="auto">
            <a:xfrm>
              <a:off x="398926" y="2570110"/>
              <a:ext cx="685800" cy="256571"/>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TCP</a:t>
              </a:r>
            </a:p>
          </p:txBody>
        </p:sp>
        <p:cxnSp>
          <p:nvCxnSpPr>
            <p:cNvPr id="182" name="Straight Connector 181"/>
            <p:cNvCxnSpPr>
              <a:stCxn id="183" idx="2"/>
              <a:endCxn id="181" idx="0"/>
            </p:cNvCxnSpPr>
            <p:nvPr/>
          </p:nvCxnSpPr>
          <p:spPr>
            <a:xfrm>
              <a:off x="741826" y="2342712"/>
              <a:ext cx="0" cy="227398"/>
            </a:xfrm>
            <a:prstGeom prst="line">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grpSp>
      <p:sp>
        <p:nvSpPr>
          <p:cNvPr id="183" name="Rounded Rectangle 182"/>
          <p:cNvSpPr/>
          <p:nvPr/>
        </p:nvSpPr>
        <p:spPr bwMode="auto">
          <a:xfrm>
            <a:off x="1868895" y="2138244"/>
            <a:ext cx="1219377" cy="304004"/>
          </a:xfrm>
          <a:prstGeom prst="roundRect">
            <a:avLst/>
          </a:prstGeom>
          <a:solidFill>
            <a:srgbClr val="92D050"/>
          </a:solidFill>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Coalescer</a:t>
            </a:r>
            <a:endParaRPr lang="en-US" sz="1400" b="1" dirty="0">
              <a:solidFill>
                <a:prstClr val="white"/>
              </a:solidFill>
            </a:endParaRPr>
          </a:p>
        </p:txBody>
      </p:sp>
      <p:cxnSp>
        <p:nvCxnSpPr>
          <p:cNvPr id="186" name="Straight Connector 185"/>
          <p:cNvCxnSpPr>
            <a:stCxn id="180" idx="2"/>
            <a:endCxn id="183" idx="0"/>
          </p:cNvCxnSpPr>
          <p:nvPr/>
        </p:nvCxnSpPr>
        <p:spPr>
          <a:xfrm>
            <a:off x="2478583" y="1856446"/>
            <a:ext cx="0" cy="281798"/>
          </a:xfrm>
          <a:prstGeom prst="line">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91" name="Rounded Rectangle 190"/>
          <p:cNvSpPr/>
          <p:nvPr/>
        </p:nvSpPr>
        <p:spPr bwMode="auto">
          <a:xfrm>
            <a:off x="3543249" y="1460641"/>
            <a:ext cx="5351691" cy="334893"/>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endParaRPr lang="en-US" b="1" dirty="0">
              <a:solidFill>
                <a:prstClr val="white"/>
              </a:solidFill>
            </a:endParaRPr>
          </a:p>
        </p:txBody>
      </p:sp>
      <p:sp>
        <p:nvSpPr>
          <p:cNvPr id="192" name="Rounded Rectangle 191"/>
          <p:cNvSpPr/>
          <p:nvPr/>
        </p:nvSpPr>
        <p:spPr bwMode="auto">
          <a:xfrm>
            <a:off x="3543249" y="2323387"/>
            <a:ext cx="5351691" cy="2839111"/>
          </a:xfrm>
          <a:prstGeom prst="roundRect">
            <a:avLst/>
          </a:prstGeom>
          <a:solidFill>
            <a:srgbClr val="92D050"/>
          </a:solidFill>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endParaRPr lang="en-US" b="1" dirty="0">
              <a:solidFill>
                <a:prstClr val="white"/>
              </a:solidFill>
            </a:endParaRPr>
          </a:p>
        </p:txBody>
      </p:sp>
      <p:sp>
        <p:nvSpPr>
          <p:cNvPr id="193" name="Rounded Rectangle 192"/>
          <p:cNvSpPr/>
          <p:nvPr/>
        </p:nvSpPr>
        <p:spPr bwMode="auto">
          <a:xfrm>
            <a:off x="3543249" y="5853791"/>
            <a:ext cx="5351690" cy="536322"/>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endParaRPr lang="en-US" b="1" dirty="0">
              <a:solidFill>
                <a:prstClr val="white"/>
              </a:solidFill>
              <a:latin typeface="Arial"/>
            </a:endParaRPr>
          </a:p>
        </p:txBody>
      </p:sp>
      <p:sp>
        <p:nvSpPr>
          <p:cNvPr id="198" name="Rectangle 197"/>
          <p:cNvSpPr/>
          <p:nvPr/>
        </p:nvSpPr>
        <p:spPr>
          <a:xfrm>
            <a:off x="4183865" y="1600120"/>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199" name="Rectangle 198"/>
          <p:cNvSpPr/>
          <p:nvPr/>
        </p:nvSpPr>
        <p:spPr>
          <a:xfrm>
            <a:off x="4500811" y="1600119"/>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14" name="Rectangle 213"/>
          <p:cNvSpPr/>
          <p:nvPr/>
        </p:nvSpPr>
        <p:spPr>
          <a:xfrm>
            <a:off x="4817757" y="1600120"/>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15" name="Rectangle 214"/>
          <p:cNvSpPr/>
          <p:nvPr/>
        </p:nvSpPr>
        <p:spPr>
          <a:xfrm>
            <a:off x="5134703" y="1600119"/>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16" name="Rectangle 215"/>
          <p:cNvSpPr/>
          <p:nvPr/>
        </p:nvSpPr>
        <p:spPr>
          <a:xfrm>
            <a:off x="5451649" y="1600121"/>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17" name="Rectangle 216"/>
          <p:cNvSpPr/>
          <p:nvPr/>
        </p:nvSpPr>
        <p:spPr>
          <a:xfrm>
            <a:off x="5768595" y="1600120"/>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2" name="Rectangle 221"/>
          <p:cNvSpPr/>
          <p:nvPr/>
        </p:nvSpPr>
        <p:spPr>
          <a:xfrm>
            <a:off x="6343675" y="1600121"/>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3" name="Rectangle 222"/>
          <p:cNvSpPr/>
          <p:nvPr/>
        </p:nvSpPr>
        <p:spPr>
          <a:xfrm>
            <a:off x="6660621" y="1600120"/>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4" name="Rectangle 223"/>
          <p:cNvSpPr/>
          <p:nvPr/>
        </p:nvSpPr>
        <p:spPr>
          <a:xfrm>
            <a:off x="6977567" y="1600122"/>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5" name="Rectangle 224"/>
          <p:cNvSpPr/>
          <p:nvPr/>
        </p:nvSpPr>
        <p:spPr>
          <a:xfrm>
            <a:off x="7294513" y="1600121"/>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6" name="Rectangle 225"/>
          <p:cNvSpPr/>
          <p:nvPr/>
        </p:nvSpPr>
        <p:spPr>
          <a:xfrm>
            <a:off x="7611459" y="1600122"/>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7" name="Rectangle 226"/>
          <p:cNvSpPr/>
          <p:nvPr/>
        </p:nvSpPr>
        <p:spPr>
          <a:xfrm>
            <a:off x="7928405" y="1600121"/>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28" name="TextBox 227"/>
          <p:cNvSpPr txBox="1"/>
          <p:nvPr/>
        </p:nvSpPr>
        <p:spPr>
          <a:xfrm>
            <a:off x="5988055" y="1428738"/>
            <a:ext cx="355620" cy="369332"/>
          </a:xfrm>
          <a:prstGeom prst="rect">
            <a:avLst/>
          </a:prstGeom>
        </p:spPr>
        <p:txBody>
          <a:bodyPr wrap="square" rtlCol="0" anchor="ctr" anchorCtr="0">
            <a:spAutoFit/>
          </a:bodyPr>
          <a:lstStyle/>
          <a:p>
            <a:pPr algn="ctr" fontAlgn="auto">
              <a:lnSpc>
                <a:spcPct val="90000"/>
              </a:lnSpc>
              <a:spcBef>
                <a:spcPts val="300"/>
              </a:spcBef>
              <a:spcAft>
                <a:spcPts val="300"/>
              </a:spcAft>
              <a:buClr>
                <a:srgbClr val="FFFFFF"/>
              </a:buClr>
            </a:pPr>
            <a:r>
              <a:rPr lang="en-US" sz="2000" dirty="0">
                <a:latin typeface="+mj-lt"/>
                <a:ea typeface="MS PGothic" pitchFamily="34" charset="-128"/>
                <a:cs typeface="+mn-cs"/>
              </a:rPr>
              <a:t>…</a:t>
            </a:r>
          </a:p>
        </p:txBody>
      </p:sp>
      <p:sp>
        <p:nvSpPr>
          <p:cNvPr id="284" name="Rectangle 283"/>
          <p:cNvSpPr/>
          <p:nvPr/>
        </p:nvSpPr>
        <p:spPr>
          <a:xfrm>
            <a:off x="4183865" y="2473927"/>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85" name="Rectangle 284"/>
          <p:cNvSpPr/>
          <p:nvPr/>
        </p:nvSpPr>
        <p:spPr>
          <a:xfrm>
            <a:off x="4500811" y="2473926"/>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86" name="Rectangle 285"/>
          <p:cNvSpPr/>
          <p:nvPr/>
        </p:nvSpPr>
        <p:spPr>
          <a:xfrm>
            <a:off x="4817757" y="2473927"/>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87" name="Rectangle 286"/>
          <p:cNvSpPr/>
          <p:nvPr/>
        </p:nvSpPr>
        <p:spPr>
          <a:xfrm>
            <a:off x="5134703" y="2473926"/>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88" name="Rectangle 287"/>
          <p:cNvSpPr/>
          <p:nvPr/>
        </p:nvSpPr>
        <p:spPr>
          <a:xfrm>
            <a:off x="5451649" y="2473928"/>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89" name="Rectangle 288"/>
          <p:cNvSpPr/>
          <p:nvPr/>
        </p:nvSpPr>
        <p:spPr>
          <a:xfrm>
            <a:off x="5768595" y="2473927"/>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0" name="Rectangle 289"/>
          <p:cNvSpPr/>
          <p:nvPr/>
        </p:nvSpPr>
        <p:spPr>
          <a:xfrm>
            <a:off x="6343675" y="2473928"/>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1" name="Rectangle 290"/>
          <p:cNvSpPr/>
          <p:nvPr/>
        </p:nvSpPr>
        <p:spPr>
          <a:xfrm>
            <a:off x="6660621" y="2473927"/>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2" name="Rectangle 291"/>
          <p:cNvSpPr/>
          <p:nvPr/>
        </p:nvSpPr>
        <p:spPr>
          <a:xfrm>
            <a:off x="6977567" y="2473929"/>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3" name="Rectangle 292"/>
          <p:cNvSpPr/>
          <p:nvPr/>
        </p:nvSpPr>
        <p:spPr>
          <a:xfrm>
            <a:off x="7294513" y="2473928"/>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4" name="Rectangle 293"/>
          <p:cNvSpPr/>
          <p:nvPr/>
        </p:nvSpPr>
        <p:spPr>
          <a:xfrm>
            <a:off x="7611459" y="2473929"/>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5" name="Rectangle 294"/>
          <p:cNvSpPr/>
          <p:nvPr/>
        </p:nvSpPr>
        <p:spPr>
          <a:xfrm>
            <a:off x="7928405" y="2473928"/>
            <a:ext cx="219460" cy="108647"/>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96" name="TextBox 295"/>
          <p:cNvSpPr txBox="1"/>
          <p:nvPr/>
        </p:nvSpPr>
        <p:spPr>
          <a:xfrm>
            <a:off x="5988055" y="2302545"/>
            <a:ext cx="355620" cy="369332"/>
          </a:xfrm>
          <a:prstGeom prst="rect">
            <a:avLst/>
          </a:prstGeom>
        </p:spPr>
        <p:txBody>
          <a:bodyPr wrap="square" rtlCol="0" anchor="ctr" anchorCtr="0">
            <a:spAutoFit/>
          </a:bodyPr>
          <a:lstStyle/>
          <a:p>
            <a:pPr algn="ctr" fontAlgn="auto">
              <a:lnSpc>
                <a:spcPct val="90000"/>
              </a:lnSpc>
              <a:spcBef>
                <a:spcPts val="300"/>
              </a:spcBef>
              <a:spcAft>
                <a:spcPts val="300"/>
              </a:spcAft>
              <a:buClr>
                <a:srgbClr val="FFFFFF"/>
              </a:buClr>
            </a:pPr>
            <a:r>
              <a:rPr lang="en-US" sz="2000" dirty="0">
                <a:latin typeface="+mj-lt"/>
                <a:ea typeface="MS PGothic" pitchFamily="34" charset="-128"/>
                <a:cs typeface="+mn-cs"/>
              </a:rPr>
              <a:t>…</a:t>
            </a:r>
          </a:p>
        </p:txBody>
      </p:sp>
      <p:cxnSp>
        <p:nvCxnSpPr>
          <p:cNvPr id="298" name="Straight Arrow Connector 297"/>
          <p:cNvCxnSpPr>
            <a:stCxn id="198" idx="2"/>
            <a:endCxn id="284" idx="0"/>
          </p:cNvCxnSpPr>
          <p:nvPr/>
        </p:nvCxnSpPr>
        <p:spPr>
          <a:xfrm>
            <a:off x="4293595" y="1708766"/>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99" name="Straight Arrow Connector 298"/>
          <p:cNvCxnSpPr>
            <a:stCxn id="199" idx="2"/>
            <a:endCxn id="285" idx="0"/>
          </p:cNvCxnSpPr>
          <p:nvPr/>
        </p:nvCxnSpPr>
        <p:spPr>
          <a:xfrm>
            <a:off x="4610541" y="1708765"/>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2" name="Straight Arrow Connector 301"/>
          <p:cNvCxnSpPr>
            <a:stCxn id="214" idx="2"/>
            <a:endCxn id="286" idx="0"/>
          </p:cNvCxnSpPr>
          <p:nvPr/>
        </p:nvCxnSpPr>
        <p:spPr>
          <a:xfrm>
            <a:off x="4927487" y="1708766"/>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5" name="Straight Arrow Connector 304"/>
          <p:cNvCxnSpPr>
            <a:stCxn id="215" idx="2"/>
            <a:endCxn id="287" idx="0"/>
          </p:cNvCxnSpPr>
          <p:nvPr/>
        </p:nvCxnSpPr>
        <p:spPr>
          <a:xfrm>
            <a:off x="5244433" y="1708765"/>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p:cNvCxnSpPr>
            <a:stCxn id="216" idx="2"/>
            <a:endCxn id="288" idx="0"/>
          </p:cNvCxnSpPr>
          <p:nvPr/>
        </p:nvCxnSpPr>
        <p:spPr>
          <a:xfrm>
            <a:off x="5561379" y="1708767"/>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p:cNvCxnSpPr>
            <a:stCxn id="217" idx="2"/>
            <a:endCxn id="289" idx="0"/>
          </p:cNvCxnSpPr>
          <p:nvPr/>
        </p:nvCxnSpPr>
        <p:spPr>
          <a:xfrm>
            <a:off x="5878325" y="1708766"/>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4" name="Straight Arrow Connector 313"/>
          <p:cNvCxnSpPr>
            <a:stCxn id="222" idx="2"/>
            <a:endCxn id="290" idx="0"/>
          </p:cNvCxnSpPr>
          <p:nvPr/>
        </p:nvCxnSpPr>
        <p:spPr>
          <a:xfrm>
            <a:off x="6453405" y="1708767"/>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7" name="Straight Arrow Connector 316"/>
          <p:cNvCxnSpPr>
            <a:stCxn id="223" idx="2"/>
            <a:endCxn id="291" idx="0"/>
          </p:cNvCxnSpPr>
          <p:nvPr/>
        </p:nvCxnSpPr>
        <p:spPr>
          <a:xfrm>
            <a:off x="6770351" y="1708766"/>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p:cNvCxnSpPr>
            <a:stCxn id="224" idx="2"/>
            <a:endCxn id="292" idx="0"/>
          </p:cNvCxnSpPr>
          <p:nvPr/>
        </p:nvCxnSpPr>
        <p:spPr>
          <a:xfrm>
            <a:off x="7087297" y="1708768"/>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p:cNvCxnSpPr>
            <a:stCxn id="225" idx="2"/>
            <a:endCxn id="293" idx="0"/>
          </p:cNvCxnSpPr>
          <p:nvPr/>
        </p:nvCxnSpPr>
        <p:spPr>
          <a:xfrm>
            <a:off x="7404243" y="1708767"/>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p:cNvCxnSpPr>
            <a:stCxn id="226" idx="2"/>
            <a:endCxn id="294" idx="0"/>
          </p:cNvCxnSpPr>
          <p:nvPr/>
        </p:nvCxnSpPr>
        <p:spPr>
          <a:xfrm>
            <a:off x="7721189" y="1708768"/>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31" name="Straight Arrow Connector 330"/>
          <p:cNvCxnSpPr>
            <a:stCxn id="227" idx="2"/>
            <a:endCxn id="295" idx="0"/>
          </p:cNvCxnSpPr>
          <p:nvPr/>
        </p:nvCxnSpPr>
        <p:spPr>
          <a:xfrm>
            <a:off x="8038135" y="1708767"/>
            <a:ext cx="0" cy="765160"/>
          </a:xfrm>
          <a:prstGeom prst="straightConnector1">
            <a:avLst/>
          </a:prstGeom>
          <a:ln w="2222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341" name="Group 340"/>
          <p:cNvGrpSpPr/>
          <p:nvPr/>
        </p:nvGrpSpPr>
        <p:grpSpPr>
          <a:xfrm>
            <a:off x="4785742" y="5912078"/>
            <a:ext cx="633892" cy="291690"/>
            <a:chOff x="4659069" y="5128502"/>
            <a:chExt cx="457200" cy="291690"/>
          </a:xfrm>
        </p:grpSpPr>
        <p:sp>
          <p:nvSpPr>
            <p:cNvPr id="336" name="Rectangle 335"/>
            <p:cNvSpPr/>
            <p:nvPr/>
          </p:nvSpPr>
          <p:spPr>
            <a:xfrm>
              <a:off x="4659069" y="5310464"/>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337" name="Rectangle 336"/>
            <p:cNvSpPr/>
            <p:nvPr/>
          </p:nvSpPr>
          <p:spPr>
            <a:xfrm>
              <a:off x="4659069" y="5197602"/>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cxnSp>
          <p:nvCxnSpPr>
            <p:cNvPr id="339" name="Straight Connector 338"/>
            <p:cNvCxnSpPr/>
            <p:nvPr/>
          </p:nvCxnSpPr>
          <p:spPr>
            <a:xfrm>
              <a:off x="4659069" y="5128502"/>
              <a:ext cx="0" cy="66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5116212" y="5129080"/>
              <a:ext cx="0" cy="66048"/>
            </a:xfrm>
            <a:prstGeom prst="line">
              <a:avLst/>
            </a:prstGeom>
            <a:ln w="254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42" name="TextBox 341"/>
          <p:cNvSpPr txBox="1"/>
          <p:nvPr/>
        </p:nvSpPr>
        <p:spPr>
          <a:xfrm>
            <a:off x="9070580" y="1440741"/>
            <a:ext cx="1277518" cy="480131"/>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CU-side memory ports</a:t>
            </a:r>
          </a:p>
        </p:txBody>
      </p:sp>
      <p:sp>
        <p:nvSpPr>
          <p:cNvPr id="343" name="TextBox 342"/>
          <p:cNvSpPr txBox="1"/>
          <p:nvPr/>
        </p:nvSpPr>
        <p:spPr>
          <a:xfrm>
            <a:off x="9083104" y="2233864"/>
            <a:ext cx="1255944" cy="480131"/>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Coalescer-side memory ports</a:t>
            </a:r>
          </a:p>
        </p:txBody>
      </p:sp>
      <p:sp>
        <p:nvSpPr>
          <p:cNvPr id="344" name="TextBox 343"/>
          <p:cNvSpPr txBox="1"/>
          <p:nvPr/>
        </p:nvSpPr>
        <p:spPr>
          <a:xfrm>
            <a:off x="4927487" y="1838487"/>
            <a:ext cx="2476756" cy="480131"/>
          </a:xfrm>
          <a:prstGeom prst="rect">
            <a:avLst/>
          </a:prstGeom>
          <a:solidFill>
            <a:schemeClr val="bg1"/>
          </a:solidFill>
          <a:ln w="22225">
            <a:noFill/>
          </a:ln>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Byte-aligned request/response memory packets</a:t>
            </a:r>
          </a:p>
        </p:txBody>
      </p:sp>
      <p:sp>
        <p:nvSpPr>
          <p:cNvPr id="347" name="TextBox 346"/>
          <p:cNvSpPr txBox="1"/>
          <p:nvPr/>
        </p:nvSpPr>
        <p:spPr>
          <a:xfrm>
            <a:off x="3437145" y="3809085"/>
            <a:ext cx="1748047" cy="2585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200" dirty="0" err="1">
                <a:solidFill>
                  <a:schemeClr val="accent2">
                    <a:lumMod val="50000"/>
                  </a:schemeClr>
                </a:solidFill>
                <a:latin typeface="Lucida Console" panose="020B0609040504020204" pitchFamily="49" charset="0"/>
                <a:ea typeface="MS PGothic" pitchFamily="34" charset="-128"/>
                <a:cs typeface="+mn-cs"/>
              </a:rPr>
              <a:t>coalescePacket</a:t>
            </a:r>
            <a:endParaRPr lang="en-US" sz="1200" dirty="0">
              <a:solidFill>
                <a:schemeClr val="accent2">
                  <a:lumMod val="50000"/>
                </a:schemeClr>
              </a:solidFill>
              <a:latin typeface="Lucida Console" panose="020B0609040504020204" pitchFamily="49" charset="0"/>
              <a:ea typeface="MS PGothic" pitchFamily="34" charset="-128"/>
              <a:cs typeface="+mn-cs"/>
            </a:endParaRPr>
          </a:p>
        </p:txBody>
      </p:sp>
      <p:grpSp>
        <p:nvGrpSpPr>
          <p:cNvPr id="6" name="Group 5"/>
          <p:cNvGrpSpPr/>
          <p:nvPr/>
        </p:nvGrpSpPr>
        <p:grpSpPr>
          <a:xfrm>
            <a:off x="4183865" y="3959614"/>
            <a:ext cx="3964000" cy="776472"/>
            <a:chOff x="2867714" y="3528379"/>
            <a:chExt cx="1733134" cy="776472"/>
          </a:xfrm>
        </p:grpSpPr>
        <p:grpSp>
          <p:nvGrpSpPr>
            <p:cNvPr id="352" name="Group 351"/>
            <p:cNvGrpSpPr/>
            <p:nvPr/>
          </p:nvGrpSpPr>
          <p:grpSpPr>
            <a:xfrm>
              <a:off x="2867714" y="3858549"/>
              <a:ext cx="1733134" cy="446302"/>
              <a:chOff x="3278864" y="4130466"/>
              <a:chExt cx="457200" cy="446302"/>
            </a:xfrm>
          </p:grpSpPr>
          <p:sp>
            <p:nvSpPr>
              <p:cNvPr id="348" name="Rectangle 347"/>
              <p:cNvSpPr/>
              <p:nvPr/>
            </p:nvSpPr>
            <p:spPr>
              <a:xfrm>
                <a:off x="3278864" y="4467040"/>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349" name="Rectangle 348"/>
              <p:cNvSpPr/>
              <p:nvPr/>
            </p:nvSpPr>
            <p:spPr>
              <a:xfrm>
                <a:off x="3278864" y="4354178"/>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350" name="Rectangle 349"/>
              <p:cNvSpPr/>
              <p:nvPr/>
            </p:nvSpPr>
            <p:spPr>
              <a:xfrm>
                <a:off x="3278864" y="4243328"/>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351" name="Rectangle 350"/>
              <p:cNvSpPr/>
              <p:nvPr/>
            </p:nvSpPr>
            <p:spPr>
              <a:xfrm>
                <a:off x="3278864" y="4130466"/>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grpSp>
        <p:sp>
          <p:nvSpPr>
            <p:cNvPr id="357" name="TextBox 356"/>
            <p:cNvSpPr txBox="1"/>
            <p:nvPr/>
          </p:nvSpPr>
          <p:spPr>
            <a:xfrm>
              <a:off x="3403304" y="3528379"/>
              <a:ext cx="661953" cy="2862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b="1" dirty="0">
                  <a:solidFill>
                    <a:schemeClr val="accent1">
                      <a:lumMod val="50000"/>
                    </a:schemeClr>
                  </a:solidFill>
                  <a:latin typeface="+mj-lt"/>
                  <a:ea typeface="MS PGothic" pitchFamily="34" charset="-128"/>
                  <a:cs typeface="+mn-cs"/>
                </a:rPr>
                <a:t>Coalesced Table</a:t>
              </a:r>
            </a:p>
          </p:txBody>
        </p:sp>
      </p:grpSp>
      <p:sp>
        <p:nvSpPr>
          <p:cNvPr id="367" name="TextBox 366"/>
          <p:cNvSpPr txBox="1"/>
          <p:nvPr/>
        </p:nvSpPr>
        <p:spPr>
          <a:xfrm>
            <a:off x="3669053" y="5871985"/>
            <a:ext cx="1076636" cy="480131"/>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b="1" dirty="0">
                <a:solidFill>
                  <a:schemeClr val="accent1">
                    <a:lumMod val="50000"/>
                  </a:schemeClr>
                </a:solidFill>
                <a:latin typeface="+mj-lt"/>
                <a:ea typeface="MS PGothic" pitchFamily="34" charset="-128"/>
                <a:cs typeface="+mn-cs"/>
              </a:rPr>
              <a:t>Mandatory Queue</a:t>
            </a:r>
          </a:p>
        </p:txBody>
      </p:sp>
      <p:sp>
        <p:nvSpPr>
          <p:cNvPr id="384" name="TextBox 383"/>
          <p:cNvSpPr txBox="1"/>
          <p:nvPr/>
        </p:nvSpPr>
        <p:spPr>
          <a:xfrm>
            <a:off x="7223025" y="5139556"/>
            <a:ext cx="1797719" cy="695575"/>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Cache callbacks </a:t>
            </a:r>
          </a:p>
          <a:p>
            <a:pPr algn="ctr" fontAlgn="auto">
              <a:lnSpc>
                <a:spcPct val="90000"/>
              </a:lnSpc>
              <a:spcBef>
                <a:spcPts val="300"/>
              </a:spcBef>
              <a:spcAft>
                <a:spcPts val="300"/>
              </a:spcAft>
              <a:buClr>
                <a:srgbClr val="FFFFFF"/>
              </a:buClr>
            </a:pPr>
            <a:r>
              <a:rPr lang="en-US" sz="1200" dirty="0">
                <a:solidFill>
                  <a:schemeClr val="accent1">
                    <a:lumMod val="50000"/>
                  </a:schemeClr>
                </a:solidFill>
                <a:latin typeface="+mj-lt"/>
                <a:ea typeface="MS PGothic" pitchFamily="34" charset="-128"/>
                <a:cs typeface="+mn-cs"/>
              </a:rPr>
              <a:t>(e.g., </a:t>
            </a:r>
            <a:r>
              <a:rPr lang="en-US" sz="1200" dirty="0" err="1">
                <a:solidFill>
                  <a:schemeClr val="accent1">
                    <a:lumMod val="50000"/>
                  </a:schemeClr>
                </a:solidFill>
                <a:latin typeface="Lucida Console" panose="020B0609040504020204" pitchFamily="49" charset="0"/>
                <a:ea typeface="MS PGothic" pitchFamily="34" charset="-128"/>
                <a:cs typeface="+mn-cs"/>
              </a:rPr>
              <a:t>readCallback</a:t>
            </a:r>
            <a:r>
              <a:rPr lang="en-US" sz="1200" dirty="0">
                <a:solidFill>
                  <a:schemeClr val="accent1">
                    <a:lumMod val="50000"/>
                  </a:schemeClr>
                </a:solidFill>
                <a:latin typeface="Lucida Console" panose="020B0609040504020204" pitchFamily="49" charset="0"/>
                <a:ea typeface="MS PGothic" pitchFamily="34" charset="-128"/>
                <a:cs typeface="+mn-cs"/>
              </a:rPr>
              <a:t>, </a:t>
            </a:r>
            <a:r>
              <a:rPr lang="en-US" sz="1200" dirty="0" err="1">
                <a:solidFill>
                  <a:schemeClr val="accent1">
                    <a:lumMod val="50000"/>
                  </a:schemeClr>
                </a:solidFill>
                <a:latin typeface="Lucida Console" panose="020B0609040504020204" pitchFamily="49" charset="0"/>
                <a:ea typeface="MS PGothic" pitchFamily="34" charset="-128"/>
                <a:cs typeface="+mn-cs"/>
              </a:rPr>
              <a:t>writeCallback</a:t>
            </a:r>
            <a:r>
              <a:rPr lang="en-US" sz="1200" dirty="0">
                <a:solidFill>
                  <a:schemeClr val="accent1">
                    <a:lumMod val="50000"/>
                  </a:schemeClr>
                </a:solidFill>
                <a:latin typeface="+mj-lt"/>
                <a:ea typeface="MS PGothic" pitchFamily="34" charset="-128"/>
                <a:cs typeface="+mn-cs"/>
              </a:rPr>
              <a:t>)</a:t>
            </a:r>
          </a:p>
        </p:txBody>
      </p:sp>
      <p:grpSp>
        <p:nvGrpSpPr>
          <p:cNvPr id="3" name="Group 2"/>
          <p:cNvGrpSpPr/>
          <p:nvPr/>
        </p:nvGrpSpPr>
        <p:grpSpPr>
          <a:xfrm>
            <a:off x="4183866" y="2896239"/>
            <a:ext cx="3963999" cy="737661"/>
            <a:chOff x="7183432" y="4368465"/>
            <a:chExt cx="1733134" cy="737661"/>
          </a:xfrm>
        </p:grpSpPr>
        <p:grpSp>
          <p:nvGrpSpPr>
            <p:cNvPr id="81" name="Group 80"/>
            <p:cNvGrpSpPr/>
            <p:nvPr/>
          </p:nvGrpSpPr>
          <p:grpSpPr>
            <a:xfrm>
              <a:off x="7183432" y="4659824"/>
              <a:ext cx="1733134" cy="446302"/>
              <a:chOff x="3278864" y="4130466"/>
              <a:chExt cx="457200" cy="446302"/>
            </a:xfrm>
          </p:grpSpPr>
          <p:sp>
            <p:nvSpPr>
              <p:cNvPr id="82" name="Rectangle 81"/>
              <p:cNvSpPr/>
              <p:nvPr/>
            </p:nvSpPr>
            <p:spPr>
              <a:xfrm>
                <a:off x="3278864" y="4467040"/>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83" name="Rectangle 82"/>
              <p:cNvSpPr/>
              <p:nvPr/>
            </p:nvSpPr>
            <p:spPr>
              <a:xfrm>
                <a:off x="3278864" y="4354178"/>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84" name="Rectangle 83"/>
              <p:cNvSpPr/>
              <p:nvPr/>
            </p:nvSpPr>
            <p:spPr>
              <a:xfrm>
                <a:off x="3278864" y="4243328"/>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85" name="Rectangle 84"/>
              <p:cNvSpPr/>
              <p:nvPr/>
            </p:nvSpPr>
            <p:spPr>
              <a:xfrm>
                <a:off x="3278864" y="4130466"/>
                <a:ext cx="457200" cy="109728"/>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grpSp>
        <p:sp>
          <p:nvSpPr>
            <p:cNvPr id="86" name="TextBox 85"/>
            <p:cNvSpPr txBox="1"/>
            <p:nvPr/>
          </p:nvSpPr>
          <p:spPr>
            <a:xfrm>
              <a:off x="7695108" y="4368465"/>
              <a:ext cx="690959" cy="2862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b="1" dirty="0">
                  <a:solidFill>
                    <a:schemeClr val="accent1">
                      <a:lumMod val="50000"/>
                    </a:schemeClr>
                  </a:solidFill>
                  <a:latin typeface="+mj-lt"/>
                  <a:ea typeface="MS PGothic" pitchFamily="34" charset="-128"/>
                  <a:cs typeface="+mn-cs"/>
                </a:rPr>
                <a:t>Uncoalesced Table</a:t>
              </a:r>
            </a:p>
          </p:txBody>
        </p:sp>
      </p:grpSp>
      <p:sp>
        <p:nvSpPr>
          <p:cNvPr id="90" name="TextBox 89"/>
          <p:cNvSpPr txBox="1"/>
          <p:nvPr/>
        </p:nvSpPr>
        <p:spPr>
          <a:xfrm>
            <a:off x="3543249" y="2728832"/>
            <a:ext cx="1458628" cy="2585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200" dirty="0" err="1">
                <a:solidFill>
                  <a:schemeClr val="accent2">
                    <a:lumMod val="50000"/>
                  </a:schemeClr>
                </a:solidFill>
                <a:latin typeface="Lucida Console" panose="020B0609040504020204" pitchFamily="49" charset="0"/>
                <a:ea typeface="MS PGothic" pitchFamily="34" charset="-128"/>
                <a:cs typeface="+mn-cs"/>
              </a:rPr>
              <a:t>makeRequest</a:t>
            </a:r>
            <a:endParaRPr lang="en-US" sz="1200" dirty="0">
              <a:solidFill>
                <a:schemeClr val="accent2">
                  <a:lumMod val="50000"/>
                </a:schemeClr>
              </a:solidFill>
              <a:latin typeface="Lucida Console" panose="020B0609040504020204" pitchFamily="49" charset="0"/>
              <a:ea typeface="MS PGothic" pitchFamily="34" charset="-128"/>
              <a:cs typeface="+mn-cs"/>
            </a:endParaRPr>
          </a:p>
        </p:txBody>
      </p:sp>
      <p:cxnSp>
        <p:nvCxnSpPr>
          <p:cNvPr id="94" name="Straight Connector 93"/>
          <p:cNvCxnSpPr/>
          <p:nvPr/>
        </p:nvCxnSpPr>
        <p:spPr>
          <a:xfrm>
            <a:off x="5086142" y="2645686"/>
            <a:ext cx="0" cy="468018"/>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98" name="Straight Connector 97"/>
          <p:cNvCxnSpPr/>
          <p:nvPr/>
        </p:nvCxnSpPr>
        <p:spPr>
          <a:xfrm>
            <a:off x="5086142" y="3716723"/>
            <a:ext cx="0" cy="468018"/>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99" name="Straight Connector 98"/>
          <p:cNvCxnSpPr/>
          <p:nvPr/>
        </p:nvCxnSpPr>
        <p:spPr>
          <a:xfrm flipH="1">
            <a:off x="5081510" y="4843122"/>
            <a:ext cx="4633" cy="994783"/>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100" name="TextBox 99"/>
          <p:cNvSpPr txBox="1"/>
          <p:nvPr/>
        </p:nvSpPr>
        <p:spPr>
          <a:xfrm>
            <a:off x="3645608" y="4817034"/>
            <a:ext cx="1459399" cy="2585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200" dirty="0" err="1">
                <a:solidFill>
                  <a:schemeClr val="accent2">
                    <a:lumMod val="50000"/>
                  </a:schemeClr>
                </a:solidFill>
                <a:latin typeface="Lucida Console" panose="020B0609040504020204" pitchFamily="49" charset="0"/>
                <a:ea typeface="MS PGothic" pitchFamily="34" charset="-128"/>
                <a:cs typeface="+mn-cs"/>
              </a:rPr>
              <a:t>issueRequest</a:t>
            </a:r>
            <a:endParaRPr lang="en-US" sz="1400" dirty="0">
              <a:solidFill>
                <a:schemeClr val="accent2">
                  <a:lumMod val="50000"/>
                </a:schemeClr>
              </a:solidFill>
              <a:latin typeface="Lucida Console" panose="020B0609040504020204" pitchFamily="49" charset="0"/>
              <a:ea typeface="MS PGothic" pitchFamily="34" charset="-128"/>
              <a:cs typeface="+mn-cs"/>
            </a:endParaRPr>
          </a:p>
        </p:txBody>
      </p:sp>
      <p:cxnSp>
        <p:nvCxnSpPr>
          <p:cNvPr id="103" name="Straight Connector 102"/>
          <p:cNvCxnSpPr/>
          <p:nvPr/>
        </p:nvCxnSpPr>
        <p:spPr>
          <a:xfrm flipV="1">
            <a:off x="7236220" y="4820235"/>
            <a:ext cx="0" cy="1012945"/>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365" name="TextBox 364"/>
          <p:cNvSpPr txBox="1"/>
          <p:nvPr/>
        </p:nvSpPr>
        <p:spPr>
          <a:xfrm>
            <a:off x="4266730" y="5240850"/>
            <a:ext cx="1589655" cy="480131"/>
          </a:xfrm>
          <a:prstGeom prst="rect">
            <a:avLst/>
          </a:prstGeom>
          <a:solidFill>
            <a:schemeClr val="bg1"/>
          </a:solidFill>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Cache-line-aligned Ruby requests</a:t>
            </a:r>
          </a:p>
        </p:txBody>
      </p:sp>
      <p:cxnSp>
        <p:nvCxnSpPr>
          <p:cNvPr id="109" name="Straight Connector 108"/>
          <p:cNvCxnSpPr/>
          <p:nvPr/>
        </p:nvCxnSpPr>
        <p:spPr>
          <a:xfrm flipV="1">
            <a:off x="7251460" y="2624300"/>
            <a:ext cx="0" cy="489404"/>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112" name="TextBox 111"/>
          <p:cNvSpPr txBox="1"/>
          <p:nvPr/>
        </p:nvSpPr>
        <p:spPr>
          <a:xfrm>
            <a:off x="7200647" y="2749031"/>
            <a:ext cx="1675242" cy="2308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000" dirty="0" err="1">
                <a:solidFill>
                  <a:schemeClr val="accent2">
                    <a:lumMod val="50000"/>
                  </a:schemeClr>
                </a:solidFill>
                <a:latin typeface="Lucida Console" panose="020B0609040504020204" pitchFamily="49" charset="0"/>
                <a:ea typeface="MS PGothic" pitchFamily="34" charset="-128"/>
                <a:cs typeface="+mn-cs"/>
              </a:rPr>
              <a:t>completeHitCallback</a:t>
            </a:r>
            <a:endParaRPr lang="en-US" sz="1000" dirty="0">
              <a:solidFill>
                <a:schemeClr val="accent2">
                  <a:lumMod val="50000"/>
                </a:schemeClr>
              </a:solidFill>
              <a:latin typeface="Lucida Console" panose="020B0609040504020204" pitchFamily="49" charset="0"/>
              <a:ea typeface="MS PGothic" pitchFamily="34" charset="-128"/>
              <a:cs typeface="+mn-cs"/>
            </a:endParaRPr>
          </a:p>
        </p:txBody>
      </p:sp>
      <p:cxnSp>
        <p:nvCxnSpPr>
          <p:cNvPr id="113" name="Straight Connector 112"/>
          <p:cNvCxnSpPr/>
          <p:nvPr/>
        </p:nvCxnSpPr>
        <p:spPr>
          <a:xfrm flipV="1">
            <a:off x="7245910" y="3695240"/>
            <a:ext cx="0" cy="489404"/>
          </a:xfrm>
          <a:prstGeom prst="line">
            <a:avLst/>
          </a:prstGeom>
          <a:ln>
            <a:solidFill>
              <a:schemeClr val="tx1"/>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114" name="TextBox 113"/>
          <p:cNvSpPr txBox="1"/>
          <p:nvPr/>
        </p:nvSpPr>
        <p:spPr>
          <a:xfrm>
            <a:off x="7219697" y="3817380"/>
            <a:ext cx="1675242" cy="230832"/>
          </a:xfrm>
          <a:prstGeom prst="rect">
            <a:avLst/>
          </a:prstGeom>
          <a:noFill/>
        </p:spPr>
        <p:txBody>
          <a:bodyPr wrap="square" rtlCol="0" anchor="ctr" anchorCtr="0">
            <a:spAutoFit/>
          </a:bodyPr>
          <a:lstStyle/>
          <a:p>
            <a:pPr algn="ctr" fontAlgn="auto">
              <a:lnSpc>
                <a:spcPct val="90000"/>
              </a:lnSpc>
              <a:spcBef>
                <a:spcPts val="300"/>
              </a:spcBef>
              <a:spcAft>
                <a:spcPts val="300"/>
              </a:spcAft>
              <a:buClr>
                <a:srgbClr val="FFFFFF"/>
              </a:buClr>
            </a:pPr>
            <a:r>
              <a:rPr lang="en-US" sz="1000" dirty="0">
                <a:solidFill>
                  <a:schemeClr val="accent2">
                    <a:lumMod val="50000"/>
                  </a:schemeClr>
                </a:solidFill>
                <a:latin typeface="Lucida Console" panose="020B0609040504020204" pitchFamily="49" charset="0"/>
                <a:ea typeface="MS PGothic" pitchFamily="34" charset="-128"/>
                <a:cs typeface="+mn-cs"/>
              </a:rPr>
              <a:t>h</a:t>
            </a:r>
            <a:r>
              <a:rPr lang="en-US" sz="1000" dirty="0" err="1">
                <a:solidFill>
                  <a:schemeClr val="accent2">
                    <a:lumMod val="50000"/>
                  </a:schemeClr>
                </a:solidFill>
                <a:latin typeface="Lucida Console" panose="020B0609040504020204" pitchFamily="49" charset="0"/>
                <a:ea typeface="MS PGothic" pitchFamily="34" charset="-128"/>
                <a:cs typeface="+mn-cs"/>
              </a:rPr>
              <a:t>itCallback</a:t>
            </a:r>
            <a:endParaRPr lang="en-US" sz="1000" dirty="0">
              <a:solidFill>
                <a:schemeClr val="accent2">
                  <a:lumMod val="50000"/>
                </a:schemeClr>
              </a:solidFill>
              <a:latin typeface="Lucida Console" panose="020B0609040504020204" pitchFamily="49" charset="0"/>
              <a:ea typeface="MS PGothic" pitchFamily="34" charset="-128"/>
              <a:cs typeface="+mn-cs"/>
            </a:endParaRPr>
          </a:p>
        </p:txBody>
      </p:sp>
      <p:sp>
        <p:nvSpPr>
          <p:cNvPr id="115" name="TextBox 114"/>
          <p:cNvSpPr txBox="1"/>
          <p:nvPr/>
        </p:nvSpPr>
        <p:spPr>
          <a:xfrm>
            <a:off x="1788117" y="3613717"/>
            <a:ext cx="1453725" cy="674031"/>
          </a:xfrm>
          <a:prstGeom prst="rect">
            <a:avLst/>
          </a:prstGeom>
          <a:solidFill>
            <a:schemeClr val="bg1"/>
          </a:solidFill>
          <a:ln w="22225">
            <a:noFill/>
          </a:ln>
        </p:spPr>
        <p:txBody>
          <a:bodyPr wrap="square" rtlCol="0" anchor="ctr" anchorCtr="0">
            <a:spAutoFit/>
          </a:bodyPr>
          <a:lstStyle/>
          <a:p>
            <a:pPr algn="ctr" fontAlgn="auto">
              <a:lnSpc>
                <a:spcPct val="90000"/>
              </a:lnSpc>
              <a:spcBef>
                <a:spcPts val="300"/>
              </a:spcBef>
              <a:spcAft>
                <a:spcPts val="300"/>
              </a:spcAft>
              <a:buClr>
                <a:srgbClr val="FFFFFF"/>
              </a:buClr>
            </a:pPr>
            <a:r>
              <a:rPr lang="en-US" sz="1400" dirty="0">
                <a:solidFill>
                  <a:schemeClr val="accent1">
                    <a:lumMod val="50000"/>
                  </a:schemeClr>
                </a:solidFill>
                <a:latin typeface="+mj-lt"/>
                <a:ea typeface="MS PGothic" pitchFamily="34" charset="-128"/>
                <a:cs typeface="+mn-cs"/>
              </a:rPr>
              <a:t>Only coalesces packets from the same wavefront</a:t>
            </a:r>
          </a:p>
        </p:txBody>
      </p:sp>
    </p:spTree>
    <p:extLst>
      <p:ext uri="{BB962C8B-B14F-4D97-AF65-F5344CB8AC3E}">
        <p14:creationId xmlns:p14="http://schemas.microsoft.com/office/powerpoint/2010/main" val="9121891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memory contributions</a:t>
            </a:r>
          </a:p>
        </p:txBody>
      </p:sp>
      <p:sp>
        <p:nvSpPr>
          <p:cNvPr id="3" name="Content Placeholder 2"/>
          <p:cNvSpPr>
            <a:spLocks noGrp="1"/>
          </p:cNvSpPr>
          <p:nvPr>
            <p:ph idx="1"/>
          </p:nvPr>
        </p:nvSpPr>
        <p:spPr/>
        <p:txBody>
          <a:bodyPr/>
          <a:lstStyle/>
          <a:p>
            <a:r>
              <a:rPr lang="en-US" dirty="0">
                <a:solidFill>
                  <a:schemeClr val="bg1">
                    <a:lumMod val="85000"/>
                  </a:schemeClr>
                </a:solidFill>
              </a:rPr>
              <a:t>Ruby Background</a:t>
            </a:r>
          </a:p>
          <a:p>
            <a:r>
              <a:rPr lang="en-US" dirty="0">
                <a:solidFill>
                  <a:schemeClr val="bg1">
                    <a:lumMod val="85000"/>
                  </a:schemeClr>
                </a:solidFill>
              </a:rPr>
              <a:t>CU – Memory Interface</a:t>
            </a:r>
            <a:endParaRPr lang="en-US" dirty="0">
              <a:solidFill>
                <a:schemeClr val="bg1">
                  <a:lumMod val="85000"/>
                </a:schemeClr>
              </a:solidFill>
              <a:cs typeface="Calibri"/>
            </a:endParaRPr>
          </a:p>
          <a:p>
            <a:r>
              <a:rPr lang="en-US" dirty="0"/>
              <a:t>GPU VIPER Protocol</a:t>
            </a:r>
          </a:p>
          <a:p>
            <a:r>
              <a:rPr lang="en-US" dirty="0">
                <a:solidFill>
                  <a:schemeClr val="bg1">
                    <a:lumMod val="85000"/>
                  </a:schemeClr>
                </a:solidFill>
              </a:rPr>
              <a:t>GPU SLICC Protocol Tester</a:t>
            </a:r>
          </a:p>
        </p:txBody>
      </p:sp>
      <p:sp>
        <p:nvSpPr>
          <p:cNvPr id="4" name="Text Placeholder 3"/>
          <p:cNvSpPr>
            <a:spLocks noGrp="1"/>
          </p:cNvSpPr>
          <p:nvPr>
            <p:ph type="body" sz="quarter" idx="10"/>
          </p:nvPr>
        </p:nvSpPr>
        <p:spPr/>
        <p:txBody>
          <a:bodyPr/>
          <a:lstStyle/>
          <a:p>
            <a:r>
              <a:rPr lang="en-US" dirty="0"/>
              <a:t>Outline</a:t>
            </a:r>
          </a:p>
        </p:txBody>
      </p:sp>
    </p:spTree>
    <p:extLst>
      <p:ext uri="{BB962C8B-B14F-4D97-AF65-F5344CB8AC3E}">
        <p14:creationId xmlns:p14="http://schemas.microsoft.com/office/powerpoint/2010/main" val="30459981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cap="none" dirty="0"/>
              <a:t>gem5</a:t>
            </a:r>
          </a:p>
        </p:txBody>
      </p:sp>
      <p:sp>
        <p:nvSpPr>
          <p:cNvPr id="3" name="Content Placeholder 2"/>
          <p:cNvSpPr>
            <a:spLocks noGrp="1"/>
          </p:cNvSpPr>
          <p:nvPr>
            <p:ph idx="1"/>
          </p:nvPr>
        </p:nvSpPr>
        <p:spPr>
          <a:xfrm>
            <a:off x="310896" y="1380744"/>
            <a:ext cx="11341514" cy="4937760"/>
          </a:xfrm>
        </p:spPr>
        <p:txBody>
          <a:bodyPr/>
          <a:lstStyle/>
          <a:p>
            <a:r>
              <a:rPr lang="en-US" sz="1800" dirty="0"/>
              <a:t>Open-source modular platform for system architecture research</a:t>
            </a:r>
          </a:p>
          <a:p>
            <a:pPr lvl="1"/>
            <a:r>
              <a:rPr lang="en-US" sz="1600" dirty="0"/>
              <a:t>Integration of M5 (Univ. of Michigan) and GEMS (Univ. of Wisconsin)</a:t>
            </a:r>
          </a:p>
          <a:p>
            <a:pPr lvl="1"/>
            <a:r>
              <a:rPr lang="en-US" sz="1600" dirty="0"/>
              <a:t>Actively used in academia and industry</a:t>
            </a:r>
          </a:p>
          <a:p>
            <a:r>
              <a:rPr lang="en-US" sz="1800" dirty="0"/>
              <a:t>Discrete-event simulation platform with numerous models</a:t>
            </a:r>
          </a:p>
          <a:p>
            <a:pPr lvl="1"/>
            <a:r>
              <a:rPr lang="en-US" sz="1600" dirty="0"/>
              <a:t>CPU models at various performance/accuracy trade-off points</a:t>
            </a:r>
          </a:p>
          <a:p>
            <a:pPr lvl="2"/>
            <a:r>
              <a:rPr lang="en-US" sz="1400" dirty="0"/>
              <a:t>Multiple ISAs: x86, ARM, Alpha, Power, SPARC, MIPS</a:t>
            </a:r>
          </a:p>
          <a:p>
            <a:pPr lvl="1"/>
            <a:r>
              <a:rPr lang="en-US" sz="1600" dirty="0"/>
              <a:t>Two memory system models: Ruby and “classic” (M5)</a:t>
            </a:r>
          </a:p>
          <a:p>
            <a:pPr lvl="2"/>
            <a:r>
              <a:rPr lang="en-US" sz="1400" dirty="0"/>
              <a:t>Including caches, DRAM controllers, interconnect, coherence protocols, etc.</a:t>
            </a:r>
          </a:p>
          <a:p>
            <a:pPr lvl="1"/>
            <a:r>
              <a:rPr lang="en-US" sz="1600" dirty="0"/>
              <a:t>I/O devices: disk, Ethernet, video, etc.</a:t>
            </a:r>
          </a:p>
          <a:p>
            <a:pPr lvl="1"/>
            <a:r>
              <a:rPr lang="en-US" sz="1600" dirty="0"/>
              <a:t>Full system or app-only (system-call emulation)</a:t>
            </a:r>
          </a:p>
          <a:p>
            <a:r>
              <a:rPr lang="en-US" sz="1800" dirty="0"/>
              <a:t>Cycle-level modeling (not “cycle accurate”)</a:t>
            </a:r>
          </a:p>
          <a:p>
            <a:pPr lvl="1"/>
            <a:r>
              <a:rPr lang="en-US" sz="1600" dirty="0"/>
              <a:t>Accurate enough to capture first-order performance effects</a:t>
            </a:r>
          </a:p>
          <a:p>
            <a:pPr lvl="1"/>
            <a:r>
              <a:rPr lang="en-US" sz="1600" dirty="0"/>
              <a:t>Flexible enough to allow prototyping new ideas reasonably quickly</a:t>
            </a:r>
          </a:p>
          <a:p>
            <a:r>
              <a:rPr lang="en-US" sz="1800" dirty="0"/>
              <a:t>See </a:t>
            </a:r>
            <a:r>
              <a:rPr lang="en-US" sz="1800" dirty="0">
                <a:hlinkClick r:id="rId2"/>
              </a:rPr>
              <a:t>http://www.gem5.org</a:t>
            </a:r>
            <a:endParaRPr lang="en-US" sz="1800" dirty="0"/>
          </a:p>
          <a:p>
            <a:r>
              <a:rPr lang="en-US" sz="1800" dirty="0"/>
              <a:t>More information available from Jason Lowe-Power’s tutorial</a:t>
            </a:r>
          </a:p>
          <a:p>
            <a:pPr lvl="1"/>
            <a:r>
              <a:rPr lang="en-US" sz="1600" dirty="0"/>
              <a:t>http://learning.gem5.org/tutorial/</a:t>
            </a:r>
          </a:p>
        </p:txBody>
      </p:sp>
      <p:pic>
        <p:nvPicPr>
          <p:cNvPr id="5" name="Picture 2" descr="http://gem5.org/wiki/skins/common/images/gem5.png"/>
          <p:cNvPicPr>
            <a:picLocks noChangeAspect="1" noChangeArrowheads="1"/>
          </p:cNvPicPr>
          <p:nvPr/>
        </p:nvPicPr>
        <p:blipFill>
          <a:blip r:embed="rId3" cstate="print"/>
          <a:srcRect/>
          <a:stretch>
            <a:fillRect/>
          </a:stretch>
        </p:blipFill>
        <p:spPr bwMode="auto">
          <a:xfrm>
            <a:off x="8162753" y="1380744"/>
            <a:ext cx="1713217" cy="1713218"/>
          </a:xfrm>
          <a:prstGeom prst="rect">
            <a:avLst/>
          </a:prstGeom>
          <a:noFill/>
        </p:spPr>
      </p:pic>
    </p:spTree>
    <p:extLst>
      <p:ext uri="{BB962C8B-B14F-4D97-AF65-F5344CB8AC3E}">
        <p14:creationId xmlns:p14="http://schemas.microsoft.com/office/powerpoint/2010/main" val="11665421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VIPER </a:t>
            </a:r>
            <a:r>
              <a:rPr lang="en-US" dirty="0" smtClean="0">
                <a:latin typeface="+mn-lt"/>
              </a:rPr>
              <a:t>protocol </a:t>
            </a:r>
            <a:r>
              <a:rPr lang="en-US" sz="2000" dirty="0" smtClean="0">
                <a:latin typeface="+mn-lt"/>
              </a:rPr>
              <a:t>(see </a:t>
            </a:r>
            <a:r>
              <a:rPr lang="en-US" sz="2000" dirty="0" err="1" smtClean="0">
                <a:latin typeface="Lucida Console" panose="020B0609040504020204" pitchFamily="49" charset="0"/>
              </a:rPr>
              <a:t>src</a:t>
            </a:r>
            <a:r>
              <a:rPr lang="en-US" sz="2000" dirty="0" smtClean="0">
                <a:latin typeface="Lucida Console" panose="020B0609040504020204" pitchFamily="49" charset="0"/>
              </a:rPr>
              <a:t>/mem/protocol</a:t>
            </a:r>
            <a:r>
              <a:rPr lang="en-US" sz="2000" dirty="0" smtClean="0"/>
              <a:t>)</a:t>
            </a:r>
            <a:endParaRPr lang="en-US" sz="2000" dirty="0"/>
          </a:p>
        </p:txBody>
      </p:sp>
      <p:sp>
        <p:nvSpPr>
          <p:cNvPr id="4" name="Text Placeholder 3"/>
          <p:cNvSpPr>
            <a:spLocks noGrp="1"/>
          </p:cNvSpPr>
          <p:nvPr>
            <p:ph type="body" sz="quarter" idx="10"/>
          </p:nvPr>
        </p:nvSpPr>
        <p:spPr/>
        <p:txBody>
          <a:bodyPr/>
          <a:lstStyle/>
          <a:p>
            <a:r>
              <a:rPr lang="en-US" dirty="0"/>
              <a:t>High-level structure</a:t>
            </a:r>
          </a:p>
        </p:txBody>
      </p:sp>
      <p:cxnSp>
        <p:nvCxnSpPr>
          <p:cNvPr id="5" name="Elbow Connector 4"/>
          <p:cNvCxnSpPr>
            <a:stCxn id="38" idx="2"/>
            <a:endCxn id="45" idx="0"/>
          </p:cNvCxnSpPr>
          <p:nvPr/>
        </p:nvCxnSpPr>
        <p:spPr>
          <a:xfrm rot="16200000" flipH="1">
            <a:off x="3394658" y="4759063"/>
            <a:ext cx="440986" cy="1"/>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6" name="Elbow Connector 5"/>
          <p:cNvCxnSpPr>
            <a:stCxn id="44" idx="2"/>
            <a:endCxn id="45" idx="0"/>
          </p:cNvCxnSpPr>
          <p:nvPr/>
        </p:nvCxnSpPr>
        <p:spPr>
          <a:xfrm rot="5400000">
            <a:off x="6032050" y="2121674"/>
            <a:ext cx="440986" cy="5274781"/>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6" name="Elbow Connector 15"/>
          <p:cNvCxnSpPr>
            <a:stCxn id="33" idx="2"/>
            <a:endCxn id="38" idx="0"/>
          </p:cNvCxnSpPr>
          <p:nvPr/>
        </p:nvCxnSpPr>
        <p:spPr>
          <a:xfrm rot="5400000">
            <a:off x="3624955" y="3566492"/>
            <a:ext cx="399495" cy="419100"/>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7" name="Elbow Connector 16"/>
          <p:cNvCxnSpPr>
            <a:stCxn id="30" idx="2"/>
            <a:endCxn id="38" idx="0"/>
          </p:cNvCxnSpPr>
          <p:nvPr/>
        </p:nvCxnSpPr>
        <p:spPr>
          <a:xfrm rot="16200000" flipH="1">
            <a:off x="3220651" y="3581288"/>
            <a:ext cx="399495" cy="389508"/>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8" name="Elbow Connector 17"/>
          <p:cNvCxnSpPr>
            <a:stCxn id="36" idx="2"/>
            <a:endCxn id="38" idx="0"/>
          </p:cNvCxnSpPr>
          <p:nvPr/>
        </p:nvCxnSpPr>
        <p:spPr>
          <a:xfrm rot="5400000">
            <a:off x="4005955" y="3185492"/>
            <a:ext cx="399495" cy="1181100"/>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9" name="Elbow Connector 18"/>
          <p:cNvCxnSpPr>
            <a:stCxn id="27" idx="2"/>
            <a:endCxn id="38" idx="0"/>
          </p:cNvCxnSpPr>
          <p:nvPr/>
        </p:nvCxnSpPr>
        <p:spPr>
          <a:xfrm rot="16200000" flipH="1">
            <a:off x="2824855" y="3185492"/>
            <a:ext cx="399495" cy="1181100"/>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a:stCxn id="26" idx="2"/>
            <a:endCxn id="27" idx="0"/>
          </p:cNvCxnSpPr>
          <p:nvPr/>
        </p:nvCxnSpPr>
        <p:spPr>
          <a:xfrm>
            <a:off x="2434051" y="2955537"/>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6" name="Rounded Rectangle 25"/>
          <p:cNvSpPr/>
          <p:nvPr/>
        </p:nvSpPr>
        <p:spPr bwMode="auto">
          <a:xfrm>
            <a:off x="2091151" y="2345937"/>
            <a:ext cx="6858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CU</a:t>
            </a:r>
            <a:endParaRPr lang="en-US" b="1" dirty="0">
              <a:solidFill>
                <a:prstClr val="white"/>
              </a:solidFill>
              <a:cs typeface="Arial" charset="0"/>
            </a:endParaRPr>
          </a:p>
        </p:txBody>
      </p:sp>
      <p:sp>
        <p:nvSpPr>
          <p:cNvPr id="27" name="Rounded Rectangle 26"/>
          <p:cNvSpPr/>
          <p:nvPr/>
        </p:nvSpPr>
        <p:spPr bwMode="auto">
          <a:xfrm>
            <a:off x="2091151" y="3119095"/>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cs typeface="+mn-cs"/>
              </a:rPr>
              <a:t>TCP</a:t>
            </a:r>
            <a:endParaRPr lang="en-US" b="1" dirty="0">
              <a:solidFill>
                <a:prstClr val="white"/>
              </a:solidFill>
              <a:latin typeface="Arial"/>
            </a:endParaRPr>
          </a:p>
        </p:txBody>
      </p:sp>
      <p:cxnSp>
        <p:nvCxnSpPr>
          <p:cNvPr id="28" name="Straight Connector 27"/>
          <p:cNvCxnSpPr>
            <a:stCxn id="29" idx="2"/>
            <a:endCxn id="30" idx="0"/>
          </p:cNvCxnSpPr>
          <p:nvPr/>
        </p:nvCxnSpPr>
        <p:spPr>
          <a:xfrm>
            <a:off x="3225643" y="2955537"/>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9" name="Rounded Rectangle 28"/>
          <p:cNvSpPr/>
          <p:nvPr/>
        </p:nvSpPr>
        <p:spPr bwMode="auto">
          <a:xfrm>
            <a:off x="2882743" y="2345937"/>
            <a:ext cx="6858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CU</a:t>
            </a:r>
            <a:endParaRPr lang="en-US" b="1" dirty="0">
              <a:solidFill>
                <a:prstClr val="white"/>
              </a:solidFill>
              <a:cs typeface="Arial" charset="0"/>
            </a:endParaRPr>
          </a:p>
        </p:txBody>
      </p:sp>
      <p:sp>
        <p:nvSpPr>
          <p:cNvPr id="30" name="Rounded Rectangle 29"/>
          <p:cNvSpPr/>
          <p:nvPr/>
        </p:nvSpPr>
        <p:spPr bwMode="auto">
          <a:xfrm>
            <a:off x="2882743" y="3119095"/>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TCP</a:t>
            </a:r>
          </a:p>
        </p:txBody>
      </p:sp>
      <p:cxnSp>
        <p:nvCxnSpPr>
          <p:cNvPr id="31" name="Straight Connector 30"/>
          <p:cNvCxnSpPr>
            <a:stCxn id="32" idx="2"/>
            <a:endCxn id="33" idx="0"/>
          </p:cNvCxnSpPr>
          <p:nvPr/>
        </p:nvCxnSpPr>
        <p:spPr>
          <a:xfrm>
            <a:off x="4034251" y="2955537"/>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2" name="Rounded Rectangle 31"/>
          <p:cNvSpPr/>
          <p:nvPr/>
        </p:nvSpPr>
        <p:spPr bwMode="auto">
          <a:xfrm>
            <a:off x="3691351" y="2345937"/>
            <a:ext cx="6858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CU</a:t>
            </a:r>
            <a:endParaRPr lang="en-US" b="1" dirty="0">
              <a:solidFill>
                <a:prstClr val="white"/>
              </a:solidFill>
              <a:cs typeface="Arial" charset="0"/>
            </a:endParaRPr>
          </a:p>
        </p:txBody>
      </p:sp>
      <p:sp>
        <p:nvSpPr>
          <p:cNvPr id="33" name="Rounded Rectangle 32"/>
          <p:cNvSpPr/>
          <p:nvPr/>
        </p:nvSpPr>
        <p:spPr bwMode="auto">
          <a:xfrm>
            <a:off x="3691351" y="3119095"/>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TCP</a:t>
            </a:r>
          </a:p>
        </p:txBody>
      </p:sp>
      <p:cxnSp>
        <p:nvCxnSpPr>
          <p:cNvPr id="34" name="Straight Connector 33"/>
          <p:cNvCxnSpPr>
            <a:stCxn id="35" idx="2"/>
            <a:endCxn id="36" idx="0"/>
          </p:cNvCxnSpPr>
          <p:nvPr/>
        </p:nvCxnSpPr>
        <p:spPr>
          <a:xfrm>
            <a:off x="4796251" y="2955537"/>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5" name="Rounded Rectangle 34"/>
          <p:cNvSpPr/>
          <p:nvPr/>
        </p:nvSpPr>
        <p:spPr bwMode="auto">
          <a:xfrm>
            <a:off x="4453351" y="2345937"/>
            <a:ext cx="6858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CU</a:t>
            </a:r>
            <a:endParaRPr lang="en-US" b="1" dirty="0">
              <a:solidFill>
                <a:prstClr val="white"/>
              </a:solidFill>
              <a:cs typeface="Arial" charset="0"/>
            </a:endParaRPr>
          </a:p>
        </p:txBody>
      </p:sp>
      <p:sp>
        <p:nvSpPr>
          <p:cNvPr id="36" name="Rounded Rectangle 35"/>
          <p:cNvSpPr/>
          <p:nvPr/>
        </p:nvSpPr>
        <p:spPr bwMode="auto">
          <a:xfrm>
            <a:off x="4453351" y="3119095"/>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TCP</a:t>
            </a:r>
          </a:p>
        </p:txBody>
      </p:sp>
      <p:sp>
        <p:nvSpPr>
          <p:cNvPr id="37" name="Rounded Rectangle 36"/>
          <p:cNvSpPr/>
          <p:nvPr/>
        </p:nvSpPr>
        <p:spPr bwMode="auto">
          <a:xfrm>
            <a:off x="3691352" y="1672071"/>
            <a:ext cx="1447799" cy="304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SQC (</a:t>
            </a:r>
            <a:r>
              <a:rPr lang="en-US" b="1" dirty="0" err="1">
                <a:solidFill>
                  <a:prstClr val="white"/>
                </a:solidFill>
                <a:latin typeface="Arial"/>
              </a:rPr>
              <a:t>Inst</a:t>
            </a:r>
            <a:r>
              <a:rPr lang="en-US" b="1" dirty="0">
                <a:solidFill>
                  <a:prstClr val="white"/>
                </a:solidFill>
                <a:latin typeface="Arial"/>
              </a:rPr>
              <a:t>)</a:t>
            </a:r>
          </a:p>
        </p:txBody>
      </p:sp>
      <p:sp>
        <p:nvSpPr>
          <p:cNvPr id="38" name="Rounded Rectangle 37"/>
          <p:cNvSpPr/>
          <p:nvPr/>
        </p:nvSpPr>
        <p:spPr bwMode="auto">
          <a:xfrm>
            <a:off x="2091151" y="3975790"/>
            <a:ext cx="3048000" cy="56278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TCC</a:t>
            </a:r>
          </a:p>
        </p:txBody>
      </p:sp>
      <p:grpSp>
        <p:nvGrpSpPr>
          <p:cNvPr id="88" name="Group 87"/>
          <p:cNvGrpSpPr/>
          <p:nvPr/>
        </p:nvGrpSpPr>
        <p:grpSpPr>
          <a:xfrm>
            <a:off x="8141990" y="1907232"/>
            <a:ext cx="1495887" cy="2631338"/>
            <a:chOff x="6672046" y="1333500"/>
            <a:chExt cx="1495887" cy="2631338"/>
          </a:xfrm>
        </p:grpSpPr>
        <p:cxnSp>
          <p:nvCxnSpPr>
            <p:cNvPr id="9" name="Straight Connector 8"/>
            <p:cNvCxnSpPr>
              <a:stCxn id="39" idx="2"/>
              <a:endCxn id="42" idx="0"/>
            </p:cNvCxnSpPr>
            <p:nvPr/>
          </p:nvCxnSpPr>
          <p:spPr>
            <a:xfrm>
              <a:off x="7014946" y="2229405"/>
              <a:ext cx="0" cy="3159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a:stCxn id="40" idx="2"/>
              <a:endCxn id="43" idx="0"/>
            </p:cNvCxnSpPr>
            <p:nvPr/>
          </p:nvCxnSpPr>
          <p:spPr>
            <a:xfrm>
              <a:off x="7825033" y="2229405"/>
              <a:ext cx="0" cy="3159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1" name="Straight Connector 10"/>
            <p:cNvCxnSpPr>
              <a:stCxn id="39" idx="0"/>
            </p:cNvCxnSpPr>
            <p:nvPr/>
          </p:nvCxnSpPr>
          <p:spPr>
            <a:xfrm flipV="1">
              <a:off x="7014946" y="1638301"/>
              <a:ext cx="0" cy="13390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40" idx="0"/>
            </p:cNvCxnSpPr>
            <p:nvPr/>
          </p:nvCxnSpPr>
          <p:spPr>
            <a:xfrm flipV="1">
              <a:off x="7825033" y="1638301"/>
              <a:ext cx="0" cy="133904"/>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3" name="Straight Connector 12"/>
            <p:cNvCxnSpPr>
              <a:stCxn id="41" idx="2"/>
              <a:endCxn id="44" idx="0"/>
            </p:cNvCxnSpPr>
            <p:nvPr/>
          </p:nvCxnSpPr>
          <p:spPr>
            <a:xfrm>
              <a:off x="7419990" y="1638300"/>
              <a:ext cx="0" cy="17637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4" name="Straight Connector 13"/>
            <p:cNvCxnSpPr>
              <a:stCxn id="42" idx="2"/>
            </p:cNvCxnSpPr>
            <p:nvPr/>
          </p:nvCxnSpPr>
          <p:spPr>
            <a:xfrm>
              <a:off x="7014946" y="3002563"/>
              <a:ext cx="0" cy="39949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43" idx="2"/>
            </p:cNvCxnSpPr>
            <p:nvPr/>
          </p:nvCxnSpPr>
          <p:spPr>
            <a:xfrm>
              <a:off x="7825033" y="3002563"/>
              <a:ext cx="0" cy="39949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9" name="Rounded Rectangle 38"/>
            <p:cNvSpPr/>
            <p:nvPr/>
          </p:nvSpPr>
          <p:spPr bwMode="auto">
            <a:xfrm>
              <a:off x="6672046" y="1772205"/>
              <a:ext cx="685800" cy="457200"/>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CPU0</a:t>
              </a:r>
              <a:endParaRPr lang="en-US" b="1" dirty="0">
                <a:solidFill>
                  <a:prstClr val="white"/>
                </a:solidFill>
                <a:cs typeface="Arial" charset="0"/>
              </a:endParaRPr>
            </a:p>
          </p:txBody>
        </p:sp>
        <p:sp>
          <p:nvSpPr>
            <p:cNvPr id="40" name="Rounded Rectangle 39"/>
            <p:cNvSpPr/>
            <p:nvPr/>
          </p:nvSpPr>
          <p:spPr bwMode="auto">
            <a:xfrm>
              <a:off x="7482133" y="1772205"/>
              <a:ext cx="685800" cy="457200"/>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rPr>
                <a:t>CPU1</a:t>
              </a:r>
              <a:endParaRPr lang="en-US" b="1" dirty="0">
                <a:solidFill>
                  <a:prstClr val="white"/>
                </a:solidFill>
                <a:cs typeface="Arial" charset="0"/>
              </a:endParaRPr>
            </a:p>
          </p:txBody>
        </p:sp>
        <p:sp>
          <p:nvSpPr>
            <p:cNvPr id="41" name="Rounded Rectangle 40"/>
            <p:cNvSpPr/>
            <p:nvPr/>
          </p:nvSpPr>
          <p:spPr bwMode="auto">
            <a:xfrm>
              <a:off x="6672046" y="1333500"/>
              <a:ext cx="1495887" cy="304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L1I</a:t>
              </a:r>
            </a:p>
          </p:txBody>
        </p:sp>
        <p:sp>
          <p:nvSpPr>
            <p:cNvPr id="42" name="Rounded Rectangle 41"/>
            <p:cNvSpPr/>
            <p:nvPr/>
          </p:nvSpPr>
          <p:spPr bwMode="auto">
            <a:xfrm>
              <a:off x="6672046" y="2545363"/>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cs typeface="+mn-cs"/>
                </a:rPr>
                <a:t>L1D</a:t>
              </a:r>
              <a:endParaRPr lang="en-US" b="1" dirty="0">
                <a:solidFill>
                  <a:prstClr val="white"/>
                </a:solidFill>
                <a:latin typeface="Arial"/>
              </a:endParaRPr>
            </a:p>
          </p:txBody>
        </p:sp>
        <p:sp>
          <p:nvSpPr>
            <p:cNvPr id="43" name="Rounded Rectangle 42"/>
            <p:cNvSpPr/>
            <p:nvPr/>
          </p:nvSpPr>
          <p:spPr bwMode="auto">
            <a:xfrm>
              <a:off x="7482133" y="2545363"/>
              <a:ext cx="685800" cy="4572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cs typeface="+mn-cs"/>
                </a:rPr>
                <a:t>L1D</a:t>
              </a:r>
              <a:endParaRPr lang="en-US" b="1" dirty="0">
                <a:solidFill>
                  <a:prstClr val="white"/>
                </a:solidFill>
                <a:latin typeface="Arial"/>
              </a:endParaRPr>
            </a:p>
          </p:txBody>
        </p:sp>
        <p:sp>
          <p:nvSpPr>
            <p:cNvPr id="44" name="Rounded Rectangle 43"/>
            <p:cNvSpPr/>
            <p:nvPr/>
          </p:nvSpPr>
          <p:spPr bwMode="auto">
            <a:xfrm>
              <a:off x="6672046" y="3402058"/>
              <a:ext cx="1495887" cy="56278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L2</a:t>
              </a:r>
            </a:p>
          </p:txBody>
        </p:sp>
      </p:grpSp>
      <p:grpSp>
        <p:nvGrpSpPr>
          <p:cNvPr id="87" name="Group 86"/>
          <p:cNvGrpSpPr/>
          <p:nvPr/>
        </p:nvGrpSpPr>
        <p:grpSpPr>
          <a:xfrm>
            <a:off x="2953673" y="4979556"/>
            <a:ext cx="6860048" cy="1066800"/>
            <a:chOff x="1307885" y="4405824"/>
            <a:chExt cx="6860048" cy="1066800"/>
          </a:xfrm>
        </p:grpSpPr>
        <p:cxnSp>
          <p:nvCxnSpPr>
            <p:cNvPr id="7" name="Straight Connector 6"/>
            <p:cNvCxnSpPr>
              <a:stCxn id="45" idx="3"/>
              <a:endCxn id="46" idx="1"/>
            </p:cNvCxnSpPr>
            <p:nvPr/>
          </p:nvCxnSpPr>
          <p:spPr>
            <a:xfrm>
              <a:off x="2630843" y="4939224"/>
              <a:ext cx="778837" cy="0"/>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8" name="Straight Connector 7"/>
            <p:cNvCxnSpPr>
              <a:stCxn id="46" idx="3"/>
              <a:endCxn id="47" idx="1"/>
            </p:cNvCxnSpPr>
            <p:nvPr/>
          </p:nvCxnSpPr>
          <p:spPr>
            <a:xfrm>
              <a:off x="4732638" y="4939224"/>
              <a:ext cx="778837" cy="0"/>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45" name="Rounded Rectangle 44"/>
            <p:cNvSpPr/>
            <p:nvPr/>
          </p:nvSpPr>
          <p:spPr bwMode="auto">
            <a:xfrm>
              <a:off x="1307885" y="4405824"/>
              <a:ext cx="1322958" cy="1066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Stateless</a:t>
              </a:r>
            </a:p>
            <a:p>
              <a:pPr marL="1588" indent="-1588" algn="ctr" defTabSz="913183" fontAlgn="auto">
                <a:spcBef>
                  <a:spcPts val="0"/>
                </a:spcBef>
                <a:spcAft>
                  <a:spcPts val="0"/>
                </a:spcAft>
              </a:pPr>
              <a:r>
                <a:rPr lang="en-US" b="1" dirty="0">
                  <a:solidFill>
                    <a:prstClr val="white"/>
                  </a:solidFill>
                  <a:latin typeface="Arial"/>
                </a:rPr>
                <a:t>Directory</a:t>
              </a:r>
            </a:p>
          </p:txBody>
        </p:sp>
        <p:sp>
          <p:nvSpPr>
            <p:cNvPr id="46" name="Rounded Rectangle 45"/>
            <p:cNvSpPr/>
            <p:nvPr/>
          </p:nvSpPr>
          <p:spPr bwMode="auto">
            <a:xfrm>
              <a:off x="3409680" y="4405824"/>
              <a:ext cx="1322958" cy="1066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Memory</a:t>
              </a:r>
            </a:p>
            <a:p>
              <a:pPr marL="1588" indent="-1588" algn="ctr" defTabSz="913183" fontAlgn="auto">
                <a:spcBef>
                  <a:spcPts val="0"/>
                </a:spcBef>
                <a:spcAft>
                  <a:spcPts val="0"/>
                </a:spcAft>
              </a:pPr>
              <a:r>
                <a:rPr lang="en-US" b="1" dirty="0">
                  <a:solidFill>
                    <a:prstClr val="white"/>
                  </a:solidFill>
                  <a:latin typeface="Arial"/>
                  <a:cs typeface="+mn-cs"/>
                </a:rPr>
                <a:t>Controller</a:t>
              </a:r>
              <a:endParaRPr lang="en-US" b="1" dirty="0">
                <a:solidFill>
                  <a:prstClr val="white"/>
                </a:solidFill>
                <a:latin typeface="Arial"/>
              </a:endParaRPr>
            </a:p>
          </p:txBody>
        </p:sp>
        <p:sp>
          <p:nvSpPr>
            <p:cNvPr id="47" name="Rounded Rectangle 46"/>
            <p:cNvSpPr/>
            <p:nvPr/>
          </p:nvSpPr>
          <p:spPr bwMode="auto">
            <a:xfrm>
              <a:off x="5511475" y="4405824"/>
              <a:ext cx="2656458" cy="1066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Memory</a:t>
              </a:r>
            </a:p>
          </p:txBody>
        </p:sp>
      </p:grpSp>
      <p:sp>
        <p:nvSpPr>
          <p:cNvPr id="90" name="Rounded Rectangle 89"/>
          <p:cNvSpPr/>
          <p:nvPr/>
        </p:nvSpPr>
        <p:spPr>
          <a:xfrm>
            <a:off x="1790768" y="1432131"/>
            <a:ext cx="6061468" cy="3200318"/>
          </a:xfrm>
          <a:prstGeom prst="roundRect">
            <a:avLst>
              <a:gd name="adj" fmla="val 6307"/>
            </a:avLst>
          </a:prstGeom>
          <a:no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91" name="TextBox 90"/>
          <p:cNvSpPr txBox="1"/>
          <p:nvPr/>
        </p:nvSpPr>
        <p:spPr>
          <a:xfrm>
            <a:off x="6471127" y="1467975"/>
            <a:ext cx="776999" cy="369332"/>
          </a:xfrm>
          <a:prstGeom prst="rect">
            <a:avLst/>
          </a:prstGeom>
        </p:spPr>
        <p:txBody>
          <a:bodyPr wrap="square" rtlCol="0" anchor="ctr" anchorCtr="0">
            <a:spAutoFit/>
          </a:bodyPr>
          <a:lstStyle/>
          <a:p>
            <a:pPr fontAlgn="auto">
              <a:lnSpc>
                <a:spcPct val="90000"/>
              </a:lnSpc>
              <a:spcBef>
                <a:spcPts val="300"/>
              </a:spcBef>
              <a:spcAft>
                <a:spcPts val="300"/>
              </a:spcAft>
              <a:buClr>
                <a:srgbClr val="FFFFFF"/>
              </a:buClr>
            </a:pPr>
            <a:r>
              <a:rPr lang="en-US" sz="2000" dirty="0">
                <a:latin typeface="+mj-lt"/>
                <a:ea typeface="MS PGothic" pitchFamily="34" charset="-128"/>
                <a:cs typeface="+mn-cs"/>
              </a:rPr>
              <a:t>GPU</a:t>
            </a:r>
          </a:p>
        </p:txBody>
      </p:sp>
      <p:sp>
        <p:nvSpPr>
          <p:cNvPr id="92" name="Rounded Rectangle 91"/>
          <p:cNvSpPr/>
          <p:nvPr/>
        </p:nvSpPr>
        <p:spPr>
          <a:xfrm>
            <a:off x="8006449" y="1432131"/>
            <a:ext cx="1785640" cy="3200318"/>
          </a:xfrm>
          <a:prstGeom prst="roundRect">
            <a:avLst>
              <a:gd name="adj" fmla="val 6307"/>
            </a:avLst>
          </a:prstGeom>
          <a:noFill/>
          <a:ln w="38100">
            <a:solidFill>
              <a:schemeClr val="accent4"/>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93" name="TextBox 92"/>
          <p:cNvSpPr txBox="1"/>
          <p:nvPr/>
        </p:nvSpPr>
        <p:spPr>
          <a:xfrm>
            <a:off x="8503701" y="1467975"/>
            <a:ext cx="776999" cy="369332"/>
          </a:xfrm>
          <a:prstGeom prst="rect">
            <a:avLst/>
          </a:prstGeom>
        </p:spPr>
        <p:txBody>
          <a:bodyPr wrap="square" rtlCol="0" anchor="ctr" anchorCtr="0">
            <a:spAutoFit/>
          </a:bodyPr>
          <a:lstStyle/>
          <a:p>
            <a:pPr algn="r" fontAlgn="auto">
              <a:lnSpc>
                <a:spcPct val="90000"/>
              </a:lnSpc>
              <a:spcBef>
                <a:spcPts val="300"/>
              </a:spcBef>
              <a:spcAft>
                <a:spcPts val="300"/>
              </a:spcAft>
              <a:buClr>
                <a:srgbClr val="FFFFFF"/>
              </a:buClr>
            </a:pPr>
            <a:r>
              <a:rPr lang="en-US" sz="2000" dirty="0">
                <a:latin typeface="+mj-lt"/>
                <a:ea typeface="MS PGothic" pitchFamily="34" charset="-128"/>
                <a:cs typeface="+mn-cs"/>
              </a:rPr>
              <a:t>CPU</a:t>
            </a:r>
          </a:p>
        </p:txBody>
      </p:sp>
      <p:sp>
        <p:nvSpPr>
          <p:cNvPr id="59" name="TextBox 58"/>
          <p:cNvSpPr txBox="1"/>
          <p:nvPr/>
        </p:nvSpPr>
        <p:spPr>
          <a:xfrm>
            <a:off x="2953673" y="6089675"/>
            <a:ext cx="3416320" cy="377026"/>
          </a:xfrm>
          <a:prstGeom prst="rect">
            <a:avLst/>
          </a:prstGeom>
        </p:spPr>
        <p:txBody>
          <a:bodyPr wrap="none" rtlCol="0" anchor="ctr" anchorCtr="0">
            <a:spAutoFit/>
          </a:bodyPr>
          <a:lstStyle/>
          <a:p>
            <a:pPr fontAlgn="auto">
              <a:lnSpc>
                <a:spcPct val="90000"/>
              </a:lnSpc>
              <a:spcBef>
                <a:spcPts val="300"/>
              </a:spcBef>
              <a:spcAft>
                <a:spcPts val="300"/>
              </a:spcAft>
              <a:buClr>
                <a:srgbClr val="FFFFFF"/>
              </a:buClr>
            </a:pPr>
            <a:r>
              <a:rPr lang="en-US" sz="2000" b="1" dirty="0" err="1">
                <a:latin typeface="Lucida Console" panose="020B0609040504020204" pitchFamily="49" charset="0"/>
                <a:ea typeface="MS PGothic" pitchFamily="34" charset="-128"/>
                <a:cs typeface="Courier New" panose="02070309020205020404" pitchFamily="49" charset="0"/>
              </a:rPr>
              <a:t>MOESI_AMD_Base-dir</a:t>
            </a:r>
            <a:r>
              <a:rPr lang="en-US" sz="2000" b="1" dirty="0">
                <a:latin typeface="Lucida Console" panose="020B0609040504020204" pitchFamily="49" charset="0"/>
                <a:ea typeface="MS PGothic" pitchFamily="34" charset="-128"/>
                <a:cs typeface="Courier New" panose="02070309020205020404" pitchFamily="49" charset="0"/>
              </a:rPr>
              <a:t>.</a:t>
            </a:r>
            <a:r>
              <a:rPr lang="en-US" sz="2000" b="1" dirty="0" err="1">
                <a:latin typeface="Lucida Console" panose="020B0609040504020204" pitchFamily="49" charset="0"/>
                <a:ea typeface="MS PGothic" pitchFamily="34" charset="-128"/>
                <a:cs typeface="Courier New" panose="02070309020205020404" pitchFamily="49" charset="0"/>
              </a:rPr>
              <a:t>sm</a:t>
            </a:r>
            <a:endParaRPr lang="en-US" sz="2000" b="1" dirty="0">
              <a:latin typeface="Lucida Console" panose="020B0609040504020204" pitchFamily="49" charset="0"/>
              <a:ea typeface="MS PGothic" pitchFamily="34" charset="-128"/>
              <a:cs typeface="Courier New" panose="02070309020205020404" pitchFamily="49" charset="0"/>
            </a:endParaRPr>
          </a:p>
        </p:txBody>
      </p:sp>
      <p:sp>
        <p:nvSpPr>
          <p:cNvPr id="62" name="Rounded Rectangle 61"/>
          <p:cNvSpPr/>
          <p:nvPr/>
        </p:nvSpPr>
        <p:spPr>
          <a:xfrm>
            <a:off x="2862732" y="4912539"/>
            <a:ext cx="7105202" cy="1578093"/>
          </a:xfrm>
          <a:prstGeom prst="roundRect">
            <a:avLst>
              <a:gd name="adj" fmla="val 6307"/>
            </a:avLst>
          </a:prstGeom>
          <a:noFill/>
          <a:ln w="38100">
            <a:solidFill>
              <a:schemeClr val="accent5"/>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grpSp>
        <p:nvGrpSpPr>
          <p:cNvPr id="73" name="Group 72"/>
          <p:cNvGrpSpPr/>
          <p:nvPr/>
        </p:nvGrpSpPr>
        <p:grpSpPr>
          <a:xfrm>
            <a:off x="2766320" y="1824471"/>
            <a:ext cx="5113935" cy="2104760"/>
            <a:chOff x="1242319" y="1824471"/>
            <a:chExt cx="5113935" cy="2104760"/>
          </a:xfrm>
        </p:grpSpPr>
        <p:sp>
          <p:nvSpPr>
            <p:cNvPr id="3" name="TextBox 2"/>
            <p:cNvSpPr txBox="1"/>
            <p:nvPr/>
          </p:nvSpPr>
          <p:spPr>
            <a:xfrm>
              <a:off x="3940208" y="1884016"/>
              <a:ext cx="2416046" cy="341632"/>
            </a:xfrm>
            <a:prstGeom prst="rect">
              <a:avLst/>
            </a:prstGeom>
          </p:spPr>
          <p:txBody>
            <a:bodyPr wrap="none" rtlCol="0" anchor="ctr" anchorCtr="0">
              <a:spAutoFit/>
            </a:bodyPr>
            <a:lstStyle/>
            <a:p>
              <a:pPr fontAlgn="auto">
                <a:lnSpc>
                  <a:spcPct val="90000"/>
                </a:lnSpc>
                <a:spcBef>
                  <a:spcPts val="300"/>
                </a:spcBef>
                <a:spcAft>
                  <a:spcPts val="300"/>
                </a:spcAft>
                <a:buClr>
                  <a:srgbClr val="FFFFFF"/>
                </a:buClr>
              </a:pPr>
              <a:r>
                <a:rPr lang="en-US" b="1" dirty="0">
                  <a:latin typeface="Lucida Console" panose="020B0609040504020204" pitchFamily="49" charset="0"/>
                  <a:ea typeface="MS PGothic" pitchFamily="34" charset="-128"/>
                  <a:cs typeface="Courier New" panose="02070309020205020404" pitchFamily="49" charset="0"/>
                </a:rPr>
                <a:t>GPU_VIPER-SQC.sm</a:t>
              </a:r>
            </a:p>
          </p:txBody>
        </p:sp>
        <p:sp>
          <p:nvSpPr>
            <p:cNvPr id="56" name="TextBox 55"/>
            <p:cNvSpPr txBox="1"/>
            <p:nvPr/>
          </p:nvSpPr>
          <p:spPr>
            <a:xfrm>
              <a:off x="3876939" y="2745433"/>
              <a:ext cx="2416046" cy="341632"/>
            </a:xfrm>
            <a:prstGeom prst="rect">
              <a:avLst/>
            </a:prstGeom>
          </p:spPr>
          <p:txBody>
            <a:bodyPr wrap="none" rtlCol="0" anchor="ctr" anchorCtr="0">
              <a:spAutoFit/>
            </a:bodyPr>
            <a:lstStyle/>
            <a:p>
              <a:pPr fontAlgn="auto">
                <a:lnSpc>
                  <a:spcPct val="90000"/>
                </a:lnSpc>
                <a:spcBef>
                  <a:spcPts val="300"/>
                </a:spcBef>
                <a:spcAft>
                  <a:spcPts val="300"/>
                </a:spcAft>
                <a:buClr>
                  <a:srgbClr val="FFFFFF"/>
                </a:buClr>
              </a:pPr>
              <a:r>
                <a:rPr lang="en-US" b="1" dirty="0">
                  <a:latin typeface="Lucida Console" panose="020B0609040504020204" pitchFamily="49" charset="0"/>
                  <a:ea typeface="MS PGothic" pitchFamily="34" charset="-128"/>
                  <a:cs typeface="Courier New" panose="02070309020205020404" pitchFamily="49" charset="0"/>
                </a:rPr>
                <a:t>GPU_VIPER-TCP.sm</a:t>
              </a:r>
            </a:p>
          </p:txBody>
        </p:sp>
        <p:sp>
          <p:nvSpPr>
            <p:cNvPr id="57" name="TextBox 56"/>
            <p:cNvSpPr txBox="1"/>
            <p:nvPr/>
          </p:nvSpPr>
          <p:spPr>
            <a:xfrm>
              <a:off x="3870001" y="3214035"/>
              <a:ext cx="2416046" cy="341632"/>
            </a:xfrm>
            <a:prstGeom prst="rect">
              <a:avLst/>
            </a:prstGeom>
          </p:spPr>
          <p:txBody>
            <a:bodyPr wrap="none" rtlCol="0" anchor="ctr" anchorCtr="0">
              <a:spAutoFit/>
            </a:bodyPr>
            <a:lstStyle/>
            <a:p>
              <a:pPr fontAlgn="auto">
                <a:lnSpc>
                  <a:spcPct val="90000"/>
                </a:lnSpc>
                <a:spcBef>
                  <a:spcPts val="300"/>
                </a:spcBef>
                <a:spcAft>
                  <a:spcPts val="300"/>
                </a:spcAft>
                <a:buClr>
                  <a:srgbClr val="FFFFFF"/>
                </a:buClr>
              </a:pPr>
              <a:r>
                <a:rPr lang="en-US" b="1" dirty="0">
                  <a:latin typeface="Lucida Console" panose="020B0609040504020204" pitchFamily="49" charset="0"/>
                  <a:ea typeface="MS PGothic" pitchFamily="34" charset="-128"/>
                  <a:cs typeface="Courier New" panose="02070309020205020404" pitchFamily="49" charset="0"/>
                </a:rPr>
                <a:t>GPU_VIPER-TCC.sm</a:t>
              </a:r>
            </a:p>
          </p:txBody>
        </p:sp>
        <p:cxnSp>
          <p:nvCxnSpPr>
            <p:cNvPr id="49" name="Straight Arrow Connector 48"/>
            <p:cNvCxnSpPr>
              <a:stCxn id="3" idx="1"/>
              <a:endCxn id="37" idx="3"/>
            </p:cNvCxnSpPr>
            <p:nvPr/>
          </p:nvCxnSpPr>
          <p:spPr>
            <a:xfrm flipH="1" flipV="1">
              <a:off x="3615150" y="1824471"/>
              <a:ext cx="325058" cy="230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6" idx="1"/>
            </p:cNvCxnSpPr>
            <p:nvPr/>
          </p:nvCxnSpPr>
          <p:spPr>
            <a:xfrm flipH="1">
              <a:off x="3696465" y="2916249"/>
              <a:ext cx="180474" cy="177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6" idx="1"/>
            </p:cNvCxnSpPr>
            <p:nvPr/>
          </p:nvCxnSpPr>
          <p:spPr>
            <a:xfrm flipH="1">
              <a:off x="2792697" y="2916249"/>
              <a:ext cx="1084242" cy="173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6" idx="1"/>
            </p:cNvCxnSpPr>
            <p:nvPr/>
          </p:nvCxnSpPr>
          <p:spPr>
            <a:xfrm flipH="1">
              <a:off x="1965129" y="2916249"/>
              <a:ext cx="1911810" cy="166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1"/>
            </p:cNvCxnSpPr>
            <p:nvPr/>
          </p:nvCxnSpPr>
          <p:spPr>
            <a:xfrm flipH="1">
              <a:off x="1242319" y="2916249"/>
              <a:ext cx="2634620" cy="173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7" idx="1"/>
            </p:cNvCxnSpPr>
            <p:nvPr/>
          </p:nvCxnSpPr>
          <p:spPr>
            <a:xfrm flipH="1">
              <a:off x="3534413" y="3384851"/>
              <a:ext cx="335588" cy="544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6582956" y="907637"/>
            <a:ext cx="4185761" cy="524495"/>
            <a:chOff x="5058955" y="907636"/>
            <a:chExt cx="4185761" cy="524495"/>
          </a:xfrm>
        </p:grpSpPr>
        <p:sp>
          <p:nvSpPr>
            <p:cNvPr id="60" name="TextBox 59"/>
            <p:cNvSpPr txBox="1"/>
            <p:nvPr/>
          </p:nvSpPr>
          <p:spPr>
            <a:xfrm>
              <a:off x="5058955" y="907636"/>
              <a:ext cx="4185761" cy="369332"/>
            </a:xfrm>
            <a:prstGeom prst="rect">
              <a:avLst/>
            </a:prstGeom>
          </p:spPr>
          <p:txBody>
            <a:bodyPr wrap="none" rtlCol="0" anchor="ctr" anchorCtr="0">
              <a:spAutoFit/>
            </a:bodyPr>
            <a:lstStyle/>
            <a:p>
              <a:pPr fontAlgn="auto">
                <a:lnSpc>
                  <a:spcPct val="90000"/>
                </a:lnSpc>
                <a:spcBef>
                  <a:spcPts val="300"/>
                </a:spcBef>
                <a:spcAft>
                  <a:spcPts val="300"/>
                </a:spcAft>
                <a:buClr>
                  <a:srgbClr val="FFFFFF"/>
                </a:buClr>
              </a:pPr>
              <a:r>
                <a:rPr lang="en-US" sz="2000" b="1" dirty="0" err="1">
                  <a:latin typeface="Lucida Console" panose="020B0609040504020204" pitchFamily="49" charset="0"/>
                  <a:ea typeface="MS PGothic" pitchFamily="34" charset="-128"/>
                  <a:cs typeface="Courier New" panose="02070309020205020404" pitchFamily="49" charset="0"/>
                </a:rPr>
                <a:t>MOESI_AMD_Base-CorePair</a:t>
              </a:r>
              <a:r>
                <a:rPr lang="en-US" sz="2000" b="1" dirty="0">
                  <a:latin typeface="Lucida Console" panose="020B0609040504020204" pitchFamily="49" charset="0"/>
                  <a:ea typeface="MS PGothic" pitchFamily="34" charset="-128"/>
                  <a:cs typeface="Courier New" panose="02070309020205020404" pitchFamily="49" charset="0"/>
                </a:rPr>
                <a:t>.</a:t>
              </a:r>
              <a:r>
                <a:rPr lang="en-US" sz="2000" b="1" dirty="0" err="1">
                  <a:latin typeface="Lucida Console" panose="020B0609040504020204" pitchFamily="49" charset="0"/>
                  <a:ea typeface="MS PGothic" pitchFamily="34" charset="-128"/>
                  <a:cs typeface="Courier New" panose="02070309020205020404" pitchFamily="49" charset="0"/>
                </a:rPr>
                <a:t>sm</a:t>
              </a:r>
              <a:endParaRPr lang="en-US" sz="2000" b="1" dirty="0">
                <a:latin typeface="Lucida Console" panose="020B0609040504020204" pitchFamily="49" charset="0"/>
                <a:ea typeface="MS PGothic" pitchFamily="34" charset="-128"/>
                <a:cs typeface="Courier New" panose="02070309020205020404" pitchFamily="49" charset="0"/>
              </a:endParaRPr>
            </a:p>
          </p:txBody>
        </p:sp>
        <p:cxnSp>
          <p:nvCxnSpPr>
            <p:cNvPr id="72" name="Straight Arrow Connector 71"/>
            <p:cNvCxnSpPr>
              <a:stCxn id="60" idx="2"/>
              <a:endCxn id="92" idx="0"/>
            </p:cNvCxnSpPr>
            <p:nvPr/>
          </p:nvCxnSpPr>
          <p:spPr>
            <a:xfrm>
              <a:off x="7151836" y="1276968"/>
              <a:ext cx="223433" cy="155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ounded Rectangle 68"/>
          <p:cNvSpPr/>
          <p:nvPr/>
        </p:nvSpPr>
        <p:spPr bwMode="auto">
          <a:xfrm>
            <a:off x="2091151" y="1659837"/>
            <a:ext cx="1477392" cy="304800"/>
          </a:xfrm>
          <a:prstGeom prst="roundRect">
            <a:avLst/>
          </a:prstGeom>
          <a:ln>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45714" rIns="0" bIns="45714" numCol="1" spcCol="0" rtlCol="0" fromWordArt="0" anchor="ctr" anchorCtr="0" forceAA="0" compatLnSpc="1">
            <a:prstTxWarp prst="textNoShape">
              <a:avLst/>
            </a:prstTxWarp>
            <a:noAutofit/>
          </a:bodyPr>
          <a:lstStyle/>
          <a:p>
            <a:pPr marL="1588" indent="-1588" algn="ctr" defTabSz="913183" fontAlgn="auto">
              <a:spcBef>
                <a:spcPts val="0"/>
              </a:spcBef>
              <a:spcAft>
                <a:spcPts val="0"/>
              </a:spcAft>
            </a:pPr>
            <a:r>
              <a:rPr lang="en-US" b="1" dirty="0">
                <a:solidFill>
                  <a:prstClr val="white"/>
                </a:solidFill>
                <a:latin typeface="Arial"/>
              </a:rPr>
              <a:t>SQC (Scalar)</a:t>
            </a:r>
          </a:p>
        </p:txBody>
      </p:sp>
      <p:cxnSp>
        <p:nvCxnSpPr>
          <p:cNvPr id="82" name="Elbow Connector 81"/>
          <p:cNvCxnSpPr>
            <a:stCxn id="69" idx="2"/>
            <a:endCxn id="26" idx="0"/>
          </p:cNvCxnSpPr>
          <p:nvPr/>
        </p:nvCxnSpPr>
        <p:spPr>
          <a:xfrm rot="5400000">
            <a:off x="2441299" y="1957389"/>
            <a:ext cx="381300" cy="395796"/>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85" name="Elbow Connector 84"/>
          <p:cNvCxnSpPr>
            <a:stCxn id="69" idx="2"/>
            <a:endCxn id="29" idx="0"/>
          </p:cNvCxnSpPr>
          <p:nvPr/>
        </p:nvCxnSpPr>
        <p:spPr>
          <a:xfrm rot="16200000" flipH="1">
            <a:off x="2837095" y="1957389"/>
            <a:ext cx="381300" cy="395796"/>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4" name="Elbow Connector 93"/>
          <p:cNvCxnSpPr>
            <a:stCxn id="69" idx="2"/>
            <a:endCxn id="32" idx="0"/>
          </p:cNvCxnSpPr>
          <p:nvPr/>
        </p:nvCxnSpPr>
        <p:spPr>
          <a:xfrm rot="16200000" flipH="1">
            <a:off x="3241399" y="1553085"/>
            <a:ext cx="381300" cy="1204404"/>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5" name="Elbow Connector 94"/>
          <p:cNvCxnSpPr>
            <a:stCxn id="69" idx="2"/>
            <a:endCxn id="35" idx="0"/>
          </p:cNvCxnSpPr>
          <p:nvPr/>
        </p:nvCxnSpPr>
        <p:spPr>
          <a:xfrm rot="16200000" flipH="1">
            <a:off x="3622399" y="1172085"/>
            <a:ext cx="381300" cy="1966404"/>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3" name="Elbow Connector 102"/>
          <p:cNvCxnSpPr>
            <a:stCxn id="37" idx="2"/>
            <a:endCxn id="26" idx="0"/>
          </p:cNvCxnSpPr>
          <p:nvPr/>
        </p:nvCxnSpPr>
        <p:spPr>
          <a:xfrm rot="5400000">
            <a:off x="3240118" y="1170804"/>
            <a:ext cx="369066" cy="1981200"/>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6" name="Elbow Connector 105"/>
          <p:cNvCxnSpPr>
            <a:stCxn id="37" idx="2"/>
            <a:endCxn id="29" idx="0"/>
          </p:cNvCxnSpPr>
          <p:nvPr/>
        </p:nvCxnSpPr>
        <p:spPr>
          <a:xfrm rot="5400000">
            <a:off x="3635914" y="1566600"/>
            <a:ext cx="369066" cy="1189608"/>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09" name="Elbow Connector 108"/>
          <p:cNvCxnSpPr>
            <a:stCxn id="37" idx="2"/>
            <a:endCxn id="32" idx="0"/>
          </p:cNvCxnSpPr>
          <p:nvPr/>
        </p:nvCxnSpPr>
        <p:spPr>
          <a:xfrm rot="5400000">
            <a:off x="4040218" y="1970904"/>
            <a:ext cx="369066" cy="381000"/>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12" name="Elbow Connector 111"/>
          <p:cNvCxnSpPr>
            <a:stCxn id="37" idx="2"/>
            <a:endCxn id="35" idx="0"/>
          </p:cNvCxnSpPr>
          <p:nvPr/>
        </p:nvCxnSpPr>
        <p:spPr>
          <a:xfrm rot="16200000" flipH="1">
            <a:off x="4421218" y="1970904"/>
            <a:ext cx="369066" cy="381000"/>
          </a:xfrm>
          <a:prstGeom prst="bentConnector3">
            <a:avLst>
              <a:gd name="adj1" fmla="val 50000"/>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18" name="Elbow Connector 117"/>
          <p:cNvCxnSpPr>
            <a:stCxn id="38" idx="1"/>
            <a:endCxn id="69" idx="0"/>
          </p:cNvCxnSpPr>
          <p:nvPr/>
        </p:nvCxnSpPr>
        <p:spPr>
          <a:xfrm rot="10800000" flipH="1">
            <a:off x="2091151" y="1659839"/>
            <a:ext cx="738696" cy="2597343"/>
          </a:xfrm>
          <a:prstGeom prst="bentConnector4">
            <a:avLst>
              <a:gd name="adj1" fmla="val -18250"/>
              <a:gd name="adj2" fmla="val 104739"/>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123" name="Elbow Connector 122"/>
          <p:cNvCxnSpPr>
            <a:stCxn id="38" idx="1"/>
            <a:endCxn id="37" idx="0"/>
          </p:cNvCxnSpPr>
          <p:nvPr/>
        </p:nvCxnSpPr>
        <p:spPr>
          <a:xfrm rot="10800000" flipH="1">
            <a:off x="2091151" y="1672073"/>
            <a:ext cx="2324100" cy="2585109"/>
          </a:xfrm>
          <a:prstGeom prst="bentConnector4">
            <a:avLst>
              <a:gd name="adj1" fmla="val -6305"/>
              <a:gd name="adj2" fmla="val 105215"/>
            </a:avLst>
          </a:prstGeom>
          <a:ln>
            <a:solidFill>
              <a:schemeClr val="tx1"/>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98866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GPU Viper protocol</a:t>
            </a:r>
          </a:p>
        </p:txBody>
      </p:sp>
      <p:sp>
        <p:nvSpPr>
          <p:cNvPr id="10" name="Content Placeholder 9"/>
          <p:cNvSpPr>
            <a:spLocks noGrp="1"/>
          </p:cNvSpPr>
          <p:nvPr>
            <p:ph idx="1"/>
          </p:nvPr>
        </p:nvSpPr>
        <p:spPr/>
        <p:txBody>
          <a:bodyPr/>
          <a:lstStyle/>
          <a:p>
            <a:r>
              <a:rPr lang="en-US" dirty="0"/>
              <a:t>GPU write-through protocol</a:t>
            </a:r>
          </a:p>
          <a:p>
            <a:pPr lvl="1"/>
            <a:r>
              <a:rPr lang="en-US" dirty="0"/>
              <a:t>Store &amp; Atomic requests are written through TCP and TCC</a:t>
            </a:r>
          </a:p>
          <a:p>
            <a:pPr lvl="1"/>
            <a:r>
              <a:rPr lang="en-US" dirty="0"/>
              <a:t>TCP performs Store &amp; Atomic requests immediately (i.e., no stalling for exclusive permissions)</a:t>
            </a:r>
          </a:p>
          <a:p>
            <a:pPr lvl="1"/>
            <a:r>
              <a:rPr lang="en-US" dirty="0"/>
              <a:t>For Store requests, TCP calls back immediately (i.e., </a:t>
            </a:r>
            <a:r>
              <a:rPr lang="en-US" sz="1600" dirty="0" err="1">
                <a:latin typeface="Lucida Console" panose="020B0609040504020204" pitchFamily="49" charset="0"/>
              </a:rPr>
              <a:t>writeCallback</a:t>
            </a:r>
            <a:r>
              <a:rPr lang="en-US" dirty="0"/>
              <a:t>) without waiting for ACKs from memory</a:t>
            </a:r>
          </a:p>
          <a:p>
            <a:pPr lvl="1"/>
            <a:r>
              <a:rPr lang="en-US" dirty="0"/>
              <a:t>TCP does another callback (i.e., </a:t>
            </a:r>
            <a:r>
              <a:rPr lang="en-US" sz="1600" dirty="0" err="1">
                <a:latin typeface="Lucida Console" panose="020B0609040504020204" pitchFamily="49" charset="0"/>
              </a:rPr>
              <a:t>writeCompleteCallback</a:t>
            </a:r>
            <a:r>
              <a:rPr lang="en-US" dirty="0"/>
              <a:t>) when receiving store-complete ACKs from memory</a:t>
            </a:r>
          </a:p>
          <a:p>
            <a:pPr lvl="1"/>
            <a:r>
              <a:rPr lang="en-US" dirty="0"/>
              <a:t>Atomic requests are performed in memory</a:t>
            </a:r>
          </a:p>
          <a:p>
            <a:r>
              <a:rPr lang="en-US" dirty="0"/>
              <a:t>Data coherence in TCP</a:t>
            </a:r>
          </a:p>
          <a:p>
            <a:pPr lvl="1"/>
            <a:r>
              <a:rPr lang="en-US" dirty="0"/>
              <a:t>TCP-INV requests (e.g., issued by </a:t>
            </a:r>
            <a:r>
              <a:rPr lang="en-US" sz="1600" dirty="0">
                <a:latin typeface="Lucida Console" panose="020B0609040504020204" pitchFamily="49" charset="0"/>
              </a:rPr>
              <a:t>BUFFER_WBINVL1</a:t>
            </a:r>
            <a:r>
              <a:rPr lang="en-US" dirty="0"/>
              <a:t>) to invalidate entire TCP</a:t>
            </a:r>
            <a:endParaRPr lang="en-US" dirty="0">
              <a:solidFill>
                <a:srgbClr val="000000"/>
              </a:solidFill>
            </a:endParaRPr>
          </a:p>
          <a:p>
            <a:r>
              <a:rPr lang="en-US" dirty="0"/>
              <a:t>Data coherence between TCC and CPU caches</a:t>
            </a:r>
          </a:p>
          <a:p>
            <a:pPr lvl="1"/>
            <a:r>
              <a:rPr lang="en-US" dirty="0"/>
              <a:t>Data coherence is maintained through a stateless directory (</a:t>
            </a:r>
            <a:r>
              <a:rPr lang="en-US" sz="1600" dirty="0">
                <a:latin typeface="Lucida Console" panose="020B0609040504020204" pitchFamily="49" charset="0"/>
              </a:rPr>
              <a:t>MOESI_AMD_Base-dir.sm</a:t>
            </a:r>
            <a:r>
              <a:rPr lang="en-US" dirty="0"/>
              <a:t>)</a:t>
            </a:r>
          </a:p>
          <a:p>
            <a:r>
              <a:rPr lang="en-US" dirty="0"/>
              <a:t>Support single coherent address space between CPU and GPU</a:t>
            </a:r>
            <a:endParaRPr lang="en-US" dirty="0">
              <a:cs typeface="Calibri"/>
            </a:endParaRPr>
          </a:p>
          <a:p>
            <a:pPr lvl="1"/>
            <a:endParaRPr lang="en-US" dirty="0"/>
          </a:p>
          <a:p>
            <a:endParaRPr lang="en-US" dirty="0"/>
          </a:p>
        </p:txBody>
      </p:sp>
      <p:sp>
        <p:nvSpPr>
          <p:cNvPr id="9" name="Text Placeholder 8"/>
          <p:cNvSpPr>
            <a:spLocks noGrp="1"/>
          </p:cNvSpPr>
          <p:nvPr>
            <p:ph type="body" sz="quarter" idx="10"/>
          </p:nvPr>
        </p:nvSpPr>
        <p:spPr/>
        <p:txBody>
          <a:bodyPr/>
          <a:lstStyle/>
          <a:p>
            <a:r>
              <a:rPr lang="en-US" dirty="0"/>
              <a:t>Write-through coherence</a:t>
            </a:r>
          </a:p>
        </p:txBody>
      </p:sp>
    </p:spTree>
    <p:extLst>
      <p:ext uri="{BB962C8B-B14F-4D97-AF65-F5344CB8AC3E}">
        <p14:creationId xmlns:p14="http://schemas.microsoft.com/office/powerpoint/2010/main" val="331906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fad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500"/>
                                        <p:tgtEl>
                                          <p:spTgt spid="10">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9" end="9"/>
                                            </p:txEl>
                                          </p:spTgt>
                                        </p:tgtEl>
                                        <p:attrNameLst>
                                          <p:attrName>style.visibility</p:attrName>
                                        </p:attrNameLst>
                                      </p:cBhvr>
                                      <p:to>
                                        <p:strVal val="visible"/>
                                      </p:to>
                                    </p:set>
                                    <p:animEffect transition="in" filter="fade">
                                      <p:cBhvr>
                                        <p:cTn id="38" dur="500"/>
                                        <p:tgtEl>
                                          <p:spTgt spid="10">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0" end="10"/>
                                            </p:txEl>
                                          </p:spTgt>
                                        </p:tgtEl>
                                        <p:attrNameLst>
                                          <p:attrName>style.visibility</p:attrName>
                                        </p:attrNameLst>
                                      </p:cBhvr>
                                      <p:to>
                                        <p:strVal val="visible"/>
                                      </p:to>
                                    </p:set>
                                    <p:animEffect transition="in" filter="fade">
                                      <p:cBhvr>
                                        <p:cTn id="43"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GPU Viper protocol</a:t>
            </a:r>
          </a:p>
        </p:txBody>
      </p:sp>
      <p:sp>
        <p:nvSpPr>
          <p:cNvPr id="10" name="Content Placeholder 9"/>
          <p:cNvSpPr>
            <a:spLocks noGrp="1"/>
          </p:cNvSpPr>
          <p:nvPr>
            <p:ph idx="1"/>
          </p:nvPr>
        </p:nvSpPr>
        <p:spPr/>
        <p:txBody>
          <a:bodyPr/>
          <a:lstStyle/>
          <a:p>
            <a:r>
              <a:rPr lang="en-US" dirty="0"/>
              <a:t>Release consistency</a:t>
            </a:r>
          </a:p>
          <a:p>
            <a:pPr lvl="1"/>
            <a:r>
              <a:rPr lang="en-US" dirty="0" err="1"/>
              <a:t>Hower</a:t>
            </a:r>
            <a:r>
              <a:rPr lang="en-US" dirty="0"/>
              <a:t> </a:t>
            </a:r>
            <a:r>
              <a:rPr lang="en-US" i="1" dirty="0"/>
              <a:t>et al.</a:t>
            </a:r>
            <a:r>
              <a:rPr lang="en-US" dirty="0"/>
              <a:t> [ASPLOS 2014]</a:t>
            </a:r>
          </a:p>
          <a:p>
            <a:pPr lvl="1"/>
            <a:r>
              <a:rPr lang="en-US" dirty="0"/>
              <a:t>HSA System Arch Specification [</a:t>
            </a:r>
            <a:r>
              <a:rPr lang="en-US" dirty="0">
                <a:hlinkClick r:id="rId3"/>
              </a:rPr>
              <a:t>hsafoundation.com</a:t>
            </a:r>
            <a:r>
              <a:rPr lang="en-US" dirty="0"/>
              <a:t>]</a:t>
            </a:r>
          </a:p>
          <a:p>
            <a:r>
              <a:rPr lang="en-US" dirty="0"/>
              <a:t>Acquire fence</a:t>
            </a:r>
          </a:p>
          <a:p>
            <a:pPr lvl="1"/>
            <a:r>
              <a:rPr lang="en-US" dirty="0"/>
              <a:t>Issue TCP-INV to invalidate all stale data in TCP</a:t>
            </a:r>
          </a:p>
          <a:p>
            <a:r>
              <a:rPr lang="en-US" dirty="0"/>
              <a:t>Release fence</a:t>
            </a:r>
          </a:p>
          <a:p>
            <a:pPr lvl="1"/>
            <a:r>
              <a:rPr lang="en-US" dirty="0"/>
              <a:t>Wait for all outstanding store requests to commit globally (i.e., </a:t>
            </a:r>
            <a:r>
              <a:rPr lang="en-US" sz="1600" dirty="0" err="1">
                <a:latin typeface="Lucida Console" panose="020B0609040504020204" pitchFamily="49" charset="0"/>
              </a:rPr>
              <a:t>writeCompleteCallback</a:t>
            </a:r>
            <a:r>
              <a:rPr lang="en-US" dirty="0"/>
              <a:t>)</a:t>
            </a:r>
          </a:p>
          <a:p>
            <a:pPr lvl="1"/>
            <a:r>
              <a:rPr lang="en-US" dirty="0"/>
              <a:t>Wait for all atomic requests (i.e., </a:t>
            </a:r>
            <a:r>
              <a:rPr lang="en-US" sz="1600" dirty="0" err="1">
                <a:latin typeface="Lucida Console" panose="020B0609040504020204" pitchFamily="49" charset="0"/>
              </a:rPr>
              <a:t>atomicCallback</a:t>
            </a:r>
            <a:r>
              <a:rPr lang="en-US" dirty="0"/>
              <a:t>)</a:t>
            </a:r>
          </a:p>
          <a:p>
            <a:endParaRPr lang="en-US" dirty="0"/>
          </a:p>
        </p:txBody>
      </p:sp>
      <p:sp>
        <p:nvSpPr>
          <p:cNvPr id="9" name="Text Placeholder 8"/>
          <p:cNvSpPr>
            <a:spLocks noGrp="1"/>
          </p:cNvSpPr>
          <p:nvPr>
            <p:ph type="body" sz="quarter" idx="10"/>
          </p:nvPr>
        </p:nvSpPr>
        <p:spPr/>
        <p:txBody>
          <a:bodyPr/>
          <a:lstStyle/>
          <a:p>
            <a:r>
              <a:rPr lang="en-US" dirty="0"/>
              <a:t>Release consistency support</a:t>
            </a:r>
          </a:p>
        </p:txBody>
      </p:sp>
    </p:spTree>
    <p:extLst>
      <p:ext uri="{BB962C8B-B14F-4D97-AF65-F5344CB8AC3E}">
        <p14:creationId xmlns:p14="http://schemas.microsoft.com/office/powerpoint/2010/main" val="40973487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memory contributions</a:t>
            </a:r>
          </a:p>
        </p:txBody>
      </p:sp>
      <p:sp>
        <p:nvSpPr>
          <p:cNvPr id="3" name="Content Placeholder 2"/>
          <p:cNvSpPr>
            <a:spLocks noGrp="1"/>
          </p:cNvSpPr>
          <p:nvPr>
            <p:ph idx="1"/>
          </p:nvPr>
        </p:nvSpPr>
        <p:spPr/>
        <p:txBody>
          <a:bodyPr/>
          <a:lstStyle/>
          <a:p>
            <a:r>
              <a:rPr lang="en-US" dirty="0">
                <a:solidFill>
                  <a:schemeClr val="bg1">
                    <a:lumMod val="85000"/>
                  </a:schemeClr>
                </a:solidFill>
              </a:rPr>
              <a:t>Ruby Background</a:t>
            </a:r>
          </a:p>
          <a:p>
            <a:r>
              <a:rPr lang="en-US" dirty="0">
                <a:solidFill>
                  <a:schemeClr val="bg1">
                    <a:lumMod val="85000"/>
                  </a:schemeClr>
                </a:solidFill>
              </a:rPr>
              <a:t>CU – Memory Interface</a:t>
            </a:r>
            <a:endParaRPr lang="en-US" dirty="0">
              <a:solidFill>
                <a:schemeClr val="bg1">
                  <a:lumMod val="85000"/>
                </a:schemeClr>
              </a:solidFill>
              <a:cs typeface="Calibri"/>
            </a:endParaRPr>
          </a:p>
          <a:p>
            <a:r>
              <a:rPr lang="en-US" dirty="0">
                <a:solidFill>
                  <a:schemeClr val="bg1">
                    <a:lumMod val="85000"/>
                  </a:schemeClr>
                </a:solidFill>
              </a:rPr>
              <a:t>GPU VIPER Protocol</a:t>
            </a:r>
          </a:p>
          <a:p>
            <a:r>
              <a:rPr lang="en-US" dirty="0"/>
              <a:t>GPU SLICC Protocol Tester</a:t>
            </a:r>
          </a:p>
        </p:txBody>
      </p:sp>
      <p:sp>
        <p:nvSpPr>
          <p:cNvPr id="4" name="Text Placeholder 3"/>
          <p:cNvSpPr>
            <a:spLocks noGrp="1"/>
          </p:cNvSpPr>
          <p:nvPr>
            <p:ph type="body" sz="quarter" idx="10"/>
          </p:nvPr>
        </p:nvSpPr>
        <p:spPr/>
        <p:txBody>
          <a:bodyPr/>
          <a:lstStyle/>
          <a:p>
            <a:r>
              <a:rPr lang="en-US" dirty="0"/>
              <a:t>Outline</a:t>
            </a:r>
          </a:p>
        </p:txBody>
      </p:sp>
    </p:spTree>
    <p:extLst>
      <p:ext uri="{BB962C8B-B14F-4D97-AF65-F5344CB8AC3E}">
        <p14:creationId xmlns:p14="http://schemas.microsoft.com/office/powerpoint/2010/main" val="37474939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p:txBody>
          <a:bodyPr/>
          <a:lstStyle/>
          <a:p>
            <a:r>
              <a:rPr lang="en-US" dirty="0"/>
              <a:t>Developing a functionally correct SLICC protocol is challenging</a:t>
            </a:r>
          </a:p>
          <a:p>
            <a:r>
              <a:rPr lang="en-US" dirty="0"/>
              <a:t>We need an effective tool to verify a protocol </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Text Placeholder 3"/>
          <p:cNvSpPr>
            <a:spLocks noGrp="1"/>
          </p:cNvSpPr>
          <p:nvPr>
            <p:ph type="body" sz="quarter" idx="10"/>
          </p:nvPr>
        </p:nvSpPr>
        <p:spPr/>
        <p:txBody>
          <a:bodyPr/>
          <a:lstStyle/>
          <a:p>
            <a:r>
              <a:rPr lang="en-US" dirty="0"/>
              <a:t>Motivation</a:t>
            </a:r>
          </a:p>
        </p:txBody>
      </p:sp>
      <p:graphicFrame>
        <p:nvGraphicFramePr>
          <p:cNvPr id="5" name="Table 4"/>
          <p:cNvGraphicFramePr>
            <a:graphicFrameLocks noGrp="1"/>
          </p:cNvGraphicFramePr>
          <p:nvPr>
            <p:extLst/>
          </p:nvPr>
        </p:nvGraphicFramePr>
        <p:xfrm>
          <a:off x="2379515" y="2351136"/>
          <a:ext cx="7393237" cy="2956560"/>
        </p:xfrm>
        <a:graphic>
          <a:graphicData uri="http://schemas.openxmlformats.org/drawingml/2006/table">
            <a:tbl>
              <a:tblPr firstRow="1" bandRow="1">
                <a:tableStyleId>{F5AB1C69-6EDB-4FF4-983F-18BD219EF322}</a:tableStyleId>
              </a:tblPr>
              <a:tblGrid>
                <a:gridCol w="5283065">
                  <a:extLst>
                    <a:ext uri="{9D8B030D-6E8A-4147-A177-3AD203B41FA5}">
                      <a16:colId xmlns="" xmlns:a16="http://schemas.microsoft.com/office/drawing/2014/main" val="20000"/>
                    </a:ext>
                  </a:extLst>
                </a:gridCol>
                <a:gridCol w="2110172">
                  <a:extLst>
                    <a:ext uri="{9D8B030D-6E8A-4147-A177-3AD203B41FA5}">
                      <a16:colId xmlns="" xmlns:a16="http://schemas.microsoft.com/office/drawing/2014/main" val="20003"/>
                    </a:ext>
                  </a:extLst>
                </a:gridCol>
              </a:tblGrid>
              <a:tr h="343801">
                <a:tc>
                  <a:txBody>
                    <a:bodyPr/>
                    <a:lstStyle/>
                    <a:p>
                      <a:pPr algn="ctr"/>
                      <a:r>
                        <a:rPr lang="en-US" dirty="0"/>
                        <a:t>Desired</a:t>
                      </a:r>
                      <a:r>
                        <a:rPr lang="en-US" baseline="0" dirty="0"/>
                        <a:t> Features</a:t>
                      </a:r>
                      <a:endParaRPr lang="en-US" dirty="0"/>
                    </a:p>
                  </a:txBody>
                  <a:tcPr anchor="ctr"/>
                </a:tc>
                <a:tc>
                  <a:txBody>
                    <a:bodyPr/>
                    <a:lstStyle/>
                    <a:p>
                      <a:pPr algn="ctr"/>
                      <a:r>
                        <a:rPr lang="en-US" baseline="0" dirty="0"/>
                        <a:t>GPU Protocol Tester</a:t>
                      </a:r>
                      <a:endParaRPr lang="en-US" dirty="0"/>
                    </a:p>
                  </a:txBody>
                  <a:tcPr anchor="ctr"/>
                </a:tc>
                <a:extLst>
                  <a:ext uri="{0D108BD9-81ED-4DB2-BD59-A6C34878D82A}">
                    <a16:rowId xmlns="" xmlns:a16="http://schemas.microsoft.com/office/drawing/2014/main" val="10000"/>
                  </a:ext>
                </a:extLst>
              </a:tr>
              <a:tr h="470060">
                <a:tc>
                  <a:txBody>
                    <a:bodyPr/>
                    <a:lstStyle/>
                    <a:p>
                      <a:pPr algn="l"/>
                      <a:r>
                        <a:rPr lang="en-US" b="1" dirty="0"/>
                        <a:t>GPU protocol</a:t>
                      </a:r>
                      <a:r>
                        <a:rPr lang="en-US" b="1" baseline="0" dirty="0"/>
                        <a:t> compatibility</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mn-lt"/>
                          <a:ea typeface="+mn-ea"/>
                          <a:cs typeface="+mn-cs"/>
                          <a:sym typeface="Wingdings" panose="05000000000000000000" pitchFamily="2" charset="2"/>
                        </a:rPr>
                        <a:t></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txBody>
                  <a:tcPr anchor="ctr"/>
                </a:tc>
                <a:extLst>
                  <a:ext uri="{0D108BD9-81ED-4DB2-BD59-A6C34878D82A}">
                    <a16:rowId xmlns="" xmlns:a16="http://schemas.microsoft.com/office/drawing/2014/main" val="10001"/>
                  </a:ext>
                </a:extLst>
              </a:tr>
              <a:tr h="470060">
                <a:tc>
                  <a:txBody>
                    <a:bodyPr/>
                    <a:lstStyle/>
                    <a:p>
                      <a:pPr algn="l"/>
                      <a:r>
                        <a:rPr lang="en-US" b="1" dirty="0"/>
                        <a:t>Precise</a:t>
                      </a:r>
                      <a:r>
                        <a:rPr lang="en-US" b="1" baseline="0" dirty="0"/>
                        <a:t> validation</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mn-lt"/>
                          <a:ea typeface="+mn-ea"/>
                          <a:cs typeface="+mn-cs"/>
                          <a:sym typeface="Wingdings" panose="05000000000000000000" pitchFamily="2" charset="2"/>
                        </a:rPr>
                        <a:t></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txBody>
                  <a:tcPr anchor="ctr"/>
                </a:tc>
                <a:extLst>
                  <a:ext uri="{0D108BD9-81ED-4DB2-BD59-A6C34878D82A}">
                    <a16:rowId xmlns="" xmlns:a16="http://schemas.microsoft.com/office/drawing/2014/main" val="10002"/>
                  </a:ext>
                </a:extLst>
              </a:tr>
              <a:tr h="470060">
                <a:tc>
                  <a:txBody>
                    <a:bodyPr/>
                    <a:lstStyle/>
                    <a:p>
                      <a:pPr algn="l"/>
                      <a:r>
                        <a:rPr lang="en-US" b="1" dirty="0"/>
                        <a:t>Wide bug</a:t>
                      </a:r>
                      <a:r>
                        <a:rPr lang="en-US" b="1" baseline="0" dirty="0"/>
                        <a:t> coverage</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mn-lt"/>
                          <a:ea typeface="+mn-ea"/>
                          <a:cs typeface="+mn-cs"/>
                          <a:sym typeface="Wingdings" panose="05000000000000000000" pitchFamily="2" charset="2"/>
                        </a:rPr>
                        <a:t></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txBody>
                  <a:tcPr anchor="ctr"/>
                </a:tc>
                <a:extLst>
                  <a:ext uri="{0D108BD9-81ED-4DB2-BD59-A6C34878D82A}">
                    <a16:rowId xmlns="" xmlns:a16="http://schemas.microsoft.com/office/drawing/2014/main" val="10003"/>
                  </a:ext>
                </a:extLst>
              </a:tr>
              <a:tr h="470060">
                <a:tc>
                  <a:txBody>
                    <a:bodyPr/>
                    <a:lstStyle/>
                    <a:p>
                      <a:pPr algn="l"/>
                      <a:r>
                        <a:rPr lang="en-US" b="1" dirty="0"/>
                        <a:t>Fast bug detection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mn-lt"/>
                          <a:ea typeface="+mn-ea"/>
                          <a:cs typeface="+mn-cs"/>
                          <a:sym typeface="Wingdings" panose="05000000000000000000" pitchFamily="2" charset="2"/>
                        </a:rPr>
                        <a:t></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txBody>
                  <a:tcPr anchor="ctr"/>
                </a:tc>
                <a:extLst>
                  <a:ext uri="{0D108BD9-81ED-4DB2-BD59-A6C34878D82A}">
                    <a16:rowId xmlns="" xmlns:a16="http://schemas.microsoft.com/office/drawing/2014/main" val="10004"/>
                  </a:ext>
                </a:extLst>
              </a:tr>
              <a:tr h="0">
                <a:tc>
                  <a:txBody>
                    <a:bodyPr/>
                    <a:lstStyle/>
                    <a:p>
                      <a:pPr algn="l"/>
                      <a:r>
                        <a:rPr lang="en-US" b="1" dirty="0"/>
                        <a:t>Intuitive bug report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mn-lt"/>
                          <a:ea typeface="+mn-ea"/>
                          <a:cs typeface="+mn-cs"/>
                          <a:sym typeface="Wingdings" panose="05000000000000000000" pitchFamily="2" charset="2"/>
                        </a:rPr>
                        <a:t></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315818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4" name="Text Placeholder 3"/>
          <p:cNvSpPr>
            <a:spLocks noGrp="1"/>
          </p:cNvSpPr>
          <p:nvPr>
            <p:ph type="body" sz="quarter" idx="10"/>
          </p:nvPr>
        </p:nvSpPr>
        <p:spPr/>
        <p:txBody>
          <a:bodyPr/>
          <a:lstStyle/>
          <a:p>
            <a:r>
              <a:rPr lang="en-US" dirty="0"/>
              <a:t>High-level structure – ruby interface</a:t>
            </a:r>
          </a:p>
        </p:txBody>
      </p:sp>
      <p:sp>
        <p:nvSpPr>
          <p:cNvPr id="5" name="Rounded Rectangle 4"/>
          <p:cNvSpPr/>
          <p:nvPr/>
        </p:nvSpPr>
        <p:spPr>
          <a:xfrm>
            <a:off x="1918856" y="2489332"/>
            <a:ext cx="1419123" cy="777857"/>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core</a:t>
            </a:r>
          </a:p>
        </p:txBody>
      </p:sp>
      <p:sp>
        <p:nvSpPr>
          <p:cNvPr id="6" name="Rounded Rectangle 5"/>
          <p:cNvSpPr/>
          <p:nvPr/>
        </p:nvSpPr>
        <p:spPr>
          <a:xfrm>
            <a:off x="1918856" y="4315634"/>
            <a:ext cx="1419123" cy="852055"/>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core</a:t>
            </a:r>
          </a:p>
        </p:txBody>
      </p:sp>
      <p:sp>
        <p:nvSpPr>
          <p:cNvPr id="7" name="Rectangle 6"/>
          <p:cNvSpPr/>
          <p:nvPr/>
        </p:nvSpPr>
        <p:spPr>
          <a:xfrm>
            <a:off x="4035041" y="2207793"/>
            <a:ext cx="1458410"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8" name="Rectangle 7"/>
          <p:cNvSpPr/>
          <p:nvPr/>
        </p:nvSpPr>
        <p:spPr>
          <a:xfrm>
            <a:off x="4035041" y="3143778"/>
            <a:ext cx="1458410"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9" name="Rectangle 8"/>
          <p:cNvSpPr/>
          <p:nvPr/>
        </p:nvSpPr>
        <p:spPr>
          <a:xfrm>
            <a:off x="4035041" y="3873862"/>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12" name="Rectangle 11"/>
          <p:cNvSpPr/>
          <p:nvPr/>
        </p:nvSpPr>
        <p:spPr>
          <a:xfrm>
            <a:off x="4035041" y="5002044"/>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Coalescer</a:t>
            </a:r>
          </a:p>
        </p:txBody>
      </p:sp>
      <p:sp>
        <p:nvSpPr>
          <p:cNvPr id="14" name="Rectangle 13"/>
          <p:cNvSpPr/>
          <p:nvPr/>
        </p:nvSpPr>
        <p:spPr>
          <a:xfrm>
            <a:off x="6110212" y="2207793"/>
            <a:ext cx="1528573"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a:t>
            </a:r>
            <a:r>
              <a:rPr lang="en-US" b="1" dirty="0" err="1">
                <a:solidFill>
                  <a:schemeClr val="bg1"/>
                </a:solidFill>
              </a:rPr>
              <a:t>Inst</a:t>
            </a:r>
            <a:r>
              <a:rPr lang="en-US" b="1" dirty="0">
                <a:solidFill>
                  <a:schemeClr val="bg1"/>
                </a:solidFill>
              </a:rPr>
              <a:t>$</a:t>
            </a:r>
          </a:p>
        </p:txBody>
      </p:sp>
      <p:sp>
        <p:nvSpPr>
          <p:cNvPr id="15" name="Rectangle 14"/>
          <p:cNvSpPr/>
          <p:nvPr/>
        </p:nvSpPr>
        <p:spPr>
          <a:xfrm>
            <a:off x="6110212" y="3143778"/>
            <a:ext cx="1528573"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Data$</a:t>
            </a:r>
          </a:p>
        </p:txBody>
      </p:sp>
      <p:sp>
        <p:nvSpPr>
          <p:cNvPr id="16" name="Rectangle 15"/>
          <p:cNvSpPr/>
          <p:nvPr/>
        </p:nvSpPr>
        <p:spPr>
          <a:xfrm>
            <a:off x="6107638" y="3869290"/>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a:t>
            </a:r>
            <a:r>
              <a:rPr lang="en-US" b="1" dirty="0" err="1">
                <a:solidFill>
                  <a:schemeClr val="bg1"/>
                </a:solidFill>
              </a:rPr>
              <a:t>Inst</a:t>
            </a:r>
            <a:r>
              <a:rPr lang="en-US" b="1" dirty="0">
                <a:solidFill>
                  <a:schemeClr val="bg1"/>
                </a:solidFill>
              </a:rPr>
              <a:t>$</a:t>
            </a:r>
          </a:p>
        </p:txBody>
      </p:sp>
      <p:sp>
        <p:nvSpPr>
          <p:cNvPr id="18" name="Rectangle 17"/>
          <p:cNvSpPr/>
          <p:nvPr/>
        </p:nvSpPr>
        <p:spPr>
          <a:xfrm>
            <a:off x="6110212" y="5006986"/>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Data$</a:t>
            </a:r>
          </a:p>
        </p:txBody>
      </p:sp>
      <p:sp>
        <p:nvSpPr>
          <p:cNvPr id="24" name="Cloud 23"/>
          <p:cNvSpPr/>
          <p:nvPr/>
        </p:nvSpPr>
        <p:spPr>
          <a:xfrm>
            <a:off x="8065077" y="3267189"/>
            <a:ext cx="2255023" cy="2051453"/>
          </a:xfrm>
          <a:prstGeom prst="cloud">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The rest of cache hierarchy and memory</a:t>
            </a:r>
          </a:p>
        </p:txBody>
      </p:sp>
      <p:cxnSp>
        <p:nvCxnSpPr>
          <p:cNvPr id="26" name="Straight Arrow Connector 25"/>
          <p:cNvCxnSpPr>
            <a:stCxn id="5" idx="3"/>
            <a:endCxn id="7" idx="1"/>
          </p:cNvCxnSpPr>
          <p:nvPr/>
        </p:nvCxnSpPr>
        <p:spPr>
          <a:xfrm flipV="1">
            <a:off x="3337979" y="2404564"/>
            <a:ext cx="697063" cy="473697"/>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a:endCxn id="8" idx="1"/>
          </p:cNvCxnSpPr>
          <p:nvPr/>
        </p:nvCxnSpPr>
        <p:spPr>
          <a:xfrm>
            <a:off x="3337979" y="2878260"/>
            <a:ext cx="697063" cy="462288"/>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9" idx="1"/>
          </p:cNvCxnSpPr>
          <p:nvPr/>
        </p:nvCxnSpPr>
        <p:spPr>
          <a:xfrm flipV="1">
            <a:off x="3337979" y="4070633"/>
            <a:ext cx="697063" cy="671029"/>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3"/>
            <a:endCxn id="12" idx="1"/>
          </p:cNvCxnSpPr>
          <p:nvPr/>
        </p:nvCxnSpPr>
        <p:spPr>
          <a:xfrm>
            <a:off x="3337979" y="4741662"/>
            <a:ext cx="697063" cy="457153"/>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a:endCxn id="16" idx="1"/>
          </p:cNvCxnSpPr>
          <p:nvPr/>
        </p:nvCxnSpPr>
        <p:spPr>
          <a:xfrm flipV="1">
            <a:off x="5493451" y="4066060"/>
            <a:ext cx="614186" cy="457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14" idx="1"/>
          </p:cNvCxnSpPr>
          <p:nvPr/>
        </p:nvCxnSpPr>
        <p:spPr>
          <a:xfrm>
            <a:off x="5493451" y="2404563"/>
            <a:ext cx="616760"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5" idx="1"/>
          </p:cNvCxnSpPr>
          <p:nvPr/>
        </p:nvCxnSpPr>
        <p:spPr>
          <a:xfrm>
            <a:off x="5493451" y="3340548"/>
            <a:ext cx="616760"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3"/>
            <a:endCxn id="18" idx="1"/>
          </p:cNvCxnSpPr>
          <p:nvPr/>
        </p:nvCxnSpPr>
        <p:spPr>
          <a:xfrm>
            <a:off x="5493451" y="5198814"/>
            <a:ext cx="616760" cy="494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3"/>
          </p:cNvCxnSpPr>
          <p:nvPr/>
        </p:nvCxnSpPr>
        <p:spPr>
          <a:xfrm>
            <a:off x="7638785" y="2404563"/>
            <a:ext cx="987401" cy="103396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3"/>
          </p:cNvCxnSpPr>
          <p:nvPr/>
        </p:nvCxnSpPr>
        <p:spPr>
          <a:xfrm>
            <a:off x="7638785" y="3340548"/>
            <a:ext cx="638441" cy="45040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3"/>
          </p:cNvCxnSpPr>
          <p:nvPr/>
        </p:nvCxnSpPr>
        <p:spPr>
          <a:xfrm>
            <a:off x="7636210" y="4066060"/>
            <a:ext cx="428866" cy="457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3"/>
          </p:cNvCxnSpPr>
          <p:nvPr/>
        </p:nvCxnSpPr>
        <p:spPr>
          <a:xfrm flipV="1">
            <a:off x="7638784" y="4863914"/>
            <a:ext cx="556178" cy="33984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740097" y="1684021"/>
            <a:ext cx="2010837" cy="4076701"/>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5980325" y="1684021"/>
            <a:ext cx="4417510" cy="4076701"/>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TextBox 60"/>
          <p:cNvSpPr txBox="1"/>
          <p:nvPr/>
        </p:nvSpPr>
        <p:spPr>
          <a:xfrm>
            <a:off x="3740097" y="1684020"/>
            <a:ext cx="2010837" cy="369332"/>
          </a:xfrm>
          <a:prstGeom prst="rect">
            <a:avLst/>
          </a:prstGeom>
          <a:noFill/>
        </p:spPr>
        <p:txBody>
          <a:bodyPr wrap="square" rtlCol="0">
            <a:spAutoFit/>
          </a:bodyPr>
          <a:lstStyle/>
          <a:p>
            <a:pPr algn="ctr">
              <a:spcAft>
                <a:spcPts val="600"/>
              </a:spcAft>
              <a:buClr>
                <a:schemeClr val="bg2"/>
              </a:buClr>
            </a:pPr>
            <a:r>
              <a:rPr lang="en-US" b="1" dirty="0"/>
              <a:t>Ruby Ports</a:t>
            </a:r>
          </a:p>
        </p:txBody>
      </p:sp>
      <p:sp>
        <p:nvSpPr>
          <p:cNvPr id="62" name="TextBox 61"/>
          <p:cNvSpPr txBox="1"/>
          <p:nvPr/>
        </p:nvSpPr>
        <p:spPr>
          <a:xfrm>
            <a:off x="5980325" y="1684020"/>
            <a:ext cx="4417510" cy="369332"/>
          </a:xfrm>
          <a:prstGeom prst="rect">
            <a:avLst/>
          </a:prstGeom>
          <a:noFill/>
        </p:spPr>
        <p:txBody>
          <a:bodyPr wrap="square" rtlCol="0">
            <a:spAutoFit/>
          </a:bodyPr>
          <a:lstStyle/>
          <a:p>
            <a:pPr algn="ctr">
              <a:spcAft>
                <a:spcPts val="600"/>
              </a:spcAft>
              <a:buClr>
                <a:schemeClr val="bg2"/>
              </a:buClr>
            </a:pPr>
            <a:r>
              <a:rPr lang="en-US" b="1" dirty="0"/>
              <a:t>Ruby Memory</a:t>
            </a:r>
          </a:p>
        </p:txBody>
      </p:sp>
      <p:sp>
        <p:nvSpPr>
          <p:cNvPr id="63" name="Rectangle 62"/>
          <p:cNvSpPr/>
          <p:nvPr/>
        </p:nvSpPr>
        <p:spPr>
          <a:xfrm>
            <a:off x="1785214" y="1684021"/>
            <a:ext cx="1767847" cy="4076701"/>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TextBox 63"/>
          <p:cNvSpPr txBox="1"/>
          <p:nvPr/>
        </p:nvSpPr>
        <p:spPr>
          <a:xfrm>
            <a:off x="1787998" y="1679125"/>
            <a:ext cx="1754673" cy="369332"/>
          </a:xfrm>
          <a:prstGeom prst="rect">
            <a:avLst/>
          </a:prstGeom>
          <a:noFill/>
        </p:spPr>
        <p:txBody>
          <a:bodyPr wrap="square" rtlCol="0">
            <a:spAutoFit/>
          </a:bodyPr>
          <a:lstStyle/>
          <a:p>
            <a:pPr algn="ctr">
              <a:spcAft>
                <a:spcPts val="600"/>
              </a:spcAft>
              <a:buClr>
                <a:schemeClr val="bg2"/>
              </a:buClr>
            </a:pPr>
            <a:r>
              <a:rPr lang="en-US" b="1" dirty="0"/>
              <a:t>Compute Cores</a:t>
            </a:r>
          </a:p>
        </p:txBody>
      </p:sp>
      <p:sp>
        <p:nvSpPr>
          <p:cNvPr id="33" name="Rectangle 32"/>
          <p:cNvSpPr/>
          <p:nvPr/>
        </p:nvSpPr>
        <p:spPr>
          <a:xfrm>
            <a:off x="4035041" y="4439233"/>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cxnSp>
        <p:nvCxnSpPr>
          <p:cNvPr id="40" name="Straight Arrow Connector 39"/>
          <p:cNvCxnSpPr>
            <a:stCxn id="6" idx="3"/>
            <a:endCxn id="33" idx="1"/>
          </p:cNvCxnSpPr>
          <p:nvPr/>
        </p:nvCxnSpPr>
        <p:spPr>
          <a:xfrm flipV="1">
            <a:off x="3337979" y="4636003"/>
            <a:ext cx="697063" cy="105658"/>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10212" y="4459600"/>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Scalar$</a:t>
            </a:r>
          </a:p>
        </p:txBody>
      </p:sp>
      <p:cxnSp>
        <p:nvCxnSpPr>
          <p:cNvPr id="43" name="Straight Arrow Connector 42"/>
          <p:cNvCxnSpPr>
            <a:stCxn id="33" idx="3"/>
            <a:endCxn id="42" idx="1"/>
          </p:cNvCxnSpPr>
          <p:nvPr/>
        </p:nvCxnSpPr>
        <p:spPr>
          <a:xfrm>
            <a:off x="5493451" y="4636004"/>
            <a:ext cx="616760" cy="20367"/>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p:cNvCxnSpPr>
          <p:nvPr/>
        </p:nvCxnSpPr>
        <p:spPr>
          <a:xfrm flipV="1">
            <a:off x="7638784" y="4459600"/>
            <a:ext cx="426292" cy="19677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99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4" name="Text Placeholder 3"/>
          <p:cNvSpPr>
            <a:spLocks noGrp="1"/>
          </p:cNvSpPr>
          <p:nvPr>
            <p:ph type="body" sz="quarter" idx="10"/>
          </p:nvPr>
        </p:nvSpPr>
        <p:spPr/>
        <p:txBody>
          <a:bodyPr/>
          <a:lstStyle/>
          <a:p>
            <a:r>
              <a:rPr lang="en-US" dirty="0"/>
              <a:t>High-level structure – ruby interface</a:t>
            </a:r>
          </a:p>
        </p:txBody>
      </p:sp>
      <p:sp>
        <p:nvSpPr>
          <p:cNvPr id="5" name="Rounded Rectangle 4"/>
          <p:cNvSpPr/>
          <p:nvPr/>
        </p:nvSpPr>
        <p:spPr>
          <a:xfrm>
            <a:off x="1918856" y="2489332"/>
            <a:ext cx="1419123" cy="777857"/>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Tester Thread</a:t>
            </a:r>
          </a:p>
        </p:txBody>
      </p:sp>
      <p:sp>
        <p:nvSpPr>
          <p:cNvPr id="6" name="Rounded Rectangle 5"/>
          <p:cNvSpPr/>
          <p:nvPr/>
        </p:nvSpPr>
        <p:spPr>
          <a:xfrm>
            <a:off x="1918856" y="4315634"/>
            <a:ext cx="1419123" cy="852055"/>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Tester Wavefront</a:t>
            </a:r>
          </a:p>
        </p:txBody>
      </p:sp>
      <p:sp>
        <p:nvSpPr>
          <p:cNvPr id="7" name="Rectangle 6"/>
          <p:cNvSpPr/>
          <p:nvPr/>
        </p:nvSpPr>
        <p:spPr>
          <a:xfrm>
            <a:off x="4035041" y="2207793"/>
            <a:ext cx="1458410"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8" name="Rectangle 7"/>
          <p:cNvSpPr/>
          <p:nvPr/>
        </p:nvSpPr>
        <p:spPr>
          <a:xfrm>
            <a:off x="4035041" y="3143778"/>
            <a:ext cx="1458410"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9" name="Rectangle 8"/>
          <p:cNvSpPr/>
          <p:nvPr/>
        </p:nvSpPr>
        <p:spPr>
          <a:xfrm>
            <a:off x="4035041" y="3873862"/>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sp>
        <p:nvSpPr>
          <p:cNvPr id="12" name="Rectangle 11"/>
          <p:cNvSpPr/>
          <p:nvPr/>
        </p:nvSpPr>
        <p:spPr>
          <a:xfrm>
            <a:off x="4035041" y="5002044"/>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Coalescer</a:t>
            </a:r>
          </a:p>
        </p:txBody>
      </p:sp>
      <p:sp>
        <p:nvSpPr>
          <p:cNvPr id="14" name="Rectangle 13"/>
          <p:cNvSpPr/>
          <p:nvPr/>
        </p:nvSpPr>
        <p:spPr>
          <a:xfrm>
            <a:off x="6110212" y="2207793"/>
            <a:ext cx="1528573"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a:t>
            </a:r>
            <a:r>
              <a:rPr lang="en-US" b="1" dirty="0" err="1">
                <a:solidFill>
                  <a:schemeClr val="bg1"/>
                </a:solidFill>
              </a:rPr>
              <a:t>Inst</a:t>
            </a:r>
            <a:r>
              <a:rPr lang="en-US" b="1" dirty="0">
                <a:solidFill>
                  <a:schemeClr val="bg1"/>
                </a:solidFill>
              </a:rPr>
              <a:t>$</a:t>
            </a:r>
          </a:p>
        </p:txBody>
      </p:sp>
      <p:sp>
        <p:nvSpPr>
          <p:cNvPr id="15" name="Rectangle 14"/>
          <p:cNvSpPr/>
          <p:nvPr/>
        </p:nvSpPr>
        <p:spPr>
          <a:xfrm>
            <a:off x="6110212" y="3143778"/>
            <a:ext cx="1528573" cy="3935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CPU Data$</a:t>
            </a:r>
          </a:p>
        </p:txBody>
      </p:sp>
      <p:sp>
        <p:nvSpPr>
          <p:cNvPr id="16" name="Rectangle 15"/>
          <p:cNvSpPr/>
          <p:nvPr/>
        </p:nvSpPr>
        <p:spPr>
          <a:xfrm>
            <a:off x="6107638" y="3869290"/>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a:t>
            </a:r>
            <a:r>
              <a:rPr lang="en-US" b="1" dirty="0" err="1">
                <a:solidFill>
                  <a:schemeClr val="bg1"/>
                </a:solidFill>
              </a:rPr>
              <a:t>Inst</a:t>
            </a:r>
            <a:r>
              <a:rPr lang="en-US" b="1" dirty="0">
                <a:solidFill>
                  <a:schemeClr val="bg1"/>
                </a:solidFill>
              </a:rPr>
              <a:t>$</a:t>
            </a:r>
          </a:p>
        </p:txBody>
      </p:sp>
      <p:sp>
        <p:nvSpPr>
          <p:cNvPr id="18" name="Rectangle 17"/>
          <p:cNvSpPr/>
          <p:nvPr/>
        </p:nvSpPr>
        <p:spPr>
          <a:xfrm>
            <a:off x="6110212" y="5006986"/>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Data$</a:t>
            </a:r>
          </a:p>
        </p:txBody>
      </p:sp>
      <p:sp>
        <p:nvSpPr>
          <p:cNvPr id="24" name="Cloud 23"/>
          <p:cNvSpPr/>
          <p:nvPr/>
        </p:nvSpPr>
        <p:spPr>
          <a:xfrm>
            <a:off x="8065077" y="3267189"/>
            <a:ext cx="2255023" cy="2051453"/>
          </a:xfrm>
          <a:prstGeom prst="cloud">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The rest of cache hierarchy and memory</a:t>
            </a:r>
          </a:p>
        </p:txBody>
      </p:sp>
      <p:cxnSp>
        <p:nvCxnSpPr>
          <p:cNvPr id="26" name="Straight Arrow Connector 25"/>
          <p:cNvCxnSpPr>
            <a:stCxn id="5" idx="3"/>
            <a:endCxn id="7" idx="1"/>
          </p:cNvCxnSpPr>
          <p:nvPr/>
        </p:nvCxnSpPr>
        <p:spPr>
          <a:xfrm flipV="1">
            <a:off x="3337979" y="2404564"/>
            <a:ext cx="697063" cy="473697"/>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a:endCxn id="8" idx="1"/>
          </p:cNvCxnSpPr>
          <p:nvPr/>
        </p:nvCxnSpPr>
        <p:spPr>
          <a:xfrm>
            <a:off x="3337979" y="2878260"/>
            <a:ext cx="697063" cy="462288"/>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9" idx="1"/>
          </p:cNvCxnSpPr>
          <p:nvPr/>
        </p:nvCxnSpPr>
        <p:spPr>
          <a:xfrm flipV="1">
            <a:off x="3337979" y="4070633"/>
            <a:ext cx="697063" cy="671029"/>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3"/>
            <a:endCxn id="12" idx="1"/>
          </p:cNvCxnSpPr>
          <p:nvPr/>
        </p:nvCxnSpPr>
        <p:spPr>
          <a:xfrm>
            <a:off x="3337979" y="4741662"/>
            <a:ext cx="697063" cy="457153"/>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a:endCxn id="16" idx="1"/>
          </p:cNvCxnSpPr>
          <p:nvPr/>
        </p:nvCxnSpPr>
        <p:spPr>
          <a:xfrm flipV="1">
            <a:off x="5493451" y="4066060"/>
            <a:ext cx="614186" cy="457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3"/>
            <a:endCxn id="14" idx="1"/>
          </p:cNvCxnSpPr>
          <p:nvPr/>
        </p:nvCxnSpPr>
        <p:spPr>
          <a:xfrm>
            <a:off x="5493451" y="2404563"/>
            <a:ext cx="616760"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5" idx="1"/>
          </p:cNvCxnSpPr>
          <p:nvPr/>
        </p:nvCxnSpPr>
        <p:spPr>
          <a:xfrm>
            <a:off x="5493451" y="3340548"/>
            <a:ext cx="616760"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3"/>
            <a:endCxn id="18" idx="1"/>
          </p:cNvCxnSpPr>
          <p:nvPr/>
        </p:nvCxnSpPr>
        <p:spPr>
          <a:xfrm>
            <a:off x="5493451" y="5198814"/>
            <a:ext cx="616760" cy="494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3"/>
          </p:cNvCxnSpPr>
          <p:nvPr/>
        </p:nvCxnSpPr>
        <p:spPr>
          <a:xfrm>
            <a:off x="7638785" y="2404563"/>
            <a:ext cx="987401" cy="103396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3"/>
          </p:cNvCxnSpPr>
          <p:nvPr/>
        </p:nvCxnSpPr>
        <p:spPr>
          <a:xfrm>
            <a:off x="7638785" y="3340548"/>
            <a:ext cx="638441" cy="45040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3"/>
          </p:cNvCxnSpPr>
          <p:nvPr/>
        </p:nvCxnSpPr>
        <p:spPr>
          <a:xfrm>
            <a:off x="7636210" y="4066060"/>
            <a:ext cx="428866" cy="457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3"/>
          </p:cNvCxnSpPr>
          <p:nvPr/>
        </p:nvCxnSpPr>
        <p:spPr>
          <a:xfrm flipV="1">
            <a:off x="7638784" y="4863914"/>
            <a:ext cx="556178" cy="339842"/>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740097" y="1684021"/>
            <a:ext cx="2010837" cy="4076701"/>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5980325" y="1684021"/>
            <a:ext cx="4417510" cy="4076701"/>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TextBox 60"/>
          <p:cNvSpPr txBox="1"/>
          <p:nvPr/>
        </p:nvSpPr>
        <p:spPr>
          <a:xfrm>
            <a:off x="3740097" y="1684020"/>
            <a:ext cx="2010837" cy="369332"/>
          </a:xfrm>
          <a:prstGeom prst="rect">
            <a:avLst/>
          </a:prstGeom>
          <a:noFill/>
        </p:spPr>
        <p:txBody>
          <a:bodyPr wrap="square" rtlCol="0">
            <a:spAutoFit/>
          </a:bodyPr>
          <a:lstStyle/>
          <a:p>
            <a:pPr algn="ctr">
              <a:spcAft>
                <a:spcPts val="600"/>
              </a:spcAft>
              <a:buClr>
                <a:schemeClr val="bg2"/>
              </a:buClr>
            </a:pPr>
            <a:r>
              <a:rPr lang="en-US" b="1" dirty="0"/>
              <a:t>Ruby Ports</a:t>
            </a:r>
          </a:p>
        </p:txBody>
      </p:sp>
      <p:sp>
        <p:nvSpPr>
          <p:cNvPr id="62" name="TextBox 61"/>
          <p:cNvSpPr txBox="1"/>
          <p:nvPr/>
        </p:nvSpPr>
        <p:spPr>
          <a:xfrm>
            <a:off x="5980325" y="1684020"/>
            <a:ext cx="4417510" cy="369332"/>
          </a:xfrm>
          <a:prstGeom prst="rect">
            <a:avLst/>
          </a:prstGeom>
          <a:noFill/>
        </p:spPr>
        <p:txBody>
          <a:bodyPr wrap="square" rtlCol="0">
            <a:spAutoFit/>
          </a:bodyPr>
          <a:lstStyle/>
          <a:p>
            <a:pPr algn="ctr">
              <a:spcAft>
                <a:spcPts val="600"/>
              </a:spcAft>
              <a:buClr>
                <a:schemeClr val="bg2"/>
              </a:buClr>
            </a:pPr>
            <a:r>
              <a:rPr lang="en-US" b="1" dirty="0"/>
              <a:t>Ruby Memory</a:t>
            </a:r>
          </a:p>
        </p:txBody>
      </p:sp>
      <p:sp>
        <p:nvSpPr>
          <p:cNvPr id="63" name="Rectangle 62"/>
          <p:cNvSpPr/>
          <p:nvPr/>
        </p:nvSpPr>
        <p:spPr>
          <a:xfrm>
            <a:off x="1785214" y="1684021"/>
            <a:ext cx="1767847" cy="4076701"/>
          </a:xfrm>
          <a:prstGeom prst="rect">
            <a:avLst/>
          </a:prstGeom>
          <a:noFill/>
          <a:ln>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4" name="TextBox 63"/>
          <p:cNvSpPr txBox="1"/>
          <p:nvPr/>
        </p:nvSpPr>
        <p:spPr>
          <a:xfrm>
            <a:off x="1787998" y="1679125"/>
            <a:ext cx="1754673" cy="369332"/>
          </a:xfrm>
          <a:prstGeom prst="rect">
            <a:avLst/>
          </a:prstGeom>
          <a:noFill/>
        </p:spPr>
        <p:txBody>
          <a:bodyPr wrap="square" rtlCol="0">
            <a:spAutoFit/>
          </a:bodyPr>
          <a:lstStyle/>
          <a:p>
            <a:pPr algn="ctr">
              <a:spcAft>
                <a:spcPts val="600"/>
              </a:spcAft>
              <a:buClr>
                <a:schemeClr val="bg2"/>
              </a:buClr>
            </a:pPr>
            <a:r>
              <a:rPr lang="en-US" b="1" dirty="0">
                <a:solidFill>
                  <a:srgbClr val="FF0000"/>
                </a:solidFill>
              </a:rPr>
              <a:t>Protocol Tester</a:t>
            </a:r>
          </a:p>
        </p:txBody>
      </p:sp>
      <p:sp>
        <p:nvSpPr>
          <p:cNvPr id="33" name="Rectangle 32"/>
          <p:cNvSpPr/>
          <p:nvPr/>
        </p:nvSpPr>
        <p:spPr>
          <a:xfrm>
            <a:off x="4035041" y="4439233"/>
            <a:ext cx="1458410"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Sequencer</a:t>
            </a:r>
          </a:p>
        </p:txBody>
      </p:sp>
      <p:cxnSp>
        <p:nvCxnSpPr>
          <p:cNvPr id="40" name="Straight Arrow Connector 39"/>
          <p:cNvCxnSpPr>
            <a:stCxn id="6" idx="3"/>
            <a:endCxn id="33" idx="1"/>
          </p:cNvCxnSpPr>
          <p:nvPr/>
        </p:nvCxnSpPr>
        <p:spPr>
          <a:xfrm flipV="1">
            <a:off x="3337979" y="4636003"/>
            <a:ext cx="697063" cy="105658"/>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10212" y="4459600"/>
            <a:ext cx="1528573" cy="3935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GPU Scalar$</a:t>
            </a:r>
          </a:p>
        </p:txBody>
      </p:sp>
      <p:cxnSp>
        <p:nvCxnSpPr>
          <p:cNvPr id="43" name="Straight Arrow Connector 42"/>
          <p:cNvCxnSpPr>
            <a:stCxn id="33" idx="3"/>
            <a:endCxn id="42" idx="1"/>
          </p:cNvCxnSpPr>
          <p:nvPr/>
        </p:nvCxnSpPr>
        <p:spPr>
          <a:xfrm>
            <a:off x="5493451" y="4636004"/>
            <a:ext cx="616760" cy="20367"/>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p:cNvCxnSpPr>
          <p:nvPr/>
        </p:nvCxnSpPr>
        <p:spPr>
          <a:xfrm flipV="1">
            <a:off x="7638784" y="4459600"/>
            <a:ext cx="426292" cy="19677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1"/>
          </p:nvPr>
        </p:nvSpPr>
        <p:spPr>
          <a:xfrm>
            <a:off x="1798388" y="5910281"/>
            <a:ext cx="8595360" cy="484802"/>
          </a:xfrm>
        </p:spPr>
        <p:txBody>
          <a:bodyPr/>
          <a:lstStyle/>
          <a:p>
            <a:r>
              <a:rPr lang="en-US" dirty="0"/>
              <a:t>Only support data caches for now</a:t>
            </a:r>
          </a:p>
        </p:txBody>
      </p:sp>
    </p:spTree>
    <p:extLst>
      <p:ext uri="{BB962C8B-B14F-4D97-AF65-F5344CB8AC3E}">
        <p14:creationId xmlns:p14="http://schemas.microsoft.com/office/powerpoint/2010/main" val="415666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p:txBody>
          <a:bodyPr/>
          <a:lstStyle/>
          <a:p>
            <a:r>
              <a:rPr lang="en-US" dirty="0"/>
              <a:t>Issue sequences (a.k.a., episodes) of memory operations (i.e., Load, Store, Atomic and synchronization operations) with respect to release consistency</a:t>
            </a:r>
          </a:p>
          <a:p>
            <a:r>
              <a:rPr lang="en-US" dirty="0"/>
              <a:t>CPU tester thread</a:t>
            </a:r>
          </a:p>
          <a:p>
            <a:pPr marL="547370" lvl="1"/>
            <a:r>
              <a:rPr lang="en-US" dirty="0"/>
              <a:t>Load, Store, and Atomic operations are scalar</a:t>
            </a:r>
            <a:endParaRPr lang="en-US" dirty="0">
              <a:cs typeface="Calibri"/>
            </a:endParaRPr>
          </a:p>
          <a:p>
            <a:pPr marL="547370" lvl="1"/>
            <a:r>
              <a:rPr lang="en-US" dirty="0"/>
              <a:t>Acquire and release fence are no-ops</a:t>
            </a:r>
            <a:endParaRPr lang="en-US" dirty="0">
              <a:cs typeface="Calibri"/>
            </a:endParaRPr>
          </a:p>
          <a:p>
            <a:r>
              <a:rPr lang="en-US" dirty="0"/>
              <a:t>GPU Tester Wavefront</a:t>
            </a:r>
          </a:p>
          <a:p>
            <a:pPr marL="547370" lvl="1"/>
            <a:r>
              <a:rPr lang="en-US" dirty="0"/>
              <a:t>Load, Store, and Atomic are vector operations (i.e., issued by multiple lanes in a wavefront)</a:t>
            </a:r>
          </a:p>
          <a:p>
            <a:pPr marL="547370" lvl="1"/>
            <a:r>
              <a:rPr lang="en-US" dirty="0"/>
              <a:t>Acquire fence issues TCP-INV</a:t>
            </a:r>
          </a:p>
          <a:p>
            <a:pPr marL="547370" lvl="1"/>
            <a:r>
              <a:rPr lang="en-US" dirty="0"/>
              <a:t>Release fence</a:t>
            </a:r>
            <a:r>
              <a:rPr lang="en-US" dirty="0">
                <a:latin typeface="Calibri"/>
                <a:cs typeface="Calibri"/>
              </a:rPr>
              <a:t> waits for all outstanding Store and Atomic operations to complete (i.e., through </a:t>
            </a:r>
            <a:r>
              <a:rPr lang="en-US" sz="1600" dirty="0" err="1">
                <a:latin typeface="Lucida Console" panose="020B0609040504020204" pitchFamily="49" charset="0"/>
                <a:cs typeface="Calibri"/>
              </a:rPr>
              <a:t>writeCompleteCallback</a:t>
            </a:r>
            <a:r>
              <a:rPr lang="en-US" dirty="0">
                <a:latin typeface="Calibri"/>
                <a:cs typeface="Calibri"/>
              </a:rPr>
              <a:t> and </a:t>
            </a:r>
            <a:r>
              <a:rPr lang="en-US" sz="1600" dirty="0" err="1">
                <a:latin typeface="Lucida Console" panose="020B0609040504020204" pitchFamily="49" charset="0"/>
                <a:cs typeface="Calibri"/>
              </a:rPr>
              <a:t>atomicCallback</a:t>
            </a:r>
            <a:r>
              <a:rPr lang="en-US" dirty="0">
                <a:latin typeface="Calibri"/>
                <a:cs typeface="Calibri"/>
              </a:rPr>
              <a:t>)</a:t>
            </a:r>
          </a:p>
          <a:p>
            <a:pPr marL="547370" lvl="1"/>
            <a:endParaRPr lang="en-US" dirty="0">
              <a:cs typeface="Calibri"/>
            </a:endParaRPr>
          </a:p>
        </p:txBody>
      </p:sp>
      <p:sp>
        <p:nvSpPr>
          <p:cNvPr id="4" name="Text Placeholder 3"/>
          <p:cNvSpPr>
            <a:spLocks noGrp="1"/>
          </p:cNvSpPr>
          <p:nvPr>
            <p:ph type="body" sz="quarter" idx="10"/>
          </p:nvPr>
        </p:nvSpPr>
        <p:spPr/>
        <p:txBody>
          <a:bodyPr/>
          <a:lstStyle/>
          <a:p>
            <a:r>
              <a:rPr lang="en-US" dirty="0"/>
              <a:t>High-level structure – Tester thread</a:t>
            </a:r>
          </a:p>
        </p:txBody>
      </p:sp>
    </p:spTree>
    <p:extLst>
      <p:ext uri="{BB962C8B-B14F-4D97-AF65-F5344CB8AC3E}">
        <p14:creationId xmlns:p14="http://schemas.microsoft.com/office/powerpoint/2010/main" val="3533532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4" name="Text Placeholder 3"/>
          <p:cNvSpPr>
            <a:spLocks noGrp="1"/>
          </p:cNvSpPr>
          <p:nvPr>
            <p:ph type="body" sz="quarter" idx="10"/>
          </p:nvPr>
        </p:nvSpPr>
        <p:spPr/>
        <p:txBody>
          <a:bodyPr/>
          <a:lstStyle/>
          <a:p>
            <a:r>
              <a:rPr lang="en-US" dirty="0"/>
              <a:t>High-level structure - episode</a:t>
            </a:r>
          </a:p>
        </p:txBody>
      </p:sp>
      <p:sp>
        <p:nvSpPr>
          <p:cNvPr id="5" name="Content Placeholder 2"/>
          <p:cNvSpPr txBox="1">
            <a:spLocks/>
          </p:cNvSpPr>
          <p:nvPr/>
        </p:nvSpPr>
        <p:spPr>
          <a:xfrm>
            <a:off x="1798388" y="1381124"/>
            <a:ext cx="8568276" cy="468459"/>
          </a:xfrm>
          <a:prstGeom prst="rect">
            <a:avLst/>
          </a:prstGeom>
        </p:spPr>
        <p:txBody>
          <a:bodyPr vert="horz" lIns="0" tIns="45720" rIns="0" bIns="45720" rtlCol="0">
            <a:noAutofit/>
          </a:bodyPr>
          <a:lst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Think of an episode as a critical section</a:t>
            </a:r>
          </a:p>
          <a:p>
            <a:endParaRPr lang="en-US" dirty="0"/>
          </a:p>
          <a:p>
            <a:endParaRPr lang="en-US" dirty="0"/>
          </a:p>
        </p:txBody>
      </p:sp>
      <p:sp>
        <p:nvSpPr>
          <p:cNvPr id="6" name="TextBox 5"/>
          <p:cNvSpPr txBox="1"/>
          <p:nvPr/>
        </p:nvSpPr>
        <p:spPr>
          <a:xfrm>
            <a:off x="1798388" y="2636023"/>
            <a:ext cx="1943100" cy="369332"/>
          </a:xfrm>
          <a:prstGeom prst="rect">
            <a:avLst/>
          </a:prstGeom>
          <a:solidFill>
            <a:schemeClr val="accent3"/>
          </a:solidFill>
        </p:spPr>
        <p:txBody>
          <a:bodyPr wrap="square" rtlCol="0">
            <a:spAutoFit/>
          </a:bodyPr>
          <a:lstStyle/>
          <a:p>
            <a:pPr algn="ctr">
              <a:spcAft>
                <a:spcPts val="600"/>
              </a:spcAft>
              <a:buClr>
                <a:schemeClr val="bg2"/>
              </a:buClr>
            </a:pPr>
            <a:r>
              <a:rPr lang="en-US" dirty="0"/>
              <a:t>Acquire Lock</a:t>
            </a:r>
          </a:p>
        </p:txBody>
      </p:sp>
      <p:sp>
        <p:nvSpPr>
          <p:cNvPr id="7" name="TextBox 6"/>
          <p:cNvSpPr txBox="1"/>
          <p:nvPr/>
        </p:nvSpPr>
        <p:spPr>
          <a:xfrm>
            <a:off x="1790768" y="4154557"/>
            <a:ext cx="194310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Mix of LDs &amp; STs</a:t>
            </a:r>
          </a:p>
        </p:txBody>
      </p:sp>
      <p:sp>
        <p:nvSpPr>
          <p:cNvPr id="8" name="TextBox 7"/>
          <p:cNvSpPr txBox="1"/>
          <p:nvPr/>
        </p:nvSpPr>
        <p:spPr>
          <a:xfrm>
            <a:off x="1798388" y="5683482"/>
            <a:ext cx="1943100"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Release Lock</a:t>
            </a:r>
          </a:p>
        </p:txBody>
      </p:sp>
      <p:cxnSp>
        <p:nvCxnSpPr>
          <p:cNvPr id="15" name="Straight Arrow Connector 14"/>
          <p:cNvCxnSpPr>
            <a:stCxn id="6" idx="2"/>
            <a:endCxn id="7" idx="0"/>
          </p:cNvCxnSpPr>
          <p:nvPr/>
        </p:nvCxnSpPr>
        <p:spPr>
          <a:xfrm flipH="1">
            <a:off x="2762318" y="3005355"/>
            <a:ext cx="7620" cy="114920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2762318" y="4523890"/>
            <a:ext cx="7620" cy="115959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04155" y="2287473"/>
            <a:ext cx="1325120" cy="369332"/>
          </a:xfrm>
          <a:prstGeom prst="rect">
            <a:avLst/>
          </a:prstGeom>
          <a:solidFill>
            <a:schemeClr val="accent3"/>
          </a:solidFill>
        </p:spPr>
        <p:txBody>
          <a:bodyPr wrap="square" rtlCol="0">
            <a:spAutoFit/>
          </a:bodyPr>
          <a:lstStyle/>
          <a:p>
            <a:pPr algn="ctr">
              <a:spcAft>
                <a:spcPts val="600"/>
              </a:spcAft>
              <a:buClr>
                <a:schemeClr val="bg2"/>
              </a:buClr>
            </a:pPr>
            <a:r>
              <a:rPr lang="en-US" dirty="0"/>
              <a:t>ATOMIC (A)</a:t>
            </a:r>
          </a:p>
        </p:txBody>
      </p:sp>
      <p:sp>
        <p:nvSpPr>
          <p:cNvPr id="20" name="TextBox 19"/>
          <p:cNvSpPr txBox="1"/>
          <p:nvPr/>
        </p:nvSpPr>
        <p:spPr>
          <a:xfrm>
            <a:off x="4304155" y="2932618"/>
            <a:ext cx="1325120" cy="369332"/>
          </a:xfrm>
          <a:prstGeom prst="rect">
            <a:avLst/>
          </a:prstGeom>
          <a:solidFill>
            <a:schemeClr val="accent3"/>
          </a:solidFill>
        </p:spPr>
        <p:txBody>
          <a:bodyPr wrap="square" rtlCol="0">
            <a:spAutoFit/>
          </a:bodyPr>
          <a:lstStyle/>
          <a:p>
            <a:pPr algn="ctr">
              <a:spcAft>
                <a:spcPts val="600"/>
              </a:spcAft>
              <a:buClr>
                <a:schemeClr val="bg2"/>
              </a:buClr>
            </a:pPr>
            <a:r>
              <a:rPr lang="en-US" dirty="0"/>
              <a:t>ACQUIRE</a:t>
            </a:r>
          </a:p>
        </p:txBody>
      </p:sp>
      <p:sp>
        <p:nvSpPr>
          <p:cNvPr id="21" name="TextBox 20"/>
          <p:cNvSpPr txBox="1"/>
          <p:nvPr/>
        </p:nvSpPr>
        <p:spPr>
          <a:xfrm>
            <a:off x="4304155" y="3608936"/>
            <a:ext cx="132512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LD (X)</a:t>
            </a:r>
          </a:p>
        </p:txBody>
      </p:sp>
      <p:sp>
        <p:nvSpPr>
          <p:cNvPr id="22" name="TextBox 21"/>
          <p:cNvSpPr txBox="1"/>
          <p:nvPr/>
        </p:nvSpPr>
        <p:spPr>
          <a:xfrm>
            <a:off x="4304155" y="4765526"/>
            <a:ext cx="132512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ST (Y)</a:t>
            </a:r>
          </a:p>
        </p:txBody>
      </p:sp>
      <p:cxnSp>
        <p:nvCxnSpPr>
          <p:cNvPr id="24" name="Straight Arrow Connector 23"/>
          <p:cNvCxnSpPr>
            <a:stCxn id="19" idx="2"/>
            <a:endCxn id="20" idx="0"/>
          </p:cNvCxnSpPr>
          <p:nvPr/>
        </p:nvCxnSpPr>
        <p:spPr>
          <a:xfrm>
            <a:off x="4966715" y="2656806"/>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a:endCxn id="21" idx="0"/>
          </p:cNvCxnSpPr>
          <p:nvPr/>
        </p:nvCxnSpPr>
        <p:spPr>
          <a:xfrm>
            <a:off x="4966715" y="3301950"/>
            <a:ext cx="0" cy="30698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2"/>
            <a:endCxn id="29" idx="0"/>
          </p:cNvCxnSpPr>
          <p:nvPr/>
        </p:nvCxnSpPr>
        <p:spPr>
          <a:xfrm flipH="1">
            <a:off x="4965409" y="3978269"/>
            <a:ext cx="1306" cy="16590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97978" y="4144175"/>
            <a:ext cx="734862" cy="369332"/>
          </a:xfrm>
          <a:prstGeom prst="rect">
            <a:avLst/>
          </a:prstGeom>
          <a:noFill/>
        </p:spPr>
        <p:txBody>
          <a:bodyPr wrap="square" rtlCol="0">
            <a:spAutoFit/>
          </a:bodyPr>
          <a:lstStyle/>
          <a:p>
            <a:pPr algn="ctr">
              <a:spcAft>
                <a:spcPts val="600"/>
              </a:spcAft>
              <a:buClr>
                <a:schemeClr val="bg2"/>
              </a:buClr>
            </a:pPr>
            <a:r>
              <a:rPr lang="en-US" b="1" dirty="0"/>
              <a:t>…</a:t>
            </a:r>
          </a:p>
        </p:txBody>
      </p:sp>
      <p:cxnSp>
        <p:nvCxnSpPr>
          <p:cNvPr id="32" name="Straight Arrow Connector 31"/>
          <p:cNvCxnSpPr>
            <a:stCxn id="29" idx="2"/>
            <a:endCxn id="22" idx="0"/>
          </p:cNvCxnSpPr>
          <p:nvPr/>
        </p:nvCxnSpPr>
        <p:spPr>
          <a:xfrm>
            <a:off x="4965409" y="4513508"/>
            <a:ext cx="1306" cy="25201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304155" y="6066762"/>
            <a:ext cx="1325120"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ATOMIC (A)</a:t>
            </a:r>
          </a:p>
        </p:txBody>
      </p:sp>
      <p:sp>
        <p:nvSpPr>
          <p:cNvPr id="34" name="TextBox 33"/>
          <p:cNvSpPr txBox="1"/>
          <p:nvPr/>
        </p:nvSpPr>
        <p:spPr>
          <a:xfrm>
            <a:off x="4304155" y="5405753"/>
            <a:ext cx="1325120"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RELEASE</a:t>
            </a:r>
          </a:p>
        </p:txBody>
      </p:sp>
      <p:cxnSp>
        <p:nvCxnSpPr>
          <p:cNvPr id="36" name="Straight Arrow Connector 35"/>
          <p:cNvCxnSpPr>
            <a:stCxn id="22" idx="2"/>
            <a:endCxn id="34" idx="0"/>
          </p:cNvCxnSpPr>
          <p:nvPr/>
        </p:nvCxnSpPr>
        <p:spPr>
          <a:xfrm>
            <a:off x="4966715" y="5134859"/>
            <a:ext cx="0" cy="27089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2"/>
            <a:endCxn id="33" idx="0"/>
          </p:cNvCxnSpPr>
          <p:nvPr/>
        </p:nvCxnSpPr>
        <p:spPr>
          <a:xfrm>
            <a:off x="4966715" y="5775086"/>
            <a:ext cx="0" cy="29167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989830" y="1776845"/>
            <a:ext cx="1943100" cy="369332"/>
          </a:xfrm>
          <a:prstGeom prst="rect">
            <a:avLst/>
          </a:prstGeom>
          <a:noFill/>
        </p:spPr>
        <p:txBody>
          <a:bodyPr wrap="square" rtlCol="0">
            <a:spAutoFit/>
          </a:bodyPr>
          <a:lstStyle/>
          <a:p>
            <a:pPr algn="ctr">
              <a:spcAft>
                <a:spcPts val="600"/>
              </a:spcAft>
              <a:buClr>
                <a:schemeClr val="bg2"/>
              </a:buClr>
            </a:pPr>
            <a:r>
              <a:rPr lang="en-US" b="1" dirty="0"/>
              <a:t>CPU Tester Thread</a:t>
            </a:r>
          </a:p>
        </p:txBody>
      </p:sp>
      <p:sp>
        <p:nvSpPr>
          <p:cNvPr id="43" name="TextBox 42"/>
          <p:cNvSpPr txBox="1"/>
          <p:nvPr/>
        </p:nvSpPr>
        <p:spPr>
          <a:xfrm>
            <a:off x="6190104" y="2287473"/>
            <a:ext cx="975483" cy="369332"/>
          </a:xfrm>
          <a:prstGeom prst="rect">
            <a:avLst/>
          </a:prstGeom>
          <a:solidFill>
            <a:schemeClr val="accent3"/>
          </a:solidFill>
        </p:spPr>
        <p:txBody>
          <a:bodyPr wrap="square" rtlCol="0">
            <a:spAutoFit/>
          </a:bodyPr>
          <a:lstStyle/>
          <a:p>
            <a:pPr algn="ctr">
              <a:spcAft>
                <a:spcPts val="600"/>
              </a:spcAft>
              <a:buClr>
                <a:schemeClr val="bg2"/>
              </a:buClr>
            </a:pPr>
            <a:r>
              <a:rPr lang="en-US" dirty="0"/>
              <a:t>AT (A0)</a:t>
            </a:r>
          </a:p>
        </p:txBody>
      </p:sp>
      <p:sp>
        <p:nvSpPr>
          <p:cNvPr id="44" name="TextBox 43"/>
          <p:cNvSpPr txBox="1"/>
          <p:nvPr/>
        </p:nvSpPr>
        <p:spPr>
          <a:xfrm>
            <a:off x="6190103" y="2932618"/>
            <a:ext cx="4349989" cy="369332"/>
          </a:xfrm>
          <a:prstGeom prst="rect">
            <a:avLst/>
          </a:prstGeom>
          <a:solidFill>
            <a:schemeClr val="accent3"/>
          </a:solidFill>
        </p:spPr>
        <p:txBody>
          <a:bodyPr wrap="square" rtlCol="0">
            <a:spAutoFit/>
          </a:bodyPr>
          <a:lstStyle/>
          <a:p>
            <a:pPr algn="ctr">
              <a:spcAft>
                <a:spcPts val="600"/>
              </a:spcAft>
              <a:buClr>
                <a:schemeClr val="bg2"/>
              </a:buClr>
            </a:pPr>
            <a:r>
              <a:rPr lang="en-US" dirty="0"/>
              <a:t>ACQUIRE</a:t>
            </a:r>
          </a:p>
        </p:txBody>
      </p:sp>
      <p:sp>
        <p:nvSpPr>
          <p:cNvPr id="45" name="TextBox 44"/>
          <p:cNvSpPr txBox="1"/>
          <p:nvPr/>
        </p:nvSpPr>
        <p:spPr>
          <a:xfrm>
            <a:off x="6190103" y="3608936"/>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LD (X0)</a:t>
            </a:r>
          </a:p>
        </p:txBody>
      </p:sp>
      <p:cxnSp>
        <p:nvCxnSpPr>
          <p:cNvPr id="47" name="Straight Arrow Connector 46"/>
          <p:cNvCxnSpPr>
            <a:stCxn id="43" idx="2"/>
          </p:cNvCxnSpPr>
          <p:nvPr/>
        </p:nvCxnSpPr>
        <p:spPr>
          <a:xfrm>
            <a:off x="6677845" y="2656806"/>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02350" y="4144175"/>
            <a:ext cx="4345607" cy="369332"/>
          </a:xfrm>
          <a:prstGeom prst="rect">
            <a:avLst/>
          </a:prstGeom>
          <a:noFill/>
        </p:spPr>
        <p:txBody>
          <a:bodyPr wrap="square" rtlCol="0">
            <a:spAutoFit/>
          </a:bodyPr>
          <a:lstStyle/>
          <a:p>
            <a:pPr algn="ctr">
              <a:spcAft>
                <a:spcPts val="600"/>
              </a:spcAft>
              <a:buClr>
                <a:schemeClr val="bg2"/>
              </a:buClr>
            </a:pPr>
            <a:r>
              <a:rPr lang="en-US" b="1" dirty="0"/>
              <a:t>…</a:t>
            </a:r>
          </a:p>
        </p:txBody>
      </p:sp>
      <p:sp>
        <p:nvSpPr>
          <p:cNvPr id="53" name="TextBox 52"/>
          <p:cNvSpPr txBox="1"/>
          <p:nvPr/>
        </p:nvSpPr>
        <p:spPr>
          <a:xfrm>
            <a:off x="6190103" y="5405753"/>
            <a:ext cx="4357855" cy="369332"/>
          </a:xfrm>
          <a:prstGeom prst="rect">
            <a:avLst/>
          </a:prstGeom>
          <a:solidFill>
            <a:schemeClr val="accent3">
              <a:lumMod val="75000"/>
            </a:schemeClr>
          </a:solidFill>
        </p:spPr>
        <p:txBody>
          <a:bodyPr wrap="square" rtlCol="0" anchor="t">
            <a:spAutoFit/>
          </a:bodyPr>
          <a:lstStyle/>
          <a:p>
            <a:pPr algn="ctr">
              <a:spcAft>
                <a:spcPts val="600"/>
              </a:spcAft>
              <a:buClr>
                <a:schemeClr val="bg2"/>
              </a:buClr>
            </a:pPr>
            <a:r>
              <a:rPr lang="en-US" dirty="0"/>
              <a:t>RELEASE</a:t>
            </a:r>
          </a:p>
        </p:txBody>
      </p:sp>
      <p:sp>
        <p:nvSpPr>
          <p:cNvPr id="56" name="TextBox 55"/>
          <p:cNvSpPr txBox="1"/>
          <p:nvPr/>
        </p:nvSpPr>
        <p:spPr>
          <a:xfrm>
            <a:off x="6748808" y="1776845"/>
            <a:ext cx="3232577" cy="369332"/>
          </a:xfrm>
          <a:prstGeom prst="rect">
            <a:avLst/>
          </a:prstGeom>
          <a:noFill/>
        </p:spPr>
        <p:txBody>
          <a:bodyPr wrap="square" rtlCol="0">
            <a:spAutoFit/>
          </a:bodyPr>
          <a:lstStyle/>
          <a:p>
            <a:pPr algn="ctr">
              <a:spcAft>
                <a:spcPts val="600"/>
              </a:spcAft>
              <a:buClr>
                <a:schemeClr val="bg2"/>
              </a:buClr>
            </a:pPr>
            <a:r>
              <a:rPr lang="en-US" b="1" dirty="0"/>
              <a:t>GPU Tester Wavefront (4 lanes)</a:t>
            </a:r>
          </a:p>
        </p:txBody>
      </p:sp>
      <p:sp>
        <p:nvSpPr>
          <p:cNvPr id="60" name="TextBox 59"/>
          <p:cNvSpPr txBox="1"/>
          <p:nvPr/>
        </p:nvSpPr>
        <p:spPr>
          <a:xfrm>
            <a:off x="7317987" y="2283137"/>
            <a:ext cx="975483" cy="369332"/>
          </a:xfrm>
          <a:prstGeom prst="rect">
            <a:avLst/>
          </a:prstGeom>
          <a:solidFill>
            <a:schemeClr val="accent3"/>
          </a:solidFill>
        </p:spPr>
        <p:txBody>
          <a:bodyPr wrap="square" rtlCol="0">
            <a:spAutoFit/>
          </a:bodyPr>
          <a:lstStyle/>
          <a:p>
            <a:pPr algn="ctr">
              <a:spcAft>
                <a:spcPts val="600"/>
              </a:spcAft>
              <a:buClr>
                <a:schemeClr val="bg2"/>
              </a:buClr>
            </a:pPr>
            <a:r>
              <a:rPr lang="en-US" dirty="0"/>
              <a:t>AT (A1)</a:t>
            </a:r>
          </a:p>
        </p:txBody>
      </p:sp>
      <p:sp>
        <p:nvSpPr>
          <p:cNvPr id="61" name="TextBox 60"/>
          <p:cNvSpPr txBox="1"/>
          <p:nvPr/>
        </p:nvSpPr>
        <p:spPr>
          <a:xfrm>
            <a:off x="8447198" y="2291809"/>
            <a:ext cx="975483" cy="369332"/>
          </a:xfrm>
          <a:prstGeom prst="rect">
            <a:avLst/>
          </a:prstGeom>
          <a:solidFill>
            <a:schemeClr val="accent3"/>
          </a:solidFill>
        </p:spPr>
        <p:txBody>
          <a:bodyPr wrap="square" rtlCol="0">
            <a:spAutoFit/>
          </a:bodyPr>
          <a:lstStyle/>
          <a:p>
            <a:pPr algn="ctr">
              <a:spcAft>
                <a:spcPts val="600"/>
              </a:spcAft>
              <a:buClr>
                <a:schemeClr val="bg2"/>
              </a:buClr>
            </a:pPr>
            <a:r>
              <a:rPr lang="en-US" dirty="0"/>
              <a:t>AT (A2)</a:t>
            </a:r>
          </a:p>
        </p:txBody>
      </p:sp>
      <p:sp>
        <p:nvSpPr>
          <p:cNvPr id="69" name="TextBox 68"/>
          <p:cNvSpPr txBox="1"/>
          <p:nvPr/>
        </p:nvSpPr>
        <p:spPr>
          <a:xfrm>
            <a:off x="7321919" y="3608936"/>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LD (X1)</a:t>
            </a:r>
          </a:p>
        </p:txBody>
      </p:sp>
      <p:sp>
        <p:nvSpPr>
          <p:cNvPr id="70" name="TextBox 69"/>
          <p:cNvSpPr txBox="1"/>
          <p:nvPr/>
        </p:nvSpPr>
        <p:spPr>
          <a:xfrm>
            <a:off x="8451130" y="3608936"/>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LD (X2)</a:t>
            </a:r>
          </a:p>
        </p:txBody>
      </p:sp>
      <p:cxnSp>
        <p:nvCxnSpPr>
          <p:cNvPr id="72" name="Straight Arrow Connector 71"/>
          <p:cNvCxnSpPr/>
          <p:nvPr/>
        </p:nvCxnSpPr>
        <p:spPr>
          <a:xfrm>
            <a:off x="7805727" y="2652470"/>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2"/>
          </p:cNvCxnSpPr>
          <p:nvPr/>
        </p:nvCxnSpPr>
        <p:spPr>
          <a:xfrm flipH="1">
            <a:off x="8934939" y="266114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677845" y="3311367"/>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805727" y="3312111"/>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8934939" y="3315702"/>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77181" y="3983289"/>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805063" y="3984033"/>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8934275" y="3987624"/>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182237" y="4766775"/>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ST (Y0)</a:t>
            </a:r>
          </a:p>
        </p:txBody>
      </p:sp>
      <p:sp>
        <p:nvSpPr>
          <p:cNvPr id="99" name="TextBox 98"/>
          <p:cNvSpPr txBox="1"/>
          <p:nvPr/>
        </p:nvSpPr>
        <p:spPr>
          <a:xfrm>
            <a:off x="7314053" y="4766775"/>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ST (Y1)</a:t>
            </a:r>
          </a:p>
        </p:txBody>
      </p:sp>
      <p:sp>
        <p:nvSpPr>
          <p:cNvPr id="100" name="TextBox 99"/>
          <p:cNvSpPr txBox="1"/>
          <p:nvPr/>
        </p:nvSpPr>
        <p:spPr>
          <a:xfrm>
            <a:off x="8443264" y="4766775"/>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ST (Y2)</a:t>
            </a:r>
          </a:p>
        </p:txBody>
      </p:sp>
      <p:cxnSp>
        <p:nvCxnSpPr>
          <p:cNvPr id="101" name="Straight Arrow Connector 100"/>
          <p:cNvCxnSpPr/>
          <p:nvPr/>
        </p:nvCxnSpPr>
        <p:spPr>
          <a:xfrm>
            <a:off x="6669979" y="4469206"/>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7797861" y="4469950"/>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8927073" y="447354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669315" y="5141128"/>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97197" y="5141872"/>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8926409" y="5145463"/>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90104" y="6072571"/>
            <a:ext cx="975483"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AT (A0)</a:t>
            </a:r>
          </a:p>
        </p:txBody>
      </p:sp>
      <p:sp>
        <p:nvSpPr>
          <p:cNvPr id="110" name="TextBox 109"/>
          <p:cNvSpPr txBox="1"/>
          <p:nvPr/>
        </p:nvSpPr>
        <p:spPr>
          <a:xfrm>
            <a:off x="7317987" y="6068235"/>
            <a:ext cx="975483"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AT (A1)</a:t>
            </a:r>
          </a:p>
        </p:txBody>
      </p:sp>
      <p:sp>
        <p:nvSpPr>
          <p:cNvPr id="111" name="TextBox 110"/>
          <p:cNvSpPr txBox="1"/>
          <p:nvPr/>
        </p:nvSpPr>
        <p:spPr>
          <a:xfrm>
            <a:off x="8447198" y="6076907"/>
            <a:ext cx="975483"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AT (A2)</a:t>
            </a:r>
          </a:p>
        </p:txBody>
      </p:sp>
      <p:cxnSp>
        <p:nvCxnSpPr>
          <p:cNvPr id="112" name="Straight Arrow Connector 111"/>
          <p:cNvCxnSpPr/>
          <p:nvPr/>
        </p:nvCxnSpPr>
        <p:spPr>
          <a:xfrm>
            <a:off x="6669315" y="5781586"/>
            <a:ext cx="0" cy="27581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7797197" y="5782330"/>
            <a:ext cx="664" cy="28014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8926409" y="578592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572475" y="2291809"/>
            <a:ext cx="975483" cy="369332"/>
          </a:xfrm>
          <a:prstGeom prst="rect">
            <a:avLst/>
          </a:prstGeom>
          <a:solidFill>
            <a:schemeClr val="accent3"/>
          </a:solidFill>
        </p:spPr>
        <p:txBody>
          <a:bodyPr wrap="square" rtlCol="0">
            <a:spAutoFit/>
          </a:bodyPr>
          <a:lstStyle/>
          <a:p>
            <a:pPr algn="ctr">
              <a:spcAft>
                <a:spcPts val="600"/>
              </a:spcAft>
              <a:buClr>
                <a:schemeClr val="bg2"/>
              </a:buClr>
            </a:pPr>
            <a:r>
              <a:rPr lang="en-US" dirty="0"/>
              <a:t>AT (A3)</a:t>
            </a:r>
          </a:p>
        </p:txBody>
      </p:sp>
      <p:sp>
        <p:nvSpPr>
          <p:cNvPr id="59" name="TextBox 58"/>
          <p:cNvSpPr txBox="1"/>
          <p:nvPr/>
        </p:nvSpPr>
        <p:spPr>
          <a:xfrm>
            <a:off x="9576407" y="3608936"/>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LD (X3)</a:t>
            </a:r>
          </a:p>
        </p:txBody>
      </p:sp>
      <p:cxnSp>
        <p:nvCxnSpPr>
          <p:cNvPr id="62" name="Straight Arrow Connector 61"/>
          <p:cNvCxnSpPr>
            <a:stCxn id="58" idx="2"/>
          </p:cNvCxnSpPr>
          <p:nvPr/>
        </p:nvCxnSpPr>
        <p:spPr>
          <a:xfrm flipH="1">
            <a:off x="10060216" y="266114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0060216" y="3315702"/>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0059552" y="3987624"/>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68541" y="4766775"/>
            <a:ext cx="971550" cy="369332"/>
          </a:xfrm>
          <a:prstGeom prst="rect">
            <a:avLst/>
          </a:prstGeom>
          <a:solidFill>
            <a:schemeClr val="accent1">
              <a:lumMod val="75000"/>
            </a:schemeClr>
          </a:solidFill>
        </p:spPr>
        <p:txBody>
          <a:bodyPr wrap="square" rtlCol="0">
            <a:spAutoFit/>
          </a:bodyPr>
          <a:lstStyle/>
          <a:p>
            <a:pPr algn="ctr">
              <a:spcAft>
                <a:spcPts val="600"/>
              </a:spcAft>
              <a:buClr>
                <a:schemeClr val="bg2"/>
              </a:buClr>
            </a:pPr>
            <a:r>
              <a:rPr lang="en-US" dirty="0"/>
              <a:t>ST (Y3)</a:t>
            </a:r>
          </a:p>
        </p:txBody>
      </p:sp>
      <p:cxnSp>
        <p:nvCxnSpPr>
          <p:cNvPr id="66" name="Straight Arrow Connector 65"/>
          <p:cNvCxnSpPr/>
          <p:nvPr/>
        </p:nvCxnSpPr>
        <p:spPr>
          <a:xfrm flipH="1">
            <a:off x="10052350" y="447354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10051686" y="5145463"/>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572475" y="6076907"/>
            <a:ext cx="975483" cy="369332"/>
          </a:xfrm>
          <a:prstGeom prst="rect">
            <a:avLst/>
          </a:prstGeom>
          <a:solidFill>
            <a:schemeClr val="accent3">
              <a:lumMod val="75000"/>
            </a:schemeClr>
          </a:solidFill>
        </p:spPr>
        <p:txBody>
          <a:bodyPr wrap="square" rtlCol="0">
            <a:spAutoFit/>
          </a:bodyPr>
          <a:lstStyle/>
          <a:p>
            <a:pPr algn="ctr">
              <a:spcAft>
                <a:spcPts val="600"/>
              </a:spcAft>
              <a:buClr>
                <a:schemeClr val="bg2"/>
              </a:buClr>
            </a:pPr>
            <a:r>
              <a:rPr lang="en-US" dirty="0"/>
              <a:t>AT (A3)</a:t>
            </a:r>
          </a:p>
        </p:txBody>
      </p:sp>
      <p:cxnSp>
        <p:nvCxnSpPr>
          <p:cNvPr id="71" name="Straight Arrow Connector 70"/>
          <p:cNvCxnSpPr/>
          <p:nvPr/>
        </p:nvCxnSpPr>
        <p:spPr>
          <a:xfrm flipH="1">
            <a:off x="10051686" y="5785921"/>
            <a:ext cx="1" cy="2644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1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500"/>
                                        <p:tgtEl>
                                          <p:spTgt spid="6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10" presetClass="entr" presetSubtype="0" fill="hold"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nodeType="with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fade">
                                      <p:cBhvr>
                                        <p:cTn id="108" dur="500"/>
                                        <p:tgtEl>
                                          <p:spTgt spid="73"/>
                                        </p:tgtEl>
                                      </p:cBhvr>
                                    </p:animEffect>
                                  </p:childTnLst>
                                </p:cTn>
                              </p:par>
                              <p:par>
                                <p:cTn id="109" presetID="10" presetClass="entr" presetSubtype="0" fill="hold" nodeType="with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nodeType="with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500"/>
                                        <p:tgtEl>
                                          <p:spTgt spid="85"/>
                                        </p:tgtEl>
                                      </p:cBhvr>
                                    </p:animEffect>
                                  </p:childTnLst>
                                </p:cTn>
                              </p:par>
                              <p:par>
                                <p:cTn id="115" presetID="10" presetClass="entr" presetSubtype="0" fill="hold" nodeType="withEffect">
                                  <p:stCondLst>
                                    <p:cond delay="0"/>
                                  </p:stCondLst>
                                  <p:childTnLst>
                                    <p:set>
                                      <p:cBhvr>
                                        <p:cTn id="116" dur="1" fill="hold">
                                          <p:stCondLst>
                                            <p:cond delay="0"/>
                                          </p:stCondLst>
                                        </p:cTn>
                                        <p:tgtEl>
                                          <p:spTgt spid="86"/>
                                        </p:tgtEl>
                                        <p:attrNameLst>
                                          <p:attrName>style.visibility</p:attrName>
                                        </p:attrNameLst>
                                      </p:cBhvr>
                                      <p:to>
                                        <p:strVal val="visible"/>
                                      </p:to>
                                    </p:set>
                                    <p:animEffect transition="in" filter="fade">
                                      <p:cBhvr>
                                        <p:cTn id="117" dur="500"/>
                                        <p:tgtEl>
                                          <p:spTgt spid="86"/>
                                        </p:tgtEl>
                                      </p:cBhvr>
                                    </p:animEffect>
                                  </p:childTnLst>
                                </p:cTn>
                              </p:par>
                              <p:par>
                                <p:cTn id="118" presetID="10" presetClass="entr" presetSubtype="0" fill="hold" nodeType="withEffect">
                                  <p:stCondLst>
                                    <p:cond delay="0"/>
                                  </p:stCondLst>
                                  <p:childTnLst>
                                    <p:set>
                                      <p:cBhvr>
                                        <p:cTn id="119" dur="1" fill="hold">
                                          <p:stCondLst>
                                            <p:cond delay="0"/>
                                          </p:stCondLst>
                                        </p:cTn>
                                        <p:tgtEl>
                                          <p:spTgt spid="95"/>
                                        </p:tgtEl>
                                        <p:attrNameLst>
                                          <p:attrName>style.visibility</p:attrName>
                                        </p:attrNameLst>
                                      </p:cBhvr>
                                      <p:to>
                                        <p:strVal val="visible"/>
                                      </p:to>
                                    </p:set>
                                    <p:animEffect transition="in" filter="fade">
                                      <p:cBhvr>
                                        <p:cTn id="120" dur="500"/>
                                        <p:tgtEl>
                                          <p:spTgt spid="95"/>
                                        </p:tgtEl>
                                      </p:cBhvr>
                                    </p:animEffect>
                                  </p:childTnLst>
                                </p:cTn>
                              </p:par>
                              <p:par>
                                <p:cTn id="121" presetID="10"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animEffect transition="in" filter="fade">
                                      <p:cBhvr>
                                        <p:cTn id="123" dur="500"/>
                                        <p:tgtEl>
                                          <p:spTgt spid="96"/>
                                        </p:tgtEl>
                                      </p:cBhvr>
                                    </p:animEffect>
                                  </p:childTnLst>
                                </p:cTn>
                              </p:par>
                              <p:par>
                                <p:cTn id="124" presetID="10" presetClass="entr" presetSubtype="0" fill="hold" nodeType="with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500"/>
                                        <p:tgtEl>
                                          <p:spTgt spid="9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8"/>
                                        </p:tgtEl>
                                        <p:attrNameLst>
                                          <p:attrName>style.visibility</p:attrName>
                                        </p:attrNameLst>
                                      </p:cBhvr>
                                      <p:to>
                                        <p:strVal val="visible"/>
                                      </p:to>
                                    </p:set>
                                    <p:animEffect transition="in" filter="fade">
                                      <p:cBhvr>
                                        <p:cTn id="129" dur="500"/>
                                        <p:tgtEl>
                                          <p:spTgt spid="9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fade">
                                      <p:cBhvr>
                                        <p:cTn id="132" dur="500"/>
                                        <p:tgtEl>
                                          <p:spTgt spid="9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fade">
                                      <p:cBhvr>
                                        <p:cTn id="135" dur="500"/>
                                        <p:tgtEl>
                                          <p:spTgt spid="100"/>
                                        </p:tgtEl>
                                      </p:cBhvr>
                                    </p:animEffect>
                                  </p:childTnLst>
                                </p:cTn>
                              </p:par>
                              <p:par>
                                <p:cTn id="136" presetID="10" presetClass="entr" presetSubtype="0" fill="hold" nodeType="with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fade">
                                      <p:cBhvr>
                                        <p:cTn id="138" dur="500"/>
                                        <p:tgtEl>
                                          <p:spTgt spid="101"/>
                                        </p:tgtEl>
                                      </p:cBhvr>
                                    </p:animEffect>
                                  </p:childTnLst>
                                </p:cTn>
                              </p:par>
                              <p:par>
                                <p:cTn id="139" presetID="10" presetClass="entr" presetSubtype="0" fill="hold" nodeType="with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fade">
                                      <p:cBhvr>
                                        <p:cTn id="141" dur="500"/>
                                        <p:tgtEl>
                                          <p:spTgt spid="102"/>
                                        </p:tgtEl>
                                      </p:cBhvr>
                                    </p:animEffect>
                                  </p:childTnLst>
                                </p:cTn>
                              </p:par>
                              <p:par>
                                <p:cTn id="142" presetID="10" presetClass="entr" presetSubtype="0" fill="hold" nodeType="withEffect">
                                  <p:stCondLst>
                                    <p:cond delay="0"/>
                                  </p:stCondLst>
                                  <p:childTnLst>
                                    <p:set>
                                      <p:cBhvr>
                                        <p:cTn id="143" dur="1" fill="hold">
                                          <p:stCondLst>
                                            <p:cond delay="0"/>
                                          </p:stCondLst>
                                        </p:cTn>
                                        <p:tgtEl>
                                          <p:spTgt spid="103"/>
                                        </p:tgtEl>
                                        <p:attrNameLst>
                                          <p:attrName>style.visibility</p:attrName>
                                        </p:attrNameLst>
                                      </p:cBhvr>
                                      <p:to>
                                        <p:strVal val="visible"/>
                                      </p:to>
                                    </p:set>
                                    <p:animEffect transition="in" filter="fade">
                                      <p:cBhvr>
                                        <p:cTn id="144" dur="500"/>
                                        <p:tgtEl>
                                          <p:spTgt spid="103"/>
                                        </p:tgtEl>
                                      </p:cBhvr>
                                    </p:animEffect>
                                  </p:childTnLst>
                                </p:cTn>
                              </p:par>
                              <p:par>
                                <p:cTn id="145" presetID="10" presetClass="entr" presetSubtype="0" fill="hold" nodeType="withEffect">
                                  <p:stCondLst>
                                    <p:cond delay="0"/>
                                  </p:stCondLst>
                                  <p:childTnLst>
                                    <p:set>
                                      <p:cBhvr>
                                        <p:cTn id="146" dur="1" fill="hold">
                                          <p:stCondLst>
                                            <p:cond delay="0"/>
                                          </p:stCondLst>
                                        </p:cTn>
                                        <p:tgtEl>
                                          <p:spTgt spid="104"/>
                                        </p:tgtEl>
                                        <p:attrNameLst>
                                          <p:attrName>style.visibility</p:attrName>
                                        </p:attrNameLst>
                                      </p:cBhvr>
                                      <p:to>
                                        <p:strVal val="visible"/>
                                      </p:to>
                                    </p:set>
                                    <p:animEffect transition="in" filter="fade">
                                      <p:cBhvr>
                                        <p:cTn id="147" dur="500"/>
                                        <p:tgtEl>
                                          <p:spTgt spid="104"/>
                                        </p:tgtEl>
                                      </p:cBhvr>
                                    </p:animEffect>
                                  </p:childTnLst>
                                </p:cTn>
                              </p:par>
                              <p:par>
                                <p:cTn id="148" presetID="10" presetClass="entr" presetSubtype="0" fill="hold" nodeType="withEffect">
                                  <p:stCondLst>
                                    <p:cond delay="0"/>
                                  </p:stCondLst>
                                  <p:childTnLst>
                                    <p:set>
                                      <p:cBhvr>
                                        <p:cTn id="149" dur="1" fill="hold">
                                          <p:stCondLst>
                                            <p:cond delay="0"/>
                                          </p:stCondLst>
                                        </p:cTn>
                                        <p:tgtEl>
                                          <p:spTgt spid="105"/>
                                        </p:tgtEl>
                                        <p:attrNameLst>
                                          <p:attrName>style.visibility</p:attrName>
                                        </p:attrNameLst>
                                      </p:cBhvr>
                                      <p:to>
                                        <p:strVal val="visible"/>
                                      </p:to>
                                    </p:set>
                                    <p:animEffect transition="in" filter="fade">
                                      <p:cBhvr>
                                        <p:cTn id="150" dur="500"/>
                                        <p:tgtEl>
                                          <p:spTgt spid="105"/>
                                        </p:tgtEl>
                                      </p:cBhvr>
                                    </p:animEffect>
                                  </p:childTnLst>
                                </p:cTn>
                              </p:par>
                              <p:par>
                                <p:cTn id="151" presetID="10" presetClass="entr" presetSubtype="0" fill="hold" nodeType="withEffect">
                                  <p:stCondLst>
                                    <p:cond delay="0"/>
                                  </p:stCondLst>
                                  <p:childTnLst>
                                    <p:set>
                                      <p:cBhvr>
                                        <p:cTn id="152" dur="1" fill="hold">
                                          <p:stCondLst>
                                            <p:cond delay="0"/>
                                          </p:stCondLst>
                                        </p:cTn>
                                        <p:tgtEl>
                                          <p:spTgt spid="106"/>
                                        </p:tgtEl>
                                        <p:attrNameLst>
                                          <p:attrName>style.visibility</p:attrName>
                                        </p:attrNameLst>
                                      </p:cBhvr>
                                      <p:to>
                                        <p:strVal val="visible"/>
                                      </p:to>
                                    </p:set>
                                    <p:animEffect transition="in" filter="fade">
                                      <p:cBhvr>
                                        <p:cTn id="153" dur="500"/>
                                        <p:tgtEl>
                                          <p:spTgt spid="10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09"/>
                                        </p:tgtEl>
                                        <p:attrNameLst>
                                          <p:attrName>style.visibility</p:attrName>
                                        </p:attrNameLst>
                                      </p:cBhvr>
                                      <p:to>
                                        <p:strVal val="visible"/>
                                      </p:to>
                                    </p:set>
                                    <p:animEffect transition="in" filter="fade">
                                      <p:cBhvr>
                                        <p:cTn id="156" dur="500"/>
                                        <p:tgtEl>
                                          <p:spTgt spid="109"/>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10"/>
                                        </p:tgtEl>
                                        <p:attrNameLst>
                                          <p:attrName>style.visibility</p:attrName>
                                        </p:attrNameLst>
                                      </p:cBhvr>
                                      <p:to>
                                        <p:strVal val="visible"/>
                                      </p:to>
                                    </p:set>
                                    <p:animEffect transition="in" filter="fade">
                                      <p:cBhvr>
                                        <p:cTn id="159" dur="500"/>
                                        <p:tgtEl>
                                          <p:spTgt spid="1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11"/>
                                        </p:tgtEl>
                                        <p:attrNameLst>
                                          <p:attrName>style.visibility</p:attrName>
                                        </p:attrNameLst>
                                      </p:cBhvr>
                                      <p:to>
                                        <p:strVal val="visible"/>
                                      </p:to>
                                    </p:set>
                                    <p:animEffect transition="in" filter="fade">
                                      <p:cBhvr>
                                        <p:cTn id="162" dur="500"/>
                                        <p:tgtEl>
                                          <p:spTgt spid="111"/>
                                        </p:tgtEl>
                                      </p:cBhvr>
                                    </p:animEffect>
                                  </p:childTnLst>
                                </p:cTn>
                              </p:par>
                              <p:par>
                                <p:cTn id="163" presetID="10" presetClass="entr" presetSubtype="0" fill="hold" nodeType="withEffect">
                                  <p:stCondLst>
                                    <p:cond delay="0"/>
                                  </p:stCondLst>
                                  <p:childTnLst>
                                    <p:set>
                                      <p:cBhvr>
                                        <p:cTn id="164" dur="1" fill="hold">
                                          <p:stCondLst>
                                            <p:cond delay="0"/>
                                          </p:stCondLst>
                                        </p:cTn>
                                        <p:tgtEl>
                                          <p:spTgt spid="112"/>
                                        </p:tgtEl>
                                        <p:attrNameLst>
                                          <p:attrName>style.visibility</p:attrName>
                                        </p:attrNameLst>
                                      </p:cBhvr>
                                      <p:to>
                                        <p:strVal val="visible"/>
                                      </p:to>
                                    </p:set>
                                    <p:animEffect transition="in" filter="fade">
                                      <p:cBhvr>
                                        <p:cTn id="165" dur="500"/>
                                        <p:tgtEl>
                                          <p:spTgt spid="112"/>
                                        </p:tgtEl>
                                      </p:cBhvr>
                                    </p:animEffect>
                                  </p:childTnLst>
                                </p:cTn>
                              </p:par>
                              <p:par>
                                <p:cTn id="166" presetID="10" presetClass="entr" presetSubtype="0" fill="hold" nodeType="withEffect">
                                  <p:stCondLst>
                                    <p:cond delay="0"/>
                                  </p:stCondLst>
                                  <p:childTnLst>
                                    <p:set>
                                      <p:cBhvr>
                                        <p:cTn id="167" dur="1" fill="hold">
                                          <p:stCondLst>
                                            <p:cond delay="0"/>
                                          </p:stCondLst>
                                        </p:cTn>
                                        <p:tgtEl>
                                          <p:spTgt spid="113"/>
                                        </p:tgtEl>
                                        <p:attrNameLst>
                                          <p:attrName>style.visibility</p:attrName>
                                        </p:attrNameLst>
                                      </p:cBhvr>
                                      <p:to>
                                        <p:strVal val="visible"/>
                                      </p:to>
                                    </p:set>
                                    <p:animEffect transition="in" filter="fade">
                                      <p:cBhvr>
                                        <p:cTn id="168" dur="500"/>
                                        <p:tgtEl>
                                          <p:spTgt spid="113"/>
                                        </p:tgtEl>
                                      </p:cBhvr>
                                    </p:animEffect>
                                  </p:childTnLst>
                                </p:cTn>
                              </p:par>
                              <p:par>
                                <p:cTn id="169" presetID="10" presetClass="entr" presetSubtype="0" fill="hold" nodeType="withEffect">
                                  <p:stCondLst>
                                    <p:cond delay="0"/>
                                  </p:stCondLst>
                                  <p:childTnLst>
                                    <p:set>
                                      <p:cBhvr>
                                        <p:cTn id="170" dur="1" fill="hold">
                                          <p:stCondLst>
                                            <p:cond delay="0"/>
                                          </p:stCondLst>
                                        </p:cTn>
                                        <p:tgtEl>
                                          <p:spTgt spid="114"/>
                                        </p:tgtEl>
                                        <p:attrNameLst>
                                          <p:attrName>style.visibility</p:attrName>
                                        </p:attrNameLst>
                                      </p:cBhvr>
                                      <p:to>
                                        <p:strVal val="visible"/>
                                      </p:to>
                                    </p:set>
                                    <p:animEffect transition="in" filter="fade">
                                      <p:cBhvr>
                                        <p:cTn id="171" dur="500"/>
                                        <p:tgtEl>
                                          <p:spTgt spid="114"/>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fade">
                                      <p:cBhvr>
                                        <p:cTn id="174" dur="500"/>
                                        <p:tgtEl>
                                          <p:spTgt spid="5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fade">
                                      <p:cBhvr>
                                        <p:cTn id="177" dur="500"/>
                                        <p:tgtEl>
                                          <p:spTgt spid="59"/>
                                        </p:tgtEl>
                                      </p:cBhvr>
                                    </p:animEffect>
                                  </p:childTnLst>
                                </p:cTn>
                              </p:par>
                              <p:par>
                                <p:cTn id="178" presetID="10" presetClass="entr" presetSubtype="0" fill="hold" nodeType="withEffect">
                                  <p:stCondLst>
                                    <p:cond delay="0"/>
                                  </p:stCondLst>
                                  <p:childTnLst>
                                    <p:set>
                                      <p:cBhvr>
                                        <p:cTn id="179" dur="1" fill="hold">
                                          <p:stCondLst>
                                            <p:cond delay="0"/>
                                          </p:stCondLst>
                                        </p:cTn>
                                        <p:tgtEl>
                                          <p:spTgt spid="62"/>
                                        </p:tgtEl>
                                        <p:attrNameLst>
                                          <p:attrName>style.visibility</p:attrName>
                                        </p:attrNameLst>
                                      </p:cBhvr>
                                      <p:to>
                                        <p:strVal val="visible"/>
                                      </p:to>
                                    </p:set>
                                    <p:animEffect transition="in" filter="fade">
                                      <p:cBhvr>
                                        <p:cTn id="180" dur="500"/>
                                        <p:tgtEl>
                                          <p:spTgt spid="62"/>
                                        </p:tgtEl>
                                      </p:cBhvr>
                                    </p:animEffect>
                                  </p:childTnLst>
                                </p:cTn>
                              </p:par>
                              <p:par>
                                <p:cTn id="181" presetID="10" presetClass="entr" presetSubtype="0" fill="hold" nodeType="withEffect">
                                  <p:stCondLst>
                                    <p:cond delay="0"/>
                                  </p:stCondLst>
                                  <p:childTnLst>
                                    <p:set>
                                      <p:cBhvr>
                                        <p:cTn id="182" dur="1" fill="hold">
                                          <p:stCondLst>
                                            <p:cond delay="0"/>
                                          </p:stCondLst>
                                        </p:cTn>
                                        <p:tgtEl>
                                          <p:spTgt spid="63"/>
                                        </p:tgtEl>
                                        <p:attrNameLst>
                                          <p:attrName>style.visibility</p:attrName>
                                        </p:attrNameLst>
                                      </p:cBhvr>
                                      <p:to>
                                        <p:strVal val="visible"/>
                                      </p:to>
                                    </p:set>
                                    <p:animEffect transition="in" filter="fade">
                                      <p:cBhvr>
                                        <p:cTn id="183" dur="500"/>
                                        <p:tgtEl>
                                          <p:spTgt spid="63"/>
                                        </p:tgtEl>
                                      </p:cBhvr>
                                    </p:animEffect>
                                  </p:childTnLst>
                                </p:cTn>
                              </p:par>
                              <p:par>
                                <p:cTn id="184" presetID="10" presetClass="entr" presetSubtype="0" fill="hold" nodeType="withEffect">
                                  <p:stCondLst>
                                    <p:cond delay="0"/>
                                  </p:stCondLst>
                                  <p:childTnLst>
                                    <p:set>
                                      <p:cBhvr>
                                        <p:cTn id="185" dur="1" fill="hold">
                                          <p:stCondLst>
                                            <p:cond delay="0"/>
                                          </p:stCondLst>
                                        </p:cTn>
                                        <p:tgtEl>
                                          <p:spTgt spid="64"/>
                                        </p:tgtEl>
                                        <p:attrNameLst>
                                          <p:attrName>style.visibility</p:attrName>
                                        </p:attrNameLst>
                                      </p:cBhvr>
                                      <p:to>
                                        <p:strVal val="visible"/>
                                      </p:to>
                                    </p:set>
                                    <p:animEffect transition="in" filter="fade">
                                      <p:cBhvr>
                                        <p:cTn id="186" dur="500"/>
                                        <p:tgtEl>
                                          <p:spTgt spid="64"/>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65"/>
                                        </p:tgtEl>
                                        <p:attrNameLst>
                                          <p:attrName>style.visibility</p:attrName>
                                        </p:attrNameLst>
                                      </p:cBhvr>
                                      <p:to>
                                        <p:strVal val="visible"/>
                                      </p:to>
                                    </p:set>
                                    <p:animEffect transition="in" filter="fade">
                                      <p:cBhvr>
                                        <p:cTn id="189" dur="500"/>
                                        <p:tgtEl>
                                          <p:spTgt spid="65"/>
                                        </p:tgtEl>
                                      </p:cBhvr>
                                    </p:animEffect>
                                  </p:childTnLst>
                                </p:cTn>
                              </p:par>
                              <p:par>
                                <p:cTn id="190" presetID="10" presetClass="entr" presetSubtype="0" fill="hold" nodeType="with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fade">
                                      <p:cBhvr>
                                        <p:cTn id="192" dur="500"/>
                                        <p:tgtEl>
                                          <p:spTgt spid="66"/>
                                        </p:tgtEl>
                                      </p:cBhvr>
                                    </p:animEffect>
                                  </p:childTnLst>
                                </p:cTn>
                              </p:par>
                              <p:par>
                                <p:cTn id="193" presetID="10" presetClass="entr" presetSubtype="0" fill="hold" nodeType="withEffect">
                                  <p:stCondLst>
                                    <p:cond delay="0"/>
                                  </p:stCondLst>
                                  <p:childTnLst>
                                    <p:set>
                                      <p:cBhvr>
                                        <p:cTn id="194" dur="1" fill="hold">
                                          <p:stCondLst>
                                            <p:cond delay="0"/>
                                          </p:stCondLst>
                                        </p:cTn>
                                        <p:tgtEl>
                                          <p:spTgt spid="67"/>
                                        </p:tgtEl>
                                        <p:attrNameLst>
                                          <p:attrName>style.visibility</p:attrName>
                                        </p:attrNameLst>
                                      </p:cBhvr>
                                      <p:to>
                                        <p:strVal val="visible"/>
                                      </p:to>
                                    </p:set>
                                    <p:animEffect transition="in" filter="fade">
                                      <p:cBhvr>
                                        <p:cTn id="195" dur="500"/>
                                        <p:tgtEl>
                                          <p:spTgt spid="67"/>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fade">
                                      <p:cBhvr>
                                        <p:cTn id="198" dur="500"/>
                                        <p:tgtEl>
                                          <p:spTgt spid="68"/>
                                        </p:tgtEl>
                                      </p:cBhvr>
                                    </p:animEffect>
                                  </p:childTnLst>
                                </p:cTn>
                              </p:par>
                              <p:par>
                                <p:cTn id="199" presetID="10" presetClass="entr" presetSubtype="0" fill="hold" nodeType="withEffect">
                                  <p:stCondLst>
                                    <p:cond delay="0"/>
                                  </p:stCondLst>
                                  <p:childTnLst>
                                    <p:set>
                                      <p:cBhvr>
                                        <p:cTn id="200" dur="1" fill="hold">
                                          <p:stCondLst>
                                            <p:cond delay="0"/>
                                          </p:stCondLst>
                                        </p:cTn>
                                        <p:tgtEl>
                                          <p:spTgt spid="71"/>
                                        </p:tgtEl>
                                        <p:attrNameLst>
                                          <p:attrName>style.visibility</p:attrName>
                                        </p:attrNameLst>
                                      </p:cBhvr>
                                      <p:to>
                                        <p:strVal val="visible"/>
                                      </p:to>
                                    </p:set>
                                    <p:animEffect transition="in" filter="fade">
                                      <p:cBhvr>
                                        <p:cTn id="20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19" grpId="0" animBg="1"/>
      <p:bldP spid="20" grpId="0" animBg="1"/>
      <p:bldP spid="21" grpId="0" animBg="1"/>
      <p:bldP spid="22" grpId="0" animBg="1"/>
      <p:bldP spid="29" grpId="0"/>
      <p:bldP spid="33" grpId="0" animBg="1"/>
      <p:bldP spid="34" grpId="0" animBg="1"/>
      <p:bldP spid="42" grpId="0"/>
      <p:bldP spid="43" grpId="0" animBg="1"/>
      <p:bldP spid="44" grpId="0" animBg="1"/>
      <p:bldP spid="45" grpId="0" animBg="1"/>
      <p:bldP spid="50" grpId="0"/>
      <p:bldP spid="53" grpId="0" animBg="1"/>
      <p:bldP spid="56" grpId="0"/>
      <p:bldP spid="60" grpId="0" animBg="1"/>
      <p:bldP spid="61" grpId="0" animBg="1"/>
      <p:bldP spid="69" grpId="0" animBg="1"/>
      <p:bldP spid="70" grpId="0" animBg="1"/>
      <p:bldP spid="98" grpId="0" animBg="1"/>
      <p:bldP spid="99" grpId="0" animBg="1"/>
      <p:bldP spid="100" grpId="0" animBg="1"/>
      <p:bldP spid="109" grpId="0" animBg="1"/>
      <p:bldP spid="110" grpId="0" animBg="1"/>
      <p:bldP spid="111" grpId="0" animBg="1"/>
      <p:bldP spid="58" grpId="0" animBg="1"/>
      <p:bldP spid="59" grpId="0" animBg="1"/>
      <p:bldP spid="65" grpId="0" animBg="1"/>
      <p:bldP spid="6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4" name="Text Placeholder 3"/>
          <p:cNvSpPr>
            <a:spLocks noGrp="1"/>
          </p:cNvSpPr>
          <p:nvPr>
            <p:ph type="body" sz="quarter" idx="10"/>
          </p:nvPr>
        </p:nvSpPr>
        <p:spPr/>
        <p:txBody>
          <a:bodyPr/>
          <a:lstStyle/>
          <a:p>
            <a:r>
              <a:rPr lang="en-US" dirty="0"/>
              <a:t>High-level structure - Execution flow per thread</a:t>
            </a:r>
          </a:p>
        </p:txBody>
      </p:sp>
      <p:sp>
        <p:nvSpPr>
          <p:cNvPr id="5" name="Rounded Rectangle 4"/>
          <p:cNvSpPr/>
          <p:nvPr/>
        </p:nvSpPr>
        <p:spPr>
          <a:xfrm>
            <a:off x="2062548" y="1747520"/>
            <a:ext cx="2235132" cy="558800"/>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Issue a new episode</a:t>
            </a:r>
          </a:p>
        </p:txBody>
      </p:sp>
      <p:sp>
        <p:nvSpPr>
          <p:cNvPr id="6" name="Rounded Rectangle 5"/>
          <p:cNvSpPr/>
          <p:nvPr/>
        </p:nvSpPr>
        <p:spPr>
          <a:xfrm>
            <a:off x="2062547" y="3652520"/>
            <a:ext cx="2235132" cy="558800"/>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Execute the episode</a:t>
            </a:r>
          </a:p>
        </p:txBody>
      </p:sp>
      <p:sp>
        <p:nvSpPr>
          <p:cNvPr id="7" name="Rounded Rectangle 6"/>
          <p:cNvSpPr/>
          <p:nvPr/>
        </p:nvSpPr>
        <p:spPr>
          <a:xfrm>
            <a:off x="2062547" y="5555616"/>
            <a:ext cx="2235132" cy="558800"/>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Retire the episode</a:t>
            </a:r>
          </a:p>
        </p:txBody>
      </p:sp>
      <p:cxnSp>
        <p:nvCxnSpPr>
          <p:cNvPr id="8" name="Straight Arrow Connector 7"/>
          <p:cNvCxnSpPr>
            <a:stCxn id="5" idx="2"/>
            <a:endCxn id="6" idx="0"/>
          </p:cNvCxnSpPr>
          <p:nvPr/>
        </p:nvCxnSpPr>
        <p:spPr>
          <a:xfrm flipH="1">
            <a:off x="3180114" y="2306320"/>
            <a:ext cx="1" cy="13462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0"/>
          </p:cNvCxnSpPr>
          <p:nvPr/>
        </p:nvCxnSpPr>
        <p:spPr>
          <a:xfrm>
            <a:off x="3180113" y="4211320"/>
            <a:ext cx="0" cy="134429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1"/>
            <a:endCxn id="5" idx="1"/>
          </p:cNvCxnSpPr>
          <p:nvPr/>
        </p:nvCxnSpPr>
        <p:spPr>
          <a:xfrm rot="10800000" flipH="1">
            <a:off x="2062547" y="2026920"/>
            <a:ext cx="1" cy="3808096"/>
          </a:xfrm>
          <a:prstGeom prst="bentConnector3">
            <a:avLst>
              <a:gd name="adj1" fmla="val -2286000000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41520" y="1526783"/>
            <a:ext cx="5882640" cy="1000274"/>
          </a:xfrm>
          <a:prstGeom prst="rect">
            <a:avLst/>
          </a:prstGeom>
          <a:noFill/>
          <a:ln>
            <a:solidFill>
              <a:schemeClr val="bg2"/>
            </a:solidFill>
          </a:ln>
        </p:spPr>
        <p:txBody>
          <a:bodyPr wrap="square" rtlCol="0">
            <a:spAutoFit/>
          </a:bodyPr>
          <a:lstStyle/>
          <a:p>
            <a:pPr marL="174625" indent="-174625">
              <a:spcAft>
                <a:spcPts val="600"/>
              </a:spcAft>
              <a:buClr>
                <a:schemeClr val="bg2"/>
              </a:buClr>
              <a:buFont typeface="Wingdings 3" pitchFamily="18" charset="2"/>
              <a:buChar char="}"/>
            </a:pPr>
            <a:r>
              <a:rPr lang="en-US" dirty="0"/>
              <a:t>Randomly generate a series of Load, Store and Atomic operations to be issued</a:t>
            </a:r>
          </a:p>
          <a:p>
            <a:pPr marL="174625" indent="-174625">
              <a:spcAft>
                <a:spcPts val="600"/>
              </a:spcAft>
              <a:buClr>
                <a:schemeClr val="bg2"/>
              </a:buClr>
              <a:buFont typeface="Wingdings 3" pitchFamily="18" charset="2"/>
              <a:buChar char="}"/>
            </a:pPr>
            <a:r>
              <a:rPr lang="en-US" dirty="0"/>
              <a:t>For Stores, reserve variables</a:t>
            </a:r>
          </a:p>
        </p:txBody>
      </p:sp>
      <p:sp>
        <p:nvSpPr>
          <p:cNvPr id="12" name="TextBox 11"/>
          <p:cNvSpPr txBox="1"/>
          <p:nvPr/>
        </p:nvSpPr>
        <p:spPr>
          <a:xfrm>
            <a:off x="4541520" y="3222682"/>
            <a:ext cx="5882640" cy="1708160"/>
          </a:xfrm>
          <a:prstGeom prst="rect">
            <a:avLst/>
          </a:prstGeom>
          <a:noFill/>
          <a:ln>
            <a:solidFill>
              <a:schemeClr val="tx1"/>
            </a:solidFill>
          </a:ln>
        </p:spPr>
        <p:txBody>
          <a:bodyPr wrap="square" rtlCol="0">
            <a:spAutoFit/>
          </a:bodyPr>
          <a:lstStyle/>
          <a:p>
            <a:pPr marL="174625" indent="-174625">
              <a:spcAft>
                <a:spcPts val="600"/>
              </a:spcAft>
              <a:buClr>
                <a:schemeClr val="bg2"/>
              </a:buClr>
              <a:buFont typeface="Wingdings 3" pitchFamily="18" charset="2"/>
              <a:buChar char="}"/>
            </a:pPr>
            <a:r>
              <a:rPr lang="en-US" dirty="0"/>
              <a:t>Issue requests across all lanes</a:t>
            </a:r>
          </a:p>
          <a:p>
            <a:pPr marL="174625" indent="-174625">
              <a:spcAft>
                <a:spcPts val="600"/>
              </a:spcAft>
              <a:buClr>
                <a:schemeClr val="bg2"/>
              </a:buClr>
              <a:buFont typeface="Wingdings 3" pitchFamily="18" charset="2"/>
              <a:buChar char="}"/>
            </a:pPr>
            <a:r>
              <a:rPr lang="en-US" dirty="0"/>
              <a:t>Check dependencies between requests</a:t>
            </a:r>
          </a:p>
          <a:p>
            <a:pPr marL="174625" indent="-174625">
              <a:spcAft>
                <a:spcPts val="600"/>
              </a:spcAft>
              <a:buClr>
                <a:schemeClr val="bg2"/>
              </a:buClr>
              <a:buFont typeface="Wingdings 3" pitchFamily="18" charset="2"/>
              <a:buChar char="}"/>
            </a:pPr>
            <a:r>
              <a:rPr lang="en-US" dirty="0"/>
              <a:t>Receive and validate data responses (for Load and Atomic operations)</a:t>
            </a:r>
          </a:p>
          <a:p>
            <a:pPr marL="174625" indent="-174625">
              <a:spcAft>
                <a:spcPts val="600"/>
              </a:spcAft>
              <a:buClr>
                <a:schemeClr val="bg2"/>
              </a:buClr>
              <a:buFont typeface="Wingdings 3" pitchFamily="18" charset="2"/>
              <a:buChar char="}"/>
            </a:pPr>
            <a:r>
              <a:rPr lang="en-US" dirty="0"/>
              <a:t>Track per-address last writers after each store operation</a:t>
            </a:r>
          </a:p>
        </p:txBody>
      </p:sp>
      <p:sp>
        <p:nvSpPr>
          <p:cNvPr id="13" name="TextBox 12"/>
          <p:cNvSpPr txBox="1"/>
          <p:nvPr/>
        </p:nvSpPr>
        <p:spPr>
          <a:xfrm>
            <a:off x="4541520" y="5473379"/>
            <a:ext cx="5882640" cy="723275"/>
          </a:xfrm>
          <a:prstGeom prst="rect">
            <a:avLst/>
          </a:prstGeom>
          <a:noFill/>
          <a:ln>
            <a:solidFill>
              <a:schemeClr val="tx1"/>
            </a:solidFill>
          </a:ln>
        </p:spPr>
        <p:txBody>
          <a:bodyPr wrap="square" rtlCol="0">
            <a:spAutoFit/>
          </a:bodyPr>
          <a:lstStyle/>
          <a:p>
            <a:pPr marL="174625" indent="-174625">
              <a:spcAft>
                <a:spcPts val="600"/>
              </a:spcAft>
              <a:buClr>
                <a:schemeClr val="bg2"/>
              </a:buClr>
              <a:buFont typeface="Wingdings 3" pitchFamily="18" charset="2"/>
              <a:buChar char="}"/>
            </a:pPr>
            <a:r>
              <a:rPr lang="en-US" dirty="0"/>
              <a:t>Release all reserved variables in this episode</a:t>
            </a:r>
          </a:p>
          <a:p>
            <a:pPr marL="174625" indent="-174625">
              <a:spcAft>
                <a:spcPts val="600"/>
              </a:spcAft>
              <a:buClr>
                <a:schemeClr val="bg2"/>
              </a:buClr>
              <a:buFont typeface="Wingdings 3" pitchFamily="18" charset="2"/>
              <a:buChar char="}"/>
            </a:pPr>
            <a:r>
              <a:rPr lang="en-US" dirty="0"/>
              <a:t>Check for completion</a:t>
            </a:r>
          </a:p>
        </p:txBody>
      </p:sp>
    </p:spTree>
    <p:extLst>
      <p:ext uri="{BB962C8B-B14F-4D97-AF65-F5344CB8AC3E}">
        <p14:creationId xmlns:p14="http://schemas.microsoft.com/office/powerpoint/2010/main" val="2072476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6681257"/>
              </p:ext>
            </p:extLst>
          </p:nvPr>
        </p:nvGraphicFramePr>
        <p:xfrm>
          <a:off x="5037725" y="156561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APU Simulator Code Organization</a:t>
            </a:r>
          </a:p>
        </p:txBody>
      </p:sp>
      <p:sp>
        <p:nvSpPr>
          <p:cNvPr id="3" name="Content Placeholder 2"/>
          <p:cNvSpPr>
            <a:spLocks noGrp="1"/>
          </p:cNvSpPr>
          <p:nvPr>
            <p:ph idx="1"/>
          </p:nvPr>
        </p:nvSpPr>
        <p:spPr>
          <a:xfrm>
            <a:off x="313326" y="1381123"/>
            <a:ext cx="5699056" cy="2616342"/>
          </a:xfrm>
        </p:spPr>
        <p:txBody>
          <a:bodyPr/>
          <a:lstStyle/>
          <a:p>
            <a:r>
              <a:rPr lang="en-US" sz="1800" dirty="0">
                <a:sym typeface="Wingdings" panose="05000000000000000000" pitchFamily="2" charset="2"/>
              </a:rPr>
              <a:t>Gem5 </a:t>
            </a:r>
            <a:r>
              <a:rPr lang="en-US" sz="1800" dirty="0">
                <a:solidFill>
                  <a:schemeClr val="accent2"/>
                </a:solidFill>
                <a:sym typeface="Wingdings" panose="05000000000000000000" pitchFamily="2" charset="2"/>
              </a:rPr>
              <a:t></a:t>
            </a:r>
            <a:r>
              <a:rPr lang="en-US" sz="1800" dirty="0">
                <a:sym typeface="Wingdings" panose="05000000000000000000" pitchFamily="2" charset="2"/>
              </a:rPr>
              <a:t> top-level directory</a:t>
            </a:r>
          </a:p>
          <a:p>
            <a:pPr lvl="1"/>
            <a:r>
              <a:rPr lang="en-US" sz="1600" dirty="0" err="1">
                <a:latin typeface="Lucida Console" panose="020B0609040504020204" pitchFamily="49" charset="0"/>
              </a:rPr>
              <a:t>src</a:t>
            </a:r>
            <a:r>
              <a:rPr lang="en-US" sz="1600" dirty="0">
                <a:latin typeface="Lucida Console" panose="020B0609040504020204" pitchFamily="49" charset="0"/>
              </a:rPr>
              <a:t>/</a:t>
            </a:r>
          </a:p>
          <a:p>
            <a:pPr lvl="2"/>
            <a:r>
              <a:rPr lang="pt-BR" sz="1400" dirty="0">
                <a:latin typeface="Lucida Console" panose="020B0609040504020204" pitchFamily="49" charset="0"/>
              </a:rPr>
              <a:t>gpu-compute/</a:t>
            </a:r>
            <a:r>
              <a:rPr lang="pt-BR" dirty="0">
                <a:latin typeface="Lucida Console" panose="020B0609040504020204" pitchFamily="49" charset="0"/>
              </a:rPr>
              <a:t> </a:t>
            </a:r>
            <a:r>
              <a:rPr lang="pt-BR" dirty="0">
                <a:solidFill>
                  <a:schemeClr val="accent2"/>
                </a:solidFill>
                <a:sym typeface="Wingdings" panose="05000000000000000000" pitchFamily="2" charset="2"/>
              </a:rPr>
              <a:t></a:t>
            </a:r>
            <a:r>
              <a:rPr lang="pt-BR" dirty="0">
                <a:sym typeface="Wingdings" panose="05000000000000000000" pitchFamily="2" charset="2"/>
              </a:rPr>
              <a:t> GPU core model</a:t>
            </a:r>
          </a:p>
          <a:p>
            <a:pPr lvl="2"/>
            <a:r>
              <a:rPr lang="pt-BR" sz="1400" dirty="0">
                <a:latin typeface="Lucida Console" panose="020B0609040504020204" pitchFamily="49" charset="0"/>
              </a:rPr>
              <a:t>mem/protocol/</a:t>
            </a:r>
            <a:r>
              <a:rPr lang="pt-BR" dirty="0"/>
              <a:t> </a:t>
            </a:r>
            <a:r>
              <a:rPr lang="pt-BR" dirty="0">
                <a:solidFill>
                  <a:schemeClr val="accent2"/>
                </a:solidFill>
                <a:sym typeface="Wingdings" panose="05000000000000000000" pitchFamily="2" charset="2"/>
              </a:rPr>
              <a:t></a:t>
            </a:r>
            <a:r>
              <a:rPr lang="pt-BR" dirty="0">
                <a:sym typeface="Wingdings" panose="05000000000000000000" pitchFamily="2" charset="2"/>
              </a:rPr>
              <a:t> APU memory model</a:t>
            </a:r>
          </a:p>
          <a:p>
            <a:pPr lvl="2"/>
            <a:r>
              <a:rPr lang="pt-BR" sz="1400" dirty="0">
                <a:latin typeface="Lucida Console" panose="020B0609040504020204" pitchFamily="49" charset="0"/>
              </a:rPr>
              <a:t>mem/ruby/</a:t>
            </a:r>
            <a:r>
              <a:rPr lang="pt-BR" dirty="0">
                <a:latin typeface="Lucida Console" panose="020B0609040504020204" pitchFamily="49" charset="0"/>
              </a:rPr>
              <a:t> </a:t>
            </a:r>
            <a:r>
              <a:rPr lang="pt-BR" dirty="0">
                <a:solidFill>
                  <a:schemeClr val="accent2"/>
                </a:solidFill>
                <a:sym typeface="Wingdings" panose="05000000000000000000" pitchFamily="2" charset="2"/>
              </a:rPr>
              <a:t></a:t>
            </a:r>
            <a:r>
              <a:rPr lang="pt-BR" dirty="0">
                <a:sym typeface="Wingdings" panose="05000000000000000000" pitchFamily="2" charset="2"/>
              </a:rPr>
              <a:t> APU memory model</a:t>
            </a:r>
          </a:p>
          <a:p>
            <a:pPr lvl="2"/>
            <a:r>
              <a:rPr lang="pt-BR" sz="1400" dirty="0">
                <a:latin typeface="Lucida Console" panose="020B0609040504020204" pitchFamily="49" charset="0"/>
              </a:rPr>
              <a:t>dev/hsa/</a:t>
            </a:r>
            <a:r>
              <a:rPr lang="pt-BR" dirty="0">
                <a:latin typeface="Lucida Console" panose="020B0609040504020204" pitchFamily="49" charset="0"/>
              </a:rPr>
              <a:t> </a:t>
            </a:r>
            <a:r>
              <a:rPr lang="pt-BR" dirty="0">
                <a:solidFill>
                  <a:schemeClr val="accent2"/>
                </a:solidFill>
                <a:sym typeface="Wingdings" panose="05000000000000000000" pitchFamily="2" charset="2"/>
              </a:rPr>
              <a:t></a:t>
            </a:r>
            <a:r>
              <a:rPr lang="pt-BR" dirty="0">
                <a:sym typeface="Wingdings" panose="05000000000000000000" pitchFamily="2" charset="2"/>
              </a:rPr>
              <a:t> HSA device models</a:t>
            </a:r>
          </a:p>
          <a:p>
            <a:pPr lvl="1"/>
            <a:r>
              <a:rPr lang="pt-BR" sz="1600" dirty="0">
                <a:latin typeface="Lucida Console" panose="020B0609040504020204" pitchFamily="49" charset="0"/>
              </a:rPr>
              <a:t>configs/</a:t>
            </a:r>
            <a:endParaRPr lang="pt-BR" sz="1600" dirty="0">
              <a:latin typeface="Lucida Console" panose="020B0609040504020204" pitchFamily="49" charset="0"/>
              <a:sym typeface="Wingdings" panose="05000000000000000000" pitchFamily="2" charset="2"/>
            </a:endParaRPr>
          </a:p>
          <a:p>
            <a:pPr lvl="2"/>
            <a:r>
              <a:rPr lang="pt-BR" sz="1400" dirty="0">
                <a:latin typeface="Lucida Console" panose="020B0609040504020204" pitchFamily="49" charset="0"/>
              </a:rPr>
              <a:t>example/</a:t>
            </a:r>
            <a:r>
              <a:rPr lang="pt-BR" dirty="0"/>
              <a:t> </a:t>
            </a:r>
            <a:r>
              <a:rPr lang="pt-BR" dirty="0">
                <a:solidFill>
                  <a:schemeClr val="accent2"/>
                </a:solidFill>
                <a:sym typeface="Wingdings" panose="05000000000000000000" pitchFamily="2" charset="2"/>
              </a:rPr>
              <a:t></a:t>
            </a:r>
            <a:r>
              <a:rPr lang="pt-BR" dirty="0">
                <a:sym typeface="Wingdings" panose="05000000000000000000" pitchFamily="2" charset="2"/>
              </a:rPr>
              <a:t> </a:t>
            </a:r>
            <a:r>
              <a:rPr lang="pt-BR" dirty="0">
                <a:latin typeface="Lucida Console" panose="020B0609040504020204" pitchFamily="49" charset="0"/>
                <a:sym typeface="Wingdings" panose="05000000000000000000" pitchFamily="2" charset="2"/>
              </a:rPr>
              <a:t>apu_se.py</a:t>
            </a:r>
            <a:r>
              <a:rPr lang="pt-BR" dirty="0">
                <a:sym typeface="Wingdings" panose="05000000000000000000" pitchFamily="2" charset="2"/>
              </a:rPr>
              <a:t> sample script</a:t>
            </a:r>
          </a:p>
          <a:p>
            <a:pPr lvl="2"/>
            <a:r>
              <a:rPr lang="pt-BR" sz="1400" dirty="0">
                <a:latin typeface="Lucida Console" panose="020B0609040504020204" pitchFamily="49" charset="0"/>
              </a:rPr>
              <a:t>ruby/</a:t>
            </a:r>
            <a:r>
              <a:rPr lang="pt-BR" dirty="0"/>
              <a:t>  </a:t>
            </a:r>
            <a:r>
              <a:rPr lang="pt-BR" dirty="0">
                <a:solidFill>
                  <a:schemeClr val="accent2"/>
                </a:solidFill>
                <a:sym typeface="Wingdings" panose="05000000000000000000" pitchFamily="2" charset="2"/>
              </a:rPr>
              <a:t></a:t>
            </a:r>
            <a:r>
              <a:rPr lang="pt-BR" dirty="0">
                <a:sym typeface="Wingdings" panose="05000000000000000000" pitchFamily="2" charset="2"/>
              </a:rPr>
              <a:t> APU protocol configs</a:t>
            </a:r>
            <a:endParaRPr lang="pt-BR" dirty="0"/>
          </a:p>
          <a:p>
            <a:pPr marL="275035" lvl="1" indent="0">
              <a:buNone/>
            </a:pPr>
            <a:endParaRPr lang="pt-BR" dirty="0"/>
          </a:p>
          <a:p>
            <a:pPr marL="275035" lvl="1" indent="0">
              <a:buNone/>
            </a:pPr>
            <a:endParaRPr lang="en-US" dirty="0"/>
          </a:p>
        </p:txBody>
      </p:sp>
      <p:sp>
        <p:nvSpPr>
          <p:cNvPr id="7" name="TextBox 6">
            <a:extLst>
              <a:ext uri="{FF2B5EF4-FFF2-40B4-BE49-F238E27FC236}">
                <a16:creationId xmlns="" xmlns:a16="http://schemas.microsoft.com/office/drawing/2014/main" id="{F0780663-A550-4D5E-8C0D-366FE3F841A8}"/>
              </a:ext>
            </a:extLst>
          </p:cNvPr>
          <p:cNvSpPr txBox="1"/>
          <p:nvPr/>
        </p:nvSpPr>
        <p:spPr>
          <a:xfrm>
            <a:off x="8635068" y="1624262"/>
            <a:ext cx="3034514" cy="830997"/>
          </a:xfrm>
          <a:prstGeom prst="rect">
            <a:avLst/>
          </a:prstGeom>
          <a:noFill/>
        </p:spPr>
        <p:txBody>
          <a:bodyPr wrap="square" rtlCol="0">
            <a:spAutoFit/>
          </a:bodyPr>
          <a:lstStyle/>
          <a:p>
            <a:pPr algn="just">
              <a:spcAft>
                <a:spcPts val="600"/>
              </a:spcAft>
              <a:buClr>
                <a:schemeClr val="bg2"/>
              </a:buClr>
            </a:pPr>
            <a:r>
              <a:rPr lang="en-US" sz="1600" i="1" dirty="0">
                <a:solidFill>
                  <a:srgbClr val="FF0000"/>
                </a:solidFill>
              </a:rPr>
              <a:t>For more information about the configuration system, see Jason Lowe-Power’s tutorial.</a:t>
            </a:r>
          </a:p>
        </p:txBody>
      </p:sp>
      <p:sp>
        <p:nvSpPr>
          <p:cNvPr id="8" name="TextBox 7">
            <a:extLst>
              <a:ext uri="{FF2B5EF4-FFF2-40B4-BE49-F238E27FC236}">
                <a16:creationId xmlns="" xmlns:a16="http://schemas.microsoft.com/office/drawing/2014/main" id="{D24A49AD-0AE4-4F6A-8605-A43072F48C28}"/>
              </a:ext>
            </a:extLst>
          </p:cNvPr>
          <p:cNvSpPr txBox="1"/>
          <p:nvPr/>
        </p:nvSpPr>
        <p:spPr>
          <a:xfrm>
            <a:off x="4425596" y="5426756"/>
            <a:ext cx="5262689" cy="646331"/>
          </a:xfrm>
          <a:prstGeom prst="rect">
            <a:avLst/>
          </a:prstGeom>
          <a:noFill/>
        </p:spPr>
        <p:txBody>
          <a:bodyPr wrap="square" rtlCol="0">
            <a:spAutoFit/>
          </a:bodyPr>
          <a:lstStyle/>
          <a:p>
            <a:pPr algn="just">
              <a:spcAft>
                <a:spcPts val="600"/>
              </a:spcAft>
              <a:buClr>
                <a:schemeClr val="bg2"/>
              </a:buClr>
            </a:pPr>
            <a:r>
              <a:rPr lang="en-US" dirty="0"/>
              <a:t>For the remainder of this talk, files without a directory prefix are located in </a:t>
            </a:r>
            <a:r>
              <a:rPr lang="en-US" b="1" dirty="0" err="1">
                <a:latin typeface="Lucida Console" panose="020B0609040504020204" pitchFamily="49" charset="0"/>
              </a:rPr>
              <a:t>src</a:t>
            </a:r>
            <a:r>
              <a:rPr lang="en-US" b="1" dirty="0">
                <a:latin typeface="Lucida Console" panose="020B0609040504020204" pitchFamily="49" charset="0"/>
              </a:rPr>
              <a:t>/</a:t>
            </a:r>
            <a:r>
              <a:rPr lang="en-US" b="1" dirty="0" err="1">
                <a:latin typeface="Lucida Console" panose="020B0609040504020204" pitchFamily="49" charset="0"/>
              </a:rPr>
              <a:t>gpu</a:t>
            </a:r>
            <a:r>
              <a:rPr lang="en-US" b="1" dirty="0">
                <a:latin typeface="Lucida Console" panose="020B0609040504020204" pitchFamily="49" charset="0"/>
              </a:rPr>
              <a:t>-compute/</a:t>
            </a:r>
          </a:p>
        </p:txBody>
      </p:sp>
    </p:spTree>
    <p:extLst>
      <p:ext uri="{BB962C8B-B14F-4D97-AF65-F5344CB8AC3E}">
        <p14:creationId xmlns:p14="http://schemas.microsoft.com/office/powerpoint/2010/main" val="30881157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a:xfrm>
            <a:off x="1798388" y="1381123"/>
            <a:ext cx="8595360" cy="470826"/>
          </a:xfrm>
        </p:spPr>
        <p:txBody>
          <a:bodyPr/>
          <a:lstStyle/>
          <a:p>
            <a:r>
              <a:rPr lang="en-US" dirty="0"/>
              <a:t>Random GPU Ruby tester does </a:t>
            </a:r>
            <a:r>
              <a:rPr lang="en-US" b="1" dirty="0"/>
              <a:t>NOT</a:t>
            </a:r>
            <a:r>
              <a:rPr lang="en-US" dirty="0"/>
              <a:t> cover data-race scenarios</a:t>
            </a:r>
          </a:p>
        </p:txBody>
      </p:sp>
      <p:sp>
        <p:nvSpPr>
          <p:cNvPr id="4" name="Text Placeholder 3"/>
          <p:cNvSpPr>
            <a:spLocks noGrp="1"/>
          </p:cNvSpPr>
          <p:nvPr>
            <p:ph type="body" sz="quarter" idx="10"/>
          </p:nvPr>
        </p:nvSpPr>
        <p:spPr/>
        <p:txBody>
          <a:bodyPr/>
          <a:lstStyle/>
          <a:p>
            <a:r>
              <a:rPr lang="en-US" dirty="0"/>
              <a:t>Data race free (</a:t>
            </a:r>
            <a:r>
              <a:rPr lang="en-US" dirty="0" err="1"/>
              <a:t>drf</a:t>
            </a:r>
            <a:r>
              <a:rPr lang="en-US" dirty="0"/>
              <a:t>) request stream</a:t>
            </a:r>
          </a:p>
          <a:p>
            <a:endParaRPr lang="en-US" dirty="0"/>
          </a:p>
        </p:txBody>
      </p:sp>
      <p:sp>
        <p:nvSpPr>
          <p:cNvPr id="5" name="Oval 4"/>
          <p:cNvSpPr/>
          <p:nvPr/>
        </p:nvSpPr>
        <p:spPr>
          <a:xfrm>
            <a:off x="2642502" y="2130351"/>
            <a:ext cx="1975760" cy="359229"/>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Atomic_Acq (A)</a:t>
            </a:r>
          </a:p>
        </p:txBody>
      </p:sp>
      <p:sp>
        <p:nvSpPr>
          <p:cNvPr id="6" name="Oval 5"/>
          <p:cNvSpPr/>
          <p:nvPr/>
        </p:nvSpPr>
        <p:spPr>
          <a:xfrm>
            <a:off x="2642502" y="2625650"/>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LD (X) = 0</a:t>
            </a:r>
          </a:p>
        </p:txBody>
      </p:sp>
      <p:sp>
        <p:nvSpPr>
          <p:cNvPr id="7" name="Oval 6"/>
          <p:cNvSpPr/>
          <p:nvPr/>
        </p:nvSpPr>
        <p:spPr>
          <a:xfrm>
            <a:off x="2642502" y="3120949"/>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 1 -&gt; Y</a:t>
            </a:r>
          </a:p>
        </p:txBody>
      </p:sp>
      <p:sp>
        <p:nvSpPr>
          <p:cNvPr id="8" name="Oval 7"/>
          <p:cNvSpPr/>
          <p:nvPr/>
        </p:nvSpPr>
        <p:spPr>
          <a:xfrm>
            <a:off x="2642502" y="3616248"/>
            <a:ext cx="1975760" cy="359229"/>
          </a:xfrm>
          <a:prstGeom prst="ellips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Atomic_Rel (A)</a:t>
            </a:r>
          </a:p>
        </p:txBody>
      </p:sp>
      <p:sp>
        <p:nvSpPr>
          <p:cNvPr id="9" name="Oval 8"/>
          <p:cNvSpPr/>
          <p:nvPr/>
        </p:nvSpPr>
        <p:spPr>
          <a:xfrm>
            <a:off x="5660574" y="2625652"/>
            <a:ext cx="1975760" cy="359229"/>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Atomic_Acq (A)</a:t>
            </a:r>
          </a:p>
        </p:txBody>
      </p:sp>
      <p:sp>
        <p:nvSpPr>
          <p:cNvPr id="10" name="Oval 9"/>
          <p:cNvSpPr/>
          <p:nvPr/>
        </p:nvSpPr>
        <p:spPr>
          <a:xfrm>
            <a:off x="5660574" y="3120951"/>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LD (Y) = 0 or 1?</a:t>
            </a:r>
          </a:p>
        </p:txBody>
      </p:sp>
      <p:sp>
        <p:nvSpPr>
          <p:cNvPr id="11" name="Oval 10"/>
          <p:cNvSpPr/>
          <p:nvPr/>
        </p:nvSpPr>
        <p:spPr>
          <a:xfrm>
            <a:off x="5660574" y="3616250"/>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 2 -&gt; X</a:t>
            </a:r>
          </a:p>
        </p:txBody>
      </p:sp>
      <p:sp>
        <p:nvSpPr>
          <p:cNvPr id="12" name="Oval 11"/>
          <p:cNvSpPr/>
          <p:nvPr/>
        </p:nvSpPr>
        <p:spPr>
          <a:xfrm>
            <a:off x="5660574" y="4111549"/>
            <a:ext cx="1975760" cy="359229"/>
          </a:xfrm>
          <a:prstGeom prst="ellips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Atomic_Rel (A)</a:t>
            </a:r>
          </a:p>
        </p:txBody>
      </p:sp>
      <p:cxnSp>
        <p:nvCxnSpPr>
          <p:cNvPr id="13" name="Straight Arrow Connector 12"/>
          <p:cNvCxnSpPr>
            <a:stCxn id="5" idx="4"/>
            <a:endCxn id="6" idx="0"/>
          </p:cNvCxnSpPr>
          <p:nvPr/>
        </p:nvCxnSpPr>
        <p:spPr>
          <a:xfrm>
            <a:off x="3630382" y="2489579"/>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4"/>
            <a:endCxn id="7" idx="0"/>
          </p:cNvCxnSpPr>
          <p:nvPr/>
        </p:nvCxnSpPr>
        <p:spPr>
          <a:xfrm>
            <a:off x="3630382" y="2984878"/>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a:off x="3630382" y="3480177"/>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0" idx="0"/>
          </p:cNvCxnSpPr>
          <p:nvPr/>
        </p:nvCxnSpPr>
        <p:spPr>
          <a:xfrm>
            <a:off x="6648454" y="2984880"/>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4"/>
            <a:endCxn id="11" idx="0"/>
          </p:cNvCxnSpPr>
          <p:nvPr/>
        </p:nvCxnSpPr>
        <p:spPr>
          <a:xfrm>
            <a:off x="6648454" y="3480179"/>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4"/>
            <a:endCxn id="12" idx="0"/>
          </p:cNvCxnSpPr>
          <p:nvPr/>
        </p:nvCxnSpPr>
        <p:spPr>
          <a:xfrm>
            <a:off x="6648454" y="3975478"/>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4618262" y="3300563"/>
            <a:ext cx="1042312" cy="2"/>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602499" y="4759430"/>
            <a:ext cx="1975760" cy="359229"/>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Atomic_Acq (A)</a:t>
            </a:r>
          </a:p>
        </p:txBody>
      </p:sp>
      <p:sp>
        <p:nvSpPr>
          <p:cNvPr id="21" name="Oval 20"/>
          <p:cNvSpPr/>
          <p:nvPr/>
        </p:nvSpPr>
        <p:spPr>
          <a:xfrm>
            <a:off x="8602499" y="5254729"/>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LD (Y) = 1</a:t>
            </a:r>
          </a:p>
        </p:txBody>
      </p:sp>
      <p:sp>
        <p:nvSpPr>
          <p:cNvPr id="22" name="Oval 21"/>
          <p:cNvSpPr/>
          <p:nvPr/>
        </p:nvSpPr>
        <p:spPr>
          <a:xfrm>
            <a:off x="8602499" y="5750028"/>
            <a:ext cx="1975760" cy="359229"/>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 1 -&gt; X</a:t>
            </a:r>
          </a:p>
        </p:txBody>
      </p:sp>
      <p:sp>
        <p:nvSpPr>
          <p:cNvPr id="23" name="Oval 22"/>
          <p:cNvSpPr/>
          <p:nvPr/>
        </p:nvSpPr>
        <p:spPr>
          <a:xfrm>
            <a:off x="8602499" y="6245327"/>
            <a:ext cx="1975760" cy="359229"/>
          </a:xfrm>
          <a:prstGeom prst="ellips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Atomic_Rel (A)</a:t>
            </a:r>
          </a:p>
        </p:txBody>
      </p:sp>
      <p:cxnSp>
        <p:nvCxnSpPr>
          <p:cNvPr id="24" name="Straight Arrow Connector 23"/>
          <p:cNvCxnSpPr>
            <a:stCxn id="20" idx="4"/>
            <a:endCxn id="21" idx="0"/>
          </p:cNvCxnSpPr>
          <p:nvPr/>
        </p:nvCxnSpPr>
        <p:spPr>
          <a:xfrm>
            <a:off x="9590379" y="5118658"/>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4"/>
            <a:endCxn id="22" idx="0"/>
          </p:cNvCxnSpPr>
          <p:nvPr/>
        </p:nvCxnSpPr>
        <p:spPr>
          <a:xfrm>
            <a:off x="9590379" y="5613957"/>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4"/>
            <a:endCxn id="23" idx="0"/>
          </p:cNvCxnSpPr>
          <p:nvPr/>
        </p:nvCxnSpPr>
        <p:spPr>
          <a:xfrm>
            <a:off x="9590379" y="6109256"/>
            <a:ext cx="0" cy="13607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 idx="2"/>
            <a:endCxn id="22" idx="2"/>
          </p:cNvCxnSpPr>
          <p:nvPr/>
        </p:nvCxnSpPr>
        <p:spPr>
          <a:xfrm rot="10800000" flipH="1" flipV="1">
            <a:off x="2642502" y="2805264"/>
            <a:ext cx="5959997" cy="3124378"/>
          </a:xfrm>
          <a:prstGeom prst="curvedConnector3">
            <a:avLst>
              <a:gd name="adj1" fmla="val -8195"/>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059646" y="1950740"/>
            <a:ext cx="0" cy="4329784"/>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524001" y="6008962"/>
            <a:ext cx="720473" cy="276999"/>
          </a:xfrm>
          <a:prstGeom prst="rect">
            <a:avLst/>
          </a:prstGeom>
          <a:noFill/>
        </p:spPr>
        <p:txBody>
          <a:bodyPr wrap="square" rtlCol="0">
            <a:spAutoFit/>
          </a:bodyPr>
          <a:lstStyle/>
          <a:p>
            <a:pPr>
              <a:spcAft>
                <a:spcPts val="600"/>
              </a:spcAft>
              <a:buClr>
                <a:schemeClr val="bg2"/>
              </a:buClr>
            </a:pPr>
            <a:r>
              <a:rPr lang="en-US" sz="1200" b="1" dirty="0"/>
              <a:t>Time</a:t>
            </a:r>
          </a:p>
        </p:txBody>
      </p:sp>
      <p:cxnSp>
        <p:nvCxnSpPr>
          <p:cNvPr id="31" name="Curved Connector 30"/>
          <p:cNvCxnSpPr>
            <a:stCxn id="8" idx="4"/>
            <a:endCxn id="20" idx="2"/>
          </p:cNvCxnSpPr>
          <p:nvPr/>
        </p:nvCxnSpPr>
        <p:spPr>
          <a:xfrm rot="16200000" flipH="1">
            <a:off x="5634656" y="1971202"/>
            <a:ext cx="963568" cy="4972117"/>
          </a:xfrm>
          <a:prstGeom prst="curvedConnector2">
            <a:avLst/>
          </a:prstGeom>
          <a:ln>
            <a:solidFill>
              <a:schemeClr val="accent5"/>
            </a:solidFill>
            <a:prstDash val="sysDash"/>
            <a:tailEnd type="triangle"/>
          </a:ln>
          <a:effectLst/>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8552093" y="2143404"/>
            <a:ext cx="1845000" cy="8"/>
          </a:xfrm>
          <a:prstGeom prst="straightConnector1">
            <a:avLst/>
          </a:prstGeom>
          <a:ln>
            <a:solidFill>
              <a:schemeClr val="accent5"/>
            </a:solidFill>
            <a:prstDash val="sysDash"/>
            <a:tailEnd type="triangle"/>
          </a:ln>
          <a:effectLst/>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8552093" y="2497583"/>
            <a:ext cx="1845000" cy="8"/>
          </a:xfrm>
          <a:prstGeom prst="straightConnector1">
            <a:avLst/>
          </a:prstGeom>
          <a:ln>
            <a:prstDash val="solid"/>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8552093" y="2157412"/>
            <a:ext cx="1845000" cy="369332"/>
          </a:xfrm>
          <a:prstGeom prst="rect">
            <a:avLst/>
          </a:prstGeom>
          <a:noFill/>
        </p:spPr>
        <p:txBody>
          <a:bodyPr wrap="square" rtlCol="0">
            <a:spAutoFit/>
          </a:bodyPr>
          <a:lstStyle/>
          <a:p>
            <a:pPr algn="ctr">
              <a:spcAft>
                <a:spcPts val="600"/>
              </a:spcAft>
              <a:buClr>
                <a:schemeClr val="bg2"/>
              </a:buClr>
            </a:pPr>
            <a:r>
              <a:rPr lang="en-US" dirty="0"/>
              <a:t>race</a:t>
            </a:r>
          </a:p>
        </p:txBody>
      </p:sp>
      <p:cxnSp>
        <p:nvCxnSpPr>
          <p:cNvPr id="35" name="Straight Arrow Connector 34"/>
          <p:cNvCxnSpPr/>
          <p:nvPr/>
        </p:nvCxnSpPr>
        <p:spPr>
          <a:xfrm>
            <a:off x="8552093" y="2854484"/>
            <a:ext cx="1845000" cy="8"/>
          </a:xfrm>
          <a:prstGeom prst="straightConnector1">
            <a:avLst/>
          </a:prstGeom>
          <a:ln>
            <a:solidFill>
              <a:schemeClr val="accent3"/>
            </a:solidFill>
            <a:prstDash val="solid"/>
            <a:headEnd type="triangle" w="lg" len="med"/>
            <a:tailEnd type="triangle"/>
          </a:ln>
          <a:effectLst/>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8552093" y="2514313"/>
            <a:ext cx="1845000" cy="369332"/>
          </a:xfrm>
          <a:prstGeom prst="rect">
            <a:avLst/>
          </a:prstGeom>
          <a:noFill/>
        </p:spPr>
        <p:txBody>
          <a:bodyPr wrap="square" rtlCol="0">
            <a:spAutoFit/>
          </a:bodyPr>
          <a:lstStyle/>
          <a:p>
            <a:pPr algn="ctr">
              <a:spcAft>
                <a:spcPts val="600"/>
              </a:spcAft>
              <a:buClr>
                <a:schemeClr val="bg2"/>
              </a:buClr>
            </a:pPr>
            <a:r>
              <a:rPr lang="en-US" dirty="0"/>
              <a:t>no race</a:t>
            </a:r>
          </a:p>
        </p:txBody>
      </p:sp>
      <p:sp>
        <p:nvSpPr>
          <p:cNvPr id="37" name="TextBox 36"/>
          <p:cNvSpPr txBox="1"/>
          <p:nvPr/>
        </p:nvSpPr>
        <p:spPr>
          <a:xfrm>
            <a:off x="8007929" y="3107747"/>
            <a:ext cx="2655935" cy="907941"/>
          </a:xfrm>
          <a:prstGeom prst="rect">
            <a:avLst/>
          </a:prstGeom>
          <a:noFill/>
        </p:spPr>
        <p:txBody>
          <a:bodyPr wrap="square" rtlCol="0">
            <a:spAutoFit/>
          </a:bodyPr>
          <a:lstStyle/>
          <a:p>
            <a:pPr>
              <a:spcAft>
                <a:spcPts val="600"/>
              </a:spcAft>
              <a:buClr>
                <a:schemeClr val="bg2"/>
              </a:buClr>
            </a:pPr>
            <a:r>
              <a:rPr lang="en-US" sz="1600" dirty="0"/>
              <a:t>A: Atomic variable</a:t>
            </a:r>
          </a:p>
          <a:p>
            <a:pPr>
              <a:spcAft>
                <a:spcPts val="600"/>
              </a:spcAft>
              <a:buClr>
                <a:schemeClr val="bg2"/>
              </a:buClr>
            </a:pPr>
            <a:r>
              <a:rPr lang="en-US" sz="1600" dirty="0"/>
              <a:t>X &amp; Y: Non-atomic variables associated with A</a:t>
            </a:r>
          </a:p>
        </p:txBody>
      </p:sp>
      <p:sp>
        <p:nvSpPr>
          <p:cNvPr id="38" name="TextBox 37"/>
          <p:cNvSpPr txBox="1"/>
          <p:nvPr/>
        </p:nvSpPr>
        <p:spPr>
          <a:xfrm>
            <a:off x="8552093" y="1772657"/>
            <a:ext cx="1845000" cy="369332"/>
          </a:xfrm>
          <a:prstGeom prst="rect">
            <a:avLst/>
          </a:prstGeom>
          <a:noFill/>
        </p:spPr>
        <p:txBody>
          <a:bodyPr wrap="square" rtlCol="0">
            <a:spAutoFit/>
          </a:bodyPr>
          <a:lstStyle/>
          <a:p>
            <a:pPr>
              <a:spcAft>
                <a:spcPts val="600"/>
              </a:spcAft>
              <a:buClr>
                <a:schemeClr val="bg2"/>
              </a:buClr>
            </a:pPr>
            <a:r>
              <a:rPr lang="en-US" dirty="0"/>
              <a:t>happened-before</a:t>
            </a:r>
          </a:p>
        </p:txBody>
      </p:sp>
      <p:cxnSp>
        <p:nvCxnSpPr>
          <p:cNvPr id="39" name="Curved Connector 38"/>
          <p:cNvCxnSpPr>
            <a:stCxn id="12" idx="4"/>
            <a:endCxn id="20" idx="0"/>
          </p:cNvCxnSpPr>
          <p:nvPr/>
        </p:nvCxnSpPr>
        <p:spPr>
          <a:xfrm rot="16200000" flipH="1">
            <a:off x="7975090" y="3144141"/>
            <a:ext cx="288652" cy="2941925"/>
          </a:xfrm>
          <a:prstGeom prst="curvedConnector3">
            <a:avLst>
              <a:gd name="adj1" fmla="val 50000"/>
            </a:avLst>
          </a:prstGeom>
          <a:ln>
            <a:solidFill>
              <a:schemeClr val="accent5"/>
            </a:solidFill>
            <a:prstDash val="sysDash"/>
            <a:tailEnd type="triangle"/>
          </a:ln>
          <a:effectLst/>
        </p:spPr>
        <p:style>
          <a:lnRef idx="2">
            <a:schemeClr val="accent2"/>
          </a:lnRef>
          <a:fillRef idx="0">
            <a:schemeClr val="accent2"/>
          </a:fillRef>
          <a:effectRef idx="1">
            <a:schemeClr val="accent2"/>
          </a:effectRef>
          <a:fontRef idx="minor">
            <a:schemeClr val="tx1"/>
          </a:fontRef>
        </p:style>
      </p:cxnSp>
      <p:cxnSp>
        <p:nvCxnSpPr>
          <p:cNvPr id="41" name="Curved Connector 40"/>
          <p:cNvCxnSpPr>
            <a:stCxn id="7" idx="2"/>
            <a:endCxn id="21" idx="2"/>
          </p:cNvCxnSpPr>
          <p:nvPr/>
        </p:nvCxnSpPr>
        <p:spPr>
          <a:xfrm rot="10800000" flipH="1" flipV="1">
            <a:off x="2642502" y="3300563"/>
            <a:ext cx="5959997" cy="2133780"/>
          </a:xfrm>
          <a:prstGeom prst="curvedConnector3">
            <a:avLst>
              <a:gd name="adj1" fmla="val -3662"/>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6"/>
            <a:endCxn id="11" idx="2"/>
          </p:cNvCxnSpPr>
          <p:nvPr/>
        </p:nvCxnSpPr>
        <p:spPr>
          <a:xfrm>
            <a:off x="4618262" y="2805264"/>
            <a:ext cx="1042312" cy="990600"/>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71896" y="1721287"/>
            <a:ext cx="716972" cy="369332"/>
          </a:xfrm>
          <a:prstGeom prst="rect">
            <a:avLst/>
          </a:prstGeom>
          <a:noFill/>
        </p:spPr>
        <p:txBody>
          <a:bodyPr wrap="square" rtlCol="0">
            <a:spAutoFit/>
          </a:bodyPr>
          <a:lstStyle/>
          <a:p>
            <a:pPr>
              <a:spcAft>
                <a:spcPts val="600"/>
              </a:spcAft>
              <a:buClr>
                <a:schemeClr val="bg2"/>
              </a:buClr>
            </a:pPr>
            <a:r>
              <a:rPr lang="en-US" b="1" dirty="0">
                <a:solidFill>
                  <a:schemeClr val="accent3">
                    <a:lumMod val="75000"/>
                  </a:schemeClr>
                </a:solidFill>
              </a:rPr>
              <a:t>Eps 0</a:t>
            </a:r>
          </a:p>
        </p:txBody>
      </p:sp>
      <p:sp>
        <p:nvSpPr>
          <p:cNvPr id="51" name="TextBox 50"/>
          <p:cNvSpPr txBox="1"/>
          <p:nvPr/>
        </p:nvSpPr>
        <p:spPr>
          <a:xfrm>
            <a:off x="6149691" y="1896996"/>
            <a:ext cx="997526" cy="646331"/>
          </a:xfrm>
          <a:prstGeom prst="rect">
            <a:avLst/>
          </a:prstGeom>
          <a:noFill/>
        </p:spPr>
        <p:txBody>
          <a:bodyPr wrap="square" rtlCol="0">
            <a:spAutoFit/>
          </a:bodyPr>
          <a:lstStyle/>
          <a:p>
            <a:pPr algn="ctr">
              <a:spcAft>
                <a:spcPts val="600"/>
              </a:spcAft>
              <a:buClr>
                <a:schemeClr val="bg2"/>
              </a:buClr>
            </a:pPr>
            <a:r>
              <a:rPr lang="en-US" b="1" dirty="0">
                <a:solidFill>
                  <a:schemeClr val="accent2"/>
                </a:solidFill>
              </a:rPr>
              <a:t>Eps 1 (Invalid)</a:t>
            </a:r>
          </a:p>
        </p:txBody>
      </p:sp>
      <p:sp>
        <p:nvSpPr>
          <p:cNvPr id="52" name="TextBox 51"/>
          <p:cNvSpPr txBox="1"/>
          <p:nvPr/>
        </p:nvSpPr>
        <p:spPr>
          <a:xfrm>
            <a:off x="9231893" y="4210483"/>
            <a:ext cx="716972" cy="369332"/>
          </a:xfrm>
          <a:prstGeom prst="rect">
            <a:avLst/>
          </a:prstGeom>
          <a:noFill/>
        </p:spPr>
        <p:txBody>
          <a:bodyPr wrap="square" rtlCol="0">
            <a:spAutoFit/>
          </a:bodyPr>
          <a:lstStyle/>
          <a:p>
            <a:pPr>
              <a:spcAft>
                <a:spcPts val="600"/>
              </a:spcAft>
              <a:buClr>
                <a:schemeClr val="bg2"/>
              </a:buClr>
            </a:pPr>
            <a:r>
              <a:rPr lang="en-US" b="1" dirty="0">
                <a:solidFill>
                  <a:schemeClr val="accent3">
                    <a:lumMod val="75000"/>
                  </a:schemeClr>
                </a:solidFill>
              </a:rPr>
              <a:t>Eps 2</a:t>
            </a:r>
          </a:p>
        </p:txBody>
      </p:sp>
    </p:spTree>
    <p:extLst>
      <p:ext uri="{BB962C8B-B14F-4D97-AF65-F5344CB8AC3E}">
        <p14:creationId xmlns:p14="http://schemas.microsoft.com/office/powerpoint/2010/main" val="1418967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par>
                                <p:cTn id="91" presetID="10"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par>
                                <p:cTn id="94" presetID="10" presetClass="entr" presetSubtype="0"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20" grpId="0" animBg="1"/>
      <p:bldP spid="21" grpId="0" animBg="1"/>
      <p:bldP spid="22" grpId="0" animBg="1"/>
      <p:bldP spid="23" grpId="0" animBg="1"/>
      <p:bldP spid="50" grpId="0"/>
      <p:bldP spid="51" grpId="0"/>
      <p:bldP spid="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4" name="Text Placeholder 3"/>
          <p:cNvSpPr>
            <a:spLocks noGrp="1"/>
          </p:cNvSpPr>
          <p:nvPr>
            <p:ph type="body" sz="quarter" idx="10"/>
          </p:nvPr>
        </p:nvSpPr>
        <p:spPr/>
        <p:txBody>
          <a:bodyPr/>
          <a:lstStyle/>
          <a:p>
            <a:r>
              <a:rPr lang="en-US" dirty="0"/>
              <a:t>High level structure – address range</a:t>
            </a:r>
          </a:p>
        </p:txBody>
      </p:sp>
      <p:graphicFrame>
        <p:nvGraphicFramePr>
          <p:cNvPr id="6" name="Table 5"/>
          <p:cNvGraphicFramePr>
            <a:graphicFrameLocks noGrp="1"/>
          </p:cNvGraphicFramePr>
          <p:nvPr>
            <p:extLst/>
          </p:nvPr>
        </p:nvGraphicFramePr>
        <p:xfrm>
          <a:off x="2882053" y="2601373"/>
          <a:ext cx="7558080" cy="370840"/>
        </p:xfrm>
        <a:graphic>
          <a:graphicData uri="http://schemas.openxmlformats.org/drawingml/2006/table">
            <a:tbl>
              <a:tblPr firstRow="1" bandRow="1">
                <a:tableStyleId>{5C22544A-7EE6-4342-B048-85BDC9FD1C3A}</a:tableStyleId>
              </a:tblPr>
              <a:tblGrid>
                <a:gridCol w="755808">
                  <a:extLst>
                    <a:ext uri="{9D8B030D-6E8A-4147-A177-3AD203B41FA5}">
                      <a16:colId xmlns="" xmlns:a16="http://schemas.microsoft.com/office/drawing/2014/main" val="20000"/>
                    </a:ext>
                  </a:extLst>
                </a:gridCol>
                <a:gridCol w="755808">
                  <a:extLst>
                    <a:ext uri="{9D8B030D-6E8A-4147-A177-3AD203B41FA5}">
                      <a16:colId xmlns="" xmlns:a16="http://schemas.microsoft.com/office/drawing/2014/main" val="20001"/>
                    </a:ext>
                  </a:extLst>
                </a:gridCol>
                <a:gridCol w="755808">
                  <a:extLst>
                    <a:ext uri="{9D8B030D-6E8A-4147-A177-3AD203B41FA5}">
                      <a16:colId xmlns="" xmlns:a16="http://schemas.microsoft.com/office/drawing/2014/main" val="20002"/>
                    </a:ext>
                  </a:extLst>
                </a:gridCol>
                <a:gridCol w="755808">
                  <a:extLst>
                    <a:ext uri="{9D8B030D-6E8A-4147-A177-3AD203B41FA5}">
                      <a16:colId xmlns="" xmlns:a16="http://schemas.microsoft.com/office/drawing/2014/main" val="20003"/>
                    </a:ext>
                  </a:extLst>
                </a:gridCol>
                <a:gridCol w="755808">
                  <a:extLst>
                    <a:ext uri="{9D8B030D-6E8A-4147-A177-3AD203B41FA5}">
                      <a16:colId xmlns="" xmlns:a16="http://schemas.microsoft.com/office/drawing/2014/main" val="20004"/>
                    </a:ext>
                  </a:extLst>
                </a:gridCol>
                <a:gridCol w="755808">
                  <a:extLst>
                    <a:ext uri="{9D8B030D-6E8A-4147-A177-3AD203B41FA5}">
                      <a16:colId xmlns="" xmlns:a16="http://schemas.microsoft.com/office/drawing/2014/main" val="20005"/>
                    </a:ext>
                  </a:extLst>
                </a:gridCol>
                <a:gridCol w="755808">
                  <a:extLst>
                    <a:ext uri="{9D8B030D-6E8A-4147-A177-3AD203B41FA5}">
                      <a16:colId xmlns="" xmlns:a16="http://schemas.microsoft.com/office/drawing/2014/main" val="20006"/>
                    </a:ext>
                  </a:extLst>
                </a:gridCol>
                <a:gridCol w="755808">
                  <a:extLst>
                    <a:ext uri="{9D8B030D-6E8A-4147-A177-3AD203B41FA5}">
                      <a16:colId xmlns="" xmlns:a16="http://schemas.microsoft.com/office/drawing/2014/main" val="20007"/>
                    </a:ext>
                  </a:extLst>
                </a:gridCol>
                <a:gridCol w="755808">
                  <a:extLst>
                    <a:ext uri="{9D8B030D-6E8A-4147-A177-3AD203B41FA5}">
                      <a16:colId xmlns="" xmlns:a16="http://schemas.microsoft.com/office/drawing/2014/main" val="20008"/>
                    </a:ext>
                  </a:extLst>
                </a:gridCol>
                <a:gridCol w="755808">
                  <a:extLst>
                    <a:ext uri="{9D8B030D-6E8A-4147-A177-3AD203B41FA5}">
                      <a16:colId xmlns="" xmlns:a16="http://schemas.microsoft.com/office/drawing/2014/main" val="20009"/>
                    </a:ext>
                  </a:extLst>
                </a:gridCol>
              </a:tblGrid>
              <a:tr h="370840">
                <a:tc>
                  <a:txBody>
                    <a:bodyPr/>
                    <a:lstStyle/>
                    <a:p>
                      <a:pPr algn="ctr"/>
                      <a:r>
                        <a:rPr lang="en-US" dirty="0"/>
                        <a:t>0</a:t>
                      </a:r>
                    </a:p>
                  </a:txBody>
                  <a:tcPr>
                    <a:solidFill>
                      <a:schemeClr val="accent3"/>
                    </a:solidFill>
                  </a:tcPr>
                </a:tc>
                <a:tc>
                  <a:txBody>
                    <a:bodyPr/>
                    <a:lstStyle/>
                    <a:p>
                      <a:pPr algn="ctr"/>
                      <a:r>
                        <a:rPr lang="en-US" dirty="0"/>
                        <a:t>1</a:t>
                      </a:r>
                    </a:p>
                  </a:txBody>
                  <a:tcPr>
                    <a:solidFill>
                      <a:schemeClr val="accent3"/>
                    </a:solidFill>
                  </a:tcPr>
                </a:tc>
                <a:tc>
                  <a:txBody>
                    <a:bodyPr/>
                    <a:lstStyle/>
                    <a:p>
                      <a:pPr algn="ctr"/>
                      <a:r>
                        <a:rPr lang="en-US" dirty="0"/>
                        <a:t>2</a:t>
                      </a:r>
                    </a:p>
                  </a:txBody>
                  <a:tcPr>
                    <a:solidFill>
                      <a:schemeClr val="accent1">
                        <a:lumMod val="75000"/>
                      </a:schemeClr>
                    </a:solidFill>
                  </a:tcPr>
                </a:tc>
                <a:tc>
                  <a:txBody>
                    <a:bodyPr/>
                    <a:lstStyle/>
                    <a:p>
                      <a:pPr algn="ctr"/>
                      <a:r>
                        <a:rPr lang="en-US" dirty="0"/>
                        <a:t>3</a:t>
                      </a:r>
                    </a:p>
                  </a:txBody>
                  <a:tcPr>
                    <a:solidFill>
                      <a:schemeClr val="accent1">
                        <a:lumMod val="75000"/>
                      </a:schemeClr>
                    </a:solidFill>
                  </a:tcPr>
                </a:tc>
                <a:tc>
                  <a:txBody>
                    <a:bodyPr/>
                    <a:lstStyle/>
                    <a:p>
                      <a:pPr algn="ctr"/>
                      <a:r>
                        <a:rPr lang="en-US" dirty="0"/>
                        <a:t>4</a:t>
                      </a:r>
                    </a:p>
                  </a:txBody>
                  <a:tcPr>
                    <a:solidFill>
                      <a:schemeClr val="accent1">
                        <a:lumMod val="75000"/>
                      </a:schemeClr>
                    </a:solidFill>
                  </a:tcPr>
                </a:tc>
                <a:tc>
                  <a:txBody>
                    <a:bodyPr/>
                    <a:lstStyle/>
                    <a:p>
                      <a:pPr algn="ctr"/>
                      <a:r>
                        <a:rPr lang="en-US" dirty="0"/>
                        <a:t>5</a:t>
                      </a:r>
                    </a:p>
                  </a:txBody>
                  <a:tcPr>
                    <a:solidFill>
                      <a:schemeClr val="accent1">
                        <a:lumMod val="75000"/>
                      </a:schemeClr>
                    </a:solidFill>
                  </a:tcPr>
                </a:tc>
                <a:tc>
                  <a:txBody>
                    <a:bodyPr/>
                    <a:lstStyle/>
                    <a:p>
                      <a:pPr algn="ctr"/>
                      <a:r>
                        <a:rPr lang="en-US" dirty="0"/>
                        <a:t>6</a:t>
                      </a:r>
                    </a:p>
                  </a:txBody>
                  <a:tcPr>
                    <a:solidFill>
                      <a:schemeClr val="accent1"/>
                    </a:solidFill>
                  </a:tcPr>
                </a:tc>
                <a:tc>
                  <a:txBody>
                    <a:bodyPr/>
                    <a:lstStyle/>
                    <a:p>
                      <a:pPr algn="ctr"/>
                      <a:r>
                        <a:rPr lang="en-US" dirty="0"/>
                        <a:t>7</a:t>
                      </a:r>
                    </a:p>
                  </a:txBody>
                  <a:tcPr>
                    <a:solidFill>
                      <a:schemeClr val="accent1"/>
                    </a:solidFill>
                  </a:tcPr>
                </a:tc>
                <a:tc>
                  <a:txBody>
                    <a:bodyPr/>
                    <a:lstStyle/>
                    <a:p>
                      <a:pPr algn="ctr"/>
                      <a:r>
                        <a:rPr lang="en-US" dirty="0"/>
                        <a:t>8</a:t>
                      </a:r>
                    </a:p>
                  </a:txBody>
                  <a:tcPr>
                    <a:solidFill>
                      <a:schemeClr val="accent1"/>
                    </a:solidFill>
                  </a:tcPr>
                </a:tc>
                <a:tc>
                  <a:txBody>
                    <a:bodyPr/>
                    <a:lstStyle/>
                    <a:p>
                      <a:pPr algn="ctr"/>
                      <a:r>
                        <a:rPr lang="en-US" dirty="0"/>
                        <a:t>9</a:t>
                      </a:r>
                    </a:p>
                  </a:txBody>
                  <a:tcPr>
                    <a:solidFill>
                      <a:schemeClr val="accent1"/>
                    </a:solidFill>
                  </a:tcPr>
                </a:tc>
                <a:extLst>
                  <a:ext uri="{0D108BD9-81ED-4DB2-BD59-A6C34878D82A}">
                    <a16:rowId xmlns=""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2882053" y="4096802"/>
          <a:ext cx="7558080" cy="370840"/>
        </p:xfrm>
        <a:graphic>
          <a:graphicData uri="http://schemas.openxmlformats.org/drawingml/2006/table">
            <a:tbl>
              <a:tblPr firstRow="1" bandRow="1">
                <a:tableStyleId>{F5AB1C69-6EDB-4FF4-983F-18BD219EF322}</a:tableStyleId>
              </a:tblPr>
              <a:tblGrid>
                <a:gridCol w="755808">
                  <a:extLst>
                    <a:ext uri="{9D8B030D-6E8A-4147-A177-3AD203B41FA5}">
                      <a16:colId xmlns="" xmlns:a16="http://schemas.microsoft.com/office/drawing/2014/main" val="20000"/>
                    </a:ext>
                  </a:extLst>
                </a:gridCol>
                <a:gridCol w="755808">
                  <a:extLst>
                    <a:ext uri="{9D8B030D-6E8A-4147-A177-3AD203B41FA5}">
                      <a16:colId xmlns="" xmlns:a16="http://schemas.microsoft.com/office/drawing/2014/main" val="20001"/>
                    </a:ext>
                  </a:extLst>
                </a:gridCol>
                <a:gridCol w="755808">
                  <a:extLst>
                    <a:ext uri="{9D8B030D-6E8A-4147-A177-3AD203B41FA5}">
                      <a16:colId xmlns="" xmlns:a16="http://schemas.microsoft.com/office/drawing/2014/main" val="20002"/>
                    </a:ext>
                  </a:extLst>
                </a:gridCol>
                <a:gridCol w="755808">
                  <a:extLst>
                    <a:ext uri="{9D8B030D-6E8A-4147-A177-3AD203B41FA5}">
                      <a16:colId xmlns="" xmlns:a16="http://schemas.microsoft.com/office/drawing/2014/main" val="20003"/>
                    </a:ext>
                  </a:extLst>
                </a:gridCol>
                <a:gridCol w="755808">
                  <a:extLst>
                    <a:ext uri="{9D8B030D-6E8A-4147-A177-3AD203B41FA5}">
                      <a16:colId xmlns="" xmlns:a16="http://schemas.microsoft.com/office/drawing/2014/main" val="20004"/>
                    </a:ext>
                  </a:extLst>
                </a:gridCol>
                <a:gridCol w="755808">
                  <a:extLst>
                    <a:ext uri="{9D8B030D-6E8A-4147-A177-3AD203B41FA5}">
                      <a16:colId xmlns="" xmlns:a16="http://schemas.microsoft.com/office/drawing/2014/main" val="20005"/>
                    </a:ext>
                  </a:extLst>
                </a:gridCol>
                <a:gridCol w="755808">
                  <a:extLst>
                    <a:ext uri="{9D8B030D-6E8A-4147-A177-3AD203B41FA5}">
                      <a16:colId xmlns="" xmlns:a16="http://schemas.microsoft.com/office/drawing/2014/main" val="20006"/>
                    </a:ext>
                  </a:extLst>
                </a:gridCol>
                <a:gridCol w="755808">
                  <a:extLst>
                    <a:ext uri="{9D8B030D-6E8A-4147-A177-3AD203B41FA5}">
                      <a16:colId xmlns="" xmlns:a16="http://schemas.microsoft.com/office/drawing/2014/main" val="20007"/>
                    </a:ext>
                  </a:extLst>
                </a:gridCol>
                <a:gridCol w="755808">
                  <a:extLst>
                    <a:ext uri="{9D8B030D-6E8A-4147-A177-3AD203B41FA5}">
                      <a16:colId xmlns="" xmlns:a16="http://schemas.microsoft.com/office/drawing/2014/main" val="20008"/>
                    </a:ext>
                  </a:extLst>
                </a:gridCol>
                <a:gridCol w="755808">
                  <a:extLst>
                    <a:ext uri="{9D8B030D-6E8A-4147-A177-3AD203B41FA5}">
                      <a16:colId xmlns="" xmlns:a16="http://schemas.microsoft.com/office/drawing/2014/main" val="20009"/>
                    </a:ext>
                  </a:extLst>
                </a:gridCol>
              </a:tblGrid>
              <a:tr h="370840">
                <a:tc>
                  <a:txBody>
                    <a:bodyPr/>
                    <a:lstStyle/>
                    <a:p>
                      <a:pPr algn="ctr"/>
                      <a:r>
                        <a:rPr lang="en-US" dirty="0"/>
                        <a:t>0x00</a:t>
                      </a:r>
                    </a:p>
                  </a:txBody>
                  <a:tcPr>
                    <a:solidFill>
                      <a:schemeClr val="accent3"/>
                    </a:solidFill>
                  </a:tcPr>
                </a:tc>
                <a:tc>
                  <a:txBody>
                    <a:bodyPr/>
                    <a:lstStyle/>
                    <a:p>
                      <a:pPr algn="ctr"/>
                      <a:r>
                        <a:rPr lang="en-US" dirty="0"/>
                        <a:t>0x04</a:t>
                      </a:r>
                    </a:p>
                  </a:txBody>
                  <a:tcPr>
                    <a:solidFill>
                      <a:schemeClr val="accent1">
                        <a:lumMod val="75000"/>
                      </a:schemeClr>
                    </a:solidFill>
                  </a:tcPr>
                </a:tc>
                <a:tc>
                  <a:txBody>
                    <a:bodyPr/>
                    <a:lstStyle/>
                    <a:p>
                      <a:pPr algn="ctr"/>
                      <a:r>
                        <a:rPr lang="en-US" dirty="0"/>
                        <a:t>0x08</a:t>
                      </a:r>
                    </a:p>
                  </a:txBody>
                  <a:tcPr>
                    <a:solidFill>
                      <a:schemeClr val="accent3"/>
                    </a:solidFill>
                  </a:tcPr>
                </a:tc>
                <a:tc>
                  <a:txBody>
                    <a:bodyPr/>
                    <a:lstStyle/>
                    <a:p>
                      <a:pPr algn="ctr"/>
                      <a:r>
                        <a:rPr lang="en-US" dirty="0"/>
                        <a:t>0x0c</a:t>
                      </a:r>
                    </a:p>
                  </a:txBody>
                  <a:tcPr>
                    <a:solidFill>
                      <a:schemeClr val="accent1"/>
                    </a:solidFill>
                  </a:tcPr>
                </a:tc>
                <a:tc>
                  <a:txBody>
                    <a:bodyPr/>
                    <a:lstStyle/>
                    <a:p>
                      <a:pPr algn="ctr"/>
                      <a:r>
                        <a:rPr lang="en-US" dirty="0"/>
                        <a:t>0x10</a:t>
                      </a:r>
                    </a:p>
                  </a:txBody>
                  <a:tcPr>
                    <a:solidFill>
                      <a:schemeClr val="accent1">
                        <a:lumMod val="75000"/>
                      </a:schemeClr>
                    </a:solidFill>
                  </a:tcPr>
                </a:tc>
                <a:tc>
                  <a:txBody>
                    <a:bodyPr/>
                    <a:lstStyle/>
                    <a:p>
                      <a:pPr algn="ctr"/>
                      <a:r>
                        <a:rPr lang="en-US" dirty="0"/>
                        <a:t>0x14</a:t>
                      </a:r>
                    </a:p>
                  </a:txBody>
                  <a:tcPr>
                    <a:solidFill>
                      <a:schemeClr val="accent1">
                        <a:lumMod val="75000"/>
                      </a:schemeClr>
                    </a:solidFill>
                  </a:tcPr>
                </a:tc>
                <a:tc>
                  <a:txBody>
                    <a:bodyPr/>
                    <a:lstStyle/>
                    <a:p>
                      <a:pPr algn="ctr"/>
                      <a:r>
                        <a:rPr lang="en-US" dirty="0"/>
                        <a:t>0x18</a:t>
                      </a:r>
                    </a:p>
                  </a:txBody>
                  <a:tcPr>
                    <a:solidFill>
                      <a:schemeClr val="accent1"/>
                    </a:solidFill>
                  </a:tcPr>
                </a:tc>
                <a:tc>
                  <a:txBody>
                    <a:bodyPr/>
                    <a:lstStyle/>
                    <a:p>
                      <a:pPr algn="ctr"/>
                      <a:r>
                        <a:rPr lang="en-US" dirty="0"/>
                        <a:t>0x1c</a:t>
                      </a:r>
                    </a:p>
                  </a:txBody>
                  <a:tcPr>
                    <a:solidFill>
                      <a:schemeClr val="accent1">
                        <a:lumMod val="75000"/>
                      </a:schemeClr>
                    </a:solidFill>
                  </a:tcPr>
                </a:tc>
                <a:tc>
                  <a:txBody>
                    <a:bodyPr/>
                    <a:lstStyle/>
                    <a:p>
                      <a:pPr algn="ctr"/>
                      <a:r>
                        <a:rPr lang="en-US" dirty="0"/>
                        <a:t>0x20</a:t>
                      </a:r>
                    </a:p>
                  </a:txBody>
                  <a:tcPr>
                    <a:solidFill>
                      <a:schemeClr val="accent1"/>
                    </a:solidFill>
                  </a:tcPr>
                </a:tc>
                <a:tc>
                  <a:txBody>
                    <a:bodyPr/>
                    <a:lstStyle/>
                    <a:p>
                      <a:pPr algn="ctr"/>
                      <a:r>
                        <a:rPr lang="en-US" dirty="0"/>
                        <a:t>0x24</a:t>
                      </a:r>
                    </a:p>
                  </a:txBody>
                  <a:tcPr>
                    <a:solidFill>
                      <a:schemeClr val="accent1"/>
                    </a:solidFill>
                  </a:tcPr>
                </a:tc>
                <a:extLst>
                  <a:ext uri="{0D108BD9-81ED-4DB2-BD59-A6C34878D82A}">
                    <a16:rowId xmlns="" xmlns:a16="http://schemas.microsoft.com/office/drawing/2014/main" val="10000"/>
                  </a:ext>
                </a:extLst>
              </a:tr>
            </a:tbl>
          </a:graphicData>
        </a:graphic>
      </p:graphicFrame>
      <p:cxnSp>
        <p:nvCxnSpPr>
          <p:cNvPr id="8" name="Straight Arrow Connector 7"/>
          <p:cNvCxnSpPr/>
          <p:nvPr/>
        </p:nvCxnSpPr>
        <p:spPr>
          <a:xfrm>
            <a:off x="3267805" y="2955860"/>
            <a:ext cx="1502569" cy="11409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67804" y="2955860"/>
            <a:ext cx="751284" cy="11409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69148" y="2955860"/>
            <a:ext cx="3763601" cy="11409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522849" y="2955860"/>
            <a:ext cx="752543" cy="11409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017863" y="2955860"/>
            <a:ext cx="2256270" cy="11409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18273" y="2944273"/>
            <a:ext cx="5920" cy="116070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509718" y="2934035"/>
            <a:ext cx="2280080" cy="117094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764764" y="2937801"/>
            <a:ext cx="762065" cy="116717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288894" y="2941035"/>
            <a:ext cx="770836" cy="116394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294815" y="2932858"/>
            <a:ext cx="769077" cy="116394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03321" y="2598140"/>
            <a:ext cx="1178733" cy="369332"/>
          </a:xfrm>
          <a:prstGeom prst="rect">
            <a:avLst/>
          </a:prstGeom>
          <a:noFill/>
        </p:spPr>
        <p:txBody>
          <a:bodyPr wrap="square" rtlCol="0">
            <a:spAutoFit/>
          </a:bodyPr>
          <a:lstStyle/>
          <a:p>
            <a:pPr algn="ctr">
              <a:spcAft>
                <a:spcPts val="600"/>
              </a:spcAft>
              <a:buClr>
                <a:schemeClr val="bg2"/>
              </a:buClr>
            </a:pPr>
            <a:r>
              <a:rPr lang="en-US" b="1" dirty="0"/>
              <a:t>Variables</a:t>
            </a:r>
          </a:p>
        </p:txBody>
      </p:sp>
      <p:sp>
        <p:nvSpPr>
          <p:cNvPr id="19" name="TextBox 18"/>
          <p:cNvSpPr txBox="1"/>
          <p:nvPr/>
        </p:nvSpPr>
        <p:spPr>
          <a:xfrm>
            <a:off x="1703321" y="4092061"/>
            <a:ext cx="1178733" cy="369332"/>
          </a:xfrm>
          <a:prstGeom prst="rect">
            <a:avLst/>
          </a:prstGeom>
          <a:noFill/>
        </p:spPr>
        <p:txBody>
          <a:bodyPr wrap="square" rtlCol="0">
            <a:spAutoFit/>
          </a:bodyPr>
          <a:lstStyle/>
          <a:p>
            <a:pPr algn="ctr">
              <a:spcAft>
                <a:spcPts val="600"/>
              </a:spcAft>
              <a:buClr>
                <a:schemeClr val="bg2"/>
              </a:buClr>
            </a:pPr>
            <a:r>
              <a:rPr lang="en-US" b="1" dirty="0"/>
              <a:t>Addresses</a:t>
            </a:r>
          </a:p>
        </p:txBody>
      </p:sp>
      <p:sp>
        <p:nvSpPr>
          <p:cNvPr id="20" name="TextBox 19"/>
          <p:cNvSpPr txBox="1"/>
          <p:nvPr/>
        </p:nvSpPr>
        <p:spPr>
          <a:xfrm>
            <a:off x="2882054" y="3336723"/>
            <a:ext cx="7534289" cy="369332"/>
          </a:xfrm>
          <a:prstGeom prst="rect">
            <a:avLst/>
          </a:prstGeom>
          <a:noFill/>
        </p:spPr>
        <p:txBody>
          <a:bodyPr wrap="square" rtlCol="0">
            <a:spAutoFit/>
          </a:bodyPr>
          <a:lstStyle/>
          <a:p>
            <a:pPr algn="ctr">
              <a:spcAft>
                <a:spcPts val="600"/>
              </a:spcAft>
              <a:buClr>
                <a:schemeClr val="bg2"/>
              </a:buClr>
            </a:pPr>
            <a:r>
              <a:rPr lang="en-US" b="1" dirty="0">
                <a:solidFill>
                  <a:srgbClr val="FF0000"/>
                </a:solidFill>
              </a:rPr>
              <a:t>Randomly mapped</a:t>
            </a:r>
          </a:p>
        </p:txBody>
      </p:sp>
      <p:sp>
        <p:nvSpPr>
          <p:cNvPr id="21" name="Left Brace 20"/>
          <p:cNvSpPr/>
          <p:nvPr/>
        </p:nvSpPr>
        <p:spPr>
          <a:xfrm rot="5400000">
            <a:off x="5820792" y="932596"/>
            <a:ext cx="180972" cy="2999795"/>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5400000">
            <a:off x="8842606" y="932602"/>
            <a:ext cx="180972" cy="2999795"/>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Curved Connector 22"/>
          <p:cNvCxnSpPr>
            <a:endCxn id="21" idx="1"/>
          </p:cNvCxnSpPr>
          <p:nvPr/>
        </p:nvCxnSpPr>
        <p:spPr>
          <a:xfrm flipV="1">
            <a:off x="3267804" y="2342008"/>
            <a:ext cx="2643474" cy="256133"/>
          </a:xfrm>
          <a:prstGeom prst="curvedConnector4">
            <a:avLst>
              <a:gd name="adj1" fmla="val -1976"/>
              <a:gd name="adj2" fmla="val 318365"/>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endCxn id="22" idx="1"/>
          </p:cNvCxnSpPr>
          <p:nvPr/>
        </p:nvCxnSpPr>
        <p:spPr>
          <a:xfrm flipV="1">
            <a:off x="4017864" y="2342013"/>
            <a:ext cx="4915229" cy="259360"/>
          </a:xfrm>
          <a:prstGeom prst="curvedConnector4">
            <a:avLst>
              <a:gd name="adj1" fmla="val -1643"/>
              <a:gd name="adj2" fmla="val 29361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00773" y="1234968"/>
            <a:ext cx="1798622" cy="369332"/>
          </a:xfrm>
          <a:prstGeom prst="rect">
            <a:avLst/>
          </a:prstGeom>
          <a:noFill/>
        </p:spPr>
        <p:txBody>
          <a:bodyPr wrap="square" rtlCol="0">
            <a:spAutoFit/>
          </a:bodyPr>
          <a:lstStyle/>
          <a:p>
            <a:pPr algn="ctr">
              <a:spcAft>
                <a:spcPts val="600"/>
              </a:spcAft>
              <a:buClr>
                <a:schemeClr val="bg2"/>
              </a:buClr>
            </a:pPr>
            <a:r>
              <a:rPr lang="en-US" b="1" dirty="0"/>
              <a:t>Atomic Variables</a:t>
            </a:r>
          </a:p>
        </p:txBody>
      </p:sp>
      <p:sp>
        <p:nvSpPr>
          <p:cNvPr id="26" name="TextBox 25"/>
          <p:cNvSpPr txBox="1"/>
          <p:nvPr/>
        </p:nvSpPr>
        <p:spPr>
          <a:xfrm>
            <a:off x="4411381" y="1234968"/>
            <a:ext cx="6004961" cy="369332"/>
          </a:xfrm>
          <a:prstGeom prst="rect">
            <a:avLst/>
          </a:prstGeom>
          <a:noFill/>
        </p:spPr>
        <p:txBody>
          <a:bodyPr wrap="square" rtlCol="0">
            <a:spAutoFit/>
          </a:bodyPr>
          <a:lstStyle/>
          <a:p>
            <a:pPr algn="ctr">
              <a:spcAft>
                <a:spcPts val="600"/>
              </a:spcAft>
              <a:buClr>
                <a:schemeClr val="bg2"/>
              </a:buClr>
            </a:pPr>
            <a:r>
              <a:rPr lang="en-US" b="1" dirty="0"/>
              <a:t>Non-Atomic Variables</a:t>
            </a:r>
          </a:p>
        </p:txBody>
      </p:sp>
      <p:sp>
        <p:nvSpPr>
          <p:cNvPr id="3" name="Left Brace 2"/>
          <p:cNvSpPr/>
          <p:nvPr/>
        </p:nvSpPr>
        <p:spPr>
          <a:xfrm rot="16200000">
            <a:off x="3513281" y="3886309"/>
            <a:ext cx="238446" cy="143144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p:cNvSpPr/>
          <p:nvPr/>
        </p:nvSpPr>
        <p:spPr>
          <a:xfrm rot="16200000">
            <a:off x="5026775" y="3886309"/>
            <a:ext cx="238446" cy="143144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a:off x="6539719" y="3886309"/>
            <a:ext cx="238446" cy="143144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a:off x="8053213" y="3886309"/>
            <a:ext cx="238446" cy="143144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a:off x="9566708" y="3886309"/>
            <a:ext cx="238446" cy="143144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057168" y="4736423"/>
            <a:ext cx="1150672" cy="369332"/>
          </a:xfrm>
          <a:prstGeom prst="rect">
            <a:avLst/>
          </a:prstGeom>
          <a:noFill/>
        </p:spPr>
        <p:txBody>
          <a:bodyPr wrap="square" rtlCol="0">
            <a:spAutoFit/>
          </a:bodyPr>
          <a:lstStyle/>
          <a:p>
            <a:pPr algn="ctr">
              <a:spcAft>
                <a:spcPts val="600"/>
              </a:spcAft>
              <a:buClr>
                <a:schemeClr val="bg2"/>
              </a:buClr>
            </a:pPr>
            <a:r>
              <a:rPr lang="en-US" b="1" dirty="0"/>
              <a:t>Line 0</a:t>
            </a:r>
          </a:p>
        </p:txBody>
      </p:sp>
      <p:sp>
        <p:nvSpPr>
          <p:cNvPr id="33" name="TextBox 32"/>
          <p:cNvSpPr txBox="1"/>
          <p:nvPr/>
        </p:nvSpPr>
        <p:spPr>
          <a:xfrm>
            <a:off x="4570662" y="4736423"/>
            <a:ext cx="1150672" cy="369332"/>
          </a:xfrm>
          <a:prstGeom prst="rect">
            <a:avLst/>
          </a:prstGeom>
          <a:noFill/>
        </p:spPr>
        <p:txBody>
          <a:bodyPr wrap="square" rtlCol="0">
            <a:spAutoFit/>
          </a:bodyPr>
          <a:lstStyle/>
          <a:p>
            <a:pPr algn="ctr">
              <a:spcAft>
                <a:spcPts val="600"/>
              </a:spcAft>
              <a:buClr>
                <a:schemeClr val="bg2"/>
              </a:buClr>
            </a:pPr>
            <a:r>
              <a:rPr lang="en-US" b="1" dirty="0"/>
              <a:t>Line 1</a:t>
            </a:r>
          </a:p>
        </p:txBody>
      </p:sp>
      <p:sp>
        <p:nvSpPr>
          <p:cNvPr id="34" name="TextBox 33"/>
          <p:cNvSpPr txBox="1"/>
          <p:nvPr/>
        </p:nvSpPr>
        <p:spPr>
          <a:xfrm>
            <a:off x="6073861" y="4736423"/>
            <a:ext cx="1150672" cy="369332"/>
          </a:xfrm>
          <a:prstGeom prst="rect">
            <a:avLst/>
          </a:prstGeom>
          <a:noFill/>
        </p:spPr>
        <p:txBody>
          <a:bodyPr wrap="square" rtlCol="0">
            <a:spAutoFit/>
          </a:bodyPr>
          <a:lstStyle/>
          <a:p>
            <a:pPr algn="ctr">
              <a:spcAft>
                <a:spcPts val="600"/>
              </a:spcAft>
              <a:buClr>
                <a:schemeClr val="bg2"/>
              </a:buClr>
            </a:pPr>
            <a:r>
              <a:rPr lang="en-US" b="1" dirty="0"/>
              <a:t>Line 2</a:t>
            </a:r>
          </a:p>
        </p:txBody>
      </p:sp>
      <p:sp>
        <p:nvSpPr>
          <p:cNvPr id="35" name="TextBox 34"/>
          <p:cNvSpPr txBox="1"/>
          <p:nvPr/>
        </p:nvSpPr>
        <p:spPr>
          <a:xfrm>
            <a:off x="7597100" y="4736423"/>
            <a:ext cx="1150672" cy="369332"/>
          </a:xfrm>
          <a:prstGeom prst="rect">
            <a:avLst/>
          </a:prstGeom>
          <a:noFill/>
        </p:spPr>
        <p:txBody>
          <a:bodyPr wrap="square" rtlCol="0">
            <a:spAutoFit/>
          </a:bodyPr>
          <a:lstStyle/>
          <a:p>
            <a:pPr algn="ctr">
              <a:spcAft>
                <a:spcPts val="600"/>
              </a:spcAft>
              <a:buClr>
                <a:schemeClr val="bg2"/>
              </a:buClr>
            </a:pPr>
            <a:r>
              <a:rPr lang="en-US" b="1" dirty="0"/>
              <a:t>Line 3</a:t>
            </a:r>
          </a:p>
        </p:txBody>
      </p:sp>
      <p:sp>
        <p:nvSpPr>
          <p:cNvPr id="36" name="TextBox 35"/>
          <p:cNvSpPr txBox="1"/>
          <p:nvPr/>
        </p:nvSpPr>
        <p:spPr>
          <a:xfrm>
            <a:off x="9098976" y="4736423"/>
            <a:ext cx="1150672" cy="369332"/>
          </a:xfrm>
          <a:prstGeom prst="rect">
            <a:avLst/>
          </a:prstGeom>
          <a:noFill/>
        </p:spPr>
        <p:txBody>
          <a:bodyPr wrap="square" rtlCol="0">
            <a:spAutoFit/>
          </a:bodyPr>
          <a:lstStyle/>
          <a:p>
            <a:pPr algn="ctr">
              <a:spcAft>
                <a:spcPts val="600"/>
              </a:spcAft>
              <a:buClr>
                <a:schemeClr val="bg2"/>
              </a:buClr>
            </a:pPr>
            <a:r>
              <a:rPr lang="en-US" b="1" dirty="0"/>
              <a:t>Line 5</a:t>
            </a:r>
          </a:p>
        </p:txBody>
      </p:sp>
      <p:sp>
        <p:nvSpPr>
          <p:cNvPr id="38" name="Content Placeholder 2"/>
          <p:cNvSpPr txBox="1">
            <a:spLocks/>
          </p:cNvSpPr>
          <p:nvPr/>
        </p:nvSpPr>
        <p:spPr>
          <a:xfrm>
            <a:off x="471468" y="5220534"/>
            <a:ext cx="8595360" cy="1105932"/>
          </a:xfrm>
          <a:prstGeom prst="rect">
            <a:avLst/>
          </a:prstGeom>
        </p:spPr>
        <p:txBody>
          <a:bodyPr vert="horz" lIns="0" tIns="45720" rIns="0" bIns="45720" rtlCol="0">
            <a:noAutofit/>
          </a:bodyPr>
          <a:lstStyle>
            <a:lvl1pPr marL="342900" indent="-342900" algn="l" defTabSz="914400" rtl="0" eaLnBrk="1" latinLnBrk="0" hangingPunct="1">
              <a:spcBef>
                <a:spcPts val="800"/>
              </a:spcBef>
              <a:spcAft>
                <a:spcPts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8640" indent="-180975" algn="l" defTabSz="914400" rtl="0" eaLnBrk="1" latinLnBrk="0" hangingPunct="1">
              <a:spcBef>
                <a:spcPts val="300"/>
              </a:spcBef>
              <a:spcAft>
                <a:spcPts val="0"/>
              </a:spcAft>
              <a:buClr>
                <a:schemeClr val="tx1"/>
              </a:buClr>
              <a:buFont typeface="Calibri" pitchFamily="34" charset="0"/>
              <a:buChar char="‒"/>
              <a:defRPr sz="1800" kern="1200">
                <a:solidFill>
                  <a:schemeClr val="tx1"/>
                </a:solidFill>
                <a:latin typeface="Calibri" pitchFamily="34" charset="0"/>
                <a:ea typeface="+mn-ea"/>
                <a:cs typeface="+mn-cs"/>
              </a:defRPr>
            </a:lvl2pPr>
            <a:lvl3pPr marL="914400" indent="-168275" algn="l" defTabSz="914400" rtl="0" eaLnBrk="1" latinLnBrk="0" hangingPunct="1">
              <a:spcBef>
                <a:spcPts val="300"/>
              </a:spcBef>
              <a:spcAft>
                <a:spcPts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880"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4pPr>
            <a:lvl5pPr marL="1645920" indent="-164592" algn="l" defTabSz="914400" rtl="0" eaLnBrk="1" latinLnBrk="0" hangingPunct="1">
              <a:spcBef>
                <a:spcPts val="300"/>
              </a:spcBef>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Random mapping </a:t>
            </a:r>
            <a:r>
              <a:rPr lang="en-US" dirty="0">
                <a:sym typeface="Wingdings" panose="05000000000000000000" pitchFamily="2" charset="2"/>
              </a:rPr>
              <a:t> false sharing</a:t>
            </a:r>
            <a:endParaRPr lang="en-US" dirty="0"/>
          </a:p>
          <a:p>
            <a:r>
              <a:rPr lang="en-US" dirty="0"/>
              <a:t>An episode can only reserve and issue load/store operations to non-atomic variables associated with the atomic variable it acquires</a:t>
            </a:r>
          </a:p>
        </p:txBody>
      </p:sp>
    </p:spTree>
    <p:extLst>
      <p:ext uri="{BB962C8B-B14F-4D97-AF65-F5344CB8AC3E}">
        <p14:creationId xmlns:p14="http://schemas.microsoft.com/office/powerpoint/2010/main" val="1300204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2" grpId="0" animBg="1"/>
      <p:bldP spid="25" grpId="0"/>
      <p:bldP spid="26" grpId="0"/>
      <p:bldP spid="3" grpId="0" animBg="1"/>
      <p:bldP spid="28" grpId="0" animBg="1"/>
      <p:bldP spid="29" grpId="0" animBg="1"/>
      <p:bldP spid="30" grpId="0" animBg="1"/>
      <p:bldP spid="31" grpId="0" animBg="1"/>
      <p:bldP spid="32" grpId="0"/>
      <p:bldP spid="33" grpId="0"/>
      <p:bldP spid="34" grpId="0"/>
      <p:bldP spid="35" grpId="0"/>
      <p:bldP spid="36" grpId="0"/>
      <p:bldP spid="3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p:txBody>
          <a:bodyPr/>
          <a:lstStyle/>
          <a:p>
            <a:pPr>
              <a:lnSpc>
                <a:spcPts val="2800"/>
              </a:lnSpc>
            </a:pPr>
            <a:r>
              <a:rPr lang="en-US" dirty="0"/>
              <a:t>Track per-variable last writers</a:t>
            </a:r>
          </a:p>
          <a:p>
            <a:pPr lvl="1">
              <a:lnSpc>
                <a:spcPts val="2800"/>
              </a:lnSpc>
            </a:pPr>
            <a:r>
              <a:rPr lang="en-US" dirty="0"/>
              <a:t>Who? (i.e., Lane ID, Wavefront ID, CU ID, and Episode ID)</a:t>
            </a:r>
          </a:p>
          <a:p>
            <a:pPr lvl="1">
              <a:lnSpc>
                <a:spcPts val="2800"/>
              </a:lnSpc>
            </a:pPr>
            <a:r>
              <a:rPr lang="en-US" dirty="0"/>
              <a:t>What value was written?</a:t>
            </a:r>
          </a:p>
          <a:p>
            <a:pPr lvl="1">
              <a:lnSpc>
                <a:spcPts val="2800"/>
              </a:lnSpc>
            </a:pPr>
            <a:r>
              <a:rPr lang="en-US" dirty="0"/>
              <a:t>When did the store operation happen?</a:t>
            </a:r>
          </a:p>
          <a:p>
            <a:pPr>
              <a:lnSpc>
                <a:spcPts val="2800"/>
              </a:lnSpc>
            </a:pPr>
            <a:r>
              <a:rPr lang="en-US" dirty="0"/>
              <a:t>For a Load (X), check if return value of X is equal to value written by the last writer to X. The last writer of X could be</a:t>
            </a:r>
          </a:p>
          <a:p>
            <a:pPr lvl="1">
              <a:lnSpc>
                <a:spcPts val="2800"/>
              </a:lnSpc>
            </a:pPr>
            <a:r>
              <a:rPr lang="en-US" dirty="0"/>
              <a:t>Either the last ST </a:t>
            </a:r>
            <a:r>
              <a:rPr lang="en-US" dirty="0">
                <a:sym typeface="Wingdings" panose="05000000000000000000" pitchFamily="2" charset="2"/>
              </a:rPr>
              <a:t></a:t>
            </a:r>
            <a:r>
              <a:rPr lang="en-US" dirty="0"/>
              <a:t> X in the same episode, or</a:t>
            </a:r>
          </a:p>
          <a:p>
            <a:pPr lvl="1">
              <a:lnSpc>
                <a:spcPts val="2800"/>
              </a:lnSpc>
            </a:pPr>
            <a:r>
              <a:rPr lang="en-US" dirty="0"/>
              <a:t>The last ST </a:t>
            </a:r>
            <a:r>
              <a:rPr lang="en-US" dirty="0">
                <a:sym typeface="Wingdings" panose="05000000000000000000" pitchFamily="2" charset="2"/>
              </a:rPr>
              <a:t></a:t>
            </a:r>
            <a:r>
              <a:rPr lang="en-US" dirty="0"/>
              <a:t> X in a previous episode</a:t>
            </a:r>
          </a:p>
          <a:p>
            <a:pPr>
              <a:lnSpc>
                <a:spcPts val="2800"/>
              </a:lnSpc>
            </a:pPr>
            <a:r>
              <a:rPr lang="en-US" dirty="0"/>
              <a:t>For an Atomic (A)</a:t>
            </a:r>
          </a:p>
          <a:p>
            <a:pPr lvl="1">
              <a:lnSpc>
                <a:spcPts val="2800"/>
              </a:lnSpc>
            </a:pPr>
            <a:r>
              <a:rPr lang="en-US" dirty="0"/>
              <a:t>Use atomic_inc: increment A by 1 atomically</a:t>
            </a:r>
          </a:p>
          <a:p>
            <a:pPr lvl="1">
              <a:lnSpc>
                <a:spcPts val="2800"/>
              </a:lnSpc>
            </a:pPr>
            <a:r>
              <a:rPr lang="en-US" dirty="0"/>
              <a:t>Track how many atomics have been issued so far. Let’s say N.</a:t>
            </a:r>
          </a:p>
          <a:p>
            <a:pPr lvl="1">
              <a:lnSpc>
                <a:spcPts val="2800"/>
              </a:lnSpc>
            </a:pPr>
            <a:r>
              <a:rPr lang="en-US" dirty="0"/>
              <a:t>Return value must be unique in the range [0..N-1] inclusively</a:t>
            </a:r>
          </a:p>
        </p:txBody>
      </p:sp>
      <p:sp>
        <p:nvSpPr>
          <p:cNvPr id="4" name="Text Placeholder 3"/>
          <p:cNvSpPr>
            <a:spLocks noGrp="1"/>
          </p:cNvSpPr>
          <p:nvPr>
            <p:ph type="body" sz="quarter" idx="10"/>
          </p:nvPr>
        </p:nvSpPr>
        <p:spPr/>
        <p:txBody>
          <a:bodyPr/>
          <a:lstStyle/>
          <a:p>
            <a:r>
              <a:rPr lang="en-US" dirty="0"/>
              <a:t>Validation</a:t>
            </a:r>
          </a:p>
        </p:txBody>
      </p:sp>
    </p:spTree>
    <p:extLst>
      <p:ext uri="{BB962C8B-B14F-4D97-AF65-F5344CB8AC3E}">
        <p14:creationId xmlns:p14="http://schemas.microsoft.com/office/powerpoint/2010/main" val="380982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p:txBody>
          <a:bodyPr/>
          <a:lstStyle/>
          <a:p>
            <a:r>
              <a:rPr lang="en-US" dirty="0"/>
              <a:t>Forward </a:t>
            </a:r>
            <a:r>
              <a:rPr lang="en-US" dirty="0">
                <a:cs typeface="Calibri"/>
              </a:rPr>
              <a:t>progress check</a:t>
            </a:r>
            <a:endParaRPr lang="en-US" dirty="0"/>
          </a:p>
          <a:p>
            <a:pPr marL="547370" lvl="1"/>
            <a:r>
              <a:rPr lang="en-US" dirty="0"/>
              <a:t>Report all outstanding requests that have been pending for more than a certain threshold</a:t>
            </a:r>
            <a:endParaRPr lang="en-US" dirty="0">
              <a:cs typeface="Calibri"/>
            </a:endParaRPr>
          </a:p>
          <a:p>
            <a:pPr marL="547370" lvl="1"/>
            <a:r>
              <a:rPr lang="en-US" dirty="0"/>
              <a:t>Report their target addresses, lane IDs, CU IDs, CPU IDs, and episode IDs</a:t>
            </a:r>
            <a:endParaRPr lang="en-US" dirty="0">
              <a:cs typeface="Calibri"/>
            </a:endParaRPr>
          </a:p>
          <a:p>
            <a:r>
              <a:rPr lang="en-US" dirty="0"/>
              <a:t>Inconsistency between a Reader and its last Writer (the most common failure!)</a:t>
            </a:r>
          </a:p>
          <a:p>
            <a:endParaRPr lang="en-US" dirty="0"/>
          </a:p>
          <a:p>
            <a:endParaRPr lang="en-US" dirty="0"/>
          </a:p>
          <a:p>
            <a:endParaRPr lang="en-US" dirty="0"/>
          </a:p>
          <a:p>
            <a:endParaRPr lang="en-US" dirty="0"/>
          </a:p>
          <a:p>
            <a:r>
              <a:rPr lang="en-US" dirty="0"/>
              <a:t>Unexpected atomic return</a:t>
            </a:r>
          </a:p>
          <a:p>
            <a:pPr marL="547370" lvl="1"/>
            <a:r>
              <a:rPr lang="en-US" dirty="0"/>
              <a:t>Report all expected return values</a:t>
            </a:r>
            <a:endParaRPr lang="en-US" dirty="0">
              <a:cs typeface="Calibri"/>
            </a:endParaRPr>
          </a:p>
          <a:p>
            <a:pPr marL="547370" lvl="1"/>
            <a:r>
              <a:rPr lang="en-US" dirty="0"/>
              <a:t>Report address, lane ID, CU ID, and episode ID</a:t>
            </a:r>
            <a:endParaRPr lang="en-US" dirty="0">
              <a:cs typeface="Calibri"/>
            </a:endParaRPr>
          </a:p>
          <a:p>
            <a:r>
              <a:rPr lang="en-US" dirty="0">
                <a:solidFill>
                  <a:schemeClr val="accent2"/>
                </a:solidFill>
              </a:rPr>
              <a:t>The report really helps trace protocol bugs down </a:t>
            </a:r>
            <a:r>
              <a:rPr lang="en-US" b="1" dirty="0">
                <a:solidFill>
                  <a:schemeClr val="accent2"/>
                </a:solidFill>
              </a:rPr>
              <a:t>quickly</a:t>
            </a:r>
            <a:r>
              <a:rPr lang="en-US" dirty="0">
                <a:solidFill>
                  <a:schemeClr val="accent2"/>
                </a:solidFill>
              </a:rPr>
              <a:t> and </a:t>
            </a:r>
            <a:r>
              <a:rPr lang="en-US" b="1" dirty="0">
                <a:solidFill>
                  <a:schemeClr val="accent2"/>
                </a:solidFill>
              </a:rPr>
              <a:t>precisely</a:t>
            </a:r>
            <a:r>
              <a:rPr lang="en-US" dirty="0">
                <a:solidFill>
                  <a:schemeClr val="accent2"/>
                </a:solidFill>
              </a:rPr>
              <a:t>!</a:t>
            </a:r>
          </a:p>
        </p:txBody>
      </p:sp>
      <p:sp>
        <p:nvSpPr>
          <p:cNvPr id="4" name="Text Placeholder 3"/>
          <p:cNvSpPr>
            <a:spLocks noGrp="1"/>
          </p:cNvSpPr>
          <p:nvPr>
            <p:ph type="body" sz="quarter" idx="10"/>
          </p:nvPr>
        </p:nvSpPr>
        <p:spPr/>
        <p:txBody>
          <a:bodyPr/>
          <a:lstStyle/>
          <a:p>
            <a:r>
              <a:rPr lang="en-US" dirty="0"/>
              <a:t>Failure report</a:t>
            </a:r>
          </a:p>
        </p:txBody>
      </p:sp>
      <p:pic>
        <p:nvPicPr>
          <p:cNvPr id="5" name="Picture 4"/>
          <p:cNvPicPr>
            <a:picLocks noChangeAspect="1"/>
          </p:cNvPicPr>
          <p:nvPr/>
        </p:nvPicPr>
        <p:blipFill>
          <a:blip r:embed="rId3"/>
          <a:stretch>
            <a:fillRect/>
          </a:stretch>
        </p:blipFill>
        <p:spPr>
          <a:xfrm>
            <a:off x="1790769" y="3053581"/>
            <a:ext cx="8641773" cy="1296266"/>
          </a:xfrm>
          <a:prstGeom prst="rect">
            <a:avLst/>
          </a:prstGeom>
        </p:spPr>
      </p:pic>
    </p:spTree>
    <p:extLst>
      <p:ext uri="{BB962C8B-B14F-4D97-AF65-F5344CB8AC3E}">
        <p14:creationId xmlns:p14="http://schemas.microsoft.com/office/powerpoint/2010/main" val="2106345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a:t>
            </a:r>
            <a:r>
              <a:rPr lang="en-US" dirty="0" err="1"/>
              <a:t>slicc</a:t>
            </a:r>
            <a:r>
              <a:rPr lang="en-US" dirty="0"/>
              <a:t> protocol tester</a:t>
            </a:r>
          </a:p>
        </p:txBody>
      </p:sp>
      <p:sp>
        <p:nvSpPr>
          <p:cNvPr id="3" name="Content Placeholder 2"/>
          <p:cNvSpPr>
            <a:spLocks noGrp="1"/>
          </p:cNvSpPr>
          <p:nvPr>
            <p:ph idx="1"/>
          </p:nvPr>
        </p:nvSpPr>
        <p:spPr/>
        <p:txBody>
          <a:bodyPr/>
          <a:lstStyle/>
          <a:p>
            <a:r>
              <a:rPr lang="en-US" dirty="0"/>
              <a:t>Available configurations</a:t>
            </a:r>
          </a:p>
          <a:p>
            <a:pPr marL="547370" lvl="1"/>
            <a:r>
              <a:rPr lang="en-US" dirty="0"/>
              <a:t>Cache size</a:t>
            </a:r>
            <a:endParaRPr lang="en-US" dirty="0">
              <a:cs typeface="Calibri"/>
            </a:endParaRPr>
          </a:p>
          <a:p>
            <a:pPr marL="547370" lvl="1"/>
            <a:r>
              <a:rPr lang="en-US" dirty="0"/>
              <a:t>Address range - # of atomic and normal variables</a:t>
            </a:r>
            <a:endParaRPr lang="en-US" dirty="0">
              <a:cs typeface="Calibri"/>
            </a:endParaRPr>
          </a:p>
          <a:p>
            <a:pPr marL="547370" lvl="1"/>
            <a:r>
              <a:rPr lang="en-US" dirty="0"/>
              <a:t>System size - # CUs and #CPUs</a:t>
            </a:r>
            <a:endParaRPr lang="en-US" dirty="0">
              <a:cs typeface="Calibri"/>
            </a:endParaRPr>
          </a:p>
          <a:p>
            <a:pPr marL="547370" lvl="1"/>
            <a:r>
              <a:rPr lang="en-US" dirty="0"/>
              <a:t>Episode length - # of LDs and STs per episode</a:t>
            </a:r>
            <a:endParaRPr lang="en-US" dirty="0">
              <a:cs typeface="Calibri"/>
            </a:endParaRPr>
          </a:p>
          <a:p>
            <a:pPr marL="547370" lvl="1"/>
            <a:r>
              <a:rPr lang="en-US" dirty="0"/>
              <a:t>Test length - # of episodes</a:t>
            </a:r>
            <a:endParaRPr lang="en-US" dirty="0">
              <a:cs typeface="Calibri"/>
            </a:endParaRPr>
          </a:p>
          <a:p>
            <a:r>
              <a:rPr lang="en-US" dirty="0"/>
              <a:t>Example testing scenarios</a:t>
            </a:r>
          </a:p>
          <a:p>
            <a:pPr marL="547370" lvl="1"/>
            <a:r>
              <a:rPr lang="en-US" dirty="0"/>
              <a:t>Small cache size + Wide address range</a:t>
            </a:r>
            <a:endParaRPr lang="en-US" dirty="0">
              <a:cs typeface="Calibri"/>
            </a:endParaRPr>
          </a:p>
          <a:p>
            <a:pPr lvl="2"/>
            <a:r>
              <a:rPr lang="en-US" dirty="0"/>
              <a:t>Working set is much larger than the cache size</a:t>
            </a:r>
          </a:p>
          <a:p>
            <a:pPr lvl="2"/>
            <a:r>
              <a:rPr lang="en-US" dirty="0"/>
              <a:t>Likely to expose bugs related to cache replacement</a:t>
            </a:r>
          </a:p>
          <a:p>
            <a:pPr marL="547370" lvl="1"/>
            <a:r>
              <a:rPr lang="en-US" dirty="0"/>
              <a:t>Large cache size + Small address range</a:t>
            </a:r>
            <a:endParaRPr lang="en-US" dirty="0">
              <a:cs typeface="Calibri"/>
            </a:endParaRPr>
          </a:p>
          <a:p>
            <a:pPr lvl="2"/>
            <a:r>
              <a:rPr lang="en-US" dirty="0"/>
              <a:t>Likely to expose bugs related to cache coherence (e.g., values are not passed between private caches correctly)</a:t>
            </a:r>
          </a:p>
          <a:p>
            <a:pPr marL="547370" lvl="1"/>
            <a:r>
              <a:rPr lang="en-US" dirty="0"/>
              <a:t>Long episode length</a:t>
            </a:r>
            <a:endParaRPr lang="en-US" dirty="0">
              <a:cs typeface="Calibri"/>
            </a:endParaRPr>
          </a:p>
          <a:p>
            <a:pPr lvl="2"/>
            <a:r>
              <a:rPr lang="en-US" dirty="0"/>
              <a:t>Conflicting accesses in the same episode</a:t>
            </a:r>
          </a:p>
          <a:p>
            <a:pPr marL="547370" lvl="1"/>
            <a:endParaRPr lang="en-US" dirty="0">
              <a:cs typeface="Calibri"/>
            </a:endParaRPr>
          </a:p>
          <a:p>
            <a:endParaRPr lang="en-US" dirty="0"/>
          </a:p>
        </p:txBody>
      </p:sp>
      <p:sp>
        <p:nvSpPr>
          <p:cNvPr id="4" name="Text Placeholder 3"/>
          <p:cNvSpPr>
            <a:spLocks noGrp="1"/>
          </p:cNvSpPr>
          <p:nvPr>
            <p:ph type="body" sz="quarter" idx="10"/>
          </p:nvPr>
        </p:nvSpPr>
        <p:spPr/>
        <p:txBody>
          <a:bodyPr/>
          <a:lstStyle/>
          <a:p>
            <a:r>
              <a:rPr lang="en-US" dirty="0"/>
              <a:t>Testing options and scenarios</a:t>
            </a:r>
          </a:p>
        </p:txBody>
      </p:sp>
    </p:spTree>
    <p:extLst>
      <p:ext uri="{BB962C8B-B14F-4D97-AF65-F5344CB8AC3E}">
        <p14:creationId xmlns:p14="http://schemas.microsoft.com/office/powerpoint/2010/main" val="760263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69069755"/>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0" kern="1200" dirty="0" err="1">
                          <a:solidFill>
                            <a:schemeClr val="dk1"/>
                          </a:solidFill>
                          <a:effectLst/>
                          <a:latin typeface="+mn-lt"/>
                          <a:ea typeface="+mn-ea"/>
                          <a:cs typeface="+mn-cs"/>
                        </a:rPr>
                        <a:t>ROCm</a:t>
                      </a:r>
                      <a:r>
                        <a:rPr lang="en-US" sz="1800" b="0" kern="1200" dirty="0">
                          <a:solidFill>
                            <a:schemeClr val="dk1"/>
                          </a:solidFill>
                          <a:effectLst/>
                          <a:latin typeface="+mn-lt"/>
                          <a:ea typeface="+mn-ea"/>
                          <a:cs typeface="+mn-cs"/>
                        </a:rPr>
                        <a:t>, GCN3 ISA, and GPU Arch</a:t>
                      </a:r>
                      <a:endParaRPr lang="en-US" sz="1800" b="0" dirty="0"/>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b="0" dirty="0"/>
                        <a:t>Sooraj</a:t>
                      </a:r>
                    </a:p>
                  </a:txBody>
                  <a:tcPr marL="68580" marR="68580" marT="34290" marB="34290"/>
                </a:tc>
                <a:tc>
                  <a:txBody>
                    <a:bodyPr/>
                    <a:lstStyle/>
                    <a:p>
                      <a:pPr algn="ctr"/>
                      <a:r>
                        <a:rPr lang="en-US" sz="1800" b="0" dirty="0"/>
                        <a:t>9:15</a:t>
                      </a:r>
                      <a:r>
                        <a:rPr lang="en-US" sz="1800" b="0" baseline="0" dirty="0"/>
                        <a:t> – 10:00</a:t>
                      </a:r>
                      <a:endParaRPr lang="en-US" sz="1800" b="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b="0" kern="1200" dirty="0">
                          <a:solidFill>
                            <a:schemeClr val="dk1"/>
                          </a:solidFill>
                          <a:effectLst/>
                          <a:latin typeface="+mn-lt"/>
                          <a:ea typeface="+mn-ea"/>
                          <a:cs typeface="+mn-cs"/>
                        </a:rPr>
                        <a:t>Ruby and GPU Protocol Tester</a:t>
                      </a:r>
                      <a:endParaRPr lang="en-US" sz="1800" b="0" dirty="0"/>
                    </a:p>
                  </a:txBody>
                  <a:tcPr marL="68580" marR="68580" marT="34290" marB="34290"/>
                </a:tc>
                <a:tc>
                  <a:txBody>
                    <a:bodyPr/>
                    <a:lstStyle/>
                    <a:p>
                      <a:pPr algn="ctr"/>
                      <a:r>
                        <a:rPr lang="en-US" sz="1800" b="0" dirty="0"/>
                        <a:t>Tuan</a:t>
                      </a:r>
                    </a:p>
                  </a:txBody>
                  <a:tcPr marL="68580" marR="68580" marT="34290" marB="34290"/>
                </a:tc>
                <a:tc>
                  <a:txBody>
                    <a:bodyPr/>
                    <a:lstStyle/>
                    <a:p>
                      <a:pPr algn="ctr"/>
                      <a:r>
                        <a:rPr lang="en-US" sz="1800" b="0" dirty="0"/>
                        <a:t>10:30</a:t>
                      </a:r>
                      <a:r>
                        <a:rPr lang="en-US" sz="1800" b="0" baseline="0" dirty="0"/>
                        <a:t> – </a:t>
                      </a:r>
                      <a:r>
                        <a:rPr lang="en-US" sz="1800" b="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b="1" dirty="0"/>
                        <a:t>Demo and Workloads</a:t>
                      </a:r>
                    </a:p>
                  </a:txBody>
                  <a:tcPr marL="68580" marR="68580" marT="34290" marB="34290"/>
                </a:tc>
                <a:tc>
                  <a:txBody>
                    <a:bodyPr/>
                    <a:lstStyle/>
                    <a:p>
                      <a:pPr algn="ctr"/>
                      <a:r>
                        <a:rPr lang="en-US" sz="1800" b="1" dirty="0"/>
                        <a:t>Matt</a:t>
                      </a:r>
                    </a:p>
                  </a:txBody>
                  <a:tcPr marL="68580" marR="68580" marT="34290" marB="34290"/>
                </a:tc>
                <a:tc>
                  <a:txBody>
                    <a:bodyPr/>
                    <a:lstStyle/>
                    <a:p>
                      <a:pPr algn="ctr"/>
                      <a:r>
                        <a:rPr lang="en-US" sz="1800" b="1" dirty="0"/>
                        <a:t>11:15</a:t>
                      </a:r>
                      <a:r>
                        <a:rPr lang="en-US" sz="1800" b="1" baseline="0" dirty="0"/>
                        <a:t> – 11:50</a:t>
                      </a:r>
                      <a:endParaRPr lang="en-US" sz="1800" b="1"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dirty="0"/>
                        <a:t>Summary and Questions</a:t>
                      </a:r>
                    </a:p>
                  </a:txBody>
                  <a:tcPr marL="68580" marR="68580" marT="34290" marB="34290"/>
                </a:tc>
                <a:tc>
                  <a:txBody>
                    <a:bodyPr/>
                    <a:lstStyle/>
                    <a:p>
                      <a:pPr algn="ctr"/>
                      <a:r>
                        <a:rPr lang="en-US" sz="1800" dirty="0"/>
                        <a:t>All</a:t>
                      </a:r>
                    </a:p>
                  </a:txBody>
                  <a:tcPr marL="68580" marR="68580" marT="34290" marB="34290"/>
                </a:tc>
                <a:tc>
                  <a:txBody>
                    <a:bodyPr/>
                    <a:lstStyle/>
                    <a:p>
                      <a:pPr algn="ctr"/>
                      <a:r>
                        <a:rPr lang="en-US" sz="1800"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6900540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185160CE-2B9E-473A-9576-375C16F311BD}"/>
              </a:ext>
            </a:extLst>
          </p:cNvPr>
          <p:cNvSpPr>
            <a:spLocks noGrp="1"/>
          </p:cNvSpPr>
          <p:nvPr>
            <p:ph idx="1"/>
          </p:nvPr>
        </p:nvSpPr>
        <p:spPr/>
        <p:txBody>
          <a:bodyPr/>
          <a:lstStyle/>
          <a:p>
            <a:r>
              <a:rPr lang="en-US" dirty="0"/>
              <a:t>HIP code is easy to write if you have experience with CUDA</a:t>
            </a:r>
          </a:p>
          <a:p>
            <a:endParaRPr lang="en-US" dirty="0"/>
          </a:p>
          <a:p>
            <a:r>
              <a:rPr lang="en-US" dirty="0" err="1"/>
              <a:t>Hipify-perl</a:t>
            </a:r>
            <a:r>
              <a:rPr lang="en-US" dirty="0"/>
              <a:t> can automatically convert most CUDA code to HIP code</a:t>
            </a:r>
          </a:p>
          <a:p>
            <a:pPr lvl="1"/>
            <a:r>
              <a:rPr lang="en-US" dirty="0"/>
              <a:t>Works well for simple applications (e.g., no library calls)</a:t>
            </a:r>
          </a:p>
          <a:p>
            <a:pPr lvl="1"/>
            <a:r>
              <a:rPr lang="en-US" dirty="0"/>
              <a:t>Perl regular expression replacement script</a:t>
            </a:r>
          </a:p>
          <a:p>
            <a:pPr lvl="1"/>
            <a:r>
              <a:rPr lang="en-US" dirty="0"/>
              <a:t>Very simple, easy to use (as long as no library calls), fast</a:t>
            </a:r>
          </a:p>
          <a:p>
            <a:pPr lvl="1"/>
            <a:endParaRPr lang="en-US" dirty="0"/>
          </a:p>
          <a:p>
            <a:r>
              <a:rPr lang="en-US" dirty="0"/>
              <a:t>Useful HIP Information:</a:t>
            </a:r>
          </a:p>
          <a:p>
            <a:pPr lvl="1"/>
            <a:r>
              <a:rPr lang="en-US" u="sng" dirty="0">
                <a:hlinkClick r:id="rId2"/>
              </a:rPr>
              <a:t>Basic Intro to HIP</a:t>
            </a:r>
            <a:endParaRPr lang="en-US" u="sng" dirty="0"/>
          </a:p>
          <a:p>
            <a:pPr lvl="1"/>
            <a:r>
              <a:rPr lang="en-US" u="sng" dirty="0">
                <a:hlinkClick r:id="rId3"/>
              </a:rPr>
              <a:t>Basic HIP Tutorial</a:t>
            </a:r>
            <a:endParaRPr lang="en-US" dirty="0"/>
          </a:p>
          <a:p>
            <a:pPr lvl="1"/>
            <a:r>
              <a:rPr lang="en-US" u="sng" dirty="0">
                <a:hlinkClick r:id="rId4"/>
              </a:rPr>
              <a:t>HIP Porting Guide</a:t>
            </a:r>
            <a:endParaRPr lang="en-US" dirty="0"/>
          </a:p>
          <a:p>
            <a:pPr lvl="1"/>
            <a:r>
              <a:rPr lang="en-US" u="sng" dirty="0">
                <a:hlinkClick r:id="rId5"/>
              </a:rPr>
              <a:t>Platform-Aware Coding</a:t>
            </a:r>
            <a:endParaRPr lang="en-US" dirty="0"/>
          </a:p>
          <a:p>
            <a:pPr marL="367665" lvl="1" indent="0">
              <a:buNone/>
            </a:pPr>
            <a:endParaRPr lang="en-US" dirty="0"/>
          </a:p>
          <a:p>
            <a:endParaRPr lang="en-US" dirty="0"/>
          </a:p>
        </p:txBody>
      </p:sp>
      <p:sp>
        <p:nvSpPr>
          <p:cNvPr id="6" name="Text Placeholder 5">
            <a:extLst>
              <a:ext uri="{FF2B5EF4-FFF2-40B4-BE49-F238E27FC236}">
                <a16:creationId xmlns:a16="http://schemas.microsoft.com/office/drawing/2014/main" xmlns="" id="{CEFD7961-3CE9-4B32-BCA5-5045B2EE96DF}"/>
              </a:ext>
            </a:extLst>
          </p:cNvPr>
          <p:cNvSpPr>
            <a:spLocks noGrp="1"/>
          </p:cNvSpPr>
          <p:nvPr>
            <p:ph type="body" sz="quarter" idx="10"/>
          </p:nvPr>
        </p:nvSpPr>
        <p:spPr/>
        <p:txBody>
          <a:bodyPr/>
          <a:lstStyle/>
          <a:p>
            <a:endParaRPr lang="en-US"/>
          </a:p>
        </p:txBody>
      </p:sp>
      <p:sp>
        <p:nvSpPr>
          <p:cNvPr id="4" name="Title 3">
            <a:extLst>
              <a:ext uri="{FF2B5EF4-FFF2-40B4-BE49-F238E27FC236}">
                <a16:creationId xmlns:a16="http://schemas.microsoft.com/office/drawing/2014/main" xmlns="" id="{74EC8A1F-DDF1-44F6-BB85-F8F13B6F797F}"/>
              </a:ext>
            </a:extLst>
          </p:cNvPr>
          <p:cNvSpPr>
            <a:spLocks noGrp="1"/>
          </p:cNvSpPr>
          <p:nvPr>
            <p:ph type="title"/>
          </p:nvPr>
        </p:nvSpPr>
        <p:spPr/>
        <p:txBody>
          <a:bodyPr/>
          <a:lstStyle/>
          <a:p>
            <a:r>
              <a:rPr lang="en-US" dirty="0"/>
              <a:t>HIPIFY’ING CUDA BENCHMARKS</a:t>
            </a:r>
          </a:p>
        </p:txBody>
      </p:sp>
    </p:spTree>
    <p:extLst>
      <p:ext uri="{BB962C8B-B14F-4D97-AF65-F5344CB8AC3E}">
        <p14:creationId xmlns:p14="http://schemas.microsoft.com/office/powerpoint/2010/main" val="365957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038167200"/>
              </p:ext>
            </p:extLst>
          </p:nvPr>
        </p:nvGraphicFramePr>
        <p:xfrm>
          <a:off x="1782419" y="1461135"/>
          <a:ext cx="7473445" cy="2804744"/>
        </p:xfrm>
        <a:graphic>
          <a:graphicData uri="http://schemas.openxmlformats.org/drawingml/2006/table">
            <a:tbl>
              <a:tblPr firstRow="1" bandRow="1">
                <a:tableStyleId>{5C22544A-7EE6-4342-B048-85BDC9FD1C3A}</a:tableStyleId>
              </a:tblPr>
              <a:tblGrid>
                <a:gridCol w="3421993">
                  <a:extLst>
                    <a:ext uri="{9D8B030D-6E8A-4147-A177-3AD203B41FA5}">
                      <a16:colId xmlns="" xmlns:a16="http://schemas.microsoft.com/office/drawing/2014/main" val="20000"/>
                    </a:ext>
                  </a:extLst>
                </a:gridCol>
                <a:gridCol w="1560304">
                  <a:extLst>
                    <a:ext uri="{9D8B030D-6E8A-4147-A177-3AD203B41FA5}">
                      <a16:colId xmlns="" xmlns:a16="http://schemas.microsoft.com/office/drawing/2014/main" val="20001"/>
                    </a:ext>
                  </a:extLst>
                </a:gridCol>
                <a:gridCol w="2491148">
                  <a:extLst>
                    <a:ext uri="{9D8B030D-6E8A-4147-A177-3AD203B41FA5}">
                      <a16:colId xmlns="" xmlns:a16="http://schemas.microsoft.com/office/drawing/2014/main" val="20002"/>
                    </a:ext>
                  </a:extLst>
                </a:gridCol>
              </a:tblGrid>
              <a:tr h="350593">
                <a:tc>
                  <a:txBody>
                    <a:bodyPr/>
                    <a:lstStyle/>
                    <a:p>
                      <a:pPr algn="ctr"/>
                      <a:r>
                        <a:rPr lang="en-US" sz="1800" dirty="0"/>
                        <a:t>Topic</a:t>
                      </a:r>
                    </a:p>
                  </a:txBody>
                  <a:tcPr marL="68580" marR="68580" marT="34290" marB="34290"/>
                </a:tc>
                <a:tc>
                  <a:txBody>
                    <a:bodyPr/>
                    <a:lstStyle/>
                    <a:p>
                      <a:pPr algn="ctr"/>
                      <a:r>
                        <a:rPr lang="en-US" sz="1800" dirty="0"/>
                        <a:t>Presenter</a:t>
                      </a:r>
                    </a:p>
                  </a:txBody>
                  <a:tcPr marL="68580" marR="68580" marT="34290" marB="34290"/>
                </a:tc>
                <a:tc>
                  <a:txBody>
                    <a:bodyPr/>
                    <a:lstStyle/>
                    <a:p>
                      <a:pPr algn="ctr"/>
                      <a:r>
                        <a:rPr lang="en-US" sz="1800" dirty="0"/>
                        <a:t>Time</a:t>
                      </a:r>
                    </a:p>
                  </a:txBody>
                  <a:tcPr marL="68580" marR="68580" marT="34290" marB="34290"/>
                </a:tc>
                <a:extLst>
                  <a:ext uri="{0D108BD9-81ED-4DB2-BD59-A6C34878D82A}">
                    <a16:rowId xmlns="" xmlns:a16="http://schemas.microsoft.com/office/drawing/2014/main" val="10000"/>
                  </a:ext>
                </a:extLst>
              </a:tr>
              <a:tr h="350593">
                <a:tc>
                  <a:txBody>
                    <a:bodyPr/>
                    <a:lstStyle/>
                    <a:p>
                      <a:pPr algn="ctr"/>
                      <a:r>
                        <a:rPr lang="en-US" sz="1800" b="0" dirty="0"/>
                        <a:t>Background</a:t>
                      </a:r>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8:00 – 8:15</a:t>
                      </a:r>
                    </a:p>
                  </a:txBody>
                  <a:tcPr marL="68580" marR="68580" marT="34290" marB="34290"/>
                </a:tc>
                <a:extLst>
                  <a:ext uri="{0D108BD9-81ED-4DB2-BD59-A6C34878D82A}">
                    <a16:rowId xmlns="" xmlns:a16="http://schemas.microsoft.com/office/drawing/2014/main" val="10001"/>
                  </a:ext>
                </a:extLst>
              </a:tr>
              <a:tr h="350593">
                <a:tc>
                  <a:txBody>
                    <a:bodyPr/>
                    <a:lstStyle/>
                    <a:p>
                      <a:pPr algn="ctr"/>
                      <a:r>
                        <a:rPr lang="en-US" sz="1800" b="0" kern="1200" dirty="0" err="1">
                          <a:solidFill>
                            <a:schemeClr val="dk1"/>
                          </a:solidFill>
                          <a:effectLst/>
                          <a:latin typeface="+mn-lt"/>
                          <a:ea typeface="+mn-ea"/>
                          <a:cs typeface="+mn-cs"/>
                        </a:rPr>
                        <a:t>ROCm</a:t>
                      </a:r>
                      <a:r>
                        <a:rPr lang="en-US" sz="1800" b="0" kern="1200" dirty="0">
                          <a:solidFill>
                            <a:schemeClr val="dk1"/>
                          </a:solidFill>
                          <a:effectLst/>
                          <a:latin typeface="+mn-lt"/>
                          <a:ea typeface="+mn-ea"/>
                          <a:cs typeface="+mn-cs"/>
                        </a:rPr>
                        <a:t>, GCN3 ISA, and GPU Arch</a:t>
                      </a:r>
                      <a:endParaRPr lang="en-US" sz="1800" b="0" dirty="0"/>
                    </a:p>
                  </a:txBody>
                  <a:tcPr marL="68580" marR="68580" marT="34290" marB="34290"/>
                </a:tc>
                <a:tc>
                  <a:txBody>
                    <a:bodyPr/>
                    <a:lstStyle/>
                    <a:p>
                      <a:pPr algn="ctr"/>
                      <a:r>
                        <a:rPr lang="en-US" sz="1800" b="0" dirty="0"/>
                        <a:t>Tony</a:t>
                      </a:r>
                    </a:p>
                  </a:txBody>
                  <a:tcPr marL="68580" marR="68580" marT="34290" marB="34290"/>
                </a:tc>
                <a:tc>
                  <a:txBody>
                    <a:bodyPr/>
                    <a:lstStyle/>
                    <a:p>
                      <a:pPr algn="ctr"/>
                      <a:r>
                        <a:rPr lang="en-US" sz="1800" b="0" dirty="0"/>
                        <a:t>8:15 – 9:15</a:t>
                      </a:r>
                    </a:p>
                  </a:txBody>
                  <a:tcPr marL="68580" marR="68580" marT="34290" marB="34290"/>
                </a:tc>
                <a:extLst>
                  <a:ext uri="{0D108BD9-81ED-4DB2-BD59-A6C34878D82A}">
                    <a16:rowId xmlns="" xmlns:a16="http://schemas.microsoft.com/office/drawing/2014/main" val="10002"/>
                  </a:ext>
                </a:extLst>
              </a:tr>
              <a:tr h="350593">
                <a:tc>
                  <a:txBody>
                    <a:bodyPr/>
                    <a:lstStyle/>
                    <a:p>
                      <a:pPr algn="ctr"/>
                      <a:r>
                        <a:rPr lang="en-US" sz="1800" b="0" i="0" kern="1200" dirty="0">
                          <a:solidFill>
                            <a:schemeClr val="dk1"/>
                          </a:solidFill>
                          <a:effectLst/>
                          <a:latin typeface="+mn-lt"/>
                          <a:ea typeface="+mn-ea"/>
                          <a:cs typeface="+mn-cs"/>
                        </a:rPr>
                        <a:t>HSA Implementation</a:t>
                      </a:r>
                      <a:r>
                        <a:rPr lang="en-US" sz="1800" b="0" i="0" kern="1200" baseline="0" dirty="0">
                          <a:solidFill>
                            <a:schemeClr val="dk1"/>
                          </a:solidFill>
                          <a:effectLst/>
                          <a:latin typeface="+mn-lt"/>
                          <a:ea typeface="+mn-ea"/>
                          <a:cs typeface="+mn-cs"/>
                        </a:rPr>
                        <a:t> in gem5</a:t>
                      </a:r>
                      <a:endParaRPr lang="en-US" sz="1800" b="0" i="0" dirty="0"/>
                    </a:p>
                  </a:txBody>
                  <a:tcPr marL="68580" marR="68580" marT="34290" marB="34290"/>
                </a:tc>
                <a:tc>
                  <a:txBody>
                    <a:bodyPr/>
                    <a:lstStyle/>
                    <a:p>
                      <a:pPr algn="ctr"/>
                      <a:r>
                        <a:rPr lang="en-US" sz="1800" b="0" dirty="0"/>
                        <a:t>Sooraj</a:t>
                      </a:r>
                    </a:p>
                  </a:txBody>
                  <a:tcPr marL="68580" marR="68580" marT="34290" marB="34290"/>
                </a:tc>
                <a:tc>
                  <a:txBody>
                    <a:bodyPr/>
                    <a:lstStyle/>
                    <a:p>
                      <a:pPr algn="ctr"/>
                      <a:r>
                        <a:rPr lang="en-US" sz="1800" b="0" dirty="0"/>
                        <a:t>9:15</a:t>
                      </a:r>
                      <a:r>
                        <a:rPr lang="en-US" sz="1800" b="0" baseline="0" dirty="0"/>
                        <a:t> – 10:00</a:t>
                      </a:r>
                      <a:endParaRPr lang="en-US" sz="1800" b="0" dirty="0"/>
                    </a:p>
                  </a:txBody>
                  <a:tcPr marL="68580" marR="68580" marT="34290" marB="34290"/>
                </a:tc>
                <a:extLst>
                  <a:ext uri="{0D108BD9-81ED-4DB2-BD59-A6C34878D82A}">
                    <a16:rowId xmlns="" xmlns:a16="http://schemas.microsoft.com/office/drawing/2014/main" val="10003"/>
                  </a:ext>
                </a:extLst>
              </a:tr>
              <a:tr h="350593">
                <a:tc gridSpan="2">
                  <a:txBody>
                    <a:bodyPr/>
                    <a:lstStyle/>
                    <a:p>
                      <a:pPr algn="ctr"/>
                      <a:r>
                        <a:rPr lang="en-US" sz="1800" dirty="0"/>
                        <a:t>Break</a:t>
                      </a:r>
                    </a:p>
                  </a:txBody>
                  <a:tcPr marL="68580" marR="68580" marT="34290" marB="34290">
                    <a:solidFill>
                      <a:schemeClr val="tx2">
                        <a:lumMod val="85000"/>
                      </a:schemeClr>
                    </a:solidFill>
                  </a:tcPr>
                </a:tc>
                <a:tc hMerge="1">
                  <a:txBody>
                    <a:bodyPr/>
                    <a:lstStyle/>
                    <a:p>
                      <a:endParaRPr lang="en-US" dirty="0"/>
                    </a:p>
                  </a:txBody>
                  <a:tcPr/>
                </a:tc>
                <a:tc>
                  <a:txBody>
                    <a:bodyPr/>
                    <a:lstStyle/>
                    <a:p>
                      <a:pPr algn="ctr"/>
                      <a:r>
                        <a:rPr lang="en-US" sz="1800" dirty="0"/>
                        <a:t>10:00</a:t>
                      </a:r>
                      <a:r>
                        <a:rPr lang="en-US" sz="1800" baseline="0" dirty="0"/>
                        <a:t> – </a:t>
                      </a:r>
                      <a:r>
                        <a:rPr lang="en-US" sz="1800" dirty="0"/>
                        <a:t>10:30</a:t>
                      </a:r>
                    </a:p>
                  </a:txBody>
                  <a:tcPr marL="68580" marR="68580" marT="34290" marB="34290">
                    <a:solidFill>
                      <a:schemeClr val="tx2">
                        <a:lumMod val="85000"/>
                      </a:schemeClr>
                    </a:solidFill>
                  </a:tcPr>
                </a:tc>
                <a:extLst>
                  <a:ext uri="{0D108BD9-81ED-4DB2-BD59-A6C34878D82A}">
                    <a16:rowId xmlns="" xmlns:a16="http://schemas.microsoft.com/office/drawing/2014/main" val="10004"/>
                  </a:ext>
                </a:extLst>
              </a:tr>
              <a:tr h="350593">
                <a:tc>
                  <a:txBody>
                    <a:bodyPr/>
                    <a:lstStyle/>
                    <a:p>
                      <a:pPr algn="ctr"/>
                      <a:r>
                        <a:rPr lang="en-US" sz="1800" b="0" kern="1200" dirty="0">
                          <a:solidFill>
                            <a:schemeClr val="dk1"/>
                          </a:solidFill>
                          <a:effectLst/>
                          <a:latin typeface="+mn-lt"/>
                          <a:ea typeface="+mn-ea"/>
                          <a:cs typeface="+mn-cs"/>
                        </a:rPr>
                        <a:t>Ruby and GPU Protocol Tester</a:t>
                      </a:r>
                      <a:endParaRPr lang="en-US" sz="1800" b="0" dirty="0"/>
                    </a:p>
                  </a:txBody>
                  <a:tcPr marL="68580" marR="68580" marT="34290" marB="34290"/>
                </a:tc>
                <a:tc>
                  <a:txBody>
                    <a:bodyPr/>
                    <a:lstStyle/>
                    <a:p>
                      <a:pPr algn="ctr"/>
                      <a:r>
                        <a:rPr lang="en-US" sz="1800" b="0" dirty="0"/>
                        <a:t>Tuan</a:t>
                      </a:r>
                    </a:p>
                  </a:txBody>
                  <a:tcPr marL="68580" marR="68580" marT="34290" marB="34290"/>
                </a:tc>
                <a:tc>
                  <a:txBody>
                    <a:bodyPr/>
                    <a:lstStyle/>
                    <a:p>
                      <a:pPr algn="ctr"/>
                      <a:r>
                        <a:rPr lang="en-US" sz="1800" b="0" dirty="0"/>
                        <a:t>10:30</a:t>
                      </a:r>
                      <a:r>
                        <a:rPr lang="en-US" sz="1800" b="0" baseline="0" dirty="0"/>
                        <a:t> – </a:t>
                      </a:r>
                      <a:r>
                        <a:rPr lang="en-US" sz="1800" b="0" dirty="0"/>
                        <a:t>11:15</a:t>
                      </a:r>
                    </a:p>
                  </a:txBody>
                  <a:tcPr marL="68580" marR="68580" marT="34290" marB="34290"/>
                </a:tc>
                <a:extLst>
                  <a:ext uri="{0D108BD9-81ED-4DB2-BD59-A6C34878D82A}">
                    <a16:rowId xmlns="" xmlns:a16="http://schemas.microsoft.com/office/drawing/2014/main" val="10005"/>
                  </a:ext>
                </a:extLst>
              </a:tr>
              <a:tr h="350593">
                <a:tc>
                  <a:txBody>
                    <a:bodyPr/>
                    <a:lstStyle/>
                    <a:p>
                      <a:pPr algn="ctr"/>
                      <a:r>
                        <a:rPr lang="en-US" sz="1800" dirty="0"/>
                        <a:t>Demo and Workloads</a:t>
                      </a:r>
                    </a:p>
                  </a:txBody>
                  <a:tcPr marL="68580" marR="68580" marT="34290" marB="34290"/>
                </a:tc>
                <a:tc>
                  <a:txBody>
                    <a:bodyPr/>
                    <a:lstStyle/>
                    <a:p>
                      <a:pPr algn="ctr"/>
                      <a:r>
                        <a:rPr lang="en-US" sz="1800" dirty="0"/>
                        <a:t>Matt</a:t>
                      </a:r>
                    </a:p>
                  </a:txBody>
                  <a:tcPr marL="68580" marR="68580" marT="34290" marB="34290"/>
                </a:tc>
                <a:tc>
                  <a:txBody>
                    <a:bodyPr/>
                    <a:lstStyle/>
                    <a:p>
                      <a:pPr algn="ctr"/>
                      <a:r>
                        <a:rPr lang="en-US" sz="1800" dirty="0"/>
                        <a:t>11:15</a:t>
                      </a:r>
                      <a:r>
                        <a:rPr lang="en-US" sz="1800" baseline="0" dirty="0"/>
                        <a:t> – 11:50</a:t>
                      </a:r>
                      <a:endParaRPr lang="en-US" sz="1800" dirty="0"/>
                    </a:p>
                  </a:txBody>
                  <a:tcPr marL="68580" marR="68580" marT="34290" marB="34290"/>
                </a:tc>
                <a:extLst>
                  <a:ext uri="{0D108BD9-81ED-4DB2-BD59-A6C34878D82A}">
                    <a16:rowId xmlns="" xmlns:a16="http://schemas.microsoft.com/office/drawing/2014/main" val="10006"/>
                  </a:ext>
                </a:extLst>
              </a:tr>
              <a:tr h="350593">
                <a:tc>
                  <a:txBody>
                    <a:bodyPr/>
                    <a:lstStyle/>
                    <a:p>
                      <a:pPr algn="ctr"/>
                      <a:r>
                        <a:rPr lang="en-US" sz="1800" b="1" dirty="0"/>
                        <a:t>Summary and Questions</a:t>
                      </a:r>
                    </a:p>
                  </a:txBody>
                  <a:tcPr marL="68580" marR="68580" marT="34290" marB="34290"/>
                </a:tc>
                <a:tc>
                  <a:txBody>
                    <a:bodyPr/>
                    <a:lstStyle/>
                    <a:p>
                      <a:pPr algn="ctr"/>
                      <a:r>
                        <a:rPr lang="en-US" sz="1800" b="1" dirty="0"/>
                        <a:t>All</a:t>
                      </a:r>
                    </a:p>
                  </a:txBody>
                  <a:tcPr marL="68580" marR="68580" marT="34290" marB="34290"/>
                </a:tc>
                <a:tc>
                  <a:txBody>
                    <a:bodyPr/>
                    <a:lstStyle/>
                    <a:p>
                      <a:pPr algn="ctr"/>
                      <a:r>
                        <a:rPr lang="en-US" sz="1800" b="1" dirty="0"/>
                        <a:t>11:50 – 12:00</a:t>
                      </a:r>
                    </a:p>
                  </a:txBody>
                  <a:tcPr marL="68580" marR="68580" marT="34290" marB="3429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6977753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other GPU Simulators</a:t>
            </a:r>
          </a:p>
        </p:txBody>
      </p:sp>
      <p:sp>
        <p:nvSpPr>
          <p:cNvPr id="3" name="Content Placeholder 2"/>
          <p:cNvSpPr>
            <a:spLocks noGrp="1"/>
          </p:cNvSpPr>
          <p:nvPr>
            <p:ph idx="1"/>
          </p:nvPr>
        </p:nvSpPr>
        <p:spPr/>
        <p:txBody>
          <a:bodyPr/>
          <a:lstStyle/>
          <a:p>
            <a:r>
              <a:rPr lang="en-US" b="1" dirty="0">
                <a:solidFill>
                  <a:schemeClr val="accent5"/>
                </a:solidFill>
              </a:rPr>
              <a:t>GPGPU-Sim</a:t>
            </a:r>
          </a:p>
          <a:p>
            <a:pPr lvl="1"/>
            <a:r>
              <a:rPr lang="en-US" dirty="0"/>
              <a:t>Primarily focused on running </a:t>
            </a:r>
            <a:r>
              <a:rPr lang="en-US" dirty="0" err="1"/>
              <a:t>Nvidia</a:t>
            </a:r>
            <a:r>
              <a:rPr lang="en-US" dirty="0"/>
              <a:t> PTX instructions and CUDA applications</a:t>
            </a:r>
          </a:p>
          <a:p>
            <a:pPr lvl="1"/>
            <a:r>
              <a:rPr lang="en-US" dirty="0"/>
              <a:t>Functional CPU model, oriented to model discrete GPU systems</a:t>
            </a:r>
          </a:p>
          <a:p>
            <a:pPr lvl="1"/>
            <a:r>
              <a:rPr lang="en-US" dirty="0"/>
              <a:t>Wisconsin’s gem5-gpu added gem5 timing CPU models</a:t>
            </a:r>
          </a:p>
          <a:p>
            <a:pPr lvl="2"/>
            <a:r>
              <a:rPr lang="en-US" dirty="0"/>
              <a:t>And a Ruby memory system protocol</a:t>
            </a:r>
          </a:p>
          <a:p>
            <a:pPr lvl="1"/>
            <a:r>
              <a:rPr lang="en-US" dirty="0"/>
              <a:t>Differences from gem5-GPU:</a:t>
            </a:r>
          </a:p>
          <a:p>
            <a:pPr lvl="2"/>
            <a:r>
              <a:rPr lang="en-US" dirty="0"/>
              <a:t>GCN3 instructions and </a:t>
            </a:r>
            <a:r>
              <a:rPr lang="en-US" dirty="0" err="1"/>
              <a:t>ROCm</a:t>
            </a:r>
            <a:r>
              <a:rPr lang="en-US" dirty="0"/>
              <a:t> software stack</a:t>
            </a:r>
          </a:p>
          <a:p>
            <a:pPr lvl="2"/>
            <a:r>
              <a:rPr lang="en-US" dirty="0"/>
              <a:t>Unified under the gem5 source control repo</a:t>
            </a:r>
          </a:p>
          <a:p>
            <a:pPr lvl="3"/>
            <a:endParaRPr lang="en-US" dirty="0"/>
          </a:p>
          <a:p>
            <a:r>
              <a:rPr lang="en-US" b="1" dirty="0">
                <a:solidFill>
                  <a:schemeClr val="accent5"/>
                </a:solidFill>
              </a:rPr>
              <a:t>Multi2Sim</a:t>
            </a:r>
          </a:p>
          <a:p>
            <a:pPr lvl="1"/>
            <a:r>
              <a:rPr lang="en-US" dirty="0"/>
              <a:t>Supports multiple ISAs including AMD Southern Island’s Machine ISA</a:t>
            </a:r>
          </a:p>
          <a:p>
            <a:pPr lvl="1"/>
            <a:r>
              <a:rPr lang="en-US" dirty="0"/>
              <a:t>Limited instruction support</a:t>
            </a:r>
          </a:p>
          <a:p>
            <a:pPr lvl="1"/>
            <a:r>
              <a:rPr lang="en-US" dirty="0"/>
              <a:t>No transient states in coherence protocol</a:t>
            </a:r>
          </a:p>
          <a:p>
            <a:pPr lvl="3"/>
            <a:endParaRPr lang="en-US" dirty="0"/>
          </a:p>
          <a:p>
            <a:r>
              <a:rPr lang="en-US" dirty="0"/>
              <a:t>This is </a:t>
            </a:r>
            <a:r>
              <a:rPr lang="en-US" dirty="0">
                <a:solidFill>
                  <a:schemeClr val="accent3"/>
                </a:solidFill>
              </a:rPr>
              <a:t>very different </a:t>
            </a:r>
            <a:r>
              <a:rPr lang="en-US" dirty="0"/>
              <a:t>than the gem5 </a:t>
            </a:r>
            <a:r>
              <a:rPr lang="en-US" dirty="0" err="1">
                <a:solidFill>
                  <a:schemeClr val="accent3"/>
                </a:solidFill>
              </a:rPr>
              <a:t>NoMALI</a:t>
            </a:r>
            <a:r>
              <a:rPr lang="en-US" dirty="0"/>
              <a:t> emulated GPU device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1366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Obvious improvements</a:t>
            </a:r>
          </a:p>
        </p:txBody>
      </p:sp>
      <p:sp>
        <p:nvSpPr>
          <p:cNvPr id="3" name="Content Placeholder 2"/>
          <p:cNvSpPr>
            <a:spLocks noGrp="1"/>
          </p:cNvSpPr>
          <p:nvPr>
            <p:ph idx="1"/>
          </p:nvPr>
        </p:nvSpPr>
        <p:spPr/>
        <p:txBody>
          <a:bodyPr/>
          <a:lstStyle/>
          <a:p>
            <a:r>
              <a:rPr lang="en-US" dirty="0"/>
              <a:t>Other GPU ISAs</a:t>
            </a:r>
          </a:p>
          <a:p>
            <a:r>
              <a:rPr lang="en-US" dirty="0"/>
              <a:t>Complete IOMMU model</a:t>
            </a:r>
          </a:p>
          <a:p>
            <a:r>
              <a:rPr lang="en-US" dirty="0"/>
              <a:t>Add graphics functionality</a:t>
            </a:r>
          </a:p>
          <a:p>
            <a:pPr lvl="1"/>
            <a:r>
              <a:rPr lang="en-US" dirty="0"/>
              <a:t>Currently compute only</a:t>
            </a:r>
          </a:p>
          <a:p>
            <a:r>
              <a:rPr lang="en-US" dirty="0"/>
              <a:t>Better register model</a:t>
            </a:r>
          </a:p>
          <a:p>
            <a:pPr lvl="1"/>
            <a:r>
              <a:rPr lang="en-US" dirty="0"/>
              <a:t>Simple register pool manager: one WG per CU</a:t>
            </a:r>
          </a:p>
          <a:p>
            <a:r>
              <a:rPr lang="en-US" dirty="0"/>
              <a:t>Remove backing store for memory data</a:t>
            </a:r>
          </a:p>
          <a:p>
            <a:pPr lvl="1"/>
            <a:r>
              <a:rPr lang="en-US" dirty="0"/>
              <a:t>When running applications, the data from the caches is not used</a:t>
            </a:r>
          </a:p>
          <a:p>
            <a:endParaRPr lang="en-US" dirty="0"/>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209895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a:extLst>
              <a:ext uri="{FF2B5EF4-FFF2-40B4-BE49-F238E27FC236}">
                <a16:creationId xmlns="" xmlns:a16="http://schemas.microsoft.com/office/drawing/2014/main" id="{B154EBD2-5434-45B2-8DF1-FB92EDA68574}"/>
              </a:ext>
            </a:extLst>
          </p:cNvPr>
          <p:cNvCxnSpPr>
            <a:cxnSpLocks/>
            <a:stCxn id="78" idx="3"/>
            <a:endCxn id="107" idx="1"/>
          </p:cNvCxnSpPr>
          <p:nvPr/>
        </p:nvCxnSpPr>
        <p:spPr>
          <a:xfrm flipV="1">
            <a:off x="6290319" y="2854115"/>
            <a:ext cx="1926022" cy="15681"/>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13AB8FD0-69B4-47C2-8C33-8B071FA1BEC3}"/>
              </a:ext>
            </a:extLst>
          </p:cNvPr>
          <p:cNvCxnSpPr>
            <a:cxnSpLocks/>
            <a:stCxn id="61" idx="3"/>
            <a:endCxn id="35" idx="1"/>
          </p:cNvCxnSpPr>
          <p:nvPr/>
        </p:nvCxnSpPr>
        <p:spPr>
          <a:xfrm>
            <a:off x="1796137" y="2850570"/>
            <a:ext cx="2001049" cy="3545"/>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effectLst/>
        </p:spPr>
        <p:txBody>
          <a:bodyPr/>
          <a:lstStyle/>
          <a:p>
            <a:r>
              <a:rPr lang="en-US" dirty="0"/>
              <a:t>GPU terminology</a:t>
            </a:r>
          </a:p>
        </p:txBody>
      </p:sp>
      <p:grpSp>
        <p:nvGrpSpPr>
          <p:cNvPr id="89" name="Group 88"/>
          <p:cNvGrpSpPr/>
          <p:nvPr/>
        </p:nvGrpSpPr>
        <p:grpSpPr>
          <a:xfrm>
            <a:off x="2025536" y="2296486"/>
            <a:ext cx="2286000" cy="1973504"/>
            <a:chOff x="445363" y="1333500"/>
            <a:chExt cx="3048000" cy="2631338"/>
          </a:xfrm>
          <a:solidFill>
            <a:schemeClr val="accent3"/>
          </a:solidFill>
          <a:effectLst/>
        </p:grpSpPr>
        <p:cxnSp>
          <p:nvCxnSpPr>
            <p:cNvPr id="16" name="Elbow Connector 15"/>
            <p:cNvCxnSpPr>
              <a:stCxn id="33" idx="2"/>
              <a:endCxn id="38" idx="0"/>
            </p:cNvCxnSpPr>
            <p:nvPr/>
          </p:nvCxnSpPr>
          <p:spPr>
            <a:xfrm rot="5400000">
              <a:off x="1979166" y="2992760"/>
              <a:ext cx="399495" cy="419100"/>
            </a:xfrm>
            <a:prstGeom prst="bentConnector3">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7" name="Elbow Connector 16"/>
            <p:cNvCxnSpPr>
              <a:stCxn id="30" idx="2"/>
              <a:endCxn id="38" idx="0"/>
            </p:cNvCxnSpPr>
            <p:nvPr/>
          </p:nvCxnSpPr>
          <p:spPr>
            <a:xfrm rot="16200000" flipH="1">
              <a:off x="1574862" y="3007556"/>
              <a:ext cx="399495" cy="389508"/>
            </a:xfrm>
            <a:prstGeom prst="bentConnector3">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8" name="Elbow Connector 17"/>
            <p:cNvCxnSpPr>
              <a:stCxn id="36" idx="2"/>
              <a:endCxn id="38" idx="0"/>
            </p:cNvCxnSpPr>
            <p:nvPr/>
          </p:nvCxnSpPr>
          <p:spPr>
            <a:xfrm rot="5400000">
              <a:off x="2360166" y="2611760"/>
              <a:ext cx="399495" cy="1181100"/>
            </a:xfrm>
            <a:prstGeom prst="bentConnector3">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9" name="Elbow Connector 18"/>
            <p:cNvCxnSpPr>
              <a:stCxn id="27" idx="2"/>
              <a:endCxn id="38" idx="0"/>
            </p:cNvCxnSpPr>
            <p:nvPr/>
          </p:nvCxnSpPr>
          <p:spPr>
            <a:xfrm rot="16200000" flipH="1">
              <a:off x="1179066" y="2611760"/>
              <a:ext cx="399495" cy="1181100"/>
            </a:xfrm>
            <a:prstGeom prst="bentConnector3">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37" idx="2"/>
              <a:endCxn id="38" idx="0"/>
            </p:cNvCxnSpPr>
            <p:nvPr/>
          </p:nvCxnSpPr>
          <p:spPr>
            <a:xfrm>
              <a:off x="1969363" y="1638300"/>
              <a:ext cx="0" cy="1763758"/>
            </a:xfrm>
            <a:prstGeom prst="line">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1" name="Straight Connector 20"/>
            <p:cNvCxnSpPr>
              <a:endCxn id="26" idx="0"/>
            </p:cNvCxnSpPr>
            <p:nvPr/>
          </p:nvCxnSpPr>
          <p:spPr>
            <a:xfrm>
              <a:off x="788263" y="1638300"/>
              <a:ext cx="0" cy="133905"/>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22" name="Straight Connector 21"/>
            <p:cNvCxnSpPr>
              <a:endCxn id="29" idx="0"/>
            </p:cNvCxnSpPr>
            <p:nvPr/>
          </p:nvCxnSpPr>
          <p:spPr>
            <a:xfrm>
              <a:off x="1579855" y="1638300"/>
              <a:ext cx="0" cy="133905"/>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23" name="Straight Connector 22"/>
            <p:cNvCxnSpPr>
              <a:endCxn id="32" idx="0"/>
            </p:cNvCxnSpPr>
            <p:nvPr/>
          </p:nvCxnSpPr>
          <p:spPr>
            <a:xfrm>
              <a:off x="2388463" y="1638300"/>
              <a:ext cx="0" cy="133905"/>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cxnSpLocks/>
              <a:endCxn id="35" idx="0"/>
            </p:cNvCxnSpPr>
            <p:nvPr/>
          </p:nvCxnSpPr>
          <p:spPr>
            <a:xfrm>
              <a:off x="3150463" y="1638300"/>
              <a:ext cx="0" cy="133905"/>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a:stCxn id="26" idx="2"/>
              <a:endCxn id="27" idx="0"/>
            </p:cNvCxnSpPr>
            <p:nvPr/>
          </p:nvCxnSpPr>
          <p:spPr>
            <a:xfrm>
              <a:off x="788263" y="2381805"/>
              <a:ext cx="0" cy="163558"/>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sp>
          <p:nvSpPr>
            <p:cNvPr id="26" name="Rounded Rectangle 25"/>
            <p:cNvSpPr/>
            <p:nvPr/>
          </p:nvSpPr>
          <p:spPr bwMode="auto">
            <a:xfrm>
              <a:off x="445363" y="1772205"/>
              <a:ext cx="685800" cy="609600"/>
            </a:xfrm>
            <a:prstGeom prst="roundRect">
              <a:avLst/>
            </a:prstGeom>
            <a:solidFill>
              <a:schemeClr val="accent1"/>
            </a:solidFill>
            <a:ln>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GPU</a:t>
              </a:r>
            </a:p>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Core</a:t>
              </a:r>
            </a:p>
          </p:txBody>
        </p:sp>
        <p:sp>
          <p:nvSpPr>
            <p:cNvPr id="27" name="Rounded Rectangle 26"/>
            <p:cNvSpPr/>
            <p:nvPr/>
          </p:nvSpPr>
          <p:spPr bwMode="auto">
            <a:xfrm>
              <a:off x="445363" y="2545363"/>
              <a:ext cx="685800" cy="457200"/>
            </a:xfrm>
            <a:prstGeom prst="roundRect">
              <a:avLst/>
            </a:prstGeom>
            <a:grp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cxnSp>
          <p:nvCxnSpPr>
            <p:cNvPr id="28" name="Straight Connector 27"/>
            <p:cNvCxnSpPr>
              <a:stCxn id="29" idx="2"/>
              <a:endCxn id="30" idx="0"/>
            </p:cNvCxnSpPr>
            <p:nvPr/>
          </p:nvCxnSpPr>
          <p:spPr>
            <a:xfrm>
              <a:off x="1579855" y="2381805"/>
              <a:ext cx="0" cy="163558"/>
            </a:xfrm>
            <a:prstGeom prst="line">
              <a:avLst/>
            </a:prstGeom>
            <a:grpFill/>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9" name="Rounded Rectangle 28"/>
            <p:cNvSpPr/>
            <p:nvPr/>
          </p:nvSpPr>
          <p:spPr bwMode="auto">
            <a:xfrm>
              <a:off x="1236955" y="1772205"/>
              <a:ext cx="685800" cy="609600"/>
            </a:xfrm>
            <a:prstGeom prst="roundRect">
              <a:avLst/>
            </a:prstGeom>
            <a:solidFill>
              <a:schemeClr val="accent1"/>
            </a:solidFill>
            <a:ln>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GPU</a:t>
              </a:r>
            </a:p>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Core</a:t>
              </a:r>
            </a:p>
          </p:txBody>
        </p:sp>
        <p:sp>
          <p:nvSpPr>
            <p:cNvPr id="30" name="Rounded Rectangle 29"/>
            <p:cNvSpPr/>
            <p:nvPr/>
          </p:nvSpPr>
          <p:spPr bwMode="auto">
            <a:xfrm>
              <a:off x="1236955" y="2545363"/>
              <a:ext cx="685800" cy="457200"/>
            </a:xfrm>
            <a:prstGeom prst="roundRect">
              <a:avLst/>
            </a:prstGeom>
            <a:grp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cxnSp>
          <p:nvCxnSpPr>
            <p:cNvPr id="31" name="Straight Connector 30"/>
            <p:cNvCxnSpPr>
              <a:stCxn id="32" idx="2"/>
              <a:endCxn id="33" idx="0"/>
            </p:cNvCxnSpPr>
            <p:nvPr/>
          </p:nvCxnSpPr>
          <p:spPr>
            <a:xfrm>
              <a:off x="2388463" y="2381805"/>
              <a:ext cx="0" cy="163558"/>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sp>
          <p:nvSpPr>
            <p:cNvPr id="32" name="Rounded Rectangle 31"/>
            <p:cNvSpPr/>
            <p:nvPr/>
          </p:nvSpPr>
          <p:spPr bwMode="auto">
            <a:xfrm>
              <a:off x="2045563" y="1772205"/>
              <a:ext cx="685800" cy="609600"/>
            </a:xfrm>
            <a:prstGeom prst="roundRect">
              <a:avLst/>
            </a:prstGeom>
            <a:solidFill>
              <a:schemeClr val="accent1"/>
            </a:solidFill>
            <a:ln>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GPU</a:t>
              </a:r>
            </a:p>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Core</a:t>
              </a:r>
            </a:p>
          </p:txBody>
        </p:sp>
        <p:sp>
          <p:nvSpPr>
            <p:cNvPr id="33" name="Rounded Rectangle 32"/>
            <p:cNvSpPr/>
            <p:nvPr/>
          </p:nvSpPr>
          <p:spPr bwMode="auto">
            <a:xfrm>
              <a:off x="2045563" y="2545363"/>
              <a:ext cx="685800" cy="457200"/>
            </a:xfrm>
            <a:prstGeom prst="roundRect">
              <a:avLst/>
            </a:prstGeom>
            <a:grp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cxnSp>
          <p:nvCxnSpPr>
            <p:cNvPr id="34" name="Straight Connector 33"/>
            <p:cNvCxnSpPr>
              <a:cxnSpLocks/>
              <a:stCxn id="35" idx="2"/>
              <a:endCxn id="36" idx="0"/>
            </p:cNvCxnSpPr>
            <p:nvPr/>
          </p:nvCxnSpPr>
          <p:spPr>
            <a:xfrm>
              <a:off x="3150463" y="2381805"/>
              <a:ext cx="0" cy="163558"/>
            </a:xfrm>
            <a:prstGeom prst="line">
              <a:avLst/>
            </a:prstGeom>
            <a:grpFill/>
            <a:ln>
              <a:solidFill>
                <a:schemeClr val="tx1"/>
              </a:solidFill>
            </a:ln>
          </p:spPr>
          <p:style>
            <a:lnRef idx="2">
              <a:schemeClr val="accent6"/>
            </a:lnRef>
            <a:fillRef idx="0">
              <a:schemeClr val="accent6"/>
            </a:fillRef>
            <a:effectRef idx="1">
              <a:schemeClr val="accent6"/>
            </a:effectRef>
            <a:fontRef idx="minor">
              <a:schemeClr val="tx1"/>
            </a:fontRef>
          </p:style>
        </p:cxnSp>
        <p:sp>
          <p:nvSpPr>
            <p:cNvPr id="35" name="Rounded Rectangle 34"/>
            <p:cNvSpPr/>
            <p:nvPr/>
          </p:nvSpPr>
          <p:spPr bwMode="auto">
            <a:xfrm>
              <a:off x="2807563" y="1772205"/>
              <a:ext cx="685800" cy="609600"/>
            </a:xfrm>
            <a:prstGeom prst="roundRect">
              <a:avLst/>
            </a:prstGeom>
            <a:solidFill>
              <a:schemeClr val="accent1"/>
            </a:solidFill>
            <a:ln>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GPU</a:t>
              </a:r>
            </a:p>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Core</a:t>
              </a:r>
            </a:p>
          </p:txBody>
        </p:sp>
        <p:sp>
          <p:nvSpPr>
            <p:cNvPr id="36" name="Rounded Rectangle 35"/>
            <p:cNvSpPr/>
            <p:nvPr/>
          </p:nvSpPr>
          <p:spPr bwMode="auto">
            <a:xfrm>
              <a:off x="2807563" y="2545363"/>
              <a:ext cx="685800" cy="457200"/>
            </a:xfrm>
            <a:prstGeom prst="roundRect">
              <a:avLst/>
            </a:prstGeom>
            <a:grp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sp>
          <p:nvSpPr>
            <p:cNvPr id="37" name="Rounded Rectangle 36"/>
            <p:cNvSpPr/>
            <p:nvPr/>
          </p:nvSpPr>
          <p:spPr bwMode="auto">
            <a:xfrm>
              <a:off x="445363" y="1333500"/>
              <a:ext cx="3048000" cy="304800"/>
            </a:xfrm>
            <a:prstGeom prst="roundRect">
              <a:avLst/>
            </a:prstGeom>
            <a:grp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GPU I-Cache</a:t>
              </a:r>
            </a:p>
          </p:txBody>
        </p:sp>
        <p:sp>
          <p:nvSpPr>
            <p:cNvPr id="38" name="Rounded Rectangle 37"/>
            <p:cNvSpPr/>
            <p:nvPr/>
          </p:nvSpPr>
          <p:spPr bwMode="auto">
            <a:xfrm>
              <a:off x="445363" y="3402058"/>
              <a:ext cx="3048000" cy="562780"/>
            </a:xfrm>
            <a:prstGeom prst="roundRect">
              <a:avLst/>
            </a:prstGeom>
            <a:grpFill/>
            <a:ln>
              <a:noFill/>
              <a:headEnd/>
              <a:tailEn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L2</a:t>
              </a:r>
            </a:p>
          </p:txBody>
        </p:sp>
      </p:grpSp>
      <p:grpSp>
        <p:nvGrpSpPr>
          <p:cNvPr id="68" name="Group 67"/>
          <p:cNvGrpSpPr/>
          <p:nvPr/>
        </p:nvGrpSpPr>
        <p:grpSpPr>
          <a:xfrm>
            <a:off x="6444691" y="2296486"/>
            <a:ext cx="2286000" cy="1973504"/>
            <a:chOff x="445363" y="1333500"/>
            <a:chExt cx="3048000" cy="2631338"/>
          </a:xfrm>
          <a:effectLst/>
        </p:grpSpPr>
        <p:cxnSp>
          <p:nvCxnSpPr>
            <p:cNvPr id="69" name="Elbow Connector 68"/>
            <p:cNvCxnSpPr>
              <a:stCxn id="105" idx="2"/>
              <a:endCxn id="110" idx="0"/>
            </p:cNvCxnSpPr>
            <p:nvPr/>
          </p:nvCxnSpPr>
          <p:spPr>
            <a:xfrm rot="5400000">
              <a:off x="1979166" y="2992760"/>
              <a:ext cx="399495" cy="419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70" name="Elbow Connector 69"/>
            <p:cNvCxnSpPr>
              <a:stCxn id="102" idx="2"/>
              <a:endCxn id="110" idx="0"/>
            </p:cNvCxnSpPr>
            <p:nvPr/>
          </p:nvCxnSpPr>
          <p:spPr>
            <a:xfrm rot="16200000" flipH="1">
              <a:off x="1574862" y="3007556"/>
              <a:ext cx="399495" cy="389508"/>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71" name="Elbow Connector 70"/>
            <p:cNvCxnSpPr>
              <a:stCxn id="108" idx="2"/>
              <a:endCxn id="110" idx="0"/>
            </p:cNvCxnSpPr>
            <p:nvPr/>
          </p:nvCxnSpPr>
          <p:spPr>
            <a:xfrm rot="5400000">
              <a:off x="23601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72" name="Elbow Connector 71"/>
            <p:cNvCxnSpPr>
              <a:stCxn id="99" idx="2"/>
              <a:endCxn id="110" idx="0"/>
            </p:cNvCxnSpPr>
            <p:nvPr/>
          </p:nvCxnSpPr>
          <p:spPr>
            <a:xfrm rot="16200000" flipH="1">
              <a:off x="11790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80" name="Straight Connector 79"/>
            <p:cNvCxnSpPr>
              <a:stCxn id="109" idx="2"/>
              <a:endCxn id="110" idx="0"/>
            </p:cNvCxnSpPr>
            <p:nvPr/>
          </p:nvCxnSpPr>
          <p:spPr>
            <a:xfrm>
              <a:off x="1969363" y="1638300"/>
              <a:ext cx="0" cy="17637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86" name="Straight Connector 85"/>
            <p:cNvCxnSpPr>
              <a:endCxn id="98" idx="0"/>
            </p:cNvCxnSpPr>
            <p:nvPr/>
          </p:nvCxnSpPr>
          <p:spPr>
            <a:xfrm>
              <a:off x="788263" y="1638300"/>
              <a:ext cx="0" cy="13390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4" name="Straight Connector 93"/>
            <p:cNvCxnSpPr>
              <a:endCxn id="101" idx="0"/>
            </p:cNvCxnSpPr>
            <p:nvPr/>
          </p:nvCxnSpPr>
          <p:spPr>
            <a:xfrm>
              <a:off x="1579855" y="1638300"/>
              <a:ext cx="0" cy="13390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5" name="Straight Connector 94"/>
            <p:cNvCxnSpPr>
              <a:endCxn id="104" idx="0"/>
            </p:cNvCxnSpPr>
            <p:nvPr/>
          </p:nvCxnSpPr>
          <p:spPr>
            <a:xfrm>
              <a:off x="2388463" y="1638300"/>
              <a:ext cx="0" cy="13390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6" name="Straight Connector 95"/>
            <p:cNvCxnSpPr>
              <a:endCxn id="107" idx="0"/>
            </p:cNvCxnSpPr>
            <p:nvPr/>
          </p:nvCxnSpPr>
          <p:spPr>
            <a:xfrm>
              <a:off x="3150463" y="1638300"/>
              <a:ext cx="0" cy="133905"/>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97" name="Straight Connector 96"/>
            <p:cNvCxnSpPr>
              <a:stCxn id="98" idx="2"/>
              <a:endCxn id="99" idx="0"/>
            </p:cNvCxnSpPr>
            <p:nvPr/>
          </p:nvCxnSpPr>
          <p:spPr>
            <a:xfrm>
              <a:off x="7882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98" name="Rounded Rectangle 97"/>
            <p:cNvSpPr/>
            <p:nvPr/>
          </p:nvSpPr>
          <p:spPr bwMode="auto">
            <a:xfrm>
              <a:off x="4453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cs typeface="Arial" charset="0"/>
                </a:rPr>
                <a:t>CU</a:t>
              </a:r>
            </a:p>
          </p:txBody>
        </p:sp>
        <p:sp>
          <p:nvSpPr>
            <p:cNvPr id="99" name="Rounded Rectangle 98"/>
            <p:cNvSpPr/>
            <p:nvPr/>
          </p:nvSpPr>
          <p:spPr bwMode="auto">
            <a:xfrm>
              <a:off x="4453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TCP</a:t>
              </a:r>
            </a:p>
          </p:txBody>
        </p:sp>
        <p:cxnSp>
          <p:nvCxnSpPr>
            <p:cNvPr id="100" name="Straight Connector 99"/>
            <p:cNvCxnSpPr>
              <a:stCxn id="101" idx="2"/>
              <a:endCxn id="102" idx="0"/>
            </p:cNvCxnSpPr>
            <p:nvPr/>
          </p:nvCxnSpPr>
          <p:spPr>
            <a:xfrm>
              <a:off x="1579855"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01" name="Rounded Rectangle 100"/>
            <p:cNvSpPr/>
            <p:nvPr/>
          </p:nvSpPr>
          <p:spPr bwMode="auto">
            <a:xfrm>
              <a:off x="1236955"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cs typeface="Arial" charset="0"/>
                </a:rPr>
                <a:t>CU</a:t>
              </a:r>
              <a:endParaRPr lang="en-US" sz="1600" b="1" dirty="0">
                <a:solidFill>
                  <a:prstClr val="white"/>
                </a:solidFill>
                <a:latin typeface="Calibri" panose="020F0502020204030204" pitchFamily="34" charset="0"/>
                <a:cs typeface="Arial" charset="0"/>
              </a:endParaRPr>
            </a:p>
          </p:txBody>
        </p:sp>
        <p:sp>
          <p:nvSpPr>
            <p:cNvPr id="102" name="Rounded Rectangle 101"/>
            <p:cNvSpPr/>
            <p:nvPr/>
          </p:nvSpPr>
          <p:spPr bwMode="auto">
            <a:xfrm>
              <a:off x="1236955"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TCP</a:t>
              </a:r>
              <a:endParaRPr lang="en-US" sz="1600" b="1" dirty="0">
                <a:solidFill>
                  <a:prstClr val="white"/>
                </a:solidFill>
                <a:latin typeface="Calibri" panose="020F0502020204030204" pitchFamily="34" charset="0"/>
              </a:endParaRPr>
            </a:p>
          </p:txBody>
        </p:sp>
        <p:cxnSp>
          <p:nvCxnSpPr>
            <p:cNvPr id="103" name="Straight Connector 102"/>
            <p:cNvCxnSpPr>
              <a:stCxn id="104" idx="2"/>
              <a:endCxn id="105" idx="0"/>
            </p:cNvCxnSpPr>
            <p:nvPr/>
          </p:nvCxnSpPr>
          <p:spPr>
            <a:xfrm>
              <a:off x="23884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04" name="Rounded Rectangle 103"/>
            <p:cNvSpPr/>
            <p:nvPr/>
          </p:nvSpPr>
          <p:spPr bwMode="auto">
            <a:xfrm>
              <a:off x="2045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cs typeface="Arial" charset="0"/>
                </a:rPr>
                <a:t>CU</a:t>
              </a:r>
              <a:endParaRPr lang="en-US" sz="1600" b="1" dirty="0">
                <a:solidFill>
                  <a:prstClr val="white"/>
                </a:solidFill>
                <a:latin typeface="Calibri" panose="020F0502020204030204" pitchFamily="34" charset="0"/>
                <a:cs typeface="Arial" charset="0"/>
              </a:endParaRPr>
            </a:p>
          </p:txBody>
        </p:sp>
        <p:sp>
          <p:nvSpPr>
            <p:cNvPr id="105" name="Rounded Rectangle 104"/>
            <p:cNvSpPr/>
            <p:nvPr/>
          </p:nvSpPr>
          <p:spPr bwMode="auto">
            <a:xfrm>
              <a:off x="2045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TCP</a:t>
              </a:r>
              <a:endParaRPr lang="en-US" sz="1600" b="1" dirty="0">
                <a:solidFill>
                  <a:prstClr val="white"/>
                </a:solidFill>
                <a:latin typeface="Calibri" panose="020F0502020204030204" pitchFamily="34" charset="0"/>
              </a:endParaRPr>
            </a:p>
          </p:txBody>
        </p:sp>
        <p:cxnSp>
          <p:nvCxnSpPr>
            <p:cNvPr id="106" name="Straight Connector 105"/>
            <p:cNvCxnSpPr>
              <a:stCxn id="107" idx="2"/>
              <a:endCxn id="108" idx="0"/>
            </p:cNvCxnSpPr>
            <p:nvPr/>
          </p:nvCxnSpPr>
          <p:spPr>
            <a:xfrm>
              <a:off x="31504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107" name="Rounded Rectangle 106"/>
            <p:cNvSpPr/>
            <p:nvPr/>
          </p:nvSpPr>
          <p:spPr bwMode="auto">
            <a:xfrm>
              <a:off x="2807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cs typeface="Arial" charset="0"/>
                </a:rPr>
                <a:t>CU</a:t>
              </a:r>
              <a:endParaRPr lang="en-US" sz="1600" b="1" dirty="0">
                <a:solidFill>
                  <a:prstClr val="white"/>
                </a:solidFill>
                <a:latin typeface="Calibri" panose="020F0502020204030204" pitchFamily="34" charset="0"/>
                <a:cs typeface="Arial" charset="0"/>
              </a:endParaRPr>
            </a:p>
          </p:txBody>
        </p:sp>
        <p:sp>
          <p:nvSpPr>
            <p:cNvPr id="108" name="Rounded Rectangle 107"/>
            <p:cNvSpPr/>
            <p:nvPr/>
          </p:nvSpPr>
          <p:spPr bwMode="auto">
            <a:xfrm>
              <a:off x="2807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TCP</a:t>
              </a:r>
              <a:endParaRPr lang="en-US" sz="1600" b="1" dirty="0">
                <a:solidFill>
                  <a:prstClr val="white"/>
                </a:solidFill>
                <a:latin typeface="Calibri" panose="020F0502020204030204" pitchFamily="34" charset="0"/>
              </a:endParaRPr>
            </a:p>
          </p:txBody>
        </p:sp>
        <p:sp>
          <p:nvSpPr>
            <p:cNvPr id="109" name="Rounded Rectangle 108"/>
            <p:cNvSpPr/>
            <p:nvPr/>
          </p:nvSpPr>
          <p:spPr bwMode="auto">
            <a:xfrm>
              <a:off x="445363" y="1333500"/>
              <a:ext cx="3048000" cy="304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SQC</a:t>
              </a:r>
            </a:p>
          </p:txBody>
        </p:sp>
        <p:sp>
          <p:nvSpPr>
            <p:cNvPr id="110" name="Rounded Rectangle 109"/>
            <p:cNvSpPr/>
            <p:nvPr/>
          </p:nvSpPr>
          <p:spPr bwMode="auto">
            <a:xfrm>
              <a:off x="445363" y="3402058"/>
              <a:ext cx="3048000" cy="56278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i="1" dirty="0">
                  <a:solidFill>
                    <a:prstClr val="white"/>
                  </a:solidFill>
                  <a:latin typeface="Calibri" panose="020F0502020204030204" pitchFamily="34" charset="0"/>
                </a:rPr>
                <a:t>TCC</a:t>
              </a:r>
              <a:endParaRPr lang="en-US" sz="1600" b="1" dirty="0">
                <a:solidFill>
                  <a:prstClr val="white"/>
                </a:solidFill>
                <a:latin typeface="Calibri" panose="020F0502020204030204" pitchFamily="34" charset="0"/>
              </a:endParaRPr>
            </a:p>
          </p:txBody>
        </p:sp>
      </p:grpSp>
      <p:sp>
        <p:nvSpPr>
          <p:cNvPr id="111" name="TextBox 110"/>
          <p:cNvSpPr txBox="1"/>
          <p:nvPr/>
        </p:nvSpPr>
        <p:spPr>
          <a:xfrm>
            <a:off x="4002295" y="1020921"/>
            <a:ext cx="4500615" cy="313932"/>
          </a:xfrm>
          <a:prstGeom prst="rect">
            <a:avLst/>
          </a:prstGeom>
          <a:effectLst/>
        </p:spPr>
        <p:txBody>
          <a:bodyPr wrap="square" rtlCol="0" anchor="ctr" anchorCtr="0">
            <a:spAutoFit/>
          </a:bodyPr>
          <a:lstStyle/>
          <a:p>
            <a:pPr algn="just" fontAlgn="auto">
              <a:lnSpc>
                <a:spcPct val="90000"/>
              </a:lnSpc>
              <a:spcBef>
                <a:spcPts val="225"/>
              </a:spcBef>
              <a:spcAft>
                <a:spcPts val="225"/>
              </a:spcAft>
              <a:buClr>
                <a:srgbClr val="FFFFFF"/>
              </a:buClr>
            </a:pPr>
            <a:r>
              <a:rPr lang="en-US" sz="1600" dirty="0">
                <a:ea typeface="MS PGothic" pitchFamily="34" charset="-128"/>
                <a:cs typeface="+mn-cs"/>
              </a:rPr>
              <a:t>SQC: Sequencer Cache (shared L1 instruction)</a:t>
            </a:r>
          </a:p>
        </p:txBody>
      </p:sp>
      <p:sp>
        <p:nvSpPr>
          <p:cNvPr id="5" name="Left-Right Arrow 4"/>
          <p:cNvSpPr/>
          <p:nvPr/>
        </p:nvSpPr>
        <p:spPr>
          <a:xfrm>
            <a:off x="4567732" y="2841909"/>
            <a:ext cx="523108" cy="363474"/>
          </a:xfrm>
          <a:prstGeom prst="leftRightArrow">
            <a:avLst/>
          </a:prstGeom>
          <a:solidFill>
            <a:schemeClr val="bg2">
              <a:lumMod val="65000"/>
              <a:lumOff val="35000"/>
            </a:schemeClr>
          </a:solidFill>
          <a:ln/>
          <a:effectLst/>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latin typeface="Calibri" panose="020F0502020204030204" pitchFamily="34" charset="0"/>
            </a:endParaRPr>
          </a:p>
        </p:txBody>
      </p:sp>
      <p:sp>
        <p:nvSpPr>
          <p:cNvPr id="55" name="TextBox 54"/>
          <p:cNvSpPr txBox="1"/>
          <p:nvPr/>
        </p:nvSpPr>
        <p:spPr>
          <a:xfrm>
            <a:off x="6786061" y="4551144"/>
            <a:ext cx="1704121" cy="313932"/>
          </a:xfrm>
          <a:prstGeom prst="rect">
            <a:avLst/>
          </a:prstGeom>
          <a:effectLst/>
        </p:spPr>
        <p:txBody>
          <a:bodyPr wrap="none" rtlCol="0" anchor="ctr" anchorCtr="0">
            <a:spAutoFit/>
          </a:bodyPr>
          <a:lstStyle/>
          <a:p>
            <a:pPr fontAlgn="auto">
              <a:lnSpc>
                <a:spcPct val="90000"/>
              </a:lnSpc>
              <a:spcBef>
                <a:spcPts val="225"/>
              </a:spcBef>
              <a:spcAft>
                <a:spcPts val="225"/>
              </a:spcAft>
              <a:buClr>
                <a:srgbClr val="FFFFFF"/>
              </a:buClr>
            </a:pPr>
            <a:r>
              <a:rPr lang="en-US" sz="1600" b="1" i="1" dirty="0">
                <a:ea typeface="MS PGothic" pitchFamily="34" charset="-128"/>
                <a:cs typeface="+mn-cs"/>
              </a:rPr>
              <a:t>AMD terminology</a:t>
            </a:r>
          </a:p>
        </p:txBody>
      </p:sp>
      <p:sp>
        <p:nvSpPr>
          <p:cNvPr id="6" name="TextBox 5">
            <a:extLst>
              <a:ext uri="{FF2B5EF4-FFF2-40B4-BE49-F238E27FC236}">
                <a16:creationId xmlns="" xmlns:a16="http://schemas.microsoft.com/office/drawing/2014/main" id="{D1420853-D81E-45B6-A4B0-EDC5566BBCAF}"/>
              </a:ext>
            </a:extLst>
          </p:cNvPr>
          <p:cNvSpPr txBox="1"/>
          <p:nvPr/>
        </p:nvSpPr>
        <p:spPr>
          <a:xfrm>
            <a:off x="7686113" y="1476637"/>
            <a:ext cx="4303772" cy="338554"/>
          </a:xfrm>
          <a:prstGeom prst="rect">
            <a:avLst/>
          </a:prstGeom>
          <a:noFill/>
          <a:effectLst/>
        </p:spPr>
        <p:txBody>
          <a:bodyPr wrap="square" rtlCol="0">
            <a:spAutoFit/>
          </a:bodyPr>
          <a:lstStyle/>
          <a:p>
            <a:pPr algn="just">
              <a:spcAft>
                <a:spcPts val="600"/>
              </a:spcAft>
              <a:buClr>
                <a:schemeClr val="bg2"/>
              </a:buClr>
            </a:pPr>
            <a:r>
              <a:rPr lang="en-US" sz="1600" dirty="0"/>
              <a:t>CU: Compute Unit (SM in NVIDIA terminology)</a:t>
            </a:r>
          </a:p>
        </p:txBody>
      </p:sp>
      <p:cxnSp>
        <p:nvCxnSpPr>
          <p:cNvPr id="8" name="Straight Connector 7">
            <a:extLst>
              <a:ext uri="{FF2B5EF4-FFF2-40B4-BE49-F238E27FC236}">
                <a16:creationId xmlns="" xmlns:a16="http://schemas.microsoft.com/office/drawing/2014/main" id="{426E29F4-574F-4524-AE9C-88FF7387966D}"/>
              </a:ext>
            </a:extLst>
          </p:cNvPr>
          <p:cNvCxnSpPr>
            <a:cxnSpLocks/>
            <a:stCxn id="6" idx="2"/>
            <a:endCxn id="107" idx="3"/>
          </p:cNvCxnSpPr>
          <p:nvPr/>
        </p:nvCxnSpPr>
        <p:spPr>
          <a:xfrm flipH="1">
            <a:off x="8730691" y="1815191"/>
            <a:ext cx="1107308" cy="1038924"/>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2388B517-61B8-4DC7-8A45-C35875D8949D}"/>
              </a:ext>
            </a:extLst>
          </p:cNvPr>
          <p:cNvSpPr txBox="1"/>
          <p:nvPr/>
        </p:nvSpPr>
        <p:spPr>
          <a:xfrm>
            <a:off x="9375216" y="2912996"/>
            <a:ext cx="2614669" cy="584775"/>
          </a:xfrm>
          <a:prstGeom prst="rect">
            <a:avLst/>
          </a:prstGeom>
          <a:noFill/>
          <a:effectLst/>
        </p:spPr>
        <p:txBody>
          <a:bodyPr wrap="square" rtlCol="0">
            <a:spAutoFit/>
          </a:bodyPr>
          <a:lstStyle/>
          <a:p>
            <a:pPr algn="just">
              <a:spcAft>
                <a:spcPts val="600"/>
              </a:spcAft>
              <a:buClr>
                <a:schemeClr val="bg2"/>
              </a:buClr>
            </a:pPr>
            <a:r>
              <a:rPr lang="en-US" sz="1600" dirty="0"/>
              <a:t>TCP: Texture Cache per Pipe (private L1 data)</a:t>
            </a:r>
          </a:p>
        </p:txBody>
      </p:sp>
      <p:cxnSp>
        <p:nvCxnSpPr>
          <p:cNvPr id="67" name="Straight Connector 66">
            <a:extLst>
              <a:ext uri="{FF2B5EF4-FFF2-40B4-BE49-F238E27FC236}">
                <a16:creationId xmlns="" xmlns:a16="http://schemas.microsoft.com/office/drawing/2014/main" id="{538E06C6-74B6-4707-9298-9EF9CAA6399F}"/>
              </a:ext>
            </a:extLst>
          </p:cNvPr>
          <p:cNvCxnSpPr>
            <a:cxnSpLocks/>
            <a:stCxn id="66" idx="1"/>
            <a:endCxn id="108" idx="3"/>
          </p:cNvCxnSpPr>
          <p:nvPr/>
        </p:nvCxnSpPr>
        <p:spPr>
          <a:xfrm flipH="1">
            <a:off x="8730691" y="3205384"/>
            <a:ext cx="644525" cy="171449"/>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 xmlns:a16="http://schemas.microsoft.com/office/drawing/2014/main" id="{D6639C85-F73F-4B71-B790-D4B07BEEAF5A}"/>
              </a:ext>
            </a:extLst>
          </p:cNvPr>
          <p:cNvSpPr txBox="1"/>
          <p:nvPr/>
        </p:nvSpPr>
        <p:spPr>
          <a:xfrm>
            <a:off x="9071639" y="4123335"/>
            <a:ext cx="2918246" cy="584775"/>
          </a:xfrm>
          <a:prstGeom prst="rect">
            <a:avLst/>
          </a:prstGeom>
          <a:noFill/>
          <a:effectLst/>
        </p:spPr>
        <p:txBody>
          <a:bodyPr wrap="square" rtlCol="0">
            <a:spAutoFit/>
          </a:bodyPr>
          <a:lstStyle/>
          <a:p>
            <a:pPr algn="just">
              <a:spcAft>
                <a:spcPts val="600"/>
              </a:spcAft>
              <a:buClr>
                <a:schemeClr val="bg2"/>
              </a:buClr>
            </a:pPr>
            <a:r>
              <a:rPr lang="en-US" sz="1600" dirty="0"/>
              <a:t>TCC: Texture Cache per Channel (shared L2)</a:t>
            </a:r>
          </a:p>
        </p:txBody>
      </p:sp>
      <p:cxnSp>
        <p:nvCxnSpPr>
          <p:cNvPr id="74" name="Straight Connector 73">
            <a:extLst>
              <a:ext uri="{FF2B5EF4-FFF2-40B4-BE49-F238E27FC236}">
                <a16:creationId xmlns="" xmlns:a16="http://schemas.microsoft.com/office/drawing/2014/main" id="{5A315C1B-CD8B-4C04-8711-3C354B214B58}"/>
              </a:ext>
            </a:extLst>
          </p:cNvPr>
          <p:cNvCxnSpPr>
            <a:cxnSpLocks/>
            <a:stCxn id="73" idx="1"/>
            <a:endCxn id="110" idx="3"/>
          </p:cNvCxnSpPr>
          <p:nvPr/>
        </p:nvCxnSpPr>
        <p:spPr>
          <a:xfrm flipH="1" flipV="1">
            <a:off x="8730691" y="4058948"/>
            <a:ext cx="340948" cy="356775"/>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 xmlns:a16="http://schemas.microsoft.com/office/drawing/2014/main" id="{09BB87D6-814E-4F35-A2FF-F15070DFD0CA}"/>
              </a:ext>
            </a:extLst>
          </p:cNvPr>
          <p:cNvCxnSpPr>
            <a:cxnSpLocks/>
            <a:stCxn id="111" idx="2"/>
            <a:endCxn id="109" idx="0"/>
          </p:cNvCxnSpPr>
          <p:nvPr/>
        </p:nvCxnSpPr>
        <p:spPr>
          <a:xfrm>
            <a:off x="6252603" y="1334853"/>
            <a:ext cx="1335088" cy="961633"/>
          </a:xfrm>
          <a:prstGeom prst="line">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Rounded Rectangle 36">
            <a:extLst>
              <a:ext uri="{FF2B5EF4-FFF2-40B4-BE49-F238E27FC236}">
                <a16:creationId xmlns="" xmlns:a16="http://schemas.microsoft.com/office/drawing/2014/main" id="{C814A192-67DD-4F30-99C1-B40EB35D63B6}"/>
              </a:ext>
            </a:extLst>
          </p:cNvPr>
          <p:cNvSpPr/>
          <p:nvPr/>
        </p:nvSpPr>
        <p:spPr bwMode="auto">
          <a:xfrm>
            <a:off x="643466" y="2601290"/>
            <a:ext cx="1152671" cy="49856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Scalar Cache</a:t>
            </a:r>
          </a:p>
        </p:txBody>
      </p:sp>
      <p:cxnSp>
        <p:nvCxnSpPr>
          <p:cNvPr id="7" name="Connector: Elbow 6">
            <a:extLst>
              <a:ext uri="{FF2B5EF4-FFF2-40B4-BE49-F238E27FC236}">
                <a16:creationId xmlns="" xmlns:a16="http://schemas.microsoft.com/office/drawing/2014/main" id="{52431743-ED1F-4BC9-A41B-1BD5441261DE}"/>
              </a:ext>
            </a:extLst>
          </p:cNvPr>
          <p:cNvCxnSpPr>
            <a:cxnSpLocks/>
            <a:stCxn id="61" idx="2"/>
            <a:endCxn id="38" idx="1"/>
          </p:cNvCxnSpPr>
          <p:nvPr/>
        </p:nvCxnSpPr>
        <p:spPr>
          <a:xfrm rot="16200000" flipH="1">
            <a:off x="1143120" y="3176532"/>
            <a:ext cx="959098" cy="805734"/>
          </a:xfrm>
          <a:prstGeom prst="bentConnector2">
            <a:avLst/>
          </a:prstGeom>
          <a:ln w="254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8" name="Rounded Rectangle 36">
            <a:extLst>
              <a:ext uri="{FF2B5EF4-FFF2-40B4-BE49-F238E27FC236}">
                <a16:creationId xmlns="" xmlns:a16="http://schemas.microsoft.com/office/drawing/2014/main" id="{E9D0AB61-B01A-4AD0-9D4F-47F7A8A84431}"/>
              </a:ext>
            </a:extLst>
          </p:cNvPr>
          <p:cNvSpPr/>
          <p:nvPr/>
        </p:nvSpPr>
        <p:spPr bwMode="auto">
          <a:xfrm>
            <a:off x="5137648" y="2620516"/>
            <a:ext cx="1152671" cy="49856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Scalar Cache</a:t>
            </a:r>
          </a:p>
        </p:txBody>
      </p:sp>
      <p:cxnSp>
        <p:nvCxnSpPr>
          <p:cNvPr id="79" name="Connector: Elbow 78">
            <a:extLst>
              <a:ext uri="{FF2B5EF4-FFF2-40B4-BE49-F238E27FC236}">
                <a16:creationId xmlns="" xmlns:a16="http://schemas.microsoft.com/office/drawing/2014/main" id="{7F8FF59D-F11F-46A1-BC94-DED4385B9248}"/>
              </a:ext>
            </a:extLst>
          </p:cNvPr>
          <p:cNvCxnSpPr>
            <a:cxnSpLocks/>
            <a:stCxn id="78" idx="2"/>
            <a:endCxn id="110" idx="1"/>
          </p:cNvCxnSpPr>
          <p:nvPr/>
        </p:nvCxnSpPr>
        <p:spPr>
          <a:xfrm rot="16200000" flipH="1">
            <a:off x="5609401" y="3223658"/>
            <a:ext cx="939872" cy="730707"/>
          </a:xfrm>
          <a:prstGeom prst="bentConnector2">
            <a:avLst/>
          </a:prstGeom>
          <a:ln w="222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 xmlns:a16="http://schemas.microsoft.com/office/drawing/2014/main" id="{2B21FD39-AF46-4481-86EE-FFF3E339165E}"/>
              </a:ext>
            </a:extLst>
          </p:cNvPr>
          <p:cNvSpPr txBox="1"/>
          <p:nvPr/>
        </p:nvSpPr>
        <p:spPr>
          <a:xfrm>
            <a:off x="5599476" y="5386275"/>
            <a:ext cx="4605080" cy="808426"/>
          </a:xfrm>
          <a:prstGeom prst="rect">
            <a:avLst/>
          </a:prstGeom>
          <a:effectLst/>
        </p:spPr>
        <p:txBody>
          <a:bodyPr wrap="square" rtlCol="0" anchor="ctr" anchorCtr="0">
            <a:spAutoFit/>
          </a:bodyPr>
          <a:lstStyle/>
          <a:p>
            <a:pPr algn="just" fontAlgn="auto">
              <a:lnSpc>
                <a:spcPct val="90000"/>
              </a:lnSpc>
              <a:spcBef>
                <a:spcPts val="225"/>
              </a:spcBef>
              <a:spcAft>
                <a:spcPts val="225"/>
              </a:spcAft>
              <a:buClr>
                <a:srgbClr val="FFFFFF"/>
              </a:buClr>
            </a:pPr>
            <a:r>
              <a:rPr lang="en-US" sz="1600" b="1" dirty="0">
                <a:ea typeface="MS PGothic" pitchFamily="34" charset="-128"/>
                <a:cs typeface="+mn-cs"/>
              </a:rPr>
              <a:t>Not shown (per GPU core):</a:t>
            </a:r>
          </a:p>
          <a:p>
            <a:pPr algn="just" fontAlgn="auto">
              <a:lnSpc>
                <a:spcPct val="90000"/>
              </a:lnSpc>
              <a:spcBef>
                <a:spcPts val="225"/>
              </a:spcBef>
              <a:spcAft>
                <a:spcPts val="225"/>
              </a:spcAft>
              <a:buClr>
                <a:srgbClr val="FFFFFF"/>
              </a:buClr>
            </a:pPr>
            <a:r>
              <a:rPr lang="en-US" sz="1600" dirty="0">
                <a:ea typeface="MS PGothic" pitchFamily="34" charset="-128"/>
                <a:cs typeface="+mn-cs"/>
              </a:rPr>
              <a:t>LDS: Local Data Share (Shared memory in NVIDIA terminology, sometimes called “scratch pad”)</a:t>
            </a:r>
          </a:p>
        </p:txBody>
      </p:sp>
    </p:spTree>
    <p:extLst>
      <p:ext uri="{BB962C8B-B14F-4D97-AF65-F5344CB8AC3E}">
        <p14:creationId xmlns:p14="http://schemas.microsoft.com/office/powerpoint/2010/main" val="32658115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Covered a very high-level overview of:</a:t>
            </a:r>
          </a:p>
          <a:p>
            <a:pPr lvl="1"/>
            <a:r>
              <a:rPr lang="en-US" dirty="0"/>
              <a:t>Introduction to the gem5 APU simulator  </a:t>
            </a:r>
          </a:p>
          <a:p>
            <a:pPr lvl="1"/>
            <a:r>
              <a:rPr lang="en-US" dirty="0"/>
              <a:t>Mapping between APU system and gem5 APU simulator</a:t>
            </a:r>
          </a:p>
          <a:p>
            <a:endParaRPr lang="en-US" dirty="0"/>
          </a:p>
          <a:p>
            <a:r>
              <a:rPr lang="en-US" dirty="0"/>
              <a:t>Topics discussed </a:t>
            </a:r>
          </a:p>
          <a:p>
            <a:pPr lvl="1"/>
            <a:r>
              <a:rPr lang="en-US" dirty="0"/>
              <a:t>HSA and GCN Background</a:t>
            </a:r>
          </a:p>
          <a:p>
            <a:pPr lvl="1"/>
            <a:r>
              <a:rPr lang="en-US" dirty="0"/>
              <a:t>Compilation and Simulation Flow</a:t>
            </a:r>
          </a:p>
          <a:p>
            <a:pPr lvl="1"/>
            <a:r>
              <a:rPr lang="en-US" dirty="0"/>
              <a:t>GPU Core modules</a:t>
            </a:r>
          </a:p>
          <a:p>
            <a:pPr lvl="1"/>
            <a:r>
              <a:rPr lang="en-US" dirty="0"/>
              <a:t>GPU memory system model in Ruby</a:t>
            </a:r>
          </a:p>
          <a:p>
            <a:pPr lvl="1"/>
            <a:r>
              <a:rPr lang="en-US" dirty="0"/>
              <a:t>GPU protocol tester</a:t>
            </a:r>
          </a:p>
          <a:p>
            <a:pPr lvl="1"/>
            <a:r>
              <a:rPr lang="en-US" dirty="0"/>
              <a:t>Comparisons/Improvements</a:t>
            </a:r>
          </a:p>
          <a:p>
            <a:endParaRPr lang="en-US" dirty="0"/>
          </a:p>
          <a:p>
            <a:r>
              <a:rPr lang="en-US" dirty="0"/>
              <a:t>Much more detail in the gem5 source code</a:t>
            </a:r>
          </a:p>
          <a:p>
            <a:endParaRPr lang="en-US" dirty="0"/>
          </a:p>
          <a:p>
            <a:r>
              <a:rPr lang="en-US" b="1" dirty="0">
                <a:solidFill>
                  <a:schemeClr val="accent1">
                    <a:lumMod val="75000"/>
                  </a:schemeClr>
                </a:solidFill>
              </a:rPr>
              <a:t>Please contribute back to this community tool!</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495067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a:xfrm>
            <a:off x="378712" y="1371600"/>
            <a:ext cx="2468880" cy="5029200"/>
          </a:xfrm>
        </p:spPr>
        <p:txBody>
          <a:bodyPr/>
          <a:lstStyle/>
          <a:p>
            <a:pPr marL="0" indent="0">
              <a:spcBef>
                <a:spcPts val="0"/>
              </a:spcBef>
              <a:spcAft>
                <a:spcPts val="1200"/>
              </a:spcAft>
              <a:buNone/>
            </a:pPr>
            <a:r>
              <a:rPr lang="en-US" sz="1800" dirty="0"/>
              <a:t>Alex Dutu</a:t>
            </a:r>
          </a:p>
          <a:p>
            <a:pPr marL="0" indent="0">
              <a:spcBef>
                <a:spcPts val="0"/>
              </a:spcBef>
              <a:spcAft>
                <a:spcPts val="1200"/>
              </a:spcAft>
              <a:buNone/>
            </a:pPr>
            <a:r>
              <a:rPr lang="en-US" sz="1800" dirty="0"/>
              <a:t>Ali Jafri</a:t>
            </a:r>
          </a:p>
          <a:p>
            <a:pPr marL="0" indent="0">
              <a:spcBef>
                <a:spcPts val="0"/>
              </a:spcBef>
              <a:spcAft>
                <a:spcPts val="1200"/>
              </a:spcAft>
              <a:buNone/>
            </a:pPr>
            <a:r>
              <a:rPr lang="en-US" sz="1800" dirty="0" err="1"/>
              <a:t>Arka</a:t>
            </a:r>
            <a:r>
              <a:rPr lang="en-US" sz="1800" dirty="0"/>
              <a:t> Basu</a:t>
            </a:r>
          </a:p>
          <a:p>
            <a:pPr marL="0" indent="0">
              <a:spcBef>
                <a:spcPts val="0"/>
              </a:spcBef>
              <a:spcAft>
                <a:spcPts val="1200"/>
              </a:spcAft>
              <a:buNone/>
            </a:pPr>
            <a:r>
              <a:rPr lang="en-US" sz="1800" dirty="0" err="1"/>
              <a:t>Ayse</a:t>
            </a:r>
            <a:r>
              <a:rPr lang="en-US" sz="1800" dirty="0"/>
              <a:t> </a:t>
            </a:r>
            <a:r>
              <a:rPr lang="en-US" sz="1800" dirty="0" err="1"/>
              <a:t>Yilmazer</a:t>
            </a:r>
            <a:endParaRPr lang="en-US" sz="1800" dirty="0"/>
          </a:p>
          <a:p>
            <a:pPr marL="0" indent="0">
              <a:spcBef>
                <a:spcPts val="0"/>
              </a:spcBef>
              <a:spcAft>
                <a:spcPts val="1200"/>
              </a:spcAft>
              <a:buNone/>
            </a:pPr>
            <a:r>
              <a:rPr lang="en-US" sz="1800" dirty="0" err="1"/>
              <a:t>Binh</a:t>
            </a:r>
            <a:r>
              <a:rPr lang="en-US" sz="1800" dirty="0"/>
              <a:t> Pham</a:t>
            </a:r>
          </a:p>
          <a:p>
            <a:pPr marL="0" indent="0">
              <a:spcBef>
                <a:spcPts val="0"/>
              </a:spcBef>
              <a:spcAft>
                <a:spcPts val="1200"/>
              </a:spcAft>
              <a:buNone/>
            </a:pPr>
            <a:r>
              <a:rPr lang="en-US" sz="1800" dirty="0"/>
              <a:t>Blake </a:t>
            </a:r>
            <a:r>
              <a:rPr lang="en-US" sz="1800" dirty="0" err="1"/>
              <a:t>Hechtman</a:t>
            </a:r>
            <a:endParaRPr lang="en-US" sz="1800" dirty="0"/>
          </a:p>
          <a:p>
            <a:pPr marL="0" indent="0">
              <a:spcBef>
                <a:spcPts val="0"/>
              </a:spcBef>
              <a:spcAft>
                <a:spcPts val="1200"/>
              </a:spcAft>
              <a:buNone/>
            </a:pPr>
            <a:r>
              <a:rPr lang="en-US" sz="1800" dirty="0"/>
              <a:t>Brad Beckmann</a:t>
            </a:r>
          </a:p>
          <a:p>
            <a:pPr marL="0" indent="0">
              <a:spcBef>
                <a:spcPts val="0"/>
              </a:spcBef>
              <a:spcAft>
                <a:spcPts val="1200"/>
              </a:spcAft>
              <a:buNone/>
            </a:pPr>
            <a:r>
              <a:rPr lang="en-US" sz="1800" dirty="0"/>
              <a:t>Brandon Potter</a:t>
            </a:r>
          </a:p>
          <a:p>
            <a:pPr marL="0" indent="0">
              <a:spcBef>
                <a:spcPts val="0"/>
              </a:spcBef>
              <a:spcAft>
                <a:spcPts val="1200"/>
              </a:spcAft>
              <a:buNone/>
            </a:pPr>
            <a:r>
              <a:rPr lang="en-US" sz="1800" dirty="0"/>
              <a:t>Can </a:t>
            </a:r>
            <a:r>
              <a:rPr lang="en-US" sz="1800" dirty="0" err="1"/>
              <a:t>Hankendi</a:t>
            </a:r>
            <a:endParaRPr lang="en-US" sz="1800" dirty="0"/>
          </a:p>
          <a:p>
            <a:pPr marL="0" indent="0">
              <a:spcBef>
                <a:spcPts val="0"/>
              </a:spcBef>
              <a:spcAft>
                <a:spcPts val="1200"/>
              </a:spcAft>
              <a:buNone/>
            </a:pPr>
            <a:r>
              <a:rPr lang="en-US" sz="1800" dirty="0"/>
              <a:t>David Hashe</a:t>
            </a:r>
          </a:p>
        </p:txBody>
      </p:sp>
      <p:sp>
        <p:nvSpPr>
          <p:cNvPr id="4" name="Text Placeholder 3"/>
          <p:cNvSpPr>
            <a:spLocks noGrp="1"/>
          </p:cNvSpPr>
          <p:nvPr>
            <p:ph type="body" sz="quarter" idx="10"/>
          </p:nvPr>
        </p:nvSpPr>
        <p:spPr/>
        <p:txBody>
          <a:bodyPr/>
          <a:lstStyle/>
          <a:p>
            <a:r>
              <a:rPr lang="en-US" dirty="0"/>
              <a:t>Many Contributors over the past 8+ years</a:t>
            </a:r>
          </a:p>
        </p:txBody>
      </p:sp>
      <p:sp>
        <p:nvSpPr>
          <p:cNvPr id="5" name="Content Placeholder 4"/>
          <p:cNvSpPr>
            <a:spLocks noGrp="1"/>
          </p:cNvSpPr>
          <p:nvPr>
            <p:ph sz="quarter" idx="11"/>
          </p:nvPr>
        </p:nvSpPr>
        <p:spPr>
          <a:xfrm>
            <a:off x="4284702" y="1371600"/>
            <a:ext cx="2468880" cy="5029200"/>
          </a:xfrm>
        </p:spPr>
        <p:txBody>
          <a:bodyPr/>
          <a:lstStyle/>
          <a:p>
            <a:pPr marL="0" indent="0">
              <a:spcBef>
                <a:spcPts val="0"/>
              </a:spcBef>
              <a:spcAft>
                <a:spcPts val="1200"/>
              </a:spcAft>
              <a:buNone/>
            </a:pPr>
            <a:r>
              <a:rPr lang="en-US" sz="1800" dirty="0"/>
              <a:t>John Alsop</a:t>
            </a:r>
          </a:p>
          <a:p>
            <a:pPr marL="0" indent="0">
              <a:spcBef>
                <a:spcPts val="0"/>
              </a:spcBef>
              <a:spcAft>
                <a:spcPts val="1200"/>
              </a:spcAft>
              <a:buNone/>
            </a:pPr>
            <a:r>
              <a:rPr lang="en-US" sz="1800" dirty="0"/>
              <a:t>John Kalamatianos</a:t>
            </a:r>
          </a:p>
          <a:p>
            <a:pPr marL="0" indent="0">
              <a:spcBef>
                <a:spcPts val="0"/>
              </a:spcBef>
              <a:spcAft>
                <a:spcPts val="1200"/>
              </a:spcAft>
              <a:buNone/>
            </a:pPr>
            <a:r>
              <a:rPr lang="en-US" sz="1800" dirty="0"/>
              <a:t>Kishore Punniyamurthy</a:t>
            </a:r>
          </a:p>
          <a:p>
            <a:pPr marL="0" indent="0">
              <a:spcBef>
                <a:spcPts val="0"/>
              </a:spcBef>
              <a:spcAft>
                <a:spcPts val="1200"/>
              </a:spcAft>
              <a:buNone/>
            </a:pPr>
            <a:r>
              <a:rPr lang="en-US" sz="1800" dirty="0" err="1"/>
              <a:t>Kunal</a:t>
            </a:r>
            <a:r>
              <a:rPr lang="en-US" sz="1800" dirty="0"/>
              <a:t> Korgaonkar</a:t>
            </a:r>
          </a:p>
          <a:p>
            <a:pPr marL="0" indent="0">
              <a:spcBef>
                <a:spcPts val="0"/>
              </a:spcBef>
              <a:spcAft>
                <a:spcPts val="1200"/>
              </a:spcAft>
              <a:buNone/>
            </a:pPr>
            <a:r>
              <a:rPr lang="en-US" sz="1800" dirty="0"/>
              <a:t>Lisa Hsu</a:t>
            </a:r>
          </a:p>
          <a:p>
            <a:pPr marL="0" indent="0">
              <a:spcBef>
                <a:spcPts val="0"/>
              </a:spcBef>
              <a:spcAft>
                <a:spcPts val="1200"/>
              </a:spcAft>
              <a:buNone/>
            </a:pPr>
            <a:r>
              <a:rPr lang="en-US" sz="1800" dirty="0"/>
              <a:t>Manish Arora</a:t>
            </a:r>
          </a:p>
          <a:p>
            <a:pPr marL="0" indent="0">
              <a:spcBef>
                <a:spcPts val="0"/>
              </a:spcBef>
              <a:spcAft>
                <a:spcPts val="1200"/>
              </a:spcAft>
              <a:buNone/>
            </a:pPr>
            <a:r>
              <a:rPr lang="en-US" sz="1800" dirty="0"/>
              <a:t>Marc Orr</a:t>
            </a:r>
          </a:p>
          <a:p>
            <a:pPr marL="0" indent="0">
              <a:spcBef>
                <a:spcPts val="0"/>
              </a:spcBef>
              <a:spcAft>
                <a:spcPts val="1200"/>
              </a:spcAft>
              <a:buNone/>
            </a:pPr>
            <a:r>
              <a:rPr lang="en-US" sz="1800" dirty="0"/>
              <a:t>Mario Mendez-</a:t>
            </a:r>
            <a:r>
              <a:rPr lang="en-US" sz="1800" dirty="0" err="1"/>
              <a:t>Lojo</a:t>
            </a:r>
            <a:endParaRPr lang="en-US" sz="1800" dirty="0"/>
          </a:p>
          <a:p>
            <a:pPr marL="0" indent="0">
              <a:spcBef>
                <a:spcPts val="0"/>
              </a:spcBef>
              <a:spcAft>
                <a:spcPts val="1200"/>
              </a:spcAft>
              <a:buNone/>
            </a:pPr>
            <a:r>
              <a:rPr lang="en-US" sz="1800" b="1" dirty="0"/>
              <a:t>Mark Leather</a:t>
            </a:r>
          </a:p>
          <a:p>
            <a:pPr marL="0" indent="0">
              <a:spcBef>
                <a:spcPts val="0"/>
              </a:spcBef>
              <a:spcAft>
                <a:spcPts val="1200"/>
              </a:spcAft>
              <a:buNone/>
            </a:pPr>
            <a:r>
              <a:rPr lang="en-US" sz="1800" dirty="0"/>
              <a:t>Mark Wilkening</a:t>
            </a:r>
          </a:p>
          <a:p>
            <a:pPr marL="0" indent="0">
              <a:spcBef>
                <a:spcPts val="0"/>
              </a:spcBef>
              <a:spcAft>
                <a:spcPts val="1200"/>
              </a:spcAft>
              <a:buNone/>
            </a:pPr>
            <a:r>
              <a:rPr lang="en-US" sz="1800" dirty="0"/>
              <a:t>Martin Brown</a:t>
            </a:r>
          </a:p>
          <a:p>
            <a:pPr marL="0" indent="0">
              <a:spcBef>
                <a:spcPts val="0"/>
              </a:spcBef>
              <a:spcAft>
                <a:spcPts val="1200"/>
              </a:spcAft>
              <a:buNone/>
            </a:pPr>
            <a:endParaRPr lang="en-US" sz="1800" dirty="0"/>
          </a:p>
        </p:txBody>
      </p:sp>
      <p:sp>
        <p:nvSpPr>
          <p:cNvPr id="6" name="Content Placeholder 2"/>
          <p:cNvSpPr txBox="1">
            <a:spLocks/>
          </p:cNvSpPr>
          <p:nvPr/>
        </p:nvSpPr>
        <p:spPr bwMode="auto">
          <a:xfrm>
            <a:off x="2359923" y="1371600"/>
            <a:ext cx="246888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rgbClr val="000000"/>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None/>
            </a:pPr>
            <a:r>
              <a:rPr lang="en-US" sz="1800" dirty="0"/>
              <a:t>David Roberts</a:t>
            </a:r>
          </a:p>
          <a:p>
            <a:pPr marL="0" indent="0">
              <a:spcBef>
                <a:spcPts val="0"/>
              </a:spcBef>
              <a:spcAft>
                <a:spcPts val="1200"/>
              </a:spcAft>
              <a:buNone/>
            </a:pPr>
            <a:r>
              <a:rPr lang="en-US" sz="1800" dirty="0"/>
              <a:t>Derek </a:t>
            </a:r>
            <a:r>
              <a:rPr lang="en-US" sz="1800" dirty="0" err="1"/>
              <a:t>Hower</a:t>
            </a:r>
            <a:endParaRPr lang="en-US" sz="1800" dirty="0"/>
          </a:p>
          <a:p>
            <a:pPr marL="0" indent="0">
              <a:spcBef>
                <a:spcPts val="0"/>
              </a:spcBef>
              <a:spcAft>
                <a:spcPts val="1200"/>
              </a:spcAft>
              <a:buNone/>
            </a:pPr>
            <a:r>
              <a:rPr lang="en-US" sz="1800" dirty="0"/>
              <a:t>Dmitri </a:t>
            </a:r>
            <a:r>
              <a:rPr lang="en-US" sz="1800" dirty="0" err="1"/>
              <a:t>Yudanov</a:t>
            </a:r>
            <a:endParaRPr lang="en-US" sz="1800" dirty="0"/>
          </a:p>
          <a:p>
            <a:pPr marL="0" indent="0">
              <a:spcBef>
                <a:spcPts val="0"/>
              </a:spcBef>
              <a:spcAft>
                <a:spcPts val="1200"/>
              </a:spcAft>
              <a:buNone/>
            </a:pPr>
            <a:r>
              <a:rPr lang="en-US" sz="1800" dirty="0"/>
              <a:t>Eric Van </a:t>
            </a:r>
            <a:r>
              <a:rPr lang="en-US" sz="1800" dirty="0" err="1"/>
              <a:t>Tassell</a:t>
            </a:r>
            <a:endParaRPr lang="en-US" sz="1800" dirty="0"/>
          </a:p>
          <a:p>
            <a:pPr marL="0" indent="0">
              <a:spcBef>
                <a:spcPts val="0"/>
              </a:spcBef>
              <a:spcAft>
                <a:spcPts val="1200"/>
              </a:spcAft>
              <a:buNone/>
            </a:pPr>
            <a:r>
              <a:rPr lang="en-US" sz="1800" dirty="0" err="1"/>
              <a:t>Gagan</a:t>
            </a:r>
            <a:r>
              <a:rPr lang="en-US" sz="1800" dirty="0"/>
              <a:t> Sachdev</a:t>
            </a:r>
          </a:p>
          <a:p>
            <a:pPr marL="0" indent="0">
              <a:spcBef>
                <a:spcPts val="0"/>
              </a:spcBef>
              <a:spcAft>
                <a:spcPts val="1200"/>
              </a:spcAft>
              <a:buNone/>
            </a:pPr>
            <a:r>
              <a:rPr lang="en-US" sz="1800" dirty="0"/>
              <a:t>James Wang</a:t>
            </a:r>
          </a:p>
          <a:p>
            <a:pPr marL="0" indent="0">
              <a:spcBef>
                <a:spcPts val="0"/>
              </a:spcBef>
              <a:spcAft>
                <a:spcPts val="1200"/>
              </a:spcAft>
              <a:buNone/>
            </a:pPr>
            <a:r>
              <a:rPr lang="en-US" sz="1800" dirty="0"/>
              <a:t>Jason Power</a:t>
            </a:r>
          </a:p>
          <a:p>
            <a:pPr marL="0" indent="0">
              <a:spcBef>
                <a:spcPts val="0"/>
              </a:spcBef>
              <a:spcAft>
                <a:spcPts val="1200"/>
              </a:spcAft>
              <a:buNone/>
            </a:pPr>
            <a:r>
              <a:rPr lang="en-US" sz="1800" dirty="0"/>
              <a:t>Joel </a:t>
            </a:r>
            <a:r>
              <a:rPr lang="en-US" sz="1800" dirty="0" err="1"/>
              <a:t>Hestness</a:t>
            </a:r>
            <a:endParaRPr lang="en-US" sz="1800" dirty="0"/>
          </a:p>
          <a:p>
            <a:pPr marL="0" indent="0">
              <a:spcBef>
                <a:spcPts val="0"/>
              </a:spcBef>
              <a:spcAft>
                <a:spcPts val="1200"/>
              </a:spcAft>
              <a:buNone/>
            </a:pPr>
            <a:r>
              <a:rPr lang="en-US" sz="1800" dirty="0"/>
              <a:t>Jieming Yin</a:t>
            </a:r>
          </a:p>
          <a:p>
            <a:pPr marL="0" indent="0">
              <a:spcBef>
                <a:spcPts val="0"/>
              </a:spcBef>
              <a:spcAft>
                <a:spcPts val="1200"/>
              </a:spcAft>
              <a:buNone/>
            </a:pPr>
            <a:r>
              <a:rPr lang="en-US" sz="1800" dirty="0"/>
              <a:t>Joe Gross</a:t>
            </a:r>
          </a:p>
          <a:p>
            <a:pPr marL="0" indent="0">
              <a:spcBef>
                <a:spcPts val="0"/>
              </a:spcBef>
              <a:spcAft>
                <a:spcPts val="1200"/>
              </a:spcAft>
              <a:buNone/>
            </a:pPr>
            <a:endParaRPr lang="en-US" sz="1800" dirty="0"/>
          </a:p>
        </p:txBody>
      </p:sp>
      <p:sp>
        <p:nvSpPr>
          <p:cNvPr id="7" name="Content Placeholder 4"/>
          <p:cNvSpPr txBox="1">
            <a:spLocks/>
          </p:cNvSpPr>
          <p:nvPr/>
        </p:nvSpPr>
        <p:spPr bwMode="auto">
          <a:xfrm>
            <a:off x="6722276" y="1371600"/>
            <a:ext cx="246888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None/>
            </a:pPr>
            <a:r>
              <a:rPr lang="en-US" sz="1800" dirty="0"/>
              <a:t>Matt Poremba</a:t>
            </a:r>
          </a:p>
          <a:p>
            <a:pPr marL="0" indent="0">
              <a:spcBef>
                <a:spcPts val="0"/>
              </a:spcBef>
              <a:spcAft>
                <a:spcPts val="1200"/>
              </a:spcAft>
              <a:buNone/>
            </a:pPr>
            <a:r>
              <a:rPr lang="en-US" sz="1800" dirty="0"/>
              <a:t>Matt Sinclair</a:t>
            </a:r>
          </a:p>
          <a:p>
            <a:pPr marL="0" indent="0">
              <a:spcBef>
                <a:spcPts val="0"/>
              </a:spcBef>
              <a:spcAft>
                <a:spcPts val="1200"/>
              </a:spcAft>
              <a:buNone/>
            </a:pPr>
            <a:r>
              <a:rPr lang="en-US" sz="1800" dirty="0"/>
              <a:t>Michael </a:t>
            </a:r>
            <a:r>
              <a:rPr lang="en-US" sz="1800" dirty="0" err="1"/>
              <a:t>LeBeane</a:t>
            </a:r>
            <a:endParaRPr lang="en-US" sz="1800" dirty="0"/>
          </a:p>
          <a:p>
            <a:pPr marL="0" indent="0">
              <a:spcBef>
                <a:spcPts val="0"/>
              </a:spcBef>
              <a:spcAft>
                <a:spcPts val="1200"/>
              </a:spcAft>
              <a:buNone/>
            </a:pPr>
            <a:r>
              <a:rPr lang="en-US" sz="1800" dirty="0"/>
              <a:t>Mike Chu</a:t>
            </a:r>
          </a:p>
          <a:p>
            <a:pPr marL="0" indent="0">
              <a:spcBef>
                <a:spcPts val="0"/>
              </a:spcBef>
              <a:spcAft>
                <a:spcPts val="1200"/>
              </a:spcAft>
              <a:buNone/>
            </a:pPr>
            <a:r>
              <a:rPr lang="en-US" sz="1800" dirty="0" err="1"/>
              <a:t>Myrto</a:t>
            </a:r>
            <a:r>
              <a:rPr lang="en-US" sz="1800" dirty="0"/>
              <a:t> </a:t>
            </a:r>
            <a:r>
              <a:rPr lang="en-US" sz="1800" dirty="0" err="1"/>
              <a:t>Papadopoulou</a:t>
            </a:r>
            <a:endParaRPr lang="en-US" sz="1800" dirty="0"/>
          </a:p>
          <a:p>
            <a:pPr marL="0" indent="0">
              <a:spcBef>
                <a:spcPts val="0"/>
              </a:spcBef>
              <a:spcAft>
                <a:spcPts val="1200"/>
              </a:spcAft>
              <a:buNone/>
            </a:pPr>
            <a:r>
              <a:rPr lang="en-US" sz="1800" dirty="0" err="1"/>
              <a:t>Monir</a:t>
            </a:r>
            <a:r>
              <a:rPr lang="en-US" sz="1800" dirty="0"/>
              <a:t> </a:t>
            </a:r>
            <a:r>
              <a:rPr lang="en-US" sz="1800" dirty="0" err="1"/>
              <a:t>Mozumder</a:t>
            </a:r>
            <a:endParaRPr lang="en-US" sz="1800" dirty="0"/>
          </a:p>
          <a:p>
            <a:pPr marL="0" indent="0">
              <a:spcBef>
                <a:spcPts val="0"/>
              </a:spcBef>
              <a:spcAft>
                <a:spcPts val="1200"/>
              </a:spcAft>
              <a:buNone/>
            </a:pPr>
            <a:r>
              <a:rPr lang="en-US" sz="1800" dirty="0" err="1"/>
              <a:t>Nagesh</a:t>
            </a:r>
            <a:r>
              <a:rPr lang="en-US" sz="1800" dirty="0"/>
              <a:t> </a:t>
            </a:r>
            <a:r>
              <a:rPr lang="en-US" sz="1800" dirty="0" err="1"/>
              <a:t>Lakshminarayana</a:t>
            </a:r>
            <a:endParaRPr lang="en-US" sz="1800" dirty="0"/>
          </a:p>
          <a:p>
            <a:pPr marL="0" indent="0">
              <a:spcBef>
                <a:spcPts val="0"/>
              </a:spcBef>
              <a:spcAft>
                <a:spcPts val="1200"/>
              </a:spcAft>
              <a:buNone/>
            </a:pPr>
            <a:r>
              <a:rPr lang="en-US" sz="1800" dirty="0" err="1"/>
              <a:t>Nilay</a:t>
            </a:r>
            <a:r>
              <a:rPr lang="en-US" sz="1800" dirty="0"/>
              <a:t> </a:t>
            </a:r>
            <a:r>
              <a:rPr lang="en-US" sz="1800" dirty="0" err="1"/>
              <a:t>Vaish</a:t>
            </a:r>
            <a:endParaRPr lang="en-US" sz="1800" dirty="0"/>
          </a:p>
          <a:p>
            <a:pPr marL="0" indent="0">
              <a:spcBef>
                <a:spcPts val="0"/>
              </a:spcBef>
              <a:spcAft>
                <a:spcPts val="1200"/>
              </a:spcAft>
              <a:buNone/>
            </a:pPr>
            <a:r>
              <a:rPr lang="en-US" sz="1800" dirty="0"/>
              <a:t>Onur Kayiran</a:t>
            </a:r>
          </a:p>
          <a:p>
            <a:pPr marL="0" indent="0">
              <a:spcBef>
                <a:spcPts val="0"/>
              </a:spcBef>
              <a:spcAft>
                <a:spcPts val="1200"/>
              </a:spcAft>
              <a:buNone/>
            </a:pPr>
            <a:r>
              <a:rPr lang="en-US" sz="1800" dirty="0"/>
              <a:t>Srikant Bharadwaj</a:t>
            </a:r>
          </a:p>
          <a:p>
            <a:pPr marL="0" indent="0">
              <a:spcBef>
                <a:spcPts val="0"/>
              </a:spcBef>
              <a:spcAft>
                <a:spcPts val="1200"/>
              </a:spcAft>
              <a:buNone/>
            </a:pPr>
            <a:r>
              <a:rPr lang="en-US" sz="1800" dirty="0"/>
              <a:t>Shrikanth Ganapathy</a:t>
            </a:r>
          </a:p>
        </p:txBody>
      </p:sp>
      <p:sp>
        <p:nvSpPr>
          <p:cNvPr id="8" name="Content Placeholder 4"/>
          <p:cNvSpPr txBox="1">
            <a:spLocks/>
          </p:cNvSpPr>
          <p:nvPr/>
        </p:nvSpPr>
        <p:spPr bwMode="auto">
          <a:xfrm>
            <a:off x="9498140" y="1371600"/>
            <a:ext cx="246888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None/>
            </a:pPr>
            <a:r>
              <a:rPr lang="en-US" sz="1800" dirty="0"/>
              <a:t>Si Li</a:t>
            </a:r>
          </a:p>
          <a:p>
            <a:pPr marL="0" indent="0">
              <a:spcBef>
                <a:spcPts val="0"/>
              </a:spcBef>
              <a:spcAft>
                <a:spcPts val="1200"/>
              </a:spcAft>
              <a:buNone/>
            </a:pPr>
            <a:r>
              <a:rPr lang="en-US" sz="1800" dirty="0"/>
              <a:t>Sooraj Puthoor</a:t>
            </a:r>
          </a:p>
          <a:p>
            <a:pPr marL="0" indent="0">
              <a:spcBef>
                <a:spcPts val="0"/>
              </a:spcBef>
              <a:spcAft>
                <a:spcPts val="1200"/>
              </a:spcAft>
              <a:buNone/>
            </a:pPr>
            <a:r>
              <a:rPr lang="en-US" sz="1800" dirty="0"/>
              <a:t>Steve Reinhardt</a:t>
            </a:r>
          </a:p>
          <a:p>
            <a:pPr marL="0" indent="0">
              <a:spcBef>
                <a:spcPts val="0"/>
              </a:spcBef>
              <a:spcAft>
                <a:spcPts val="1200"/>
              </a:spcAft>
              <a:buNone/>
            </a:pPr>
            <a:r>
              <a:rPr lang="en-US" sz="1800" dirty="0"/>
              <a:t>Tanmay Gangwani</a:t>
            </a:r>
          </a:p>
          <a:p>
            <a:pPr marL="0" indent="0">
              <a:spcBef>
                <a:spcPts val="0"/>
              </a:spcBef>
              <a:spcAft>
                <a:spcPts val="1200"/>
              </a:spcAft>
              <a:buNone/>
            </a:pPr>
            <a:r>
              <a:rPr lang="en-US" sz="1800" dirty="0"/>
              <a:t>Tim Rogers</a:t>
            </a:r>
          </a:p>
          <a:p>
            <a:pPr marL="0" indent="0">
              <a:spcBef>
                <a:spcPts val="0"/>
              </a:spcBef>
              <a:spcAft>
                <a:spcPts val="1200"/>
              </a:spcAft>
              <a:buNone/>
            </a:pPr>
            <a:r>
              <a:rPr lang="en-US" sz="1800" dirty="0"/>
              <a:t>Tony Gutierrez</a:t>
            </a:r>
          </a:p>
          <a:p>
            <a:pPr marL="0" indent="0">
              <a:spcBef>
                <a:spcPts val="0"/>
              </a:spcBef>
              <a:spcAft>
                <a:spcPts val="1200"/>
              </a:spcAft>
              <a:buNone/>
            </a:pPr>
            <a:r>
              <a:rPr lang="en-US" sz="1800" dirty="0"/>
              <a:t>Tsung Tai Yeh</a:t>
            </a:r>
          </a:p>
          <a:p>
            <a:pPr marL="0" indent="0">
              <a:spcBef>
                <a:spcPts val="0"/>
              </a:spcBef>
              <a:spcAft>
                <a:spcPts val="1200"/>
              </a:spcAft>
              <a:buNone/>
            </a:pPr>
            <a:r>
              <a:rPr lang="en-US" sz="1800" dirty="0" err="1"/>
              <a:t>Tushar</a:t>
            </a:r>
            <a:r>
              <a:rPr lang="en-US" sz="1800" dirty="0"/>
              <a:t> Krishna</a:t>
            </a:r>
          </a:p>
          <a:p>
            <a:pPr marL="0" indent="0">
              <a:spcBef>
                <a:spcPts val="0"/>
              </a:spcBef>
              <a:spcAft>
                <a:spcPts val="1200"/>
              </a:spcAft>
              <a:buNone/>
            </a:pPr>
            <a:r>
              <a:rPr lang="en-US" sz="1800" dirty="0"/>
              <a:t>Xianwei Zhang</a:t>
            </a:r>
          </a:p>
          <a:p>
            <a:pPr marL="0" indent="0">
              <a:spcBef>
                <a:spcPts val="0"/>
              </a:spcBef>
              <a:spcAft>
                <a:spcPts val="1200"/>
              </a:spcAft>
              <a:buNone/>
            </a:pPr>
            <a:r>
              <a:rPr lang="en-US" sz="1800" dirty="0"/>
              <a:t>Yatin Manerkar</a:t>
            </a:r>
          </a:p>
          <a:p>
            <a:pPr marL="0" indent="0">
              <a:spcBef>
                <a:spcPts val="0"/>
              </a:spcBef>
              <a:spcAft>
                <a:spcPts val="1200"/>
              </a:spcAft>
              <a:buNone/>
            </a:pPr>
            <a:r>
              <a:rPr lang="en-US" sz="1800" dirty="0"/>
              <a:t>Yasuko Eckert</a:t>
            </a:r>
          </a:p>
          <a:p>
            <a:pPr marL="0" indent="0">
              <a:spcBef>
                <a:spcPts val="0"/>
              </a:spcBef>
              <a:spcAft>
                <a:spcPts val="1200"/>
              </a:spcAft>
              <a:buNone/>
            </a:pPr>
            <a:endParaRPr lang="en-US" sz="1800" dirty="0"/>
          </a:p>
        </p:txBody>
      </p:sp>
    </p:spTree>
    <p:extLst>
      <p:ext uri="{BB962C8B-B14F-4D97-AF65-F5344CB8AC3E}">
        <p14:creationId xmlns:p14="http://schemas.microsoft.com/office/powerpoint/2010/main" val="8133135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367109">
              <a:buNone/>
              <a:defRPr/>
            </a:pPr>
            <a:r>
              <a:rPr lang="en-US" sz="1000" dirty="0"/>
              <a:t>The information presented in this document is for informational purposes only and may contain technical inaccuracies, omissions and typographical errors.</a:t>
            </a:r>
            <a:br>
              <a:rPr lang="en-US" sz="1000" dirty="0"/>
            </a:br>
            <a:endParaRPr lang="en-US" sz="1000" dirty="0"/>
          </a:p>
          <a:p>
            <a:pPr marL="0" indent="0" defTabSz="367109">
              <a:buNone/>
              <a:defRPr/>
            </a:pPr>
            <a:r>
              <a:rPr lang="en-US" sz="10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000" dirty="0"/>
            </a:br>
            <a:endParaRPr lang="en-US" sz="1000" dirty="0"/>
          </a:p>
          <a:p>
            <a:pPr marL="0" indent="0" defTabSz="367109">
              <a:buNone/>
              <a:defRPr/>
            </a:pPr>
            <a:r>
              <a:rPr lang="en-US" sz="1000" dirty="0"/>
              <a:t>AMD MAKES NO REPRESENTATIONS OR WARRANTIES WITH RESPECT TO THE CONTENTS HEREOF AND ASSUMES NO RESPONSIBILITY FOR ANY INACCURACIES, ERRORS OR OMISSIONS THAT MAY APPEAR IN THIS INFORMATION.</a:t>
            </a:r>
            <a:br>
              <a:rPr lang="en-US" sz="1000" dirty="0"/>
            </a:br>
            <a:endParaRPr lang="en-US" sz="1000" dirty="0"/>
          </a:p>
          <a:p>
            <a:pPr marL="0" indent="0" defTabSz="367109">
              <a:buNone/>
              <a:defRPr/>
            </a:pPr>
            <a:r>
              <a:rPr lang="en-US" sz="10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367109">
              <a:buNone/>
              <a:defRPr/>
            </a:pPr>
            <a:endParaRPr lang="en-US" sz="1000" b="1" u="sng" dirty="0"/>
          </a:p>
          <a:p>
            <a:pPr marL="0" indent="0" algn="just" defTabSz="367109">
              <a:buNone/>
              <a:defRPr/>
            </a:pPr>
            <a:r>
              <a:rPr lang="en-US" sz="1000" b="1" u="sng" dirty="0"/>
              <a:t>ATTRIBUTION</a:t>
            </a:r>
          </a:p>
          <a:p>
            <a:pPr marL="0" indent="0">
              <a:buNone/>
            </a:pPr>
            <a:r>
              <a:rPr lang="en-US" sz="1000" dirty="0"/>
              <a:t>© 2018 Advanced Micro Devices, Inc. All rights reserved. AMD, the AMD Arrow logo,</a:t>
            </a:r>
            <a:r>
              <a:rPr lang="en-CA" sz="1000" dirty="0"/>
              <a:t> </a:t>
            </a:r>
            <a:r>
              <a:rPr lang="en-US" sz="1000" dirty="0"/>
              <a:t>and combinations thereof are trademarks of Advanced Micro Devices, Inc. Other product names used in this publication are for identification purposes only and may be trademarks of their respective companies. OpenCL is a trademark of Apple Inc. used by permission of </a:t>
            </a:r>
            <a:r>
              <a:rPr lang="en-US" sz="1000" dirty="0" err="1"/>
              <a:t>Khronos</a:t>
            </a:r>
            <a:r>
              <a:rPr lang="en-US" sz="1000" dirty="0"/>
              <a:t>.</a:t>
            </a:r>
          </a:p>
        </p:txBody>
      </p:sp>
    </p:spTree>
    <p:extLst>
      <p:ext uri="{BB962C8B-B14F-4D97-AF65-F5344CB8AC3E}">
        <p14:creationId xmlns:p14="http://schemas.microsoft.com/office/powerpoint/2010/main" val="3463935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 xmlns:a16="http://schemas.microsoft.com/office/drawing/2014/main" id="{75B41FC1-0D8B-41CE-AC7F-2F66B9A945F1}"/>
              </a:ext>
            </a:extLst>
          </p:cNvPr>
          <p:cNvCxnSpPr>
            <a:cxnSpLocks/>
            <a:stCxn id="73" idx="3"/>
            <a:endCxn id="35" idx="1"/>
          </p:cNvCxnSpPr>
          <p:nvPr/>
        </p:nvCxnSpPr>
        <p:spPr>
          <a:xfrm>
            <a:off x="2781559" y="2415004"/>
            <a:ext cx="1991113" cy="0"/>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2" name="Title 1"/>
          <p:cNvSpPr>
            <a:spLocks noGrp="1"/>
          </p:cNvSpPr>
          <p:nvPr>
            <p:ph type="title"/>
          </p:nvPr>
        </p:nvSpPr>
        <p:spPr/>
        <p:txBody>
          <a:bodyPr/>
          <a:lstStyle/>
          <a:p>
            <a:r>
              <a:rPr lang="en-US" dirty="0"/>
              <a:t>Example APU system</a:t>
            </a:r>
          </a:p>
        </p:txBody>
      </p:sp>
      <p:sp>
        <p:nvSpPr>
          <p:cNvPr id="4" name="Text Placeholder 3"/>
          <p:cNvSpPr>
            <a:spLocks noGrp="1"/>
          </p:cNvSpPr>
          <p:nvPr>
            <p:ph type="body" sz="quarter" idx="10"/>
          </p:nvPr>
        </p:nvSpPr>
        <p:spPr/>
        <p:txBody>
          <a:bodyPr/>
          <a:lstStyle/>
          <a:p>
            <a:r>
              <a:rPr lang="en-US" dirty="0"/>
              <a:t>GPU + CPU core-Pair with a shared directory</a:t>
            </a:r>
          </a:p>
        </p:txBody>
      </p:sp>
      <p:cxnSp>
        <p:nvCxnSpPr>
          <p:cNvPr id="5" name="Elbow Connector 4"/>
          <p:cNvCxnSpPr>
            <a:cxnSpLocks/>
            <a:stCxn id="38" idx="2"/>
            <a:endCxn id="45" idx="0"/>
          </p:cNvCxnSpPr>
          <p:nvPr/>
        </p:nvCxnSpPr>
        <p:spPr>
          <a:xfrm rot="16200000" flipH="1">
            <a:off x="3974879" y="4000021"/>
            <a:ext cx="339128" cy="843"/>
          </a:xfrm>
          <a:prstGeom prst="bentConnector3">
            <a:avLst/>
          </a:prstGeom>
          <a:ln>
            <a:solidFill>
              <a:schemeClr val="tx1"/>
            </a:solidFill>
          </a:ln>
        </p:spPr>
        <p:style>
          <a:lnRef idx="2">
            <a:schemeClr val="accent6"/>
          </a:lnRef>
          <a:fillRef idx="0">
            <a:schemeClr val="accent6"/>
          </a:fillRef>
          <a:effectRef idx="1">
            <a:schemeClr val="accent6"/>
          </a:effectRef>
          <a:fontRef idx="minor">
            <a:schemeClr val="tx1"/>
          </a:fontRef>
        </p:style>
      </p:cxnSp>
      <p:cxnSp>
        <p:nvCxnSpPr>
          <p:cNvPr id="6" name="Elbow Connector 5"/>
          <p:cNvCxnSpPr>
            <a:cxnSpLocks/>
            <a:stCxn id="44" idx="2"/>
            <a:endCxn id="45" idx="0"/>
          </p:cNvCxnSpPr>
          <p:nvPr/>
        </p:nvCxnSpPr>
        <p:spPr>
          <a:xfrm rot="5400000">
            <a:off x="6142611" y="1833133"/>
            <a:ext cx="339128" cy="433462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grpSp>
        <p:nvGrpSpPr>
          <p:cNvPr id="89" name="Group 88"/>
          <p:cNvGrpSpPr/>
          <p:nvPr/>
        </p:nvGrpSpPr>
        <p:grpSpPr>
          <a:xfrm>
            <a:off x="3001022" y="1857375"/>
            <a:ext cx="2286000" cy="1973504"/>
            <a:chOff x="445363" y="1333500"/>
            <a:chExt cx="3048000" cy="2631338"/>
          </a:xfrm>
        </p:grpSpPr>
        <p:cxnSp>
          <p:nvCxnSpPr>
            <p:cNvPr id="16" name="Elbow Connector 15"/>
            <p:cNvCxnSpPr>
              <a:stCxn id="33" idx="2"/>
              <a:endCxn id="38" idx="0"/>
            </p:cNvCxnSpPr>
            <p:nvPr/>
          </p:nvCxnSpPr>
          <p:spPr>
            <a:xfrm rot="5400000">
              <a:off x="1979166" y="2992760"/>
              <a:ext cx="399495" cy="419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7" name="Elbow Connector 16"/>
            <p:cNvCxnSpPr>
              <a:stCxn id="30" idx="2"/>
              <a:endCxn id="38" idx="0"/>
            </p:cNvCxnSpPr>
            <p:nvPr/>
          </p:nvCxnSpPr>
          <p:spPr>
            <a:xfrm rot="16200000" flipH="1">
              <a:off x="1574862" y="3007556"/>
              <a:ext cx="399495" cy="389508"/>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8" name="Elbow Connector 17"/>
            <p:cNvCxnSpPr>
              <a:stCxn id="36" idx="2"/>
              <a:endCxn id="38" idx="0"/>
            </p:cNvCxnSpPr>
            <p:nvPr/>
          </p:nvCxnSpPr>
          <p:spPr>
            <a:xfrm rot="5400000">
              <a:off x="23601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9" name="Elbow Connector 18"/>
            <p:cNvCxnSpPr>
              <a:stCxn id="27" idx="2"/>
              <a:endCxn id="38" idx="0"/>
            </p:cNvCxnSpPr>
            <p:nvPr/>
          </p:nvCxnSpPr>
          <p:spPr>
            <a:xfrm rot="16200000" flipH="1">
              <a:off x="1179066" y="2611760"/>
              <a:ext cx="399495" cy="1181100"/>
            </a:xfrm>
            <a:prstGeom prst="bentConnector3">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37" idx="2"/>
              <a:endCxn id="38" idx="0"/>
            </p:cNvCxnSpPr>
            <p:nvPr/>
          </p:nvCxnSpPr>
          <p:spPr>
            <a:xfrm>
              <a:off x="1969363" y="1638300"/>
              <a:ext cx="0" cy="1763758"/>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1" name="Straight Connector 20"/>
            <p:cNvCxnSpPr>
              <a:endCxn id="26" idx="0"/>
            </p:cNvCxnSpPr>
            <p:nvPr/>
          </p:nvCxnSpPr>
          <p:spPr>
            <a:xfrm>
              <a:off x="7882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2" name="Straight Connector 21"/>
            <p:cNvCxnSpPr>
              <a:endCxn id="29" idx="0"/>
            </p:cNvCxnSpPr>
            <p:nvPr/>
          </p:nvCxnSpPr>
          <p:spPr>
            <a:xfrm>
              <a:off x="1579855"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3" name="Straight Connector 22"/>
            <p:cNvCxnSpPr>
              <a:endCxn id="32" idx="0"/>
            </p:cNvCxnSpPr>
            <p:nvPr/>
          </p:nvCxnSpPr>
          <p:spPr>
            <a:xfrm>
              <a:off x="2388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4" name="Straight Connector 23"/>
            <p:cNvCxnSpPr>
              <a:endCxn id="35" idx="0"/>
            </p:cNvCxnSpPr>
            <p:nvPr/>
          </p:nvCxnSpPr>
          <p:spPr>
            <a:xfrm>
              <a:off x="3150463" y="1638300"/>
              <a:ext cx="0" cy="13390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25" name="Straight Connector 24"/>
            <p:cNvCxnSpPr>
              <a:stCxn id="26" idx="2"/>
              <a:endCxn id="27" idx="0"/>
            </p:cNvCxnSpPr>
            <p:nvPr/>
          </p:nvCxnSpPr>
          <p:spPr>
            <a:xfrm>
              <a:off x="7882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6" name="Rounded Rectangle 25"/>
            <p:cNvSpPr/>
            <p:nvPr/>
          </p:nvSpPr>
          <p:spPr bwMode="auto">
            <a:xfrm>
              <a:off x="4453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CU</a:t>
              </a:r>
            </a:p>
          </p:txBody>
        </p:sp>
        <p:sp>
          <p:nvSpPr>
            <p:cNvPr id="27" name="Rounded Rectangle 26"/>
            <p:cNvSpPr/>
            <p:nvPr/>
          </p:nvSpPr>
          <p:spPr bwMode="auto">
            <a:xfrm>
              <a:off x="4453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TCP</a:t>
              </a:r>
            </a:p>
          </p:txBody>
        </p:sp>
        <p:cxnSp>
          <p:nvCxnSpPr>
            <p:cNvPr id="28" name="Straight Connector 27"/>
            <p:cNvCxnSpPr>
              <a:stCxn id="29" idx="2"/>
              <a:endCxn id="30" idx="0"/>
            </p:cNvCxnSpPr>
            <p:nvPr/>
          </p:nvCxnSpPr>
          <p:spPr>
            <a:xfrm>
              <a:off x="1579855"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29" name="Rounded Rectangle 28"/>
            <p:cNvSpPr/>
            <p:nvPr/>
          </p:nvSpPr>
          <p:spPr bwMode="auto">
            <a:xfrm>
              <a:off x="1236955"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CU</a:t>
              </a:r>
            </a:p>
          </p:txBody>
        </p:sp>
        <p:sp>
          <p:nvSpPr>
            <p:cNvPr id="30" name="Rounded Rectangle 29"/>
            <p:cNvSpPr/>
            <p:nvPr/>
          </p:nvSpPr>
          <p:spPr bwMode="auto">
            <a:xfrm>
              <a:off x="1236955"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TCP</a:t>
              </a:r>
            </a:p>
          </p:txBody>
        </p:sp>
        <p:cxnSp>
          <p:nvCxnSpPr>
            <p:cNvPr id="31" name="Straight Connector 30"/>
            <p:cNvCxnSpPr>
              <a:stCxn id="32" idx="2"/>
              <a:endCxn id="33" idx="0"/>
            </p:cNvCxnSpPr>
            <p:nvPr/>
          </p:nvCxnSpPr>
          <p:spPr>
            <a:xfrm>
              <a:off x="23884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2" name="Rounded Rectangle 31"/>
            <p:cNvSpPr/>
            <p:nvPr/>
          </p:nvSpPr>
          <p:spPr bwMode="auto">
            <a:xfrm>
              <a:off x="2045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CU</a:t>
              </a:r>
            </a:p>
          </p:txBody>
        </p:sp>
        <p:sp>
          <p:nvSpPr>
            <p:cNvPr id="33" name="Rounded Rectangle 32"/>
            <p:cNvSpPr/>
            <p:nvPr/>
          </p:nvSpPr>
          <p:spPr bwMode="auto">
            <a:xfrm>
              <a:off x="2045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TCP</a:t>
              </a:r>
            </a:p>
          </p:txBody>
        </p:sp>
        <p:cxnSp>
          <p:nvCxnSpPr>
            <p:cNvPr id="34" name="Straight Connector 33"/>
            <p:cNvCxnSpPr>
              <a:stCxn id="35" idx="2"/>
              <a:endCxn id="36" idx="0"/>
            </p:cNvCxnSpPr>
            <p:nvPr/>
          </p:nvCxnSpPr>
          <p:spPr>
            <a:xfrm>
              <a:off x="3150463" y="2381805"/>
              <a:ext cx="0" cy="163558"/>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5" name="Rounded Rectangle 34"/>
            <p:cNvSpPr/>
            <p:nvPr/>
          </p:nvSpPr>
          <p:spPr bwMode="auto">
            <a:xfrm>
              <a:off x="2807563" y="1772205"/>
              <a:ext cx="685800" cy="609600"/>
            </a:xfrm>
            <a:prstGeom prst="roundRect">
              <a:avLst/>
            </a:prstGeom>
            <a:solidFill>
              <a:schemeClr val="accent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cs typeface="Arial" charset="0"/>
                </a:rPr>
                <a:t>CU</a:t>
              </a:r>
            </a:p>
          </p:txBody>
        </p:sp>
        <p:sp>
          <p:nvSpPr>
            <p:cNvPr id="36" name="Rounded Rectangle 35"/>
            <p:cNvSpPr/>
            <p:nvPr/>
          </p:nvSpPr>
          <p:spPr bwMode="auto">
            <a:xfrm>
              <a:off x="280756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TCP</a:t>
              </a:r>
            </a:p>
          </p:txBody>
        </p:sp>
        <p:sp>
          <p:nvSpPr>
            <p:cNvPr id="37" name="Rounded Rectangle 36"/>
            <p:cNvSpPr/>
            <p:nvPr/>
          </p:nvSpPr>
          <p:spPr bwMode="auto">
            <a:xfrm>
              <a:off x="445363" y="1333500"/>
              <a:ext cx="3048000" cy="304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SQC</a:t>
              </a:r>
            </a:p>
          </p:txBody>
        </p:sp>
        <p:sp>
          <p:nvSpPr>
            <p:cNvPr id="38" name="Rounded Rectangle 37"/>
            <p:cNvSpPr/>
            <p:nvPr/>
          </p:nvSpPr>
          <p:spPr bwMode="auto">
            <a:xfrm>
              <a:off x="445363" y="3402058"/>
              <a:ext cx="3048000" cy="56278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TCC</a:t>
              </a:r>
            </a:p>
          </p:txBody>
        </p:sp>
      </p:grpSp>
      <p:grpSp>
        <p:nvGrpSpPr>
          <p:cNvPr id="88" name="Group 87"/>
          <p:cNvGrpSpPr/>
          <p:nvPr/>
        </p:nvGrpSpPr>
        <p:grpSpPr>
          <a:xfrm>
            <a:off x="7671037" y="1512568"/>
            <a:ext cx="1616896" cy="2318311"/>
            <a:chOff x="6672046" y="873757"/>
            <a:chExt cx="1495887" cy="3091081"/>
          </a:xfrm>
        </p:grpSpPr>
        <p:cxnSp>
          <p:nvCxnSpPr>
            <p:cNvPr id="9" name="Straight Connector 8"/>
            <p:cNvCxnSpPr>
              <a:cxnSpLocks/>
              <a:stCxn id="39" idx="2"/>
              <a:endCxn id="42" idx="0"/>
            </p:cNvCxnSpPr>
            <p:nvPr/>
          </p:nvCxnSpPr>
          <p:spPr>
            <a:xfrm>
              <a:off x="7014946" y="2381805"/>
              <a:ext cx="0" cy="163559"/>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a:cxnSpLocks/>
              <a:stCxn id="40" idx="2"/>
              <a:endCxn id="43" idx="0"/>
            </p:cNvCxnSpPr>
            <p:nvPr/>
          </p:nvCxnSpPr>
          <p:spPr>
            <a:xfrm>
              <a:off x="7825033" y="2381805"/>
              <a:ext cx="0" cy="163559"/>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a:cxnSpLocks/>
              <a:stCxn id="39" idx="0"/>
            </p:cNvCxnSpPr>
            <p:nvPr/>
          </p:nvCxnSpPr>
          <p:spPr>
            <a:xfrm flipV="1">
              <a:off x="7014946" y="1638301"/>
              <a:ext cx="0" cy="133904"/>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2" name="Straight Connector 11"/>
            <p:cNvCxnSpPr>
              <a:cxnSpLocks/>
              <a:stCxn id="40" idx="0"/>
            </p:cNvCxnSpPr>
            <p:nvPr/>
          </p:nvCxnSpPr>
          <p:spPr>
            <a:xfrm flipV="1">
              <a:off x="7825033" y="1638301"/>
              <a:ext cx="0" cy="133904"/>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3" name="Straight Connector 12"/>
            <p:cNvCxnSpPr>
              <a:cxnSpLocks/>
              <a:stCxn id="41" idx="2"/>
              <a:endCxn id="44" idx="0"/>
            </p:cNvCxnSpPr>
            <p:nvPr/>
          </p:nvCxnSpPr>
          <p:spPr>
            <a:xfrm>
              <a:off x="7419990" y="1638301"/>
              <a:ext cx="0" cy="1763757"/>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4" name="Straight Connector 13"/>
            <p:cNvCxnSpPr>
              <a:stCxn id="42" idx="2"/>
            </p:cNvCxnSpPr>
            <p:nvPr/>
          </p:nvCxnSpPr>
          <p:spPr>
            <a:xfrm>
              <a:off x="7014946" y="3002563"/>
              <a:ext cx="0" cy="39949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43" idx="2"/>
            </p:cNvCxnSpPr>
            <p:nvPr/>
          </p:nvCxnSpPr>
          <p:spPr>
            <a:xfrm>
              <a:off x="7825033" y="3002563"/>
              <a:ext cx="0" cy="399495"/>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39" name="Rounded Rectangle 38"/>
            <p:cNvSpPr/>
            <p:nvPr/>
          </p:nvSpPr>
          <p:spPr bwMode="auto">
            <a:xfrm>
              <a:off x="6672046" y="1772205"/>
              <a:ext cx="685800" cy="609600"/>
            </a:xfrm>
            <a:prstGeom prst="roundRect">
              <a:avLst/>
            </a:prstGeom>
            <a:solidFill>
              <a:schemeClr val="accent4"/>
            </a:solidFill>
            <a:ln>
              <a:noFill/>
              <a:headEnd/>
              <a:tailEnd/>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CPU0</a:t>
              </a:r>
              <a:endParaRPr lang="en-US" sz="1600" b="1" dirty="0">
                <a:solidFill>
                  <a:prstClr val="white"/>
                </a:solidFill>
                <a:latin typeface="Calibri" panose="020F0502020204030204" pitchFamily="34" charset="0"/>
                <a:cs typeface="Arial" charset="0"/>
              </a:endParaRPr>
            </a:p>
          </p:txBody>
        </p:sp>
        <p:sp>
          <p:nvSpPr>
            <p:cNvPr id="40" name="Rounded Rectangle 39"/>
            <p:cNvSpPr/>
            <p:nvPr/>
          </p:nvSpPr>
          <p:spPr bwMode="auto">
            <a:xfrm>
              <a:off x="7482133" y="1772205"/>
              <a:ext cx="685800" cy="609600"/>
            </a:xfrm>
            <a:prstGeom prst="roundRect">
              <a:avLst/>
            </a:prstGeom>
            <a:solidFill>
              <a:schemeClr val="accent4"/>
            </a:solidFill>
            <a:ln>
              <a:noFill/>
              <a:headEnd/>
              <a:tailEnd/>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CPU1</a:t>
              </a:r>
              <a:endParaRPr lang="en-US" sz="1600" b="1" dirty="0">
                <a:solidFill>
                  <a:prstClr val="white"/>
                </a:solidFill>
                <a:latin typeface="Calibri" panose="020F0502020204030204" pitchFamily="34" charset="0"/>
                <a:cs typeface="Arial" charset="0"/>
              </a:endParaRPr>
            </a:p>
          </p:txBody>
        </p:sp>
        <p:sp>
          <p:nvSpPr>
            <p:cNvPr id="41" name="Rounded Rectangle 40"/>
            <p:cNvSpPr/>
            <p:nvPr/>
          </p:nvSpPr>
          <p:spPr bwMode="auto">
            <a:xfrm>
              <a:off x="6672046" y="873757"/>
              <a:ext cx="1495887" cy="764544"/>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CPU I-Cache</a:t>
              </a:r>
            </a:p>
          </p:txBody>
        </p:sp>
        <p:sp>
          <p:nvSpPr>
            <p:cNvPr id="42" name="Rounded Rectangle 41"/>
            <p:cNvSpPr/>
            <p:nvPr/>
          </p:nvSpPr>
          <p:spPr bwMode="auto">
            <a:xfrm>
              <a:off x="6672046"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sp>
          <p:nvSpPr>
            <p:cNvPr id="43" name="Rounded Rectangle 42"/>
            <p:cNvSpPr/>
            <p:nvPr/>
          </p:nvSpPr>
          <p:spPr bwMode="auto">
            <a:xfrm>
              <a:off x="7482133" y="2545363"/>
              <a:ext cx="685800" cy="4572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L1D</a:t>
              </a:r>
            </a:p>
          </p:txBody>
        </p:sp>
        <p:sp>
          <p:nvSpPr>
            <p:cNvPr id="44" name="Rounded Rectangle 43"/>
            <p:cNvSpPr/>
            <p:nvPr/>
          </p:nvSpPr>
          <p:spPr bwMode="auto">
            <a:xfrm>
              <a:off x="6672046" y="3402058"/>
              <a:ext cx="1495887" cy="56278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L2</a:t>
              </a:r>
            </a:p>
          </p:txBody>
        </p:sp>
      </p:grpSp>
      <p:grpSp>
        <p:nvGrpSpPr>
          <p:cNvPr id="87" name="Group 86"/>
          <p:cNvGrpSpPr/>
          <p:nvPr/>
        </p:nvGrpSpPr>
        <p:grpSpPr>
          <a:xfrm>
            <a:off x="3582484" y="4170007"/>
            <a:ext cx="5277578" cy="800100"/>
            <a:chOff x="1131162" y="4405824"/>
            <a:chExt cx="7036771" cy="1066800"/>
          </a:xfrm>
          <a:effectLst/>
        </p:grpSpPr>
        <p:cxnSp>
          <p:nvCxnSpPr>
            <p:cNvPr id="7" name="Straight Connector 6"/>
            <p:cNvCxnSpPr>
              <a:cxnSpLocks/>
              <a:stCxn id="45" idx="3"/>
              <a:endCxn id="46" idx="1"/>
            </p:cNvCxnSpPr>
            <p:nvPr/>
          </p:nvCxnSpPr>
          <p:spPr>
            <a:xfrm>
              <a:off x="2630843" y="4939224"/>
              <a:ext cx="519619" cy="0"/>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a:cxnSpLocks/>
              <a:stCxn id="46" idx="3"/>
              <a:endCxn id="47" idx="1"/>
            </p:cNvCxnSpPr>
            <p:nvPr/>
          </p:nvCxnSpPr>
          <p:spPr>
            <a:xfrm>
              <a:off x="4732637" y="4939224"/>
              <a:ext cx="778839" cy="0"/>
            </a:xfrm>
            <a:prstGeom prst="line">
              <a:avLst/>
            </a:prstGeom>
            <a:ln>
              <a:solidFill>
                <a:schemeClr val="tx1"/>
              </a:solidFill>
            </a:ln>
            <a:effectLst/>
          </p:spPr>
          <p:style>
            <a:lnRef idx="2">
              <a:schemeClr val="accent6"/>
            </a:lnRef>
            <a:fillRef idx="0">
              <a:schemeClr val="accent6"/>
            </a:fillRef>
            <a:effectRef idx="1">
              <a:schemeClr val="accent6"/>
            </a:effectRef>
            <a:fontRef idx="minor">
              <a:schemeClr val="tx1"/>
            </a:fontRef>
          </p:style>
        </p:cxnSp>
        <p:sp>
          <p:nvSpPr>
            <p:cNvPr id="45" name="Rounded Rectangle 44"/>
            <p:cNvSpPr/>
            <p:nvPr/>
          </p:nvSpPr>
          <p:spPr bwMode="auto">
            <a:xfrm>
              <a:off x="1131162" y="4405824"/>
              <a:ext cx="1499681" cy="1066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Directory</a:t>
              </a:r>
            </a:p>
          </p:txBody>
        </p:sp>
        <p:sp>
          <p:nvSpPr>
            <p:cNvPr id="46" name="Rounded Rectangle 45"/>
            <p:cNvSpPr/>
            <p:nvPr/>
          </p:nvSpPr>
          <p:spPr bwMode="auto">
            <a:xfrm>
              <a:off x="3150462" y="4405824"/>
              <a:ext cx="1582175" cy="1066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Memory</a:t>
              </a:r>
            </a:p>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Controller</a:t>
              </a:r>
            </a:p>
          </p:txBody>
        </p:sp>
        <p:sp>
          <p:nvSpPr>
            <p:cNvPr id="47" name="Rounded Rectangle 46"/>
            <p:cNvSpPr/>
            <p:nvPr/>
          </p:nvSpPr>
          <p:spPr bwMode="auto">
            <a:xfrm>
              <a:off x="5511475" y="4405824"/>
              <a:ext cx="2656458" cy="1066800"/>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Memory</a:t>
              </a:r>
            </a:p>
          </p:txBody>
        </p:sp>
      </p:grpSp>
      <p:sp>
        <p:nvSpPr>
          <p:cNvPr id="90" name="Rounded Rectangle 89"/>
          <p:cNvSpPr/>
          <p:nvPr/>
        </p:nvSpPr>
        <p:spPr>
          <a:xfrm>
            <a:off x="1430867" y="1756106"/>
            <a:ext cx="3962878" cy="2145182"/>
          </a:xfrm>
          <a:prstGeom prst="roundRect">
            <a:avLst>
              <a:gd name="adj" fmla="val 6307"/>
            </a:avLst>
          </a:prstGeom>
          <a:no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91" name="TextBox 90"/>
          <p:cNvSpPr txBox="1"/>
          <p:nvPr/>
        </p:nvSpPr>
        <p:spPr>
          <a:xfrm>
            <a:off x="1430867" y="1756106"/>
            <a:ext cx="582749" cy="313932"/>
          </a:xfrm>
          <a:prstGeom prst="rect">
            <a:avLst/>
          </a:prstGeom>
        </p:spPr>
        <p:txBody>
          <a:bodyPr wrap="square" rtlCol="0" anchor="ctr" anchorCtr="0">
            <a:spAutoFit/>
          </a:bodyPr>
          <a:lstStyle/>
          <a:p>
            <a:pPr fontAlgn="auto">
              <a:lnSpc>
                <a:spcPct val="90000"/>
              </a:lnSpc>
              <a:spcBef>
                <a:spcPts val="225"/>
              </a:spcBef>
              <a:spcAft>
                <a:spcPts val="225"/>
              </a:spcAft>
              <a:buClr>
                <a:srgbClr val="FFFFFF"/>
              </a:buClr>
            </a:pPr>
            <a:r>
              <a:rPr lang="en-US" sz="1600" dirty="0">
                <a:ea typeface="MS PGothic" pitchFamily="34" charset="-128"/>
                <a:cs typeface="+mn-cs"/>
              </a:rPr>
              <a:t>GPU</a:t>
            </a:r>
          </a:p>
        </p:txBody>
      </p:sp>
      <p:sp>
        <p:nvSpPr>
          <p:cNvPr id="92" name="Rounded Rectangle 91"/>
          <p:cNvSpPr/>
          <p:nvPr/>
        </p:nvSpPr>
        <p:spPr>
          <a:xfrm>
            <a:off x="7569379" y="1226819"/>
            <a:ext cx="1837087" cy="2674469"/>
          </a:xfrm>
          <a:prstGeom prst="roundRect">
            <a:avLst>
              <a:gd name="adj" fmla="val 6307"/>
            </a:avLst>
          </a:prstGeom>
          <a:noFill/>
          <a:ln w="38100">
            <a:solidFill>
              <a:schemeClr val="accent4"/>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2400" dirty="0">
              <a:solidFill>
                <a:schemeClr val="tx2"/>
              </a:solidFill>
            </a:endParaRPr>
          </a:p>
        </p:txBody>
      </p:sp>
      <p:sp>
        <p:nvSpPr>
          <p:cNvPr id="93" name="TextBox 92"/>
          <p:cNvSpPr txBox="1"/>
          <p:nvPr/>
        </p:nvSpPr>
        <p:spPr>
          <a:xfrm>
            <a:off x="7555379" y="1231779"/>
            <a:ext cx="582749" cy="313932"/>
          </a:xfrm>
          <a:prstGeom prst="rect">
            <a:avLst/>
          </a:prstGeom>
        </p:spPr>
        <p:txBody>
          <a:bodyPr wrap="square" rtlCol="0" anchor="ctr" anchorCtr="0">
            <a:spAutoFit/>
          </a:bodyPr>
          <a:lstStyle/>
          <a:p>
            <a:pPr algn="r" fontAlgn="auto">
              <a:lnSpc>
                <a:spcPct val="90000"/>
              </a:lnSpc>
              <a:spcBef>
                <a:spcPts val="225"/>
              </a:spcBef>
              <a:spcAft>
                <a:spcPts val="225"/>
              </a:spcAft>
              <a:buClr>
                <a:srgbClr val="FFFFFF"/>
              </a:buClr>
            </a:pPr>
            <a:r>
              <a:rPr lang="en-US" sz="1600" dirty="0">
                <a:ea typeface="MS PGothic" pitchFamily="34" charset="-128"/>
                <a:cs typeface="+mn-cs"/>
              </a:rPr>
              <a:t>CPU</a:t>
            </a:r>
          </a:p>
        </p:txBody>
      </p:sp>
      <p:sp>
        <p:nvSpPr>
          <p:cNvPr id="73" name="Rounded Rectangle 36">
            <a:extLst>
              <a:ext uri="{FF2B5EF4-FFF2-40B4-BE49-F238E27FC236}">
                <a16:creationId xmlns="" xmlns:a16="http://schemas.microsoft.com/office/drawing/2014/main" id="{F7E6CCEC-4B30-4717-A9BA-FAAD0C5D5BF9}"/>
              </a:ext>
            </a:extLst>
          </p:cNvPr>
          <p:cNvSpPr/>
          <p:nvPr/>
        </p:nvSpPr>
        <p:spPr bwMode="auto">
          <a:xfrm>
            <a:off x="1606462" y="2164817"/>
            <a:ext cx="1175097" cy="500373"/>
          </a:xfrm>
          <a:prstGeom prst="roundRect">
            <a:avLst/>
          </a:prstGeom>
          <a:solidFill>
            <a:schemeClr val="accent3"/>
          </a:solidFill>
          <a:ln>
            <a:noFill/>
            <a:headEnd/>
            <a:tailEn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34286" rIns="0" bIns="34286" numCol="1" spcCol="0" rtlCol="0" fromWordArt="0" anchor="ctr" anchorCtr="0" forceAA="0" compatLnSpc="1">
            <a:prstTxWarp prst="textNoShape">
              <a:avLst/>
            </a:prstTxWarp>
            <a:noAutofit/>
          </a:bodyPr>
          <a:lstStyle/>
          <a:p>
            <a:pPr marL="1191" indent="-1191" algn="ctr" defTabSz="684887" fontAlgn="auto">
              <a:spcBef>
                <a:spcPts val="0"/>
              </a:spcBef>
              <a:spcAft>
                <a:spcPts val="0"/>
              </a:spcAft>
            </a:pPr>
            <a:r>
              <a:rPr lang="en-US" sz="1600" b="1" dirty="0">
                <a:solidFill>
                  <a:prstClr val="white"/>
                </a:solidFill>
                <a:latin typeface="Calibri" panose="020F0502020204030204" pitchFamily="34" charset="0"/>
              </a:rPr>
              <a:t>Scalar Cache</a:t>
            </a:r>
          </a:p>
        </p:txBody>
      </p:sp>
      <p:cxnSp>
        <p:nvCxnSpPr>
          <p:cNvPr id="53" name="Connector: Elbow 52">
            <a:extLst>
              <a:ext uri="{FF2B5EF4-FFF2-40B4-BE49-F238E27FC236}">
                <a16:creationId xmlns="" xmlns:a16="http://schemas.microsoft.com/office/drawing/2014/main" id="{E2DCCB40-8F46-4301-A094-2BDC56944378}"/>
              </a:ext>
            </a:extLst>
          </p:cNvPr>
          <p:cNvCxnSpPr>
            <a:cxnSpLocks/>
            <a:stCxn id="73" idx="2"/>
            <a:endCxn id="38" idx="1"/>
          </p:cNvCxnSpPr>
          <p:nvPr/>
        </p:nvCxnSpPr>
        <p:spPr>
          <a:xfrm rot="16200000" flipH="1">
            <a:off x="2120193" y="2739007"/>
            <a:ext cx="954647" cy="807011"/>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49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D STANDARD WHT">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2.xml><?xml version="1.0" encoding="utf-8"?>
<a:theme xmlns:a="http://schemas.openxmlformats.org/drawingml/2006/main" name="1_AMD STANDARD WHT">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3.xml><?xml version="1.0" encoding="utf-8"?>
<a:theme xmlns:a="http://schemas.openxmlformats.org/drawingml/2006/main" name="AMD WIDE WHITE">
  <a:themeElements>
    <a:clrScheme name="Custom 8">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812990"/>
      </a:accent5>
      <a:accent6>
        <a:srgbClr val="C7C8CA"/>
      </a:accent6>
      <a:hlink>
        <a:srgbClr val="ED1C24"/>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4625" indent="-174625">
          <a:spcAft>
            <a:spcPts val="600"/>
          </a:spcAft>
          <a:buClr>
            <a:schemeClr val="bg2"/>
          </a:buClr>
          <a:buFont typeface="Wingdings 3" pitchFamily="18" charset="2"/>
          <a:buChar char="}"/>
          <a:defRPr dirty="0" smtClean="0"/>
        </a:defPPr>
      </a:lstStyle>
    </a:txDef>
  </a:objectDefaults>
  <a:extraClrSchemeLst/>
  <a:extLst>
    <a:ext uri="{05A4C25C-085E-4340-85A3-A5531E510DB2}">
      <thm15:themeFamily xmlns:thm15="http://schemas.microsoft.com/office/thememl/2012/main" name="AMDppt_white_16.9_FULL" id="{0F5BB772-61BF-4424-8F7F-672B0EB20FE0}" vid="{DDC21448-E94C-463C-8E65-4028E6DFD941}"/>
    </a:ext>
  </a:extLst>
</a:theme>
</file>

<file path=ppt/theme/theme4.xml><?xml version="1.0" encoding="utf-8"?>
<a:theme xmlns:a="http://schemas.openxmlformats.org/drawingml/2006/main" name="AMD logo">
  <a:themeElements>
    <a:clrScheme name="Custom 8">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812990"/>
      </a:accent5>
      <a:accent6>
        <a:srgbClr val="C7C8CA"/>
      </a:accent6>
      <a:hlink>
        <a:srgbClr val="ED1C24"/>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4625" indent="-174625">
          <a:spcAft>
            <a:spcPts val="600"/>
          </a:spcAft>
          <a:buClr>
            <a:schemeClr val="bg2"/>
          </a:buClr>
          <a:buFont typeface="Wingdings 3" pitchFamily="18" charset="2"/>
          <a:buChar char="}"/>
          <a:defRPr dirty="0" smtClean="0"/>
        </a:defPPr>
      </a:lstStyle>
    </a:txDef>
  </a:objectDefaults>
  <a:extraClrSchemeLst/>
  <a:extLst>
    <a:ext uri="{05A4C25C-085E-4340-85A3-A5531E510DB2}">
      <thm15:themeFamily xmlns:thm15="http://schemas.microsoft.com/office/thememl/2012/main" name="AMDppt_white_16.9_FULL" id="{0F5BB772-61BF-4424-8F7F-672B0EB20FE0}" vid="{BC522225-5FC2-4749-B581-F059121B4268}"/>
    </a:ext>
  </a:extLst>
</a:theme>
</file>

<file path=ppt/theme/theme5.xml><?xml version="1.0" encoding="utf-8"?>
<a:theme xmlns:a="http://schemas.openxmlformats.org/drawingml/2006/main" name="AMD WIDE WHITE LITE">
  <a:themeElements>
    <a:clrScheme name="Custom 8">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812990"/>
      </a:accent5>
      <a:accent6>
        <a:srgbClr val="C7C8CA"/>
      </a:accent6>
      <a:hlink>
        <a:srgbClr val="ED1C24"/>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4625" indent="-174625">
          <a:spcAft>
            <a:spcPts val="600"/>
          </a:spcAft>
          <a:buClr>
            <a:schemeClr val="bg2"/>
          </a:buClr>
          <a:buFont typeface="Wingdings 3" pitchFamily="18" charset="2"/>
          <a:buChar char="}"/>
          <a:defRPr dirty="0" smtClean="0"/>
        </a:defPPr>
      </a:lstStyle>
    </a:txDef>
  </a:objectDefaults>
  <a:extraClrSchemeLst/>
  <a:extLst>
    <a:ext uri="{05A4C25C-085E-4340-85A3-A5531E510DB2}">
      <thm15:themeFamily xmlns:thm15="http://schemas.microsoft.com/office/thememl/2012/main" name="AMDppt_white_16.9_LITE" id="{F1155B73-F0B6-442C-AB4B-65E2D6F081B5}" vid="{EE3D907A-65BD-4A94-8AAC-7E3F15EA4A9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A0D27CE900C440B146DD1911FD3FB8" ma:contentTypeVersion="0" ma:contentTypeDescription="Create a new document." ma:contentTypeScope="" ma:versionID="8ce644b628beeb2eb082a257e0d8c36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D01F3-E723-4B44-9196-AD3829F28A44}">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62ADBA4-1DDE-4CC9-81F6-7469FFA99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06DFB5B-3CE5-4F36-9A18-D858D970B2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AMD STANDARD WHT</Template>
  <TotalTime>62957</TotalTime>
  <Words>7271</Words>
  <Application>Microsoft Office PowerPoint</Application>
  <PresentationFormat>Widescreen</PresentationFormat>
  <Paragraphs>2121</Paragraphs>
  <Slides>82</Slides>
  <Notes>42</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82</vt:i4>
      </vt:variant>
    </vt:vector>
  </HeadingPairs>
  <TitlesOfParts>
    <vt:vector size="96" baseType="lpstr">
      <vt:lpstr>MS PGothic</vt:lpstr>
      <vt:lpstr>Arial</vt:lpstr>
      <vt:lpstr>Calibri</vt:lpstr>
      <vt:lpstr>Calibri Light</vt:lpstr>
      <vt:lpstr>Courier New</vt:lpstr>
      <vt:lpstr>Lucida Console</vt:lpstr>
      <vt:lpstr>Wingdings</vt:lpstr>
      <vt:lpstr>Wingdings 3</vt:lpstr>
      <vt:lpstr>AMD STANDARD WHT</vt:lpstr>
      <vt:lpstr>1_AMD STANDARD WHT</vt:lpstr>
      <vt:lpstr>AMD WIDE WHITE</vt:lpstr>
      <vt:lpstr>AMD logo</vt:lpstr>
      <vt:lpstr>AMD WIDE WHITE LITE</vt:lpstr>
      <vt:lpstr>think-cell Slide</vt:lpstr>
      <vt:lpstr> The AMD gem5 APU simulator: Modeling gpus using the machine isa</vt:lpstr>
      <vt:lpstr>Objectives and scope</vt:lpstr>
      <vt:lpstr>Quick Survey</vt:lpstr>
      <vt:lpstr>Outline</vt:lpstr>
      <vt:lpstr>Background</vt:lpstr>
      <vt:lpstr>Overview of gem5</vt:lpstr>
      <vt:lpstr>APU Simulator Code Organization</vt:lpstr>
      <vt:lpstr>GPU terminology</vt:lpstr>
      <vt:lpstr>Example APU system</vt:lpstr>
      <vt:lpstr>AMD Terminology in a nutshell</vt:lpstr>
      <vt:lpstr>Specification building blocks</vt:lpstr>
      <vt:lpstr>APU Simulation Support</vt:lpstr>
      <vt:lpstr>Outline</vt:lpstr>
      <vt:lpstr>Hw-sw interfaces</vt:lpstr>
      <vt:lpstr>Are you ready to Rocm?</vt:lpstr>
      <vt:lpstr>Detailed view of kernel launch</vt:lpstr>
      <vt:lpstr>Detailed view of kernel launch</vt:lpstr>
      <vt:lpstr>Detailed view of kernel launch</vt:lpstr>
      <vt:lpstr>Gpu microarchitecture</vt:lpstr>
      <vt:lpstr>GPU CORE MODULES</vt:lpstr>
      <vt:lpstr>Isa description/microarchitecture separation</vt:lpstr>
      <vt:lpstr>GPU Core BASED on GCN ARCHITECTURE </vt:lpstr>
      <vt:lpstr>GPU CORE Timing</vt:lpstr>
      <vt:lpstr>Gcn3 gpu isa</vt:lpstr>
      <vt:lpstr>GPU Core MODULE INTERNALS </vt:lpstr>
      <vt:lpstr>Fetch and Wavefront contexts</vt:lpstr>
      <vt:lpstr>Decode and issue</vt:lpstr>
      <vt:lpstr>Register files</vt:lpstr>
      <vt:lpstr>Vector ALUs</vt:lpstr>
      <vt:lpstr>GPU CORE TIMING</vt:lpstr>
      <vt:lpstr>Vector memory execution</vt:lpstr>
      <vt:lpstr>Control flow divergence</vt:lpstr>
      <vt:lpstr>Control flow divergence</vt:lpstr>
      <vt:lpstr>Outline</vt:lpstr>
      <vt:lpstr>What is HSA?</vt:lpstr>
      <vt:lpstr>Key features of hsa</vt:lpstr>
      <vt:lpstr>Traditional discrete gpu</vt:lpstr>
      <vt:lpstr>hUMA unified memory</vt:lpstr>
      <vt:lpstr>HSA Atomics</vt:lpstr>
      <vt:lpstr>The HSA Signals Infrastructure</vt:lpstr>
      <vt:lpstr>Traditional Command and Dispatch Flow</vt:lpstr>
      <vt:lpstr>hQ Command and Dispatch Flow</vt:lpstr>
      <vt:lpstr>Native Support for data-Dependent tasks</vt:lpstr>
      <vt:lpstr>Command queue oversubscription challenge</vt:lpstr>
      <vt:lpstr>Queue scheduling hardware</vt:lpstr>
      <vt:lpstr>Doorbell pages and event pages</vt:lpstr>
      <vt:lpstr>HSA Queue creation</vt:lpstr>
      <vt:lpstr>PowerPoint Presentation</vt:lpstr>
      <vt:lpstr>PowerPoint Presentation</vt:lpstr>
      <vt:lpstr>PowerPoint Presentation</vt:lpstr>
      <vt:lpstr>Outline</vt:lpstr>
      <vt:lpstr>Outline</vt:lpstr>
      <vt:lpstr>Ruby memory contributions</vt:lpstr>
      <vt:lpstr>Ruby memory contributions</vt:lpstr>
      <vt:lpstr>Ruby background</vt:lpstr>
      <vt:lpstr>Ruby memory contributions</vt:lpstr>
      <vt:lpstr>CU - Memory interface</vt:lpstr>
      <vt:lpstr>CU - Memory interface</vt:lpstr>
      <vt:lpstr>Ruby memory contributions</vt:lpstr>
      <vt:lpstr>GPU VIPER protocol (see src/mem/protocol)</vt:lpstr>
      <vt:lpstr>GPU Viper protocol</vt:lpstr>
      <vt:lpstr>GPU Viper protocol</vt:lpstr>
      <vt:lpstr>Ruby memory contributions</vt:lpstr>
      <vt:lpstr>GPU slicc protocol tester</vt:lpstr>
      <vt:lpstr>GPU slicc protocol tester</vt:lpstr>
      <vt:lpstr>GPU slicc protocol tester</vt:lpstr>
      <vt:lpstr>GPU slicc protocol tester</vt:lpstr>
      <vt:lpstr>GPU slicc protocol tester</vt:lpstr>
      <vt:lpstr>GPU slicc protocol tester</vt:lpstr>
      <vt:lpstr>GPU slicc protocol tester</vt:lpstr>
      <vt:lpstr>GPU slicc protocol tester</vt:lpstr>
      <vt:lpstr>GPU slicc protocol tester</vt:lpstr>
      <vt:lpstr>GPU slicc protocol tester</vt:lpstr>
      <vt:lpstr>GPU slicc protocol tester</vt:lpstr>
      <vt:lpstr>Outline</vt:lpstr>
      <vt:lpstr>HIPIFY’ING CUDA BENCHMARKS</vt:lpstr>
      <vt:lpstr>Outline</vt:lpstr>
      <vt:lpstr>Comparison to other GPU Simulators</vt:lpstr>
      <vt:lpstr>Obvious improvements</vt:lpstr>
      <vt:lpstr>Summary</vt:lpstr>
      <vt:lpstr>Thank you</vt:lpstr>
      <vt:lpstr>Disclaimer &amp; Attribution</vt:lpstr>
    </vt:vector>
  </TitlesOfParts>
  <Company>Advanced Micro Devices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AMD gem5 APU Simulator ISCA 2018</dc:title>
  <dc:creator>Brad Beckmann</dc:creator>
  <cp:lastModifiedBy>Beckmann, Brad</cp:lastModifiedBy>
  <cp:revision>1260</cp:revision>
  <cp:lastPrinted>2013-07-20T14:31:32Z</cp:lastPrinted>
  <dcterms:created xsi:type="dcterms:W3CDTF">2013-09-10T15:45:28Z</dcterms:created>
  <dcterms:modified xsi:type="dcterms:W3CDTF">2018-06-02T04:42:55Z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0x010100B0A0D27CE900C440B146DD1911FD3FB8</vt:lpwstr>
  </property>
</Properties>
</file>