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5" r:id="rId2"/>
  </p:sldMasterIdLst>
  <p:notesMasterIdLst>
    <p:notesMasterId r:id="rId32"/>
  </p:notesMasterIdLst>
  <p:handoutMasterIdLst>
    <p:handoutMasterId r:id="rId33"/>
  </p:handoutMasterIdLst>
  <p:sldIdLst>
    <p:sldId id="256" r:id="rId3"/>
    <p:sldId id="411" r:id="rId4"/>
    <p:sldId id="412" r:id="rId5"/>
    <p:sldId id="433" r:id="rId6"/>
    <p:sldId id="566" r:id="rId7"/>
    <p:sldId id="295" r:id="rId8"/>
    <p:sldId id="304" r:id="rId9"/>
    <p:sldId id="306" r:id="rId10"/>
    <p:sldId id="303" r:id="rId11"/>
    <p:sldId id="302" r:id="rId12"/>
    <p:sldId id="305" r:id="rId13"/>
    <p:sldId id="312" r:id="rId14"/>
    <p:sldId id="313" r:id="rId15"/>
    <p:sldId id="563" r:id="rId16"/>
    <p:sldId id="561" r:id="rId17"/>
    <p:sldId id="297" r:id="rId18"/>
    <p:sldId id="307" r:id="rId19"/>
    <p:sldId id="308" r:id="rId20"/>
    <p:sldId id="309" r:id="rId21"/>
    <p:sldId id="315" r:id="rId22"/>
    <p:sldId id="310" r:id="rId23"/>
    <p:sldId id="311" r:id="rId24"/>
    <p:sldId id="427" r:id="rId25"/>
    <p:sldId id="413" r:id="rId26"/>
    <p:sldId id="414" r:id="rId27"/>
    <p:sldId id="421" r:id="rId28"/>
    <p:sldId id="423" r:id="rId29"/>
    <p:sldId id="424" r:id="rId30"/>
    <p:sldId id="42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71" autoAdjust="0"/>
    <p:restoredTop sz="96774" autoAdjust="0"/>
  </p:normalViewPr>
  <p:slideViewPr>
    <p:cSldViewPr snapToObjects="1">
      <p:cViewPr varScale="1">
        <p:scale>
          <a:sx n="127" d="100"/>
          <a:sy n="127" d="100"/>
        </p:scale>
        <p:origin x="16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/C:\Users\Tor\Documents\My%20Dropbox\Stuff\QuadroFX5800-GPGPU-sim.diff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lang="en-CA"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CA"/>
              <a:t>HW - GPGPU-Sim Comparison</a:t>
            </a:r>
          </a:p>
        </c:rich>
      </c:tx>
      <c:layout>
        <c:manualLayout>
          <c:xMode val="edge"/>
          <c:yMode val="edge"/>
          <c:x val="0.22720249591442601"/>
          <c:y val="2.9776754480811098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198687932632499"/>
          <c:y val="0.16625300101957399"/>
          <c:w val="0.69129305364614402"/>
          <c:h val="0.67990033252781201"/>
        </c:manualLayout>
      </c:layout>
      <c:scatterChart>
        <c:scatterStyle val="lineMarker"/>
        <c:varyColors val="0"/>
        <c:ser>
          <c:idx val="2"/>
          <c:order val="0"/>
          <c:tx>
            <c:v>tor 1</c:v>
          </c:tx>
          <c:spPr>
            <a:ln w="28575">
              <a:noFill/>
            </a:ln>
          </c:spPr>
          <c:marker>
            <c:spPr>
              <a:solidFill>
                <a:srgbClr val="9BBB59"/>
              </a:solidFill>
              <a:ln>
                <a:solidFill>
                  <a:srgbClr val="99CC00"/>
                </a:solidFill>
                <a:prstDash val="solid"/>
              </a:ln>
            </c:spPr>
          </c:marker>
          <c:xVal>
            <c:numRef>
              <c:f>'data '!$K$3:$K$100</c:f>
              <c:numCache>
                <c:formatCode>0.00</c:formatCode>
                <c:ptCount val="98"/>
                <c:pt idx="0">
                  <c:v>57.568454417247118</c:v>
                </c:pt>
                <c:pt idx="1">
                  <c:v>61.30657748049034</c:v>
                </c:pt>
                <c:pt idx="2">
                  <c:v>63.899604926795263</c:v>
                </c:pt>
                <c:pt idx="3">
                  <c:v>63.114446529080489</c:v>
                </c:pt>
                <c:pt idx="4">
                  <c:v>64.370455415231447</c:v>
                </c:pt>
                <c:pt idx="5">
                  <c:v>22.106168591791601</c:v>
                </c:pt>
                <c:pt idx="6">
                  <c:v>21.690378586930301</c:v>
                </c:pt>
                <c:pt idx="7">
                  <c:v>22.86600496277914</c:v>
                </c:pt>
                <c:pt idx="8">
                  <c:v>24.192701496455761</c:v>
                </c:pt>
                <c:pt idx="9">
                  <c:v>18.195631528964849</c:v>
                </c:pt>
                <c:pt idx="10">
                  <c:v>18.99286280729579</c:v>
                </c:pt>
                <c:pt idx="11">
                  <c:v>10.68950243614352</c:v>
                </c:pt>
                <c:pt idx="12">
                  <c:v>10.567800321121</c:v>
                </c:pt>
                <c:pt idx="13">
                  <c:v>73.179033356023922</c:v>
                </c:pt>
                <c:pt idx="14">
                  <c:v>79.895949461166865</c:v>
                </c:pt>
                <c:pt idx="15">
                  <c:v>44.647944647944492</c:v>
                </c:pt>
                <c:pt idx="16">
                  <c:v>43.053375196232302</c:v>
                </c:pt>
                <c:pt idx="17">
                  <c:v>34.380341880341852</c:v>
                </c:pt>
                <c:pt idx="18">
                  <c:v>37.505827505827341</c:v>
                </c:pt>
                <c:pt idx="19">
                  <c:v>18.51762820512819</c:v>
                </c:pt>
                <c:pt idx="20">
                  <c:v>17.635836385836381</c:v>
                </c:pt>
                <c:pt idx="21">
                  <c:v>22.32397232397232</c:v>
                </c:pt>
                <c:pt idx="22">
                  <c:v>24.109890109890141</c:v>
                </c:pt>
                <c:pt idx="23">
                  <c:v>10.91852226720648</c:v>
                </c:pt>
                <c:pt idx="24">
                  <c:v>11.81220914317</c:v>
                </c:pt>
                <c:pt idx="25">
                  <c:v>3.5904962885108072</c:v>
                </c:pt>
                <c:pt idx="26">
                  <c:v>193.00995707245701</c:v>
                </c:pt>
                <c:pt idx="27">
                  <c:v>108.9533417402269</c:v>
                </c:pt>
                <c:pt idx="28">
                  <c:v>116.18019263162429</c:v>
                </c:pt>
                <c:pt idx="29">
                  <c:v>114.083269405119</c:v>
                </c:pt>
                <c:pt idx="30">
                  <c:v>121.34411393813529</c:v>
                </c:pt>
                <c:pt idx="31">
                  <c:v>2.5303643724696401E-2</c:v>
                </c:pt>
                <c:pt idx="32">
                  <c:v>2.5641025641025699E-2</c:v>
                </c:pt>
                <c:pt idx="33">
                  <c:v>16.917818509615401</c:v>
                </c:pt>
                <c:pt idx="34">
                  <c:v>2.2474984365228299E-2</c:v>
                </c:pt>
                <c:pt idx="35">
                  <c:v>42.277270751846856</c:v>
                </c:pt>
                <c:pt idx="36">
                  <c:v>44.808843850759999</c:v>
                </c:pt>
                <c:pt idx="37">
                  <c:v>66.246012052463399</c:v>
                </c:pt>
                <c:pt idx="38">
                  <c:v>41.804899011602629</c:v>
                </c:pt>
                <c:pt idx="39">
                  <c:v>42.760439560439558</c:v>
                </c:pt>
                <c:pt idx="40">
                  <c:v>69.223360908754088</c:v>
                </c:pt>
                <c:pt idx="41">
                  <c:v>65.641025641025706</c:v>
                </c:pt>
                <c:pt idx="42">
                  <c:v>41.572649572649389</c:v>
                </c:pt>
                <c:pt idx="43">
                  <c:v>44.542124542124562</c:v>
                </c:pt>
                <c:pt idx="44">
                  <c:v>70.931174089068904</c:v>
                </c:pt>
                <c:pt idx="45">
                  <c:v>0.91006479933110296</c:v>
                </c:pt>
                <c:pt idx="46">
                  <c:v>83.372781065088333</c:v>
                </c:pt>
                <c:pt idx="47">
                  <c:v>115.6273515886287</c:v>
                </c:pt>
                <c:pt idx="48">
                  <c:v>28.346972176759419</c:v>
                </c:pt>
                <c:pt idx="49">
                  <c:v>77.362637362637173</c:v>
                </c:pt>
                <c:pt idx="50">
                  <c:v>55.184933061039253</c:v>
                </c:pt>
                <c:pt idx="51">
                  <c:v>53.314847062386058</c:v>
                </c:pt>
                <c:pt idx="52">
                  <c:v>119.49686940966021</c:v>
                </c:pt>
                <c:pt idx="53">
                  <c:v>30.060755942713701</c:v>
                </c:pt>
                <c:pt idx="54">
                  <c:v>120.1269457458063</c:v>
                </c:pt>
                <c:pt idx="55">
                  <c:v>137.758547008547</c:v>
                </c:pt>
                <c:pt idx="56">
                  <c:v>60.647506339814029</c:v>
                </c:pt>
                <c:pt idx="57">
                  <c:v>61.871334943083831</c:v>
                </c:pt>
                <c:pt idx="58">
                  <c:v>0.16457100591716001</c:v>
                </c:pt>
                <c:pt idx="59">
                  <c:v>110.00779249693861</c:v>
                </c:pt>
                <c:pt idx="60">
                  <c:v>61.552866609046092</c:v>
                </c:pt>
                <c:pt idx="61">
                  <c:v>97.967032967032964</c:v>
                </c:pt>
                <c:pt idx="62">
                  <c:v>59.79789886039886</c:v>
                </c:pt>
                <c:pt idx="63">
                  <c:v>3.4077874853572818</c:v>
                </c:pt>
                <c:pt idx="64">
                  <c:v>0.269945426195426</c:v>
                </c:pt>
                <c:pt idx="65">
                  <c:v>16.567605513955069</c:v>
                </c:pt>
                <c:pt idx="66">
                  <c:v>1.1852600524475521</c:v>
                </c:pt>
                <c:pt idx="67">
                  <c:v>65.565208902772355</c:v>
                </c:pt>
                <c:pt idx="68">
                  <c:v>3.54266034097828</c:v>
                </c:pt>
                <c:pt idx="69">
                  <c:v>0.26516763104152502</c:v>
                </c:pt>
                <c:pt idx="70">
                  <c:v>18.001340606508879</c:v>
                </c:pt>
                <c:pt idx="71">
                  <c:v>1.37240637651822</c:v>
                </c:pt>
                <c:pt idx="72">
                  <c:v>91.190373871938078</c:v>
                </c:pt>
                <c:pt idx="73">
                  <c:v>21.16462976276059</c:v>
                </c:pt>
                <c:pt idx="74">
                  <c:v>86.392059553349881</c:v>
                </c:pt>
                <c:pt idx="75">
                  <c:v>21.827618164967561</c:v>
                </c:pt>
                <c:pt idx="76">
                  <c:v>82.151958470976879</c:v>
                </c:pt>
                <c:pt idx="81">
                  <c:v>1.0069930069930071</c:v>
                </c:pt>
              </c:numCache>
            </c:numRef>
          </c:xVal>
          <c:yVal>
            <c:numRef>
              <c:f>'data '!$L$3:$L$100</c:f>
              <c:numCache>
                <c:formatCode>0.00</c:formatCode>
                <c:ptCount val="98"/>
                <c:pt idx="0">
                  <c:v>69.15118351258937</c:v>
                </c:pt>
                <c:pt idx="1">
                  <c:v>49.419905639182197</c:v>
                </c:pt>
                <c:pt idx="2">
                  <c:v>54.882235528942097</c:v>
                </c:pt>
                <c:pt idx="3">
                  <c:v>54.543980543169852</c:v>
                </c:pt>
                <c:pt idx="4">
                  <c:v>64.351984696317615</c:v>
                </c:pt>
                <c:pt idx="5">
                  <c:v>20.758690321650089</c:v>
                </c:pt>
                <c:pt idx="6">
                  <c:v>20.663316582914572</c:v>
                </c:pt>
                <c:pt idx="7">
                  <c:v>26.02188492763857</c:v>
                </c:pt>
                <c:pt idx="8">
                  <c:v>30.362438220757809</c:v>
                </c:pt>
                <c:pt idx="9">
                  <c:v>20.442784742598011</c:v>
                </c:pt>
                <c:pt idx="10">
                  <c:v>20.843078596682101</c:v>
                </c:pt>
                <c:pt idx="11">
                  <c:v>11.625853071055801</c:v>
                </c:pt>
                <c:pt idx="12">
                  <c:v>12.58309797957854</c:v>
                </c:pt>
                <c:pt idx="13">
                  <c:v>86.649874055415609</c:v>
                </c:pt>
                <c:pt idx="14">
                  <c:v>98.117512835139749</c:v>
                </c:pt>
                <c:pt idx="15">
                  <c:v>52.083086053412131</c:v>
                </c:pt>
                <c:pt idx="16">
                  <c:v>58.119205298013242</c:v>
                </c:pt>
                <c:pt idx="17">
                  <c:v>47.428150331613878</c:v>
                </c:pt>
                <c:pt idx="18">
                  <c:v>43.136729222520152</c:v>
                </c:pt>
                <c:pt idx="19">
                  <c:v>22.949354518371379</c:v>
                </c:pt>
                <c:pt idx="20">
                  <c:v>23.402531645569461</c:v>
                </c:pt>
                <c:pt idx="21">
                  <c:v>31.935953420669598</c:v>
                </c:pt>
                <c:pt idx="22">
                  <c:v>32.503703703703707</c:v>
                </c:pt>
                <c:pt idx="23">
                  <c:v>13.86902370429892</c:v>
                </c:pt>
                <c:pt idx="24">
                  <c:v>13.93058918482647</c:v>
                </c:pt>
                <c:pt idx="25">
                  <c:v>4.30802955665024</c:v>
                </c:pt>
                <c:pt idx="26">
                  <c:v>168.59729695644859</c:v>
                </c:pt>
                <c:pt idx="27">
                  <c:v>130.64398541919769</c:v>
                </c:pt>
                <c:pt idx="28">
                  <c:v>140.4016441573695</c:v>
                </c:pt>
                <c:pt idx="29">
                  <c:v>141.2490016189962</c:v>
                </c:pt>
                <c:pt idx="30">
                  <c:v>134.62318691492641</c:v>
                </c:pt>
                <c:pt idx="31">
                  <c:v>4.1753653444676402E-2</c:v>
                </c:pt>
                <c:pt idx="32">
                  <c:v>3.5555555555555597E-2</c:v>
                </c:pt>
                <c:pt idx="33">
                  <c:v>20.27701080432168</c:v>
                </c:pt>
                <c:pt idx="34">
                  <c:v>2.9669762641898901E-2</c:v>
                </c:pt>
                <c:pt idx="35">
                  <c:v>41.329792883696193</c:v>
                </c:pt>
                <c:pt idx="36">
                  <c:v>47.166060606060597</c:v>
                </c:pt>
                <c:pt idx="37">
                  <c:v>79.368607326136654</c:v>
                </c:pt>
                <c:pt idx="38">
                  <c:v>50.765818656229612</c:v>
                </c:pt>
                <c:pt idx="39">
                  <c:v>48.488473520249173</c:v>
                </c:pt>
                <c:pt idx="40">
                  <c:v>82.629329403095056</c:v>
                </c:pt>
                <c:pt idx="41">
                  <c:v>71.007299270073105</c:v>
                </c:pt>
                <c:pt idx="42">
                  <c:v>47.395858708891602</c:v>
                </c:pt>
                <c:pt idx="43">
                  <c:v>51.099146421536403</c:v>
                </c:pt>
                <c:pt idx="44">
                  <c:v>85.593893129770976</c:v>
                </c:pt>
                <c:pt idx="45">
                  <c:v>1.3334609494640119</c:v>
                </c:pt>
                <c:pt idx="46">
                  <c:v>77.570752688172064</c:v>
                </c:pt>
                <c:pt idx="47">
                  <c:v>144.3531445720252</c:v>
                </c:pt>
                <c:pt idx="48">
                  <c:v>34.567519716723012</c:v>
                </c:pt>
                <c:pt idx="49">
                  <c:v>85.793297398640732</c:v>
                </c:pt>
                <c:pt idx="50">
                  <c:v>59.091875474563373</c:v>
                </c:pt>
                <c:pt idx="51">
                  <c:v>56.766021765417143</c:v>
                </c:pt>
                <c:pt idx="52">
                  <c:v>134.43773584905659</c:v>
                </c:pt>
                <c:pt idx="53">
                  <c:v>27.759424636989561</c:v>
                </c:pt>
                <c:pt idx="54">
                  <c:v>119.6657884832517</c:v>
                </c:pt>
                <c:pt idx="55">
                  <c:v>121.70080226521949</c:v>
                </c:pt>
                <c:pt idx="56">
                  <c:v>54.497531333080161</c:v>
                </c:pt>
                <c:pt idx="57">
                  <c:v>58.341939418581013</c:v>
                </c:pt>
                <c:pt idx="58">
                  <c:v>0.232039397450753</c:v>
                </c:pt>
                <c:pt idx="59">
                  <c:v>129.55752212389379</c:v>
                </c:pt>
                <c:pt idx="60">
                  <c:v>90.794156706507323</c:v>
                </c:pt>
                <c:pt idx="61">
                  <c:v>99.767631630075797</c:v>
                </c:pt>
                <c:pt idx="62">
                  <c:v>72.376077586206463</c:v>
                </c:pt>
                <c:pt idx="63">
                  <c:v>3.8745144284128741</c:v>
                </c:pt>
                <c:pt idx="64">
                  <c:v>0.30036144578313201</c:v>
                </c:pt>
                <c:pt idx="65">
                  <c:v>17.154405286343611</c:v>
                </c:pt>
                <c:pt idx="66">
                  <c:v>1.112564102564102</c:v>
                </c:pt>
                <c:pt idx="67">
                  <c:v>75.551181102362179</c:v>
                </c:pt>
                <c:pt idx="68">
                  <c:v>4.0533381712627001</c:v>
                </c:pt>
                <c:pt idx="69">
                  <c:v>0.299064299424184</c:v>
                </c:pt>
                <c:pt idx="70">
                  <c:v>18.095027881040881</c:v>
                </c:pt>
                <c:pt idx="71">
                  <c:v>1.4758503401360541</c:v>
                </c:pt>
                <c:pt idx="72">
                  <c:v>83.34430402763887</c:v>
                </c:pt>
                <c:pt idx="73">
                  <c:v>18.544881889763779</c:v>
                </c:pt>
                <c:pt idx="74">
                  <c:v>91.681369321922332</c:v>
                </c:pt>
                <c:pt idx="75">
                  <c:v>15.576719576719579</c:v>
                </c:pt>
                <c:pt idx="76">
                  <c:v>102.929785661493</c:v>
                </c:pt>
                <c:pt idx="79">
                  <c:v>52.230000000000011</c:v>
                </c:pt>
                <c:pt idx="81">
                  <c:v>1.9361344537815131</c:v>
                </c:pt>
                <c:pt idx="83">
                  <c:v>1.922689075630253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EF3-4FD2-9658-1D395DEE94CA}"/>
            </c:ext>
          </c:extLst>
        </c:ser>
        <c:ser>
          <c:idx val="0"/>
          <c:order val="1"/>
          <c:tx>
            <c:v>tor 2</c:v>
          </c:tx>
          <c:spPr>
            <a:ln w="28575">
              <a:noFill/>
            </a:ln>
          </c:spPr>
          <c:marker>
            <c:spPr>
              <a:solidFill>
                <a:srgbClr val="4F81BD"/>
              </a:solidFill>
              <a:ln>
                <a:solidFill>
                  <a:srgbClr val="666699"/>
                </a:solidFill>
                <a:prstDash val="solid"/>
              </a:ln>
            </c:spPr>
          </c:marker>
          <c:xVal>
            <c:numRef>
              <c:f>'data tor (2)'!$K$3:$K$100</c:f>
              <c:numCache>
                <c:formatCode>0.00</c:formatCode>
                <c:ptCount val="98"/>
                <c:pt idx="0">
                  <c:v>57.568454417247118</c:v>
                </c:pt>
                <c:pt idx="1">
                  <c:v>61.30657748049034</c:v>
                </c:pt>
                <c:pt idx="2">
                  <c:v>63.899604926795263</c:v>
                </c:pt>
                <c:pt idx="3">
                  <c:v>63.114446529080489</c:v>
                </c:pt>
                <c:pt idx="4">
                  <c:v>64.370455415231447</c:v>
                </c:pt>
                <c:pt idx="5">
                  <c:v>22.106168591791601</c:v>
                </c:pt>
                <c:pt idx="6">
                  <c:v>21.690378586930301</c:v>
                </c:pt>
                <c:pt idx="7">
                  <c:v>22.86600496277914</c:v>
                </c:pt>
                <c:pt idx="8">
                  <c:v>24.192701496455761</c:v>
                </c:pt>
                <c:pt idx="9">
                  <c:v>18.195631528964849</c:v>
                </c:pt>
                <c:pt idx="10">
                  <c:v>18.99286280729579</c:v>
                </c:pt>
                <c:pt idx="11">
                  <c:v>10.68950243614352</c:v>
                </c:pt>
                <c:pt idx="12">
                  <c:v>10.567800321121</c:v>
                </c:pt>
                <c:pt idx="13">
                  <c:v>73.179033356023922</c:v>
                </c:pt>
                <c:pt idx="14">
                  <c:v>79.895949461166865</c:v>
                </c:pt>
                <c:pt idx="15">
                  <c:v>44.647944647944492</c:v>
                </c:pt>
                <c:pt idx="16">
                  <c:v>43.053375196232302</c:v>
                </c:pt>
                <c:pt idx="17">
                  <c:v>34.380341880341852</c:v>
                </c:pt>
                <c:pt idx="18">
                  <c:v>37.505827505827341</c:v>
                </c:pt>
                <c:pt idx="19">
                  <c:v>18.51762820512819</c:v>
                </c:pt>
                <c:pt idx="20">
                  <c:v>17.635836385836381</c:v>
                </c:pt>
                <c:pt idx="21">
                  <c:v>22.32397232397232</c:v>
                </c:pt>
                <c:pt idx="22">
                  <c:v>24.109890109890141</c:v>
                </c:pt>
                <c:pt idx="23">
                  <c:v>10.91852226720648</c:v>
                </c:pt>
                <c:pt idx="24">
                  <c:v>11.81220914317</c:v>
                </c:pt>
                <c:pt idx="25">
                  <c:v>3.5904962885108072</c:v>
                </c:pt>
                <c:pt idx="26">
                  <c:v>193.00995707245701</c:v>
                </c:pt>
                <c:pt idx="27">
                  <c:v>108.9533417402269</c:v>
                </c:pt>
                <c:pt idx="28">
                  <c:v>116.18019263162429</c:v>
                </c:pt>
                <c:pt idx="29">
                  <c:v>114.083269405119</c:v>
                </c:pt>
                <c:pt idx="30">
                  <c:v>121.34411393813529</c:v>
                </c:pt>
                <c:pt idx="31">
                  <c:v>2.5303643724696401E-2</c:v>
                </c:pt>
                <c:pt idx="32">
                  <c:v>2.5641025641025699E-2</c:v>
                </c:pt>
                <c:pt idx="33">
                  <c:v>16.917818509615401</c:v>
                </c:pt>
                <c:pt idx="34">
                  <c:v>2.2474984365228299E-2</c:v>
                </c:pt>
                <c:pt idx="35">
                  <c:v>42.277270751846856</c:v>
                </c:pt>
                <c:pt idx="36">
                  <c:v>44.808843850759999</c:v>
                </c:pt>
                <c:pt idx="37">
                  <c:v>66.246012052463399</c:v>
                </c:pt>
                <c:pt idx="38">
                  <c:v>41.804899011602629</c:v>
                </c:pt>
                <c:pt idx="39">
                  <c:v>42.760439560439558</c:v>
                </c:pt>
                <c:pt idx="40">
                  <c:v>69.223360908754088</c:v>
                </c:pt>
                <c:pt idx="41">
                  <c:v>65.641025641025706</c:v>
                </c:pt>
                <c:pt idx="42">
                  <c:v>41.572649572649389</c:v>
                </c:pt>
                <c:pt idx="43">
                  <c:v>44.542124542124562</c:v>
                </c:pt>
                <c:pt idx="44">
                  <c:v>70.931174089068904</c:v>
                </c:pt>
                <c:pt idx="45">
                  <c:v>0.91006479933110296</c:v>
                </c:pt>
                <c:pt idx="46">
                  <c:v>83.372781065088333</c:v>
                </c:pt>
                <c:pt idx="47">
                  <c:v>115.6273515886287</c:v>
                </c:pt>
                <c:pt idx="48">
                  <c:v>28.346972176759419</c:v>
                </c:pt>
                <c:pt idx="49">
                  <c:v>77.362637362637173</c:v>
                </c:pt>
                <c:pt idx="50">
                  <c:v>55.184933061039253</c:v>
                </c:pt>
                <c:pt idx="51">
                  <c:v>53.314847062386058</c:v>
                </c:pt>
                <c:pt idx="52">
                  <c:v>119.49686940966021</c:v>
                </c:pt>
                <c:pt idx="53">
                  <c:v>30.060755942713701</c:v>
                </c:pt>
                <c:pt idx="54">
                  <c:v>120.1269457458063</c:v>
                </c:pt>
                <c:pt idx="55">
                  <c:v>137.758547008547</c:v>
                </c:pt>
                <c:pt idx="56">
                  <c:v>60.647506339814029</c:v>
                </c:pt>
                <c:pt idx="57">
                  <c:v>61.871334943083831</c:v>
                </c:pt>
                <c:pt idx="58">
                  <c:v>0.16457100591716001</c:v>
                </c:pt>
                <c:pt idx="59">
                  <c:v>110.00779249693861</c:v>
                </c:pt>
                <c:pt idx="60">
                  <c:v>61.552866609046092</c:v>
                </c:pt>
                <c:pt idx="61">
                  <c:v>97.967032967032964</c:v>
                </c:pt>
                <c:pt idx="62">
                  <c:v>59.79789886039886</c:v>
                </c:pt>
                <c:pt idx="63">
                  <c:v>3.4077874853572818</c:v>
                </c:pt>
                <c:pt idx="64">
                  <c:v>0.269945426195426</c:v>
                </c:pt>
                <c:pt idx="65">
                  <c:v>16.567605513955069</c:v>
                </c:pt>
                <c:pt idx="66">
                  <c:v>1.1852600524475521</c:v>
                </c:pt>
                <c:pt idx="67">
                  <c:v>65.565208902772355</c:v>
                </c:pt>
                <c:pt idx="68">
                  <c:v>3.54266034097828</c:v>
                </c:pt>
                <c:pt idx="69">
                  <c:v>0.26516763104152502</c:v>
                </c:pt>
                <c:pt idx="70">
                  <c:v>18.001340606508879</c:v>
                </c:pt>
                <c:pt idx="71">
                  <c:v>1.37240637651822</c:v>
                </c:pt>
                <c:pt idx="72">
                  <c:v>91.190373871938078</c:v>
                </c:pt>
                <c:pt idx="73">
                  <c:v>21.16462976276059</c:v>
                </c:pt>
                <c:pt idx="74">
                  <c:v>86.392059553349881</c:v>
                </c:pt>
                <c:pt idx="75">
                  <c:v>21.827618164967561</c:v>
                </c:pt>
                <c:pt idx="76">
                  <c:v>82.151958470976879</c:v>
                </c:pt>
              </c:numCache>
            </c:numRef>
          </c:xVal>
          <c:yVal>
            <c:numRef>
              <c:f>'data tor (2)'!$L$3:$L$100</c:f>
              <c:numCache>
                <c:formatCode>0.00</c:formatCode>
                <c:ptCount val="98"/>
                <c:pt idx="0">
                  <c:v>69.15118351258937</c:v>
                </c:pt>
                <c:pt idx="1">
                  <c:v>49.419905639182197</c:v>
                </c:pt>
                <c:pt idx="2">
                  <c:v>54.882235528942097</c:v>
                </c:pt>
                <c:pt idx="3">
                  <c:v>54.543980543169852</c:v>
                </c:pt>
                <c:pt idx="4">
                  <c:v>64.351984696317615</c:v>
                </c:pt>
                <c:pt idx="5">
                  <c:v>20.758690321650089</c:v>
                </c:pt>
                <c:pt idx="6">
                  <c:v>20.663316582914572</c:v>
                </c:pt>
                <c:pt idx="7">
                  <c:v>26.02188492763857</c:v>
                </c:pt>
                <c:pt idx="8">
                  <c:v>30.362438220757809</c:v>
                </c:pt>
                <c:pt idx="9">
                  <c:v>20.442784742598011</c:v>
                </c:pt>
                <c:pt idx="10">
                  <c:v>20.843078596682101</c:v>
                </c:pt>
                <c:pt idx="11">
                  <c:v>11.625853071055801</c:v>
                </c:pt>
                <c:pt idx="12">
                  <c:v>12.58309797957854</c:v>
                </c:pt>
                <c:pt idx="13">
                  <c:v>86.649874055415609</c:v>
                </c:pt>
                <c:pt idx="14">
                  <c:v>98.117512835139749</c:v>
                </c:pt>
                <c:pt idx="15">
                  <c:v>52.083086053412131</c:v>
                </c:pt>
                <c:pt idx="16">
                  <c:v>58.119205298013242</c:v>
                </c:pt>
                <c:pt idx="17">
                  <c:v>47.428150331613878</c:v>
                </c:pt>
                <c:pt idx="18">
                  <c:v>43.136729222520152</c:v>
                </c:pt>
                <c:pt idx="19">
                  <c:v>22.949354518371379</c:v>
                </c:pt>
                <c:pt idx="20">
                  <c:v>23.402531645569461</c:v>
                </c:pt>
                <c:pt idx="21">
                  <c:v>31.935953420669598</c:v>
                </c:pt>
                <c:pt idx="22">
                  <c:v>32.503703703703707</c:v>
                </c:pt>
                <c:pt idx="23">
                  <c:v>13.86902370429892</c:v>
                </c:pt>
                <c:pt idx="24">
                  <c:v>13.93058918482647</c:v>
                </c:pt>
                <c:pt idx="25">
                  <c:v>4.30802955665024</c:v>
                </c:pt>
                <c:pt idx="26">
                  <c:v>168.59729695644859</c:v>
                </c:pt>
                <c:pt idx="27">
                  <c:v>130.64398541919769</c:v>
                </c:pt>
                <c:pt idx="28">
                  <c:v>140.4016441573695</c:v>
                </c:pt>
                <c:pt idx="29">
                  <c:v>141.2490016189962</c:v>
                </c:pt>
                <c:pt idx="30">
                  <c:v>134.62318691492641</c:v>
                </c:pt>
                <c:pt idx="31">
                  <c:v>4.1753653444676402E-2</c:v>
                </c:pt>
                <c:pt idx="32">
                  <c:v>3.5555555555555597E-2</c:v>
                </c:pt>
                <c:pt idx="33">
                  <c:v>20.27701080432168</c:v>
                </c:pt>
                <c:pt idx="34">
                  <c:v>2.9669762641898901E-2</c:v>
                </c:pt>
                <c:pt idx="35">
                  <c:v>41.329792883696193</c:v>
                </c:pt>
                <c:pt idx="36">
                  <c:v>47.166060606060597</c:v>
                </c:pt>
                <c:pt idx="37">
                  <c:v>79.368607326136654</c:v>
                </c:pt>
                <c:pt idx="38">
                  <c:v>50.765818656229612</c:v>
                </c:pt>
                <c:pt idx="39">
                  <c:v>48.488473520249173</c:v>
                </c:pt>
                <c:pt idx="40">
                  <c:v>82.629329403095056</c:v>
                </c:pt>
                <c:pt idx="41">
                  <c:v>71.007299270073105</c:v>
                </c:pt>
                <c:pt idx="42">
                  <c:v>47.395858708891602</c:v>
                </c:pt>
                <c:pt idx="43">
                  <c:v>51.099146421536403</c:v>
                </c:pt>
                <c:pt idx="44">
                  <c:v>85.593893129770976</c:v>
                </c:pt>
                <c:pt idx="45">
                  <c:v>1.3334609494640119</c:v>
                </c:pt>
                <c:pt idx="46">
                  <c:v>77.570752688172064</c:v>
                </c:pt>
                <c:pt idx="47">
                  <c:v>144.3531445720252</c:v>
                </c:pt>
                <c:pt idx="48">
                  <c:v>34.567519716723012</c:v>
                </c:pt>
                <c:pt idx="49">
                  <c:v>85.793297398640732</c:v>
                </c:pt>
                <c:pt idx="50">
                  <c:v>59.091875474563373</c:v>
                </c:pt>
                <c:pt idx="51">
                  <c:v>56.766021765417143</c:v>
                </c:pt>
                <c:pt idx="52">
                  <c:v>134.43773584905659</c:v>
                </c:pt>
                <c:pt idx="53">
                  <c:v>27.759424636989561</c:v>
                </c:pt>
                <c:pt idx="54">
                  <c:v>119.6657884832517</c:v>
                </c:pt>
                <c:pt idx="55">
                  <c:v>121.70080226521949</c:v>
                </c:pt>
                <c:pt idx="56">
                  <c:v>54.497531333080161</c:v>
                </c:pt>
                <c:pt idx="57">
                  <c:v>58.341939418581013</c:v>
                </c:pt>
                <c:pt idx="58">
                  <c:v>0.232039397450753</c:v>
                </c:pt>
                <c:pt idx="59">
                  <c:v>129.55752212389379</c:v>
                </c:pt>
                <c:pt idx="60">
                  <c:v>90.794156706507323</c:v>
                </c:pt>
                <c:pt idx="61">
                  <c:v>99.767631630075797</c:v>
                </c:pt>
                <c:pt idx="62">
                  <c:v>72.376077586206463</c:v>
                </c:pt>
                <c:pt idx="63">
                  <c:v>3.8745144284128741</c:v>
                </c:pt>
                <c:pt idx="64">
                  <c:v>0.30036144578313201</c:v>
                </c:pt>
                <c:pt idx="65">
                  <c:v>17.154405286343611</c:v>
                </c:pt>
                <c:pt idx="66">
                  <c:v>1.112564102564102</c:v>
                </c:pt>
                <c:pt idx="67">
                  <c:v>75.551181102362179</c:v>
                </c:pt>
                <c:pt idx="68">
                  <c:v>4.0533381712627001</c:v>
                </c:pt>
                <c:pt idx="69">
                  <c:v>0.299064299424184</c:v>
                </c:pt>
                <c:pt idx="70">
                  <c:v>18.095027881040881</c:v>
                </c:pt>
                <c:pt idx="71">
                  <c:v>1.4758503401360541</c:v>
                </c:pt>
                <c:pt idx="72">
                  <c:v>83.34430402763887</c:v>
                </c:pt>
                <c:pt idx="73">
                  <c:v>18.544881889763779</c:v>
                </c:pt>
                <c:pt idx="74">
                  <c:v>91.681369321922332</c:v>
                </c:pt>
                <c:pt idx="75">
                  <c:v>15.576719576719579</c:v>
                </c:pt>
                <c:pt idx="76">
                  <c:v>102.929785661493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EF3-4FD2-9658-1D395DEE9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85813264"/>
        <c:axId val="-1985830384"/>
      </c:scatterChart>
      <c:valAx>
        <c:axId val="-1985813264"/>
        <c:scaling>
          <c:orientation val="minMax"/>
        </c:scaling>
        <c:delete val="0"/>
        <c:axPos val="b"/>
        <c:majorGridlines>
          <c:spPr>
            <a:ln w="3175">
              <a:solidFill>
                <a:srgbClr val="808080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lang="en-CA"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CA"/>
                  <a:t>Quadro FX5800 IPC</a:t>
                </a:r>
              </a:p>
            </c:rich>
          </c:tx>
          <c:layout>
            <c:manualLayout>
              <c:xMode val="edge"/>
              <c:yMode val="edge"/>
              <c:x val="0.40340031198930398"/>
              <c:y val="0.91315075114802902"/>
            </c:manualLayout>
          </c:layout>
          <c:overlay val="0"/>
          <c:spPr>
            <a:noFill/>
            <a:ln w="25400">
              <a:noFill/>
            </a:ln>
          </c:spPr>
        </c:title>
        <c:numFmt formatCode="0.00" sourceLinked="1"/>
        <c:majorTickMark val="out"/>
        <c:minorTickMark val="none"/>
        <c:tickLblPos val="low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 lang="en-CA"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985830384"/>
        <c:crossesAt val="0"/>
        <c:crossBetween val="midCat"/>
      </c:valAx>
      <c:valAx>
        <c:axId val="-1985830384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B3B3B3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lang="en-CA"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CA"/>
                  <a:t>GPGPU-Sim IPC</a:t>
                </a:r>
              </a:p>
            </c:rich>
          </c:tx>
          <c:layout>
            <c:manualLayout>
              <c:xMode val="edge"/>
              <c:yMode val="edge"/>
              <c:x val="2.0092730154013801E-2"/>
              <c:y val="0.369726762749164"/>
            </c:manualLayout>
          </c:layout>
          <c:overlay val="0"/>
          <c:spPr>
            <a:noFill/>
            <a:ln w="25400">
              <a:noFill/>
            </a:ln>
          </c:spPr>
        </c:title>
        <c:numFmt formatCode="0.00" sourceLinked="1"/>
        <c:majorTickMark val="out"/>
        <c:minorTickMark val="none"/>
        <c:tickLblPos val="low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 lang="en-CA"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985813264"/>
        <c:crossesAt val="0"/>
        <c:crossBetween val="midCat"/>
      </c:valAx>
      <c:spPr>
        <a:noFill/>
        <a:ln w="3175"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  <c:userShapes r:id="rId3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0.14829</cdr:x>
      <cdr:y>0.16854</cdr:y>
    </cdr:from>
    <cdr:to>
      <cdr:x>0.8407</cdr:x>
      <cdr:y>0.84492</cdr:y>
    </cdr:to>
    <cdr:sp macro="" textlink="">
      <cdr:nvSpPr>
        <cdr:cNvPr id="3" name="Straight Connector 2"/>
        <cdr:cNvSpPr/>
      </cdr:nvSpPr>
      <cdr:spPr bwMode="auto">
        <a:xfrm xmlns:a="http://schemas.openxmlformats.org/drawingml/2006/main" flipV="1">
          <a:off x="1032933" y="1149048"/>
          <a:ext cx="4822977" cy="4611309"/>
        </a:xfrm>
        <a:prstGeom xmlns:a="http://schemas.openxmlformats.org/drawingml/2006/main" prst="line">
          <a:avLst/>
        </a:prstGeom>
        <a:solidFill xmlns:a="http://schemas.openxmlformats.org/drawingml/2006/main">
          <a:srgbClr val="FFFFFF"/>
        </a:solidFill>
        <a:ln xmlns:a="http://schemas.openxmlformats.org/drawingml/2006/main"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wrap="square" lIns="18288" tIns="0" rIns="0" bIns="0" upright="1"/>
        <a:lstStyle xmlns:a="http://schemas.openxmlformats.org/drawingml/2006/main"/>
        <a:p xmlns:a="http://schemas.openxmlformats.org/drawingml/2006/main">
          <a:endParaRPr lang="en-CA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09F0B-EB95-9B47-B269-96ADE2F0AF4C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A3CFD-AE66-B249-908F-6AA49CB9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8A259-ED77-8C48-A00E-5BC317DD78C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941F2-4885-8B4F-A4A1-81D3F1E58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8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" charset="0"/>
                <a:ea typeface="ＭＳ Ｐゴシック" pitchFamily="34" charset="-128"/>
              </a:rPr>
              <a:t>H&amp;P-style notation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37F37-9927-4F42-BE30-CE764732457C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3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C11D58-DE23-ED49-8B91-7C86A6D334D0}" type="slidenum">
              <a:rPr lang="en-US"/>
              <a:pPr/>
              <a:t>16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CA">
              <a:latin typeface="Time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072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file:///\\localhost\Users\anngoncalves\Desktop\UBC%20PPT%20Templates%20explore\graphic%20objects\theUofBC.png" TargetMode="External"/><Relationship Id="rId4" Type="http://schemas.openxmlformats.org/officeDocument/2006/relationships/image" Target="file:///\\localhost\Users\anngoncalves\Desktop\UBC%20PPT%20Templates%20explore\graphic%20objects\POM.png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2783-5C50-674B-AF95-191566BD6EEC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145F-70C5-CC4A-A6A3-1E0F4D777C33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BF9E-6FCF-A741-8A26-7237B61A5B54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3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2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2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Box 1"/>
          <p:cNvSpPr txBox="1"/>
          <p:nvPr userDrawn="1"/>
        </p:nvSpPr>
        <p:spPr>
          <a:xfrm>
            <a:off x="112823" y="652534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sz="1200" i="0" dirty="0">
                <a:solidFill>
                  <a:schemeClr val="bg1">
                    <a:lumMod val="65000"/>
                  </a:schemeClr>
                </a:solidFill>
              </a:rPr>
              <a:t>Tim Rogers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38487" y="6525344"/>
            <a:ext cx="357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US" sz="1200" i="0" dirty="0">
                <a:solidFill>
                  <a:schemeClr val="bg1">
                    <a:lumMod val="65000"/>
                  </a:schemeClr>
                </a:solidFill>
              </a:rPr>
              <a:t>Divergence-Aware Warp Scheduling</a:t>
            </a:r>
          </a:p>
        </p:txBody>
      </p:sp>
      <p:sp>
        <p:nvSpPr>
          <p:cNvPr id="15" name="TextBox 2"/>
          <p:cNvSpPr txBox="1"/>
          <p:nvPr userDrawn="1"/>
        </p:nvSpPr>
        <p:spPr>
          <a:xfrm>
            <a:off x="8634623" y="6525342"/>
            <a:ext cx="39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CAB59512-2ECC-48C6-9BCC-40F7B12FE10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405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43642"/>
            <a:ext cx="9143999" cy="1347257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u="none" strike="noStrike" kern="1200" cap="none" spc="0" normalizeH="0" baseline="0" noProof="0">
                <a:latin typeface="Myriad Pro"/>
                <a:cs typeface="Myriad Pro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PRESENTATION TITLE</a:t>
            </a:r>
            <a:br>
              <a:rPr kumimoji="0" lang="en-US" sz="440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Presentation Subtitle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645400" y="2836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endParaRPr lang="en-US" sz="3200" b="1" dirty="0">
              <a:solidFill>
                <a:srgbClr val="990000"/>
              </a:solidFill>
              <a:cs typeface="Arial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399366"/>
            <a:ext cx="9143999" cy="398463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i="0">
                <a:latin typeface="Times New Roman"/>
                <a:cs typeface="Times New Roman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Presenter’s Name</a:t>
            </a:r>
          </a:p>
        </p:txBody>
      </p:sp>
    </p:spTree>
    <p:extLst>
      <p:ext uri="{BB962C8B-B14F-4D97-AF65-F5344CB8AC3E}">
        <p14:creationId xmlns:p14="http://schemas.microsoft.com/office/powerpoint/2010/main" val="1178994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V="1">
            <a:off x="0" y="797456"/>
            <a:ext cx="9144000" cy="274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85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23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7467"/>
            <a:ext cx="4038600" cy="53424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7467"/>
            <a:ext cx="4038600" cy="53424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801689"/>
            <a:ext cx="9144000" cy="274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6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3979"/>
            <a:ext cx="4040188" cy="639762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73741"/>
            <a:ext cx="4040188" cy="4666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33979"/>
            <a:ext cx="4041775" cy="639762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73741"/>
            <a:ext cx="4041775" cy="4666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16"/>
          <p:cNvSpPr>
            <a:spLocks noGrp="1"/>
          </p:cNvSpPr>
          <p:nvPr>
            <p:ph type="sldNum" sz="quarter" idx="10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797456"/>
            <a:ext cx="9144000" cy="274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09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927100"/>
            <a:ext cx="9144000" cy="274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92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1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C358-D411-9944-B6A9-1703AC35C649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91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2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V="1">
            <a:off x="0" y="797456"/>
            <a:ext cx="9144000" cy="274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101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D34C-0A2A-DC45-83FF-E4FB93EDF84D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DF5-20F6-7B4B-A896-51216BE4BFCC}" type="datetime1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977C-3433-4F44-859E-117D07702512}" type="datetime1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8A9-49F6-BE42-A21D-507E2C2495A2}" type="datetime1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D2C4-5E8C-994E-ABB9-8AC628B702F5}" type="datetime1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1112-E2FA-2D43-B08E-BC1D6D25DB4A}" type="datetime1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914D-DA1F-184A-A0A6-FE03FA814B54}" type="datetime1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BD6C-F0B7-4848-96E2-6F0CAC4809CA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EC47D-D5CA-A042-A8D0-C217E3EA6E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027"/>
            <a:ext cx="8229600" cy="724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5934"/>
            <a:ext cx="8229600" cy="5342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0"/>
            <a:ext cx="9144000" cy="608218"/>
          </a:xfrm>
          <a:prstGeom prst="rect">
            <a:avLst/>
          </a:prstGeom>
          <a:solidFill>
            <a:srgbClr val="9A0004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248400"/>
            <a:ext cx="9144000" cy="274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13" name="Picture 12" descr="1-lineWordmark_GoldOnCard_NoBG.eps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7700" y="6677929"/>
            <a:ext cx="1822126" cy="154821"/>
          </a:xfrm>
          <a:prstGeom prst="rect">
            <a:avLst/>
          </a:prstGeom>
        </p:spPr>
      </p:pic>
      <p:pic>
        <p:nvPicPr>
          <p:cNvPr id="14" name="Picture 13" descr="Formal_Viterbi_GoldOnCard_NoBG.eps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102" y="6398685"/>
            <a:ext cx="1358898" cy="366761"/>
          </a:xfrm>
          <a:prstGeom prst="rect">
            <a:avLst/>
          </a:prstGeom>
        </p:spPr>
      </p:pic>
      <p:pic>
        <p:nvPicPr>
          <p:cNvPr id="16" name="Picture 15" descr="Small Use Shield_GoldOnTrans.eps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01027" y="73027"/>
            <a:ext cx="748239" cy="748239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marL="0" indent="0" algn="l" defTabSz="457200" rtl="0" eaLnBrk="1" latinLnBrk="0" hangingPunct="1">
        <a:spcBef>
          <a:spcPct val="0"/>
        </a:spcBef>
        <a:buFontTx/>
        <a:buNone/>
        <a:defRPr sz="3500" b="1" i="0" kern="1200">
          <a:solidFill>
            <a:srgbClr val="99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90000"/>
        </a:buClr>
        <a:buFont typeface="Lucida Grande"/>
        <a:buChar char="|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4B329"/>
        </a:buClr>
        <a:buSzPct val="100000"/>
        <a:buFont typeface="Arial Unicode MS"/>
        <a:buChar char="❖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Menlo Regular"/>
        <a:buChar char="✒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pgpu-sim.org/manual/index.php/GPGPU-Sim_3.x_Manu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95800" y="-1486680"/>
            <a:ext cx="17221200" cy="106852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5800" y="2060575"/>
            <a:ext cx="7772400" cy="350520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HiPEAC</a:t>
            </a:r>
            <a:r>
              <a:rPr lang="en-US" sz="2800" dirty="0">
                <a:solidFill>
                  <a:srgbClr val="0000FF"/>
                </a:solidFill>
              </a:rPr>
              <a:t> Summer School, July 2015</a:t>
            </a:r>
          </a:p>
          <a:p>
            <a:r>
              <a:rPr lang="en-US" dirty="0">
                <a:solidFill>
                  <a:srgbClr val="0000FF"/>
                </a:solidFill>
              </a:rPr>
              <a:t>Tor M. Aamodt</a:t>
            </a:r>
          </a:p>
          <a:p>
            <a:r>
              <a:rPr lang="en-US" dirty="0" err="1">
                <a:solidFill>
                  <a:srgbClr val="0000FF"/>
                </a:solidFill>
              </a:rPr>
              <a:t>aamodt@ece.ubc.ca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University of British Columbia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GPU Computing Architecture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321623"/>
            <a:ext cx="2126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NVIDIA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Tegra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X1 die photo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133290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SIMT Core</a:t>
            </a:r>
          </a:p>
        </p:txBody>
      </p:sp>
      <p:sp>
        <p:nvSpPr>
          <p:cNvPr id="47279" name="Rectangle 175"/>
          <p:cNvSpPr>
            <a:spLocks noGrp="1" noChangeArrowheads="1"/>
          </p:cNvSpPr>
          <p:nvPr>
            <p:ph type="body" idx="1"/>
          </p:nvPr>
        </p:nvSpPr>
        <p:spPr>
          <a:xfrm>
            <a:off x="457200" y="4038600"/>
            <a:ext cx="8229600" cy="2087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SIMT front end / SIMD backend</a:t>
            </a:r>
          </a:p>
          <a:p>
            <a:r>
              <a:rPr lang="en-US" dirty="0"/>
              <a:t>Fine-grained multithreading</a:t>
            </a:r>
          </a:p>
          <a:p>
            <a:pPr lvl="1"/>
            <a:r>
              <a:rPr lang="en-US" dirty="0"/>
              <a:t>Interleave warp execution to hide latency</a:t>
            </a:r>
          </a:p>
          <a:p>
            <a:pPr lvl="1"/>
            <a:r>
              <a:rPr lang="en-US" dirty="0"/>
              <a:t>Register values of all threads stays in core</a:t>
            </a:r>
          </a:p>
          <a:p>
            <a:pPr lvl="1"/>
            <a:endParaRPr lang="en-US" dirty="0"/>
          </a:p>
        </p:txBody>
      </p:sp>
      <p:sp>
        <p:nvSpPr>
          <p:cNvPr id="47284" name="Rectangle 29"/>
          <p:cNvSpPr>
            <a:spLocks noChangeArrowheads="1"/>
          </p:cNvSpPr>
          <p:nvPr/>
        </p:nvSpPr>
        <p:spPr bwMode="auto">
          <a:xfrm>
            <a:off x="1905000" y="1905000"/>
            <a:ext cx="1295400" cy="19050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b="1"/>
              <a:t>SIMT</a:t>
            </a:r>
          </a:p>
          <a:p>
            <a:pPr algn="ctr"/>
            <a:r>
              <a:rPr lang="en-US" b="1"/>
              <a:t>Front End</a:t>
            </a:r>
          </a:p>
        </p:txBody>
      </p:sp>
      <p:sp>
        <p:nvSpPr>
          <p:cNvPr id="47285" name="Rectangle 31"/>
          <p:cNvSpPr>
            <a:spLocks noChangeArrowheads="1"/>
          </p:cNvSpPr>
          <p:nvPr/>
        </p:nvSpPr>
        <p:spPr bwMode="auto">
          <a:xfrm>
            <a:off x="4648200" y="1905000"/>
            <a:ext cx="1981200" cy="838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SIMD Datapath</a:t>
            </a:r>
          </a:p>
        </p:txBody>
      </p:sp>
      <p:sp>
        <p:nvSpPr>
          <p:cNvPr id="47286" name="Line 36"/>
          <p:cNvSpPr>
            <a:spLocks noChangeShapeType="1"/>
          </p:cNvSpPr>
          <p:nvPr/>
        </p:nvSpPr>
        <p:spPr bwMode="auto">
          <a:xfrm>
            <a:off x="3200400" y="23622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287" name="Line 39"/>
          <p:cNvSpPr>
            <a:spLocks noChangeShapeType="1"/>
          </p:cNvSpPr>
          <p:nvPr/>
        </p:nvSpPr>
        <p:spPr bwMode="auto">
          <a:xfrm>
            <a:off x="2590800" y="1676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288" name="Line 40"/>
          <p:cNvSpPr>
            <a:spLocks noChangeShapeType="1"/>
          </p:cNvSpPr>
          <p:nvPr/>
        </p:nvSpPr>
        <p:spPr bwMode="auto">
          <a:xfrm>
            <a:off x="2590800" y="1676400"/>
            <a:ext cx="373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7289" name="Rectangle 46"/>
          <p:cNvSpPr>
            <a:spLocks noChangeArrowheads="1"/>
          </p:cNvSpPr>
          <p:nvPr/>
        </p:nvSpPr>
        <p:spPr bwMode="auto">
          <a:xfrm>
            <a:off x="1981200" y="2590800"/>
            <a:ext cx="1143000" cy="2286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Fetch</a:t>
            </a:r>
          </a:p>
        </p:txBody>
      </p:sp>
      <p:sp>
        <p:nvSpPr>
          <p:cNvPr id="47290" name="Rectangle 47"/>
          <p:cNvSpPr>
            <a:spLocks noChangeArrowheads="1"/>
          </p:cNvSpPr>
          <p:nvPr/>
        </p:nvSpPr>
        <p:spPr bwMode="auto">
          <a:xfrm>
            <a:off x="1981200" y="2895600"/>
            <a:ext cx="1143000" cy="2286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Decode</a:t>
            </a:r>
          </a:p>
        </p:txBody>
      </p:sp>
      <p:sp>
        <p:nvSpPr>
          <p:cNvPr id="47291" name="Rectangle 48"/>
          <p:cNvSpPr>
            <a:spLocks noChangeArrowheads="1"/>
          </p:cNvSpPr>
          <p:nvPr/>
        </p:nvSpPr>
        <p:spPr bwMode="auto">
          <a:xfrm>
            <a:off x="1981200" y="3200400"/>
            <a:ext cx="1143000" cy="2286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Schedule</a:t>
            </a:r>
          </a:p>
        </p:txBody>
      </p:sp>
      <p:sp>
        <p:nvSpPr>
          <p:cNvPr id="47292" name="Rectangle 49"/>
          <p:cNvSpPr>
            <a:spLocks noChangeArrowheads="1"/>
          </p:cNvSpPr>
          <p:nvPr/>
        </p:nvSpPr>
        <p:spPr bwMode="auto">
          <a:xfrm>
            <a:off x="1981200" y="3505200"/>
            <a:ext cx="1143000" cy="2286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Branch</a:t>
            </a:r>
          </a:p>
        </p:txBody>
      </p:sp>
      <p:sp>
        <p:nvSpPr>
          <p:cNvPr id="47294" name="Line 51"/>
          <p:cNvSpPr>
            <a:spLocks noChangeShapeType="1"/>
          </p:cNvSpPr>
          <p:nvPr/>
        </p:nvSpPr>
        <p:spPr bwMode="auto">
          <a:xfrm>
            <a:off x="6324600" y="1676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7295" name="Rectangle 52"/>
          <p:cNvSpPr>
            <a:spLocks noChangeArrowheads="1"/>
          </p:cNvSpPr>
          <p:nvPr/>
        </p:nvSpPr>
        <p:spPr bwMode="auto">
          <a:xfrm>
            <a:off x="3429000" y="3048000"/>
            <a:ext cx="3200400" cy="7620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b="1"/>
              <a:t>Memory Subsystem</a:t>
            </a:r>
          </a:p>
        </p:txBody>
      </p:sp>
      <p:sp>
        <p:nvSpPr>
          <p:cNvPr id="47296" name="Line 53"/>
          <p:cNvSpPr>
            <a:spLocks noChangeShapeType="1"/>
          </p:cNvSpPr>
          <p:nvPr/>
        </p:nvSpPr>
        <p:spPr bwMode="auto">
          <a:xfrm>
            <a:off x="6324600" y="2743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297" name="Rectangle 54"/>
          <p:cNvSpPr>
            <a:spLocks noChangeArrowheads="1"/>
          </p:cNvSpPr>
          <p:nvPr/>
        </p:nvSpPr>
        <p:spPr bwMode="auto">
          <a:xfrm>
            <a:off x="6934200" y="3124200"/>
            <a:ext cx="1066800" cy="6096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/>
              <a:t>Icnt.</a:t>
            </a:r>
          </a:p>
          <a:p>
            <a:pPr algn="ctr">
              <a:lnSpc>
                <a:spcPct val="90000"/>
              </a:lnSpc>
            </a:pPr>
            <a:r>
              <a:rPr lang="en-US"/>
              <a:t>Network</a:t>
            </a:r>
          </a:p>
        </p:txBody>
      </p:sp>
      <p:sp>
        <p:nvSpPr>
          <p:cNvPr id="47298" name="Rectangle 55"/>
          <p:cNvSpPr>
            <a:spLocks noChangeArrowheads="1"/>
          </p:cNvSpPr>
          <p:nvPr/>
        </p:nvSpPr>
        <p:spPr bwMode="auto">
          <a:xfrm>
            <a:off x="3505200" y="3429000"/>
            <a:ext cx="685800" cy="304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SMem</a:t>
            </a:r>
          </a:p>
        </p:txBody>
      </p:sp>
      <p:sp>
        <p:nvSpPr>
          <p:cNvPr id="47299" name="Rectangle 56"/>
          <p:cNvSpPr>
            <a:spLocks noChangeArrowheads="1"/>
          </p:cNvSpPr>
          <p:nvPr/>
        </p:nvSpPr>
        <p:spPr bwMode="auto">
          <a:xfrm>
            <a:off x="4267200" y="3429000"/>
            <a:ext cx="685800" cy="304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L1 D$</a:t>
            </a:r>
          </a:p>
        </p:txBody>
      </p:sp>
      <p:sp>
        <p:nvSpPr>
          <p:cNvPr id="47300" name="Rectangle 57"/>
          <p:cNvSpPr>
            <a:spLocks noChangeArrowheads="1"/>
          </p:cNvSpPr>
          <p:nvPr/>
        </p:nvSpPr>
        <p:spPr bwMode="auto">
          <a:xfrm>
            <a:off x="5029200" y="3429000"/>
            <a:ext cx="685800" cy="304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Tex $</a:t>
            </a:r>
          </a:p>
        </p:txBody>
      </p:sp>
      <p:sp>
        <p:nvSpPr>
          <p:cNvPr id="47301" name="Rectangle 58"/>
          <p:cNvSpPr>
            <a:spLocks noChangeArrowheads="1"/>
          </p:cNvSpPr>
          <p:nvPr/>
        </p:nvSpPr>
        <p:spPr bwMode="auto">
          <a:xfrm>
            <a:off x="5791200" y="3429000"/>
            <a:ext cx="762000" cy="304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Const$</a:t>
            </a:r>
          </a:p>
        </p:txBody>
      </p:sp>
      <p:sp>
        <p:nvSpPr>
          <p:cNvPr id="47302" name="Line 59"/>
          <p:cNvSpPr>
            <a:spLocks noChangeShapeType="1"/>
          </p:cNvSpPr>
          <p:nvPr/>
        </p:nvSpPr>
        <p:spPr bwMode="auto">
          <a:xfrm>
            <a:off x="66294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303" name="Rectangle 31"/>
          <p:cNvSpPr>
            <a:spLocks noChangeArrowheads="1"/>
          </p:cNvSpPr>
          <p:nvPr/>
        </p:nvSpPr>
        <p:spPr bwMode="auto">
          <a:xfrm>
            <a:off x="3581400" y="1905000"/>
            <a:ext cx="685800" cy="838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Reg</a:t>
            </a:r>
          </a:p>
          <a:p>
            <a:pPr algn="ctr"/>
            <a:r>
              <a:rPr lang="en-US" b="1"/>
              <a:t>File</a:t>
            </a:r>
          </a:p>
        </p:txBody>
      </p:sp>
      <p:sp>
        <p:nvSpPr>
          <p:cNvPr id="47304" name="Line 36"/>
          <p:cNvSpPr>
            <a:spLocks noChangeShapeType="1"/>
          </p:cNvSpPr>
          <p:nvPr/>
        </p:nvSpPr>
        <p:spPr bwMode="auto">
          <a:xfrm>
            <a:off x="4267200" y="23622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305" name="Line 53"/>
          <p:cNvSpPr>
            <a:spLocks noChangeShapeType="1"/>
          </p:cNvSpPr>
          <p:nvPr/>
        </p:nvSpPr>
        <p:spPr bwMode="auto">
          <a:xfrm>
            <a:off x="3962400" y="2743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0CE0-A7F2-A646-BD56-156C8B5DC4F0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457200" y="1447800"/>
            <a:ext cx="5105400" cy="24384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400" b="1">
                <a:solidFill>
                  <a:srgbClr val="009900"/>
                </a:solidFill>
              </a:rPr>
              <a:t>SIMT Front End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an “NVIDIA-style” SIMT Core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5562600" y="1447800"/>
            <a:ext cx="3124200" cy="2438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r"/>
            <a:r>
              <a:rPr lang="en-US" sz="2400" b="1">
                <a:solidFill>
                  <a:srgbClr val="FF9933"/>
                </a:solidFill>
              </a:rPr>
              <a:t>SIMD Datapath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1975" y="2017713"/>
            <a:ext cx="7867650" cy="1690687"/>
            <a:chOff x="354" y="2471"/>
            <a:chExt cx="4956" cy="1065"/>
          </a:xfrm>
        </p:grpSpPr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4573" y="2671"/>
              <a:ext cx="590" cy="22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4573" y="2671"/>
              <a:ext cx="590" cy="22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4736" y="2697"/>
              <a:ext cx="2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ALU</a:t>
              </a:r>
              <a:endParaRPr lang="en-US"/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4543" y="2701"/>
              <a:ext cx="590" cy="221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4543" y="2701"/>
              <a:ext cx="590" cy="221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4713" y="2728"/>
              <a:ext cx="2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ALU</a:t>
              </a:r>
              <a:endParaRPr lang="en-US"/>
            </a:p>
          </p:txBody>
        </p:sp>
        <p:sp>
          <p:nvSpPr>
            <p:cNvPr id="50188" name="Rectangle 12"/>
            <p:cNvSpPr>
              <a:spLocks noChangeArrowheads="1"/>
            </p:cNvSpPr>
            <p:nvPr/>
          </p:nvSpPr>
          <p:spPr bwMode="auto">
            <a:xfrm>
              <a:off x="4514" y="2730"/>
              <a:ext cx="590" cy="22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189" name="Rectangle 13"/>
            <p:cNvSpPr>
              <a:spLocks noChangeArrowheads="1"/>
            </p:cNvSpPr>
            <p:nvPr/>
          </p:nvSpPr>
          <p:spPr bwMode="auto">
            <a:xfrm>
              <a:off x="4514" y="2730"/>
              <a:ext cx="590" cy="22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4683" y="2758"/>
              <a:ext cx="2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ALU</a:t>
              </a:r>
              <a:endParaRPr lang="en-US"/>
            </a:p>
          </p:txBody>
        </p:sp>
        <p:sp>
          <p:nvSpPr>
            <p:cNvPr id="50191" name="Oval 15"/>
            <p:cNvSpPr>
              <a:spLocks noChangeArrowheads="1"/>
            </p:cNvSpPr>
            <p:nvPr/>
          </p:nvSpPr>
          <p:spPr bwMode="auto">
            <a:xfrm>
              <a:off x="5177" y="2767"/>
              <a:ext cx="15" cy="15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192" name="Oval 16"/>
            <p:cNvSpPr>
              <a:spLocks noChangeArrowheads="1"/>
            </p:cNvSpPr>
            <p:nvPr/>
          </p:nvSpPr>
          <p:spPr bwMode="auto">
            <a:xfrm>
              <a:off x="5177" y="2767"/>
              <a:ext cx="15" cy="15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193" name="Oval 17"/>
            <p:cNvSpPr>
              <a:spLocks noChangeArrowheads="1"/>
            </p:cNvSpPr>
            <p:nvPr/>
          </p:nvSpPr>
          <p:spPr bwMode="auto">
            <a:xfrm>
              <a:off x="5200" y="2745"/>
              <a:ext cx="14" cy="15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194" name="Oval 18"/>
            <p:cNvSpPr>
              <a:spLocks noChangeArrowheads="1"/>
            </p:cNvSpPr>
            <p:nvPr/>
          </p:nvSpPr>
          <p:spPr bwMode="auto">
            <a:xfrm>
              <a:off x="5200" y="2745"/>
              <a:ext cx="14" cy="15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195" name="Oval 19"/>
            <p:cNvSpPr>
              <a:spLocks noChangeArrowheads="1"/>
            </p:cNvSpPr>
            <p:nvPr/>
          </p:nvSpPr>
          <p:spPr bwMode="auto">
            <a:xfrm>
              <a:off x="5222" y="2723"/>
              <a:ext cx="14" cy="15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196" name="Oval 20"/>
            <p:cNvSpPr>
              <a:spLocks noChangeArrowheads="1"/>
            </p:cNvSpPr>
            <p:nvPr/>
          </p:nvSpPr>
          <p:spPr bwMode="auto">
            <a:xfrm>
              <a:off x="5222" y="2723"/>
              <a:ext cx="14" cy="15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>
              <a:off x="944" y="3092"/>
              <a:ext cx="74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198" name="Freeform 22"/>
            <p:cNvSpPr>
              <a:spLocks/>
            </p:cNvSpPr>
            <p:nvPr/>
          </p:nvSpPr>
          <p:spPr bwMode="auto">
            <a:xfrm>
              <a:off x="994" y="3043"/>
              <a:ext cx="97" cy="98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7">
                  <a:moveTo>
                    <a:pt x="206" y="103"/>
                  </a:moveTo>
                  <a:lnTo>
                    <a:pt x="0" y="207"/>
                  </a:lnTo>
                  <a:cubicBezTo>
                    <a:pt x="33" y="142"/>
                    <a:pt x="33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199" name="Line 23"/>
            <p:cNvSpPr>
              <a:spLocks noChangeShapeType="1"/>
            </p:cNvSpPr>
            <p:nvPr/>
          </p:nvSpPr>
          <p:spPr bwMode="auto">
            <a:xfrm>
              <a:off x="1682" y="3173"/>
              <a:ext cx="150" cy="4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00" name="Freeform 24"/>
            <p:cNvSpPr>
              <a:spLocks/>
            </p:cNvSpPr>
            <p:nvPr/>
          </p:nvSpPr>
          <p:spPr bwMode="auto">
            <a:xfrm>
              <a:off x="1796" y="3160"/>
              <a:ext cx="107" cy="94"/>
            </a:xfrm>
            <a:custGeom>
              <a:avLst/>
              <a:gdLst/>
              <a:ahLst/>
              <a:cxnLst>
                <a:cxn ang="0">
                  <a:pos x="227" y="154"/>
                </a:cxn>
                <a:cxn ang="0">
                  <a:pos x="0" y="199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227" y="154"/>
                </a:cxn>
              </a:cxnLst>
              <a:rect l="0" t="0" r="r" b="b"/>
              <a:pathLst>
                <a:path w="227" h="199">
                  <a:moveTo>
                    <a:pt x="227" y="154"/>
                  </a:moveTo>
                  <a:lnTo>
                    <a:pt x="0" y="199"/>
                  </a:lnTo>
                  <a:cubicBezTo>
                    <a:pt x="49" y="145"/>
                    <a:pt x="69" y="71"/>
                    <a:pt x="55" y="0"/>
                  </a:cubicBezTo>
                  <a:lnTo>
                    <a:pt x="55" y="0"/>
                  </a:lnTo>
                  <a:lnTo>
                    <a:pt x="227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01" name="Line 25"/>
            <p:cNvSpPr>
              <a:spLocks noChangeShapeType="1"/>
            </p:cNvSpPr>
            <p:nvPr/>
          </p:nvSpPr>
          <p:spPr bwMode="auto">
            <a:xfrm flipV="1">
              <a:off x="1682" y="2970"/>
              <a:ext cx="150" cy="4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02" name="Freeform 26"/>
            <p:cNvSpPr>
              <a:spLocks/>
            </p:cNvSpPr>
            <p:nvPr/>
          </p:nvSpPr>
          <p:spPr bwMode="auto">
            <a:xfrm>
              <a:off x="1796" y="2930"/>
              <a:ext cx="107" cy="94"/>
            </a:xfrm>
            <a:custGeom>
              <a:avLst/>
              <a:gdLst/>
              <a:ahLst/>
              <a:cxnLst>
                <a:cxn ang="0">
                  <a:pos x="227" y="45"/>
                </a:cxn>
                <a:cxn ang="0">
                  <a:pos x="55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7" y="45"/>
                </a:cxn>
              </a:cxnLst>
              <a:rect l="0" t="0" r="r" b="b"/>
              <a:pathLst>
                <a:path w="227" h="199">
                  <a:moveTo>
                    <a:pt x="227" y="45"/>
                  </a:moveTo>
                  <a:lnTo>
                    <a:pt x="55" y="199"/>
                  </a:lnTo>
                  <a:cubicBezTo>
                    <a:pt x="69" y="128"/>
                    <a:pt x="49" y="54"/>
                    <a:pt x="0" y="0"/>
                  </a:cubicBezTo>
                  <a:lnTo>
                    <a:pt x="0" y="0"/>
                  </a:lnTo>
                  <a:lnTo>
                    <a:pt x="227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03" name="Line 27"/>
            <p:cNvSpPr>
              <a:spLocks noChangeShapeType="1"/>
            </p:cNvSpPr>
            <p:nvPr/>
          </p:nvSpPr>
          <p:spPr bwMode="auto">
            <a:xfrm flipV="1">
              <a:off x="2198" y="3055"/>
              <a:ext cx="0" cy="7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04" name="Freeform 28"/>
            <p:cNvSpPr>
              <a:spLocks/>
            </p:cNvSpPr>
            <p:nvPr/>
          </p:nvSpPr>
          <p:spPr bwMode="auto">
            <a:xfrm>
              <a:off x="2149" y="3105"/>
              <a:ext cx="98" cy="98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05" name="Freeform 29"/>
            <p:cNvSpPr>
              <a:spLocks/>
            </p:cNvSpPr>
            <p:nvPr/>
          </p:nvSpPr>
          <p:spPr bwMode="auto">
            <a:xfrm>
              <a:off x="2149" y="2981"/>
              <a:ext cx="98" cy="9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206" y="206"/>
                </a:cxn>
                <a:cxn ang="0">
                  <a:pos x="0" y="206"/>
                </a:cxn>
                <a:cxn ang="0">
                  <a:pos x="103" y="0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lnTo>
                    <a:pt x="206" y="206"/>
                  </a:lnTo>
                  <a:cubicBezTo>
                    <a:pt x="141" y="174"/>
                    <a:pt x="65" y="174"/>
                    <a:pt x="0" y="206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06" name="Line 30"/>
            <p:cNvSpPr>
              <a:spLocks noChangeShapeType="1"/>
            </p:cNvSpPr>
            <p:nvPr/>
          </p:nvSpPr>
          <p:spPr bwMode="auto">
            <a:xfrm flipV="1">
              <a:off x="2493" y="3192"/>
              <a:ext cx="150" cy="4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07" name="Freeform 31"/>
            <p:cNvSpPr>
              <a:spLocks/>
            </p:cNvSpPr>
            <p:nvPr/>
          </p:nvSpPr>
          <p:spPr bwMode="auto">
            <a:xfrm>
              <a:off x="2608" y="3151"/>
              <a:ext cx="106" cy="94"/>
            </a:xfrm>
            <a:custGeom>
              <a:avLst/>
              <a:gdLst/>
              <a:ahLst/>
              <a:cxnLst>
                <a:cxn ang="0">
                  <a:pos x="226" y="45"/>
                </a:cxn>
                <a:cxn ang="0">
                  <a:pos x="54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6" y="45"/>
                </a:cxn>
              </a:cxnLst>
              <a:rect l="0" t="0" r="r" b="b"/>
              <a:pathLst>
                <a:path w="226" h="199">
                  <a:moveTo>
                    <a:pt x="226" y="45"/>
                  </a:moveTo>
                  <a:lnTo>
                    <a:pt x="54" y="199"/>
                  </a:lnTo>
                  <a:cubicBezTo>
                    <a:pt x="68" y="128"/>
                    <a:pt x="48" y="54"/>
                    <a:pt x="0" y="0"/>
                  </a:cubicBezTo>
                  <a:lnTo>
                    <a:pt x="0" y="0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08" name="Line 32"/>
            <p:cNvSpPr>
              <a:spLocks noChangeShapeType="1"/>
            </p:cNvSpPr>
            <p:nvPr/>
          </p:nvSpPr>
          <p:spPr bwMode="auto">
            <a:xfrm>
              <a:off x="2493" y="2951"/>
              <a:ext cx="150" cy="4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09" name="Freeform 33"/>
            <p:cNvSpPr>
              <a:spLocks/>
            </p:cNvSpPr>
            <p:nvPr/>
          </p:nvSpPr>
          <p:spPr bwMode="auto">
            <a:xfrm>
              <a:off x="2608" y="2939"/>
              <a:ext cx="106" cy="94"/>
            </a:xfrm>
            <a:custGeom>
              <a:avLst/>
              <a:gdLst/>
              <a:ahLst/>
              <a:cxnLst>
                <a:cxn ang="0">
                  <a:pos x="226" y="154"/>
                </a:cxn>
                <a:cxn ang="0">
                  <a:pos x="0" y="199"/>
                </a:cxn>
                <a:cxn ang="0">
                  <a:pos x="54" y="0"/>
                </a:cxn>
                <a:cxn ang="0">
                  <a:pos x="226" y="154"/>
                </a:cxn>
              </a:cxnLst>
              <a:rect l="0" t="0" r="r" b="b"/>
              <a:pathLst>
                <a:path w="226" h="199">
                  <a:moveTo>
                    <a:pt x="226" y="154"/>
                  </a:moveTo>
                  <a:lnTo>
                    <a:pt x="0" y="199"/>
                  </a:lnTo>
                  <a:cubicBezTo>
                    <a:pt x="48" y="145"/>
                    <a:pt x="68" y="71"/>
                    <a:pt x="54" y="0"/>
                  </a:cubicBezTo>
                  <a:lnTo>
                    <a:pt x="226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10" name="Line 34"/>
            <p:cNvSpPr>
              <a:spLocks noChangeShapeType="1"/>
            </p:cNvSpPr>
            <p:nvPr/>
          </p:nvSpPr>
          <p:spPr bwMode="auto">
            <a:xfrm>
              <a:off x="3304" y="3099"/>
              <a:ext cx="222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11" name="Freeform 35"/>
            <p:cNvSpPr>
              <a:spLocks/>
            </p:cNvSpPr>
            <p:nvPr/>
          </p:nvSpPr>
          <p:spPr bwMode="auto">
            <a:xfrm>
              <a:off x="3502" y="3051"/>
              <a:ext cx="97" cy="97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6">
                  <a:moveTo>
                    <a:pt x="206" y="103"/>
                  </a:moveTo>
                  <a:lnTo>
                    <a:pt x="0" y="206"/>
                  </a:lnTo>
                  <a:cubicBezTo>
                    <a:pt x="32" y="141"/>
                    <a:pt x="32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12" name="Line 36"/>
            <p:cNvSpPr>
              <a:spLocks noChangeShapeType="1"/>
            </p:cNvSpPr>
            <p:nvPr/>
          </p:nvSpPr>
          <p:spPr bwMode="auto">
            <a:xfrm>
              <a:off x="4302" y="3192"/>
              <a:ext cx="113" cy="27"/>
            </a:xfrm>
            <a:prstGeom prst="line">
              <a:avLst/>
            </a:prstGeom>
            <a:noFill/>
            <a:ln w="984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13" name="Freeform 37"/>
            <p:cNvSpPr>
              <a:spLocks/>
            </p:cNvSpPr>
            <p:nvPr/>
          </p:nvSpPr>
          <p:spPr bwMode="auto">
            <a:xfrm>
              <a:off x="4233" y="3110"/>
              <a:ext cx="107" cy="172"/>
            </a:xfrm>
            <a:custGeom>
              <a:avLst/>
              <a:gdLst/>
              <a:ahLst/>
              <a:cxnLst>
                <a:cxn ang="0">
                  <a:pos x="66" y="172"/>
                </a:cxn>
                <a:cxn ang="0">
                  <a:pos x="0" y="66"/>
                </a:cxn>
                <a:cxn ang="0">
                  <a:pos x="107" y="0"/>
                </a:cxn>
                <a:cxn ang="0">
                  <a:pos x="66" y="172"/>
                </a:cxn>
              </a:cxnLst>
              <a:rect l="0" t="0" r="r" b="b"/>
              <a:pathLst>
                <a:path w="107" h="172">
                  <a:moveTo>
                    <a:pt x="66" y="172"/>
                  </a:moveTo>
                  <a:lnTo>
                    <a:pt x="0" y="66"/>
                  </a:lnTo>
                  <a:lnTo>
                    <a:pt x="107" y="0"/>
                  </a:lnTo>
                  <a:lnTo>
                    <a:pt x="66" y="1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14" name="Freeform 38"/>
            <p:cNvSpPr>
              <a:spLocks/>
            </p:cNvSpPr>
            <p:nvPr/>
          </p:nvSpPr>
          <p:spPr bwMode="auto">
            <a:xfrm>
              <a:off x="4377" y="3129"/>
              <a:ext cx="107" cy="172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07" y="107"/>
                </a:cxn>
                <a:cxn ang="0">
                  <a:pos x="0" y="172"/>
                </a:cxn>
                <a:cxn ang="0">
                  <a:pos x="42" y="0"/>
                </a:cxn>
              </a:cxnLst>
              <a:rect l="0" t="0" r="r" b="b"/>
              <a:pathLst>
                <a:path w="107" h="172">
                  <a:moveTo>
                    <a:pt x="42" y="0"/>
                  </a:moveTo>
                  <a:lnTo>
                    <a:pt x="107" y="107"/>
                  </a:lnTo>
                  <a:lnTo>
                    <a:pt x="0" y="17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15" name="Line 39"/>
            <p:cNvSpPr>
              <a:spLocks noChangeShapeType="1"/>
            </p:cNvSpPr>
            <p:nvPr/>
          </p:nvSpPr>
          <p:spPr bwMode="auto">
            <a:xfrm flipV="1">
              <a:off x="4302" y="2967"/>
              <a:ext cx="114" cy="30"/>
            </a:xfrm>
            <a:prstGeom prst="line">
              <a:avLst/>
            </a:prstGeom>
            <a:noFill/>
            <a:ln w="984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16" name="Freeform 40"/>
            <p:cNvSpPr>
              <a:spLocks/>
            </p:cNvSpPr>
            <p:nvPr/>
          </p:nvSpPr>
          <p:spPr bwMode="auto">
            <a:xfrm>
              <a:off x="4233" y="2907"/>
              <a:ext cx="109" cy="171"/>
            </a:xfrm>
            <a:custGeom>
              <a:avLst/>
              <a:gdLst/>
              <a:ahLst/>
              <a:cxnLst>
                <a:cxn ang="0">
                  <a:pos x="109" y="171"/>
                </a:cxn>
                <a:cxn ang="0">
                  <a:pos x="0" y="108"/>
                </a:cxn>
                <a:cxn ang="0">
                  <a:pos x="64" y="0"/>
                </a:cxn>
                <a:cxn ang="0">
                  <a:pos x="109" y="171"/>
                </a:cxn>
              </a:cxnLst>
              <a:rect l="0" t="0" r="r" b="b"/>
              <a:pathLst>
                <a:path w="109" h="171">
                  <a:moveTo>
                    <a:pt x="109" y="171"/>
                  </a:moveTo>
                  <a:lnTo>
                    <a:pt x="0" y="108"/>
                  </a:lnTo>
                  <a:lnTo>
                    <a:pt x="64" y="0"/>
                  </a:lnTo>
                  <a:lnTo>
                    <a:pt x="109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17" name="Freeform 41"/>
            <p:cNvSpPr>
              <a:spLocks/>
            </p:cNvSpPr>
            <p:nvPr/>
          </p:nvSpPr>
          <p:spPr bwMode="auto">
            <a:xfrm>
              <a:off x="4376" y="2885"/>
              <a:ext cx="108" cy="1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64"/>
                </a:cxn>
                <a:cxn ang="0">
                  <a:pos x="45" y="172"/>
                </a:cxn>
                <a:cxn ang="0">
                  <a:pos x="0" y="0"/>
                </a:cxn>
              </a:cxnLst>
              <a:rect l="0" t="0" r="r" b="b"/>
              <a:pathLst>
                <a:path w="108" h="172">
                  <a:moveTo>
                    <a:pt x="0" y="0"/>
                  </a:moveTo>
                  <a:lnTo>
                    <a:pt x="108" y="64"/>
                  </a:lnTo>
                  <a:lnTo>
                    <a:pt x="45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18" name="Rectangle 42"/>
            <p:cNvSpPr>
              <a:spLocks noChangeArrowheads="1"/>
            </p:cNvSpPr>
            <p:nvPr/>
          </p:nvSpPr>
          <p:spPr bwMode="auto">
            <a:xfrm>
              <a:off x="354" y="2981"/>
              <a:ext cx="590" cy="22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19" name="Rectangle 43"/>
            <p:cNvSpPr>
              <a:spLocks noChangeArrowheads="1"/>
            </p:cNvSpPr>
            <p:nvPr/>
          </p:nvSpPr>
          <p:spPr bwMode="auto">
            <a:xfrm>
              <a:off x="354" y="2981"/>
              <a:ext cx="590" cy="22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20" name="Rectangle 44"/>
            <p:cNvSpPr>
              <a:spLocks noChangeArrowheads="1"/>
            </p:cNvSpPr>
            <p:nvPr/>
          </p:nvSpPr>
          <p:spPr bwMode="auto">
            <a:xfrm>
              <a:off x="427" y="3007"/>
              <a:ext cx="4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I-Cache</a:t>
              </a:r>
              <a:endParaRPr lang="en-US"/>
            </a:p>
          </p:txBody>
        </p:sp>
        <p:sp>
          <p:nvSpPr>
            <p:cNvPr id="50221" name="Rectangle 45"/>
            <p:cNvSpPr>
              <a:spLocks noChangeArrowheads="1"/>
            </p:cNvSpPr>
            <p:nvPr/>
          </p:nvSpPr>
          <p:spPr bwMode="auto">
            <a:xfrm>
              <a:off x="1091" y="2981"/>
              <a:ext cx="591" cy="22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22" name="Rectangle 46"/>
            <p:cNvSpPr>
              <a:spLocks noChangeArrowheads="1"/>
            </p:cNvSpPr>
            <p:nvPr/>
          </p:nvSpPr>
          <p:spPr bwMode="auto">
            <a:xfrm>
              <a:off x="1091" y="2981"/>
              <a:ext cx="591" cy="22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23" name="Rectangle 47"/>
            <p:cNvSpPr>
              <a:spLocks noChangeArrowheads="1"/>
            </p:cNvSpPr>
            <p:nvPr/>
          </p:nvSpPr>
          <p:spPr bwMode="auto">
            <a:xfrm>
              <a:off x="1160" y="3007"/>
              <a:ext cx="46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Decode</a:t>
              </a:r>
              <a:endParaRPr lang="en-US"/>
            </a:p>
          </p:txBody>
        </p:sp>
        <p:sp>
          <p:nvSpPr>
            <p:cNvPr id="50224" name="Rectangle 48"/>
            <p:cNvSpPr>
              <a:spLocks noChangeArrowheads="1"/>
            </p:cNvSpPr>
            <p:nvPr/>
          </p:nvSpPr>
          <p:spPr bwMode="auto">
            <a:xfrm>
              <a:off x="1903" y="2760"/>
              <a:ext cx="590" cy="221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25" name="Rectangle 49"/>
            <p:cNvSpPr>
              <a:spLocks noChangeArrowheads="1"/>
            </p:cNvSpPr>
            <p:nvPr/>
          </p:nvSpPr>
          <p:spPr bwMode="auto">
            <a:xfrm>
              <a:off x="1903" y="2760"/>
              <a:ext cx="590" cy="221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26" name="Rectangle 50"/>
            <p:cNvSpPr>
              <a:spLocks noChangeArrowheads="1"/>
            </p:cNvSpPr>
            <p:nvPr/>
          </p:nvSpPr>
          <p:spPr bwMode="auto">
            <a:xfrm>
              <a:off x="1976" y="2788"/>
              <a:ext cx="4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I-Buffer</a:t>
              </a:r>
              <a:endParaRPr lang="en-US"/>
            </a:p>
          </p:txBody>
        </p:sp>
        <p:sp>
          <p:nvSpPr>
            <p:cNvPr id="50227" name="Rectangle 51"/>
            <p:cNvSpPr>
              <a:spLocks noChangeArrowheads="1"/>
            </p:cNvSpPr>
            <p:nvPr/>
          </p:nvSpPr>
          <p:spPr bwMode="auto">
            <a:xfrm>
              <a:off x="1903" y="3203"/>
              <a:ext cx="590" cy="221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28" name="Rectangle 52"/>
            <p:cNvSpPr>
              <a:spLocks noChangeArrowheads="1"/>
            </p:cNvSpPr>
            <p:nvPr/>
          </p:nvSpPr>
          <p:spPr bwMode="auto">
            <a:xfrm>
              <a:off x="1903" y="3203"/>
              <a:ext cx="590" cy="221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29" name="Rectangle 53"/>
            <p:cNvSpPr>
              <a:spLocks noChangeArrowheads="1"/>
            </p:cNvSpPr>
            <p:nvPr/>
          </p:nvSpPr>
          <p:spPr bwMode="auto">
            <a:xfrm>
              <a:off x="2022" y="3189"/>
              <a:ext cx="3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Score</a:t>
              </a:r>
              <a:endParaRPr lang="en-US"/>
            </a:p>
          </p:txBody>
        </p:sp>
        <p:sp>
          <p:nvSpPr>
            <p:cNvPr id="50230" name="Rectangle 54"/>
            <p:cNvSpPr>
              <a:spLocks noChangeArrowheads="1"/>
            </p:cNvSpPr>
            <p:nvPr/>
          </p:nvSpPr>
          <p:spPr bwMode="auto">
            <a:xfrm>
              <a:off x="2014" y="3287"/>
              <a:ext cx="3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Board</a:t>
              </a:r>
              <a:endParaRPr lang="en-US"/>
            </a:p>
          </p:txBody>
        </p:sp>
        <p:sp>
          <p:nvSpPr>
            <p:cNvPr id="50231" name="Rectangle 55"/>
            <p:cNvSpPr>
              <a:spLocks noChangeArrowheads="1"/>
            </p:cNvSpPr>
            <p:nvPr/>
          </p:nvSpPr>
          <p:spPr bwMode="auto">
            <a:xfrm>
              <a:off x="2714" y="2981"/>
              <a:ext cx="590" cy="22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32" name="Rectangle 56"/>
            <p:cNvSpPr>
              <a:spLocks noChangeArrowheads="1"/>
            </p:cNvSpPr>
            <p:nvPr/>
          </p:nvSpPr>
          <p:spPr bwMode="auto">
            <a:xfrm>
              <a:off x="2714" y="2981"/>
              <a:ext cx="590" cy="22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33" name="Rectangle 57"/>
            <p:cNvSpPr>
              <a:spLocks noChangeArrowheads="1"/>
            </p:cNvSpPr>
            <p:nvPr/>
          </p:nvSpPr>
          <p:spPr bwMode="auto">
            <a:xfrm>
              <a:off x="2846" y="3007"/>
              <a:ext cx="3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Issue</a:t>
              </a:r>
              <a:endParaRPr lang="en-US"/>
            </a:p>
          </p:txBody>
        </p:sp>
        <p:sp>
          <p:nvSpPr>
            <p:cNvPr id="50234" name="Rectangle 58"/>
            <p:cNvSpPr>
              <a:spLocks noChangeArrowheads="1"/>
            </p:cNvSpPr>
            <p:nvPr/>
          </p:nvSpPr>
          <p:spPr bwMode="auto">
            <a:xfrm>
              <a:off x="3599" y="2908"/>
              <a:ext cx="634" cy="38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35" name="Rectangle 59"/>
            <p:cNvSpPr>
              <a:spLocks noChangeArrowheads="1"/>
            </p:cNvSpPr>
            <p:nvPr/>
          </p:nvSpPr>
          <p:spPr bwMode="auto">
            <a:xfrm>
              <a:off x="3599" y="2908"/>
              <a:ext cx="634" cy="384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36" name="Rectangle 60"/>
            <p:cNvSpPr>
              <a:spLocks noChangeArrowheads="1"/>
            </p:cNvSpPr>
            <p:nvPr/>
          </p:nvSpPr>
          <p:spPr bwMode="auto">
            <a:xfrm>
              <a:off x="3662" y="2939"/>
              <a:ext cx="5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Operand</a:t>
              </a:r>
              <a:endParaRPr lang="en-US"/>
            </a:p>
          </p:txBody>
        </p:sp>
        <p:sp>
          <p:nvSpPr>
            <p:cNvPr id="50237" name="Rectangle 61"/>
            <p:cNvSpPr>
              <a:spLocks noChangeArrowheads="1"/>
            </p:cNvSpPr>
            <p:nvPr/>
          </p:nvSpPr>
          <p:spPr bwMode="auto">
            <a:xfrm>
              <a:off x="3647" y="3090"/>
              <a:ext cx="5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Collector</a:t>
              </a:r>
              <a:endParaRPr lang="en-US"/>
            </a:p>
          </p:txBody>
        </p:sp>
        <p:sp>
          <p:nvSpPr>
            <p:cNvPr id="50238" name="Rectangle 62"/>
            <p:cNvSpPr>
              <a:spLocks noChangeArrowheads="1"/>
            </p:cNvSpPr>
            <p:nvPr/>
          </p:nvSpPr>
          <p:spPr bwMode="auto">
            <a:xfrm>
              <a:off x="4484" y="3114"/>
              <a:ext cx="590" cy="38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39" name="Rectangle 63"/>
            <p:cNvSpPr>
              <a:spLocks noChangeArrowheads="1"/>
            </p:cNvSpPr>
            <p:nvPr/>
          </p:nvSpPr>
          <p:spPr bwMode="auto">
            <a:xfrm>
              <a:off x="4484" y="3114"/>
              <a:ext cx="590" cy="384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40" name="Rectangle 64"/>
            <p:cNvSpPr>
              <a:spLocks noChangeArrowheads="1"/>
            </p:cNvSpPr>
            <p:nvPr/>
          </p:nvSpPr>
          <p:spPr bwMode="auto">
            <a:xfrm>
              <a:off x="4630" y="3219"/>
              <a:ext cx="29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MEM</a:t>
              </a:r>
              <a:endParaRPr lang="en-US"/>
            </a:p>
          </p:txBody>
        </p:sp>
        <p:sp>
          <p:nvSpPr>
            <p:cNvPr id="50241" name="Rectangle 65"/>
            <p:cNvSpPr>
              <a:spLocks noChangeArrowheads="1"/>
            </p:cNvSpPr>
            <p:nvPr/>
          </p:nvSpPr>
          <p:spPr bwMode="auto">
            <a:xfrm>
              <a:off x="4484" y="2760"/>
              <a:ext cx="590" cy="221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42" name="Rectangle 66"/>
            <p:cNvSpPr>
              <a:spLocks noChangeArrowheads="1"/>
            </p:cNvSpPr>
            <p:nvPr/>
          </p:nvSpPr>
          <p:spPr bwMode="auto">
            <a:xfrm>
              <a:off x="4484" y="2760"/>
              <a:ext cx="590" cy="221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43" name="Rectangle 67"/>
            <p:cNvSpPr>
              <a:spLocks noChangeArrowheads="1"/>
            </p:cNvSpPr>
            <p:nvPr/>
          </p:nvSpPr>
          <p:spPr bwMode="auto">
            <a:xfrm>
              <a:off x="4652" y="2788"/>
              <a:ext cx="2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ALU</a:t>
              </a:r>
              <a:endParaRPr lang="en-US"/>
            </a:p>
          </p:txBody>
        </p:sp>
        <p:sp>
          <p:nvSpPr>
            <p:cNvPr id="50244" name="Rectangle 68"/>
            <p:cNvSpPr>
              <a:spLocks noChangeArrowheads="1"/>
            </p:cNvSpPr>
            <p:nvPr/>
          </p:nvSpPr>
          <p:spPr bwMode="auto">
            <a:xfrm>
              <a:off x="354" y="2538"/>
              <a:ext cx="590" cy="22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45" name="Rectangle 69"/>
            <p:cNvSpPr>
              <a:spLocks noChangeArrowheads="1"/>
            </p:cNvSpPr>
            <p:nvPr/>
          </p:nvSpPr>
          <p:spPr bwMode="auto">
            <a:xfrm>
              <a:off x="354" y="2538"/>
              <a:ext cx="590" cy="22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46" name="Rectangle 70"/>
            <p:cNvSpPr>
              <a:spLocks noChangeArrowheads="1"/>
            </p:cNvSpPr>
            <p:nvPr/>
          </p:nvSpPr>
          <p:spPr bwMode="auto">
            <a:xfrm>
              <a:off x="480" y="2569"/>
              <a:ext cx="3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Fetch</a:t>
              </a:r>
              <a:endParaRPr lang="en-US"/>
            </a:p>
          </p:txBody>
        </p:sp>
        <p:sp>
          <p:nvSpPr>
            <p:cNvPr id="50247" name="Rectangle 71"/>
            <p:cNvSpPr>
              <a:spLocks noChangeArrowheads="1"/>
            </p:cNvSpPr>
            <p:nvPr/>
          </p:nvSpPr>
          <p:spPr bwMode="auto">
            <a:xfrm>
              <a:off x="2603" y="2542"/>
              <a:ext cx="812" cy="218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48" name="Rectangle 72"/>
            <p:cNvSpPr>
              <a:spLocks noChangeArrowheads="1"/>
            </p:cNvSpPr>
            <p:nvPr/>
          </p:nvSpPr>
          <p:spPr bwMode="auto">
            <a:xfrm>
              <a:off x="2603" y="2542"/>
              <a:ext cx="812" cy="218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49" name="Rectangle 73"/>
            <p:cNvSpPr>
              <a:spLocks noChangeArrowheads="1"/>
            </p:cNvSpPr>
            <p:nvPr/>
          </p:nvSpPr>
          <p:spPr bwMode="auto">
            <a:xfrm>
              <a:off x="2672" y="2569"/>
              <a:ext cx="69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SIMT-Stack</a:t>
              </a:r>
              <a:endParaRPr lang="en-US"/>
            </a:p>
          </p:txBody>
        </p:sp>
        <p:sp>
          <p:nvSpPr>
            <p:cNvPr id="50250" name="Freeform 74"/>
            <p:cNvSpPr>
              <a:spLocks/>
            </p:cNvSpPr>
            <p:nvPr/>
          </p:nvSpPr>
          <p:spPr bwMode="auto">
            <a:xfrm>
              <a:off x="1682" y="2612"/>
              <a:ext cx="3628" cy="924"/>
            </a:xfrm>
            <a:custGeom>
              <a:avLst/>
              <a:gdLst/>
              <a:ahLst/>
              <a:cxnLst>
                <a:cxn ang="0">
                  <a:pos x="1733" y="0"/>
                </a:cxn>
                <a:cxn ang="0">
                  <a:pos x="3628" y="0"/>
                </a:cxn>
                <a:cxn ang="0">
                  <a:pos x="3628" y="924"/>
                </a:cxn>
                <a:cxn ang="0">
                  <a:pos x="0" y="924"/>
                </a:cxn>
                <a:cxn ang="0">
                  <a:pos x="0" y="739"/>
                </a:cxn>
                <a:cxn ang="0">
                  <a:pos x="162" y="739"/>
                </a:cxn>
              </a:cxnLst>
              <a:rect l="0" t="0" r="r" b="b"/>
              <a:pathLst>
                <a:path w="3628" h="924">
                  <a:moveTo>
                    <a:pt x="1733" y="0"/>
                  </a:moveTo>
                  <a:lnTo>
                    <a:pt x="3628" y="0"/>
                  </a:lnTo>
                  <a:lnTo>
                    <a:pt x="3628" y="924"/>
                  </a:lnTo>
                  <a:lnTo>
                    <a:pt x="0" y="924"/>
                  </a:lnTo>
                  <a:lnTo>
                    <a:pt x="0" y="739"/>
                  </a:lnTo>
                  <a:lnTo>
                    <a:pt x="162" y="7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51" name="Freeform 75"/>
            <p:cNvSpPr>
              <a:spLocks/>
            </p:cNvSpPr>
            <p:nvPr/>
          </p:nvSpPr>
          <p:spPr bwMode="auto">
            <a:xfrm>
              <a:off x="1826" y="3312"/>
              <a:ext cx="77" cy="78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52" name="Line 76"/>
            <p:cNvSpPr>
              <a:spLocks noChangeShapeType="1"/>
            </p:cNvSpPr>
            <p:nvPr/>
          </p:nvSpPr>
          <p:spPr bwMode="auto">
            <a:xfrm flipH="1">
              <a:off x="1003" y="2642"/>
              <a:ext cx="1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53" name="Freeform 77"/>
            <p:cNvSpPr>
              <a:spLocks/>
            </p:cNvSpPr>
            <p:nvPr/>
          </p:nvSpPr>
          <p:spPr bwMode="auto">
            <a:xfrm>
              <a:off x="944" y="2603"/>
              <a:ext cx="78" cy="77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164" y="0"/>
                </a:cxn>
                <a:cxn ang="0">
                  <a:pos x="164" y="164"/>
                </a:cxn>
                <a:cxn ang="0">
                  <a:pos x="164" y="164"/>
                </a:cxn>
                <a:cxn ang="0">
                  <a:pos x="0" y="82"/>
                </a:cxn>
              </a:cxnLst>
              <a:rect l="0" t="0" r="r" b="b"/>
              <a:pathLst>
                <a:path w="164" h="164">
                  <a:moveTo>
                    <a:pt x="0" y="82"/>
                  </a:moveTo>
                  <a:lnTo>
                    <a:pt x="164" y="0"/>
                  </a:lnTo>
                  <a:cubicBezTo>
                    <a:pt x="138" y="51"/>
                    <a:pt x="138" y="112"/>
                    <a:pt x="164" y="164"/>
                  </a:cubicBezTo>
                  <a:lnTo>
                    <a:pt x="164" y="16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54" name="Line 78"/>
            <p:cNvSpPr>
              <a:spLocks noChangeShapeType="1"/>
            </p:cNvSpPr>
            <p:nvPr/>
          </p:nvSpPr>
          <p:spPr bwMode="auto">
            <a:xfrm>
              <a:off x="586" y="2760"/>
              <a:ext cx="0" cy="1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55" name="Freeform 79"/>
            <p:cNvSpPr>
              <a:spLocks/>
            </p:cNvSpPr>
            <p:nvPr/>
          </p:nvSpPr>
          <p:spPr bwMode="auto">
            <a:xfrm>
              <a:off x="538" y="2884"/>
              <a:ext cx="97" cy="97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56" name="Freeform 80"/>
            <p:cNvSpPr>
              <a:spLocks/>
            </p:cNvSpPr>
            <p:nvPr/>
          </p:nvSpPr>
          <p:spPr bwMode="auto">
            <a:xfrm>
              <a:off x="856" y="2818"/>
              <a:ext cx="1047" cy="60"/>
            </a:xfrm>
            <a:custGeom>
              <a:avLst/>
              <a:gdLst/>
              <a:ahLst/>
              <a:cxnLst>
                <a:cxn ang="0">
                  <a:pos x="1047" y="60"/>
                </a:cxn>
                <a:cxn ang="0">
                  <a:pos x="0" y="60"/>
                </a:cxn>
                <a:cxn ang="0">
                  <a:pos x="0" y="0"/>
                </a:cxn>
              </a:cxnLst>
              <a:rect l="0" t="0" r="r" b="b"/>
              <a:pathLst>
                <a:path w="1047" h="60">
                  <a:moveTo>
                    <a:pt x="1047" y="60"/>
                  </a:moveTo>
                  <a:lnTo>
                    <a:pt x="0" y="6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57" name="Freeform 81"/>
            <p:cNvSpPr>
              <a:spLocks/>
            </p:cNvSpPr>
            <p:nvPr/>
          </p:nvSpPr>
          <p:spPr bwMode="auto">
            <a:xfrm>
              <a:off x="817" y="2760"/>
              <a:ext cx="77" cy="77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64" y="164"/>
                </a:cxn>
                <a:cxn ang="0">
                  <a:pos x="0" y="164"/>
                </a:cxn>
                <a:cxn ang="0">
                  <a:pos x="0" y="164"/>
                </a:cxn>
                <a:cxn ang="0">
                  <a:pos x="82" y="0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lnTo>
                    <a:pt x="164" y="164"/>
                  </a:lnTo>
                  <a:cubicBezTo>
                    <a:pt x="112" y="138"/>
                    <a:pt x="52" y="138"/>
                    <a:pt x="0" y="164"/>
                  </a:cubicBezTo>
                  <a:lnTo>
                    <a:pt x="0" y="16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58" name="Line 82"/>
            <p:cNvSpPr>
              <a:spLocks noChangeShapeType="1"/>
            </p:cNvSpPr>
            <p:nvPr/>
          </p:nvSpPr>
          <p:spPr bwMode="auto">
            <a:xfrm flipV="1">
              <a:off x="2980" y="2760"/>
              <a:ext cx="0" cy="1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59" name="Freeform 83"/>
            <p:cNvSpPr>
              <a:spLocks/>
            </p:cNvSpPr>
            <p:nvPr/>
          </p:nvSpPr>
          <p:spPr bwMode="auto">
            <a:xfrm>
              <a:off x="2931" y="2884"/>
              <a:ext cx="98" cy="97"/>
            </a:xfrm>
            <a:custGeom>
              <a:avLst/>
              <a:gdLst/>
              <a:ahLst/>
              <a:cxnLst>
                <a:cxn ang="0">
                  <a:pos x="104" y="207"/>
                </a:cxn>
                <a:cxn ang="0">
                  <a:pos x="0" y="0"/>
                </a:cxn>
                <a:cxn ang="0">
                  <a:pos x="207" y="0"/>
                </a:cxn>
                <a:cxn ang="0">
                  <a:pos x="207" y="0"/>
                </a:cxn>
                <a:cxn ang="0">
                  <a:pos x="104" y="207"/>
                </a:cxn>
              </a:cxnLst>
              <a:rect l="0" t="0" r="r" b="b"/>
              <a:pathLst>
                <a:path w="207" h="207">
                  <a:moveTo>
                    <a:pt x="104" y="207"/>
                  </a:moveTo>
                  <a:lnTo>
                    <a:pt x="0" y="0"/>
                  </a:lnTo>
                  <a:cubicBezTo>
                    <a:pt x="65" y="33"/>
                    <a:pt x="142" y="33"/>
                    <a:pt x="207" y="0"/>
                  </a:cubicBezTo>
                  <a:lnTo>
                    <a:pt x="207" y="0"/>
                  </a:lnTo>
                  <a:lnTo>
                    <a:pt x="104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60" name="Rectangle 84"/>
            <p:cNvSpPr>
              <a:spLocks noChangeArrowheads="1"/>
            </p:cNvSpPr>
            <p:nvPr/>
          </p:nvSpPr>
          <p:spPr bwMode="auto">
            <a:xfrm>
              <a:off x="2747" y="3386"/>
              <a:ext cx="55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Done (WID)</a:t>
              </a:r>
              <a:endParaRPr lang="en-US"/>
            </a:p>
          </p:txBody>
        </p:sp>
        <p:sp>
          <p:nvSpPr>
            <p:cNvPr id="50261" name="Rectangle 85"/>
            <p:cNvSpPr>
              <a:spLocks noChangeArrowheads="1"/>
            </p:cNvSpPr>
            <p:nvPr/>
          </p:nvSpPr>
          <p:spPr bwMode="auto">
            <a:xfrm>
              <a:off x="1213" y="2751"/>
              <a:ext cx="45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Valid[1:N]</a:t>
              </a:r>
              <a:endParaRPr lang="en-US"/>
            </a:p>
          </p:txBody>
        </p:sp>
        <p:sp>
          <p:nvSpPr>
            <p:cNvPr id="50262" name="Rectangle 86"/>
            <p:cNvSpPr>
              <a:spLocks noChangeArrowheads="1"/>
            </p:cNvSpPr>
            <p:nvPr/>
          </p:nvSpPr>
          <p:spPr bwMode="auto">
            <a:xfrm>
              <a:off x="1115" y="2471"/>
              <a:ext cx="83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Branch Target PC</a:t>
              </a:r>
              <a:endParaRPr lang="en-US"/>
            </a:p>
          </p:txBody>
        </p:sp>
        <p:sp>
          <p:nvSpPr>
            <p:cNvPr id="50263" name="Line 87"/>
            <p:cNvSpPr>
              <a:spLocks noChangeShapeType="1"/>
            </p:cNvSpPr>
            <p:nvPr/>
          </p:nvSpPr>
          <p:spPr bwMode="auto">
            <a:xfrm>
              <a:off x="3472" y="2806"/>
              <a:ext cx="127" cy="10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64" name="Freeform 88"/>
            <p:cNvSpPr>
              <a:spLocks/>
            </p:cNvSpPr>
            <p:nvPr/>
          </p:nvSpPr>
          <p:spPr bwMode="auto">
            <a:xfrm>
              <a:off x="3415" y="2760"/>
              <a:ext cx="106" cy="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" y="48"/>
                </a:cxn>
                <a:cxn ang="0">
                  <a:pos x="96" y="209"/>
                </a:cxn>
                <a:cxn ang="0">
                  <a:pos x="96" y="209"/>
                </a:cxn>
                <a:cxn ang="0">
                  <a:pos x="0" y="0"/>
                </a:cxn>
              </a:cxnLst>
              <a:rect l="0" t="0" r="r" b="b"/>
              <a:pathLst>
                <a:path w="225" h="209">
                  <a:moveTo>
                    <a:pt x="0" y="0"/>
                  </a:moveTo>
                  <a:lnTo>
                    <a:pt x="225" y="48"/>
                  </a:lnTo>
                  <a:cubicBezTo>
                    <a:pt x="159" y="79"/>
                    <a:pt x="111" y="138"/>
                    <a:pt x="96" y="209"/>
                  </a:cubicBezTo>
                  <a:lnTo>
                    <a:pt x="96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65" name="Rectangle 89"/>
            <p:cNvSpPr>
              <a:spLocks noChangeArrowheads="1"/>
            </p:cNvSpPr>
            <p:nvPr/>
          </p:nvSpPr>
          <p:spPr bwMode="auto">
            <a:xfrm>
              <a:off x="3549" y="2773"/>
              <a:ext cx="24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Pred.</a:t>
              </a:r>
              <a:endParaRPr lang="en-US"/>
            </a:p>
          </p:txBody>
        </p:sp>
        <p:sp>
          <p:nvSpPr>
            <p:cNvPr id="50266" name="Line 90"/>
            <p:cNvSpPr>
              <a:spLocks noChangeShapeType="1"/>
            </p:cNvSpPr>
            <p:nvPr/>
          </p:nvSpPr>
          <p:spPr bwMode="auto">
            <a:xfrm>
              <a:off x="5074" y="2878"/>
              <a:ext cx="1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67" name="Freeform 91"/>
            <p:cNvSpPr>
              <a:spLocks/>
            </p:cNvSpPr>
            <p:nvPr/>
          </p:nvSpPr>
          <p:spPr bwMode="auto">
            <a:xfrm>
              <a:off x="5233" y="2839"/>
              <a:ext cx="77" cy="78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68" name="Line 92"/>
            <p:cNvSpPr>
              <a:spLocks noChangeShapeType="1"/>
            </p:cNvSpPr>
            <p:nvPr/>
          </p:nvSpPr>
          <p:spPr bwMode="auto">
            <a:xfrm>
              <a:off x="5074" y="3319"/>
              <a:ext cx="17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69" name="Freeform 93"/>
            <p:cNvSpPr>
              <a:spLocks/>
            </p:cNvSpPr>
            <p:nvPr/>
          </p:nvSpPr>
          <p:spPr bwMode="auto">
            <a:xfrm>
              <a:off x="5233" y="3282"/>
              <a:ext cx="77" cy="77"/>
            </a:xfrm>
            <a:custGeom>
              <a:avLst/>
              <a:gdLst/>
              <a:ahLst/>
              <a:cxnLst>
                <a:cxn ang="0">
                  <a:pos x="164" y="83"/>
                </a:cxn>
                <a:cxn ang="0">
                  <a:pos x="0" y="164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64" y="83"/>
                </a:cxn>
              </a:cxnLst>
              <a:rect l="0" t="0" r="r" b="b"/>
              <a:pathLst>
                <a:path w="164" h="164">
                  <a:moveTo>
                    <a:pt x="164" y="83"/>
                  </a:moveTo>
                  <a:lnTo>
                    <a:pt x="0" y="164"/>
                  </a:lnTo>
                  <a:cubicBezTo>
                    <a:pt x="26" y="112"/>
                    <a:pt x="26" y="52"/>
                    <a:pt x="1" y="0"/>
                  </a:cubicBezTo>
                  <a:lnTo>
                    <a:pt x="1" y="0"/>
                  </a:lnTo>
                  <a:lnTo>
                    <a:pt x="164" y="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270" name="Rectangle 94"/>
            <p:cNvSpPr>
              <a:spLocks noChangeArrowheads="1"/>
            </p:cNvSpPr>
            <p:nvPr/>
          </p:nvSpPr>
          <p:spPr bwMode="auto">
            <a:xfrm>
              <a:off x="3020" y="2758"/>
              <a:ext cx="2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Active</a:t>
              </a:r>
              <a:endParaRPr lang="en-US"/>
            </a:p>
          </p:txBody>
        </p:sp>
        <p:sp>
          <p:nvSpPr>
            <p:cNvPr id="50271" name="Rectangle 95"/>
            <p:cNvSpPr>
              <a:spLocks noChangeArrowheads="1"/>
            </p:cNvSpPr>
            <p:nvPr/>
          </p:nvSpPr>
          <p:spPr bwMode="auto">
            <a:xfrm>
              <a:off x="3035" y="2841"/>
              <a:ext cx="24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Mask</a:t>
              </a:r>
              <a:endParaRPr lang="en-US"/>
            </a:p>
          </p:txBody>
        </p:sp>
      </p:grpSp>
      <p:sp>
        <p:nvSpPr>
          <p:cNvPr id="50272" name="Rectangle 96"/>
          <p:cNvSpPr>
            <a:spLocks noGrp="1" noChangeArrowheads="1"/>
          </p:cNvSpPr>
          <p:nvPr>
            <p:ph type="body" idx="1"/>
          </p:nvPr>
        </p:nvSpPr>
        <p:spPr>
          <a:xfrm>
            <a:off x="457200" y="40386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/>
              <a:t>Three decoupled warp schedulers</a:t>
            </a:r>
          </a:p>
          <a:p>
            <a:r>
              <a:rPr lang="en-US" dirty="0"/>
              <a:t>Scoreboard</a:t>
            </a:r>
          </a:p>
          <a:p>
            <a:r>
              <a:rPr lang="en-US" dirty="0"/>
              <a:t>Large register file</a:t>
            </a:r>
          </a:p>
          <a:p>
            <a:r>
              <a:rPr lang="en-US" dirty="0"/>
              <a:t>Multiple SIMD functional units</a:t>
            </a:r>
          </a:p>
        </p:txBody>
      </p:sp>
      <p:sp>
        <p:nvSpPr>
          <p:cNvPr id="50273" name="Rectangle 97"/>
          <p:cNvSpPr>
            <a:spLocks noChangeArrowheads="1"/>
          </p:cNvSpPr>
          <p:nvPr/>
        </p:nvSpPr>
        <p:spPr bwMode="auto">
          <a:xfrm>
            <a:off x="304800" y="2362200"/>
            <a:ext cx="1447800" cy="3810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Scheduler 1</a:t>
            </a:r>
          </a:p>
        </p:txBody>
      </p:sp>
      <p:sp>
        <p:nvSpPr>
          <p:cNvPr id="50274" name="Rectangle 98"/>
          <p:cNvSpPr>
            <a:spLocks noChangeArrowheads="1"/>
          </p:cNvSpPr>
          <p:nvPr/>
        </p:nvSpPr>
        <p:spPr bwMode="auto">
          <a:xfrm>
            <a:off x="4114800" y="3124200"/>
            <a:ext cx="1447800" cy="3810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Scheduler 2</a:t>
            </a:r>
          </a:p>
        </p:txBody>
      </p:sp>
      <p:sp>
        <p:nvSpPr>
          <p:cNvPr id="50275" name="Rectangle 99"/>
          <p:cNvSpPr>
            <a:spLocks noChangeArrowheads="1"/>
          </p:cNvSpPr>
          <p:nvPr/>
        </p:nvSpPr>
        <p:spPr bwMode="auto">
          <a:xfrm>
            <a:off x="6019800" y="2362200"/>
            <a:ext cx="1447800" cy="3810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Scheduler 3</a:t>
            </a:r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959-FEEE-0C40-B400-C9669618CBC4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3" grpId="0" animBg="1"/>
      <p:bldP spid="50274" grpId="0" animBg="1"/>
      <p:bldP spid="502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 + Decode</a:t>
            </a:r>
          </a:p>
        </p:txBody>
      </p:sp>
      <p:grpSp>
        <p:nvGrpSpPr>
          <p:cNvPr id="2" name="Group 420"/>
          <p:cNvGrpSpPr>
            <a:grpSpLocks/>
          </p:cNvGrpSpPr>
          <p:nvPr/>
        </p:nvGrpSpPr>
        <p:grpSpPr bwMode="auto">
          <a:xfrm>
            <a:off x="6324600" y="5791200"/>
            <a:ext cx="2257425" cy="660400"/>
            <a:chOff x="3984" y="3600"/>
            <a:chExt cx="1422" cy="416"/>
          </a:xfrm>
        </p:grpSpPr>
        <p:sp>
          <p:nvSpPr>
            <p:cNvPr id="49180" name="Rectangle 28"/>
            <p:cNvSpPr>
              <a:spLocks noChangeArrowheads="1"/>
            </p:cNvSpPr>
            <p:nvPr/>
          </p:nvSpPr>
          <p:spPr bwMode="auto">
            <a:xfrm>
              <a:off x="5195" y="3655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181" name="Rectangle 29"/>
            <p:cNvSpPr>
              <a:spLocks noChangeArrowheads="1"/>
            </p:cNvSpPr>
            <p:nvPr/>
          </p:nvSpPr>
          <p:spPr bwMode="auto">
            <a:xfrm>
              <a:off x="5195" y="3655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183" name="Rectangle 31"/>
            <p:cNvSpPr>
              <a:spLocks noChangeArrowheads="1"/>
            </p:cNvSpPr>
            <p:nvPr/>
          </p:nvSpPr>
          <p:spPr bwMode="auto">
            <a:xfrm>
              <a:off x="5186" y="3668"/>
              <a:ext cx="169" cy="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184" name="Rectangle 32"/>
            <p:cNvSpPr>
              <a:spLocks noChangeArrowheads="1"/>
            </p:cNvSpPr>
            <p:nvPr/>
          </p:nvSpPr>
          <p:spPr bwMode="auto">
            <a:xfrm>
              <a:off x="5186" y="3668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186" name="Rectangle 34"/>
            <p:cNvSpPr>
              <a:spLocks noChangeArrowheads="1"/>
            </p:cNvSpPr>
            <p:nvPr/>
          </p:nvSpPr>
          <p:spPr bwMode="auto">
            <a:xfrm>
              <a:off x="5178" y="3680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187" name="Rectangle 35"/>
            <p:cNvSpPr>
              <a:spLocks noChangeArrowheads="1"/>
            </p:cNvSpPr>
            <p:nvPr/>
          </p:nvSpPr>
          <p:spPr bwMode="auto">
            <a:xfrm>
              <a:off x="5178" y="3680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189" name="Oval 37"/>
            <p:cNvSpPr>
              <a:spLocks noChangeArrowheads="1"/>
            </p:cNvSpPr>
            <p:nvPr/>
          </p:nvSpPr>
          <p:spPr bwMode="auto">
            <a:xfrm>
              <a:off x="5368" y="3695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190" name="Oval 38"/>
            <p:cNvSpPr>
              <a:spLocks noChangeArrowheads="1"/>
            </p:cNvSpPr>
            <p:nvPr/>
          </p:nvSpPr>
          <p:spPr bwMode="auto">
            <a:xfrm>
              <a:off x="5368" y="3695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191" name="Oval 39"/>
            <p:cNvSpPr>
              <a:spLocks noChangeArrowheads="1"/>
            </p:cNvSpPr>
            <p:nvPr/>
          </p:nvSpPr>
          <p:spPr bwMode="auto">
            <a:xfrm>
              <a:off x="5374" y="3686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192" name="Oval 40"/>
            <p:cNvSpPr>
              <a:spLocks noChangeArrowheads="1"/>
            </p:cNvSpPr>
            <p:nvPr/>
          </p:nvSpPr>
          <p:spPr bwMode="auto">
            <a:xfrm>
              <a:off x="5374" y="3686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193" name="Oval 41"/>
            <p:cNvSpPr>
              <a:spLocks noChangeArrowheads="1"/>
            </p:cNvSpPr>
            <p:nvPr/>
          </p:nvSpPr>
          <p:spPr bwMode="auto">
            <a:xfrm>
              <a:off x="5381" y="3677"/>
              <a:ext cx="4" cy="6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194" name="Oval 42"/>
            <p:cNvSpPr>
              <a:spLocks noChangeArrowheads="1"/>
            </p:cNvSpPr>
            <p:nvPr/>
          </p:nvSpPr>
          <p:spPr bwMode="auto">
            <a:xfrm>
              <a:off x="5381" y="3677"/>
              <a:ext cx="4" cy="6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195" name="Line 43"/>
            <p:cNvSpPr>
              <a:spLocks noChangeShapeType="1"/>
            </p:cNvSpPr>
            <p:nvPr/>
          </p:nvSpPr>
          <p:spPr bwMode="auto">
            <a:xfrm>
              <a:off x="4153" y="3831"/>
              <a:ext cx="22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196" name="Freeform 44"/>
            <p:cNvSpPr>
              <a:spLocks/>
            </p:cNvSpPr>
            <p:nvPr/>
          </p:nvSpPr>
          <p:spPr bwMode="auto">
            <a:xfrm>
              <a:off x="4168" y="3811"/>
              <a:ext cx="27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7">
                  <a:moveTo>
                    <a:pt x="206" y="103"/>
                  </a:moveTo>
                  <a:lnTo>
                    <a:pt x="0" y="207"/>
                  </a:lnTo>
                  <a:cubicBezTo>
                    <a:pt x="33" y="142"/>
                    <a:pt x="33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197" name="Line 45"/>
            <p:cNvSpPr>
              <a:spLocks noChangeShapeType="1"/>
            </p:cNvSpPr>
            <p:nvPr/>
          </p:nvSpPr>
          <p:spPr bwMode="auto">
            <a:xfrm>
              <a:off x="4365" y="3865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198" name="Freeform 46"/>
            <p:cNvSpPr>
              <a:spLocks/>
            </p:cNvSpPr>
            <p:nvPr/>
          </p:nvSpPr>
          <p:spPr bwMode="auto">
            <a:xfrm>
              <a:off x="4398" y="3859"/>
              <a:ext cx="30" cy="39"/>
            </a:xfrm>
            <a:custGeom>
              <a:avLst/>
              <a:gdLst/>
              <a:ahLst/>
              <a:cxnLst>
                <a:cxn ang="0">
                  <a:pos x="227" y="154"/>
                </a:cxn>
                <a:cxn ang="0">
                  <a:pos x="0" y="199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227" y="154"/>
                </a:cxn>
              </a:cxnLst>
              <a:rect l="0" t="0" r="r" b="b"/>
              <a:pathLst>
                <a:path w="227" h="199">
                  <a:moveTo>
                    <a:pt x="227" y="154"/>
                  </a:moveTo>
                  <a:lnTo>
                    <a:pt x="0" y="199"/>
                  </a:lnTo>
                  <a:cubicBezTo>
                    <a:pt x="49" y="145"/>
                    <a:pt x="69" y="71"/>
                    <a:pt x="55" y="0"/>
                  </a:cubicBezTo>
                  <a:lnTo>
                    <a:pt x="55" y="0"/>
                  </a:lnTo>
                  <a:lnTo>
                    <a:pt x="227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199" name="Line 47"/>
            <p:cNvSpPr>
              <a:spLocks noChangeShapeType="1"/>
            </p:cNvSpPr>
            <p:nvPr/>
          </p:nvSpPr>
          <p:spPr bwMode="auto">
            <a:xfrm flipV="1">
              <a:off x="4365" y="3780"/>
              <a:ext cx="43" cy="1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00" name="Freeform 48"/>
            <p:cNvSpPr>
              <a:spLocks/>
            </p:cNvSpPr>
            <p:nvPr/>
          </p:nvSpPr>
          <p:spPr bwMode="auto">
            <a:xfrm>
              <a:off x="4398" y="3763"/>
              <a:ext cx="30" cy="40"/>
            </a:xfrm>
            <a:custGeom>
              <a:avLst/>
              <a:gdLst/>
              <a:ahLst/>
              <a:cxnLst>
                <a:cxn ang="0">
                  <a:pos x="227" y="45"/>
                </a:cxn>
                <a:cxn ang="0">
                  <a:pos x="55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7" y="45"/>
                </a:cxn>
              </a:cxnLst>
              <a:rect l="0" t="0" r="r" b="b"/>
              <a:pathLst>
                <a:path w="227" h="199">
                  <a:moveTo>
                    <a:pt x="227" y="45"/>
                  </a:moveTo>
                  <a:lnTo>
                    <a:pt x="55" y="199"/>
                  </a:lnTo>
                  <a:cubicBezTo>
                    <a:pt x="69" y="128"/>
                    <a:pt x="49" y="54"/>
                    <a:pt x="0" y="0"/>
                  </a:cubicBezTo>
                  <a:lnTo>
                    <a:pt x="0" y="0"/>
                  </a:lnTo>
                  <a:lnTo>
                    <a:pt x="227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01" name="Line 49"/>
            <p:cNvSpPr>
              <a:spLocks noChangeShapeType="1"/>
            </p:cNvSpPr>
            <p:nvPr/>
          </p:nvSpPr>
          <p:spPr bwMode="auto">
            <a:xfrm flipV="1">
              <a:off x="4513" y="3816"/>
              <a:ext cx="0" cy="3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02" name="Freeform 50"/>
            <p:cNvSpPr>
              <a:spLocks/>
            </p:cNvSpPr>
            <p:nvPr/>
          </p:nvSpPr>
          <p:spPr bwMode="auto">
            <a:xfrm>
              <a:off x="4499" y="3836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03" name="Freeform 51"/>
            <p:cNvSpPr>
              <a:spLocks/>
            </p:cNvSpPr>
            <p:nvPr/>
          </p:nvSpPr>
          <p:spPr bwMode="auto">
            <a:xfrm>
              <a:off x="4499" y="3785"/>
              <a:ext cx="28" cy="41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206" y="206"/>
                </a:cxn>
                <a:cxn ang="0">
                  <a:pos x="0" y="206"/>
                </a:cxn>
                <a:cxn ang="0">
                  <a:pos x="103" y="0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lnTo>
                    <a:pt x="206" y="206"/>
                  </a:lnTo>
                  <a:cubicBezTo>
                    <a:pt x="141" y="174"/>
                    <a:pt x="65" y="174"/>
                    <a:pt x="0" y="206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04" name="Line 52"/>
            <p:cNvSpPr>
              <a:spLocks noChangeShapeType="1"/>
            </p:cNvSpPr>
            <p:nvPr/>
          </p:nvSpPr>
          <p:spPr bwMode="auto">
            <a:xfrm flipV="1">
              <a:off x="4598" y="3873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05" name="Freeform 53"/>
            <p:cNvSpPr>
              <a:spLocks/>
            </p:cNvSpPr>
            <p:nvPr/>
          </p:nvSpPr>
          <p:spPr bwMode="auto">
            <a:xfrm>
              <a:off x="4631" y="3856"/>
              <a:ext cx="30" cy="39"/>
            </a:xfrm>
            <a:custGeom>
              <a:avLst/>
              <a:gdLst/>
              <a:ahLst/>
              <a:cxnLst>
                <a:cxn ang="0">
                  <a:pos x="226" y="45"/>
                </a:cxn>
                <a:cxn ang="0">
                  <a:pos x="54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6" y="45"/>
                </a:cxn>
              </a:cxnLst>
              <a:rect l="0" t="0" r="r" b="b"/>
              <a:pathLst>
                <a:path w="226" h="199">
                  <a:moveTo>
                    <a:pt x="226" y="45"/>
                  </a:moveTo>
                  <a:lnTo>
                    <a:pt x="54" y="199"/>
                  </a:lnTo>
                  <a:cubicBezTo>
                    <a:pt x="68" y="128"/>
                    <a:pt x="48" y="54"/>
                    <a:pt x="0" y="0"/>
                  </a:cubicBezTo>
                  <a:lnTo>
                    <a:pt x="0" y="0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06" name="Line 54"/>
            <p:cNvSpPr>
              <a:spLocks noChangeShapeType="1"/>
            </p:cNvSpPr>
            <p:nvPr/>
          </p:nvSpPr>
          <p:spPr bwMode="auto">
            <a:xfrm>
              <a:off x="4598" y="3772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07" name="Freeform 55"/>
            <p:cNvSpPr>
              <a:spLocks/>
            </p:cNvSpPr>
            <p:nvPr/>
          </p:nvSpPr>
          <p:spPr bwMode="auto">
            <a:xfrm>
              <a:off x="4631" y="3767"/>
              <a:ext cx="30" cy="39"/>
            </a:xfrm>
            <a:custGeom>
              <a:avLst/>
              <a:gdLst/>
              <a:ahLst/>
              <a:cxnLst>
                <a:cxn ang="0">
                  <a:pos x="226" y="154"/>
                </a:cxn>
                <a:cxn ang="0">
                  <a:pos x="0" y="199"/>
                </a:cxn>
                <a:cxn ang="0">
                  <a:pos x="54" y="0"/>
                </a:cxn>
                <a:cxn ang="0">
                  <a:pos x="226" y="154"/>
                </a:cxn>
              </a:cxnLst>
              <a:rect l="0" t="0" r="r" b="b"/>
              <a:pathLst>
                <a:path w="226" h="199">
                  <a:moveTo>
                    <a:pt x="226" y="154"/>
                  </a:moveTo>
                  <a:lnTo>
                    <a:pt x="0" y="199"/>
                  </a:lnTo>
                  <a:cubicBezTo>
                    <a:pt x="48" y="145"/>
                    <a:pt x="68" y="71"/>
                    <a:pt x="54" y="0"/>
                  </a:cubicBezTo>
                  <a:lnTo>
                    <a:pt x="226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08" name="Line 56"/>
            <p:cNvSpPr>
              <a:spLocks noChangeShapeType="1"/>
            </p:cNvSpPr>
            <p:nvPr/>
          </p:nvSpPr>
          <p:spPr bwMode="auto">
            <a:xfrm>
              <a:off x="4830" y="3834"/>
              <a:ext cx="64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09" name="Freeform 57"/>
            <p:cNvSpPr>
              <a:spLocks/>
            </p:cNvSpPr>
            <p:nvPr/>
          </p:nvSpPr>
          <p:spPr bwMode="auto">
            <a:xfrm>
              <a:off x="4887" y="3814"/>
              <a:ext cx="28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6">
                  <a:moveTo>
                    <a:pt x="206" y="103"/>
                  </a:moveTo>
                  <a:lnTo>
                    <a:pt x="0" y="206"/>
                  </a:lnTo>
                  <a:cubicBezTo>
                    <a:pt x="32" y="141"/>
                    <a:pt x="32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10" name="Line 58"/>
            <p:cNvSpPr>
              <a:spLocks noChangeShapeType="1"/>
            </p:cNvSpPr>
            <p:nvPr/>
          </p:nvSpPr>
          <p:spPr bwMode="auto">
            <a:xfrm>
              <a:off x="5117" y="3873"/>
              <a:ext cx="32" cy="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11" name="Freeform 59"/>
            <p:cNvSpPr>
              <a:spLocks/>
            </p:cNvSpPr>
            <p:nvPr/>
          </p:nvSpPr>
          <p:spPr bwMode="auto">
            <a:xfrm>
              <a:off x="5097" y="3838"/>
              <a:ext cx="31" cy="72"/>
            </a:xfrm>
            <a:custGeom>
              <a:avLst/>
              <a:gdLst/>
              <a:ahLst/>
              <a:cxnLst>
                <a:cxn ang="0">
                  <a:pos x="66" y="172"/>
                </a:cxn>
                <a:cxn ang="0">
                  <a:pos x="0" y="66"/>
                </a:cxn>
                <a:cxn ang="0">
                  <a:pos x="107" y="0"/>
                </a:cxn>
                <a:cxn ang="0">
                  <a:pos x="66" y="172"/>
                </a:cxn>
              </a:cxnLst>
              <a:rect l="0" t="0" r="r" b="b"/>
              <a:pathLst>
                <a:path w="107" h="172">
                  <a:moveTo>
                    <a:pt x="66" y="172"/>
                  </a:moveTo>
                  <a:lnTo>
                    <a:pt x="0" y="66"/>
                  </a:lnTo>
                  <a:lnTo>
                    <a:pt x="107" y="0"/>
                  </a:lnTo>
                  <a:lnTo>
                    <a:pt x="66" y="1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12" name="Freeform 60"/>
            <p:cNvSpPr>
              <a:spLocks/>
            </p:cNvSpPr>
            <p:nvPr/>
          </p:nvSpPr>
          <p:spPr bwMode="auto">
            <a:xfrm>
              <a:off x="5138" y="3846"/>
              <a:ext cx="31" cy="72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07" y="107"/>
                </a:cxn>
                <a:cxn ang="0">
                  <a:pos x="0" y="172"/>
                </a:cxn>
                <a:cxn ang="0">
                  <a:pos x="42" y="0"/>
                </a:cxn>
              </a:cxnLst>
              <a:rect l="0" t="0" r="r" b="b"/>
              <a:pathLst>
                <a:path w="107" h="172">
                  <a:moveTo>
                    <a:pt x="42" y="0"/>
                  </a:moveTo>
                  <a:lnTo>
                    <a:pt x="107" y="107"/>
                  </a:lnTo>
                  <a:lnTo>
                    <a:pt x="0" y="17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13" name="Line 61"/>
            <p:cNvSpPr>
              <a:spLocks noChangeShapeType="1"/>
            </p:cNvSpPr>
            <p:nvPr/>
          </p:nvSpPr>
          <p:spPr bwMode="auto">
            <a:xfrm flipV="1">
              <a:off x="5117" y="3779"/>
              <a:ext cx="32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14" name="Freeform 62"/>
            <p:cNvSpPr>
              <a:spLocks/>
            </p:cNvSpPr>
            <p:nvPr/>
          </p:nvSpPr>
          <p:spPr bwMode="auto">
            <a:xfrm>
              <a:off x="5097" y="3754"/>
              <a:ext cx="31" cy="71"/>
            </a:xfrm>
            <a:custGeom>
              <a:avLst/>
              <a:gdLst/>
              <a:ahLst/>
              <a:cxnLst>
                <a:cxn ang="0">
                  <a:pos x="109" y="171"/>
                </a:cxn>
                <a:cxn ang="0">
                  <a:pos x="0" y="108"/>
                </a:cxn>
                <a:cxn ang="0">
                  <a:pos x="64" y="0"/>
                </a:cxn>
                <a:cxn ang="0">
                  <a:pos x="109" y="171"/>
                </a:cxn>
              </a:cxnLst>
              <a:rect l="0" t="0" r="r" b="b"/>
              <a:pathLst>
                <a:path w="109" h="171">
                  <a:moveTo>
                    <a:pt x="109" y="171"/>
                  </a:moveTo>
                  <a:lnTo>
                    <a:pt x="0" y="108"/>
                  </a:lnTo>
                  <a:lnTo>
                    <a:pt x="64" y="0"/>
                  </a:lnTo>
                  <a:lnTo>
                    <a:pt x="109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15" name="Freeform 63"/>
            <p:cNvSpPr>
              <a:spLocks/>
            </p:cNvSpPr>
            <p:nvPr/>
          </p:nvSpPr>
          <p:spPr bwMode="auto">
            <a:xfrm>
              <a:off x="5138" y="3745"/>
              <a:ext cx="31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64"/>
                </a:cxn>
                <a:cxn ang="0">
                  <a:pos x="45" y="172"/>
                </a:cxn>
                <a:cxn ang="0">
                  <a:pos x="0" y="0"/>
                </a:cxn>
              </a:cxnLst>
              <a:rect l="0" t="0" r="r" b="b"/>
              <a:pathLst>
                <a:path w="108" h="172">
                  <a:moveTo>
                    <a:pt x="0" y="0"/>
                  </a:moveTo>
                  <a:lnTo>
                    <a:pt x="108" y="64"/>
                  </a:lnTo>
                  <a:lnTo>
                    <a:pt x="45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16" name="Rectangle 64"/>
            <p:cNvSpPr>
              <a:spLocks noChangeArrowheads="1"/>
            </p:cNvSpPr>
            <p:nvPr/>
          </p:nvSpPr>
          <p:spPr bwMode="auto">
            <a:xfrm>
              <a:off x="3984" y="3785"/>
              <a:ext cx="169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17" name="Rectangle 65"/>
            <p:cNvSpPr>
              <a:spLocks noChangeArrowheads="1"/>
            </p:cNvSpPr>
            <p:nvPr/>
          </p:nvSpPr>
          <p:spPr bwMode="auto">
            <a:xfrm>
              <a:off x="3984" y="3785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19" name="Rectangle 67"/>
            <p:cNvSpPr>
              <a:spLocks noChangeArrowheads="1"/>
            </p:cNvSpPr>
            <p:nvPr/>
          </p:nvSpPr>
          <p:spPr bwMode="auto">
            <a:xfrm>
              <a:off x="4195" y="3785"/>
              <a:ext cx="170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20" name="Rectangle 68"/>
            <p:cNvSpPr>
              <a:spLocks noChangeArrowheads="1"/>
            </p:cNvSpPr>
            <p:nvPr/>
          </p:nvSpPr>
          <p:spPr bwMode="auto">
            <a:xfrm>
              <a:off x="4195" y="3785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22" name="Rectangle 70"/>
            <p:cNvSpPr>
              <a:spLocks noChangeArrowheads="1"/>
            </p:cNvSpPr>
            <p:nvPr/>
          </p:nvSpPr>
          <p:spPr bwMode="auto">
            <a:xfrm>
              <a:off x="4428" y="3693"/>
              <a:ext cx="170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5490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23" name="Rectangle 71"/>
            <p:cNvSpPr>
              <a:spLocks noChangeArrowheads="1"/>
            </p:cNvSpPr>
            <p:nvPr/>
          </p:nvSpPr>
          <p:spPr bwMode="auto">
            <a:xfrm>
              <a:off x="4428" y="3693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25" name="Rectangle 73"/>
            <p:cNvSpPr>
              <a:spLocks noChangeArrowheads="1"/>
            </p:cNvSpPr>
            <p:nvPr/>
          </p:nvSpPr>
          <p:spPr bwMode="auto">
            <a:xfrm>
              <a:off x="4428" y="3877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26" name="Rectangle 74"/>
            <p:cNvSpPr>
              <a:spLocks noChangeArrowheads="1"/>
            </p:cNvSpPr>
            <p:nvPr/>
          </p:nvSpPr>
          <p:spPr bwMode="auto">
            <a:xfrm>
              <a:off x="4428" y="3877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29" name="Rectangle 77"/>
            <p:cNvSpPr>
              <a:spLocks noChangeArrowheads="1"/>
            </p:cNvSpPr>
            <p:nvPr/>
          </p:nvSpPr>
          <p:spPr bwMode="auto">
            <a:xfrm>
              <a:off x="4661" y="3785"/>
              <a:ext cx="169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30" name="Rectangle 78"/>
            <p:cNvSpPr>
              <a:spLocks noChangeArrowheads="1"/>
            </p:cNvSpPr>
            <p:nvPr/>
          </p:nvSpPr>
          <p:spPr bwMode="auto">
            <a:xfrm>
              <a:off x="4661" y="3785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32" name="Rectangle 80"/>
            <p:cNvSpPr>
              <a:spLocks noChangeArrowheads="1"/>
            </p:cNvSpPr>
            <p:nvPr/>
          </p:nvSpPr>
          <p:spPr bwMode="auto">
            <a:xfrm>
              <a:off x="4915" y="3754"/>
              <a:ext cx="182" cy="16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33" name="Rectangle 81"/>
            <p:cNvSpPr>
              <a:spLocks noChangeArrowheads="1"/>
            </p:cNvSpPr>
            <p:nvPr/>
          </p:nvSpPr>
          <p:spPr bwMode="auto">
            <a:xfrm>
              <a:off x="4915" y="3754"/>
              <a:ext cx="182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36" name="Rectangle 84"/>
            <p:cNvSpPr>
              <a:spLocks noChangeArrowheads="1"/>
            </p:cNvSpPr>
            <p:nvPr/>
          </p:nvSpPr>
          <p:spPr bwMode="auto">
            <a:xfrm>
              <a:off x="5169" y="3840"/>
              <a:ext cx="169" cy="16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37" name="Rectangle 85"/>
            <p:cNvSpPr>
              <a:spLocks noChangeArrowheads="1"/>
            </p:cNvSpPr>
            <p:nvPr/>
          </p:nvSpPr>
          <p:spPr bwMode="auto">
            <a:xfrm>
              <a:off x="5169" y="3840"/>
              <a:ext cx="169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39" name="Rectangle 87"/>
            <p:cNvSpPr>
              <a:spLocks noChangeArrowheads="1"/>
            </p:cNvSpPr>
            <p:nvPr/>
          </p:nvSpPr>
          <p:spPr bwMode="auto">
            <a:xfrm>
              <a:off x="5169" y="3693"/>
              <a:ext cx="169" cy="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40" name="Rectangle 88"/>
            <p:cNvSpPr>
              <a:spLocks noChangeArrowheads="1"/>
            </p:cNvSpPr>
            <p:nvPr/>
          </p:nvSpPr>
          <p:spPr bwMode="auto">
            <a:xfrm>
              <a:off x="5169" y="3693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42" name="Rectangle 90"/>
            <p:cNvSpPr>
              <a:spLocks noChangeArrowheads="1"/>
            </p:cNvSpPr>
            <p:nvPr/>
          </p:nvSpPr>
          <p:spPr bwMode="auto">
            <a:xfrm>
              <a:off x="3984" y="3600"/>
              <a:ext cx="169" cy="93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43" name="Rectangle 91"/>
            <p:cNvSpPr>
              <a:spLocks noChangeArrowheads="1"/>
            </p:cNvSpPr>
            <p:nvPr/>
          </p:nvSpPr>
          <p:spPr bwMode="auto">
            <a:xfrm>
              <a:off x="3984" y="3600"/>
              <a:ext cx="169" cy="93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45" name="Rectangle 93"/>
            <p:cNvSpPr>
              <a:spLocks noChangeArrowheads="1"/>
            </p:cNvSpPr>
            <p:nvPr/>
          </p:nvSpPr>
          <p:spPr bwMode="auto">
            <a:xfrm>
              <a:off x="4629" y="3602"/>
              <a:ext cx="233" cy="91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46" name="Rectangle 94"/>
            <p:cNvSpPr>
              <a:spLocks noChangeArrowheads="1"/>
            </p:cNvSpPr>
            <p:nvPr/>
          </p:nvSpPr>
          <p:spPr bwMode="auto">
            <a:xfrm>
              <a:off x="4629" y="3602"/>
              <a:ext cx="233" cy="91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48" name="Freeform 96"/>
            <p:cNvSpPr>
              <a:spLocks/>
            </p:cNvSpPr>
            <p:nvPr/>
          </p:nvSpPr>
          <p:spPr bwMode="auto">
            <a:xfrm>
              <a:off x="4365" y="3631"/>
              <a:ext cx="1041" cy="385"/>
            </a:xfrm>
            <a:custGeom>
              <a:avLst/>
              <a:gdLst/>
              <a:ahLst/>
              <a:cxnLst>
                <a:cxn ang="0">
                  <a:pos x="1733" y="0"/>
                </a:cxn>
                <a:cxn ang="0">
                  <a:pos x="3628" y="0"/>
                </a:cxn>
                <a:cxn ang="0">
                  <a:pos x="3628" y="924"/>
                </a:cxn>
                <a:cxn ang="0">
                  <a:pos x="0" y="924"/>
                </a:cxn>
                <a:cxn ang="0">
                  <a:pos x="0" y="739"/>
                </a:cxn>
                <a:cxn ang="0">
                  <a:pos x="162" y="739"/>
                </a:cxn>
              </a:cxnLst>
              <a:rect l="0" t="0" r="r" b="b"/>
              <a:pathLst>
                <a:path w="3628" h="924">
                  <a:moveTo>
                    <a:pt x="1733" y="0"/>
                  </a:moveTo>
                  <a:lnTo>
                    <a:pt x="3628" y="0"/>
                  </a:lnTo>
                  <a:lnTo>
                    <a:pt x="3628" y="924"/>
                  </a:lnTo>
                  <a:lnTo>
                    <a:pt x="0" y="924"/>
                  </a:lnTo>
                  <a:lnTo>
                    <a:pt x="0" y="739"/>
                  </a:lnTo>
                  <a:lnTo>
                    <a:pt x="162" y="7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49" name="Freeform 97"/>
            <p:cNvSpPr>
              <a:spLocks/>
            </p:cNvSpPr>
            <p:nvPr/>
          </p:nvSpPr>
          <p:spPr bwMode="auto">
            <a:xfrm>
              <a:off x="4406" y="3923"/>
              <a:ext cx="22" cy="32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50" name="Line 98"/>
            <p:cNvSpPr>
              <a:spLocks noChangeShapeType="1"/>
            </p:cNvSpPr>
            <p:nvPr/>
          </p:nvSpPr>
          <p:spPr bwMode="auto">
            <a:xfrm flipH="1">
              <a:off x="4170" y="3643"/>
              <a:ext cx="4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51" name="Freeform 99"/>
            <p:cNvSpPr>
              <a:spLocks/>
            </p:cNvSpPr>
            <p:nvPr/>
          </p:nvSpPr>
          <p:spPr bwMode="auto">
            <a:xfrm>
              <a:off x="4153" y="3627"/>
              <a:ext cx="23" cy="32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164" y="0"/>
                </a:cxn>
                <a:cxn ang="0">
                  <a:pos x="164" y="164"/>
                </a:cxn>
                <a:cxn ang="0">
                  <a:pos x="164" y="164"/>
                </a:cxn>
                <a:cxn ang="0">
                  <a:pos x="0" y="82"/>
                </a:cxn>
              </a:cxnLst>
              <a:rect l="0" t="0" r="r" b="b"/>
              <a:pathLst>
                <a:path w="164" h="164">
                  <a:moveTo>
                    <a:pt x="0" y="82"/>
                  </a:moveTo>
                  <a:lnTo>
                    <a:pt x="164" y="0"/>
                  </a:lnTo>
                  <a:cubicBezTo>
                    <a:pt x="138" y="51"/>
                    <a:pt x="138" y="112"/>
                    <a:pt x="164" y="164"/>
                  </a:cubicBezTo>
                  <a:lnTo>
                    <a:pt x="164" y="16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52" name="Line 100"/>
            <p:cNvSpPr>
              <a:spLocks noChangeShapeType="1"/>
            </p:cNvSpPr>
            <p:nvPr/>
          </p:nvSpPr>
          <p:spPr bwMode="auto">
            <a:xfrm>
              <a:off x="4051" y="3693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53" name="Freeform 101"/>
            <p:cNvSpPr>
              <a:spLocks/>
            </p:cNvSpPr>
            <p:nvPr/>
          </p:nvSpPr>
          <p:spPr bwMode="auto">
            <a:xfrm>
              <a:off x="4037" y="3744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54" name="Freeform 102"/>
            <p:cNvSpPr>
              <a:spLocks/>
            </p:cNvSpPr>
            <p:nvPr/>
          </p:nvSpPr>
          <p:spPr bwMode="auto">
            <a:xfrm>
              <a:off x="4128" y="3717"/>
              <a:ext cx="300" cy="25"/>
            </a:xfrm>
            <a:custGeom>
              <a:avLst/>
              <a:gdLst/>
              <a:ahLst/>
              <a:cxnLst>
                <a:cxn ang="0">
                  <a:pos x="1047" y="60"/>
                </a:cxn>
                <a:cxn ang="0">
                  <a:pos x="0" y="60"/>
                </a:cxn>
                <a:cxn ang="0">
                  <a:pos x="0" y="0"/>
                </a:cxn>
              </a:cxnLst>
              <a:rect l="0" t="0" r="r" b="b"/>
              <a:pathLst>
                <a:path w="1047" h="60">
                  <a:moveTo>
                    <a:pt x="1047" y="60"/>
                  </a:moveTo>
                  <a:lnTo>
                    <a:pt x="0" y="6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55" name="Freeform 103"/>
            <p:cNvSpPr>
              <a:spLocks/>
            </p:cNvSpPr>
            <p:nvPr/>
          </p:nvSpPr>
          <p:spPr bwMode="auto">
            <a:xfrm>
              <a:off x="4117" y="3693"/>
              <a:ext cx="22" cy="32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64" y="164"/>
                </a:cxn>
                <a:cxn ang="0">
                  <a:pos x="0" y="164"/>
                </a:cxn>
                <a:cxn ang="0">
                  <a:pos x="0" y="164"/>
                </a:cxn>
                <a:cxn ang="0">
                  <a:pos x="82" y="0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lnTo>
                    <a:pt x="164" y="164"/>
                  </a:lnTo>
                  <a:cubicBezTo>
                    <a:pt x="112" y="138"/>
                    <a:pt x="52" y="138"/>
                    <a:pt x="0" y="164"/>
                  </a:cubicBezTo>
                  <a:lnTo>
                    <a:pt x="0" y="16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56" name="Line 104"/>
            <p:cNvSpPr>
              <a:spLocks noChangeShapeType="1"/>
            </p:cNvSpPr>
            <p:nvPr/>
          </p:nvSpPr>
          <p:spPr bwMode="auto">
            <a:xfrm flipV="1">
              <a:off x="4737" y="3693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57" name="Freeform 105"/>
            <p:cNvSpPr>
              <a:spLocks/>
            </p:cNvSpPr>
            <p:nvPr/>
          </p:nvSpPr>
          <p:spPr bwMode="auto">
            <a:xfrm>
              <a:off x="4723" y="3744"/>
              <a:ext cx="29" cy="41"/>
            </a:xfrm>
            <a:custGeom>
              <a:avLst/>
              <a:gdLst/>
              <a:ahLst/>
              <a:cxnLst>
                <a:cxn ang="0">
                  <a:pos x="104" y="207"/>
                </a:cxn>
                <a:cxn ang="0">
                  <a:pos x="0" y="0"/>
                </a:cxn>
                <a:cxn ang="0">
                  <a:pos x="207" y="0"/>
                </a:cxn>
                <a:cxn ang="0">
                  <a:pos x="207" y="0"/>
                </a:cxn>
                <a:cxn ang="0">
                  <a:pos x="104" y="207"/>
                </a:cxn>
              </a:cxnLst>
              <a:rect l="0" t="0" r="r" b="b"/>
              <a:pathLst>
                <a:path w="207" h="207">
                  <a:moveTo>
                    <a:pt x="104" y="207"/>
                  </a:moveTo>
                  <a:lnTo>
                    <a:pt x="0" y="0"/>
                  </a:lnTo>
                  <a:cubicBezTo>
                    <a:pt x="65" y="33"/>
                    <a:pt x="142" y="33"/>
                    <a:pt x="207" y="0"/>
                  </a:cubicBezTo>
                  <a:lnTo>
                    <a:pt x="207" y="0"/>
                  </a:lnTo>
                  <a:lnTo>
                    <a:pt x="104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61" name="Line 109"/>
            <p:cNvSpPr>
              <a:spLocks noChangeShapeType="1"/>
            </p:cNvSpPr>
            <p:nvPr/>
          </p:nvSpPr>
          <p:spPr bwMode="auto">
            <a:xfrm>
              <a:off x="4879" y="3712"/>
              <a:ext cx="36" cy="4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62" name="Freeform 110"/>
            <p:cNvSpPr>
              <a:spLocks/>
            </p:cNvSpPr>
            <p:nvPr/>
          </p:nvSpPr>
          <p:spPr bwMode="auto">
            <a:xfrm>
              <a:off x="4862" y="3693"/>
              <a:ext cx="31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" y="48"/>
                </a:cxn>
                <a:cxn ang="0">
                  <a:pos x="96" y="209"/>
                </a:cxn>
                <a:cxn ang="0">
                  <a:pos x="96" y="209"/>
                </a:cxn>
                <a:cxn ang="0">
                  <a:pos x="0" y="0"/>
                </a:cxn>
              </a:cxnLst>
              <a:rect l="0" t="0" r="r" b="b"/>
              <a:pathLst>
                <a:path w="225" h="209">
                  <a:moveTo>
                    <a:pt x="0" y="0"/>
                  </a:moveTo>
                  <a:lnTo>
                    <a:pt x="225" y="48"/>
                  </a:lnTo>
                  <a:cubicBezTo>
                    <a:pt x="159" y="79"/>
                    <a:pt x="111" y="138"/>
                    <a:pt x="96" y="209"/>
                  </a:cubicBezTo>
                  <a:lnTo>
                    <a:pt x="96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64" name="Line 112"/>
            <p:cNvSpPr>
              <a:spLocks noChangeShapeType="1"/>
            </p:cNvSpPr>
            <p:nvPr/>
          </p:nvSpPr>
          <p:spPr bwMode="auto">
            <a:xfrm>
              <a:off x="5338" y="3742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65" name="Freeform 113"/>
            <p:cNvSpPr>
              <a:spLocks/>
            </p:cNvSpPr>
            <p:nvPr/>
          </p:nvSpPr>
          <p:spPr bwMode="auto">
            <a:xfrm>
              <a:off x="5384" y="3725"/>
              <a:ext cx="22" cy="33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66" name="Line 114"/>
            <p:cNvSpPr>
              <a:spLocks noChangeShapeType="1"/>
            </p:cNvSpPr>
            <p:nvPr/>
          </p:nvSpPr>
          <p:spPr bwMode="auto">
            <a:xfrm>
              <a:off x="5338" y="3926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67" name="Freeform 115"/>
            <p:cNvSpPr>
              <a:spLocks/>
            </p:cNvSpPr>
            <p:nvPr/>
          </p:nvSpPr>
          <p:spPr bwMode="auto">
            <a:xfrm>
              <a:off x="5384" y="3910"/>
              <a:ext cx="22" cy="32"/>
            </a:xfrm>
            <a:custGeom>
              <a:avLst/>
              <a:gdLst/>
              <a:ahLst/>
              <a:cxnLst>
                <a:cxn ang="0">
                  <a:pos x="164" y="83"/>
                </a:cxn>
                <a:cxn ang="0">
                  <a:pos x="0" y="164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64" y="83"/>
                </a:cxn>
              </a:cxnLst>
              <a:rect l="0" t="0" r="r" b="b"/>
              <a:pathLst>
                <a:path w="164" h="164">
                  <a:moveTo>
                    <a:pt x="164" y="83"/>
                  </a:moveTo>
                  <a:lnTo>
                    <a:pt x="0" y="164"/>
                  </a:lnTo>
                  <a:cubicBezTo>
                    <a:pt x="26" y="112"/>
                    <a:pt x="26" y="52"/>
                    <a:pt x="1" y="0"/>
                  </a:cubicBezTo>
                  <a:lnTo>
                    <a:pt x="1" y="0"/>
                  </a:lnTo>
                  <a:lnTo>
                    <a:pt x="164" y="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9273" name="Rectangle 121"/>
          <p:cNvSpPr>
            <a:spLocks noGrp="1" noChangeArrowheads="1"/>
          </p:cNvSpPr>
          <p:nvPr>
            <p:ph type="body" idx="1"/>
          </p:nvPr>
        </p:nvSpPr>
        <p:spPr>
          <a:xfrm>
            <a:off x="533400" y="1463675"/>
            <a:ext cx="441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Arbitrate the I-cache among warps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Cache miss handled by fetching again later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Fetched instruction is decoded and then stored in the I-Buffer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1 or more entries / warp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Only warp with vacant entries are considered in fetch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3" name="Group 326"/>
          <p:cNvGrpSpPr>
            <a:grpSpLocks/>
          </p:cNvGrpSpPr>
          <p:nvPr/>
        </p:nvGrpSpPr>
        <p:grpSpPr bwMode="auto">
          <a:xfrm>
            <a:off x="6781800" y="1981200"/>
            <a:ext cx="1866900" cy="2228850"/>
            <a:chOff x="2402" y="1720"/>
            <a:chExt cx="1176" cy="1404"/>
          </a:xfrm>
        </p:grpSpPr>
        <p:sp>
          <p:nvSpPr>
            <p:cNvPr id="49277" name="Rectangle 125"/>
            <p:cNvSpPr>
              <a:spLocks noChangeArrowheads="1"/>
            </p:cNvSpPr>
            <p:nvPr/>
          </p:nvSpPr>
          <p:spPr bwMode="auto">
            <a:xfrm>
              <a:off x="2402" y="1749"/>
              <a:ext cx="1176" cy="1359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78" name="Rectangle 126"/>
            <p:cNvSpPr>
              <a:spLocks noChangeArrowheads="1"/>
            </p:cNvSpPr>
            <p:nvPr/>
          </p:nvSpPr>
          <p:spPr bwMode="auto">
            <a:xfrm>
              <a:off x="2674" y="2057"/>
              <a:ext cx="723" cy="7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79" name="Rectangle 127"/>
            <p:cNvSpPr>
              <a:spLocks noChangeArrowheads="1"/>
            </p:cNvSpPr>
            <p:nvPr/>
          </p:nvSpPr>
          <p:spPr bwMode="auto">
            <a:xfrm>
              <a:off x="2674" y="2057"/>
              <a:ext cx="723" cy="72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80" name="Rectangle 128"/>
            <p:cNvSpPr>
              <a:spLocks noChangeArrowheads="1"/>
            </p:cNvSpPr>
            <p:nvPr/>
          </p:nvSpPr>
          <p:spPr bwMode="auto">
            <a:xfrm>
              <a:off x="2764" y="2057"/>
              <a:ext cx="542" cy="18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81" name="Rectangle 129"/>
            <p:cNvSpPr>
              <a:spLocks noChangeArrowheads="1"/>
            </p:cNvSpPr>
            <p:nvPr/>
          </p:nvSpPr>
          <p:spPr bwMode="auto">
            <a:xfrm>
              <a:off x="2764" y="2057"/>
              <a:ext cx="542" cy="18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82" name="Rectangle 130"/>
            <p:cNvSpPr>
              <a:spLocks noChangeArrowheads="1"/>
            </p:cNvSpPr>
            <p:nvPr/>
          </p:nvSpPr>
          <p:spPr bwMode="auto">
            <a:xfrm>
              <a:off x="2802" y="2062"/>
              <a:ext cx="4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Inst. W1</a:t>
              </a:r>
              <a:endParaRPr lang="en-US"/>
            </a:p>
          </p:txBody>
        </p:sp>
        <p:sp>
          <p:nvSpPr>
            <p:cNvPr id="49283" name="Rectangle 131"/>
            <p:cNvSpPr>
              <a:spLocks noChangeArrowheads="1"/>
            </p:cNvSpPr>
            <p:nvPr/>
          </p:nvSpPr>
          <p:spPr bwMode="auto">
            <a:xfrm>
              <a:off x="3306" y="2057"/>
              <a:ext cx="91" cy="18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84" name="Rectangle 132"/>
            <p:cNvSpPr>
              <a:spLocks noChangeArrowheads="1"/>
            </p:cNvSpPr>
            <p:nvPr/>
          </p:nvSpPr>
          <p:spPr bwMode="auto">
            <a:xfrm>
              <a:off x="3306" y="2057"/>
              <a:ext cx="91" cy="18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85" name="Rectangle 133"/>
            <p:cNvSpPr>
              <a:spLocks noChangeArrowheads="1"/>
            </p:cNvSpPr>
            <p:nvPr/>
          </p:nvSpPr>
          <p:spPr bwMode="auto">
            <a:xfrm>
              <a:off x="3330" y="2062"/>
              <a:ext cx="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49286" name="Oval 134"/>
            <p:cNvSpPr>
              <a:spLocks noChangeArrowheads="1"/>
            </p:cNvSpPr>
            <p:nvPr/>
          </p:nvSpPr>
          <p:spPr bwMode="auto">
            <a:xfrm>
              <a:off x="3017" y="2619"/>
              <a:ext cx="36" cy="3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87" name="Oval 135"/>
            <p:cNvSpPr>
              <a:spLocks noChangeArrowheads="1"/>
            </p:cNvSpPr>
            <p:nvPr/>
          </p:nvSpPr>
          <p:spPr bwMode="auto">
            <a:xfrm>
              <a:off x="3017" y="2619"/>
              <a:ext cx="36" cy="36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88" name="Oval 136"/>
            <p:cNvSpPr>
              <a:spLocks noChangeArrowheads="1"/>
            </p:cNvSpPr>
            <p:nvPr/>
          </p:nvSpPr>
          <p:spPr bwMode="auto">
            <a:xfrm>
              <a:off x="3017" y="2673"/>
              <a:ext cx="36" cy="3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89" name="Oval 137"/>
            <p:cNvSpPr>
              <a:spLocks noChangeArrowheads="1"/>
            </p:cNvSpPr>
            <p:nvPr/>
          </p:nvSpPr>
          <p:spPr bwMode="auto">
            <a:xfrm>
              <a:off x="3017" y="2673"/>
              <a:ext cx="36" cy="36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90" name="Oval 138"/>
            <p:cNvSpPr>
              <a:spLocks noChangeArrowheads="1"/>
            </p:cNvSpPr>
            <p:nvPr/>
          </p:nvSpPr>
          <p:spPr bwMode="auto">
            <a:xfrm>
              <a:off x="3017" y="2727"/>
              <a:ext cx="36" cy="3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91" name="Freeform 139"/>
            <p:cNvSpPr>
              <a:spLocks/>
            </p:cNvSpPr>
            <p:nvPr/>
          </p:nvSpPr>
          <p:spPr bwMode="auto">
            <a:xfrm>
              <a:off x="3017" y="2727"/>
              <a:ext cx="36" cy="37"/>
            </a:xfrm>
            <a:custGeom>
              <a:avLst/>
              <a:gdLst/>
              <a:ahLst/>
              <a:cxnLst>
                <a:cxn ang="0">
                  <a:pos x="36" y="18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18" y="37"/>
                </a:cxn>
                <a:cxn ang="0">
                  <a:pos x="36" y="18"/>
                </a:cxn>
              </a:cxnLst>
              <a:rect l="0" t="0" r="r" b="b"/>
              <a:pathLst>
                <a:path w="36" h="37">
                  <a:moveTo>
                    <a:pt x="36" y="18"/>
                  </a:move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8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92" name="Rectangle 140"/>
            <p:cNvSpPr>
              <a:spLocks noChangeArrowheads="1"/>
            </p:cNvSpPr>
            <p:nvPr/>
          </p:nvSpPr>
          <p:spPr bwMode="auto">
            <a:xfrm>
              <a:off x="2764" y="2238"/>
              <a:ext cx="542" cy="18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93" name="Rectangle 141"/>
            <p:cNvSpPr>
              <a:spLocks noChangeArrowheads="1"/>
            </p:cNvSpPr>
            <p:nvPr/>
          </p:nvSpPr>
          <p:spPr bwMode="auto">
            <a:xfrm>
              <a:off x="2764" y="2238"/>
              <a:ext cx="542" cy="18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94" name="Rectangle 142"/>
            <p:cNvSpPr>
              <a:spLocks noChangeArrowheads="1"/>
            </p:cNvSpPr>
            <p:nvPr/>
          </p:nvSpPr>
          <p:spPr bwMode="auto">
            <a:xfrm>
              <a:off x="2802" y="2248"/>
              <a:ext cx="4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Inst. W2</a:t>
              </a:r>
              <a:endParaRPr lang="en-US"/>
            </a:p>
          </p:txBody>
        </p:sp>
        <p:sp>
          <p:nvSpPr>
            <p:cNvPr id="49295" name="Rectangle 143"/>
            <p:cNvSpPr>
              <a:spLocks noChangeArrowheads="1"/>
            </p:cNvSpPr>
            <p:nvPr/>
          </p:nvSpPr>
          <p:spPr bwMode="auto">
            <a:xfrm>
              <a:off x="2764" y="2419"/>
              <a:ext cx="542" cy="18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96" name="Rectangle 144"/>
            <p:cNvSpPr>
              <a:spLocks noChangeArrowheads="1"/>
            </p:cNvSpPr>
            <p:nvPr/>
          </p:nvSpPr>
          <p:spPr bwMode="auto">
            <a:xfrm>
              <a:off x="2764" y="2419"/>
              <a:ext cx="542" cy="18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97" name="Rectangle 145"/>
            <p:cNvSpPr>
              <a:spLocks noChangeArrowheads="1"/>
            </p:cNvSpPr>
            <p:nvPr/>
          </p:nvSpPr>
          <p:spPr bwMode="auto">
            <a:xfrm>
              <a:off x="2802" y="2424"/>
              <a:ext cx="4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Inst. W3</a:t>
              </a:r>
              <a:endParaRPr lang="en-US"/>
            </a:p>
          </p:txBody>
        </p:sp>
        <p:sp>
          <p:nvSpPr>
            <p:cNvPr id="49298" name="Rectangle 146"/>
            <p:cNvSpPr>
              <a:spLocks noChangeArrowheads="1"/>
            </p:cNvSpPr>
            <p:nvPr/>
          </p:nvSpPr>
          <p:spPr bwMode="auto">
            <a:xfrm>
              <a:off x="2674" y="2057"/>
              <a:ext cx="90" cy="18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299" name="Rectangle 147"/>
            <p:cNvSpPr>
              <a:spLocks noChangeArrowheads="1"/>
            </p:cNvSpPr>
            <p:nvPr/>
          </p:nvSpPr>
          <p:spPr bwMode="auto">
            <a:xfrm>
              <a:off x="2674" y="2057"/>
              <a:ext cx="90" cy="18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00" name="Rectangle 148"/>
            <p:cNvSpPr>
              <a:spLocks noChangeArrowheads="1"/>
            </p:cNvSpPr>
            <p:nvPr/>
          </p:nvSpPr>
          <p:spPr bwMode="auto">
            <a:xfrm>
              <a:off x="2690" y="206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v</a:t>
              </a:r>
              <a:endParaRPr lang="en-US"/>
            </a:p>
          </p:txBody>
        </p:sp>
        <p:sp>
          <p:nvSpPr>
            <p:cNvPr id="49301" name="Rectangle 149"/>
            <p:cNvSpPr>
              <a:spLocks noChangeArrowheads="1"/>
            </p:cNvSpPr>
            <p:nvPr/>
          </p:nvSpPr>
          <p:spPr bwMode="auto">
            <a:xfrm>
              <a:off x="3306" y="2238"/>
              <a:ext cx="91" cy="18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02" name="Rectangle 150"/>
            <p:cNvSpPr>
              <a:spLocks noChangeArrowheads="1"/>
            </p:cNvSpPr>
            <p:nvPr/>
          </p:nvSpPr>
          <p:spPr bwMode="auto">
            <a:xfrm>
              <a:off x="3306" y="2238"/>
              <a:ext cx="91" cy="18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03" name="Rectangle 151"/>
            <p:cNvSpPr>
              <a:spLocks noChangeArrowheads="1"/>
            </p:cNvSpPr>
            <p:nvPr/>
          </p:nvSpPr>
          <p:spPr bwMode="auto">
            <a:xfrm>
              <a:off x="3330" y="2248"/>
              <a:ext cx="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49304" name="Rectangle 152"/>
            <p:cNvSpPr>
              <a:spLocks noChangeArrowheads="1"/>
            </p:cNvSpPr>
            <p:nvPr/>
          </p:nvSpPr>
          <p:spPr bwMode="auto">
            <a:xfrm>
              <a:off x="2674" y="2238"/>
              <a:ext cx="90" cy="18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05" name="Rectangle 153"/>
            <p:cNvSpPr>
              <a:spLocks noChangeArrowheads="1"/>
            </p:cNvSpPr>
            <p:nvPr/>
          </p:nvSpPr>
          <p:spPr bwMode="auto">
            <a:xfrm>
              <a:off x="2674" y="2238"/>
              <a:ext cx="90" cy="18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06" name="Rectangle 154"/>
            <p:cNvSpPr>
              <a:spLocks noChangeArrowheads="1"/>
            </p:cNvSpPr>
            <p:nvPr/>
          </p:nvSpPr>
          <p:spPr bwMode="auto">
            <a:xfrm>
              <a:off x="2690" y="2248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v</a:t>
              </a:r>
              <a:endParaRPr lang="en-US"/>
            </a:p>
          </p:txBody>
        </p:sp>
        <p:sp>
          <p:nvSpPr>
            <p:cNvPr id="49307" name="Rectangle 155"/>
            <p:cNvSpPr>
              <a:spLocks noChangeArrowheads="1"/>
            </p:cNvSpPr>
            <p:nvPr/>
          </p:nvSpPr>
          <p:spPr bwMode="auto">
            <a:xfrm>
              <a:off x="3306" y="2419"/>
              <a:ext cx="91" cy="18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08" name="Rectangle 156"/>
            <p:cNvSpPr>
              <a:spLocks noChangeArrowheads="1"/>
            </p:cNvSpPr>
            <p:nvPr/>
          </p:nvSpPr>
          <p:spPr bwMode="auto">
            <a:xfrm>
              <a:off x="3306" y="2419"/>
              <a:ext cx="91" cy="18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09" name="Rectangle 157"/>
            <p:cNvSpPr>
              <a:spLocks noChangeArrowheads="1"/>
            </p:cNvSpPr>
            <p:nvPr/>
          </p:nvSpPr>
          <p:spPr bwMode="auto">
            <a:xfrm>
              <a:off x="3330" y="2424"/>
              <a:ext cx="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49310" name="Rectangle 158"/>
            <p:cNvSpPr>
              <a:spLocks noChangeArrowheads="1"/>
            </p:cNvSpPr>
            <p:nvPr/>
          </p:nvSpPr>
          <p:spPr bwMode="auto">
            <a:xfrm>
              <a:off x="2674" y="2419"/>
              <a:ext cx="90" cy="18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11" name="Rectangle 159"/>
            <p:cNvSpPr>
              <a:spLocks noChangeArrowheads="1"/>
            </p:cNvSpPr>
            <p:nvPr/>
          </p:nvSpPr>
          <p:spPr bwMode="auto">
            <a:xfrm>
              <a:off x="2674" y="2419"/>
              <a:ext cx="90" cy="18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12" name="Rectangle 160"/>
            <p:cNvSpPr>
              <a:spLocks noChangeArrowheads="1"/>
            </p:cNvSpPr>
            <p:nvPr/>
          </p:nvSpPr>
          <p:spPr bwMode="auto">
            <a:xfrm>
              <a:off x="2690" y="2424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v</a:t>
              </a:r>
              <a:endParaRPr lang="en-US"/>
            </a:p>
          </p:txBody>
        </p:sp>
        <p:sp>
          <p:nvSpPr>
            <p:cNvPr id="49313" name="Freeform 161"/>
            <p:cNvSpPr>
              <a:spLocks/>
            </p:cNvSpPr>
            <p:nvPr/>
          </p:nvSpPr>
          <p:spPr bwMode="auto">
            <a:xfrm>
              <a:off x="2464" y="2796"/>
              <a:ext cx="253" cy="167"/>
            </a:xfrm>
            <a:custGeom>
              <a:avLst/>
              <a:gdLst/>
              <a:ahLst/>
              <a:cxnLst>
                <a:cxn ang="0">
                  <a:pos x="253" y="0"/>
                </a:cxn>
                <a:cxn ang="0">
                  <a:pos x="253" y="167"/>
                </a:cxn>
                <a:cxn ang="0">
                  <a:pos x="0" y="167"/>
                </a:cxn>
              </a:cxnLst>
              <a:rect l="0" t="0" r="r" b="b"/>
              <a:pathLst>
                <a:path w="253" h="167">
                  <a:moveTo>
                    <a:pt x="253" y="0"/>
                  </a:moveTo>
                  <a:lnTo>
                    <a:pt x="253" y="167"/>
                  </a:lnTo>
                  <a:lnTo>
                    <a:pt x="0" y="167"/>
                  </a:ln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14" name="Freeform 162"/>
            <p:cNvSpPr>
              <a:spLocks/>
            </p:cNvSpPr>
            <p:nvPr/>
          </p:nvSpPr>
          <p:spPr bwMode="auto">
            <a:xfrm>
              <a:off x="2402" y="2922"/>
              <a:ext cx="83" cy="8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43" y="0"/>
                </a:cxn>
                <a:cxn ang="0">
                  <a:pos x="143" y="143"/>
                </a:cxn>
                <a:cxn ang="0">
                  <a:pos x="0" y="72"/>
                </a:cxn>
              </a:cxnLst>
              <a:rect l="0" t="0" r="r" b="b"/>
              <a:pathLst>
                <a:path w="143" h="143">
                  <a:moveTo>
                    <a:pt x="0" y="72"/>
                  </a:moveTo>
                  <a:lnTo>
                    <a:pt x="143" y="0"/>
                  </a:lnTo>
                  <a:cubicBezTo>
                    <a:pt x="121" y="45"/>
                    <a:pt x="121" y="98"/>
                    <a:pt x="143" y="143"/>
                  </a:cubicBez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15" name="Rectangle 163"/>
            <p:cNvSpPr>
              <a:spLocks noChangeArrowheads="1"/>
            </p:cNvSpPr>
            <p:nvPr/>
          </p:nvSpPr>
          <p:spPr bwMode="auto">
            <a:xfrm>
              <a:off x="2496" y="2721"/>
              <a:ext cx="12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To</a:t>
              </a:r>
              <a:endParaRPr lang="en-US"/>
            </a:p>
          </p:txBody>
        </p:sp>
        <p:sp>
          <p:nvSpPr>
            <p:cNvPr id="49316" name="Rectangle 164"/>
            <p:cNvSpPr>
              <a:spLocks noChangeArrowheads="1"/>
            </p:cNvSpPr>
            <p:nvPr/>
          </p:nvSpPr>
          <p:spPr bwMode="auto">
            <a:xfrm>
              <a:off x="2431" y="2823"/>
              <a:ext cx="26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Fetch</a:t>
              </a:r>
              <a:endParaRPr lang="en-US"/>
            </a:p>
          </p:txBody>
        </p:sp>
        <p:sp>
          <p:nvSpPr>
            <p:cNvPr id="49317" name="Line 165"/>
            <p:cNvSpPr>
              <a:spLocks noChangeShapeType="1"/>
            </p:cNvSpPr>
            <p:nvPr/>
          </p:nvSpPr>
          <p:spPr bwMode="auto">
            <a:xfrm>
              <a:off x="3361" y="2800"/>
              <a:ext cx="0" cy="64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18" name="Freeform 166"/>
            <p:cNvSpPr>
              <a:spLocks/>
            </p:cNvSpPr>
            <p:nvPr/>
          </p:nvSpPr>
          <p:spPr bwMode="auto">
            <a:xfrm>
              <a:off x="3320" y="2844"/>
              <a:ext cx="82" cy="83"/>
            </a:xfrm>
            <a:custGeom>
              <a:avLst/>
              <a:gdLst/>
              <a:ahLst/>
              <a:cxnLst>
                <a:cxn ang="0">
                  <a:pos x="71" y="143"/>
                </a:cxn>
                <a:cxn ang="0">
                  <a:pos x="0" y="0"/>
                </a:cxn>
                <a:cxn ang="0">
                  <a:pos x="142" y="0"/>
                </a:cxn>
                <a:cxn ang="0">
                  <a:pos x="142" y="0"/>
                </a:cxn>
                <a:cxn ang="0">
                  <a:pos x="71" y="143"/>
                </a:cxn>
              </a:cxnLst>
              <a:rect l="0" t="0" r="r" b="b"/>
              <a:pathLst>
                <a:path w="142" h="143">
                  <a:moveTo>
                    <a:pt x="71" y="143"/>
                  </a:moveTo>
                  <a:lnTo>
                    <a:pt x="0" y="0"/>
                  </a:lnTo>
                  <a:cubicBezTo>
                    <a:pt x="45" y="23"/>
                    <a:pt x="97" y="23"/>
                    <a:pt x="142" y="0"/>
                  </a:cubicBezTo>
                  <a:lnTo>
                    <a:pt x="142" y="0"/>
                  </a:lnTo>
                  <a:lnTo>
                    <a:pt x="71" y="1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19" name="Rectangle 167"/>
            <p:cNvSpPr>
              <a:spLocks noChangeArrowheads="1"/>
            </p:cNvSpPr>
            <p:nvPr/>
          </p:nvSpPr>
          <p:spPr bwMode="auto">
            <a:xfrm>
              <a:off x="2931" y="2953"/>
              <a:ext cx="24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Issue</a:t>
              </a:r>
              <a:endParaRPr lang="en-US"/>
            </a:p>
          </p:txBody>
        </p:sp>
        <p:sp>
          <p:nvSpPr>
            <p:cNvPr id="49320" name="Freeform 168"/>
            <p:cNvSpPr>
              <a:spLocks/>
            </p:cNvSpPr>
            <p:nvPr/>
          </p:nvSpPr>
          <p:spPr bwMode="auto">
            <a:xfrm>
              <a:off x="3035" y="2782"/>
              <a:ext cx="18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0"/>
                </a:cxn>
                <a:cxn ang="0">
                  <a:pos x="18" y="123"/>
                </a:cxn>
              </a:cxnLst>
              <a:rect l="0" t="0" r="r" b="b"/>
              <a:pathLst>
                <a:path w="18" h="123">
                  <a:moveTo>
                    <a:pt x="0" y="0"/>
                  </a:moveTo>
                  <a:lnTo>
                    <a:pt x="18" y="0"/>
                  </a:lnTo>
                  <a:lnTo>
                    <a:pt x="18" y="123"/>
                  </a:ln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21" name="Freeform 169"/>
            <p:cNvSpPr>
              <a:spLocks/>
            </p:cNvSpPr>
            <p:nvPr/>
          </p:nvSpPr>
          <p:spPr bwMode="auto">
            <a:xfrm>
              <a:off x="3012" y="2885"/>
              <a:ext cx="83" cy="83"/>
            </a:xfrm>
            <a:custGeom>
              <a:avLst/>
              <a:gdLst/>
              <a:ahLst/>
              <a:cxnLst>
                <a:cxn ang="0">
                  <a:pos x="71" y="143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71" y="143"/>
                </a:cxn>
              </a:cxnLst>
              <a:rect l="0" t="0" r="r" b="b"/>
              <a:pathLst>
                <a:path w="143" h="143">
                  <a:moveTo>
                    <a:pt x="71" y="143"/>
                  </a:moveTo>
                  <a:lnTo>
                    <a:pt x="0" y="0"/>
                  </a:lnTo>
                  <a:cubicBezTo>
                    <a:pt x="45" y="22"/>
                    <a:pt x="98" y="22"/>
                    <a:pt x="143" y="0"/>
                  </a:cubicBezTo>
                  <a:lnTo>
                    <a:pt x="71" y="1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22" name="Rectangle 170"/>
            <p:cNvSpPr>
              <a:spLocks noChangeArrowheads="1"/>
            </p:cNvSpPr>
            <p:nvPr/>
          </p:nvSpPr>
          <p:spPr bwMode="auto">
            <a:xfrm>
              <a:off x="2651" y="2039"/>
              <a:ext cx="131" cy="757"/>
            </a:xfrm>
            <a:prstGeom prst="rect">
              <a:avLst/>
            </a:prstGeom>
            <a:noFill/>
            <a:ln w="444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23" name="Rectangle 171"/>
            <p:cNvSpPr>
              <a:spLocks noChangeArrowheads="1"/>
            </p:cNvSpPr>
            <p:nvPr/>
          </p:nvSpPr>
          <p:spPr bwMode="auto">
            <a:xfrm>
              <a:off x="3288" y="2039"/>
              <a:ext cx="127" cy="761"/>
            </a:xfrm>
            <a:prstGeom prst="rect">
              <a:avLst/>
            </a:prstGeom>
            <a:noFill/>
            <a:ln w="444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24" name="Rectangle 172"/>
            <p:cNvSpPr>
              <a:spLocks noChangeArrowheads="1"/>
            </p:cNvSpPr>
            <p:nvPr/>
          </p:nvSpPr>
          <p:spPr bwMode="auto">
            <a:xfrm>
              <a:off x="2783" y="1822"/>
              <a:ext cx="35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Decode</a:t>
              </a:r>
              <a:endParaRPr lang="en-US"/>
            </a:p>
          </p:txBody>
        </p:sp>
        <p:sp>
          <p:nvSpPr>
            <p:cNvPr id="49325" name="Rectangle 173"/>
            <p:cNvSpPr>
              <a:spLocks noChangeArrowheads="1"/>
            </p:cNvSpPr>
            <p:nvPr/>
          </p:nvSpPr>
          <p:spPr bwMode="auto">
            <a:xfrm>
              <a:off x="2674" y="2601"/>
              <a:ext cx="90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26" name="Rectangle 174"/>
            <p:cNvSpPr>
              <a:spLocks noChangeArrowheads="1"/>
            </p:cNvSpPr>
            <p:nvPr/>
          </p:nvSpPr>
          <p:spPr bwMode="auto">
            <a:xfrm>
              <a:off x="2674" y="2601"/>
              <a:ext cx="90" cy="18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27" name="Rectangle 175"/>
            <p:cNvSpPr>
              <a:spLocks noChangeArrowheads="1"/>
            </p:cNvSpPr>
            <p:nvPr/>
          </p:nvSpPr>
          <p:spPr bwMode="auto">
            <a:xfrm>
              <a:off x="3210" y="1720"/>
              <a:ext cx="3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Score-</a:t>
              </a:r>
              <a:endParaRPr lang="en-US"/>
            </a:p>
          </p:txBody>
        </p:sp>
        <p:sp>
          <p:nvSpPr>
            <p:cNvPr id="49328" name="Rectangle 176"/>
            <p:cNvSpPr>
              <a:spLocks noChangeArrowheads="1"/>
            </p:cNvSpPr>
            <p:nvPr/>
          </p:nvSpPr>
          <p:spPr bwMode="auto">
            <a:xfrm>
              <a:off x="3228" y="1822"/>
              <a:ext cx="27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Board</a:t>
              </a:r>
              <a:endParaRPr lang="en-US"/>
            </a:p>
          </p:txBody>
        </p:sp>
        <p:sp>
          <p:nvSpPr>
            <p:cNvPr id="49329" name="Line 177"/>
            <p:cNvSpPr>
              <a:spLocks noChangeShapeType="1"/>
            </p:cNvSpPr>
            <p:nvPr/>
          </p:nvSpPr>
          <p:spPr bwMode="auto">
            <a:xfrm>
              <a:off x="3035" y="1930"/>
              <a:ext cx="0" cy="64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30" name="Freeform 178"/>
            <p:cNvSpPr>
              <a:spLocks/>
            </p:cNvSpPr>
            <p:nvPr/>
          </p:nvSpPr>
          <p:spPr bwMode="auto">
            <a:xfrm>
              <a:off x="2994" y="1974"/>
              <a:ext cx="82" cy="83"/>
            </a:xfrm>
            <a:custGeom>
              <a:avLst/>
              <a:gdLst/>
              <a:ahLst/>
              <a:cxnLst>
                <a:cxn ang="0">
                  <a:pos x="71" y="143"/>
                </a:cxn>
                <a:cxn ang="0">
                  <a:pos x="0" y="0"/>
                </a:cxn>
                <a:cxn ang="0">
                  <a:pos x="142" y="0"/>
                </a:cxn>
                <a:cxn ang="0">
                  <a:pos x="142" y="0"/>
                </a:cxn>
                <a:cxn ang="0">
                  <a:pos x="71" y="143"/>
                </a:cxn>
              </a:cxnLst>
              <a:rect l="0" t="0" r="r" b="b"/>
              <a:pathLst>
                <a:path w="142" h="143">
                  <a:moveTo>
                    <a:pt x="71" y="143"/>
                  </a:moveTo>
                  <a:lnTo>
                    <a:pt x="0" y="0"/>
                  </a:lnTo>
                  <a:cubicBezTo>
                    <a:pt x="45" y="23"/>
                    <a:pt x="97" y="23"/>
                    <a:pt x="142" y="0"/>
                  </a:cubicBezTo>
                  <a:lnTo>
                    <a:pt x="142" y="0"/>
                  </a:lnTo>
                  <a:lnTo>
                    <a:pt x="71" y="1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31" name="Line 179"/>
            <p:cNvSpPr>
              <a:spLocks noChangeShapeType="1"/>
            </p:cNvSpPr>
            <p:nvPr/>
          </p:nvSpPr>
          <p:spPr bwMode="auto">
            <a:xfrm>
              <a:off x="3361" y="1930"/>
              <a:ext cx="0" cy="64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32" name="Freeform 180"/>
            <p:cNvSpPr>
              <a:spLocks/>
            </p:cNvSpPr>
            <p:nvPr/>
          </p:nvSpPr>
          <p:spPr bwMode="auto">
            <a:xfrm>
              <a:off x="3320" y="1974"/>
              <a:ext cx="82" cy="83"/>
            </a:xfrm>
            <a:custGeom>
              <a:avLst/>
              <a:gdLst/>
              <a:ahLst/>
              <a:cxnLst>
                <a:cxn ang="0">
                  <a:pos x="71" y="143"/>
                </a:cxn>
                <a:cxn ang="0">
                  <a:pos x="0" y="0"/>
                </a:cxn>
                <a:cxn ang="0">
                  <a:pos x="142" y="0"/>
                </a:cxn>
                <a:cxn ang="0">
                  <a:pos x="142" y="0"/>
                </a:cxn>
                <a:cxn ang="0">
                  <a:pos x="71" y="143"/>
                </a:cxn>
              </a:cxnLst>
              <a:rect l="0" t="0" r="r" b="b"/>
              <a:pathLst>
                <a:path w="142" h="143">
                  <a:moveTo>
                    <a:pt x="71" y="143"/>
                  </a:moveTo>
                  <a:lnTo>
                    <a:pt x="0" y="0"/>
                  </a:lnTo>
                  <a:cubicBezTo>
                    <a:pt x="45" y="23"/>
                    <a:pt x="97" y="23"/>
                    <a:pt x="142" y="0"/>
                  </a:cubicBezTo>
                  <a:lnTo>
                    <a:pt x="142" y="0"/>
                  </a:lnTo>
                  <a:lnTo>
                    <a:pt x="71" y="1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33" name="Rectangle 181"/>
            <p:cNvSpPr>
              <a:spLocks noChangeArrowheads="1"/>
            </p:cNvSpPr>
            <p:nvPr/>
          </p:nvSpPr>
          <p:spPr bwMode="auto">
            <a:xfrm>
              <a:off x="3306" y="2601"/>
              <a:ext cx="91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34" name="Rectangle 182"/>
            <p:cNvSpPr>
              <a:spLocks noChangeArrowheads="1"/>
            </p:cNvSpPr>
            <p:nvPr/>
          </p:nvSpPr>
          <p:spPr bwMode="auto">
            <a:xfrm>
              <a:off x="3306" y="2601"/>
              <a:ext cx="91" cy="18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35" name="Rectangle 183"/>
            <p:cNvSpPr>
              <a:spLocks noChangeArrowheads="1"/>
            </p:cNvSpPr>
            <p:nvPr/>
          </p:nvSpPr>
          <p:spPr bwMode="auto">
            <a:xfrm>
              <a:off x="3237" y="2897"/>
              <a:ext cx="24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Issue</a:t>
              </a:r>
              <a:endParaRPr lang="en-US"/>
            </a:p>
          </p:txBody>
        </p:sp>
        <p:sp>
          <p:nvSpPr>
            <p:cNvPr id="49336" name="Rectangle 184"/>
            <p:cNvSpPr>
              <a:spLocks noChangeArrowheads="1"/>
            </p:cNvSpPr>
            <p:nvPr/>
          </p:nvSpPr>
          <p:spPr bwMode="auto">
            <a:xfrm>
              <a:off x="3256" y="2999"/>
              <a:ext cx="21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ARB</a:t>
              </a:r>
              <a:endParaRPr lang="en-US"/>
            </a:p>
          </p:txBody>
        </p:sp>
      </p:grpSp>
      <p:grpSp>
        <p:nvGrpSpPr>
          <p:cNvPr id="4" name="Group 325"/>
          <p:cNvGrpSpPr>
            <a:grpSpLocks/>
          </p:cNvGrpSpPr>
          <p:nvPr/>
        </p:nvGrpSpPr>
        <p:grpSpPr bwMode="auto">
          <a:xfrm>
            <a:off x="4953000" y="2057400"/>
            <a:ext cx="1436688" cy="2157413"/>
            <a:chOff x="1406" y="1749"/>
            <a:chExt cx="905" cy="1359"/>
          </a:xfrm>
        </p:grpSpPr>
        <p:sp>
          <p:nvSpPr>
            <p:cNvPr id="49337" name="Rectangle 185"/>
            <p:cNvSpPr>
              <a:spLocks noChangeArrowheads="1"/>
            </p:cNvSpPr>
            <p:nvPr/>
          </p:nvSpPr>
          <p:spPr bwMode="auto">
            <a:xfrm>
              <a:off x="1406" y="1749"/>
              <a:ext cx="905" cy="1359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38" name="Rectangle 186"/>
            <p:cNvSpPr>
              <a:spLocks noChangeArrowheads="1"/>
            </p:cNvSpPr>
            <p:nvPr/>
          </p:nvSpPr>
          <p:spPr bwMode="auto">
            <a:xfrm>
              <a:off x="1769" y="1840"/>
              <a:ext cx="361" cy="7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39" name="Rectangle 187"/>
            <p:cNvSpPr>
              <a:spLocks noChangeArrowheads="1"/>
            </p:cNvSpPr>
            <p:nvPr/>
          </p:nvSpPr>
          <p:spPr bwMode="auto">
            <a:xfrm>
              <a:off x="1769" y="1840"/>
              <a:ext cx="361" cy="72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40" name="Rectangle 188"/>
            <p:cNvSpPr>
              <a:spLocks noChangeArrowheads="1"/>
            </p:cNvSpPr>
            <p:nvPr/>
          </p:nvSpPr>
          <p:spPr bwMode="auto">
            <a:xfrm>
              <a:off x="1769" y="1840"/>
              <a:ext cx="361" cy="18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41" name="Rectangle 189"/>
            <p:cNvSpPr>
              <a:spLocks noChangeArrowheads="1"/>
            </p:cNvSpPr>
            <p:nvPr/>
          </p:nvSpPr>
          <p:spPr bwMode="auto">
            <a:xfrm>
              <a:off x="1769" y="1840"/>
              <a:ext cx="361" cy="18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42" name="Rectangle 190"/>
            <p:cNvSpPr>
              <a:spLocks noChangeArrowheads="1"/>
            </p:cNvSpPr>
            <p:nvPr/>
          </p:nvSpPr>
          <p:spPr bwMode="auto">
            <a:xfrm>
              <a:off x="1837" y="1849"/>
              <a:ext cx="1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PC</a:t>
              </a:r>
              <a:endParaRPr lang="en-US"/>
            </a:p>
          </p:txBody>
        </p:sp>
        <p:sp>
          <p:nvSpPr>
            <p:cNvPr id="49343" name="Rectangle 191"/>
            <p:cNvSpPr>
              <a:spLocks noChangeArrowheads="1"/>
            </p:cNvSpPr>
            <p:nvPr/>
          </p:nvSpPr>
          <p:spPr bwMode="auto">
            <a:xfrm>
              <a:off x="2013" y="193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49344" name="Rectangle 192"/>
            <p:cNvSpPr>
              <a:spLocks noChangeArrowheads="1"/>
            </p:cNvSpPr>
            <p:nvPr/>
          </p:nvSpPr>
          <p:spPr bwMode="auto">
            <a:xfrm>
              <a:off x="1769" y="2021"/>
              <a:ext cx="361" cy="18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45" name="Rectangle 193"/>
            <p:cNvSpPr>
              <a:spLocks noChangeArrowheads="1"/>
            </p:cNvSpPr>
            <p:nvPr/>
          </p:nvSpPr>
          <p:spPr bwMode="auto">
            <a:xfrm>
              <a:off x="1769" y="2021"/>
              <a:ext cx="361" cy="18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46" name="Rectangle 194"/>
            <p:cNvSpPr>
              <a:spLocks noChangeArrowheads="1"/>
            </p:cNvSpPr>
            <p:nvPr/>
          </p:nvSpPr>
          <p:spPr bwMode="auto">
            <a:xfrm>
              <a:off x="1837" y="2025"/>
              <a:ext cx="1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PC</a:t>
              </a:r>
              <a:endParaRPr lang="en-US"/>
            </a:p>
          </p:txBody>
        </p:sp>
        <p:sp>
          <p:nvSpPr>
            <p:cNvPr id="49347" name="Rectangle 195"/>
            <p:cNvSpPr>
              <a:spLocks noChangeArrowheads="1"/>
            </p:cNvSpPr>
            <p:nvPr/>
          </p:nvSpPr>
          <p:spPr bwMode="auto">
            <a:xfrm>
              <a:off x="2013" y="2119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49348" name="Rectangle 196"/>
            <p:cNvSpPr>
              <a:spLocks noChangeArrowheads="1"/>
            </p:cNvSpPr>
            <p:nvPr/>
          </p:nvSpPr>
          <p:spPr bwMode="auto">
            <a:xfrm>
              <a:off x="1769" y="2202"/>
              <a:ext cx="361" cy="18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49" name="Rectangle 197"/>
            <p:cNvSpPr>
              <a:spLocks noChangeArrowheads="1"/>
            </p:cNvSpPr>
            <p:nvPr/>
          </p:nvSpPr>
          <p:spPr bwMode="auto">
            <a:xfrm>
              <a:off x="1769" y="2202"/>
              <a:ext cx="361" cy="18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50" name="Rectangle 198"/>
            <p:cNvSpPr>
              <a:spLocks noChangeArrowheads="1"/>
            </p:cNvSpPr>
            <p:nvPr/>
          </p:nvSpPr>
          <p:spPr bwMode="auto">
            <a:xfrm>
              <a:off x="1837" y="2211"/>
              <a:ext cx="1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PC</a:t>
              </a:r>
              <a:endParaRPr lang="en-US"/>
            </a:p>
          </p:txBody>
        </p:sp>
        <p:sp>
          <p:nvSpPr>
            <p:cNvPr id="49351" name="Rectangle 199"/>
            <p:cNvSpPr>
              <a:spLocks noChangeArrowheads="1"/>
            </p:cNvSpPr>
            <p:nvPr/>
          </p:nvSpPr>
          <p:spPr bwMode="auto">
            <a:xfrm>
              <a:off x="2013" y="229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9352" name="Freeform 200"/>
            <p:cNvSpPr>
              <a:spLocks/>
            </p:cNvSpPr>
            <p:nvPr/>
          </p:nvSpPr>
          <p:spPr bwMode="auto">
            <a:xfrm>
              <a:off x="1646" y="1840"/>
              <a:ext cx="91" cy="7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0" y="90"/>
                </a:cxn>
                <a:cxn ang="0">
                  <a:pos x="0" y="634"/>
                </a:cxn>
                <a:cxn ang="0">
                  <a:pos x="91" y="725"/>
                </a:cxn>
                <a:cxn ang="0">
                  <a:pos x="91" y="0"/>
                </a:cxn>
              </a:cxnLst>
              <a:rect l="0" t="0" r="r" b="b"/>
              <a:pathLst>
                <a:path w="91" h="725">
                  <a:moveTo>
                    <a:pt x="91" y="0"/>
                  </a:moveTo>
                  <a:lnTo>
                    <a:pt x="0" y="90"/>
                  </a:lnTo>
                  <a:lnTo>
                    <a:pt x="0" y="634"/>
                  </a:lnTo>
                  <a:lnTo>
                    <a:pt x="91" y="72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53" name="Freeform 201"/>
            <p:cNvSpPr>
              <a:spLocks/>
            </p:cNvSpPr>
            <p:nvPr/>
          </p:nvSpPr>
          <p:spPr bwMode="auto">
            <a:xfrm>
              <a:off x="1646" y="1840"/>
              <a:ext cx="91" cy="7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0" y="90"/>
                </a:cxn>
                <a:cxn ang="0">
                  <a:pos x="0" y="634"/>
                </a:cxn>
                <a:cxn ang="0">
                  <a:pos x="91" y="725"/>
                </a:cxn>
                <a:cxn ang="0">
                  <a:pos x="91" y="0"/>
                </a:cxn>
              </a:cxnLst>
              <a:rect l="0" t="0" r="r" b="b"/>
              <a:pathLst>
                <a:path w="91" h="725">
                  <a:moveTo>
                    <a:pt x="91" y="0"/>
                  </a:moveTo>
                  <a:lnTo>
                    <a:pt x="0" y="90"/>
                  </a:lnTo>
                  <a:lnTo>
                    <a:pt x="0" y="634"/>
                  </a:lnTo>
                  <a:lnTo>
                    <a:pt x="91" y="725"/>
                  </a:lnTo>
                  <a:lnTo>
                    <a:pt x="91" y="0"/>
                  </a:lnTo>
                  <a:close/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54" name="Rectangle 202"/>
            <p:cNvSpPr>
              <a:spLocks noChangeArrowheads="1"/>
            </p:cNvSpPr>
            <p:nvPr/>
          </p:nvSpPr>
          <p:spPr bwMode="auto">
            <a:xfrm>
              <a:off x="1652" y="2016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49355" name="Rectangle 203"/>
            <p:cNvSpPr>
              <a:spLocks noChangeArrowheads="1"/>
            </p:cNvSpPr>
            <p:nvPr/>
          </p:nvSpPr>
          <p:spPr bwMode="auto">
            <a:xfrm>
              <a:off x="1652" y="2128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49356" name="Rectangle 204"/>
            <p:cNvSpPr>
              <a:spLocks noChangeArrowheads="1"/>
            </p:cNvSpPr>
            <p:nvPr/>
          </p:nvSpPr>
          <p:spPr bwMode="auto">
            <a:xfrm>
              <a:off x="1652" y="2239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49357" name="Freeform 205"/>
            <p:cNvSpPr>
              <a:spLocks/>
            </p:cNvSpPr>
            <p:nvPr/>
          </p:nvSpPr>
          <p:spPr bwMode="auto">
            <a:xfrm>
              <a:off x="1537" y="2207"/>
              <a:ext cx="109" cy="657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0" y="0"/>
                </a:cxn>
                <a:cxn ang="0">
                  <a:pos x="0" y="657"/>
                </a:cxn>
              </a:cxnLst>
              <a:rect l="0" t="0" r="r" b="b"/>
              <a:pathLst>
                <a:path w="109" h="657">
                  <a:moveTo>
                    <a:pt x="109" y="0"/>
                  </a:moveTo>
                  <a:lnTo>
                    <a:pt x="0" y="0"/>
                  </a:lnTo>
                  <a:lnTo>
                    <a:pt x="0" y="657"/>
                  </a:ln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58" name="Freeform 206"/>
            <p:cNvSpPr>
              <a:spLocks/>
            </p:cNvSpPr>
            <p:nvPr/>
          </p:nvSpPr>
          <p:spPr bwMode="auto">
            <a:xfrm>
              <a:off x="1496" y="2844"/>
              <a:ext cx="83" cy="83"/>
            </a:xfrm>
            <a:custGeom>
              <a:avLst/>
              <a:gdLst/>
              <a:ahLst/>
              <a:cxnLst>
                <a:cxn ang="0">
                  <a:pos x="71" y="143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0"/>
                </a:cxn>
                <a:cxn ang="0">
                  <a:pos x="71" y="143"/>
                </a:cxn>
              </a:cxnLst>
              <a:rect l="0" t="0" r="r" b="b"/>
              <a:pathLst>
                <a:path w="143" h="143">
                  <a:moveTo>
                    <a:pt x="71" y="143"/>
                  </a:moveTo>
                  <a:lnTo>
                    <a:pt x="0" y="0"/>
                  </a:lnTo>
                  <a:cubicBezTo>
                    <a:pt x="45" y="23"/>
                    <a:pt x="98" y="23"/>
                    <a:pt x="143" y="0"/>
                  </a:cubicBezTo>
                  <a:lnTo>
                    <a:pt x="143" y="0"/>
                  </a:lnTo>
                  <a:lnTo>
                    <a:pt x="71" y="1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59" name="Rectangle 207"/>
            <p:cNvSpPr>
              <a:spLocks noChangeArrowheads="1"/>
            </p:cNvSpPr>
            <p:nvPr/>
          </p:nvSpPr>
          <p:spPr bwMode="auto">
            <a:xfrm>
              <a:off x="1646" y="2655"/>
              <a:ext cx="543" cy="18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60" name="Rectangle 208"/>
            <p:cNvSpPr>
              <a:spLocks noChangeArrowheads="1"/>
            </p:cNvSpPr>
            <p:nvPr/>
          </p:nvSpPr>
          <p:spPr bwMode="auto">
            <a:xfrm>
              <a:off x="1646" y="2655"/>
              <a:ext cx="543" cy="18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61" name="Rectangle 209"/>
            <p:cNvSpPr>
              <a:spLocks noChangeArrowheads="1"/>
            </p:cNvSpPr>
            <p:nvPr/>
          </p:nvSpPr>
          <p:spPr bwMode="auto">
            <a:xfrm>
              <a:off x="1652" y="2665"/>
              <a:ext cx="52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Selection</a:t>
              </a:r>
              <a:endParaRPr lang="en-US"/>
            </a:p>
          </p:txBody>
        </p:sp>
        <p:sp>
          <p:nvSpPr>
            <p:cNvPr id="49362" name="Line 210"/>
            <p:cNvSpPr>
              <a:spLocks noChangeShapeType="1"/>
            </p:cNvSpPr>
            <p:nvPr/>
          </p:nvSpPr>
          <p:spPr bwMode="auto">
            <a:xfrm flipH="1">
              <a:off x="1737" y="1930"/>
              <a:ext cx="32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63" name="Line 211"/>
            <p:cNvSpPr>
              <a:spLocks noChangeShapeType="1"/>
            </p:cNvSpPr>
            <p:nvPr/>
          </p:nvSpPr>
          <p:spPr bwMode="auto">
            <a:xfrm flipH="1">
              <a:off x="1737" y="2112"/>
              <a:ext cx="32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64" name="Line 212"/>
            <p:cNvSpPr>
              <a:spLocks noChangeShapeType="1"/>
            </p:cNvSpPr>
            <p:nvPr/>
          </p:nvSpPr>
          <p:spPr bwMode="auto">
            <a:xfrm flipH="1">
              <a:off x="1737" y="2293"/>
              <a:ext cx="32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65" name="Line 213"/>
            <p:cNvSpPr>
              <a:spLocks noChangeShapeType="1"/>
            </p:cNvSpPr>
            <p:nvPr/>
          </p:nvSpPr>
          <p:spPr bwMode="auto">
            <a:xfrm flipV="1">
              <a:off x="1692" y="2582"/>
              <a:ext cx="0" cy="73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66" name="Freeform 214"/>
            <p:cNvSpPr>
              <a:spLocks/>
            </p:cNvSpPr>
            <p:nvPr/>
          </p:nvSpPr>
          <p:spPr bwMode="auto">
            <a:xfrm>
              <a:off x="1650" y="2519"/>
              <a:ext cx="83" cy="83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143" y="143"/>
                </a:cxn>
                <a:cxn ang="0">
                  <a:pos x="0" y="143"/>
                </a:cxn>
                <a:cxn ang="0">
                  <a:pos x="72" y="0"/>
                </a:cxn>
              </a:cxnLst>
              <a:rect l="0" t="0" r="r" b="b"/>
              <a:pathLst>
                <a:path w="143" h="143">
                  <a:moveTo>
                    <a:pt x="72" y="0"/>
                  </a:moveTo>
                  <a:lnTo>
                    <a:pt x="143" y="143"/>
                  </a:lnTo>
                  <a:cubicBezTo>
                    <a:pt x="98" y="121"/>
                    <a:pt x="45" y="121"/>
                    <a:pt x="0" y="143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67" name="Rectangle 215"/>
            <p:cNvSpPr>
              <a:spLocks noChangeArrowheads="1"/>
            </p:cNvSpPr>
            <p:nvPr/>
          </p:nvSpPr>
          <p:spPr bwMode="auto">
            <a:xfrm rot="16200000">
              <a:off x="1460" y="2688"/>
              <a:ext cx="6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T</a:t>
              </a:r>
              <a:endParaRPr lang="en-US"/>
            </a:p>
          </p:txBody>
        </p:sp>
        <p:sp>
          <p:nvSpPr>
            <p:cNvPr id="49368" name="Rectangle 216"/>
            <p:cNvSpPr>
              <a:spLocks noChangeArrowheads="1"/>
            </p:cNvSpPr>
            <p:nvPr/>
          </p:nvSpPr>
          <p:spPr bwMode="auto">
            <a:xfrm rot="16200000">
              <a:off x="1463" y="2636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o</a:t>
              </a:r>
              <a:endParaRPr lang="en-US"/>
            </a:p>
          </p:txBody>
        </p:sp>
        <p:sp>
          <p:nvSpPr>
            <p:cNvPr id="49369" name="Rectangle 217"/>
            <p:cNvSpPr>
              <a:spLocks noChangeArrowheads="1"/>
            </p:cNvSpPr>
            <p:nvPr/>
          </p:nvSpPr>
          <p:spPr bwMode="auto">
            <a:xfrm rot="16200000">
              <a:off x="1477" y="2596"/>
              <a:ext cx="2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9370" name="Rectangle 218"/>
            <p:cNvSpPr>
              <a:spLocks noChangeArrowheads="1"/>
            </p:cNvSpPr>
            <p:nvPr/>
          </p:nvSpPr>
          <p:spPr bwMode="auto">
            <a:xfrm rot="16200000">
              <a:off x="1477" y="2560"/>
              <a:ext cx="2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49371" name="Rectangle 219"/>
            <p:cNvSpPr>
              <a:spLocks noChangeArrowheads="1"/>
            </p:cNvSpPr>
            <p:nvPr/>
          </p:nvSpPr>
          <p:spPr bwMode="auto">
            <a:xfrm rot="16200000">
              <a:off x="1474" y="2528"/>
              <a:ext cx="3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-</a:t>
              </a:r>
              <a:endParaRPr lang="en-US"/>
            </a:p>
          </p:txBody>
        </p:sp>
        <p:sp>
          <p:nvSpPr>
            <p:cNvPr id="49372" name="Rectangle 220"/>
            <p:cNvSpPr>
              <a:spLocks noChangeArrowheads="1"/>
            </p:cNvSpPr>
            <p:nvPr/>
          </p:nvSpPr>
          <p:spPr bwMode="auto">
            <a:xfrm rot="16200000">
              <a:off x="1454" y="2480"/>
              <a:ext cx="7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49373" name="Rectangle 221"/>
            <p:cNvSpPr>
              <a:spLocks noChangeArrowheads="1"/>
            </p:cNvSpPr>
            <p:nvPr/>
          </p:nvSpPr>
          <p:spPr bwMode="auto">
            <a:xfrm rot="16200000">
              <a:off x="1463" y="2416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49374" name="Rectangle 222"/>
            <p:cNvSpPr>
              <a:spLocks noChangeArrowheads="1"/>
            </p:cNvSpPr>
            <p:nvPr/>
          </p:nvSpPr>
          <p:spPr bwMode="auto">
            <a:xfrm rot="16200000">
              <a:off x="1466" y="2362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49375" name="Rectangle 223"/>
            <p:cNvSpPr>
              <a:spLocks noChangeArrowheads="1"/>
            </p:cNvSpPr>
            <p:nvPr/>
          </p:nvSpPr>
          <p:spPr bwMode="auto">
            <a:xfrm rot="16200000">
              <a:off x="1463" y="2305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h</a:t>
              </a:r>
              <a:endParaRPr lang="en-US"/>
            </a:p>
          </p:txBody>
        </p:sp>
        <p:sp>
          <p:nvSpPr>
            <p:cNvPr id="49376" name="Rectangle 224"/>
            <p:cNvSpPr>
              <a:spLocks noChangeArrowheads="1"/>
            </p:cNvSpPr>
            <p:nvPr/>
          </p:nvSpPr>
          <p:spPr bwMode="auto">
            <a:xfrm rot="16200000">
              <a:off x="1463" y="2249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9377" name="Rectangle 225"/>
            <p:cNvSpPr>
              <a:spLocks noChangeArrowheads="1"/>
            </p:cNvSpPr>
            <p:nvPr/>
          </p:nvSpPr>
          <p:spPr bwMode="auto">
            <a:xfrm>
              <a:off x="1726" y="2971"/>
              <a:ext cx="45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Valid[1:N]</a:t>
              </a:r>
              <a:endParaRPr lang="en-US"/>
            </a:p>
          </p:txBody>
        </p:sp>
        <p:sp>
          <p:nvSpPr>
            <p:cNvPr id="49378" name="Freeform 226"/>
            <p:cNvSpPr>
              <a:spLocks/>
            </p:cNvSpPr>
            <p:nvPr/>
          </p:nvSpPr>
          <p:spPr bwMode="auto">
            <a:xfrm>
              <a:off x="1918" y="2899"/>
              <a:ext cx="393" cy="64"/>
            </a:xfrm>
            <a:custGeom>
              <a:avLst/>
              <a:gdLst/>
              <a:ahLst/>
              <a:cxnLst>
                <a:cxn ang="0">
                  <a:pos x="393" y="64"/>
                </a:cxn>
                <a:cxn ang="0">
                  <a:pos x="0" y="64"/>
                </a:cxn>
                <a:cxn ang="0">
                  <a:pos x="0" y="0"/>
                </a:cxn>
              </a:cxnLst>
              <a:rect l="0" t="0" r="r" b="b"/>
              <a:pathLst>
                <a:path w="393" h="64">
                  <a:moveTo>
                    <a:pt x="393" y="64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79" name="Freeform 227"/>
            <p:cNvSpPr>
              <a:spLocks/>
            </p:cNvSpPr>
            <p:nvPr/>
          </p:nvSpPr>
          <p:spPr bwMode="auto">
            <a:xfrm>
              <a:off x="1877" y="2836"/>
              <a:ext cx="82" cy="83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42" y="143"/>
                </a:cxn>
                <a:cxn ang="0">
                  <a:pos x="0" y="143"/>
                </a:cxn>
                <a:cxn ang="0">
                  <a:pos x="71" y="0"/>
                </a:cxn>
              </a:cxnLst>
              <a:rect l="0" t="0" r="r" b="b"/>
              <a:pathLst>
                <a:path w="142" h="143">
                  <a:moveTo>
                    <a:pt x="71" y="0"/>
                  </a:moveTo>
                  <a:lnTo>
                    <a:pt x="142" y="143"/>
                  </a:lnTo>
                  <a:cubicBezTo>
                    <a:pt x="97" y="120"/>
                    <a:pt x="44" y="120"/>
                    <a:pt x="0" y="143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80" name="Oval 228"/>
            <p:cNvSpPr>
              <a:spLocks noChangeArrowheads="1"/>
            </p:cNvSpPr>
            <p:nvPr/>
          </p:nvSpPr>
          <p:spPr bwMode="auto">
            <a:xfrm>
              <a:off x="1932" y="2401"/>
              <a:ext cx="36" cy="3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81" name="Oval 229"/>
            <p:cNvSpPr>
              <a:spLocks noChangeArrowheads="1"/>
            </p:cNvSpPr>
            <p:nvPr/>
          </p:nvSpPr>
          <p:spPr bwMode="auto">
            <a:xfrm>
              <a:off x="1932" y="2401"/>
              <a:ext cx="36" cy="37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82" name="Oval 230"/>
            <p:cNvSpPr>
              <a:spLocks noChangeArrowheads="1"/>
            </p:cNvSpPr>
            <p:nvPr/>
          </p:nvSpPr>
          <p:spPr bwMode="auto">
            <a:xfrm>
              <a:off x="1932" y="2456"/>
              <a:ext cx="36" cy="3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83" name="Oval 231"/>
            <p:cNvSpPr>
              <a:spLocks noChangeArrowheads="1"/>
            </p:cNvSpPr>
            <p:nvPr/>
          </p:nvSpPr>
          <p:spPr bwMode="auto">
            <a:xfrm>
              <a:off x="1932" y="2456"/>
              <a:ext cx="36" cy="36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84" name="Oval 232"/>
            <p:cNvSpPr>
              <a:spLocks noChangeArrowheads="1"/>
            </p:cNvSpPr>
            <p:nvPr/>
          </p:nvSpPr>
          <p:spPr bwMode="auto">
            <a:xfrm>
              <a:off x="1932" y="2510"/>
              <a:ext cx="36" cy="3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385" name="Oval 233"/>
            <p:cNvSpPr>
              <a:spLocks noChangeArrowheads="1"/>
            </p:cNvSpPr>
            <p:nvPr/>
          </p:nvSpPr>
          <p:spPr bwMode="auto">
            <a:xfrm>
              <a:off x="1932" y="2510"/>
              <a:ext cx="36" cy="36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5" name="Group 418"/>
          <p:cNvGrpSpPr>
            <a:grpSpLocks/>
          </p:cNvGrpSpPr>
          <p:nvPr/>
        </p:nvGrpSpPr>
        <p:grpSpPr bwMode="auto">
          <a:xfrm>
            <a:off x="5105400" y="4572000"/>
            <a:ext cx="3395663" cy="1055688"/>
            <a:chOff x="432" y="2563"/>
            <a:chExt cx="2139" cy="665"/>
          </a:xfrm>
        </p:grpSpPr>
        <p:sp>
          <p:nvSpPr>
            <p:cNvPr id="49495" name="Line 343"/>
            <p:cNvSpPr>
              <a:spLocks noChangeShapeType="1"/>
            </p:cNvSpPr>
            <p:nvPr/>
          </p:nvSpPr>
          <p:spPr bwMode="auto">
            <a:xfrm>
              <a:off x="1022" y="3117"/>
              <a:ext cx="74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496" name="Freeform 344"/>
            <p:cNvSpPr>
              <a:spLocks/>
            </p:cNvSpPr>
            <p:nvPr/>
          </p:nvSpPr>
          <p:spPr bwMode="auto">
            <a:xfrm>
              <a:off x="1072" y="3068"/>
              <a:ext cx="97" cy="98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7">
                  <a:moveTo>
                    <a:pt x="206" y="103"/>
                  </a:moveTo>
                  <a:lnTo>
                    <a:pt x="0" y="207"/>
                  </a:lnTo>
                  <a:cubicBezTo>
                    <a:pt x="33" y="142"/>
                    <a:pt x="33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499" name="Line 347"/>
            <p:cNvSpPr>
              <a:spLocks noChangeShapeType="1"/>
            </p:cNvSpPr>
            <p:nvPr/>
          </p:nvSpPr>
          <p:spPr bwMode="auto">
            <a:xfrm flipV="1">
              <a:off x="1760" y="2995"/>
              <a:ext cx="150" cy="4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500" name="Freeform 348"/>
            <p:cNvSpPr>
              <a:spLocks/>
            </p:cNvSpPr>
            <p:nvPr/>
          </p:nvSpPr>
          <p:spPr bwMode="auto">
            <a:xfrm>
              <a:off x="1874" y="2955"/>
              <a:ext cx="107" cy="94"/>
            </a:xfrm>
            <a:custGeom>
              <a:avLst/>
              <a:gdLst/>
              <a:ahLst/>
              <a:cxnLst>
                <a:cxn ang="0">
                  <a:pos x="227" y="45"/>
                </a:cxn>
                <a:cxn ang="0">
                  <a:pos x="55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7" y="45"/>
                </a:cxn>
              </a:cxnLst>
              <a:rect l="0" t="0" r="r" b="b"/>
              <a:pathLst>
                <a:path w="227" h="199">
                  <a:moveTo>
                    <a:pt x="227" y="45"/>
                  </a:moveTo>
                  <a:lnTo>
                    <a:pt x="55" y="199"/>
                  </a:lnTo>
                  <a:cubicBezTo>
                    <a:pt x="69" y="128"/>
                    <a:pt x="49" y="54"/>
                    <a:pt x="0" y="0"/>
                  </a:cubicBezTo>
                  <a:lnTo>
                    <a:pt x="0" y="0"/>
                  </a:lnTo>
                  <a:lnTo>
                    <a:pt x="227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516" name="Rectangle 364"/>
            <p:cNvSpPr>
              <a:spLocks noChangeArrowheads="1"/>
            </p:cNvSpPr>
            <p:nvPr/>
          </p:nvSpPr>
          <p:spPr bwMode="auto">
            <a:xfrm>
              <a:off x="432" y="3006"/>
              <a:ext cx="590" cy="22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517" name="Rectangle 365"/>
            <p:cNvSpPr>
              <a:spLocks noChangeArrowheads="1"/>
            </p:cNvSpPr>
            <p:nvPr/>
          </p:nvSpPr>
          <p:spPr bwMode="auto">
            <a:xfrm>
              <a:off x="432" y="3006"/>
              <a:ext cx="590" cy="22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518" name="Rectangle 366"/>
            <p:cNvSpPr>
              <a:spLocks noChangeArrowheads="1"/>
            </p:cNvSpPr>
            <p:nvPr/>
          </p:nvSpPr>
          <p:spPr bwMode="auto">
            <a:xfrm>
              <a:off x="505" y="3032"/>
              <a:ext cx="4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I-Cache</a:t>
              </a:r>
              <a:endParaRPr lang="en-US"/>
            </a:p>
          </p:txBody>
        </p:sp>
        <p:sp>
          <p:nvSpPr>
            <p:cNvPr id="49519" name="Rectangle 367"/>
            <p:cNvSpPr>
              <a:spLocks noChangeArrowheads="1"/>
            </p:cNvSpPr>
            <p:nvPr/>
          </p:nvSpPr>
          <p:spPr bwMode="auto">
            <a:xfrm>
              <a:off x="1169" y="3006"/>
              <a:ext cx="591" cy="22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520" name="Rectangle 368"/>
            <p:cNvSpPr>
              <a:spLocks noChangeArrowheads="1"/>
            </p:cNvSpPr>
            <p:nvPr/>
          </p:nvSpPr>
          <p:spPr bwMode="auto">
            <a:xfrm>
              <a:off x="1169" y="3006"/>
              <a:ext cx="591" cy="22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521" name="Rectangle 369"/>
            <p:cNvSpPr>
              <a:spLocks noChangeArrowheads="1"/>
            </p:cNvSpPr>
            <p:nvPr/>
          </p:nvSpPr>
          <p:spPr bwMode="auto">
            <a:xfrm>
              <a:off x="1238" y="3032"/>
              <a:ext cx="46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Decode</a:t>
              </a:r>
              <a:endParaRPr lang="en-US"/>
            </a:p>
          </p:txBody>
        </p:sp>
        <p:sp>
          <p:nvSpPr>
            <p:cNvPr id="49522" name="Rectangle 370"/>
            <p:cNvSpPr>
              <a:spLocks noChangeArrowheads="1"/>
            </p:cNvSpPr>
            <p:nvPr/>
          </p:nvSpPr>
          <p:spPr bwMode="auto">
            <a:xfrm>
              <a:off x="1981" y="2785"/>
              <a:ext cx="590" cy="221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523" name="Rectangle 371"/>
            <p:cNvSpPr>
              <a:spLocks noChangeArrowheads="1"/>
            </p:cNvSpPr>
            <p:nvPr/>
          </p:nvSpPr>
          <p:spPr bwMode="auto">
            <a:xfrm>
              <a:off x="1981" y="2785"/>
              <a:ext cx="590" cy="221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524" name="Rectangle 372"/>
            <p:cNvSpPr>
              <a:spLocks noChangeArrowheads="1"/>
            </p:cNvSpPr>
            <p:nvPr/>
          </p:nvSpPr>
          <p:spPr bwMode="auto">
            <a:xfrm>
              <a:off x="2054" y="2813"/>
              <a:ext cx="4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I-Buffer</a:t>
              </a:r>
              <a:endParaRPr lang="en-US"/>
            </a:p>
          </p:txBody>
        </p:sp>
        <p:sp>
          <p:nvSpPr>
            <p:cNvPr id="49542" name="Rectangle 390"/>
            <p:cNvSpPr>
              <a:spLocks noChangeArrowheads="1"/>
            </p:cNvSpPr>
            <p:nvPr/>
          </p:nvSpPr>
          <p:spPr bwMode="auto">
            <a:xfrm>
              <a:off x="432" y="2563"/>
              <a:ext cx="590" cy="22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543" name="Rectangle 391"/>
            <p:cNvSpPr>
              <a:spLocks noChangeArrowheads="1"/>
            </p:cNvSpPr>
            <p:nvPr/>
          </p:nvSpPr>
          <p:spPr bwMode="auto">
            <a:xfrm>
              <a:off x="432" y="2563"/>
              <a:ext cx="590" cy="22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544" name="Rectangle 392"/>
            <p:cNvSpPr>
              <a:spLocks noChangeArrowheads="1"/>
            </p:cNvSpPr>
            <p:nvPr/>
          </p:nvSpPr>
          <p:spPr bwMode="auto">
            <a:xfrm>
              <a:off x="558" y="2594"/>
              <a:ext cx="3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Fetch</a:t>
              </a:r>
              <a:endParaRPr lang="en-US"/>
            </a:p>
          </p:txBody>
        </p:sp>
        <p:sp>
          <p:nvSpPr>
            <p:cNvPr id="49552" name="Line 400"/>
            <p:cNvSpPr>
              <a:spLocks noChangeShapeType="1"/>
            </p:cNvSpPr>
            <p:nvPr/>
          </p:nvSpPr>
          <p:spPr bwMode="auto">
            <a:xfrm>
              <a:off x="664" y="2785"/>
              <a:ext cx="0" cy="1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553" name="Freeform 401"/>
            <p:cNvSpPr>
              <a:spLocks/>
            </p:cNvSpPr>
            <p:nvPr/>
          </p:nvSpPr>
          <p:spPr bwMode="auto">
            <a:xfrm>
              <a:off x="616" y="2909"/>
              <a:ext cx="97" cy="97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554" name="Freeform 402"/>
            <p:cNvSpPr>
              <a:spLocks/>
            </p:cNvSpPr>
            <p:nvPr/>
          </p:nvSpPr>
          <p:spPr bwMode="auto">
            <a:xfrm>
              <a:off x="934" y="2843"/>
              <a:ext cx="1047" cy="60"/>
            </a:xfrm>
            <a:custGeom>
              <a:avLst/>
              <a:gdLst/>
              <a:ahLst/>
              <a:cxnLst>
                <a:cxn ang="0">
                  <a:pos x="1047" y="60"/>
                </a:cxn>
                <a:cxn ang="0">
                  <a:pos x="0" y="60"/>
                </a:cxn>
                <a:cxn ang="0">
                  <a:pos x="0" y="0"/>
                </a:cxn>
              </a:cxnLst>
              <a:rect l="0" t="0" r="r" b="b"/>
              <a:pathLst>
                <a:path w="1047" h="60">
                  <a:moveTo>
                    <a:pt x="1047" y="60"/>
                  </a:moveTo>
                  <a:lnTo>
                    <a:pt x="0" y="6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555" name="Freeform 403"/>
            <p:cNvSpPr>
              <a:spLocks/>
            </p:cNvSpPr>
            <p:nvPr/>
          </p:nvSpPr>
          <p:spPr bwMode="auto">
            <a:xfrm>
              <a:off x="895" y="2785"/>
              <a:ext cx="77" cy="77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64" y="164"/>
                </a:cxn>
                <a:cxn ang="0">
                  <a:pos x="0" y="164"/>
                </a:cxn>
                <a:cxn ang="0">
                  <a:pos x="0" y="164"/>
                </a:cxn>
                <a:cxn ang="0">
                  <a:pos x="82" y="0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lnTo>
                    <a:pt x="164" y="164"/>
                  </a:lnTo>
                  <a:cubicBezTo>
                    <a:pt x="112" y="138"/>
                    <a:pt x="52" y="138"/>
                    <a:pt x="0" y="164"/>
                  </a:cubicBezTo>
                  <a:lnTo>
                    <a:pt x="0" y="16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559" name="Rectangle 407"/>
            <p:cNvSpPr>
              <a:spLocks noChangeArrowheads="1"/>
            </p:cNvSpPr>
            <p:nvPr/>
          </p:nvSpPr>
          <p:spPr bwMode="auto">
            <a:xfrm>
              <a:off x="1291" y="2776"/>
              <a:ext cx="45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Valid[1:N]</a:t>
              </a:r>
              <a:endParaRPr lang="en-US"/>
            </a:p>
          </p:txBody>
        </p:sp>
      </p:grpSp>
      <p:sp>
        <p:nvSpPr>
          <p:cNvPr id="49573" name="Line 421"/>
          <p:cNvSpPr>
            <a:spLocks noChangeShapeType="1"/>
          </p:cNvSpPr>
          <p:nvPr/>
        </p:nvSpPr>
        <p:spPr bwMode="auto">
          <a:xfrm flipH="1" flipV="1">
            <a:off x="4953000" y="4191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9574" name="Line 422"/>
          <p:cNvSpPr>
            <a:spLocks noChangeShapeType="1"/>
          </p:cNvSpPr>
          <p:nvPr/>
        </p:nvSpPr>
        <p:spPr bwMode="auto">
          <a:xfrm flipV="1">
            <a:off x="6019800" y="4191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9575" name="Line 423"/>
          <p:cNvSpPr>
            <a:spLocks noChangeShapeType="1"/>
          </p:cNvSpPr>
          <p:nvPr/>
        </p:nvSpPr>
        <p:spPr bwMode="auto">
          <a:xfrm flipH="1" flipV="1">
            <a:off x="6781800" y="4191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9576" name="Line 424"/>
          <p:cNvSpPr>
            <a:spLocks noChangeShapeType="1"/>
          </p:cNvSpPr>
          <p:nvPr/>
        </p:nvSpPr>
        <p:spPr bwMode="auto">
          <a:xfrm flipV="1">
            <a:off x="8534400" y="4191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" name="Slide Number Placeholder 214"/>
          <p:cNvSpPr>
            <a:spLocks noGrp="1"/>
          </p:cNvSpPr>
          <p:nvPr>
            <p:ph type="sldNum" sz="quarter" idx="12"/>
          </p:nvPr>
        </p:nvSpPr>
        <p:spPr>
          <a:xfrm>
            <a:off x="7024688" y="6492875"/>
            <a:ext cx="2133600" cy="365125"/>
          </a:xfrm>
        </p:spPr>
        <p:txBody>
          <a:bodyPr/>
          <a:lstStyle/>
          <a:p>
            <a:fld id="{373A656A-9B13-274E-A474-06373E7B8BD3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Issue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Select a warp and issue an instruction from its </a:t>
            </a:r>
            <a:br>
              <a:rPr lang="en-US" sz="2800" dirty="0"/>
            </a:br>
            <a:r>
              <a:rPr lang="en-US" sz="2800" dirty="0"/>
              <a:t>I-Buffer for execution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Scheduling: Greedy-Then-Oldest (GTO)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GT200/later Fermi/</a:t>
            </a:r>
            <a:r>
              <a:rPr lang="en-US" sz="2400" dirty="0" err="1"/>
              <a:t>Kepler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/>
              <a:t>Allow dual issue (superscalar)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Fermi: Odd/Even scheduler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To avoid stalling pipeline might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/>
              <a:t>    keep instruction in I-buffer until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/>
              <a:t>    know it can complete (replay)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6324600" y="5791200"/>
            <a:ext cx="2257425" cy="660400"/>
            <a:chOff x="3984" y="3648"/>
            <a:chExt cx="1422" cy="416"/>
          </a:xfrm>
        </p:grpSpPr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5195" y="3703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5195" y="3703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5186" y="3716"/>
              <a:ext cx="169" cy="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5186" y="3716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57" name="Rectangle 9"/>
            <p:cNvSpPr>
              <a:spLocks noChangeArrowheads="1"/>
            </p:cNvSpPr>
            <p:nvPr/>
          </p:nvSpPr>
          <p:spPr bwMode="auto">
            <a:xfrm>
              <a:off x="5178" y="3728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58" name="Rectangle 10"/>
            <p:cNvSpPr>
              <a:spLocks noChangeArrowheads="1"/>
            </p:cNvSpPr>
            <p:nvPr/>
          </p:nvSpPr>
          <p:spPr bwMode="auto">
            <a:xfrm>
              <a:off x="5178" y="3728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59" name="Oval 11"/>
            <p:cNvSpPr>
              <a:spLocks noChangeArrowheads="1"/>
            </p:cNvSpPr>
            <p:nvPr/>
          </p:nvSpPr>
          <p:spPr bwMode="auto">
            <a:xfrm>
              <a:off x="5368" y="3743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60" name="Oval 12"/>
            <p:cNvSpPr>
              <a:spLocks noChangeArrowheads="1"/>
            </p:cNvSpPr>
            <p:nvPr/>
          </p:nvSpPr>
          <p:spPr bwMode="auto">
            <a:xfrm>
              <a:off x="5368" y="3743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61" name="Oval 13"/>
            <p:cNvSpPr>
              <a:spLocks noChangeArrowheads="1"/>
            </p:cNvSpPr>
            <p:nvPr/>
          </p:nvSpPr>
          <p:spPr bwMode="auto">
            <a:xfrm>
              <a:off x="5374" y="3734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62" name="Oval 14"/>
            <p:cNvSpPr>
              <a:spLocks noChangeArrowheads="1"/>
            </p:cNvSpPr>
            <p:nvPr/>
          </p:nvSpPr>
          <p:spPr bwMode="auto">
            <a:xfrm>
              <a:off x="5374" y="3734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63" name="Oval 15"/>
            <p:cNvSpPr>
              <a:spLocks noChangeArrowheads="1"/>
            </p:cNvSpPr>
            <p:nvPr/>
          </p:nvSpPr>
          <p:spPr bwMode="auto">
            <a:xfrm>
              <a:off x="5381" y="3725"/>
              <a:ext cx="4" cy="6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64" name="Oval 16"/>
            <p:cNvSpPr>
              <a:spLocks noChangeArrowheads="1"/>
            </p:cNvSpPr>
            <p:nvPr/>
          </p:nvSpPr>
          <p:spPr bwMode="auto">
            <a:xfrm>
              <a:off x="5381" y="3725"/>
              <a:ext cx="4" cy="6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153" y="3879"/>
              <a:ext cx="22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66" name="Freeform 18"/>
            <p:cNvSpPr>
              <a:spLocks/>
            </p:cNvSpPr>
            <p:nvPr/>
          </p:nvSpPr>
          <p:spPr bwMode="auto">
            <a:xfrm>
              <a:off x="4168" y="3859"/>
              <a:ext cx="27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7">
                  <a:moveTo>
                    <a:pt x="206" y="103"/>
                  </a:moveTo>
                  <a:lnTo>
                    <a:pt x="0" y="207"/>
                  </a:lnTo>
                  <a:cubicBezTo>
                    <a:pt x="33" y="142"/>
                    <a:pt x="33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365" y="3913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68" name="Freeform 20"/>
            <p:cNvSpPr>
              <a:spLocks/>
            </p:cNvSpPr>
            <p:nvPr/>
          </p:nvSpPr>
          <p:spPr bwMode="auto">
            <a:xfrm>
              <a:off x="4398" y="3907"/>
              <a:ext cx="30" cy="39"/>
            </a:xfrm>
            <a:custGeom>
              <a:avLst/>
              <a:gdLst/>
              <a:ahLst/>
              <a:cxnLst>
                <a:cxn ang="0">
                  <a:pos x="227" y="154"/>
                </a:cxn>
                <a:cxn ang="0">
                  <a:pos x="0" y="199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227" y="154"/>
                </a:cxn>
              </a:cxnLst>
              <a:rect l="0" t="0" r="r" b="b"/>
              <a:pathLst>
                <a:path w="227" h="199">
                  <a:moveTo>
                    <a:pt x="227" y="154"/>
                  </a:moveTo>
                  <a:lnTo>
                    <a:pt x="0" y="199"/>
                  </a:lnTo>
                  <a:cubicBezTo>
                    <a:pt x="49" y="145"/>
                    <a:pt x="69" y="71"/>
                    <a:pt x="55" y="0"/>
                  </a:cubicBezTo>
                  <a:lnTo>
                    <a:pt x="55" y="0"/>
                  </a:lnTo>
                  <a:lnTo>
                    <a:pt x="227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69" name="Line 21"/>
            <p:cNvSpPr>
              <a:spLocks noChangeShapeType="1"/>
            </p:cNvSpPr>
            <p:nvPr/>
          </p:nvSpPr>
          <p:spPr bwMode="auto">
            <a:xfrm flipV="1">
              <a:off x="4365" y="3828"/>
              <a:ext cx="43" cy="1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70" name="Freeform 22"/>
            <p:cNvSpPr>
              <a:spLocks/>
            </p:cNvSpPr>
            <p:nvPr/>
          </p:nvSpPr>
          <p:spPr bwMode="auto">
            <a:xfrm>
              <a:off x="4398" y="3811"/>
              <a:ext cx="30" cy="40"/>
            </a:xfrm>
            <a:custGeom>
              <a:avLst/>
              <a:gdLst/>
              <a:ahLst/>
              <a:cxnLst>
                <a:cxn ang="0">
                  <a:pos x="227" y="45"/>
                </a:cxn>
                <a:cxn ang="0">
                  <a:pos x="55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7" y="45"/>
                </a:cxn>
              </a:cxnLst>
              <a:rect l="0" t="0" r="r" b="b"/>
              <a:pathLst>
                <a:path w="227" h="199">
                  <a:moveTo>
                    <a:pt x="227" y="45"/>
                  </a:moveTo>
                  <a:lnTo>
                    <a:pt x="55" y="199"/>
                  </a:lnTo>
                  <a:cubicBezTo>
                    <a:pt x="69" y="128"/>
                    <a:pt x="49" y="54"/>
                    <a:pt x="0" y="0"/>
                  </a:cubicBezTo>
                  <a:lnTo>
                    <a:pt x="0" y="0"/>
                  </a:lnTo>
                  <a:lnTo>
                    <a:pt x="227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71" name="Line 23"/>
            <p:cNvSpPr>
              <a:spLocks noChangeShapeType="1"/>
            </p:cNvSpPr>
            <p:nvPr/>
          </p:nvSpPr>
          <p:spPr bwMode="auto">
            <a:xfrm flipV="1">
              <a:off x="4513" y="3864"/>
              <a:ext cx="0" cy="3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72" name="Freeform 24"/>
            <p:cNvSpPr>
              <a:spLocks/>
            </p:cNvSpPr>
            <p:nvPr/>
          </p:nvSpPr>
          <p:spPr bwMode="auto">
            <a:xfrm>
              <a:off x="4499" y="3884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73" name="Freeform 25"/>
            <p:cNvSpPr>
              <a:spLocks/>
            </p:cNvSpPr>
            <p:nvPr/>
          </p:nvSpPr>
          <p:spPr bwMode="auto">
            <a:xfrm>
              <a:off x="4499" y="3833"/>
              <a:ext cx="28" cy="41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206" y="206"/>
                </a:cxn>
                <a:cxn ang="0">
                  <a:pos x="0" y="206"/>
                </a:cxn>
                <a:cxn ang="0">
                  <a:pos x="103" y="0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lnTo>
                    <a:pt x="206" y="206"/>
                  </a:lnTo>
                  <a:cubicBezTo>
                    <a:pt x="141" y="174"/>
                    <a:pt x="65" y="174"/>
                    <a:pt x="0" y="206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74" name="Line 26"/>
            <p:cNvSpPr>
              <a:spLocks noChangeShapeType="1"/>
            </p:cNvSpPr>
            <p:nvPr/>
          </p:nvSpPr>
          <p:spPr bwMode="auto">
            <a:xfrm flipV="1">
              <a:off x="4598" y="3921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75" name="Freeform 27"/>
            <p:cNvSpPr>
              <a:spLocks/>
            </p:cNvSpPr>
            <p:nvPr/>
          </p:nvSpPr>
          <p:spPr bwMode="auto">
            <a:xfrm>
              <a:off x="4631" y="3904"/>
              <a:ext cx="30" cy="39"/>
            </a:xfrm>
            <a:custGeom>
              <a:avLst/>
              <a:gdLst/>
              <a:ahLst/>
              <a:cxnLst>
                <a:cxn ang="0">
                  <a:pos x="226" y="45"/>
                </a:cxn>
                <a:cxn ang="0">
                  <a:pos x="54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6" y="45"/>
                </a:cxn>
              </a:cxnLst>
              <a:rect l="0" t="0" r="r" b="b"/>
              <a:pathLst>
                <a:path w="226" h="199">
                  <a:moveTo>
                    <a:pt x="226" y="45"/>
                  </a:moveTo>
                  <a:lnTo>
                    <a:pt x="54" y="199"/>
                  </a:lnTo>
                  <a:cubicBezTo>
                    <a:pt x="68" y="128"/>
                    <a:pt x="48" y="54"/>
                    <a:pt x="0" y="0"/>
                  </a:cubicBezTo>
                  <a:lnTo>
                    <a:pt x="0" y="0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76" name="Line 28"/>
            <p:cNvSpPr>
              <a:spLocks noChangeShapeType="1"/>
            </p:cNvSpPr>
            <p:nvPr/>
          </p:nvSpPr>
          <p:spPr bwMode="auto">
            <a:xfrm>
              <a:off x="4598" y="3820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77" name="Freeform 29"/>
            <p:cNvSpPr>
              <a:spLocks/>
            </p:cNvSpPr>
            <p:nvPr/>
          </p:nvSpPr>
          <p:spPr bwMode="auto">
            <a:xfrm>
              <a:off x="4631" y="3815"/>
              <a:ext cx="30" cy="39"/>
            </a:xfrm>
            <a:custGeom>
              <a:avLst/>
              <a:gdLst/>
              <a:ahLst/>
              <a:cxnLst>
                <a:cxn ang="0">
                  <a:pos x="226" y="154"/>
                </a:cxn>
                <a:cxn ang="0">
                  <a:pos x="0" y="199"/>
                </a:cxn>
                <a:cxn ang="0">
                  <a:pos x="54" y="0"/>
                </a:cxn>
                <a:cxn ang="0">
                  <a:pos x="226" y="154"/>
                </a:cxn>
              </a:cxnLst>
              <a:rect l="0" t="0" r="r" b="b"/>
              <a:pathLst>
                <a:path w="226" h="199">
                  <a:moveTo>
                    <a:pt x="226" y="154"/>
                  </a:moveTo>
                  <a:lnTo>
                    <a:pt x="0" y="199"/>
                  </a:lnTo>
                  <a:cubicBezTo>
                    <a:pt x="48" y="145"/>
                    <a:pt x="68" y="71"/>
                    <a:pt x="54" y="0"/>
                  </a:cubicBezTo>
                  <a:lnTo>
                    <a:pt x="226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78" name="Line 30"/>
            <p:cNvSpPr>
              <a:spLocks noChangeShapeType="1"/>
            </p:cNvSpPr>
            <p:nvPr/>
          </p:nvSpPr>
          <p:spPr bwMode="auto">
            <a:xfrm>
              <a:off x="4830" y="3882"/>
              <a:ext cx="64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79" name="Freeform 31"/>
            <p:cNvSpPr>
              <a:spLocks/>
            </p:cNvSpPr>
            <p:nvPr/>
          </p:nvSpPr>
          <p:spPr bwMode="auto">
            <a:xfrm>
              <a:off x="4887" y="3862"/>
              <a:ext cx="28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6">
                  <a:moveTo>
                    <a:pt x="206" y="103"/>
                  </a:moveTo>
                  <a:lnTo>
                    <a:pt x="0" y="206"/>
                  </a:lnTo>
                  <a:cubicBezTo>
                    <a:pt x="32" y="141"/>
                    <a:pt x="32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80" name="Line 32"/>
            <p:cNvSpPr>
              <a:spLocks noChangeShapeType="1"/>
            </p:cNvSpPr>
            <p:nvPr/>
          </p:nvSpPr>
          <p:spPr bwMode="auto">
            <a:xfrm>
              <a:off x="5117" y="3921"/>
              <a:ext cx="32" cy="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81" name="Freeform 33"/>
            <p:cNvSpPr>
              <a:spLocks/>
            </p:cNvSpPr>
            <p:nvPr/>
          </p:nvSpPr>
          <p:spPr bwMode="auto">
            <a:xfrm>
              <a:off x="5097" y="3886"/>
              <a:ext cx="31" cy="72"/>
            </a:xfrm>
            <a:custGeom>
              <a:avLst/>
              <a:gdLst/>
              <a:ahLst/>
              <a:cxnLst>
                <a:cxn ang="0">
                  <a:pos x="66" y="172"/>
                </a:cxn>
                <a:cxn ang="0">
                  <a:pos x="0" y="66"/>
                </a:cxn>
                <a:cxn ang="0">
                  <a:pos x="107" y="0"/>
                </a:cxn>
                <a:cxn ang="0">
                  <a:pos x="66" y="172"/>
                </a:cxn>
              </a:cxnLst>
              <a:rect l="0" t="0" r="r" b="b"/>
              <a:pathLst>
                <a:path w="107" h="172">
                  <a:moveTo>
                    <a:pt x="66" y="172"/>
                  </a:moveTo>
                  <a:lnTo>
                    <a:pt x="0" y="66"/>
                  </a:lnTo>
                  <a:lnTo>
                    <a:pt x="107" y="0"/>
                  </a:lnTo>
                  <a:lnTo>
                    <a:pt x="66" y="1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82" name="Freeform 34"/>
            <p:cNvSpPr>
              <a:spLocks/>
            </p:cNvSpPr>
            <p:nvPr/>
          </p:nvSpPr>
          <p:spPr bwMode="auto">
            <a:xfrm>
              <a:off x="5138" y="3894"/>
              <a:ext cx="31" cy="72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07" y="107"/>
                </a:cxn>
                <a:cxn ang="0">
                  <a:pos x="0" y="172"/>
                </a:cxn>
                <a:cxn ang="0">
                  <a:pos x="42" y="0"/>
                </a:cxn>
              </a:cxnLst>
              <a:rect l="0" t="0" r="r" b="b"/>
              <a:pathLst>
                <a:path w="107" h="172">
                  <a:moveTo>
                    <a:pt x="42" y="0"/>
                  </a:moveTo>
                  <a:lnTo>
                    <a:pt x="107" y="107"/>
                  </a:lnTo>
                  <a:lnTo>
                    <a:pt x="0" y="17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83" name="Line 35"/>
            <p:cNvSpPr>
              <a:spLocks noChangeShapeType="1"/>
            </p:cNvSpPr>
            <p:nvPr/>
          </p:nvSpPr>
          <p:spPr bwMode="auto">
            <a:xfrm flipV="1">
              <a:off x="5117" y="3827"/>
              <a:ext cx="32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84" name="Freeform 36"/>
            <p:cNvSpPr>
              <a:spLocks/>
            </p:cNvSpPr>
            <p:nvPr/>
          </p:nvSpPr>
          <p:spPr bwMode="auto">
            <a:xfrm>
              <a:off x="5097" y="3802"/>
              <a:ext cx="31" cy="71"/>
            </a:xfrm>
            <a:custGeom>
              <a:avLst/>
              <a:gdLst/>
              <a:ahLst/>
              <a:cxnLst>
                <a:cxn ang="0">
                  <a:pos x="109" y="171"/>
                </a:cxn>
                <a:cxn ang="0">
                  <a:pos x="0" y="108"/>
                </a:cxn>
                <a:cxn ang="0">
                  <a:pos x="64" y="0"/>
                </a:cxn>
                <a:cxn ang="0">
                  <a:pos x="109" y="171"/>
                </a:cxn>
              </a:cxnLst>
              <a:rect l="0" t="0" r="r" b="b"/>
              <a:pathLst>
                <a:path w="109" h="171">
                  <a:moveTo>
                    <a:pt x="109" y="171"/>
                  </a:moveTo>
                  <a:lnTo>
                    <a:pt x="0" y="108"/>
                  </a:lnTo>
                  <a:lnTo>
                    <a:pt x="64" y="0"/>
                  </a:lnTo>
                  <a:lnTo>
                    <a:pt x="109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85" name="Freeform 37"/>
            <p:cNvSpPr>
              <a:spLocks/>
            </p:cNvSpPr>
            <p:nvPr/>
          </p:nvSpPr>
          <p:spPr bwMode="auto">
            <a:xfrm>
              <a:off x="5138" y="3793"/>
              <a:ext cx="31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64"/>
                </a:cxn>
                <a:cxn ang="0">
                  <a:pos x="45" y="172"/>
                </a:cxn>
                <a:cxn ang="0">
                  <a:pos x="0" y="0"/>
                </a:cxn>
              </a:cxnLst>
              <a:rect l="0" t="0" r="r" b="b"/>
              <a:pathLst>
                <a:path w="108" h="172">
                  <a:moveTo>
                    <a:pt x="0" y="0"/>
                  </a:moveTo>
                  <a:lnTo>
                    <a:pt x="108" y="64"/>
                  </a:lnTo>
                  <a:lnTo>
                    <a:pt x="45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86" name="Rectangle 38"/>
            <p:cNvSpPr>
              <a:spLocks noChangeArrowheads="1"/>
            </p:cNvSpPr>
            <p:nvPr/>
          </p:nvSpPr>
          <p:spPr bwMode="auto">
            <a:xfrm>
              <a:off x="3984" y="3833"/>
              <a:ext cx="169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87" name="Rectangle 39"/>
            <p:cNvSpPr>
              <a:spLocks noChangeArrowheads="1"/>
            </p:cNvSpPr>
            <p:nvPr/>
          </p:nvSpPr>
          <p:spPr bwMode="auto">
            <a:xfrm>
              <a:off x="3984" y="3833"/>
              <a:ext cx="169" cy="92"/>
            </a:xfrm>
            <a:prstGeom prst="rect">
              <a:avLst/>
            </a:prstGeom>
            <a:solidFill>
              <a:srgbClr val="99FF99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88" name="Rectangle 40"/>
            <p:cNvSpPr>
              <a:spLocks noChangeArrowheads="1"/>
            </p:cNvSpPr>
            <p:nvPr/>
          </p:nvSpPr>
          <p:spPr bwMode="auto">
            <a:xfrm>
              <a:off x="4195" y="3833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89" name="Rectangle 41"/>
            <p:cNvSpPr>
              <a:spLocks noChangeArrowheads="1"/>
            </p:cNvSpPr>
            <p:nvPr/>
          </p:nvSpPr>
          <p:spPr bwMode="auto">
            <a:xfrm>
              <a:off x="4195" y="3833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90" name="Rectangle 42"/>
            <p:cNvSpPr>
              <a:spLocks noChangeArrowheads="1"/>
            </p:cNvSpPr>
            <p:nvPr/>
          </p:nvSpPr>
          <p:spPr bwMode="auto">
            <a:xfrm>
              <a:off x="4428" y="3741"/>
              <a:ext cx="170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91" name="Rectangle 43"/>
            <p:cNvSpPr>
              <a:spLocks noChangeArrowheads="1"/>
            </p:cNvSpPr>
            <p:nvPr/>
          </p:nvSpPr>
          <p:spPr bwMode="auto">
            <a:xfrm>
              <a:off x="4428" y="3741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92" name="Rectangle 44"/>
            <p:cNvSpPr>
              <a:spLocks noChangeArrowheads="1"/>
            </p:cNvSpPr>
            <p:nvPr/>
          </p:nvSpPr>
          <p:spPr bwMode="auto">
            <a:xfrm>
              <a:off x="4428" y="3925"/>
              <a:ext cx="170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93" name="Rectangle 45"/>
            <p:cNvSpPr>
              <a:spLocks noChangeArrowheads="1"/>
            </p:cNvSpPr>
            <p:nvPr/>
          </p:nvSpPr>
          <p:spPr bwMode="auto">
            <a:xfrm>
              <a:off x="4428" y="3925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94" name="Rectangle 46"/>
            <p:cNvSpPr>
              <a:spLocks noChangeArrowheads="1"/>
            </p:cNvSpPr>
            <p:nvPr/>
          </p:nvSpPr>
          <p:spPr bwMode="auto">
            <a:xfrm>
              <a:off x="4661" y="3833"/>
              <a:ext cx="169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95" name="Rectangle 47"/>
            <p:cNvSpPr>
              <a:spLocks noChangeArrowheads="1"/>
            </p:cNvSpPr>
            <p:nvPr/>
          </p:nvSpPr>
          <p:spPr bwMode="auto">
            <a:xfrm>
              <a:off x="4661" y="3833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96" name="Rectangle 48"/>
            <p:cNvSpPr>
              <a:spLocks noChangeArrowheads="1"/>
            </p:cNvSpPr>
            <p:nvPr/>
          </p:nvSpPr>
          <p:spPr bwMode="auto">
            <a:xfrm>
              <a:off x="4915" y="3802"/>
              <a:ext cx="182" cy="16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97" name="Rectangle 49"/>
            <p:cNvSpPr>
              <a:spLocks noChangeArrowheads="1"/>
            </p:cNvSpPr>
            <p:nvPr/>
          </p:nvSpPr>
          <p:spPr bwMode="auto">
            <a:xfrm>
              <a:off x="4915" y="3802"/>
              <a:ext cx="182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98" name="Rectangle 50"/>
            <p:cNvSpPr>
              <a:spLocks noChangeArrowheads="1"/>
            </p:cNvSpPr>
            <p:nvPr/>
          </p:nvSpPr>
          <p:spPr bwMode="auto">
            <a:xfrm>
              <a:off x="5169" y="3888"/>
              <a:ext cx="169" cy="16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99" name="Rectangle 51"/>
            <p:cNvSpPr>
              <a:spLocks noChangeArrowheads="1"/>
            </p:cNvSpPr>
            <p:nvPr/>
          </p:nvSpPr>
          <p:spPr bwMode="auto">
            <a:xfrm>
              <a:off x="5169" y="3888"/>
              <a:ext cx="169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00" name="Rectangle 52"/>
            <p:cNvSpPr>
              <a:spLocks noChangeArrowheads="1"/>
            </p:cNvSpPr>
            <p:nvPr/>
          </p:nvSpPr>
          <p:spPr bwMode="auto">
            <a:xfrm>
              <a:off x="5169" y="3741"/>
              <a:ext cx="169" cy="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01" name="Rectangle 53"/>
            <p:cNvSpPr>
              <a:spLocks noChangeArrowheads="1"/>
            </p:cNvSpPr>
            <p:nvPr/>
          </p:nvSpPr>
          <p:spPr bwMode="auto">
            <a:xfrm>
              <a:off x="5169" y="3741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02" name="Rectangle 54"/>
            <p:cNvSpPr>
              <a:spLocks noChangeArrowheads="1"/>
            </p:cNvSpPr>
            <p:nvPr/>
          </p:nvSpPr>
          <p:spPr bwMode="auto">
            <a:xfrm>
              <a:off x="3984" y="3648"/>
              <a:ext cx="169" cy="93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03" name="Rectangle 55"/>
            <p:cNvSpPr>
              <a:spLocks noChangeArrowheads="1"/>
            </p:cNvSpPr>
            <p:nvPr/>
          </p:nvSpPr>
          <p:spPr bwMode="auto">
            <a:xfrm>
              <a:off x="3984" y="3648"/>
              <a:ext cx="169" cy="93"/>
            </a:xfrm>
            <a:prstGeom prst="rect">
              <a:avLst/>
            </a:prstGeom>
            <a:solidFill>
              <a:srgbClr val="99FF99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04" name="Rectangle 56"/>
            <p:cNvSpPr>
              <a:spLocks noChangeArrowheads="1"/>
            </p:cNvSpPr>
            <p:nvPr/>
          </p:nvSpPr>
          <p:spPr bwMode="auto">
            <a:xfrm>
              <a:off x="4629" y="3650"/>
              <a:ext cx="233" cy="91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05" name="Rectangle 57"/>
            <p:cNvSpPr>
              <a:spLocks noChangeArrowheads="1"/>
            </p:cNvSpPr>
            <p:nvPr/>
          </p:nvSpPr>
          <p:spPr bwMode="auto">
            <a:xfrm>
              <a:off x="4629" y="3650"/>
              <a:ext cx="233" cy="91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06" name="Freeform 58"/>
            <p:cNvSpPr>
              <a:spLocks/>
            </p:cNvSpPr>
            <p:nvPr/>
          </p:nvSpPr>
          <p:spPr bwMode="auto">
            <a:xfrm>
              <a:off x="4365" y="3679"/>
              <a:ext cx="1041" cy="385"/>
            </a:xfrm>
            <a:custGeom>
              <a:avLst/>
              <a:gdLst/>
              <a:ahLst/>
              <a:cxnLst>
                <a:cxn ang="0">
                  <a:pos x="1733" y="0"/>
                </a:cxn>
                <a:cxn ang="0">
                  <a:pos x="3628" y="0"/>
                </a:cxn>
                <a:cxn ang="0">
                  <a:pos x="3628" y="924"/>
                </a:cxn>
                <a:cxn ang="0">
                  <a:pos x="0" y="924"/>
                </a:cxn>
                <a:cxn ang="0">
                  <a:pos x="0" y="739"/>
                </a:cxn>
                <a:cxn ang="0">
                  <a:pos x="162" y="739"/>
                </a:cxn>
              </a:cxnLst>
              <a:rect l="0" t="0" r="r" b="b"/>
              <a:pathLst>
                <a:path w="3628" h="924">
                  <a:moveTo>
                    <a:pt x="1733" y="0"/>
                  </a:moveTo>
                  <a:lnTo>
                    <a:pt x="3628" y="0"/>
                  </a:lnTo>
                  <a:lnTo>
                    <a:pt x="3628" y="924"/>
                  </a:lnTo>
                  <a:lnTo>
                    <a:pt x="0" y="924"/>
                  </a:lnTo>
                  <a:lnTo>
                    <a:pt x="0" y="739"/>
                  </a:lnTo>
                  <a:lnTo>
                    <a:pt x="162" y="7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07" name="Freeform 59"/>
            <p:cNvSpPr>
              <a:spLocks/>
            </p:cNvSpPr>
            <p:nvPr/>
          </p:nvSpPr>
          <p:spPr bwMode="auto">
            <a:xfrm>
              <a:off x="4406" y="3971"/>
              <a:ext cx="22" cy="32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08" name="Line 60"/>
            <p:cNvSpPr>
              <a:spLocks noChangeShapeType="1"/>
            </p:cNvSpPr>
            <p:nvPr/>
          </p:nvSpPr>
          <p:spPr bwMode="auto">
            <a:xfrm flipH="1">
              <a:off x="4170" y="3691"/>
              <a:ext cx="4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09" name="Freeform 61"/>
            <p:cNvSpPr>
              <a:spLocks/>
            </p:cNvSpPr>
            <p:nvPr/>
          </p:nvSpPr>
          <p:spPr bwMode="auto">
            <a:xfrm>
              <a:off x="4153" y="3675"/>
              <a:ext cx="23" cy="32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164" y="0"/>
                </a:cxn>
                <a:cxn ang="0">
                  <a:pos x="164" y="164"/>
                </a:cxn>
                <a:cxn ang="0">
                  <a:pos x="164" y="164"/>
                </a:cxn>
                <a:cxn ang="0">
                  <a:pos x="0" y="82"/>
                </a:cxn>
              </a:cxnLst>
              <a:rect l="0" t="0" r="r" b="b"/>
              <a:pathLst>
                <a:path w="164" h="164">
                  <a:moveTo>
                    <a:pt x="0" y="82"/>
                  </a:moveTo>
                  <a:lnTo>
                    <a:pt x="164" y="0"/>
                  </a:lnTo>
                  <a:cubicBezTo>
                    <a:pt x="138" y="51"/>
                    <a:pt x="138" y="112"/>
                    <a:pt x="164" y="164"/>
                  </a:cubicBezTo>
                  <a:lnTo>
                    <a:pt x="164" y="16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10" name="Line 62"/>
            <p:cNvSpPr>
              <a:spLocks noChangeShapeType="1"/>
            </p:cNvSpPr>
            <p:nvPr/>
          </p:nvSpPr>
          <p:spPr bwMode="auto">
            <a:xfrm>
              <a:off x="4051" y="3741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11" name="Freeform 63"/>
            <p:cNvSpPr>
              <a:spLocks/>
            </p:cNvSpPr>
            <p:nvPr/>
          </p:nvSpPr>
          <p:spPr bwMode="auto">
            <a:xfrm>
              <a:off x="4037" y="3792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12" name="Freeform 64"/>
            <p:cNvSpPr>
              <a:spLocks/>
            </p:cNvSpPr>
            <p:nvPr/>
          </p:nvSpPr>
          <p:spPr bwMode="auto">
            <a:xfrm>
              <a:off x="4128" y="3765"/>
              <a:ext cx="300" cy="25"/>
            </a:xfrm>
            <a:custGeom>
              <a:avLst/>
              <a:gdLst/>
              <a:ahLst/>
              <a:cxnLst>
                <a:cxn ang="0">
                  <a:pos x="1047" y="60"/>
                </a:cxn>
                <a:cxn ang="0">
                  <a:pos x="0" y="60"/>
                </a:cxn>
                <a:cxn ang="0">
                  <a:pos x="0" y="0"/>
                </a:cxn>
              </a:cxnLst>
              <a:rect l="0" t="0" r="r" b="b"/>
              <a:pathLst>
                <a:path w="1047" h="60">
                  <a:moveTo>
                    <a:pt x="1047" y="60"/>
                  </a:moveTo>
                  <a:lnTo>
                    <a:pt x="0" y="6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13" name="Freeform 65"/>
            <p:cNvSpPr>
              <a:spLocks/>
            </p:cNvSpPr>
            <p:nvPr/>
          </p:nvSpPr>
          <p:spPr bwMode="auto">
            <a:xfrm>
              <a:off x="4117" y="3741"/>
              <a:ext cx="22" cy="32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64" y="164"/>
                </a:cxn>
                <a:cxn ang="0">
                  <a:pos x="0" y="164"/>
                </a:cxn>
                <a:cxn ang="0">
                  <a:pos x="0" y="164"/>
                </a:cxn>
                <a:cxn ang="0">
                  <a:pos x="82" y="0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lnTo>
                    <a:pt x="164" y="164"/>
                  </a:lnTo>
                  <a:cubicBezTo>
                    <a:pt x="112" y="138"/>
                    <a:pt x="52" y="138"/>
                    <a:pt x="0" y="164"/>
                  </a:cubicBezTo>
                  <a:lnTo>
                    <a:pt x="0" y="16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14" name="Line 66"/>
            <p:cNvSpPr>
              <a:spLocks noChangeShapeType="1"/>
            </p:cNvSpPr>
            <p:nvPr/>
          </p:nvSpPr>
          <p:spPr bwMode="auto">
            <a:xfrm flipV="1">
              <a:off x="4737" y="3741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15" name="Freeform 67"/>
            <p:cNvSpPr>
              <a:spLocks/>
            </p:cNvSpPr>
            <p:nvPr/>
          </p:nvSpPr>
          <p:spPr bwMode="auto">
            <a:xfrm>
              <a:off x="4723" y="3792"/>
              <a:ext cx="29" cy="41"/>
            </a:xfrm>
            <a:custGeom>
              <a:avLst/>
              <a:gdLst/>
              <a:ahLst/>
              <a:cxnLst>
                <a:cxn ang="0">
                  <a:pos x="104" y="207"/>
                </a:cxn>
                <a:cxn ang="0">
                  <a:pos x="0" y="0"/>
                </a:cxn>
                <a:cxn ang="0">
                  <a:pos x="207" y="0"/>
                </a:cxn>
                <a:cxn ang="0">
                  <a:pos x="207" y="0"/>
                </a:cxn>
                <a:cxn ang="0">
                  <a:pos x="104" y="207"/>
                </a:cxn>
              </a:cxnLst>
              <a:rect l="0" t="0" r="r" b="b"/>
              <a:pathLst>
                <a:path w="207" h="207">
                  <a:moveTo>
                    <a:pt x="104" y="207"/>
                  </a:moveTo>
                  <a:lnTo>
                    <a:pt x="0" y="0"/>
                  </a:lnTo>
                  <a:cubicBezTo>
                    <a:pt x="65" y="33"/>
                    <a:pt x="142" y="33"/>
                    <a:pt x="207" y="0"/>
                  </a:cubicBezTo>
                  <a:lnTo>
                    <a:pt x="207" y="0"/>
                  </a:lnTo>
                  <a:lnTo>
                    <a:pt x="104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16" name="Line 68"/>
            <p:cNvSpPr>
              <a:spLocks noChangeShapeType="1"/>
            </p:cNvSpPr>
            <p:nvPr/>
          </p:nvSpPr>
          <p:spPr bwMode="auto">
            <a:xfrm>
              <a:off x="4879" y="3760"/>
              <a:ext cx="36" cy="4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17" name="Freeform 69"/>
            <p:cNvSpPr>
              <a:spLocks/>
            </p:cNvSpPr>
            <p:nvPr/>
          </p:nvSpPr>
          <p:spPr bwMode="auto">
            <a:xfrm>
              <a:off x="4862" y="3741"/>
              <a:ext cx="31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" y="48"/>
                </a:cxn>
                <a:cxn ang="0">
                  <a:pos x="96" y="209"/>
                </a:cxn>
                <a:cxn ang="0">
                  <a:pos x="96" y="209"/>
                </a:cxn>
                <a:cxn ang="0">
                  <a:pos x="0" y="0"/>
                </a:cxn>
              </a:cxnLst>
              <a:rect l="0" t="0" r="r" b="b"/>
              <a:pathLst>
                <a:path w="225" h="209">
                  <a:moveTo>
                    <a:pt x="0" y="0"/>
                  </a:moveTo>
                  <a:lnTo>
                    <a:pt x="225" y="48"/>
                  </a:lnTo>
                  <a:cubicBezTo>
                    <a:pt x="159" y="79"/>
                    <a:pt x="111" y="138"/>
                    <a:pt x="96" y="209"/>
                  </a:cubicBezTo>
                  <a:lnTo>
                    <a:pt x="96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18" name="Line 70"/>
            <p:cNvSpPr>
              <a:spLocks noChangeShapeType="1"/>
            </p:cNvSpPr>
            <p:nvPr/>
          </p:nvSpPr>
          <p:spPr bwMode="auto">
            <a:xfrm>
              <a:off x="5338" y="3790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19" name="Freeform 71"/>
            <p:cNvSpPr>
              <a:spLocks/>
            </p:cNvSpPr>
            <p:nvPr/>
          </p:nvSpPr>
          <p:spPr bwMode="auto">
            <a:xfrm>
              <a:off x="5384" y="3773"/>
              <a:ext cx="22" cy="33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20" name="Line 72"/>
            <p:cNvSpPr>
              <a:spLocks noChangeShapeType="1"/>
            </p:cNvSpPr>
            <p:nvPr/>
          </p:nvSpPr>
          <p:spPr bwMode="auto">
            <a:xfrm>
              <a:off x="5338" y="3974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321" name="Freeform 73"/>
            <p:cNvSpPr>
              <a:spLocks/>
            </p:cNvSpPr>
            <p:nvPr/>
          </p:nvSpPr>
          <p:spPr bwMode="auto">
            <a:xfrm>
              <a:off x="5384" y="3958"/>
              <a:ext cx="22" cy="32"/>
            </a:xfrm>
            <a:custGeom>
              <a:avLst/>
              <a:gdLst/>
              <a:ahLst/>
              <a:cxnLst>
                <a:cxn ang="0">
                  <a:pos x="164" y="83"/>
                </a:cxn>
                <a:cxn ang="0">
                  <a:pos x="0" y="164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64" y="83"/>
                </a:cxn>
              </a:cxnLst>
              <a:rect l="0" t="0" r="r" b="b"/>
              <a:pathLst>
                <a:path w="164" h="164">
                  <a:moveTo>
                    <a:pt x="164" y="83"/>
                  </a:moveTo>
                  <a:lnTo>
                    <a:pt x="0" y="164"/>
                  </a:lnTo>
                  <a:cubicBezTo>
                    <a:pt x="26" y="112"/>
                    <a:pt x="26" y="52"/>
                    <a:pt x="1" y="0"/>
                  </a:cubicBezTo>
                  <a:lnTo>
                    <a:pt x="1" y="0"/>
                  </a:lnTo>
                  <a:lnTo>
                    <a:pt x="164" y="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aphicFrame>
        <p:nvGraphicFramePr>
          <p:cNvPr id="53384" name="Object 136"/>
          <p:cNvGraphicFramePr>
            <a:graphicFrameLocks noChangeAspect="1"/>
          </p:cNvGraphicFramePr>
          <p:nvPr/>
        </p:nvGraphicFramePr>
        <p:xfrm>
          <a:off x="6400800" y="2057400"/>
          <a:ext cx="203041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8" name="Visio" r:id="rId3" imgW="1206500" imgH="1447800" progId="">
                  <p:embed/>
                </p:oleObj>
              </mc:Choice>
              <mc:Fallback>
                <p:oleObj name="Visio" r:id="rId3" imgW="1206500" imgH="1447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057400"/>
                        <a:ext cx="2030413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>
          <a:xfrm>
            <a:off x="7024688" y="6451601"/>
            <a:ext cx="2133600" cy="365125"/>
          </a:xfrm>
        </p:spPr>
        <p:txBody>
          <a:bodyPr/>
          <a:lstStyle/>
          <a:p>
            <a:fld id="{43E2187C-2113-0B42-AA99-4D075430E39F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 " charset="-52"/>
                <a:ea typeface="ＭＳ Ｐゴシック" pitchFamily="34" charset="-128"/>
              </a:rPr>
              <a:t>Review: </a:t>
            </a:r>
            <a:r>
              <a:rPr lang="en-US" u="sng" dirty="0">
                <a:latin typeface="Arial  " charset="-52"/>
                <a:ea typeface="ＭＳ Ｐゴシック" pitchFamily="34" charset="-128"/>
              </a:rPr>
              <a:t>In-order</a:t>
            </a:r>
            <a:r>
              <a:rPr lang="en-US" dirty="0">
                <a:latin typeface="Arial  " charset="-52"/>
                <a:ea typeface="ＭＳ Ｐゴシック" pitchFamily="34" charset="-128"/>
              </a:rPr>
              <a:t> Scoreboard</a:t>
            </a:r>
            <a:br>
              <a:rPr lang="en-US" dirty="0">
                <a:latin typeface="Arial  " charset="-52"/>
                <a:ea typeface="ＭＳ Ｐゴシック" pitchFamily="34" charset="-128"/>
              </a:rPr>
            </a:br>
            <a:endParaRPr lang="en-US" sz="3100" dirty="0">
              <a:latin typeface="Arial  " charset="-52"/>
              <a:ea typeface="ＭＳ Ｐゴシック" pitchFamily="34" charset="-128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415603"/>
            <a:ext cx="7772400" cy="498519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 " charset="-52"/>
                <a:ea typeface="ＭＳ Ｐゴシック" pitchFamily="34" charset="-128"/>
              </a:rPr>
              <a:t>Scoreboard: a bit-array, 1-bit for each register</a:t>
            </a:r>
          </a:p>
          <a:p>
            <a:pPr lvl="1"/>
            <a:r>
              <a:rPr lang="en-US" sz="1600" dirty="0">
                <a:latin typeface="Arial  " charset="-52"/>
                <a:ea typeface="ＭＳ Ｐゴシック" pitchFamily="34" charset="-128"/>
              </a:rPr>
              <a:t>If the bit is </a:t>
            </a:r>
            <a:r>
              <a:rPr lang="en-US" sz="1600" i="1" dirty="0">
                <a:latin typeface="Arial  " charset="-52"/>
                <a:ea typeface="ＭＳ Ｐゴシック" pitchFamily="34" charset="-128"/>
              </a:rPr>
              <a:t>not</a:t>
            </a:r>
            <a:r>
              <a:rPr lang="en-US" sz="1600" dirty="0">
                <a:latin typeface="Arial  " charset="-52"/>
                <a:ea typeface="ＭＳ Ｐゴシック" pitchFamily="34" charset="-128"/>
              </a:rPr>
              <a:t> set: the register has valid data</a:t>
            </a:r>
          </a:p>
          <a:p>
            <a:pPr lvl="1"/>
            <a:r>
              <a:rPr lang="en-US" sz="1600" dirty="0">
                <a:latin typeface="Arial  " charset="-52"/>
                <a:ea typeface="ＭＳ Ｐゴシック" pitchFamily="34" charset="-128"/>
              </a:rPr>
              <a:t>If the bit is set: the register has stale data</a:t>
            </a:r>
          </a:p>
          <a:p>
            <a:pPr lvl="2">
              <a:buFontTx/>
              <a:buNone/>
            </a:pPr>
            <a:r>
              <a:rPr lang="en-US" sz="1400" dirty="0">
                <a:latin typeface="Arial  " charset="-52"/>
                <a:ea typeface="ＭＳ Ｐゴシック" pitchFamily="34" charset="-128"/>
              </a:rPr>
              <a:t>i.e., some outstanding instruction is going to change it</a:t>
            </a:r>
          </a:p>
          <a:p>
            <a:r>
              <a:rPr lang="en-US" sz="2000" dirty="0">
                <a:latin typeface="Arial  " charset="-52"/>
                <a:ea typeface="ＭＳ Ｐゴシック" pitchFamily="34" charset="-128"/>
              </a:rPr>
              <a:t>Issue in-order: </a:t>
            </a:r>
            <a:r>
              <a:rPr lang="en-US" sz="2000" dirty="0">
                <a:solidFill>
                  <a:srgbClr val="0000FF"/>
                </a:solidFill>
                <a:latin typeface="Arial  " charset="-52"/>
                <a:ea typeface="ＭＳ Ｐゴシック" pitchFamily="34" charset="-128"/>
              </a:rPr>
              <a:t>RD</a:t>
            </a:r>
            <a:r>
              <a:rPr lang="en-US" sz="2000" dirty="0">
                <a:latin typeface="Arial  " charset="-52"/>
                <a:ea typeface="ＭＳ Ｐゴシック" pitchFamily="34" charset="-128"/>
              </a:rPr>
              <a:t> </a:t>
            </a:r>
            <a:r>
              <a:rPr lang="en-US" sz="2000" dirty="0">
                <a:latin typeface="Arial  " charset="-52"/>
                <a:ea typeface="ＭＳ Ｐゴシック" pitchFamily="34" charset="-128"/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00FF"/>
                </a:solidFill>
                <a:latin typeface="Arial  " charset="-52"/>
                <a:ea typeface="ＭＳ Ｐゴシック" pitchFamily="34" charset="-128"/>
                <a:sym typeface="Wingdings" pitchFamily="2" charset="2"/>
              </a:rPr>
              <a:t>Fn</a:t>
            </a:r>
            <a:r>
              <a:rPr lang="en-US" sz="2000" dirty="0">
                <a:latin typeface="Arial  " charset="-52"/>
                <a:ea typeface="ＭＳ Ｐゴシック" pitchFamily="34" charset="-128"/>
                <a:sym typeface="Wingdings" pitchFamily="2" charset="2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Arial  " charset="-52"/>
                <a:ea typeface="ＭＳ Ｐゴシック" pitchFamily="34" charset="-128"/>
                <a:sym typeface="Wingdings" pitchFamily="2" charset="2"/>
              </a:rPr>
              <a:t>RS</a:t>
            </a:r>
            <a:r>
              <a:rPr lang="en-US" sz="2000" dirty="0">
                <a:latin typeface="Arial  " charset="-52"/>
                <a:ea typeface="ＭＳ Ｐゴシック" pitchFamily="34" charset="-128"/>
                <a:sym typeface="Wingdings" pitchFamily="2" charset="2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Arial  " charset="-52"/>
                <a:ea typeface="ＭＳ Ｐゴシック" pitchFamily="34" charset="-128"/>
                <a:sym typeface="Wingdings" pitchFamily="2" charset="2"/>
              </a:rPr>
              <a:t>RT</a:t>
            </a:r>
            <a:r>
              <a:rPr lang="en-US" sz="2000" dirty="0">
                <a:latin typeface="Arial  " charset="-52"/>
                <a:ea typeface="ＭＳ Ｐゴシック" pitchFamily="34" charset="-128"/>
                <a:sym typeface="Wingdings" pitchFamily="2" charset="2"/>
              </a:rPr>
              <a:t>)</a:t>
            </a:r>
          </a:p>
          <a:p>
            <a:pPr lvl="1"/>
            <a:r>
              <a:rPr lang="en-US" sz="1600" dirty="0">
                <a:latin typeface="Arial  " charset="-52"/>
                <a:ea typeface="ＭＳ Ｐゴシック" pitchFamily="34" charset="-128"/>
              </a:rPr>
              <a:t>If SB[</a:t>
            </a:r>
            <a:r>
              <a:rPr lang="en-US" sz="1600" dirty="0">
                <a:solidFill>
                  <a:srgbClr val="0000FF"/>
                </a:solidFill>
                <a:latin typeface="Arial  " charset="-52"/>
                <a:ea typeface="ＭＳ Ｐゴシック" pitchFamily="34" charset="-128"/>
              </a:rPr>
              <a:t>RS</a:t>
            </a:r>
            <a:r>
              <a:rPr lang="en-US" sz="1600" dirty="0">
                <a:latin typeface="Arial  " charset="-52"/>
                <a:ea typeface="ＭＳ Ｐゴシック" pitchFamily="34" charset="-128"/>
              </a:rPr>
              <a:t>] or SB[</a:t>
            </a:r>
            <a:r>
              <a:rPr lang="en-US" sz="1600" dirty="0">
                <a:solidFill>
                  <a:srgbClr val="0000FF"/>
                </a:solidFill>
                <a:latin typeface="Arial  " charset="-52"/>
                <a:ea typeface="ＭＳ Ｐゴシック" pitchFamily="34" charset="-128"/>
              </a:rPr>
              <a:t>RT</a:t>
            </a:r>
            <a:r>
              <a:rPr lang="en-US" sz="1600" dirty="0">
                <a:latin typeface="Arial  " charset="-52"/>
                <a:ea typeface="ＭＳ Ｐゴシック" pitchFamily="34" charset="-128"/>
              </a:rPr>
              <a:t>] is set </a:t>
            </a:r>
            <a:r>
              <a:rPr lang="en-US" sz="1600" dirty="0">
                <a:latin typeface="Arial  " charset="-52"/>
                <a:ea typeface="ＭＳ Ｐゴシック" pitchFamily="34" charset="-128"/>
                <a:sym typeface="Wingdings" pitchFamily="2" charset="2"/>
              </a:rPr>
              <a:t> RAW, stall</a:t>
            </a:r>
          </a:p>
          <a:p>
            <a:pPr lvl="1"/>
            <a:r>
              <a:rPr lang="en-US" sz="1600" dirty="0">
                <a:latin typeface="Arial  " charset="-52"/>
                <a:ea typeface="ＭＳ Ｐゴシック" pitchFamily="34" charset="-128"/>
                <a:sym typeface="Wingdings" pitchFamily="2" charset="2"/>
              </a:rPr>
              <a:t>If SB[</a:t>
            </a:r>
            <a:r>
              <a:rPr lang="en-US" sz="1600" dirty="0">
                <a:solidFill>
                  <a:srgbClr val="0000FF"/>
                </a:solidFill>
                <a:latin typeface="Arial  " charset="-52"/>
                <a:ea typeface="ＭＳ Ｐゴシック" pitchFamily="34" charset="-128"/>
                <a:sym typeface="Wingdings" pitchFamily="2" charset="2"/>
              </a:rPr>
              <a:t>RD</a:t>
            </a:r>
            <a:r>
              <a:rPr lang="en-US" sz="1600" dirty="0">
                <a:latin typeface="Arial  " charset="-52"/>
                <a:ea typeface="ＭＳ Ｐゴシック" pitchFamily="34" charset="-128"/>
                <a:sym typeface="Wingdings" pitchFamily="2" charset="2"/>
              </a:rPr>
              <a:t>] is set  WAW, stall</a:t>
            </a:r>
          </a:p>
          <a:p>
            <a:pPr lvl="1"/>
            <a:r>
              <a:rPr lang="en-US" sz="1600" dirty="0">
                <a:latin typeface="Arial  " charset="-52"/>
                <a:ea typeface="ＭＳ Ｐゴシック" pitchFamily="34" charset="-128"/>
                <a:sym typeface="Wingdings" pitchFamily="2" charset="2"/>
              </a:rPr>
              <a:t>Else, dispatch to FU (</a:t>
            </a:r>
            <a:r>
              <a:rPr lang="en-US" sz="1600" dirty="0">
                <a:solidFill>
                  <a:srgbClr val="0000FF"/>
                </a:solidFill>
                <a:latin typeface="Arial  " charset="-52"/>
                <a:ea typeface="ＭＳ Ｐゴシック" pitchFamily="34" charset="-128"/>
                <a:sym typeface="Wingdings" pitchFamily="2" charset="2"/>
              </a:rPr>
              <a:t>Fn</a:t>
            </a:r>
            <a:r>
              <a:rPr lang="en-US" sz="1600" dirty="0">
                <a:latin typeface="Arial  " charset="-52"/>
                <a:ea typeface="ＭＳ Ｐゴシック" pitchFamily="34" charset="-128"/>
                <a:sym typeface="Wingdings" pitchFamily="2" charset="2"/>
              </a:rPr>
              <a:t>) and set SB[</a:t>
            </a:r>
            <a:r>
              <a:rPr lang="en-US" sz="1600" dirty="0">
                <a:solidFill>
                  <a:srgbClr val="0000FF"/>
                </a:solidFill>
                <a:latin typeface="Arial  " charset="-52"/>
                <a:ea typeface="ＭＳ Ｐゴシック" pitchFamily="34" charset="-128"/>
                <a:sym typeface="Wingdings" pitchFamily="2" charset="2"/>
              </a:rPr>
              <a:t>RD</a:t>
            </a:r>
            <a:r>
              <a:rPr lang="en-US" sz="1600" dirty="0">
                <a:latin typeface="Arial  " charset="-52"/>
                <a:ea typeface="ＭＳ Ｐゴシック" pitchFamily="34" charset="-128"/>
                <a:sym typeface="Wingdings" pitchFamily="2" charset="2"/>
              </a:rPr>
              <a:t>]</a:t>
            </a:r>
          </a:p>
          <a:p>
            <a:r>
              <a:rPr lang="en-US" sz="2000" dirty="0">
                <a:latin typeface="Arial  " charset="-52"/>
                <a:ea typeface="ＭＳ Ｐゴシック" pitchFamily="34" charset="-128"/>
              </a:rPr>
              <a:t>Complete out-of-order</a:t>
            </a:r>
          </a:p>
          <a:p>
            <a:pPr lvl="1"/>
            <a:r>
              <a:rPr lang="en-US" sz="1600" dirty="0">
                <a:latin typeface="Arial  " charset="-52"/>
                <a:ea typeface="ＭＳ Ｐゴシック" pitchFamily="34" charset="-128"/>
              </a:rPr>
              <a:t>Update GPR[</a:t>
            </a:r>
            <a:r>
              <a:rPr lang="en-US" sz="1600" dirty="0">
                <a:solidFill>
                  <a:srgbClr val="0000FF"/>
                </a:solidFill>
                <a:latin typeface="Arial  " charset="-52"/>
                <a:ea typeface="ＭＳ Ｐゴシック" pitchFamily="34" charset="-128"/>
              </a:rPr>
              <a:t>RD</a:t>
            </a:r>
            <a:r>
              <a:rPr lang="en-US" sz="1600" dirty="0">
                <a:latin typeface="Arial  " charset="-52"/>
                <a:ea typeface="ＭＳ Ｐゴシック" pitchFamily="34" charset="-128"/>
              </a:rPr>
              <a:t>], clear SB[</a:t>
            </a:r>
            <a:r>
              <a:rPr lang="en-US" sz="1600" dirty="0">
                <a:solidFill>
                  <a:srgbClr val="0000FF"/>
                </a:solidFill>
                <a:latin typeface="Arial  " charset="-52"/>
                <a:ea typeface="ＭＳ Ｐゴシック" pitchFamily="34" charset="-128"/>
              </a:rPr>
              <a:t>RD</a:t>
            </a:r>
            <a:r>
              <a:rPr lang="en-US" sz="1600" dirty="0">
                <a:latin typeface="Arial  " charset="-52"/>
                <a:ea typeface="ＭＳ Ｐゴシック" pitchFamily="34" charset="-128"/>
              </a:rPr>
              <a:t>]</a:t>
            </a:r>
          </a:p>
        </p:txBody>
      </p:sp>
      <p:sp>
        <p:nvSpPr>
          <p:cNvPr id="4710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7DB59D-66DE-4148-A519-1FF5BC51A141}" type="slidenum">
              <a:rPr lang="en-US"/>
              <a:pPr/>
              <a:t>14</a:t>
            </a:fld>
            <a:endParaRPr lang="en-US">
              <a:latin typeface="Time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552324" y="4822065"/>
            <a:ext cx="1970467" cy="2060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1" charset="-52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83508" y="4819917"/>
            <a:ext cx="221086" cy="1953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-52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50178" y="5025980"/>
            <a:ext cx="1970467" cy="2060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-52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981362" y="5023832"/>
            <a:ext cx="221086" cy="1953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-52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48031" y="5242774"/>
            <a:ext cx="1970467" cy="2060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-52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79215" y="5240626"/>
            <a:ext cx="221086" cy="1953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-52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58763" y="5717146"/>
            <a:ext cx="1970467" cy="2060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-52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989947" y="5714998"/>
            <a:ext cx="221086" cy="1953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-52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8688" y="4731913"/>
            <a:ext cx="100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Regs</a:t>
            </a:r>
            <a:r>
              <a:rPr lang="en-CA" dirty="0"/>
              <a:t>[R1]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6541" y="4948708"/>
            <a:ext cx="100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Regs</a:t>
            </a:r>
            <a:r>
              <a:rPr lang="en-CA" dirty="0"/>
              <a:t>[R2]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4395" y="5178381"/>
            <a:ext cx="100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Regs</a:t>
            </a:r>
            <a:r>
              <a:rPr lang="en-CA" dirty="0"/>
              <a:t>[R3]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32248" y="5626995"/>
            <a:ext cx="112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Regs</a:t>
            </a:r>
            <a:r>
              <a:rPr lang="en-CA" dirty="0"/>
              <a:t>[R31]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34138" y="492509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31992" y="47297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29845" y="51526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27699" y="56141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869743" y="4744791"/>
            <a:ext cx="463640" cy="1275009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-52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2141" y="3930134"/>
            <a:ext cx="13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File</a:t>
            </a:r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 flipH="1">
            <a:off x="7614830" y="4299466"/>
            <a:ext cx="331541" cy="430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6071" y="3810000"/>
            <a:ext cx="126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Scoreboard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70027" y="4236716"/>
            <a:ext cx="1" cy="430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2400" y="6356350"/>
            <a:ext cx="139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[Gabriel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Loh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86800" y="1332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61455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6"/>
          <p:cNvSpPr>
            <a:spLocks noGrp="1"/>
          </p:cNvSpPr>
          <p:nvPr>
            <p:ph type="title"/>
          </p:nvPr>
        </p:nvSpPr>
        <p:spPr>
          <a:xfrm>
            <a:off x="661988" y="0"/>
            <a:ext cx="7772400" cy="649288"/>
          </a:xfrm>
        </p:spPr>
        <p:txBody>
          <a:bodyPr>
            <a:normAutofit fontScale="90000"/>
          </a:bodyPr>
          <a:lstStyle/>
          <a:p>
            <a:r>
              <a:rPr lang="en-CA" dirty="0">
                <a:latin typeface="Arial" charset="0"/>
                <a:ea typeface="ＭＳ Ｐゴシック" charset="0"/>
                <a:cs typeface="Arial" charset="0"/>
              </a:rPr>
              <a:t>Example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337646"/>
              </p:ext>
            </p:extLst>
          </p:nvPr>
        </p:nvGraphicFramePr>
        <p:xfrm>
          <a:off x="1219200" y="3817938"/>
          <a:ext cx="3048000" cy="741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506" name="TextBox 8"/>
          <p:cNvSpPr txBox="1">
            <a:spLocks noChangeArrowheads="1"/>
          </p:cNvSpPr>
          <p:nvPr/>
        </p:nvSpPr>
        <p:spPr bwMode="auto">
          <a:xfrm>
            <a:off x="128588" y="3805238"/>
            <a:ext cx="1073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CA" dirty="0"/>
              <a:t>Warp 0</a:t>
            </a:r>
          </a:p>
        </p:txBody>
      </p:sp>
      <p:sp>
        <p:nvSpPr>
          <p:cNvPr id="62507" name="TextBox 9"/>
          <p:cNvSpPr txBox="1">
            <a:spLocks noChangeArrowheads="1"/>
          </p:cNvSpPr>
          <p:nvPr/>
        </p:nvSpPr>
        <p:spPr bwMode="auto">
          <a:xfrm>
            <a:off x="146050" y="4173538"/>
            <a:ext cx="1073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CA" dirty="0"/>
              <a:t>Warp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8014" y="1295400"/>
            <a:ext cx="3917386" cy="114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ld</a:t>
            </a:r>
            <a:r>
              <a:rPr lang="en-US" sz="2400" dirty="0">
                <a:latin typeface="Consolas"/>
                <a:cs typeface="Consolas"/>
              </a:rPr>
              <a:t>  r7, [r0]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mul</a:t>
            </a:r>
            <a:r>
              <a:rPr lang="en-US" sz="2400" dirty="0">
                <a:latin typeface="Consolas"/>
                <a:cs typeface="Consolas"/>
              </a:rPr>
              <a:t> r6, r2, r5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add r8, r6, r7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3435906"/>
            <a:ext cx="86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50014" y="3435906"/>
            <a:ext cx="86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014" y="2978706"/>
            <a:ext cx="161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Scoreboard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538119"/>
              </p:ext>
            </p:extLst>
          </p:nvPr>
        </p:nvGraphicFramePr>
        <p:xfrm>
          <a:off x="5791200" y="3843338"/>
          <a:ext cx="3048000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Consolas"/>
                        <a:cs typeface="Consolas"/>
                      </a:endParaRP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Consolas"/>
                        <a:cs typeface="Consolas"/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Consolas"/>
                        <a:cs typeface="Consolas"/>
                      </a:endParaRP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Consolas"/>
                        <a:cs typeface="Consolas"/>
                      </a:endParaRP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43200" y="3435906"/>
            <a:ext cx="86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2</a:t>
            </a: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4641850" y="3805238"/>
            <a:ext cx="1073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CA" dirty="0"/>
              <a:t>Warp 0</a:t>
            </a: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4676211" y="4872038"/>
            <a:ext cx="1073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CA" dirty="0"/>
              <a:t>Warp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15000" y="3048000"/>
            <a:ext cx="2380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Instruction Buffer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96200" y="3512106"/>
            <a:ext cx="117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i0  i1  i2  i3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05200" y="3424238"/>
            <a:ext cx="86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3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88350"/>
              </p:ext>
            </p:extLst>
          </p:nvPr>
        </p:nvGraphicFramePr>
        <p:xfrm>
          <a:off x="1219200" y="3805238"/>
          <a:ext cx="3048000" cy="741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r7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45903"/>
              </p:ext>
            </p:extLst>
          </p:nvPr>
        </p:nvGraphicFramePr>
        <p:xfrm>
          <a:off x="5791200" y="3846514"/>
          <a:ext cx="3048000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l"/>
                      <a:r>
                        <a:rPr lang="en-CA" sz="1800" dirty="0" err="1">
                          <a:latin typeface="Consolas"/>
                          <a:cs typeface="Consolas"/>
                        </a:rPr>
                        <a:t>ld</a:t>
                      </a:r>
                      <a:r>
                        <a:rPr lang="en-CA" sz="1800" baseline="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CA" sz="1800" dirty="0">
                          <a:latin typeface="Consolas"/>
                          <a:cs typeface="Consolas"/>
                        </a:rPr>
                        <a:t>r7, [r0]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Consolas"/>
                        <a:cs typeface="Consolas"/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Consolas"/>
                        <a:cs typeface="Consolas"/>
                      </a:endParaRP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Consolas"/>
                        <a:cs typeface="Consolas"/>
                      </a:endParaRP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15756"/>
              </p:ext>
            </p:extLst>
          </p:nvPr>
        </p:nvGraphicFramePr>
        <p:xfrm>
          <a:off x="5791200" y="3846514"/>
          <a:ext cx="3048000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l"/>
                      <a:r>
                        <a:rPr lang="en-CA" sz="1800" dirty="0" err="1">
                          <a:latin typeface="Consolas"/>
                          <a:cs typeface="Consolas"/>
                        </a:rPr>
                        <a:t>ld</a:t>
                      </a:r>
                      <a:r>
                        <a:rPr lang="en-CA" sz="1800" baseline="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CA" sz="1800" dirty="0">
                          <a:latin typeface="Consolas"/>
                          <a:cs typeface="Consolas"/>
                        </a:rPr>
                        <a:t>r7, [r0]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err="1">
                          <a:latin typeface="Consolas"/>
                          <a:cs typeface="Consolas"/>
                        </a:rPr>
                        <a:t>mul</a:t>
                      </a:r>
                      <a:r>
                        <a:rPr lang="en-CA" sz="1800" baseline="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CA" sz="1800" dirty="0">
                          <a:latin typeface="Consolas"/>
                          <a:cs typeface="Consolas"/>
                        </a:rPr>
                        <a:t>r6, r2, r5</a:t>
                      </a:r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Consolas"/>
                        <a:cs typeface="Consolas"/>
                      </a:endParaRP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Consolas"/>
                        <a:cs typeface="Consolas"/>
                      </a:endParaRP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030"/>
              </p:ext>
            </p:extLst>
          </p:nvPr>
        </p:nvGraphicFramePr>
        <p:xfrm>
          <a:off x="1219200" y="3805238"/>
          <a:ext cx="3048000" cy="741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r7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r6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06528"/>
              </p:ext>
            </p:extLst>
          </p:nvPr>
        </p:nvGraphicFramePr>
        <p:xfrm>
          <a:off x="5791200" y="3846514"/>
          <a:ext cx="3048000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l"/>
                      <a:r>
                        <a:rPr lang="en-CA" sz="1800" dirty="0" err="1">
                          <a:latin typeface="Consolas"/>
                          <a:cs typeface="Consolas"/>
                        </a:rPr>
                        <a:t>ld</a:t>
                      </a:r>
                      <a:r>
                        <a:rPr lang="en-CA" sz="1800" baseline="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CA" sz="1800" dirty="0">
                          <a:latin typeface="Consolas"/>
                          <a:cs typeface="Consolas"/>
                        </a:rPr>
                        <a:t>r7, [r0]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err="1">
                          <a:latin typeface="Consolas"/>
                          <a:cs typeface="Consolas"/>
                        </a:rPr>
                        <a:t>mul</a:t>
                      </a:r>
                      <a:r>
                        <a:rPr lang="en-CA" sz="1800" baseline="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CA" sz="1800" dirty="0">
                          <a:latin typeface="Consolas"/>
                          <a:cs typeface="Consolas"/>
                        </a:rPr>
                        <a:t>r6, r2, r5</a:t>
                      </a:r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add r8, r6, r7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Consolas"/>
                        <a:cs typeface="Consolas"/>
                      </a:endParaRP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34920"/>
              </p:ext>
            </p:extLst>
          </p:nvPr>
        </p:nvGraphicFramePr>
        <p:xfrm>
          <a:off x="5791200" y="3846514"/>
          <a:ext cx="3048000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l"/>
                      <a:r>
                        <a:rPr lang="en-CA" sz="1800" dirty="0" err="1">
                          <a:latin typeface="Consolas"/>
                          <a:cs typeface="Consolas"/>
                        </a:rPr>
                        <a:t>ld</a:t>
                      </a:r>
                      <a:r>
                        <a:rPr lang="en-CA" sz="1800" baseline="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CA" sz="1800" dirty="0">
                          <a:latin typeface="Consolas"/>
                          <a:cs typeface="Consolas"/>
                        </a:rPr>
                        <a:t>r7, [r0]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err="1">
                          <a:latin typeface="Consolas"/>
                          <a:cs typeface="Consolas"/>
                        </a:rPr>
                        <a:t>mul</a:t>
                      </a:r>
                      <a:r>
                        <a:rPr lang="en-CA" sz="1800" baseline="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CA" sz="1800" dirty="0">
                          <a:latin typeface="Consolas"/>
                          <a:cs typeface="Consolas"/>
                        </a:rPr>
                        <a:t>r6, r2, r5</a:t>
                      </a:r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add r8, r6, r7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Consolas"/>
                        <a:cs typeface="Consolas"/>
                      </a:endParaRP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903464"/>
              </p:ext>
            </p:extLst>
          </p:nvPr>
        </p:nvGraphicFramePr>
        <p:xfrm>
          <a:off x="1219200" y="3805238"/>
          <a:ext cx="3048000" cy="741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r7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r6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r8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39644"/>
              </p:ext>
            </p:extLst>
          </p:nvPr>
        </p:nvGraphicFramePr>
        <p:xfrm>
          <a:off x="1219200" y="3805238"/>
          <a:ext cx="3048000" cy="741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r7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r6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r8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61732"/>
              </p:ext>
            </p:extLst>
          </p:nvPr>
        </p:nvGraphicFramePr>
        <p:xfrm>
          <a:off x="5791200" y="3846514"/>
          <a:ext cx="3048000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l"/>
                      <a:r>
                        <a:rPr lang="en-CA" sz="1800" dirty="0" err="1">
                          <a:latin typeface="Consolas"/>
                          <a:cs typeface="Consolas"/>
                        </a:rPr>
                        <a:t>ld</a:t>
                      </a:r>
                      <a:r>
                        <a:rPr lang="en-CA" sz="1800" baseline="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CA" sz="1800" dirty="0">
                          <a:latin typeface="Consolas"/>
                          <a:cs typeface="Consolas"/>
                        </a:rPr>
                        <a:t>r7, [r0]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dirty="0">
                        <a:latin typeface="Consolas"/>
                        <a:cs typeface="Consolas"/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add r8, r6, r7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Consolas"/>
                        <a:cs typeface="Consolas"/>
                      </a:endParaRP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87957"/>
              </p:ext>
            </p:extLst>
          </p:nvPr>
        </p:nvGraphicFramePr>
        <p:xfrm>
          <a:off x="1219200" y="3805238"/>
          <a:ext cx="3048000" cy="741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r7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r8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778991"/>
              </p:ext>
            </p:extLst>
          </p:nvPr>
        </p:nvGraphicFramePr>
        <p:xfrm>
          <a:off x="5791200" y="3846514"/>
          <a:ext cx="3048000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l"/>
                      <a:r>
                        <a:rPr lang="en-CA" sz="1800" dirty="0" err="1">
                          <a:latin typeface="Consolas"/>
                          <a:cs typeface="Consolas"/>
                        </a:rPr>
                        <a:t>ld</a:t>
                      </a:r>
                      <a:r>
                        <a:rPr lang="en-CA" sz="1800" baseline="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CA" sz="1800" dirty="0">
                          <a:latin typeface="Consolas"/>
                          <a:cs typeface="Consolas"/>
                        </a:rPr>
                        <a:t>r7, [r0]</a:t>
                      </a:r>
                    </a:p>
                  </a:txBody>
                  <a:tcPr marT="45700" marB="4570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dirty="0">
                        <a:latin typeface="Consolas"/>
                        <a:cs typeface="Consolas"/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add r8, r6, r7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Consolas"/>
                        <a:cs typeface="Consolas"/>
                      </a:endParaRP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12167"/>
              </p:ext>
            </p:extLst>
          </p:nvPr>
        </p:nvGraphicFramePr>
        <p:xfrm>
          <a:off x="1219200" y="3805238"/>
          <a:ext cx="3048000" cy="741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r7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r8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815807"/>
              </p:ext>
            </p:extLst>
          </p:nvPr>
        </p:nvGraphicFramePr>
        <p:xfrm>
          <a:off x="5791200" y="3846514"/>
          <a:ext cx="3048000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l"/>
                      <a:endParaRPr lang="en-CA" sz="1800" dirty="0">
                        <a:latin typeface="Consolas"/>
                        <a:cs typeface="Consolas"/>
                      </a:endParaRP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dirty="0">
                        <a:latin typeface="Consolas"/>
                        <a:cs typeface="Consolas"/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add r8, r6, r7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T="45700" marB="457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Consolas"/>
                        <a:cs typeface="Consolas"/>
                      </a:endParaRP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88279"/>
              </p:ext>
            </p:extLst>
          </p:nvPr>
        </p:nvGraphicFramePr>
        <p:xfrm>
          <a:off x="1219200" y="3805238"/>
          <a:ext cx="3048000" cy="741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r8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-</a:t>
                      </a:r>
                    </a:p>
                  </a:txBody>
                  <a:tcPr marT="45700" marB="45700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7239000" y="5486400"/>
            <a:ext cx="76200" cy="76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239000" y="5638800"/>
            <a:ext cx="76200" cy="76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239000" y="5791200"/>
            <a:ext cx="76200" cy="76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219200" y="833735"/>
            <a:ext cx="825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Code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86800" y="1332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6997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45A92A-B7EF-4648-8FB5-683BB5E3700A}" type="slidenum">
              <a:rPr lang="en-US"/>
              <a:pPr/>
              <a:t>16</a:t>
            </a:fld>
            <a:r>
              <a:rPr lang="en-US"/>
              <a:t> </a:t>
            </a:r>
            <a:endParaRPr lang="en-US">
              <a:latin typeface="Times" pitchFamily="-65" charset="0"/>
            </a:endParaRPr>
          </a:p>
        </p:txBody>
      </p:sp>
      <p:grpSp>
        <p:nvGrpSpPr>
          <p:cNvPr id="2" name="Group 355"/>
          <p:cNvGrpSpPr>
            <a:grpSpLocks/>
          </p:cNvGrpSpPr>
          <p:nvPr/>
        </p:nvGrpSpPr>
        <p:grpSpPr bwMode="auto">
          <a:xfrm>
            <a:off x="4187825" y="2084388"/>
            <a:ext cx="4300538" cy="192087"/>
            <a:chOff x="195" y="3273"/>
            <a:chExt cx="2709" cy="121"/>
          </a:xfrm>
        </p:grpSpPr>
        <p:grpSp>
          <p:nvGrpSpPr>
            <p:cNvPr id="3" name="Group 346"/>
            <p:cNvGrpSpPr>
              <a:grpSpLocks/>
            </p:cNvGrpSpPr>
            <p:nvPr/>
          </p:nvGrpSpPr>
          <p:grpSpPr bwMode="auto">
            <a:xfrm>
              <a:off x="678" y="3273"/>
              <a:ext cx="2226" cy="121"/>
              <a:chOff x="3122" y="1652"/>
              <a:chExt cx="2226" cy="121"/>
            </a:xfrm>
          </p:grpSpPr>
          <p:sp>
            <p:nvSpPr>
              <p:cNvPr id="66766" name="Rectangle 347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-</a:t>
                </a:r>
              </a:p>
            </p:txBody>
          </p:sp>
          <p:sp>
            <p:nvSpPr>
              <p:cNvPr id="66767" name="Rectangle 348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G</a:t>
                </a:r>
              </a:p>
            </p:txBody>
          </p:sp>
          <p:sp>
            <p:nvSpPr>
              <p:cNvPr id="66768" name="Rectangle 349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1111</a:t>
                </a:r>
              </a:p>
            </p:txBody>
          </p:sp>
        </p:grpSp>
        <p:grpSp>
          <p:nvGrpSpPr>
            <p:cNvPr id="4" name="Group 350"/>
            <p:cNvGrpSpPr>
              <a:grpSpLocks/>
            </p:cNvGrpSpPr>
            <p:nvPr/>
          </p:nvGrpSpPr>
          <p:grpSpPr bwMode="auto">
            <a:xfrm>
              <a:off x="195" y="3273"/>
              <a:ext cx="478" cy="121"/>
              <a:chOff x="2638" y="1313"/>
              <a:chExt cx="478" cy="121"/>
            </a:xfrm>
          </p:grpSpPr>
          <p:cxnSp>
            <p:nvCxnSpPr>
              <p:cNvPr id="66764" name="AutoShape 351"/>
              <p:cNvCxnSpPr>
                <a:cxnSpLocks noChangeShapeType="1"/>
                <a:stCxn id="66765" idx="3"/>
              </p:cNvCxnSpPr>
              <p:nvPr/>
            </p:nvCxnSpPr>
            <p:spPr bwMode="auto">
              <a:xfrm>
                <a:off x="2928" y="1374"/>
                <a:ext cx="18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6765" name="Rectangle 352"/>
              <p:cNvSpPr>
                <a:spLocks noChangeArrowheads="1"/>
              </p:cNvSpPr>
              <p:nvPr/>
            </p:nvSpPr>
            <p:spPr bwMode="auto">
              <a:xfrm>
                <a:off x="2638" y="1313"/>
                <a:ext cx="29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TOS</a:t>
                </a:r>
              </a:p>
            </p:txBody>
          </p:sp>
        </p:grp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1076325" y="1725613"/>
            <a:ext cx="2509838" cy="2689225"/>
            <a:chOff x="678" y="1595"/>
            <a:chExt cx="1581" cy="1694"/>
          </a:xfrm>
        </p:grpSpPr>
        <p:sp>
          <p:nvSpPr>
            <p:cNvPr id="66746" name="Rectangle 119"/>
            <p:cNvSpPr>
              <a:spLocks noChangeArrowheads="1"/>
            </p:cNvSpPr>
            <p:nvPr/>
          </p:nvSpPr>
          <p:spPr bwMode="auto">
            <a:xfrm>
              <a:off x="945" y="2039"/>
              <a:ext cx="468" cy="177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576" tIns="0" rIns="0" bIns="0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/>
                <a:t>B</a:t>
              </a:r>
            </a:p>
          </p:txBody>
        </p:sp>
        <p:sp>
          <p:nvSpPr>
            <p:cNvPr id="66747" name="Rectangle 120"/>
            <p:cNvSpPr>
              <a:spLocks noChangeArrowheads="1"/>
            </p:cNvSpPr>
            <p:nvPr/>
          </p:nvSpPr>
          <p:spPr bwMode="auto">
            <a:xfrm>
              <a:off x="678" y="2378"/>
              <a:ext cx="468" cy="171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576" tIns="0" rIns="0" bIns="0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/>
                <a:t>C</a:t>
              </a:r>
            </a:p>
          </p:txBody>
        </p:sp>
        <p:sp>
          <p:nvSpPr>
            <p:cNvPr id="66748" name="Rectangle 121"/>
            <p:cNvSpPr>
              <a:spLocks noChangeArrowheads="1"/>
            </p:cNvSpPr>
            <p:nvPr/>
          </p:nvSpPr>
          <p:spPr bwMode="auto">
            <a:xfrm>
              <a:off x="1235" y="2378"/>
              <a:ext cx="465" cy="171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576" tIns="0" rIns="0" bIns="0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/>
                <a:t>D</a:t>
              </a:r>
            </a:p>
          </p:txBody>
        </p:sp>
        <p:sp>
          <p:nvSpPr>
            <p:cNvPr id="66749" name="Rectangle 122"/>
            <p:cNvSpPr>
              <a:spLocks noChangeArrowheads="1"/>
            </p:cNvSpPr>
            <p:nvPr/>
          </p:nvSpPr>
          <p:spPr bwMode="auto">
            <a:xfrm>
              <a:off x="945" y="2765"/>
              <a:ext cx="468" cy="177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576" tIns="0" rIns="0" bIns="0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/>
                <a:t>E</a:t>
              </a:r>
            </a:p>
          </p:txBody>
        </p:sp>
        <p:sp>
          <p:nvSpPr>
            <p:cNvPr id="66750" name="Rectangle 123"/>
            <p:cNvSpPr>
              <a:spLocks noChangeArrowheads="1"/>
            </p:cNvSpPr>
            <p:nvPr/>
          </p:nvSpPr>
          <p:spPr bwMode="auto">
            <a:xfrm>
              <a:off x="1791" y="2378"/>
              <a:ext cx="468" cy="177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576" tIns="0" rIns="0" bIns="0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/>
                <a:t>F</a:t>
              </a:r>
            </a:p>
          </p:txBody>
        </p:sp>
        <p:sp>
          <p:nvSpPr>
            <p:cNvPr id="66751" name="Rectangle 124"/>
            <p:cNvSpPr>
              <a:spLocks noChangeArrowheads="1"/>
            </p:cNvSpPr>
            <p:nvPr/>
          </p:nvSpPr>
          <p:spPr bwMode="auto">
            <a:xfrm>
              <a:off x="1235" y="1604"/>
              <a:ext cx="468" cy="175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576" tIns="0" rIns="0" bIns="0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/>
                <a:t>A</a:t>
              </a:r>
            </a:p>
          </p:txBody>
        </p:sp>
        <p:sp>
          <p:nvSpPr>
            <p:cNvPr id="66752" name="Rectangle 125"/>
            <p:cNvSpPr>
              <a:spLocks noChangeArrowheads="1"/>
            </p:cNvSpPr>
            <p:nvPr/>
          </p:nvSpPr>
          <p:spPr bwMode="auto">
            <a:xfrm>
              <a:off x="1235" y="3104"/>
              <a:ext cx="468" cy="176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576" tIns="0" rIns="0" bIns="0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/>
                <a:t>G</a:t>
              </a:r>
            </a:p>
          </p:txBody>
        </p:sp>
        <p:cxnSp>
          <p:nvCxnSpPr>
            <p:cNvPr id="66753" name="AutoShape 126"/>
            <p:cNvCxnSpPr>
              <a:cxnSpLocks noChangeShapeType="1"/>
              <a:stCxn id="66746" idx="2"/>
              <a:endCxn id="66748" idx="0"/>
            </p:cNvCxnSpPr>
            <p:nvPr/>
          </p:nvCxnSpPr>
          <p:spPr bwMode="auto">
            <a:xfrm>
              <a:off x="1179" y="2225"/>
              <a:ext cx="289" cy="1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66754" name="AutoShape 127"/>
            <p:cNvCxnSpPr>
              <a:cxnSpLocks noChangeShapeType="1"/>
              <a:stCxn id="66746" idx="2"/>
              <a:endCxn id="66747" idx="0"/>
            </p:cNvCxnSpPr>
            <p:nvPr/>
          </p:nvCxnSpPr>
          <p:spPr bwMode="auto">
            <a:xfrm flipH="1">
              <a:off x="912" y="2225"/>
              <a:ext cx="267" cy="1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66755" name="AutoShape 128"/>
            <p:cNvCxnSpPr>
              <a:cxnSpLocks noChangeShapeType="1"/>
              <a:stCxn id="66748" idx="2"/>
              <a:endCxn id="66749" idx="0"/>
            </p:cNvCxnSpPr>
            <p:nvPr/>
          </p:nvCxnSpPr>
          <p:spPr bwMode="auto">
            <a:xfrm flipH="1">
              <a:off x="1179" y="2558"/>
              <a:ext cx="289" cy="1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66756" name="AutoShape 129"/>
            <p:cNvCxnSpPr>
              <a:cxnSpLocks noChangeShapeType="1"/>
              <a:stCxn id="66747" idx="2"/>
              <a:endCxn id="66749" idx="0"/>
            </p:cNvCxnSpPr>
            <p:nvPr/>
          </p:nvCxnSpPr>
          <p:spPr bwMode="auto">
            <a:xfrm>
              <a:off x="912" y="2558"/>
              <a:ext cx="267" cy="1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66757" name="AutoShape 130"/>
            <p:cNvCxnSpPr>
              <a:cxnSpLocks noChangeShapeType="1"/>
              <a:stCxn id="66751" idx="2"/>
              <a:endCxn id="66750" idx="0"/>
            </p:cNvCxnSpPr>
            <p:nvPr/>
          </p:nvCxnSpPr>
          <p:spPr bwMode="auto">
            <a:xfrm>
              <a:off x="1469" y="1788"/>
              <a:ext cx="556" cy="5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66758" name="AutoShape 131"/>
            <p:cNvCxnSpPr>
              <a:cxnSpLocks noChangeShapeType="1"/>
              <a:stCxn id="66751" idx="2"/>
              <a:endCxn id="66746" idx="0"/>
            </p:cNvCxnSpPr>
            <p:nvPr/>
          </p:nvCxnSpPr>
          <p:spPr bwMode="auto">
            <a:xfrm flipH="1">
              <a:off x="1179" y="1788"/>
              <a:ext cx="290" cy="2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66759" name="AutoShape 132"/>
            <p:cNvCxnSpPr>
              <a:cxnSpLocks noChangeShapeType="1"/>
              <a:stCxn id="66750" idx="2"/>
              <a:endCxn id="66752" idx="0"/>
            </p:cNvCxnSpPr>
            <p:nvPr/>
          </p:nvCxnSpPr>
          <p:spPr bwMode="auto">
            <a:xfrm flipH="1">
              <a:off x="1469" y="2564"/>
              <a:ext cx="556" cy="5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66760" name="AutoShape 133"/>
            <p:cNvCxnSpPr>
              <a:cxnSpLocks noChangeShapeType="1"/>
              <a:stCxn id="66749" idx="2"/>
              <a:endCxn id="66752" idx="0"/>
            </p:cNvCxnSpPr>
            <p:nvPr/>
          </p:nvCxnSpPr>
          <p:spPr bwMode="auto">
            <a:xfrm>
              <a:off x="1179" y="2951"/>
              <a:ext cx="290" cy="1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66761" name="AutoShape 134"/>
            <p:cNvCxnSpPr>
              <a:cxnSpLocks noChangeShapeType="1"/>
              <a:stCxn id="66752" idx="2"/>
              <a:endCxn id="66751" idx="0"/>
            </p:cNvCxnSpPr>
            <p:nvPr/>
          </p:nvCxnSpPr>
          <p:spPr bwMode="auto">
            <a:xfrm rot="5400000" flipH="1" flipV="1">
              <a:off x="623" y="2441"/>
              <a:ext cx="1694" cy="1"/>
            </a:xfrm>
            <a:prstGeom prst="curvedConnector5">
              <a:avLst>
                <a:gd name="adj1" fmla="val -7968"/>
                <a:gd name="adj2" fmla="val -102600032"/>
                <a:gd name="adj3" fmla="val 107968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178800" cy="70802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 " charset="0"/>
                <a:ea typeface="ＭＳ Ｐゴシック" pitchFamily="-65" charset="-128"/>
                <a:cs typeface="Arial" pitchFamily="-65" charset="0"/>
              </a:rPr>
              <a:t>SIMT Using a Hardware Stack</a:t>
            </a:r>
            <a:endParaRPr lang="en-US" i="1">
              <a:latin typeface="Arial  " charset="0"/>
              <a:ea typeface="ＭＳ Ｐゴシック" pitchFamily="-65" charset="-128"/>
              <a:cs typeface="Arial" pitchFamily="-65" charset="0"/>
            </a:endParaRPr>
          </a:p>
        </p:txBody>
      </p:sp>
      <p:grpSp>
        <p:nvGrpSpPr>
          <p:cNvPr id="6" name="Group 135"/>
          <p:cNvGrpSpPr>
            <a:grpSpLocks/>
          </p:cNvGrpSpPr>
          <p:nvPr/>
        </p:nvGrpSpPr>
        <p:grpSpPr bwMode="auto">
          <a:xfrm>
            <a:off x="4111625" y="3121025"/>
            <a:ext cx="4648200" cy="1143000"/>
            <a:chOff x="2590" y="1797"/>
            <a:chExt cx="2928" cy="720"/>
          </a:xfrm>
        </p:grpSpPr>
        <p:grpSp>
          <p:nvGrpSpPr>
            <p:cNvPr id="7" name="Group 110"/>
            <p:cNvGrpSpPr>
              <a:grpSpLocks/>
            </p:cNvGrpSpPr>
            <p:nvPr/>
          </p:nvGrpSpPr>
          <p:grpSpPr bwMode="auto">
            <a:xfrm>
              <a:off x="2590" y="1797"/>
              <a:ext cx="2928" cy="720"/>
              <a:chOff x="2541" y="1241"/>
              <a:chExt cx="2928" cy="720"/>
            </a:xfrm>
          </p:grpSpPr>
          <p:sp>
            <p:nvSpPr>
              <p:cNvPr id="66743" name="Rectangle 111"/>
              <p:cNvSpPr>
                <a:spLocks noChangeArrowheads="1"/>
              </p:cNvSpPr>
              <p:nvPr/>
            </p:nvSpPr>
            <p:spPr bwMode="auto">
              <a:xfrm>
                <a:off x="2541" y="1241"/>
                <a:ext cx="2928" cy="720"/>
              </a:xfrm>
              <a:prstGeom prst="rect">
                <a:avLst/>
              </a:prstGeom>
              <a:solidFill>
                <a:srgbClr val="FFBFD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66744" name="Rectangle 112"/>
              <p:cNvSpPr>
                <a:spLocks noChangeArrowheads="1"/>
              </p:cNvSpPr>
              <p:nvPr/>
            </p:nvSpPr>
            <p:spPr bwMode="auto">
              <a:xfrm>
                <a:off x="2605" y="1280"/>
                <a:ext cx="75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</a:rPr>
                  <a:t>Thread Warp</a:t>
                </a:r>
                <a:endParaRPr lang="en-US" sz="1800"/>
              </a:p>
            </p:txBody>
          </p:sp>
          <p:sp>
            <p:nvSpPr>
              <p:cNvPr id="66745" name="Rectangle 113"/>
              <p:cNvSpPr>
                <a:spLocks noChangeArrowheads="1"/>
              </p:cNvSpPr>
              <p:nvPr/>
            </p:nvSpPr>
            <p:spPr bwMode="auto">
              <a:xfrm>
                <a:off x="4438" y="1241"/>
                <a:ext cx="1031" cy="203"/>
              </a:xfrm>
              <a:prstGeom prst="rect">
                <a:avLst/>
              </a:prstGeom>
              <a:solidFill>
                <a:srgbClr val="FFEAF4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/>
                  <a:t>Common PC</a:t>
                </a:r>
              </a:p>
            </p:txBody>
          </p:sp>
        </p:grpSp>
        <p:sp>
          <p:nvSpPr>
            <p:cNvPr id="66739" name="Rectangle 114"/>
            <p:cNvSpPr>
              <a:spLocks noChangeArrowheads="1"/>
            </p:cNvSpPr>
            <p:nvPr/>
          </p:nvSpPr>
          <p:spPr bwMode="auto">
            <a:xfrm>
              <a:off x="3485" y="2112"/>
              <a:ext cx="528" cy="336"/>
            </a:xfrm>
            <a:prstGeom prst="rect">
              <a:avLst/>
            </a:prstGeom>
            <a:solidFill>
              <a:srgbClr val="FFEAF4"/>
            </a:solidFill>
            <a:ln w="17526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/>
                <a:t>Thread</a:t>
              </a:r>
            </a:p>
            <a:p>
              <a:pPr algn="ctr" eaLnBrk="0" hangingPunct="0"/>
              <a:r>
                <a:rPr lang="en-US" sz="1800"/>
                <a:t>2</a:t>
              </a:r>
            </a:p>
          </p:txBody>
        </p:sp>
        <p:sp>
          <p:nvSpPr>
            <p:cNvPr id="66740" name="Rectangle 115"/>
            <p:cNvSpPr>
              <a:spLocks noChangeArrowheads="1"/>
            </p:cNvSpPr>
            <p:nvPr/>
          </p:nvSpPr>
          <p:spPr bwMode="auto">
            <a:xfrm>
              <a:off x="4017" y="2112"/>
              <a:ext cx="528" cy="336"/>
            </a:xfrm>
            <a:prstGeom prst="rect">
              <a:avLst/>
            </a:prstGeom>
            <a:solidFill>
              <a:srgbClr val="FFEAF4"/>
            </a:solidFill>
            <a:ln w="17526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/>
                <a:t>Thread</a:t>
              </a:r>
            </a:p>
            <a:p>
              <a:pPr algn="ctr" eaLnBrk="0" hangingPunct="0"/>
              <a:r>
                <a:rPr lang="en-US" sz="1800"/>
                <a:t>3</a:t>
              </a:r>
            </a:p>
          </p:txBody>
        </p:sp>
        <p:sp>
          <p:nvSpPr>
            <p:cNvPr id="66741" name="Rectangle 116"/>
            <p:cNvSpPr>
              <a:spLocks noChangeArrowheads="1"/>
            </p:cNvSpPr>
            <p:nvPr/>
          </p:nvSpPr>
          <p:spPr bwMode="auto">
            <a:xfrm>
              <a:off x="4550" y="2112"/>
              <a:ext cx="528" cy="336"/>
            </a:xfrm>
            <a:prstGeom prst="rect">
              <a:avLst/>
            </a:prstGeom>
            <a:solidFill>
              <a:srgbClr val="FFEAF4"/>
            </a:solidFill>
            <a:ln w="17526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/>
                <a:t>Thread</a:t>
              </a:r>
            </a:p>
            <a:p>
              <a:pPr algn="ctr" eaLnBrk="0" hangingPunct="0"/>
              <a:r>
                <a:rPr lang="en-US" sz="1800"/>
                <a:t>4</a:t>
              </a:r>
            </a:p>
          </p:txBody>
        </p:sp>
        <p:sp>
          <p:nvSpPr>
            <p:cNvPr id="66742" name="Rectangle 117"/>
            <p:cNvSpPr>
              <a:spLocks noChangeArrowheads="1"/>
            </p:cNvSpPr>
            <p:nvPr/>
          </p:nvSpPr>
          <p:spPr bwMode="auto">
            <a:xfrm>
              <a:off x="2953" y="2112"/>
              <a:ext cx="528" cy="336"/>
            </a:xfrm>
            <a:prstGeom prst="rect">
              <a:avLst/>
            </a:prstGeom>
            <a:solidFill>
              <a:srgbClr val="FFEAF4"/>
            </a:solidFill>
            <a:ln w="17526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/>
                <a:t>Thread</a:t>
              </a:r>
            </a:p>
            <a:p>
              <a:pPr algn="ctr" eaLnBrk="0" hangingPunct="0"/>
              <a:r>
                <a:rPr lang="en-US" sz="1800"/>
                <a:t>1</a:t>
              </a:r>
            </a:p>
          </p:txBody>
        </p:sp>
      </p:grpSp>
      <p:sp>
        <p:nvSpPr>
          <p:cNvPr id="58506" name="Rectangle 138"/>
          <p:cNvSpPr>
            <a:spLocks noChangeArrowheads="1"/>
          </p:cNvSpPr>
          <p:nvPr/>
        </p:nvSpPr>
        <p:spPr bwMode="auto">
          <a:xfrm>
            <a:off x="1500188" y="2430463"/>
            <a:ext cx="742950" cy="280987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/>
              <a:t>B/1111</a:t>
            </a:r>
          </a:p>
        </p:txBody>
      </p:sp>
      <p:sp>
        <p:nvSpPr>
          <p:cNvPr id="58507" name="Rectangle 139"/>
          <p:cNvSpPr>
            <a:spLocks noChangeArrowheads="1"/>
          </p:cNvSpPr>
          <p:nvPr/>
        </p:nvSpPr>
        <p:spPr bwMode="auto">
          <a:xfrm>
            <a:off x="1076325" y="2968625"/>
            <a:ext cx="742950" cy="271463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/>
              <a:t>C/1001</a:t>
            </a:r>
          </a:p>
        </p:txBody>
      </p:sp>
      <p:sp>
        <p:nvSpPr>
          <p:cNvPr id="58508" name="Rectangle 140"/>
          <p:cNvSpPr>
            <a:spLocks noChangeArrowheads="1"/>
          </p:cNvSpPr>
          <p:nvPr/>
        </p:nvSpPr>
        <p:spPr bwMode="auto">
          <a:xfrm>
            <a:off x="1960563" y="2968625"/>
            <a:ext cx="738187" cy="271463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/>
              <a:t>D/0110</a:t>
            </a:r>
          </a:p>
        </p:txBody>
      </p:sp>
      <p:sp>
        <p:nvSpPr>
          <p:cNvPr id="58509" name="Rectangle 141"/>
          <p:cNvSpPr>
            <a:spLocks noChangeArrowheads="1"/>
          </p:cNvSpPr>
          <p:nvPr/>
        </p:nvSpPr>
        <p:spPr bwMode="auto">
          <a:xfrm>
            <a:off x="1500188" y="3582988"/>
            <a:ext cx="742950" cy="280987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/>
              <a:t>E/1111</a:t>
            </a:r>
          </a:p>
        </p:txBody>
      </p:sp>
      <p:sp>
        <p:nvSpPr>
          <p:cNvPr id="58511" name="Rectangle 143"/>
          <p:cNvSpPr>
            <a:spLocks noChangeArrowheads="1"/>
          </p:cNvSpPr>
          <p:nvPr/>
        </p:nvSpPr>
        <p:spPr bwMode="auto">
          <a:xfrm>
            <a:off x="1960563" y="1739900"/>
            <a:ext cx="742950" cy="277813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/>
              <a:t>A/1111</a:t>
            </a:r>
          </a:p>
        </p:txBody>
      </p:sp>
      <p:sp>
        <p:nvSpPr>
          <p:cNvPr id="58512" name="Rectangle 144"/>
          <p:cNvSpPr>
            <a:spLocks noChangeArrowheads="1"/>
          </p:cNvSpPr>
          <p:nvPr/>
        </p:nvSpPr>
        <p:spPr bwMode="auto">
          <a:xfrm>
            <a:off x="1960563" y="4121150"/>
            <a:ext cx="742950" cy="279400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/>
              <a:t>G/1111</a:t>
            </a:r>
          </a:p>
        </p:txBody>
      </p:sp>
      <p:grpSp>
        <p:nvGrpSpPr>
          <p:cNvPr id="8" name="Group 261"/>
          <p:cNvGrpSpPr>
            <a:grpSpLocks/>
          </p:cNvGrpSpPr>
          <p:nvPr/>
        </p:nvGrpSpPr>
        <p:grpSpPr bwMode="auto">
          <a:xfrm>
            <a:off x="4187825" y="2084388"/>
            <a:ext cx="4302125" cy="192087"/>
            <a:chOff x="2638" y="1313"/>
            <a:chExt cx="2710" cy="121"/>
          </a:xfrm>
        </p:grpSpPr>
        <p:grpSp>
          <p:nvGrpSpPr>
            <p:cNvPr id="9" name="Group 225"/>
            <p:cNvGrpSpPr>
              <a:grpSpLocks/>
            </p:cNvGrpSpPr>
            <p:nvPr/>
          </p:nvGrpSpPr>
          <p:grpSpPr bwMode="auto">
            <a:xfrm>
              <a:off x="3122" y="1313"/>
              <a:ext cx="2226" cy="121"/>
              <a:chOff x="3122" y="1652"/>
              <a:chExt cx="2226" cy="121"/>
            </a:xfrm>
          </p:grpSpPr>
          <p:sp>
            <p:nvSpPr>
              <p:cNvPr id="66735" name="Rectangle 226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-</a:t>
                </a:r>
              </a:p>
            </p:txBody>
          </p:sp>
          <p:sp>
            <p:nvSpPr>
              <p:cNvPr id="66736" name="Rectangle 227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A</a:t>
                </a:r>
              </a:p>
            </p:txBody>
          </p:sp>
          <p:sp>
            <p:nvSpPr>
              <p:cNvPr id="66737" name="Rectangle 228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1111</a:t>
                </a:r>
              </a:p>
            </p:txBody>
          </p:sp>
        </p:grpSp>
        <p:grpSp>
          <p:nvGrpSpPr>
            <p:cNvPr id="10" name="Group 232"/>
            <p:cNvGrpSpPr>
              <a:grpSpLocks/>
            </p:cNvGrpSpPr>
            <p:nvPr/>
          </p:nvGrpSpPr>
          <p:grpSpPr bwMode="auto">
            <a:xfrm>
              <a:off x="2638" y="1313"/>
              <a:ext cx="478" cy="121"/>
              <a:chOff x="2638" y="1313"/>
              <a:chExt cx="478" cy="121"/>
            </a:xfrm>
          </p:grpSpPr>
          <p:cxnSp>
            <p:nvCxnSpPr>
              <p:cNvPr id="66733" name="AutoShape 219"/>
              <p:cNvCxnSpPr>
                <a:cxnSpLocks noChangeShapeType="1"/>
                <a:stCxn id="66734" idx="3"/>
                <a:endCxn id="66735" idx="1"/>
              </p:cNvCxnSpPr>
              <p:nvPr/>
            </p:nvCxnSpPr>
            <p:spPr bwMode="auto">
              <a:xfrm>
                <a:off x="2928" y="1374"/>
                <a:ext cx="18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6734" name="Rectangle 229"/>
              <p:cNvSpPr>
                <a:spLocks noChangeArrowheads="1"/>
              </p:cNvSpPr>
              <p:nvPr/>
            </p:nvSpPr>
            <p:spPr bwMode="auto">
              <a:xfrm>
                <a:off x="2638" y="1313"/>
                <a:ext cx="29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TOS</a:t>
                </a:r>
              </a:p>
            </p:txBody>
          </p:sp>
        </p:grpSp>
      </p:grpSp>
      <p:grpSp>
        <p:nvGrpSpPr>
          <p:cNvPr id="11" name="Group 262"/>
          <p:cNvGrpSpPr>
            <a:grpSpLocks/>
          </p:cNvGrpSpPr>
          <p:nvPr/>
        </p:nvGrpSpPr>
        <p:grpSpPr bwMode="auto">
          <a:xfrm>
            <a:off x="4187825" y="2084388"/>
            <a:ext cx="4302125" cy="576262"/>
            <a:chOff x="2638" y="1434"/>
            <a:chExt cx="2710" cy="363"/>
          </a:xfrm>
        </p:grpSpPr>
        <p:grpSp>
          <p:nvGrpSpPr>
            <p:cNvPr id="12" name="Group 233"/>
            <p:cNvGrpSpPr>
              <a:grpSpLocks/>
            </p:cNvGrpSpPr>
            <p:nvPr/>
          </p:nvGrpSpPr>
          <p:grpSpPr bwMode="auto">
            <a:xfrm>
              <a:off x="3122" y="1555"/>
              <a:ext cx="2226" cy="121"/>
              <a:chOff x="3122" y="1652"/>
              <a:chExt cx="2226" cy="121"/>
            </a:xfrm>
          </p:grpSpPr>
          <p:sp>
            <p:nvSpPr>
              <p:cNvPr id="66728" name="Rectangle 234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E</a:t>
                </a:r>
              </a:p>
            </p:txBody>
          </p:sp>
          <p:sp>
            <p:nvSpPr>
              <p:cNvPr id="66729" name="Rectangle 235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D</a:t>
                </a:r>
              </a:p>
            </p:txBody>
          </p:sp>
          <p:sp>
            <p:nvSpPr>
              <p:cNvPr id="66730" name="Rectangle 236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0110</a:t>
                </a:r>
              </a:p>
            </p:txBody>
          </p:sp>
        </p:grpSp>
        <p:grpSp>
          <p:nvGrpSpPr>
            <p:cNvPr id="13" name="Group 240"/>
            <p:cNvGrpSpPr>
              <a:grpSpLocks/>
            </p:cNvGrpSpPr>
            <p:nvPr/>
          </p:nvGrpSpPr>
          <p:grpSpPr bwMode="auto">
            <a:xfrm>
              <a:off x="3122" y="1676"/>
              <a:ext cx="2226" cy="121"/>
              <a:chOff x="3122" y="1652"/>
              <a:chExt cx="2226" cy="121"/>
            </a:xfrm>
          </p:grpSpPr>
          <p:sp>
            <p:nvSpPr>
              <p:cNvPr id="66725" name="Rectangle 241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E</a:t>
                </a:r>
              </a:p>
            </p:txBody>
          </p:sp>
          <p:sp>
            <p:nvSpPr>
              <p:cNvPr id="66726" name="Rectangle 242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C</a:t>
                </a:r>
              </a:p>
            </p:txBody>
          </p:sp>
          <p:sp>
            <p:nvSpPr>
              <p:cNvPr id="66727" name="Rectangle 243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1001</a:t>
                </a:r>
              </a:p>
            </p:txBody>
          </p:sp>
        </p:grpSp>
        <p:grpSp>
          <p:nvGrpSpPr>
            <p:cNvPr id="14" name="Group 244"/>
            <p:cNvGrpSpPr>
              <a:grpSpLocks/>
            </p:cNvGrpSpPr>
            <p:nvPr/>
          </p:nvGrpSpPr>
          <p:grpSpPr bwMode="auto">
            <a:xfrm>
              <a:off x="2638" y="1676"/>
              <a:ext cx="478" cy="121"/>
              <a:chOff x="2638" y="1313"/>
              <a:chExt cx="478" cy="121"/>
            </a:xfrm>
          </p:grpSpPr>
          <p:cxnSp>
            <p:nvCxnSpPr>
              <p:cNvPr id="66723" name="AutoShape 245"/>
              <p:cNvCxnSpPr>
                <a:cxnSpLocks noChangeShapeType="1"/>
                <a:stCxn id="66724" idx="3"/>
                <a:endCxn id="66725" idx="1"/>
              </p:cNvCxnSpPr>
              <p:nvPr/>
            </p:nvCxnSpPr>
            <p:spPr bwMode="auto">
              <a:xfrm>
                <a:off x="2928" y="1374"/>
                <a:ext cx="18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6724" name="Rectangle 246"/>
              <p:cNvSpPr>
                <a:spLocks noChangeArrowheads="1"/>
              </p:cNvSpPr>
              <p:nvPr/>
            </p:nvSpPr>
            <p:spPr bwMode="auto">
              <a:xfrm>
                <a:off x="2638" y="1313"/>
                <a:ext cx="29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TOS</a:t>
                </a:r>
              </a:p>
            </p:txBody>
          </p:sp>
        </p:grpSp>
        <p:grpSp>
          <p:nvGrpSpPr>
            <p:cNvPr id="15" name="Group 223"/>
            <p:cNvGrpSpPr>
              <a:grpSpLocks/>
            </p:cNvGrpSpPr>
            <p:nvPr/>
          </p:nvGrpSpPr>
          <p:grpSpPr bwMode="auto">
            <a:xfrm>
              <a:off x="3122" y="1434"/>
              <a:ext cx="2226" cy="121"/>
              <a:chOff x="3122" y="1652"/>
              <a:chExt cx="2226" cy="121"/>
            </a:xfrm>
          </p:grpSpPr>
          <p:sp>
            <p:nvSpPr>
              <p:cNvPr id="66720" name="Rectangle 220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-</a:t>
                </a:r>
              </a:p>
            </p:txBody>
          </p:sp>
          <p:sp>
            <p:nvSpPr>
              <p:cNvPr id="66721" name="Rectangle 221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E</a:t>
                </a:r>
              </a:p>
            </p:txBody>
          </p:sp>
          <p:sp>
            <p:nvSpPr>
              <p:cNvPr id="66722" name="Rectangle 222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1111</a:t>
                </a:r>
              </a:p>
            </p:txBody>
          </p:sp>
        </p:grpSp>
      </p:grpSp>
      <p:grpSp>
        <p:nvGrpSpPr>
          <p:cNvPr id="16" name="Group 354"/>
          <p:cNvGrpSpPr>
            <a:grpSpLocks/>
          </p:cNvGrpSpPr>
          <p:nvPr/>
        </p:nvGrpSpPr>
        <p:grpSpPr bwMode="auto">
          <a:xfrm>
            <a:off x="4187825" y="2084388"/>
            <a:ext cx="4302125" cy="384175"/>
            <a:chOff x="291" y="2934"/>
            <a:chExt cx="2710" cy="242"/>
          </a:xfrm>
        </p:grpSpPr>
        <p:grpSp>
          <p:nvGrpSpPr>
            <p:cNvPr id="17" name="Group 331"/>
            <p:cNvGrpSpPr>
              <a:grpSpLocks/>
            </p:cNvGrpSpPr>
            <p:nvPr/>
          </p:nvGrpSpPr>
          <p:grpSpPr bwMode="auto">
            <a:xfrm>
              <a:off x="775" y="3055"/>
              <a:ext cx="2226" cy="121"/>
              <a:chOff x="3122" y="1652"/>
              <a:chExt cx="2226" cy="121"/>
            </a:xfrm>
          </p:grpSpPr>
          <p:sp>
            <p:nvSpPr>
              <p:cNvPr id="66713" name="Rectangle 332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E</a:t>
                </a:r>
              </a:p>
            </p:txBody>
          </p:sp>
          <p:sp>
            <p:nvSpPr>
              <p:cNvPr id="66714" name="Rectangle 333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D</a:t>
                </a:r>
              </a:p>
            </p:txBody>
          </p:sp>
          <p:sp>
            <p:nvSpPr>
              <p:cNvPr id="66715" name="Rectangle 334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0110</a:t>
                </a:r>
              </a:p>
            </p:txBody>
          </p:sp>
        </p:grpSp>
        <p:grpSp>
          <p:nvGrpSpPr>
            <p:cNvPr id="18" name="Group 339"/>
            <p:cNvGrpSpPr>
              <a:grpSpLocks/>
            </p:cNvGrpSpPr>
            <p:nvPr/>
          </p:nvGrpSpPr>
          <p:grpSpPr bwMode="auto">
            <a:xfrm>
              <a:off x="291" y="3055"/>
              <a:ext cx="478" cy="121"/>
              <a:chOff x="2638" y="1313"/>
              <a:chExt cx="478" cy="121"/>
            </a:xfrm>
          </p:grpSpPr>
          <p:cxnSp>
            <p:nvCxnSpPr>
              <p:cNvPr id="66711" name="AutoShape 340"/>
              <p:cNvCxnSpPr>
                <a:cxnSpLocks noChangeShapeType="1"/>
                <a:stCxn id="66712" idx="3"/>
              </p:cNvCxnSpPr>
              <p:nvPr/>
            </p:nvCxnSpPr>
            <p:spPr bwMode="auto">
              <a:xfrm>
                <a:off x="2928" y="1374"/>
                <a:ext cx="18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6712" name="Rectangle 341"/>
              <p:cNvSpPr>
                <a:spLocks noChangeArrowheads="1"/>
              </p:cNvSpPr>
              <p:nvPr/>
            </p:nvSpPr>
            <p:spPr bwMode="auto">
              <a:xfrm>
                <a:off x="2638" y="1313"/>
                <a:ext cx="29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TOS</a:t>
                </a:r>
              </a:p>
            </p:txBody>
          </p:sp>
        </p:grpSp>
        <p:grpSp>
          <p:nvGrpSpPr>
            <p:cNvPr id="19" name="Group 342"/>
            <p:cNvGrpSpPr>
              <a:grpSpLocks/>
            </p:cNvGrpSpPr>
            <p:nvPr/>
          </p:nvGrpSpPr>
          <p:grpSpPr bwMode="auto">
            <a:xfrm>
              <a:off x="775" y="2934"/>
              <a:ext cx="2226" cy="121"/>
              <a:chOff x="3122" y="1652"/>
              <a:chExt cx="2226" cy="121"/>
            </a:xfrm>
          </p:grpSpPr>
          <p:sp>
            <p:nvSpPr>
              <p:cNvPr id="66708" name="Rectangle 343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-</a:t>
                </a:r>
              </a:p>
            </p:txBody>
          </p:sp>
          <p:sp>
            <p:nvSpPr>
              <p:cNvPr id="66709" name="Rectangle 344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E</a:t>
                </a:r>
              </a:p>
            </p:txBody>
          </p:sp>
          <p:sp>
            <p:nvSpPr>
              <p:cNvPr id="66710" name="Rectangle 345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1111</a:t>
                </a:r>
              </a:p>
            </p:txBody>
          </p:sp>
        </p:grpSp>
      </p:grpSp>
      <p:grpSp>
        <p:nvGrpSpPr>
          <p:cNvPr id="20" name="Group 452"/>
          <p:cNvGrpSpPr>
            <a:grpSpLocks/>
          </p:cNvGrpSpPr>
          <p:nvPr/>
        </p:nvGrpSpPr>
        <p:grpSpPr bwMode="auto">
          <a:xfrm>
            <a:off x="2187575" y="4735513"/>
            <a:ext cx="481013" cy="1069975"/>
            <a:chOff x="1384" y="2855"/>
            <a:chExt cx="303" cy="674"/>
          </a:xfrm>
        </p:grpSpPr>
        <p:sp>
          <p:nvSpPr>
            <p:cNvPr id="66694" name="Rectangle 362"/>
            <p:cNvSpPr>
              <a:spLocks noChangeArrowheads="1"/>
            </p:cNvSpPr>
            <p:nvPr/>
          </p:nvSpPr>
          <p:spPr bwMode="auto">
            <a:xfrm>
              <a:off x="1387" y="3005"/>
              <a:ext cx="297" cy="52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6695" name="Freeform 363"/>
            <p:cNvSpPr>
              <a:spLocks noEditPoints="1"/>
            </p:cNvSpPr>
            <p:nvPr/>
          </p:nvSpPr>
          <p:spPr bwMode="auto">
            <a:xfrm>
              <a:off x="1384" y="3002"/>
              <a:ext cx="303" cy="527"/>
            </a:xfrm>
            <a:custGeom>
              <a:avLst/>
              <a:gdLst>
                <a:gd name="T0" fmla="*/ 0 w 809"/>
                <a:gd name="T1" fmla="*/ 0 h 1406"/>
                <a:gd name="T2" fmla="*/ 0 w 809"/>
                <a:gd name="T3" fmla="*/ 0 h 1406"/>
                <a:gd name="T4" fmla="*/ 0 w 809"/>
                <a:gd name="T5" fmla="*/ 0 h 1406"/>
                <a:gd name="T6" fmla="*/ 0 w 809"/>
                <a:gd name="T7" fmla="*/ 0 h 1406"/>
                <a:gd name="T8" fmla="*/ 0 w 809"/>
                <a:gd name="T9" fmla="*/ 0 h 1406"/>
                <a:gd name="T10" fmla="*/ 0 w 809"/>
                <a:gd name="T11" fmla="*/ 0 h 1406"/>
                <a:gd name="T12" fmla="*/ 0 w 809"/>
                <a:gd name="T13" fmla="*/ 0 h 1406"/>
                <a:gd name="T14" fmla="*/ 0 w 809"/>
                <a:gd name="T15" fmla="*/ 0 h 1406"/>
                <a:gd name="T16" fmla="*/ 0 w 809"/>
                <a:gd name="T17" fmla="*/ 0 h 1406"/>
                <a:gd name="T18" fmla="*/ 0 w 809"/>
                <a:gd name="T19" fmla="*/ 0 h 1406"/>
                <a:gd name="T20" fmla="*/ 0 w 809"/>
                <a:gd name="T21" fmla="*/ 0 h 1406"/>
                <a:gd name="T22" fmla="*/ 0 w 809"/>
                <a:gd name="T23" fmla="*/ 0 h 1406"/>
                <a:gd name="T24" fmla="*/ 0 w 809"/>
                <a:gd name="T25" fmla="*/ 0 h 1406"/>
                <a:gd name="T26" fmla="*/ 0 w 809"/>
                <a:gd name="T27" fmla="*/ 0 h 1406"/>
                <a:gd name="T28" fmla="*/ 0 w 809"/>
                <a:gd name="T29" fmla="*/ 0 h 1406"/>
                <a:gd name="T30" fmla="*/ 0 w 809"/>
                <a:gd name="T31" fmla="*/ 0 h 1406"/>
                <a:gd name="T32" fmla="*/ 0 w 809"/>
                <a:gd name="T33" fmla="*/ 0 h 1406"/>
                <a:gd name="T34" fmla="*/ 0 w 809"/>
                <a:gd name="T35" fmla="*/ 0 h 1406"/>
                <a:gd name="T36" fmla="*/ 0 w 809"/>
                <a:gd name="T37" fmla="*/ 0 h 1406"/>
                <a:gd name="T38" fmla="*/ 0 w 809"/>
                <a:gd name="T39" fmla="*/ 0 h 1406"/>
                <a:gd name="T40" fmla="*/ 0 w 809"/>
                <a:gd name="T41" fmla="*/ 0 h 1406"/>
                <a:gd name="T42" fmla="*/ 0 w 809"/>
                <a:gd name="T43" fmla="*/ 0 h 1406"/>
                <a:gd name="T44" fmla="*/ 0 w 809"/>
                <a:gd name="T45" fmla="*/ 0 h 1406"/>
                <a:gd name="T46" fmla="*/ 0 w 809"/>
                <a:gd name="T47" fmla="*/ 0 h 1406"/>
                <a:gd name="T48" fmla="*/ 0 w 809"/>
                <a:gd name="T49" fmla="*/ 0 h 1406"/>
                <a:gd name="T50" fmla="*/ 0 w 809"/>
                <a:gd name="T51" fmla="*/ 0 h 1406"/>
                <a:gd name="T52" fmla="*/ 0 w 809"/>
                <a:gd name="T53" fmla="*/ 0 h 1406"/>
                <a:gd name="T54" fmla="*/ 0 w 809"/>
                <a:gd name="T55" fmla="*/ 0 h 1406"/>
                <a:gd name="T56" fmla="*/ 0 w 809"/>
                <a:gd name="T57" fmla="*/ 0 h 1406"/>
                <a:gd name="T58" fmla="*/ 0 w 809"/>
                <a:gd name="T59" fmla="*/ 0 h 1406"/>
                <a:gd name="T60" fmla="*/ 0 w 809"/>
                <a:gd name="T61" fmla="*/ 0 h 1406"/>
                <a:gd name="T62" fmla="*/ 0 w 809"/>
                <a:gd name="T63" fmla="*/ 0 h 1406"/>
                <a:gd name="T64" fmla="*/ 0 w 809"/>
                <a:gd name="T65" fmla="*/ 0 h 1406"/>
                <a:gd name="T66" fmla="*/ 0 w 809"/>
                <a:gd name="T67" fmla="*/ 0 h 1406"/>
                <a:gd name="T68" fmla="*/ 0 w 809"/>
                <a:gd name="T69" fmla="*/ 0 h 1406"/>
                <a:gd name="T70" fmla="*/ 0 w 809"/>
                <a:gd name="T71" fmla="*/ 0 h 1406"/>
                <a:gd name="T72" fmla="*/ 0 w 809"/>
                <a:gd name="T73" fmla="*/ 0 h 1406"/>
                <a:gd name="T74" fmla="*/ 0 w 809"/>
                <a:gd name="T75" fmla="*/ 0 h 1406"/>
                <a:gd name="T76" fmla="*/ 0 w 809"/>
                <a:gd name="T77" fmla="*/ 0 h 1406"/>
                <a:gd name="T78" fmla="*/ 0 w 809"/>
                <a:gd name="T79" fmla="*/ 0 h 1406"/>
                <a:gd name="T80" fmla="*/ 0 w 809"/>
                <a:gd name="T81" fmla="*/ 0 h 1406"/>
                <a:gd name="T82" fmla="*/ 0 w 809"/>
                <a:gd name="T83" fmla="*/ 0 h 1406"/>
                <a:gd name="T84" fmla="*/ 0 w 809"/>
                <a:gd name="T85" fmla="*/ 0 h 1406"/>
                <a:gd name="T86" fmla="*/ 0 w 809"/>
                <a:gd name="T87" fmla="*/ 0 h 1406"/>
                <a:gd name="T88" fmla="*/ 0 w 809"/>
                <a:gd name="T89" fmla="*/ 0 h 1406"/>
                <a:gd name="T90" fmla="*/ 0 w 809"/>
                <a:gd name="T91" fmla="*/ 0 h 1406"/>
                <a:gd name="T92" fmla="*/ 0 w 809"/>
                <a:gd name="T93" fmla="*/ 0 h 1406"/>
                <a:gd name="T94" fmla="*/ 0 w 809"/>
                <a:gd name="T95" fmla="*/ 0 h 1406"/>
                <a:gd name="T96" fmla="*/ 0 w 809"/>
                <a:gd name="T97" fmla="*/ 0 h 1406"/>
                <a:gd name="T98" fmla="*/ 0 w 809"/>
                <a:gd name="T99" fmla="*/ 0 h 1406"/>
                <a:gd name="T100" fmla="*/ 0 w 809"/>
                <a:gd name="T101" fmla="*/ 0 h 1406"/>
                <a:gd name="T102" fmla="*/ 0 w 809"/>
                <a:gd name="T103" fmla="*/ 0 h 1406"/>
                <a:gd name="T104" fmla="*/ 0 w 809"/>
                <a:gd name="T105" fmla="*/ 0 h 1406"/>
                <a:gd name="T106" fmla="*/ 0 w 809"/>
                <a:gd name="T107" fmla="*/ 0 h 1406"/>
                <a:gd name="T108" fmla="*/ 0 w 809"/>
                <a:gd name="T109" fmla="*/ 0 h 1406"/>
                <a:gd name="T110" fmla="*/ 0 w 809"/>
                <a:gd name="T111" fmla="*/ 0 h 1406"/>
                <a:gd name="T112" fmla="*/ 0 w 809"/>
                <a:gd name="T113" fmla="*/ 0 h 140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09"/>
                <a:gd name="T172" fmla="*/ 0 h 1406"/>
                <a:gd name="T173" fmla="*/ 809 w 809"/>
                <a:gd name="T174" fmla="*/ 1406 h 140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09" h="1406">
                  <a:moveTo>
                    <a:pt x="16" y="24"/>
                  </a:moveTo>
                  <a:lnTo>
                    <a:pt x="16" y="136"/>
                  </a:lnTo>
                  <a:cubicBezTo>
                    <a:pt x="16" y="140"/>
                    <a:pt x="12" y="144"/>
                    <a:pt x="8" y="144"/>
                  </a:cubicBezTo>
                  <a:cubicBezTo>
                    <a:pt x="3" y="144"/>
                    <a:pt x="0" y="140"/>
                    <a:pt x="0" y="136"/>
                  </a:cubicBezTo>
                  <a:lnTo>
                    <a:pt x="0" y="24"/>
                  </a:lnTo>
                  <a:cubicBezTo>
                    <a:pt x="0" y="19"/>
                    <a:pt x="3" y="16"/>
                    <a:pt x="8" y="16"/>
                  </a:cubicBezTo>
                  <a:cubicBezTo>
                    <a:pt x="12" y="16"/>
                    <a:pt x="16" y="19"/>
                    <a:pt x="16" y="24"/>
                  </a:cubicBezTo>
                  <a:close/>
                  <a:moveTo>
                    <a:pt x="16" y="216"/>
                  </a:moveTo>
                  <a:lnTo>
                    <a:pt x="16" y="328"/>
                  </a:lnTo>
                  <a:cubicBezTo>
                    <a:pt x="16" y="332"/>
                    <a:pt x="12" y="336"/>
                    <a:pt x="8" y="336"/>
                  </a:cubicBezTo>
                  <a:cubicBezTo>
                    <a:pt x="3" y="336"/>
                    <a:pt x="0" y="332"/>
                    <a:pt x="0" y="328"/>
                  </a:cubicBezTo>
                  <a:lnTo>
                    <a:pt x="0" y="216"/>
                  </a:lnTo>
                  <a:cubicBezTo>
                    <a:pt x="0" y="211"/>
                    <a:pt x="3" y="208"/>
                    <a:pt x="8" y="208"/>
                  </a:cubicBezTo>
                  <a:cubicBezTo>
                    <a:pt x="12" y="208"/>
                    <a:pt x="16" y="211"/>
                    <a:pt x="16" y="216"/>
                  </a:cubicBezTo>
                  <a:close/>
                  <a:moveTo>
                    <a:pt x="16" y="408"/>
                  </a:moveTo>
                  <a:lnTo>
                    <a:pt x="16" y="520"/>
                  </a:lnTo>
                  <a:cubicBezTo>
                    <a:pt x="16" y="524"/>
                    <a:pt x="12" y="528"/>
                    <a:pt x="8" y="528"/>
                  </a:cubicBezTo>
                  <a:cubicBezTo>
                    <a:pt x="3" y="528"/>
                    <a:pt x="0" y="524"/>
                    <a:pt x="0" y="520"/>
                  </a:cubicBezTo>
                  <a:lnTo>
                    <a:pt x="0" y="408"/>
                  </a:lnTo>
                  <a:cubicBezTo>
                    <a:pt x="0" y="403"/>
                    <a:pt x="3" y="400"/>
                    <a:pt x="8" y="400"/>
                  </a:cubicBezTo>
                  <a:cubicBezTo>
                    <a:pt x="12" y="400"/>
                    <a:pt x="16" y="403"/>
                    <a:pt x="16" y="408"/>
                  </a:cubicBezTo>
                  <a:close/>
                  <a:moveTo>
                    <a:pt x="16" y="600"/>
                  </a:moveTo>
                  <a:lnTo>
                    <a:pt x="16" y="712"/>
                  </a:lnTo>
                  <a:cubicBezTo>
                    <a:pt x="16" y="716"/>
                    <a:pt x="12" y="720"/>
                    <a:pt x="8" y="720"/>
                  </a:cubicBezTo>
                  <a:cubicBezTo>
                    <a:pt x="3" y="720"/>
                    <a:pt x="0" y="716"/>
                    <a:pt x="0" y="712"/>
                  </a:cubicBezTo>
                  <a:lnTo>
                    <a:pt x="0" y="600"/>
                  </a:lnTo>
                  <a:cubicBezTo>
                    <a:pt x="0" y="595"/>
                    <a:pt x="3" y="592"/>
                    <a:pt x="8" y="592"/>
                  </a:cubicBezTo>
                  <a:cubicBezTo>
                    <a:pt x="12" y="592"/>
                    <a:pt x="16" y="595"/>
                    <a:pt x="16" y="600"/>
                  </a:cubicBezTo>
                  <a:close/>
                  <a:moveTo>
                    <a:pt x="16" y="792"/>
                  </a:moveTo>
                  <a:lnTo>
                    <a:pt x="16" y="904"/>
                  </a:lnTo>
                  <a:cubicBezTo>
                    <a:pt x="16" y="908"/>
                    <a:pt x="12" y="912"/>
                    <a:pt x="8" y="912"/>
                  </a:cubicBezTo>
                  <a:cubicBezTo>
                    <a:pt x="3" y="912"/>
                    <a:pt x="0" y="908"/>
                    <a:pt x="0" y="904"/>
                  </a:cubicBezTo>
                  <a:lnTo>
                    <a:pt x="0" y="792"/>
                  </a:lnTo>
                  <a:cubicBezTo>
                    <a:pt x="0" y="787"/>
                    <a:pt x="3" y="784"/>
                    <a:pt x="8" y="784"/>
                  </a:cubicBezTo>
                  <a:cubicBezTo>
                    <a:pt x="12" y="784"/>
                    <a:pt x="16" y="787"/>
                    <a:pt x="16" y="792"/>
                  </a:cubicBezTo>
                  <a:close/>
                  <a:moveTo>
                    <a:pt x="16" y="984"/>
                  </a:moveTo>
                  <a:lnTo>
                    <a:pt x="16" y="1096"/>
                  </a:lnTo>
                  <a:cubicBezTo>
                    <a:pt x="16" y="1100"/>
                    <a:pt x="12" y="1104"/>
                    <a:pt x="8" y="1104"/>
                  </a:cubicBezTo>
                  <a:cubicBezTo>
                    <a:pt x="3" y="1104"/>
                    <a:pt x="0" y="1100"/>
                    <a:pt x="0" y="1096"/>
                  </a:cubicBezTo>
                  <a:lnTo>
                    <a:pt x="0" y="984"/>
                  </a:lnTo>
                  <a:cubicBezTo>
                    <a:pt x="0" y="979"/>
                    <a:pt x="3" y="976"/>
                    <a:pt x="8" y="976"/>
                  </a:cubicBezTo>
                  <a:cubicBezTo>
                    <a:pt x="12" y="976"/>
                    <a:pt x="16" y="979"/>
                    <a:pt x="16" y="984"/>
                  </a:cubicBezTo>
                  <a:close/>
                  <a:moveTo>
                    <a:pt x="16" y="1176"/>
                  </a:moveTo>
                  <a:lnTo>
                    <a:pt x="16" y="1288"/>
                  </a:lnTo>
                  <a:cubicBezTo>
                    <a:pt x="16" y="1292"/>
                    <a:pt x="12" y="1296"/>
                    <a:pt x="8" y="1296"/>
                  </a:cubicBezTo>
                  <a:cubicBezTo>
                    <a:pt x="3" y="1296"/>
                    <a:pt x="0" y="1292"/>
                    <a:pt x="0" y="1288"/>
                  </a:cubicBezTo>
                  <a:lnTo>
                    <a:pt x="0" y="1176"/>
                  </a:lnTo>
                  <a:cubicBezTo>
                    <a:pt x="0" y="1171"/>
                    <a:pt x="3" y="1168"/>
                    <a:pt x="8" y="1168"/>
                  </a:cubicBezTo>
                  <a:cubicBezTo>
                    <a:pt x="12" y="1168"/>
                    <a:pt x="16" y="1171"/>
                    <a:pt x="16" y="1176"/>
                  </a:cubicBezTo>
                  <a:close/>
                  <a:moveTo>
                    <a:pt x="16" y="1368"/>
                  </a:moveTo>
                  <a:lnTo>
                    <a:pt x="16" y="1398"/>
                  </a:lnTo>
                  <a:lnTo>
                    <a:pt x="8" y="1390"/>
                  </a:lnTo>
                  <a:lnTo>
                    <a:pt x="90" y="1390"/>
                  </a:lnTo>
                  <a:cubicBezTo>
                    <a:pt x="94" y="1390"/>
                    <a:pt x="98" y="1393"/>
                    <a:pt x="98" y="1398"/>
                  </a:cubicBezTo>
                  <a:cubicBezTo>
                    <a:pt x="98" y="1402"/>
                    <a:pt x="94" y="1406"/>
                    <a:pt x="90" y="1406"/>
                  </a:cubicBezTo>
                  <a:lnTo>
                    <a:pt x="8" y="1406"/>
                  </a:lnTo>
                  <a:cubicBezTo>
                    <a:pt x="3" y="1406"/>
                    <a:pt x="0" y="1402"/>
                    <a:pt x="0" y="1398"/>
                  </a:cubicBezTo>
                  <a:lnTo>
                    <a:pt x="0" y="1368"/>
                  </a:lnTo>
                  <a:cubicBezTo>
                    <a:pt x="0" y="1363"/>
                    <a:pt x="3" y="1360"/>
                    <a:pt x="8" y="1360"/>
                  </a:cubicBezTo>
                  <a:cubicBezTo>
                    <a:pt x="12" y="1360"/>
                    <a:pt x="16" y="1363"/>
                    <a:pt x="16" y="1368"/>
                  </a:cubicBezTo>
                  <a:close/>
                  <a:moveTo>
                    <a:pt x="170" y="1390"/>
                  </a:moveTo>
                  <a:lnTo>
                    <a:pt x="282" y="1390"/>
                  </a:lnTo>
                  <a:cubicBezTo>
                    <a:pt x="286" y="1390"/>
                    <a:pt x="290" y="1393"/>
                    <a:pt x="290" y="1398"/>
                  </a:cubicBezTo>
                  <a:cubicBezTo>
                    <a:pt x="290" y="1402"/>
                    <a:pt x="286" y="1406"/>
                    <a:pt x="282" y="1406"/>
                  </a:cubicBezTo>
                  <a:lnTo>
                    <a:pt x="170" y="1406"/>
                  </a:lnTo>
                  <a:cubicBezTo>
                    <a:pt x="165" y="1406"/>
                    <a:pt x="162" y="1402"/>
                    <a:pt x="162" y="1398"/>
                  </a:cubicBezTo>
                  <a:cubicBezTo>
                    <a:pt x="162" y="1393"/>
                    <a:pt x="165" y="1390"/>
                    <a:pt x="170" y="1390"/>
                  </a:cubicBezTo>
                  <a:close/>
                  <a:moveTo>
                    <a:pt x="362" y="1390"/>
                  </a:moveTo>
                  <a:lnTo>
                    <a:pt x="474" y="1390"/>
                  </a:lnTo>
                  <a:cubicBezTo>
                    <a:pt x="478" y="1390"/>
                    <a:pt x="482" y="1393"/>
                    <a:pt x="482" y="1398"/>
                  </a:cubicBezTo>
                  <a:cubicBezTo>
                    <a:pt x="482" y="1402"/>
                    <a:pt x="478" y="1406"/>
                    <a:pt x="474" y="1406"/>
                  </a:cubicBezTo>
                  <a:lnTo>
                    <a:pt x="362" y="1406"/>
                  </a:lnTo>
                  <a:cubicBezTo>
                    <a:pt x="357" y="1406"/>
                    <a:pt x="354" y="1402"/>
                    <a:pt x="354" y="1398"/>
                  </a:cubicBezTo>
                  <a:cubicBezTo>
                    <a:pt x="354" y="1393"/>
                    <a:pt x="357" y="1390"/>
                    <a:pt x="362" y="1390"/>
                  </a:cubicBezTo>
                  <a:close/>
                  <a:moveTo>
                    <a:pt x="554" y="1390"/>
                  </a:moveTo>
                  <a:lnTo>
                    <a:pt x="666" y="1390"/>
                  </a:lnTo>
                  <a:cubicBezTo>
                    <a:pt x="670" y="1390"/>
                    <a:pt x="674" y="1393"/>
                    <a:pt x="674" y="1398"/>
                  </a:cubicBezTo>
                  <a:cubicBezTo>
                    <a:pt x="674" y="1402"/>
                    <a:pt x="670" y="1406"/>
                    <a:pt x="666" y="1406"/>
                  </a:cubicBezTo>
                  <a:lnTo>
                    <a:pt x="554" y="1406"/>
                  </a:lnTo>
                  <a:cubicBezTo>
                    <a:pt x="549" y="1406"/>
                    <a:pt x="546" y="1402"/>
                    <a:pt x="546" y="1398"/>
                  </a:cubicBezTo>
                  <a:cubicBezTo>
                    <a:pt x="546" y="1393"/>
                    <a:pt x="549" y="1390"/>
                    <a:pt x="554" y="1390"/>
                  </a:cubicBezTo>
                  <a:close/>
                  <a:moveTo>
                    <a:pt x="746" y="1390"/>
                  </a:moveTo>
                  <a:lnTo>
                    <a:pt x="801" y="1390"/>
                  </a:lnTo>
                  <a:lnTo>
                    <a:pt x="793" y="1398"/>
                  </a:lnTo>
                  <a:lnTo>
                    <a:pt x="793" y="1340"/>
                  </a:lnTo>
                  <a:cubicBezTo>
                    <a:pt x="793" y="1336"/>
                    <a:pt x="796" y="1332"/>
                    <a:pt x="801" y="1332"/>
                  </a:cubicBezTo>
                  <a:cubicBezTo>
                    <a:pt x="805" y="1332"/>
                    <a:pt x="809" y="1336"/>
                    <a:pt x="809" y="1340"/>
                  </a:cubicBezTo>
                  <a:lnTo>
                    <a:pt x="809" y="1398"/>
                  </a:lnTo>
                  <a:cubicBezTo>
                    <a:pt x="809" y="1402"/>
                    <a:pt x="805" y="1406"/>
                    <a:pt x="801" y="1406"/>
                  </a:cubicBezTo>
                  <a:lnTo>
                    <a:pt x="746" y="1406"/>
                  </a:lnTo>
                  <a:cubicBezTo>
                    <a:pt x="741" y="1406"/>
                    <a:pt x="738" y="1402"/>
                    <a:pt x="738" y="1398"/>
                  </a:cubicBezTo>
                  <a:cubicBezTo>
                    <a:pt x="738" y="1393"/>
                    <a:pt x="741" y="1390"/>
                    <a:pt x="746" y="1390"/>
                  </a:cubicBezTo>
                  <a:close/>
                  <a:moveTo>
                    <a:pt x="793" y="1260"/>
                  </a:moveTo>
                  <a:lnTo>
                    <a:pt x="793" y="1148"/>
                  </a:lnTo>
                  <a:cubicBezTo>
                    <a:pt x="793" y="1144"/>
                    <a:pt x="796" y="1140"/>
                    <a:pt x="801" y="1140"/>
                  </a:cubicBezTo>
                  <a:cubicBezTo>
                    <a:pt x="805" y="1140"/>
                    <a:pt x="809" y="1144"/>
                    <a:pt x="809" y="1148"/>
                  </a:cubicBezTo>
                  <a:lnTo>
                    <a:pt x="809" y="1260"/>
                  </a:lnTo>
                  <a:cubicBezTo>
                    <a:pt x="809" y="1265"/>
                    <a:pt x="805" y="1268"/>
                    <a:pt x="801" y="1268"/>
                  </a:cubicBezTo>
                  <a:cubicBezTo>
                    <a:pt x="796" y="1268"/>
                    <a:pt x="793" y="1265"/>
                    <a:pt x="793" y="1260"/>
                  </a:cubicBezTo>
                  <a:close/>
                  <a:moveTo>
                    <a:pt x="793" y="1068"/>
                  </a:moveTo>
                  <a:lnTo>
                    <a:pt x="793" y="956"/>
                  </a:lnTo>
                  <a:cubicBezTo>
                    <a:pt x="793" y="952"/>
                    <a:pt x="796" y="948"/>
                    <a:pt x="801" y="948"/>
                  </a:cubicBezTo>
                  <a:cubicBezTo>
                    <a:pt x="805" y="948"/>
                    <a:pt x="809" y="952"/>
                    <a:pt x="809" y="956"/>
                  </a:cubicBezTo>
                  <a:lnTo>
                    <a:pt x="809" y="1068"/>
                  </a:lnTo>
                  <a:cubicBezTo>
                    <a:pt x="809" y="1073"/>
                    <a:pt x="805" y="1076"/>
                    <a:pt x="801" y="1076"/>
                  </a:cubicBezTo>
                  <a:cubicBezTo>
                    <a:pt x="796" y="1076"/>
                    <a:pt x="793" y="1073"/>
                    <a:pt x="793" y="1068"/>
                  </a:cubicBezTo>
                  <a:close/>
                  <a:moveTo>
                    <a:pt x="793" y="876"/>
                  </a:moveTo>
                  <a:lnTo>
                    <a:pt x="793" y="764"/>
                  </a:lnTo>
                  <a:cubicBezTo>
                    <a:pt x="793" y="760"/>
                    <a:pt x="796" y="756"/>
                    <a:pt x="801" y="756"/>
                  </a:cubicBezTo>
                  <a:cubicBezTo>
                    <a:pt x="805" y="756"/>
                    <a:pt x="809" y="760"/>
                    <a:pt x="809" y="764"/>
                  </a:cubicBezTo>
                  <a:lnTo>
                    <a:pt x="809" y="876"/>
                  </a:lnTo>
                  <a:cubicBezTo>
                    <a:pt x="809" y="881"/>
                    <a:pt x="805" y="884"/>
                    <a:pt x="801" y="884"/>
                  </a:cubicBezTo>
                  <a:cubicBezTo>
                    <a:pt x="796" y="884"/>
                    <a:pt x="793" y="881"/>
                    <a:pt x="793" y="876"/>
                  </a:cubicBezTo>
                  <a:close/>
                  <a:moveTo>
                    <a:pt x="793" y="684"/>
                  </a:moveTo>
                  <a:lnTo>
                    <a:pt x="793" y="572"/>
                  </a:lnTo>
                  <a:cubicBezTo>
                    <a:pt x="793" y="568"/>
                    <a:pt x="796" y="564"/>
                    <a:pt x="801" y="564"/>
                  </a:cubicBezTo>
                  <a:cubicBezTo>
                    <a:pt x="805" y="564"/>
                    <a:pt x="809" y="568"/>
                    <a:pt x="809" y="572"/>
                  </a:cubicBezTo>
                  <a:lnTo>
                    <a:pt x="809" y="684"/>
                  </a:lnTo>
                  <a:cubicBezTo>
                    <a:pt x="809" y="689"/>
                    <a:pt x="805" y="692"/>
                    <a:pt x="801" y="692"/>
                  </a:cubicBezTo>
                  <a:cubicBezTo>
                    <a:pt x="796" y="692"/>
                    <a:pt x="793" y="689"/>
                    <a:pt x="793" y="684"/>
                  </a:cubicBezTo>
                  <a:close/>
                  <a:moveTo>
                    <a:pt x="793" y="492"/>
                  </a:moveTo>
                  <a:lnTo>
                    <a:pt x="793" y="380"/>
                  </a:lnTo>
                  <a:cubicBezTo>
                    <a:pt x="793" y="376"/>
                    <a:pt x="796" y="372"/>
                    <a:pt x="801" y="372"/>
                  </a:cubicBezTo>
                  <a:cubicBezTo>
                    <a:pt x="805" y="372"/>
                    <a:pt x="809" y="376"/>
                    <a:pt x="809" y="380"/>
                  </a:cubicBezTo>
                  <a:lnTo>
                    <a:pt x="809" y="492"/>
                  </a:lnTo>
                  <a:cubicBezTo>
                    <a:pt x="809" y="497"/>
                    <a:pt x="805" y="500"/>
                    <a:pt x="801" y="500"/>
                  </a:cubicBezTo>
                  <a:cubicBezTo>
                    <a:pt x="796" y="500"/>
                    <a:pt x="793" y="497"/>
                    <a:pt x="793" y="492"/>
                  </a:cubicBezTo>
                  <a:close/>
                  <a:moveTo>
                    <a:pt x="793" y="300"/>
                  </a:moveTo>
                  <a:lnTo>
                    <a:pt x="793" y="188"/>
                  </a:lnTo>
                  <a:cubicBezTo>
                    <a:pt x="793" y="184"/>
                    <a:pt x="796" y="180"/>
                    <a:pt x="801" y="180"/>
                  </a:cubicBezTo>
                  <a:cubicBezTo>
                    <a:pt x="805" y="180"/>
                    <a:pt x="809" y="184"/>
                    <a:pt x="809" y="188"/>
                  </a:cubicBezTo>
                  <a:lnTo>
                    <a:pt x="809" y="300"/>
                  </a:lnTo>
                  <a:cubicBezTo>
                    <a:pt x="809" y="305"/>
                    <a:pt x="805" y="308"/>
                    <a:pt x="801" y="308"/>
                  </a:cubicBezTo>
                  <a:cubicBezTo>
                    <a:pt x="796" y="308"/>
                    <a:pt x="793" y="305"/>
                    <a:pt x="793" y="300"/>
                  </a:cubicBezTo>
                  <a:close/>
                  <a:moveTo>
                    <a:pt x="793" y="108"/>
                  </a:moveTo>
                  <a:lnTo>
                    <a:pt x="793" y="8"/>
                  </a:lnTo>
                  <a:lnTo>
                    <a:pt x="801" y="16"/>
                  </a:lnTo>
                  <a:lnTo>
                    <a:pt x="789" y="16"/>
                  </a:lnTo>
                  <a:cubicBezTo>
                    <a:pt x="785" y="16"/>
                    <a:pt x="781" y="12"/>
                    <a:pt x="781" y="8"/>
                  </a:cubicBezTo>
                  <a:cubicBezTo>
                    <a:pt x="781" y="3"/>
                    <a:pt x="785" y="0"/>
                    <a:pt x="789" y="0"/>
                  </a:cubicBezTo>
                  <a:lnTo>
                    <a:pt x="801" y="0"/>
                  </a:lnTo>
                  <a:cubicBezTo>
                    <a:pt x="805" y="0"/>
                    <a:pt x="809" y="3"/>
                    <a:pt x="809" y="8"/>
                  </a:cubicBezTo>
                  <a:lnTo>
                    <a:pt x="809" y="108"/>
                  </a:lnTo>
                  <a:cubicBezTo>
                    <a:pt x="809" y="113"/>
                    <a:pt x="805" y="116"/>
                    <a:pt x="801" y="116"/>
                  </a:cubicBezTo>
                  <a:cubicBezTo>
                    <a:pt x="796" y="116"/>
                    <a:pt x="793" y="113"/>
                    <a:pt x="793" y="108"/>
                  </a:cubicBezTo>
                  <a:close/>
                  <a:moveTo>
                    <a:pt x="709" y="16"/>
                  </a:moveTo>
                  <a:lnTo>
                    <a:pt x="597" y="16"/>
                  </a:lnTo>
                  <a:cubicBezTo>
                    <a:pt x="593" y="16"/>
                    <a:pt x="589" y="12"/>
                    <a:pt x="589" y="8"/>
                  </a:cubicBezTo>
                  <a:cubicBezTo>
                    <a:pt x="589" y="3"/>
                    <a:pt x="593" y="0"/>
                    <a:pt x="597" y="0"/>
                  </a:cubicBezTo>
                  <a:lnTo>
                    <a:pt x="709" y="0"/>
                  </a:lnTo>
                  <a:cubicBezTo>
                    <a:pt x="714" y="0"/>
                    <a:pt x="717" y="3"/>
                    <a:pt x="717" y="8"/>
                  </a:cubicBezTo>
                  <a:cubicBezTo>
                    <a:pt x="717" y="12"/>
                    <a:pt x="714" y="16"/>
                    <a:pt x="709" y="16"/>
                  </a:cubicBezTo>
                  <a:close/>
                  <a:moveTo>
                    <a:pt x="517" y="16"/>
                  </a:moveTo>
                  <a:lnTo>
                    <a:pt x="405" y="16"/>
                  </a:lnTo>
                  <a:cubicBezTo>
                    <a:pt x="401" y="16"/>
                    <a:pt x="397" y="12"/>
                    <a:pt x="397" y="8"/>
                  </a:cubicBezTo>
                  <a:cubicBezTo>
                    <a:pt x="397" y="3"/>
                    <a:pt x="401" y="0"/>
                    <a:pt x="405" y="0"/>
                  </a:cubicBezTo>
                  <a:lnTo>
                    <a:pt x="517" y="0"/>
                  </a:lnTo>
                  <a:cubicBezTo>
                    <a:pt x="522" y="0"/>
                    <a:pt x="525" y="3"/>
                    <a:pt x="525" y="8"/>
                  </a:cubicBezTo>
                  <a:cubicBezTo>
                    <a:pt x="525" y="12"/>
                    <a:pt x="522" y="16"/>
                    <a:pt x="517" y="16"/>
                  </a:cubicBezTo>
                  <a:close/>
                  <a:moveTo>
                    <a:pt x="325" y="16"/>
                  </a:moveTo>
                  <a:lnTo>
                    <a:pt x="213" y="16"/>
                  </a:lnTo>
                  <a:cubicBezTo>
                    <a:pt x="209" y="16"/>
                    <a:pt x="205" y="12"/>
                    <a:pt x="205" y="8"/>
                  </a:cubicBezTo>
                  <a:cubicBezTo>
                    <a:pt x="205" y="3"/>
                    <a:pt x="209" y="0"/>
                    <a:pt x="213" y="0"/>
                  </a:cubicBezTo>
                  <a:lnTo>
                    <a:pt x="325" y="0"/>
                  </a:lnTo>
                  <a:cubicBezTo>
                    <a:pt x="330" y="0"/>
                    <a:pt x="333" y="3"/>
                    <a:pt x="333" y="8"/>
                  </a:cubicBezTo>
                  <a:cubicBezTo>
                    <a:pt x="333" y="12"/>
                    <a:pt x="330" y="16"/>
                    <a:pt x="325" y="16"/>
                  </a:cubicBezTo>
                  <a:close/>
                  <a:moveTo>
                    <a:pt x="133" y="16"/>
                  </a:moveTo>
                  <a:lnTo>
                    <a:pt x="21" y="16"/>
                  </a:lnTo>
                  <a:cubicBezTo>
                    <a:pt x="17" y="16"/>
                    <a:pt x="13" y="12"/>
                    <a:pt x="13" y="8"/>
                  </a:cubicBezTo>
                  <a:cubicBezTo>
                    <a:pt x="13" y="3"/>
                    <a:pt x="17" y="0"/>
                    <a:pt x="21" y="0"/>
                  </a:cubicBezTo>
                  <a:lnTo>
                    <a:pt x="133" y="0"/>
                  </a:lnTo>
                  <a:cubicBezTo>
                    <a:pt x="138" y="0"/>
                    <a:pt x="141" y="3"/>
                    <a:pt x="141" y="8"/>
                  </a:cubicBezTo>
                  <a:cubicBezTo>
                    <a:pt x="141" y="12"/>
                    <a:pt x="138" y="16"/>
                    <a:pt x="133" y="1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96" name="Rectangle 364"/>
            <p:cNvSpPr>
              <a:spLocks noChangeArrowheads="1"/>
            </p:cNvSpPr>
            <p:nvPr/>
          </p:nvSpPr>
          <p:spPr bwMode="auto">
            <a:xfrm>
              <a:off x="1497" y="2855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66697" name="Line 365"/>
            <p:cNvSpPr>
              <a:spLocks noChangeShapeType="1"/>
            </p:cNvSpPr>
            <p:nvPr/>
          </p:nvSpPr>
          <p:spPr bwMode="auto">
            <a:xfrm>
              <a:off x="1461" y="3079"/>
              <a:ext cx="102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98" name="Freeform 366"/>
            <p:cNvSpPr>
              <a:spLocks/>
            </p:cNvSpPr>
            <p:nvPr/>
          </p:nvSpPr>
          <p:spPr bwMode="auto">
            <a:xfrm>
              <a:off x="1555" y="3049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1"/>
                <a:gd name="T14" fmla="*/ 92 w 92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99" name="Line 367"/>
            <p:cNvSpPr>
              <a:spLocks noChangeShapeType="1"/>
            </p:cNvSpPr>
            <p:nvPr/>
          </p:nvSpPr>
          <p:spPr bwMode="auto">
            <a:xfrm>
              <a:off x="1455" y="3432"/>
              <a:ext cx="102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00" name="Freeform 368"/>
            <p:cNvSpPr>
              <a:spLocks/>
            </p:cNvSpPr>
            <p:nvPr/>
          </p:nvSpPr>
          <p:spPr bwMode="auto">
            <a:xfrm>
              <a:off x="1549" y="3401"/>
              <a:ext cx="92" cy="62"/>
            </a:xfrm>
            <a:custGeom>
              <a:avLst/>
              <a:gdLst>
                <a:gd name="T0" fmla="*/ 0 w 92"/>
                <a:gd name="T1" fmla="*/ 0 h 62"/>
                <a:gd name="T2" fmla="*/ 92 w 92"/>
                <a:gd name="T3" fmla="*/ 31 h 62"/>
                <a:gd name="T4" fmla="*/ 0 w 92"/>
                <a:gd name="T5" fmla="*/ 62 h 62"/>
                <a:gd name="T6" fmla="*/ 0 w 92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2"/>
                <a:gd name="T14" fmla="*/ 92 w 92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2">
                  <a:moveTo>
                    <a:pt x="0" y="0"/>
                  </a:moveTo>
                  <a:lnTo>
                    <a:pt x="92" y="3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01" name="Line 369"/>
            <p:cNvSpPr>
              <a:spLocks noChangeShapeType="1"/>
            </p:cNvSpPr>
            <p:nvPr/>
          </p:nvSpPr>
          <p:spPr bwMode="auto">
            <a:xfrm>
              <a:off x="1455" y="3206"/>
              <a:ext cx="102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02" name="Freeform 370"/>
            <p:cNvSpPr>
              <a:spLocks/>
            </p:cNvSpPr>
            <p:nvPr/>
          </p:nvSpPr>
          <p:spPr bwMode="auto">
            <a:xfrm>
              <a:off x="1549" y="3176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1"/>
                <a:gd name="T14" fmla="*/ 92 w 92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03" name="Line 371"/>
            <p:cNvSpPr>
              <a:spLocks noChangeShapeType="1"/>
            </p:cNvSpPr>
            <p:nvPr/>
          </p:nvSpPr>
          <p:spPr bwMode="auto">
            <a:xfrm>
              <a:off x="1455" y="3319"/>
              <a:ext cx="102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04" name="Freeform 372"/>
            <p:cNvSpPr>
              <a:spLocks/>
            </p:cNvSpPr>
            <p:nvPr/>
          </p:nvSpPr>
          <p:spPr bwMode="auto">
            <a:xfrm>
              <a:off x="1549" y="3289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1"/>
                <a:gd name="T14" fmla="*/ 92 w 92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455"/>
          <p:cNvGrpSpPr>
            <a:grpSpLocks/>
          </p:cNvGrpSpPr>
          <p:nvPr/>
        </p:nvGrpSpPr>
        <p:grpSpPr bwMode="auto">
          <a:xfrm>
            <a:off x="3859213" y="4735513"/>
            <a:ext cx="482600" cy="1069975"/>
            <a:chOff x="2437" y="2855"/>
            <a:chExt cx="304" cy="674"/>
          </a:xfrm>
        </p:grpSpPr>
        <p:sp>
          <p:nvSpPr>
            <p:cNvPr id="66687" name="Rectangle 395"/>
            <p:cNvSpPr>
              <a:spLocks noChangeArrowheads="1"/>
            </p:cNvSpPr>
            <p:nvPr/>
          </p:nvSpPr>
          <p:spPr bwMode="auto">
            <a:xfrm>
              <a:off x="2440" y="3005"/>
              <a:ext cx="298" cy="52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6688" name="Freeform 396"/>
            <p:cNvSpPr>
              <a:spLocks noEditPoints="1"/>
            </p:cNvSpPr>
            <p:nvPr/>
          </p:nvSpPr>
          <p:spPr bwMode="auto">
            <a:xfrm>
              <a:off x="2437" y="3002"/>
              <a:ext cx="304" cy="527"/>
            </a:xfrm>
            <a:custGeom>
              <a:avLst/>
              <a:gdLst>
                <a:gd name="T0" fmla="*/ 0 w 809"/>
                <a:gd name="T1" fmla="*/ 0 h 1406"/>
                <a:gd name="T2" fmla="*/ 0 w 809"/>
                <a:gd name="T3" fmla="*/ 0 h 1406"/>
                <a:gd name="T4" fmla="*/ 0 w 809"/>
                <a:gd name="T5" fmla="*/ 0 h 1406"/>
                <a:gd name="T6" fmla="*/ 0 w 809"/>
                <a:gd name="T7" fmla="*/ 0 h 1406"/>
                <a:gd name="T8" fmla="*/ 0 w 809"/>
                <a:gd name="T9" fmla="*/ 0 h 1406"/>
                <a:gd name="T10" fmla="*/ 0 w 809"/>
                <a:gd name="T11" fmla="*/ 0 h 1406"/>
                <a:gd name="T12" fmla="*/ 0 w 809"/>
                <a:gd name="T13" fmla="*/ 0 h 1406"/>
                <a:gd name="T14" fmla="*/ 0 w 809"/>
                <a:gd name="T15" fmla="*/ 0 h 1406"/>
                <a:gd name="T16" fmla="*/ 0 w 809"/>
                <a:gd name="T17" fmla="*/ 0 h 1406"/>
                <a:gd name="T18" fmla="*/ 0 w 809"/>
                <a:gd name="T19" fmla="*/ 0 h 1406"/>
                <a:gd name="T20" fmla="*/ 0 w 809"/>
                <a:gd name="T21" fmla="*/ 0 h 1406"/>
                <a:gd name="T22" fmla="*/ 0 w 809"/>
                <a:gd name="T23" fmla="*/ 0 h 1406"/>
                <a:gd name="T24" fmla="*/ 0 w 809"/>
                <a:gd name="T25" fmla="*/ 0 h 1406"/>
                <a:gd name="T26" fmla="*/ 0 w 809"/>
                <a:gd name="T27" fmla="*/ 0 h 1406"/>
                <a:gd name="T28" fmla="*/ 0 w 809"/>
                <a:gd name="T29" fmla="*/ 0 h 1406"/>
                <a:gd name="T30" fmla="*/ 0 w 809"/>
                <a:gd name="T31" fmla="*/ 0 h 1406"/>
                <a:gd name="T32" fmla="*/ 0 w 809"/>
                <a:gd name="T33" fmla="*/ 0 h 1406"/>
                <a:gd name="T34" fmla="*/ 0 w 809"/>
                <a:gd name="T35" fmla="*/ 0 h 1406"/>
                <a:gd name="T36" fmla="*/ 0 w 809"/>
                <a:gd name="T37" fmla="*/ 0 h 1406"/>
                <a:gd name="T38" fmla="*/ 0 w 809"/>
                <a:gd name="T39" fmla="*/ 0 h 1406"/>
                <a:gd name="T40" fmla="*/ 0 w 809"/>
                <a:gd name="T41" fmla="*/ 0 h 1406"/>
                <a:gd name="T42" fmla="*/ 0 w 809"/>
                <a:gd name="T43" fmla="*/ 0 h 1406"/>
                <a:gd name="T44" fmla="*/ 0 w 809"/>
                <a:gd name="T45" fmla="*/ 0 h 1406"/>
                <a:gd name="T46" fmla="*/ 0 w 809"/>
                <a:gd name="T47" fmla="*/ 0 h 1406"/>
                <a:gd name="T48" fmla="*/ 0 w 809"/>
                <a:gd name="T49" fmla="*/ 0 h 1406"/>
                <a:gd name="T50" fmla="*/ 0 w 809"/>
                <a:gd name="T51" fmla="*/ 0 h 1406"/>
                <a:gd name="T52" fmla="*/ 0 w 809"/>
                <a:gd name="T53" fmla="*/ 0 h 1406"/>
                <a:gd name="T54" fmla="*/ 0 w 809"/>
                <a:gd name="T55" fmla="*/ 0 h 1406"/>
                <a:gd name="T56" fmla="*/ 0 w 809"/>
                <a:gd name="T57" fmla="*/ 0 h 1406"/>
                <a:gd name="T58" fmla="*/ 0 w 809"/>
                <a:gd name="T59" fmla="*/ 0 h 1406"/>
                <a:gd name="T60" fmla="*/ 0 w 809"/>
                <a:gd name="T61" fmla="*/ 0 h 1406"/>
                <a:gd name="T62" fmla="*/ 0 w 809"/>
                <a:gd name="T63" fmla="*/ 0 h 1406"/>
                <a:gd name="T64" fmla="*/ 0 w 809"/>
                <a:gd name="T65" fmla="*/ 0 h 1406"/>
                <a:gd name="T66" fmla="*/ 0 w 809"/>
                <a:gd name="T67" fmla="*/ 0 h 1406"/>
                <a:gd name="T68" fmla="*/ 0 w 809"/>
                <a:gd name="T69" fmla="*/ 0 h 1406"/>
                <a:gd name="T70" fmla="*/ 0 w 809"/>
                <a:gd name="T71" fmla="*/ 0 h 1406"/>
                <a:gd name="T72" fmla="*/ 0 w 809"/>
                <a:gd name="T73" fmla="*/ 0 h 1406"/>
                <a:gd name="T74" fmla="*/ 0 w 809"/>
                <a:gd name="T75" fmla="*/ 0 h 1406"/>
                <a:gd name="T76" fmla="*/ 0 w 809"/>
                <a:gd name="T77" fmla="*/ 0 h 1406"/>
                <a:gd name="T78" fmla="*/ 0 w 809"/>
                <a:gd name="T79" fmla="*/ 0 h 1406"/>
                <a:gd name="T80" fmla="*/ 0 w 809"/>
                <a:gd name="T81" fmla="*/ 0 h 1406"/>
                <a:gd name="T82" fmla="*/ 0 w 809"/>
                <a:gd name="T83" fmla="*/ 0 h 1406"/>
                <a:gd name="T84" fmla="*/ 0 w 809"/>
                <a:gd name="T85" fmla="*/ 0 h 1406"/>
                <a:gd name="T86" fmla="*/ 0 w 809"/>
                <a:gd name="T87" fmla="*/ 0 h 1406"/>
                <a:gd name="T88" fmla="*/ 0 w 809"/>
                <a:gd name="T89" fmla="*/ 0 h 1406"/>
                <a:gd name="T90" fmla="*/ 0 w 809"/>
                <a:gd name="T91" fmla="*/ 0 h 1406"/>
                <a:gd name="T92" fmla="*/ 0 w 809"/>
                <a:gd name="T93" fmla="*/ 0 h 1406"/>
                <a:gd name="T94" fmla="*/ 0 w 809"/>
                <a:gd name="T95" fmla="*/ 0 h 1406"/>
                <a:gd name="T96" fmla="*/ 0 w 809"/>
                <a:gd name="T97" fmla="*/ 0 h 1406"/>
                <a:gd name="T98" fmla="*/ 0 w 809"/>
                <a:gd name="T99" fmla="*/ 0 h 1406"/>
                <a:gd name="T100" fmla="*/ 0 w 809"/>
                <a:gd name="T101" fmla="*/ 0 h 1406"/>
                <a:gd name="T102" fmla="*/ 0 w 809"/>
                <a:gd name="T103" fmla="*/ 0 h 1406"/>
                <a:gd name="T104" fmla="*/ 0 w 809"/>
                <a:gd name="T105" fmla="*/ 0 h 1406"/>
                <a:gd name="T106" fmla="*/ 0 w 809"/>
                <a:gd name="T107" fmla="*/ 0 h 1406"/>
                <a:gd name="T108" fmla="*/ 0 w 809"/>
                <a:gd name="T109" fmla="*/ 0 h 1406"/>
                <a:gd name="T110" fmla="*/ 0 w 809"/>
                <a:gd name="T111" fmla="*/ 0 h 1406"/>
                <a:gd name="T112" fmla="*/ 0 w 809"/>
                <a:gd name="T113" fmla="*/ 0 h 140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09"/>
                <a:gd name="T172" fmla="*/ 0 h 1406"/>
                <a:gd name="T173" fmla="*/ 809 w 809"/>
                <a:gd name="T174" fmla="*/ 1406 h 140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09" h="1406">
                  <a:moveTo>
                    <a:pt x="16" y="24"/>
                  </a:moveTo>
                  <a:lnTo>
                    <a:pt x="16" y="136"/>
                  </a:lnTo>
                  <a:cubicBezTo>
                    <a:pt x="16" y="140"/>
                    <a:pt x="13" y="144"/>
                    <a:pt x="8" y="144"/>
                  </a:cubicBezTo>
                  <a:cubicBezTo>
                    <a:pt x="4" y="144"/>
                    <a:pt x="0" y="140"/>
                    <a:pt x="0" y="136"/>
                  </a:cubicBezTo>
                  <a:lnTo>
                    <a:pt x="0" y="24"/>
                  </a:lnTo>
                  <a:cubicBezTo>
                    <a:pt x="0" y="19"/>
                    <a:pt x="4" y="16"/>
                    <a:pt x="8" y="16"/>
                  </a:cubicBezTo>
                  <a:cubicBezTo>
                    <a:pt x="13" y="16"/>
                    <a:pt x="16" y="19"/>
                    <a:pt x="16" y="24"/>
                  </a:cubicBezTo>
                  <a:close/>
                  <a:moveTo>
                    <a:pt x="16" y="216"/>
                  </a:moveTo>
                  <a:lnTo>
                    <a:pt x="16" y="328"/>
                  </a:lnTo>
                  <a:cubicBezTo>
                    <a:pt x="16" y="332"/>
                    <a:pt x="13" y="336"/>
                    <a:pt x="8" y="336"/>
                  </a:cubicBezTo>
                  <a:cubicBezTo>
                    <a:pt x="4" y="336"/>
                    <a:pt x="0" y="332"/>
                    <a:pt x="0" y="328"/>
                  </a:cubicBezTo>
                  <a:lnTo>
                    <a:pt x="0" y="216"/>
                  </a:lnTo>
                  <a:cubicBezTo>
                    <a:pt x="0" y="211"/>
                    <a:pt x="4" y="208"/>
                    <a:pt x="8" y="208"/>
                  </a:cubicBezTo>
                  <a:cubicBezTo>
                    <a:pt x="13" y="208"/>
                    <a:pt x="16" y="211"/>
                    <a:pt x="16" y="216"/>
                  </a:cubicBezTo>
                  <a:close/>
                  <a:moveTo>
                    <a:pt x="16" y="408"/>
                  </a:moveTo>
                  <a:lnTo>
                    <a:pt x="16" y="520"/>
                  </a:lnTo>
                  <a:cubicBezTo>
                    <a:pt x="16" y="524"/>
                    <a:pt x="13" y="528"/>
                    <a:pt x="8" y="528"/>
                  </a:cubicBezTo>
                  <a:cubicBezTo>
                    <a:pt x="4" y="528"/>
                    <a:pt x="0" y="524"/>
                    <a:pt x="0" y="520"/>
                  </a:cubicBezTo>
                  <a:lnTo>
                    <a:pt x="0" y="408"/>
                  </a:lnTo>
                  <a:cubicBezTo>
                    <a:pt x="0" y="403"/>
                    <a:pt x="4" y="400"/>
                    <a:pt x="8" y="400"/>
                  </a:cubicBezTo>
                  <a:cubicBezTo>
                    <a:pt x="13" y="400"/>
                    <a:pt x="16" y="403"/>
                    <a:pt x="16" y="408"/>
                  </a:cubicBezTo>
                  <a:close/>
                  <a:moveTo>
                    <a:pt x="16" y="600"/>
                  </a:moveTo>
                  <a:lnTo>
                    <a:pt x="16" y="712"/>
                  </a:lnTo>
                  <a:cubicBezTo>
                    <a:pt x="16" y="716"/>
                    <a:pt x="13" y="720"/>
                    <a:pt x="8" y="720"/>
                  </a:cubicBezTo>
                  <a:cubicBezTo>
                    <a:pt x="4" y="720"/>
                    <a:pt x="0" y="716"/>
                    <a:pt x="0" y="712"/>
                  </a:cubicBezTo>
                  <a:lnTo>
                    <a:pt x="0" y="600"/>
                  </a:lnTo>
                  <a:cubicBezTo>
                    <a:pt x="0" y="595"/>
                    <a:pt x="4" y="592"/>
                    <a:pt x="8" y="592"/>
                  </a:cubicBezTo>
                  <a:cubicBezTo>
                    <a:pt x="13" y="592"/>
                    <a:pt x="16" y="595"/>
                    <a:pt x="16" y="600"/>
                  </a:cubicBezTo>
                  <a:close/>
                  <a:moveTo>
                    <a:pt x="16" y="792"/>
                  </a:moveTo>
                  <a:lnTo>
                    <a:pt x="16" y="904"/>
                  </a:lnTo>
                  <a:cubicBezTo>
                    <a:pt x="16" y="908"/>
                    <a:pt x="13" y="912"/>
                    <a:pt x="8" y="912"/>
                  </a:cubicBezTo>
                  <a:cubicBezTo>
                    <a:pt x="4" y="912"/>
                    <a:pt x="0" y="908"/>
                    <a:pt x="0" y="904"/>
                  </a:cubicBezTo>
                  <a:lnTo>
                    <a:pt x="0" y="792"/>
                  </a:lnTo>
                  <a:cubicBezTo>
                    <a:pt x="0" y="787"/>
                    <a:pt x="4" y="784"/>
                    <a:pt x="8" y="784"/>
                  </a:cubicBezTo>
                  <a:cubicBezTo>
                    <a:pt x="13" y="784"/>
                    <a:pt x="16" y="787"/>
                    <a:pt x="16" y="792"/>
                  </a:cubicBezTo>
                  <a:close/>
                  <a:moveTo>
                    <a:pt x="16" y="984"/>
                  </a:moveTo>
                  <a:lnTo>
                    <a:pt x="16" y="1096"/>
                  </a:lnTo>
                  <a:cubicBezTo>
                    <a:pt x="16" y="1100"/>
                    <a:pt x="13" y="1104"/>
                    <a:pt x="8" y="1104"/>
                  </a:cubicBezTo>
                  <a:cubicBezTo>
                    <a:pt x="4" y="1104"/>
                    <a:pt x="0" y="1100"/>
                    <a:pt x="0" y="1096"/>
                  </a:cubicBezTo>
                  <a:lnTo>
                    <a:pt x="0" y="984"/>
                  </a:lnTo>
                  <a:cubicBezTo>
                    <a:pt x="0" y="979"/>
                    <a:pt x="4" y="976"/>
                    <a:pt x="8" y="976"/>
                  </a:cubicBezTo>
                  <a:cubicBezTo>
                    <a:pt x="13" y="976"/>
                    <a:pt x="16" y="979"/>
                    <a:pt x="16" y="984"/>
                  </a:cubicBezTo>
                  <a:close/>
                  <a:moveTo>
                    <a:pt x="16" y="1176"/>
                  </a:moveTo>
                  <a:lnTo>
                    <a:pt x="16" y="1288"/>
                  </a:lnTo>
                  <a:cubicBezTo>
                    <a:pt x="16" y="1292"/>
                    <a:pt x="13" y="1296"/>
                    <a:pt x="8" y="1296"/>
                  </a:cubicBezTo>
                  <a:cubicBezTo>
                    <a:pt x="4" y="1296"/>
                    <a:pt x="0" y="1292"/>
                    <a:pt x="0" y="1288"/>
                  </a:cubicBezTo>
                  <a:lnTo>
                    <a:pt x="0" y="1176"/>
                  </a:lnTo>
                  <a:cubicBezTo>
                    <a:pt x="0" y="1171"/>
                    <a:pt x="4" y="1168"/>
                    <a:pt x="8" y="1168"/>
                  </a:cubicBezTo>
                  <a:cubicBezTo>
                    <a:pt x="13" y="1168"/>
                    <a:pt x="16" y="1171"/>
                    <a:pt x="16" y="1176"/>
                  </a:cubicBezTo>
                  <a:close/>
                  <a:moveTo>
                    <a:pt x="16" y="1368"/>
                  </a:moveTo>
                  <a:lnTo>
                    <a:pt x="16" y="1398"/>
                  </a:lnTo>
                  <a:lnTo>
                    <a:pt x="8" y="1390"/>
                  </a:lnTo>
                  <a:lnTo>
                    <a:pt x="90" y="1390"/>
                  </a:lnTo>
                  <a:cubicBezTo>
                    <a:pt x="95" y="1390"/>
                    <a:pt x="98" y="1393"/>
                    <a:pt x="98" y="1398"/>
                  </a:cubicBezTo>
                  <a:cubicBezTo>
                    <a:pt x="98" y="1402"/>
                    <a:pt x="95" y="1406"/>
                    <a:pt x="90" y="1406"/>
                  </a:cubicBezTo>
                  <a:lnTo>
                    <a:pt x="8" y="1406"/>
                  </a:lnTo>
                  <a:cubicBezTo>
                    <a:pt x="4" y="1406"/>
                    <a:pt x="0" y="1402"/>
                    <a:pt x="0" y="1398"/>
                  </a:cubicBezTo>
                  <a:lnTo>
                    <a:pt x="0" y="1368"/>
                  </a:lnTo>
                  <a:cubicBezTo>
                    <a:pt x="0" y="1363"/>
                    <a:pt x="4" y="1360"/>
                    <a:pt x="8" y="1360"/>
                  </a:cubicBezTo>
                  <a:cubicBezTo>
                    <a:pt x="13" y="1360"/>
                    <a:pt x="16" y="1363"/>
                    <a:pt x="16" y="1368"/>
                  </a:cubicBezTo>
                  <a:close/>
                  <a:moveTo>
                    <a:pt x="170" y="1390"/>
                  </a:moveTo>
                  <a:lnTo>
                    <a:pt x="282" y="1390"/>
                  </a:lnTo>
                  <a:cubicBezTo>
                    <a:pt x="287" y="1390"/>
                    <a:pt x="290" y="1393"/>
                    <a:pt x="290" y="1398"/>
                  </a:cubicBezTo>
                  <a:cubicBezTo>
                    <a:pt x="290" y="1402"/>
                    <a:pt x="287" y="1406"/>
                    <a:pt x="282" y="1406"/>
                  </a:cubicBezTo>
                  <a:lnTo>
                    <a:pt x="170" y="1406"/>
                  </a:lnTo>
                  <a:cubicBezTo>
                    <a:pt x="166" y="1406"/>
                    <a:pt x="162" y="1402"/>
                    <a:pt x="162" y="1398"/>
                  </a:cubicBezTo>
                  <a:cubicBezTo>
                    <a:pt x="162" y="1393"/>
                    <a:pt x="166" y="1390"/>
                    <a:pt x="170" y="1390"/>
                  </a:cubicBezTo>
                  <a:close/>
                  <a:moveTo>
                    <a:pt x="362" y="1390"/>
                  </a:moveTo>
                  <a:lnTo>
                    <a:pt x="474" y="1390"/>
                  </a:lnTo>
                  <a:cubicBezTo>
                    <a:pt x="479" y="1390"/>
                    <a:pt x="482" y="1393"/>
                    <a:pt x="482" y="1398"/>
                  </a:cubicBezTo>
                  <a:cubicBezTo>
                    <a:pt x="482" y="1402"/>
                    <a:pt x="479" y="1406"/>
                    <a:pt x="474" y="1406"/>
                  </a:cubicBezTo>
                  <a:lnTo>
                    <a:pt x="362" y="1406"/>
                  </a:lnTo>
                  <a:cubicBezTo>
                    <a:pt x="358" y="1406"/>
                    <a:pt x="354" y="1402"/>
                    <a:pt x="354" y="1398"/>
                  </a:cubicBezTo>
                  <a:cubicBezTo>
                    <a:pt x="354" y="1393"/>
                    <a:pt x="358" y="1390"/>
                    <a:pt x="362" y="1390"/>
                  </a:cubicBezTo>
                  <a:close/>
                  <a:moveTo>
                    <a:pt x="554" y="1390"/>
                  </a:moveTo>
                  <a:lnTo>
                    <a:pt x="666" y="1390"/>
                  </a:lnTo>
                  <a:cubicBezTo>
                    <a:pt x="671" y="1390"/>
                    <a:pt x="674" y="1393"/>
                    <a:pt x="674" y="1398"/>
                  </a:cubicBezTo>
                  <a:cubicBezTo>
                    <a:pt x="674" y="1402"/>
                    <a:pt x="671" y="1406"/>
                    <a:pt x="666" y="1406"/>
                  </a:cubicBezTo>
                  <a:lnTo>
                    <a:pt x="554" y="1406"/>
                  </a:lnTo>
                  <a:cubicBezTo>
                    <a:pt x="550" y="1406"/>
                    <a:pt x="546" y="1402"/>
                    <a:pt x="546" y="1398"/>
                  </a:cubicBezTo>
                  <a:cubicBezTo>
                    <a:pt x="546" y="1393"/>
                    <a:pt x="550" y="1390"/>
                    <a:pt x="554" y="1390"/>
                  </a:cubicBezTo>
                  <a:close/>
                  <a:moveTo>
                    <a:pt x="746" y="1390"/>
                  </a:moveTo>
                  <a:lnTo>
                    <a:pt x="801" y="1390"/>
                  </a:lnTo>
                  <a:lnTo>
                    <a:pt x="793" y="1398"/>
                  </a:lnTo>
                  <a:lnTo>
                    <a:pt x="793" y="1340"/>
                  </a:lnTo>
                  <a:cubicBezTo>
                    <a:pt x="793" y="1336"/>
                    <a:pt x="797" y="1332"/>
                    <a:pt x="801" y="1332"/>
                  </a:cubicBezTo>
                  <a:cubicBezTo>
                    <a:pt x="806" y="1332"/>
                    <a:pt x="809" y="1336"/>
                    <a:pt x="809" y="1340"/>
                  </a:cubicBezTo>
                  <a:lnTo>
                    <a:pt x="809" y="1398"/>
                  </a:lnTo>
                  <a:cubicBezTo>
                    <a:pt x="809" y="1402"/>
                    <a:pt x="806" y="1406"/>
                    <a:pt x="801" y="1406"/>
                  </a:cubicBezTo>
                  <a:lnTo>
                    <a:pt x="746" y="1406"/>
                  </a:lnTo>
                  <a:cubicBezTo>
                    <a:pt x="742" y="1406"/>
                    <a:pt x="738" y="1402"/>
                    <a:pt x="738" y="1398"/>
                  </a:cubicBezTo>
                  <a:cubicBezTo>
                    <a:pt x="738" y="1393"/>
                    <a:pt x="742" y="1390"/>
                    <a:pt x="746" y="1390"/>
                  </a:cubicBezTo>
                  <a:close/>
                  <a:moveTo>
                    <a:pt x="793" y="1260"/>
                  </a:moveTo>
                  <a:lnTo>
                    <a:pt x="793" y="1148"/>
                  </a:lnTo>
                  <a:cubicBezTo>
                    <a:pt x="793" y="1144"/>
                    <a:pt x="797" y="1140"/>
                    <a:pt x="801" y="1140"/>
                  </a:cubicBezTo>
                  <a:cubicBezTo>
                    <a:pt x="806" y="1140"/>
                    <a:pt x="809" y="1144"/>
                    <a:pt x="809" y="1148"/>
                  </a:cubicBezTo>
                  <a:lnTo>
                    <a:pt x="809" y="1260"/>
                  </a:lnTo>
                  <a:cubicBezTo>
                    <a:pt x="809" y="1265"/>
                    <a:pt x="806" y="1268"/>
                    <a:pt x="801" y="1268"/>
                  </a:cubicBezTo>
                  <a:cubicBezTo>
                    <a:pt x="797" y="1268"/>
                    <a:pt x="793" y="1265"/>
                    <a:pt x="793" y="1260"/>
                  </a:cubicBezTo>
                  <a:close/>
                  <a:moveTo>
                    <a:pt x="793" y="1068"/>
                  </a:moveTo>
                  <a:lnTo>
                    <a:pt x="793" y="956"/>
                  </a:lnTo>
                  <a:cubicBezTo>
                    <a:pt x="793" y="952"/>
                    <a:pt x="797" y="948"/>
                    <a:pt x="801" y="948"/>
                  </a:cubicBezTo>
                  <a:cubicBezTo>
                    <a:pt x="806" y="948"/>
                    <a:pt x="809" y="952"/>
                    <a:pt x="809" y="956"/>
                  </a:cubicBezTo>
                  <a:lnTo>
                    <a:pt x="809" y="1068"/>
                  </a:lnTo>
                  <a:cubicBezTo>
                    <a:pt x="809" y="1073"/>
                    <a:pt x="806" y="1076"/>
                    <a:pt x="801" y="1076"/>
                  </a:cubicBezTo>
                  <a:cubicBezTo>
                    <a:pt x="797" y="1076"/>
                    <a:pt x="793" y="1073"/>
                    <a:pt x="793" y="1068"/>
                  </a:cubicBezTo>
                  <a:close/>
                  <a:moveTo>
                    <a:pt x="793" y="876"/>
                  </a:moveTo>
                  <a:lnTo>
                    <a:pt x="793" y="764"/>
                  </a:lnTo>
                  <a:cubicBezTo>
                    <a:pt x="793" y="760"/>
                    <a:pt x="797" y="756"/>
                    <a:pt x="801" y="756"/>
                  </a:cubicBezTo>
                  <a:cubicBezTo>
                    <a:pt x="806" y="756"/>
                    <a:pt x="809" y="760"/>
                    <a:pt x="809" y="764"/>
                  </a:cubicBezTo>
                  <a:lnTo>
                    <a:pt x="809" y="876"/>
                  </a:lnTo>
                  <a:cubicBezTo>
                    <a:pt x="809" y="881"/>
                    <a:pt x="806" y="884"/>
                    <a:pt x="801" y="884"/>
                  </a:cubicBezTo>
                  <a:cubicBezTo>
                    <a:pt x="797" y="884"/>
                    <a:pt x="793" y="881"/>
                    <a:pt x="793" y="876"/>
                  </a:cubicBezTo>
                  <a:close/>
                  <a:moveTo>
                    <a:pt x="793" y="684"/>
                  </a:moveTo>
                  <a:lnTo>
                    <a:pt x="793" y="572"/>
                  </a:lnTo>
                  <a:cubicBezTo>
                    <a:pt x="793" y="568"/>
                    <a:pt x="797" y="564"/>
                    <a:pt x="801" y="564"/>
                  </a:cubicBezTo>
                  <a:cubicBezTo>
                    <a:pt x="806" y="564"/>
                    <a:pt x="809" y="568"/>
                    <a:pt x="809" y="572"/>
                  </a:cubicBezTo>
                  <a:lnTo>
                    <a:pt x="809" y="684"/>
                  </a:lnTo>
                  <a:cubicBezTo>
                    <a:pt x="809" y="689"/>
                    <a:pt x="806" y="692"/>
                    <a:pt x="801" y="692"/>
                  </a:cubicBezTo>
                  <a:cubicBezTo>
                    <a:pt x="797" y="692"/>
                    <a:pt x="793" y="689"/>
                    <a:pt x="793" y="684"/>
                  </a:cubicBezTo>
                  <a:close/>
                  <a:moveTo>
                    <a:pt x="793" y="492"/>
                  </a:moveTo>
                  <a:lnTo>
                    <a:pt x="793" y="380"/>
                  </a:lnTo>
                  <a:cubicBezTo>
                    <a:pt x="793" y="376"/>
                    <a:pt x="797" y="372"/>
                    <a:pt x="801" y="372"/>
                  </a:cubicBezTo>
                  <a:cubicBezTo>
                    <a:pt x="806" y="372"/>
                    <a:pt x="809" y="376"/>
                    <a:pt x="809" y="380"/>
                  </a:cubicBezTo>
                  <a:lnTo>
                    <a:pt x="809" y="492"/>
                  </a:lnTo>
                  <a:cubicBezTo>
                    <a:pt x="809" y="497"/>
                    <a:pt x="806" y="500"/>
                    <a:pt x="801" y="500"/>
                  </a:cubicBezTo>
                  <a:cubicBezTo>
                    <a:pt x="797" y="500"/>
                    <a:pt x="793" y="497"/>
                    <a:pt x="793" y="492"/>
                  </a:cubicBezTo>
                  <a:close/>
                  <a:moveTo>
                    <a:pt x="793" y="300"/>
                  </a:moveTo>
                  <a:lnTo>
                    <a:pt x="793" y="188"/>
                  </a:lnTo>
                  <a:cubicBezTo>
                    <a:pt x="793" y="184"/>
                    <a:pt x="797" y="180"/>
                    <a:pt x="801" y="180"/>
                  </a:cubicBezTo>
                  <a:cubicBezTo>
                    <a:pt x="806" y="180"/>
                    <a:pt x="809" y="184"/>
                    <a:pt x="809" y="188"/>
                  </a:cubicBezTo>
                  <a:lnTo>
                    <a:pt x="809" y="300"/>
                  </a:lnTo>
                  <a:cubicBezTo>
                    <a:pt x="809" y="305"/>
                    <a:pt x="806" y="308"/>
                    <a:pt x="801" y="308"/>
                  </a:cubicBezTo>
                  <a:cubicBezTo>
                    <a:pt x="797" y="308"/>
                    <a:pt x="793" y="305"/>
                    <a:pt x="793" y="300"/>
                  </a:cubicBezTo>
                  <a:close/>
                  <a:moveTo>
                    <a:pt x="793" y="108"/>
                  </a:moveTo>
                  <a:lnTo>
                    <a:pt x="793" y="8"/>
                  </a:lnTo>
                  <a:lnTo>
                    <a:pt x="801" y="16"/>
                  </a:lnTo>
                  <a:lnTo>
                    <a:pt x="790" y="16"/>
                  </a:lnTo>
                  <a:cubicBezTo>
                    <a:pt x="786" y="16"/>
                    <a:pt x="782" y="12"/>
                    <a:pt x="782" y="8"/>
                  </a:cubicBezTo>
                  <a:cubicBezTo>
                    <a:pt x="782" y="3"/>
                    <a:pt x="786" y="0"/>
                    <a:pt x="790" y="0"/>
                  </a:cubicBezTo>
                  <a:lnTo>
                    <a:pt x="801" y="0"/>
                  </a:lnTo>
                  <a:cubicBezTo>
                    <a:pt x="806" y="0"/>
                    <a:pt x="809" y="3"/>
                    <a:pt x="809" y="8"/>
                  </a:cubicBezTo>
                  <a:lnTo>
                    <a:pt x="809" y="108"/>
                  </a:lnTo>
                  <a:cubicBezTo>
                    <a:pt x="809" y="113"/>
                    <a:pt x="806" y="116"/>
                    <a:pt x="801" y="116"/>
                  </a:cubicBezTo>
                  <a:cubicBezTo>
                    <a:pt x="797" y="116"/>
                    <a:pt x="793" y="113"/>
                    <a:pt x="793" y="108"/>
                  </a:cubicBezTo>
                  <a:close/>
                  <a:moveTo>
                    <a:pt x="710" y="16"/>
                  </a:moveTo>
                  <a:lnTo>
                    <a:pt x="598" y="16"/>
                  </a:lnTo>
                  <a:cubicBezTo>
                    <a:pt x="594" y="16"/>
                    <a:pt x="590" y="12"/>
                    <a:pt x="590" y="8"/>
                  </a:cubicBezTo>
                  <a:cubicBezTo>
                    <a:pt x="590" y="3"/>
                    <a:pt x="594" y="0"/>
                    <a:pt x="598" y="0"/>
                  </a:cubicBezTo>
                  <a:lnTo>
                    <a:pt x="710" y="0"/>
                  </a:lnTo>
                  <a:cubicBezTo>
                    <a:pt x="715" y="0"/>
                    <a:pt x="718" y="3"/>
                    <a:pt x="718" y="8"/>
                  </a:cubicBezTo>
                  <a:cubicBezTo>
                    <a:pt x="718" y="12"/>
                    <a:pt x="715" y="16"/>
                    <a:pt x="710" y="16"/>
                  </a:cubicBezTo>
                  <a:close/>
                  <a:moveTo>
                    <a:pt x="518" y="16"/>
                  </a:moveTo>
                  <a:lnTo>
                    <a:pt x="406" y="16"/>
                  </a:lnTo>
                  <a:cubicBezTo>
                    <a:pt x="402" y="16"/>
                    <a:pt x="398" y="12"/>
                    <a:pt x="398" y="8"/>
                  </a:cubicBezTo>
                  <a:cubicBezTo>
                    <a:pt x="398" y="3"/>
                    <a:pt x="402" y="0"/>
                    <a:pt x="406" y="0"/>
                  </a:cubicBezTo>
                  <a:lnTo>
                    <a:pt x="518" y="0"/>
                  </a:lnTo>
                  <a:cubicBezTo>
                    <a:pt x="523" y="0"/>
                    <a:pt x="526" y="3"/>
                    <a:pt x="526" y="8"/>
                  </a:cubicBezTo>
                  <a:cubicBezTo>
                    <a:pt x="526" y="12"/>
                    <a:pt x="523" y="16"/>
                    <a:pt x="518" y="16"/>
                  </a:cubicBezTo>
                  <a:close/>
                  <a:moveTo>
                    <a:pt x="326" y="16"/>
                  </a:moveTo>
                  <a:lnTo>
                    <a:pt x="214" y="16"/>
                  </a:lnTo>
                  <a:cubicBezTo>
                    <a:pt x="210" y="16"/>
                    <a:pt x="206" y="12"/>
                    <a:pt x="206" y="8"/>
                  </a:cubicBezTo>
                  <a:cubicBezTo>
                    <a:pt x="206" y="3"/>
                    <a:pt x="210" y="0"/>
                    <a:pt x="214" y="0"/>
                  </a:cubicBezTo>
                  <a:lnTo>
                    <a:pt x="326" y="0"/>
                  </a:lnTo>
                  <a:cubicBezTo>
                    <a:pt x="331" y="0"/>
                    <a:pt x="334" y="3"/>
                    <a:pt x="334" y="8"/>
                  </a:cubicBezTo>
                  <a:cubicBezTo>
                    <a:pt x="334" y="12"/>
                    <a:pt x="331" y="16"/>
                    <a:pt x="326" y="16"/>
                  </a:cubicBezTo>
                  <a:close/>
                  <a:moveTo>
                    <a:pt x="134" y="16"/>
                  </a:moveTo>
                  <a:lnTo>
                    <a:pt x="22" y="16"/>
                  </a:lnTo>
                  <a:cubicBezTo>
                    <a:pt x="18" y="16"/>
                    <a:pt x="14" y="12"/>
                    <a:pt x="14" y="8"/>
                  </a:cubicBezTo>
                  <a:cubicBezTo>
                    <a:pt x="14" y="3"/>
                    <a:pt x="18" y="0"/>
                    <a:pt x="22" y="0"/>
                  </a:cubicBezTo>
                  <a:lnTo>
                    <a:pt x="134" y="0"/>
                  </a:lnTo>
                  <a:cubicBezTo>
                    <a:pt x="139" y="0"/>
                    <a:pt x="142" y="3"/>
                    <a:pt x="142" y="8"/>
                  </a:cubicBezTo>
                  <a:cubicBezTo>
                    <a:pt x="142" y="12"/>
                    <a:pt x="139" y="16"/>
                    <a:pt x="134" y="1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89" name="Rectangle 397"/>
            <p:cNvSpPr>
              <a:spLocks noChangeArrowheads="1"/>
            </p:cNvSpPr>
            <p:nvPr/>
          </p:nvSpPr>
          <p:spPr bwMode="auto">
            <a:xfrm>
              <a:off x="2547" y="2855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66690" name="Line 402"/>
            <p:cNvSpPr>
              <a:spLocks noChangeShapeType="1"/>
            </p:cNvSpPr>
            <p:nvPr/>
          </p:nvSpPr>
          <p:spPr bwMode="auto">
            <a:xfrm>
              <a:off x="2509" y="3206"/>
              <a:ext cx="101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91" name="Freeform 403"/>
            <p:cNvSpPr>
              <a:spLocks/>
            </p:cNvSpPr>
            <p:nvPr/>
          </p:nvSpPr>
          <p:spPr bwMode="auto">
            <a:xfrm>
              <a:off x="2602" y="3176"/>
              <a:ext cx="93" cy="61"/>
            </a:xfrm>
            <a:custGeom>
              <a:avLst/>
              <a:gdLst>
                <a:gd name="T0" fmla="*/ 0 w 93"/>
                <a:gd name="T1" fmla="*/ 0 h 61"/>
                <a:gd name="T2" fmla="*/ 93 w 93"/>
                <a:gd name="T3" fmla="*/ 30 h 61"/>
                <a:gd name="T4" fmla="*/ 0 w 93"/>
                <a:gd name="T5" fmla="*/ 61 h 61"/>
                <a:gd name="T6" fmla="*/ 0 w 93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61"/>
                <a:gd name="T14" fmla="*/ 93 w 9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61">
                  <a:moveTo>
                    <a:pt x="0" y="0"/>
                  </a:moveTo>
                  <a:lnTo>
                    <a:pt x="93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92" name="Line 404"/>
            <p:cNvSpPr>
              <a:spLocks noChangeShapeType="1"/>
            </p:cNvSpPr>
            <p:nvPr/>
          </p:nvSpPr>
          <p:spPr bwMode="auto">
            <a:xfrm>
              <a:off x="2509" y="3319"/>
              <a:ext cx="101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93" name="Freeform 405"/>
            <p:cNvSpPr>
              <a:spLocks/>
            </p:cNvSpPr>
            <p:nvPr/>
          </p:nvSpPr>
          <p:spPr bwMode="auto">
            <a:xfrm>
              <a:off x="2602" y="3289"/>
              <a:ext cx="93" cy="61"/>
            </a:xfrm>
            <a:custGeom>
              <a:avLst/>
              <a:gdLst>
                <a:gd name="T0" fmla="*/ 0 w 93"/>
                <a:gd name="T1" fmla="*/ 0 h 61"/>
                <a:gd name="T2" fmla="*/ 93 w 93"/>
                <a:gd name="T3" fmla="*/ 30 h 61"/>
                <a:gd name="T4" fmla="*/ 0 w 93"/>
                <a:gd name="T5" fmla="*/ 61 h 61"/>
                <a:gd name="T6" fmla="*/ 0 w 93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61"/>
                <a:gd name="T14" fmla="*/ 93 w 9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61">
                  <a:moveTo>
                    <a:pt x="0" y="0"/>
                  </a:moveTo>
                  <a:lnTo>
                    <a:pt x="93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458"/>
          <p:cNvGrpSpPr>
            <a:grpSpLocks/>
          </p:cNvGrpSpPr>
          <p:nvPr/>
        </p:nvGrpSpPr>
        <p:grpSpPr bwMode="auto">
          <a:xfrm>
            <a:off x="4956175" y="4735513"/>
            <a:ext cx="482600" cy="1069975"/>
            <a:chOff x="3491" y="2855"/>
            <a:chExt cx="304" cy="674"/>
          </a:xfrm>
        </p:grpSpPr>
        <p:sp>
          <p:nvSpPr>
            <p:cNvPr id="66676" name="Rectangle 428"/>
            <p:cNvSpPr>
              <a:spLocks noChangeArrowheads="1"/>
            </p:cNvSpPr>
            <p:nvPr/>
          </p:nvSpPr>
          <p:spPr bwMode="auto">
            <a:xfrm>
              <a:off x="3494" y="3005"/>
              <a:ext cx="298" cy="52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6677" name="Freeform 429"/>
            <p:cNvSpPr>
              <a:spLocks noEditPoints="1"/>
            </p:cNvSpPr>
            <p:nvPr/>
          </p:nvSpPr>
          <p:spPr bwMode="auto">
            <a:xfrm>
              <a:off x="3491" y="3002"/>
              <a:ext cx="304" cy="527"/>
            </a:xfrm>
            <a:custGeom>
              <a:avLst/>
              <a:gdLst>
                <a:gd name="T0" fmla="*/ 0 w 809"/>
                <a:gd name="T1" fmla="*/ 0 h 1406"/>
                <a:gd name="T2" fmla="*/ 0 w 809"/>
                <a:gd name="T3" fmla="*/ 0 h 1406"/>
                <a:gd name="T4" fmla="*/ 0 w 809"/>
                <a:gd name="T5" fmla="*/ 0 h 1406"/>
                <a:gd name="T6" fmla="*/ 0 w 809"/>
                <a:gd name="T7" fmla="*/ 0 h 1406"/>
                <a:gd name="T8" fmla="*/ 0 w 809"/>
                <a:gd name="T9" fmla="*/ 0 h 1406"/>
                <a:gd name="T10" fmla="*/ 0 w 809"/>
                <a:gd name="T11" fmla="*/ 0 h 1406"/>
                <a:gd name="T12" fmla="*/ 0 w 809"/>
                <a:gd name="T13" fmla="*/ 0 h 1406"/>
                <a:gd name="T14" fmla="*/ 0 w 809"/>
                <a:gd name="T15" fmla="*/ 0 h 1406"/>
                <a:gd name="T16" fmla="*/ 0 w 809"/>
                <a:gd name="T17" fmla="*/ 0 h 1406"/>
                <a:gd name="T18" fmla="*/ 0 w 809"/>
                <a:gd name="T19" fmla="*/ 0 h 1406"/>
                <a:gd name="T20" fmla="*/ 0 w 809"/>
                <a:gd name="T21" fmla="*/ 0 h 1406"/>
                <a:gd name="T22" fmla="*/ 0 w 809"/>
                <a:gd name="T23" fmla="*/ 0 h 1406"/>
                <a:gd name="T24" fmla="*/ 0 w 809"/>
                <a:gd name="T25" fmla="*/ 0 h 1406"/>
                <a:gd name="T26" fmla="*/ 0 w 809"/>
                <a:gd name="T27" fmla="*/ 0 h 1406"/>
                <a:gd name="T28" fmla="*/ 0 w 809"/>
                <a:gd name="T29" fmla="*/ 0 h 1406"/>
                <a:gd name="T30" fmla="*/ 0 w 809"/>
                <a:gd name="T31" fmla="*/ 0 h 1406"/>
                <a:gd name="T32" fmla="*/ 0 w 809"/>
                <a:gd name="T33" fmla="*/ 0 h 1406"/>
                <a:gd name="T34" fmla="*/ 0 w 809"/>
                <a:gd name="T35" fmla="*/ 0 h 1406"/>
                <a:gd name="T36" fmla="*/ 0 w 809"/>
                <a:gd name="T37" fmla="*/ 0 h 1406"/>
                <a:gd name="T38" fmla="*/ 0 w 809"/>
                <a:gd name="T39" fmla="*/ 0 h 1406"/>
                <a:gd name="T40" fmla="*/ 0 w 809"/>
                <a:gd name="T41" fmla="*/ 0 h 1406"/>
                <a:gd name="T42" fmla="*/ 0 w 809"/>
                <a:gd name="T43" fmla="*/ 0 h 1406"/>
                <a:gd name="T44" fmla="*/ 0 w 809"/>
                <a:gd name="T45" fmla="*/ 0 h 1406"/>
                <a:gd name="T46" fmla="*/ 0 w 809"/>
                <a:gd name="T47" fmla="*/ 0 h 1406"/>
                <a:gd name="T48" fmla="*/ 0 w 809"/>
                <a:gd name="T49" fmla="*/ 0 h 1406"/>
                <a:gd name="T50" fmla="*/ 0 w 809"/>
                <a:gd name="T51" fmla="*/ 0 h 1406"/>
                <a:gd name="T52" fmla="*/ 0 w 809"/>
                <a:gd name="T53" fmla="*/ 0 h 1406"/>
                <a:gd name="T54" fmla="*/ 0 w 809"/>
                <a:gd name="T55" fmla="*/ 0 h 1406"/>
                <a:gd name="T56" fmla="*/ 0 w 809"/>
                <a:gd name="T57" fmla="*/ 0 h 1406"/>
                <a:gd name="T58" fmla="*/ 0 w 809"/>
                <a:gd name="T59" fmla="*/ 0 h 1406"/>
                <a:gd name="T60" fmla="*/ 0 w 809"/>
                <a:gd name="T61" fmla="*/ 0 h 1406"/>
                <a:gd name="T62" fmla="*/ 0 w 809"/>
                <a:gd name="T63" fmla="*/ 0 h 1406"/>
                <a:gd name="T64" fmla="*/ 0 w 809"/>
                <a:gd name="T65" fmla="*/ 0 h 1406"/>
                <a:gd name="T66" fmla="*/ 0 w 809"/>
                <a:gd name="T67" fmla="*/ 0 h 1406"/>
                <a:gd name="T68" fmla="*/ 0 w 809"/>
                <a:gd name="T69" fmla="*/ 0 h 1406"/>
                <a:gd name="T70" fmla="*/ 0 w 809"/>
                <a:gd name="T71" fmla="*/ 0 h 1406"/>
                <a:gd name="T72" fmla="*/ 0 w 809"/>
                <a:gd name="T73" fmla="*/ 0 h 1406"/>
                <a:gd name="T74" fmla="*/ 0 w 809"/>
                <a:gd name="T75" fmla="*/ 0 h 1406"/>
                <a:gd name="T76" fmla="*/ 0 w 809"/>
                <a:gd name="T77" fmla="*/ 0 h 1406"/>
                <a:gd name="T78" fmla="*/ 0 w 809"/>
                <a:gd name="T79" fmla="*/ 0 h 1406"/>
                <a:gd name="T80" fmla="*/ 0 w 809"/>
                <a:gd name="T81" fmla="*/ 0 h 1406"/>
                <a:gd name="T82" fmla="*/ 0 w 809"/>
                <a:gd name="T83" fmla="*/ 0 h 1406"/>
                <a:gd name="T84" fmla="*/ 0 w 809"/>
                <a:gd name="T85" fmla="*/ 0 h 1406"/>
                <a:gd name="T86" fmla="*/ 0 w 809"/>
                <a:gd name="T87" fmla="*/ 0 h 1406"/>
                <a:gd name="T88" fmla="*/ 0 w 809"/>
                <a:gd name="T89" fmla="*/ 0 h 1406"/>
                <a:gd name="T90" fmla="*/ 0 w 809"/>
                <a:gd name="T91" fmla="*/ 0 h 1406"/>
                <a:gd name="T92" fmla="*/ 0 w 809"/>
                <a:gd name="T93" fmla="*/ 0 h 1406"/>
                <a:gd name="T94" fmla="*/ 0 w 809"/>
                <a:gd name="T95" fmla="*/ 0 h 1406"/>
                <a:gd name="T96" fmla="*/ 0 w 809"/>
                <a:gd name="T97" fmla="*/ 0 h 1406"/>
                <a:gd name="T98" fmla="*/ 0 w 809"/>
                <a:gd name="T99" fmla="*/ 0 h 1406"/>
                <a:gd name="T100" fmla="*/ 0 w 809"/>
                <a:gd name="T101" fmla="*/ 0 h 1406"/>
                <a:gd name="T102" fmla="*/ 0 w 809"/>
                <a:gd name="T103" fmla="*/ 0 h 1406"/>
                <a:gd name="T104" fmla="*/ 0 w 809"/>
                <a:gd name="T105" fmla="*/ 0 h 1406"/>
                <a:gd name="T106" fmla="*/ 0 w 809"/>
                <a:gd name="T107" fmla="*/ 0 h 1406"/>
                <a:gd name="T108" fmla="*/ 0 w 809"/>
                <a:gd name="T109" fmla="*/ 0 h 1406"/>
                <a:gd name="T110" fmla="*/ 0 w 809"/>
                <a:gd name="T111" fmla="*/ 0 h 1406"/>
                <a:gd name="T112" fmla="*/ 0 w 809"/>
                <a:gd name="T113" fmla="*/ 0 h 140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09"/>
                <a:gd name="T172" fmla="*/ 0 h 1406"/>
                <a:gd name="T173" fmla="*/ 809 w 809"/>
                <a:gd name="T174" fmla="*/ 1406 h 140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09" h="1406">
                  <a:moveTo>
                    <a:pt x="16" y="24"/>
                  </a:moveTo>
                  <a:lnTo>
                    <a:pt x="16" y="136"/>
                  </a:lnTo>
                  <a:cubicBezTo>
                    <a:pt x="16" y="140"/>
                    <a:pt x="13" y="144"/>
                    <a:pt x="8" y="144"/>
                  </a:cubicBezTo>
                  <a:cubicBezTo>
                    <a:pt x="4" y="144"/>
                    <a:pt x="0" y="140"/>
                    <a:pt x="0" y="136"/>
                  </a:cubicBezTo>
                  <a:lnTo>
                    <a:pt x="0" y="24"/>
                  </a:lnTo>
                  <a:cubicBezTo>
                    <a:pt x="0" y="19"/>
                    <a:pt x="4" y="16"/>
                    <a:pt x="8" y="16"/>
                  </a:cubicBezTo>
                  <a:cubicBezTo>
                    <a:pt x="13" y="16"/>
                    <a:pt x="16" y="19"/>
                    <a:pt x="16" y="24"/>
                  </a:cubicBezTo>
                  <a:close/>
                  <a:moveTo>
                    <a:pt x="16" y="216"/>
                  </a:moveTo>
                  <a:lnTo>
                    <a:pt x="16" y="328"/>
                  </a:lnTo>
                  <a:cubicBezTo>
                    <a:pt x="16" y="332"/>
                    <a:pt x="13" y="336"/>
                    <a:pt x="8" y="336"/>
                  </a:cubicBezTo>
                  <a:cubicBezTo>
                    <a:pt x="4" y="336"/>
                    <a:pt x="0" y="332"/>
                    <a:pt x="0" y="328"/>
                  </a:cubicBezTo>
                  <a:lnTo>
                    <a:pt x="0" y="216"/>
                  </a:lnTo>
                  <a:cubicBezTo>
                    <a:pt x="0" y="211"/>
                    <a:pt x="4" y="208"/>
                    <a:pt x="8" y="208"/>
                  </a:cubicBezTo>
                  <a:cubicBezTo>
                    <a:pt x="13" y="208"/>
                    <a:pt x="16" y="211"/>
                    <a:pt x="16" y="216"/>
                  </a:cubicBezTo>
                  <a:close/>
                  <a:moveTo>
                    <a:pt x="16" y="408"/>
                  </a:moveTo>
                  <a:lnTo>
                    <a:pt x="16" y="520"/>
                  </a:lnTo>
                  <a:cubicBezTo>
                    <a:pt x="16" y="524"/>
                    <a:pt x="13" y="528"/>
                    <a:pt x="8" y="528"/>
                  </a:cubicBezTo>
                  <a:cubicBezTo>
                    <a:pt x="4" y="528"/>
                    <a:pt x="0" y="524"/>
                    <a:pt x="0" y="520"/>
                  </a:cubicBezTo>
                  <a:lnTo>
                    <a:pt x="0" y="408"/>
                  </a:lnTo>
                  <a:cubicBezTo>
                    <a:pt x="0" y="403"/>
                    <a:pt x="4" y="400"/>
                    <a:pt x="8" y="400"/>
                  </a:cubicBezTo>
                  <a:cubicBezTo>
                    <a:pt x="13" y="400"/>
                    <a:pt x="16" y="403"/>
                    <a:pt x="16" y="408"/>
                  </a:cubicBezTo>
                  <a:close/>
                  <a:moveTo>
                    <a:pt x="16" y="600"/>
                  </a:moveTo>
                  <a:lnTo>
                    <a:pt x="16" y="712"/>
                  </a:lnTo>
                  <a:cubicBezTo>
                    <a:pt x="16" y="716"/>
                    <a:pt x="13" y="720"/>
                    <a:pt x="8" y="720"/>
                  </a:cubicBezTo>
                  <a:cubicBezTo>
                    <a:pt x="4" y="720"/>
                    <a:pt x="0" y="716"/>
                    <a:pt x="0" y="712"/>
                  </a:cubicBezTo>
                  <a:lnTo>
                    <a:pt x="0" y="600"/>
                  </a:lnTo>
                  <a:cubicBezTo>
                    <a:pt x="0" y="595"/>
                    <a:pt x="4" y="592"/>
                    <a:pt x="8" y="592"/>
                  </a:cubicBezTo>
                  <a:cubicBezTo>
                    <a:pt x="13" y="592"/>
                    <a:pt x="16" y="595"/>
                    <a:pt x="16" y="600"/>
                  </a:cubicBezTo>
                  <a:close/>
                  <a:moveTo>
                    <a:pt x="16" y="792"/>
                  </a:moveTo>
                  <a:lnTo>
                    <a:pt x="16" y="904"/>
                  </a:lnTo>
                  <a:cubicBezTo>
                    <a:pt x="16" y="908"/>
                    <a:pt x="13" y="912"/>
                    <a:pt x="8" y="912"/>
                  </a:cubicBezTo>
                  <a:cubicBezTo>
                    <a:pt x="4" y="912"/>
                    <a:pt x="0" y="908"/>
                    <a:pt x="0" y="904"/>
                  </a:cubicBezTo>
                  <a:lnTo>
                    <a:pt x="0" y="792"/>
                  </a:lnTo>
                  <a:cubicBezTo>
                    <a:pt x="0" y="787"/>
                    <a:pt x="4" y="784"/>
                    <a:pt x="8" y="784"/>
                  </a:cubicBezTo>
                  <a:cubicBezTo>
                    <a:pt x="13" y="784"/>
                    <a:pt x="16" y="787"/>
                    <a:pt x="16" y="792"/>
                  </a:cubicBezTo>
                  <a:close/>
                  <a:moveTo>
                    <a:pt x="16" y="984"/>
                  </a:moveTo>
                  <a:lnTo>
                    <a:pt x="16" y="1096"/>
                  </a:lnTo>
                  <a:cubicBezTo>
                    <a:pt x="16" y="1100"/>
                    <a:pt x="13" y="1104"/>
                    <a:pt x="8" y="1104"/>
                  </a:cubicBezTo>
                  <a:cubicBezTo>
                    <a:pt x="4" y="1104"/>
                    <a:pt x="0" y="1100"/>
                    <a:pt x="0" y="1096"/>
                  </a:cubicBezTo>
                  <a:lnTo>
                    <a:pt x="0" y="984"/>
                  </a:lnTo>
                  <a:cubicBezTo>
                    <a:pt x="0" y="979"/>
                    <a:pt x="4" y="976"/>
                    <a:pt x="8" y="976"/>
                  </a:cubicBezTo>
                  <a:cubicBezTo>
                    <a:pt x="13" y="976"/>
                    <a:pt x="16" y="979"/>
                    <a:pt x="16" y="984"/>
                  </a:cubicBezTo>
                  <a:close/>
                  <a:moveTo>
                    <a:pt x="16" y="1176"/>
                  </a:moveTo>
                  <a:lnTo>
                    <a:pt x="16" y="1288"/>
                  </a:lnTo>
                  <a:cubicBezTo>
                    <a:pt x="16" y="1292"/>
                    <a:pt x="13" y="1296"/>
                    <a:pt x="8" y="1296"/>
                  </a:cubicBezTo>
                  <a:cubicBezTo>
                    <a:pt x="4" y="1296"/>
                    <a:pt x="0" y="1292"/>
                    <a:pt x="0" y="1288"/>
                  </a:cubicBezTo>
                  <a:lnTo>
                    <a:pt x="0" y="1176"/>
                  </a:lnTo>
                  <a:cubicBezTo>
                    <a:pt x="0" y="1171"/>
                    <a:pt x="4" y="1168"/>
                    <a:pt x="8" y="1168"/>
                  </a:cubicBezTo>
                  <a:cubicBezTo>
                    <a:pt x="13" y="1168"/>
                    <a:pt x="16" y="1171"/>
                    <a:pt x="16" y="1176"/>
                  </a:cubicBezTo>
                  <a:close/>
                  <a:moveTo>
                    <a:pt x="16" y="1368"/>
                  </a:moveTo>
                  <a:lnTo>
                    <a:pt x="16" y="1398"/>
                  </a:lnTo>
                  <a:lnTo>
                    <a:pt x="8" y="1390"/>
                  </a:lnTo>
                  <a:lnTo>
                    <a:pt x="90" y="1390"/>
                  </a:lnTo>
                  <a:cubicBezTo>
                    <a:pt x="95" y="1390"/>
                    <a:pt x="98" y="1393"/>
                    <a:pt x="98" y="1398"/>
                  </a:cubicBezTo>
                  <a:cubicBezTo>
                    <a:pt x="98" y="1402"/>
                    <a:pt x="95" y="1406"/>
                    <a:pt x="90" y="1406"/>
                  </a:cubicBezTo>
                  <a:lnTo>
                    <a:pt x="8" y="1406"/>
                  </a:lnTo>
                  <a:cubicBezTo>
                    <a:pt x="4" y="1406"/>
                    <a:pt x="0" y="1402"/>
                    <a:pt x="0" y="1398"/>
                  </a:cubicBezTo>
                  <a:lnTo>
                    <a:pt x="0" y="1368"/>
                  </a:lnTo>
                  <a:cubicBezTo>
                    <a:pt x="0" y="1363"/>
                    <a:pt x="4" y="1360"/>
                    <a:pt x="8" y="1360"/>
                  </a:cubicBezTo>
                  <a:cubicBezTo>
                    <a:pt x="13" y="1360"/>
                    <a:pt x="16" y="1363"/>
                    <a:pt x="16" y="1368"/>
                  </a:cubicBezTo>
                  <a:close/>
                  <a:moveTo>
                    <a:pt x="170" y="1390"/>
                  </a:moveTo>
                  <a:lnTo>
                    <a:pt x="282" y="1390"/>
                  </a:lnTo>
                  <a:cubicBezTo>
                    <a:pt x="287" y="1390"/>
                    <a:pt x="290" y="1393"/>
                    <a:pt x="290" y="1398"/>
                  </a:cubicBezTo>
                  <a:cubicBezTo>
                    <a:pt x="290" y="1402"/>
                    <a:pt x="287" y="1406"/>
                    <a:pt x="282" y="1406"/>
                  </a:cubicBezTo>
                  <a:lnTo>
                    <a:pt x="170" y="1406"/>
                  </a:lnTo>
                  <a:cubicBezTo>
                    <a:pt x="166" y="1406"/>
                    <a:pt x="162" y="1402"/>
                    <a:pt x="162" y="1398"/>
                  </a:cubicBezTo>
                  <a:cubicBezTo>
                    <a:pt x="162" y="1393"/>
                    <a:pt x="166" y="1390"/>
                    <a:pt x="170" y="1390"/>
                  </a:cubicBezTo>
                  <a:close/>
                  <a:moveTo>
                    <a:pt x="362" y="1390"/>
                  </a:moveTo>
                  <a:lnTo>
                    <a:pt x="474" y="1390"/>
                  </a:lnTo>
                  <a:cubicBezTo>
                    <a:pt x="479" y="1390"/>
                    <a:pt x="482" y="1393"/>
                    <a:pt x="482" y="1398"/>
                  </a:cubicBezTo>
                  <a:cubicBezTo>
                    <a:pt x="482" y="1402"/>
                    <a:pt x="479" y="1406"/>
                    <a:pt x="474" y="1406"/>
                  </a:cubicBezTo>
                  <a:lnTo>
                    <a:pt x="362" y="1406"/>
                  </a:lnTo>
                  <a:cubicBezTo>
                    <a:pt x="358" y="1406"/>
                    <a:pt x="354" y="1402"/>
                    <a:pt x="354" y="1398"/>
                  </a:cubicBezTo>
                  <a:cubicBezTo>
                    <a:pt x="354" y="1393"/>
                    <a:pt x="358" y="1390"/>
                    <a:pt x="362" y="1390"/>
                  </a:cubicBezTo>
                  <a:close/>
                  <a:moveTo>
                    <a:pt x="554" y="1390"/>
                  </a:moveTo>
                  <a:lnTo>
                    <a:pt x="666" y="1390"/>
                  </a:lnTo>
                  <a:cubicBezTo>
                    <a:pt x="671" y="1390"/>
                    <a:pt x="674" y="1393"/>
                    <a:pt x="674" y="1398"/>
                  </a:cubicBezTo>
                  <a:cubicBezTo>
                    <a:pt x="674" y="1402"/>
                    <a:pt x="671" y="1406"/>
                    <a:pt x="666" y="1406"/>
                  </a:cubicBezTo>
                  <a:lnTo>
                    <a:pt x="554" y="1406"/>
                  </a:lnTo>
                  <a:cubicBezTo>
                    <a:pt x="550" y="1406"/>
                    <a:pt x="546" y="1402"/>
                    <a:pt x="546" y="1398"/>
                  </a:cubicBezTo>
                  <a:cubicBezTo>
                    <a:pt x="546" y="1393"/>
                    <a:pt x="550" y="1390"/>
                    <a:pt x="554" y="1390"/>
                  </a:cubicBezTo>
                  <a:close/>
                  <a:moveTo>
                    <a:pt x="746" y="1390"/>
                  </a:moveTo>
                  <a:lnTo>
                    <a:pt x="801" y="1390"/>
                  </a:lnTo>
                  <a:lnTo>
                    <a:pt x="793" y="1398"/>
                  </a:lnTo>
                  <a:lnTo>
                    <a:pt x="793" y="1340"/>
                  </a:lnTo>
                  <a:cubicBezTo>
                    <a:pt x="793" y="1336"/>
                    <a:pt x="797" y="1332"/>
                    <a:pt x="801" y="1332"/>
                  </a:cubicBezTo>
                  <a:cubicBezTo>
                    <a:pt x="805" y="1332"/>
                    <a:pt x="809" y="1336"/>
                    <a:pt x="809" y="1340"/>
                  </a:cubicBezTo>
                  <a:lnTo>
                    <a:pt x="809" y="1398"/>
                  </a:lnTo>
                  <a:cubicBezTo>
                    <a:pt x="809" y="1402"/>
                    <a:pt x="805" y="1406"/>
                    <a:pt x="801" y="1406"/>
                  </a:cubicBezTo>
                  <a:lnTo>
                    <a:pt x="746" y="1406"/>
                  </a:lnTo>
                  <a:cubicBezTo>
                    <a:pt x="742" y="1406"/>
                    <a:pt x="738" y="1402"/>
                    <a:pt x="738" y="1398"/>
                  </a:cubicBezTo>
                  <a:cubicBezTo>
                    <a:pt x="738" y="1393"/>
                    <a:pt x="742" y="1390"/>
                    <a:pt x="746" y="1390"/>
                  </a:cubicBezTo>
                  <a:close/>
                  <a:moveTo>
                    <a:pt x="793" y="1260"/>
                  </a:moveTo>
                  <a:lnTo>
                    <a:pt x="793" y="1148"/>
                  </a:lnTo>
                  <a:cubicBezTo>
                    <a:pt x="793" y="1144"/>
                    <a:pt x="797" y="1140"/>
                    <a:pt x="801" y="1140"/>
                  </a:cubicBezTo>
                  <a:cubicBezTo>
                    <a:pt x="805" y="1140"/>
                    <a:pt x="809" y="1144"/>
                    <a:pt x="809" y="1148"/>
                  </a:cubicBezTo>
                  <a:lnTo>
                    <a:pt x="809" y="1260"/>
                  </a:lnTo>
                  <a:cubicBezTo>
                    <a:pt x="809" y="1265"/>
                    <a:pt x="805" y="1268"/>
                    <a:pt x="801" y="1268"/>
                  </a:cubicBezTo>
                  <a:cubicBezTo>
                    <a:pt x="797" y="1268"/>
                    <a:pt x="793" y="1265"/>
                    <a:pt x="793" y="1260"/>
                  </a:cubicBezTo>
                  <a:close/>
                  <a:moveTo>
                    <a:pt x="793" y="1068"/>
                  </a:moveTo>
                  <a:lnTo>
                    <a:pt x="793" y="956"/>
                  </a:lnTo>
                  <a:cubicBezTo>
                    <a:pt x="793" y="952"/>
                    <a:pt x="797" y="948"/>
                    <a:pt x="801" y="948"/>
                  </a:cubicBezTo>
                  <a:cubicBezTo>
                    <a:pt x="805" y="948"/>
                    <a:pt x="809" y="952"/>
                    <a:pt x="809" y="956"/>
                  </a:cubicBezTo>
                  <a:lnTo>
                    <a:pt x="809" y="1068"/>
                  </a:lnTo>
                  <a:cubicBezTo>
                    <a:pt x="809" y="1073"/>
                    <a:pt x="805" y="1076"/>
                    <a:pt x="801" y="1076"/>
                  </a:cubicBezTo>
                  <a:cubicBezTo>
                    <a:pt x="797" y="1076"/>
                    <a:pt x="793" y="1073"/>
                    <a:pt x="793" y="1068"/>
                  </a:cubicBezTo>
                  <a:close/>
                  <a:moveTo>
                    <a:pt x="793" y="876"/>
                  </a:moveTo>
                  <a:lnTo>
                    <a:pt x="793" y="764"/>
                  </a:lnTo>
                  <a:cubicBezTo>
                    <a:pt x="793" y="760"/>
                    <a:pt x="797" y="756"/>
                    <a:pt x="801" y="756"/>
                  </a:cubicBezTo>
                  <a:cubicBezTo>
                    <a:pt x="805" y="756"/>
                    <a:pt x="809" y="760"/>
                    <a:pt x="809" y="764"/>
                  </a:cubicBezTo>
                  <a:lnTo>
                    <a:pt x="809" y="876"/>
                  </a:lnTo>
                  <a:cubicBezTo>
                    <a:pt x="809" y="881"/>
                    <a:pt x="805" y="884"/>
                    <a:pt x="801" y="884"/>
                  </a:cubicBezTo>
                  <a:cubicBezTo>
                    <a:pt x="797" y="884"/>
                    <a:pt x="793" y="881"/>
                    <a:pt x="793" y="876"/>
                  </a:cubicBezTo>
                  <a:close/>
                  <a:moveTo>
                    <a:pt x="793" y="684"/>
                  </a:moveTo>
                  <a:lnTo>
                    <a:pt x="793" y="572"/>
                  </a:lnTo>
                  <a:cubicBezTo>
                    <a:pt x="793" y="568"/>
                    <a:pt x="797" y="564"/>
                    <a:pt x="801" y="564"/>
                  </a:cubicBezTo>
                  <a:cubicBezTo>
                    <a:pt x="805" y="564"/>
                    <a:pt x="809" y="568"/>
                    <a:pt x="809" y="572"/>
                  </a:cubicBezTo>
                  <a:lnTo>
                    <a:pt x="809" y="684"/>
                  </a:lnTo>
                  <a:cubicBezTo>
                    <a:pt x="809" y="689"/>
                    <a:pt x="805" y="692"/>
                    <a:pt x="801" y="692"/>
                  </a:cubicBezTo>
                  <a:cubicBezTo>
                    <a:pt x="797" y="692"/>
                    <a:pt x="793" y="689"/>
                    <a:pt x="793" y="684"/>
                  </a:cubicBezTo>
                  <a:close/>
                  <a:moveTo>
                    <a:pt x="793" y="492"/>
                  </a:moveTo>
                  <a:lnTo>
                    <a:pt x="793" y="380"/>
                  </a:lnTo>
                  <a:cubicBezTo>
                    <a:pt x="793" y="376"/>
                    <a:pt x="797" y="372"/>
                    <a:pt x="801" y="372"/>
                  </a:cubicBezTo>
                  <a:cubicBezTo>
                    <a:pt x="805" y="372"/>
                    <a:pt x="809" y="376"/>
                    <a:pt x="809" y="380"/>
                  </a:cubicBezTo>
                  <a:lnTo>
                    <a:pt x="809" y="492"/>
                  </a:lnTo>
                  <a:cubicBezTo>
                    <a:pt x="809" y="497"/>
                    <a:pt x="805" y="500"/>
                    <a:pt x="801" y="500"/>
                  </a:cubicBezTo>
                  <a:cubicBezTo>
                    <a:pt x="797" y="500"/>
                    <a:pt x="793" y="497"/>
                    <a:pt x="793" y="492"/>
                  </a:cubicBezTo>
                  <a:close/>
                  <a:moveTo>
                    <a:pt x="793" y="300"/>
                  </a:moveTo>
                  <a:lnTo>
                    <a:pt x="793" y="188"/>
                  </a:lnTo>
                  <a:cubicBezTo>
                    <a:pt x="793" y="184"/>
                    <a:pt x="797" y="180"/>
                    <a:pt x="801" y="180"/>
                  </a:cubicBezTo>
                  <a:cubicBezTo>
                    <a:pt x="805" y="180"/>
                    <a:pt x="809" y="184"/>
                    <a:pt x="809" y="188"/>
                  </a:cubicBezTo>
                  <a:lnTo>
                    <a:pt x="809" y="300"/>
                  </a:lnTo>
                  <a:cubicBezTo>
                    <a:pt x="809" y="305"/>
                    <a:pt x="805" y="308"/>
                    <a:pt x="801" y="308"/>
                  </a:cubicBezTo>
                  <a:cubicBezTo>
                    <a:pt x="797" y="308"/>
                    <a:pt x="793" y="305"/>
                    <a:pt x="793" y="300"/>
                  </a:cubicBezTo>
                  <a:close/>
                  <a:moveTo>
                    <a:pt x="793" y="108"/>
                  </a:moveTo>
                  <a:lnTo>
                    <a:pt x="793" y="8"/>
                  </a:lnTo>
                  <a:lnTo>
                    <a:pt x="801" y="16"/>
                  </a:lnTo>
                  <a:lnTo>
                    <a:pt x="790" y="16"/>
                  </a:lnTo>
                  <a:cubicBezTo>
                    <a:pt x="786" y="16"/>
                    <a:pt x="782" y="12"/>
                    <a:pt x="782" y="8"/>
                  </a:cubicBezTo>
                  <a:cubicBezTo>
                    <a:pt x="782" y="3"/>
                    <a:pt x="786" y="0"/>
                    <a:pt x="790" y="0"/>
                  </a:cubicBezTo>
                  <a:lnTo>
                    <a:pt x="801" y="0"/>
                  </a:lnTo>
                  <a:cubicBezTo>
                    <a:pt x="805" y="0"/>
                    <a:pt x="809" y="3"/>
                    <a:pt x="809" y="8"/>
                  </a:cubicBezTo>
                  <a:lnTo>
                    <a:pt x="809" y="108"/>
                  </a:lnTo>
                  <a:cubicBezTo>
                    <a:pt x="809" y="113"/>
                    <a:pt x="805" y="116"/>
                    <a:pt x="801" y="116"/>
                  </a:cubicBezTo>
                  <a:cubicBezTo>
                    <a:pt x="797" y="116"/>
                    <a:pt x="793" y="113"/>
                    <a:pt x="793" y="108"/>
                  </a:cubicBezTo>
                  <a:close/>
                  <a:moveTo>
                    <a:pt x="710" y="16"/>
                  </a:moveTo>
                  <a:lnTo>
                    <a:pt x="598" y="16"/>
                  </a:lnTo>
                  <a:cubicBezTo>
                    <a:pt x="594" y="16"/>
                    <a:pt x="590" y="12"/>
                    <a:pt x="590" y="8"/>
                  </a:cubicBezTo>
                  <a:cubicBezTo>
                    <a:pt x="590" y="3"/>
                    <a:pt x="594" y="0"/>
                    <a:pt x="598" y="0"/>
                  </a:cubicBezTo>
                  <a:lnTo>
                    <a:pt x="710" y="0"/>
                  </a:lnTo>
                  <a:cubicBezTo>
                    <a:pt x="714" y="0"/>
                    <a:pt x="718" y="3"/>
                    <a:pt x="718" y="8"/>
                  </a:cubicBezTo>
                  <a:cubicBezTo>
                    <a:pt x="718" y="12"/>
                    <a:pt x="714" y="16"/>
                    <a:pt x="710" y="16"/>
                  </a:cubicBezTo>
                  <a:close/>
                  <a:moveTo>
                    <a:pt x="518" y="16"/>
                  </a:moveTo>
                  <a:lnTo>
                    <a:pt x="406" y="16"/>
                  </a:lnTo>
                  <a:cubicBezTo>
                    <a:pt x="402" y="16"/>
                    <a:pt x="398" y="12"/>
                    <a:pt x="398" y="8"/>
                  </a:cubicBezTo>
                  <a:cubicBezTo>
                    <a:pt x="398" y="3"/>
                    <a:pt x="402" y="0"/>
                    <a:pt x="406" y="0"/>
                  </a:cubicBezTo>
                  <a:lnTo>
                    <a:pt x="518" y="0"/>
                  </a:lnTo>
                  <a:cubicBezTo>
                    <a:pt x="522" y="0"/>
                    <a:pt x="526" y="3"/>
                    <a:pt x="526" y="8"/>
                  </a:cubicBezTo>
                  <a:cubicBezTo>
                    <a:pt x="526" y="12"/>
                    <a:pt x="522" y="16"/>
                    <a:pt x="518" y="16"/>
                  </a:cubicBezTo>
                  <a:close/>
                  <a:moveTo>
                    <a:pt x="326" y="16"/>
                  </a:moveTo>
                  <a:lnTo>
                    <a:pt x="214" y="16"/>
                  </a:lnTo>
                  <a:cubicBezTo>
                    <a:pt x="210" y="16"/>
                    <a:pt x="206" y="12"/>
                    <a:pt x="206" y="8"/>
                  </a:cubicBezTo>
                  <a:cubicBezTo>
                    <a:pt x="206" y="3"/>
                    <a:pt x="210" y="0"/>
                    <a:pt x="214" y="0"/>
                  </a:cubicBezTo>
                  <a:lnTo>
                    <a:pt x="326" y="0"/>
                  </a:lnTo>
                  <a:cubicBezTo>
                    <a:pt x="330" y="0"/>
                    <a:pt x="334" y="3"/>
                    <a:pt x="334" y="8"/>
                  </a:cubicBezTo>
                  <a:cubicBezTo>
                    <a:pt x="334" y="12"/>
                    <a:pt x="330" y="16"/>
                    <a:pt x="326" y="16"/>
                  </a:cubicBezTo>
                  <a:close/>
                  <a:moveTo>
                    <a:pt x="134" y="16"/>
                  </a:moveTo>
                  <a:lnTo>
                    <a:pt x="22" y="16"/>
                  </a:lnTo>
                  <a:cubicBezTo>
                    <a:pt x="18" y="16"/>
                    <a:pt x="14" y="12"/>
                    <a:pt x="14" y="8"/>
                  </a:cubicBezTo>
                  <a:cubicBezTo>
                    <a:pt x="14" y="3"/>
                    <a:pt x="18" y="0"/>
                    <a:pt x="22" y="0"/>
                  </a:cubicBezTo>
                  <a:lnTo>
                    <a:pt x="134" y="0"/>
                  </a:lnTo>
                  <a:cubicBezTo>
                    <a:pt x="138" y="0"/>
                    <a:pt x="142" y="3"/>
                    <a:pt x="142" y="8"/>
                  </a:cubicBezTo>
                  <a:cubicBezTo>
                    <a:pt x="142" y="12"/>
                    <a:pt x="138" y="16"/>
                    <a:pt x="134" y="1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78" name="Rectangle 430"/>
            <p:cNvSpPr>
              <a:spLocks noChangeArrowheads="1"/>
            </p:cNvSpPr>
            <p:nvPr/>
          </p:nvSpPr>
          <p:spPr bwMode="auto">
            <a:xfrm>
              <a:off x="3597" y="2855"/>
              <a:ext cx="8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/>
            </a:p>
          </p:txBody>
        </p:sp>
        <p:sp>
          <p:nvSpPr>
            <p:cNvPr id="66679" name="Line 431"/>
            <p:cNvSpPr>
              <a:spLocks noChangeShapeType="1"/>
            </p:cNvSpPr>
            <p:nvPr/>
          </p:nvSpPr>
          <p:spPr bwMode="auto">
            <a:xfrm>
              <a:off x="3568" y="3079"/>
              <a:ext cx="102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80" name="Freeform 432"/>
            <p:cNvSpPr>
              <a:spLocks/>
            </p:cNvSpPr>
            <p:nvPr/>
          </p:nvSpPr>
          <p:spPr bwMode="auto">
            <a:xfrm>
              <a:off x="3662" y="3049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1"/>
                <a:gd name="T14" fmla="*/ 92 w 92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81" name="Line 433"/>
            <p:cNvSpPr>
              <a:spLocks noChangeShapeType="1"/>
            </p:cNvSpPr>
            <p:nvPr/>
          </p:nvSpPr>
          <p:spPr bwMode="auto">
            <a:xfrm>
              <a:off x="3562" y="3432"/>
              <a:ext cx="102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82" name="Freeform 434"/>
            <p:cNvSpPr>
              <a:spLocks/>
            </p:cNvSpPr>
            <p:nvPr/>
          </p:nvSpPr>
          <p:spPr bwMode="auto">
            <a:xfrm>
              <a:off x="3656" y="3401"/>
              <a:ext cx="92" cy="62"/>
            </a:xfrm>
            <a:custGeom>
              <a:avLst/>
              <a:gdLst>
                <a:gd name="T0" fmla="*/ 0 w 92"/>
                <a:gd name="T1" fmla="*/ 0 h 62"/>
                <a:gd name="T2" fmla="*/ 92 w 92"/>
                <a:gd name="T3" fmla="*/ 31 h 62"/>
                <a:gd name="T4" fmla="*/ 0 w 92"/>
                <a:gd name="T5" fmla="*/ 62 h 62"/>
                <a:gd name="T6" fmla="*/ 0 w 92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2"/>
                <a:gd name="T14" fmla="*/ 92 w 92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2">
                  <a:moveTo>
                    <a:pt x="0" y="0"/>
                  </a:moveTo>
                  <a:lnTo>
                    <a:pt x="92" y="3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83" name="Line 435"/>
            <p:cNvSpPr>
              <a:spLocks noChangeShapeType="1"/>
            </p:cNvSpPr>
            <p:nvPr/>
          </p:nvSpPr>
          <p:spPr bwMode="auto">
            <a:xfrm>
              <a:off x="3562" y="3206"/>
              <a:ext cx="102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84" name="Freeform 436"/>
            <p:cNvSpPr>
              <a:spLocks/>
            </p:cNvSpPr>
            <p:nvPr/>
          </p:nvSpPr>
          <p:spPr bwMode="auto">
            <a:xfrm>
              <a:off x="3656" y="3176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1"/>
                <a:gd name="T14" fmla="*/ 92 w 92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85" name="Line 437"/>
            <p:cNvSpPr>
              <a:spLocks noChangeShapeType="1"/>
            </p:cNvSpPr>
            <p:nvPr/>
          </p:nvSpPr>
          <p:spPr bwMode="auto">
            <a:xfrm>
              <a:off x="3562" y="3319"/>
              <a:ext cx="102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86" name="Freeform 438"/>
            <p:cNvSpPr>
              <a:spLocks/>
            </p:cNvSpPr>
            <p:nvPr/>
          </p:nvSpPr>
          <p:spPr bwMode="auto">
            <a:xfrm>
              <a:off x="3656" y="3289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1"/>
                <a:gd name="T14" fmla="*/ 92 w 92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459"/>
          <p:cNvGrpSpPr>
            <a:grpSpLocks/>
          </p:cNvGrpSpPr>
          <p:nvPr/>
        </p:nvGrpSpPr>
        <p:grpSpPr bwMode="auto">
          <a:xfrm>
            <a:off x="5514975" y="4735513"/>
            <a:ext cx="481013" cy="1069975"/>
            <a:chOff x="3843" y="2855"/>
            <a:chExt cx="303" cy="674"/>
          </a:xfrm>
        </p:grpSpPr>
        <p:sp>
          <p:nvSpPr>
            <p:cNvPr id="66665" name="Rectangle 439"/>
            <p:cNvSpPr>
              <a:spLocks noChangeArrowheads="1"/>
            </p:cNvSpPr>
            <p:nvPr/>
          </p:nvSpPr>
          <p:spPr bwMode="auto">
            <a:xfrm>
              <a:off x="3846" y="3005"/>
              <a:ext cx="297" cy="52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6666" name="Freeform 440"/>
            <p:cNvSpPr>
              <a:spLocks noEditPoints="1"/>
            </p:cNvSpPr>
            <p:nvPr/>
          </p:nvSpPr>
          <p:spPr bwMode="auto">
            <a:xfrm>
              <a:off x="3843" y="3002"/>
              <a:ext cx="303" cy="527"/>
            </a:xfrm>
            <a:custGeom>
              <a:avLst/>
              <a:gdLst>
                <a:gd name="T0" fmla="*/ 0 w 809"/>
                <a:gd name="T1" fmla="*/ 0 h 1406"/>
                <a:gd name="T2" fmla="*/ 0 w 809"/>
                <a:gd name="T3" fmla="*/ 0 h 1406"/>
                <a:gd name="T4" fmla="*/ 0 w 809"/>
                <a:gd name="T5" fmla="*/ 0 h 1406"/>
                <a:gd name="T6" fmla="*/ 0 w 809"/>
                <a:gd name="T7" fmla="*/ 0 h 1406"/>
                <a:gd name="T8" fmla="*/ 0 w 809"/>
                <a:gd name="T9" fmla="*/ 0 h 1406"/>
                <a:gd name="T10" fmla="*/ 0 w 809"/>
                <a:gd name="T11" fmla="*/ 0 h 1406"/>
                <a:gd name="T12" fmla="*/ 0 w 809"/>
                <a:gd name="T13" fmla="*/ 0 h 1406"/>
                <a:gd name="T14" fmla="*/ 0 w 809"/>
                <a:gd name="T15" fmla="*/ 0 h 1406"/>
                <a:gd name="T16" fmla="*/ 0 w 809"/>
                <a:gd name="T17" fmla="*/ 0 h 1406"/>
                <a:gd name="T18" fmla="*/ 0 w 809"/>
                <a:gd name="T19" fmla="*/ 0 h 1406"/>
                <a:gd name="T20" fmla="*/ 0 w 809"/>
                <a:gd name="T21" fmla="*/ 0 h 1406"/>
                <a:gd name="T22" fmla="*/ 0 w 809"/>
                <a:gd name="T23" fmla="*/ 0 h 1406"/>
                <a:gd name="T24" fmla="*/ 0 w 809"/>
                <a:gd name="T25" fmla="*/ 0 h 1406"/>
                <a:gd name="T26" fmla="*/ 0 w 809"/>
                <a:gd name="T27" fmla="*/ 0 h 1406"/>
                <a:gd name="T28" fmla="*/ 0 w 809"/>
                <a:gd name="T29" fmla="*/ 0 h 1406"/>
                <a:gd name="T30" fmla="*/ 0 w 809"/>
                <a:gd name="T31" fmla="*/ 0 h 1406"/>
                <a:gd name="T32" fmla="*/ 0 w 809"/>
                <a:gd name="T33" fmla="*/ 0 h 1406"/>
                <a:gd name="T34" fmla="*/ 0 w 809"/>
                <a:gd name="T35" fmla="*/ 0 h 1406"/>
                <a:gd name="T36" fmla="*/ 0 w 809"/>
                <a:gd name="T37" fmla="*/ 0 h 1406"/>
                <a:gd name="T38" fmla="*/ 0 w 809"/>
                <a:gd name="T39" fmla="*/ 0 h 1406"/>
                <a:gd name="T40" fmla="*/ 0 w 809"/>
                <a:gd name="T41" fmla="*/ 0 h 1406"/>
                <a:gd name="T42" fmla="*/ 0 w 809"/>
                <a:gd name="T43" fmla="*/ 0 h 1406"/>
                <a:gd name="T44" fmla="*/ 0 w 809"/>
                <a:gd name="T45" fmla="*/ 0 h 1406"/>
                <a:gd name="T46" fmla="*/ 0 w 809"/>
                <a:gd name="T47" fmla="*/ 0 h 1406"/>
                <a:gd name="T48" fmla="*/ 0 w 809"/>
                <a:gd name="T49" fmla="*/ 0 h 1406"/>
                <a:gd name="T50" fmla="*/ 0 w 809"/>
                <a:gd name="T51" fmla="*/ 0 h 1406"/>
                <a:gd name="T52" fmla="*/ 0 w 809"/>
                <a:gd name="T53" fmla="*/ 0 h 1406"/>
                <a:gd name="T54" fmla="*/ 0 w 809"/>
                <a:gd name="T55" fmla="*/ 0 h 1406"/>
                <a:gd name="T56" fmla="*/ 0 w 809"/>
                <a:gd name="T57" fmla="*/ 0 h 1406"/>
                <a:gd name="T58" fmla="*/ 0 w 809"/>
                <a:gd name="T59" fmla="*/ 0 h 1406"/>
                <a:gd name="T60" fmla="*/ 0 w 809"/>
                <a:gd name="T61" fmla="*/ 0 h 1406"/>
                <a:gd name="T62" fmla="*/ 0 w 809"/>
                <a:gd name="T63" fmla="*/ 0 h 1406"/>
                <a:gd name="T64" fmla="*/ 0 w 809"/>
                <a:gd name="T65" fmla="*/ 0 h 1406"/>
                <a:gd name="T66" fmla="*/ 0 w 809"/>
                <a:gd name="T67" fmla="*/ 0 h 1406"/>
                <a:gd name="T68" fmla="*/ 0 w 809"/>
                <a:gd name="T69" fmla="*/ 0 h 1406"/>
                <a:gd name="T70" fmla="*/ 0 w 809"/>
                <a:gd name="T71" fmla="*/ 0 h 1406"/>
                <a:gd name="T72" fmla="*/ 0 w 809"/>
                <a:gd name="T73" fmla="*/ 0 h 1406"/>
                <a:gd name="T74" fmla="*/ 0 w 809"/>
                <a:gd name="T75" fmla="*/ 0 h 1406"/>
                <a:gd name="T76" fmla="*/ 0 w 809"/>
                <a:gd name="T77" fmla="*/ 0 h 1406"/>
                <a:gd name="T78" fmla="*/ 0 w 809"/>
                <a:gd name="T79" fmla="*/ 0 h 1406"/>
                <a:gd name="T80" fmla="*/ 0 w 809"/>
                <a:gd name="T81" fmla="*/ 0 h 1406"/>
                <a:gd name="T82" fmla="*/ 0 w 809"/>
                <a:gd name="T83" fmla="*/ 0 h 1406"/>
                <a:gd name="T84" fmla="*/ 0 w 809"/>
                <a:gd name="T85" fmla="*/ 0 h 1406"/>
                <a:gd name="T86" fmla="*/ 0 w 809"/>
                <a:gd name="T87" fmla="*/ 0 h 1406"/>
                <a:gd name="T88" fmla="*/ 0 w 809"/>
                <a:gd name="T89" fmla="*/ 0 h 1406"/>
                <a:gd name="T90" fmla="*/ 0 w 809"/>
                <a:gd name="T91" fmla="*/ 0 h 1406"/>
                <a:gd name="T92" fmla="*/ 0 w 809"/>
                <a:gd name="T93" fmla="*/ 0 h 1406"/>
                <a:gd name="T94" fmla="*/ 0 w 809"/>
                <a:gd name="T95" fmla="*/ 0 h 1406"/>
                <a:gd name="T96" fmla="*/ 0 w 809"/>
                <a:gd name="T97" fmla="*/ 0 h 1406"/>
                <a:gd name="T98" fmla="*/ 0 w 809"/>
                <a:gd name="T99" fmla="*/ 0 h 1406"/>
                <a:gd name="T100" fmla="*/ 0 w 809"/>
                <a:gd name="T101" fmla="*/ 0 h 1406"/>
                <a:gd name="T102" fmla="*/ 0 w 809"/>
                <a:gd name="T103" fmla="*/ 0 h 1406"/>
                <a:gd name="T104" fmla="*/ 0 w 809"/>
                <a:gd name="T105" fmla="*/ 0 h 1406"/>
                <a:gd name="T106" fmla="*/ 0 w 809"/>
                <a:gd name="T107" fmla="*/ 0 h 1406"/>
                <a:gd name="T108" fmla="*/ 0 w 809"/>
                <a:gd name="T109" fmla="*/ 0 h 1406"/>
                <a:gd name="T110" fmla="*/ 0 w 809"/>
                <a:gd name="T111" fmla="*/ 0 h 1406"/>
                <a:gd name="T112" fmla="*/ 0 w 809"/>
                <a:gd name="T113" fmla="*/ 0 h 140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09"/>
                <a:gd name="T172" fmla="*/ 0 h 1406"/>
                <a:gd name="T173" fmla="*/ 809 w 809"/>
                <a:gd name="T174" fmla="*/ 1406 h 140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09" h="1406">
                  <a:moveTo>
                    <a:pt x="16" y="24"/>
                  </a:moveTo>
                  <a:lnTo>
                    <a:pt x="16" y="136"/>
                  </a:lnTo>
                  <a:cubicBezTo>
                    <a:pt x="16" y="140"/>
                    <a:pt x="12" y="144"/>
                    <a:pt x="8" y="144"/>
                  </a:cubicBezTo>
                  <a:cubicBezTo>
                    <a:pt x="3" y="144"/>
                    <a:pt x="0" y="140"/>
                    <a:pt x="0" y="136"/>
                  </a:cubicBezTo>
                  <a:lnTo>
                    <a:pt x="0" y="24"/>
                  </a:lnTo>
                  <a:cubicBezTo>
                    <a:pt x="0" y="19"/>
                    <a:pt x="3" y="16"/>
                    <a:pt x="8" y="16"/>
                  </a:cubicBezTo>
                  <a:cubicBezTo>
                    <a:pt x="12" y="16"/>
                    <a:pt x="16" y="19"/>
                    <a:pt x="16" y="24"/>
                  </a:cubicBezTo>
                  <a:close/>
                  <a:moveTo>
                    <a:pt x="16" y="216"/>
                  </a:moveTo>
                  <a:lnTo>
                    <a:pt x="16" y="328"/>
                  </a:lnTo>
                  <a:cubicBezTo>
                    <a:pt x="16" y="332"/>
                    <a:pt x="12" y="336"/>
                    <a:pt x="8" y="336"/>
                  </a:cubicBezTo>
                  <a:cubicBezTo>
                    <a:pt x="3" y="336"/>
                    <a:pt x="0" y="332"/>
                    <a:pt x="0" y="328"/>
                  </a:cubicBezTo>
                  <a:lnTo>
                    <a:pt x="0" y="216"/>
                  </a:lnTo>
                  <a:cubicBezTo>
                    <a:pt x="0" y="211"/>
                    <a:pt x="3" y="208"/>
                    <a:pt x="8" y="208"/>
                  </a:cubicBezTo>
                  <a:cubicBezTo>
                    <a:pt x="12" y="208"/>
                    <a:pt x="16" y="211"/>
                    <a:pt x="16" y="216"/>
                  </a:cubicBezTo>
                  <a:close/>
                  <a:moveTo>
                    <a:pt x="16" y="408"/>
                  </a:moveTo>
                  <a:lnTo>
                    <a:pt x="16" y="520"/>
                  </a:lnTo>
                  <a:cubicBezTo>
                    <a:pt x="16" y="524"/>
                    <a:pt x="12" y="528"/>
                    <a:pt x="8" y="528"/>
                  </a:cubicBezTo>
                  <a:cubicBezTo>
                    <a:pt x="3" y="528"/>
                    <a:pt x="0" y="524"/>
                    <a:pt x="0" y="520"/>
                  </a:cubicBezTo>
                  <a:lnTo>
                    <a:pt x="0" y="408"/>
                  </a:lnTo>
                  <a:cubicBezTo>
                    <a:pt x="0" y="403"/>
                    <a:pt x="3" y="400"/>
                    <a:pt x="8" y="400"/>
                  </a:cubicBezTo>
                  <a:cubicBezTo>
                    <a:pt x="12" y="400"/>
                    <a:pt x="16" y="403"/>
                    <a:pt x="16" y="408"/>
                  </a:cubicBezTo>
                  <a:close/>
                  <a:moveTo>
                    <a:pt x="16" y="600"/>
                  </a:moveTo>
                  <a:lnTo>
                    <a:pt x="16" y="712"/>
                  </a:lnTo>
                  <a:cubicBezTo>
                    <a:pt x="16" y="716"/>
                    <a:pt x="12" y="720"/>
                    <a:pt x="8" y="720"/>
                  </a:cubicBezTo>
                  <a:cubicBezTo>
                    <a:pt x="3" y="720"/>
                    <a:pt x="0" y="716"/>
                    <a:pt x="0" y="712"/>
                  </a:cubicBezTo>
                  <a:lnTo>
                    <a:pt x="0" y="600"/>
                  </a:lnTo>
                  <a:cubicBezTo>
                    <a:pt x="0" y="595"/>
                    <a:pt x="3" y="592"/>
                    <a:pt x="8" y="592"/>
                  </a:cubicBezTo>
                  <a:cubicBezTo>
                    <a:pt x="12" y="592"/>
                    <a:pt x="16" y="595"/>
                    <a:pt x="16" y="600"/>
                  </a:cubicBezTo>
                  <a:close/>
                  <a:moveTo>
                    <a:pt x="16" y="792"/>
                  </a:moveTo>
                  <a:lnTo>
                    <a:pt x="16" y="904"/>
                  </a:lnTo>
                  <a:cubicBezTo>
                    <a:pt x="16" y="908"/>
                    <a:pt x="12" y="912"/>
                    <a:pt x="8" y="912"/>
                  </a:cubicBezTo>
                  <a:cubicBezTo>
                    <a:pt x="3" y="912"/>
                    <a:pt x="0" y="908"/>
                    <a:pt x="0" y="904"/>
                  </a:cubicBezTo>
                  <a:lnTo>
                    <a:pt x="0" y="792"/>
                  </a:lnTo>
                  <a:cubicBezTo>
                    <a:pt x="0" y="787"/>
                    <a:pt x="3" y="784"/>
                    <a:pt x="8" y="784"/>
                  </a:cubicBezTo>
                  <a:cubicBezTo>
                    <a:pt x="12" y="784"/>
                    <a:pt x="16" y="787"/>
                    <a:pt x="16" y="792"/>
                  </a:cubicBezTo>
                  <a:close/>
                  <a:moveTo>
                    <a:pt x="16" y="984"/>
                  </a:moveTo>
                  <a:lnTo>
                    <a:pt x="16" y="1096"/>
                  </a:lnTo>
                  <a:cubicBezTo>
                    <a:pt x="16" y="1100"/>
                    <a:pt x="12" y="1104"/>
                    <a:pt x="8" y="1104"/>
                  </a:cubicBezTo>
                  <a:cubicBezTo>
                    <a:pt x="3" y="1104"/>
                    <a:pt x="0" y="1100"/>
                    <a:pt x="0" y="1096"/>
                  </a:cubicBezTo>
                  <a:lnTo>
                    <a:pt x="0" y="984"/>
                  </a:lnTo>
                  <a:cubicBezTo>
                    <a:pt x="0" y="979"/>
                    <a:pt x="3" y="976"/>
                    <a:pt x="8" y="976"/>
                  </a:cubicBezTo>
                  <a:cubicBezTo>
                    <a:pt x="12" y="976"/>
                    <a:pt x="16" y="979"/>
                    <a:pt x="16" y="984"/>
                  </a:cubicBezTo>
                  <a:close/>
                  <a:moveTo>
                    <a:pt x="16" y="1176"/>
                  </a:moveTo>
                  <a:lnTo>
                    <a:pt x="16" y="1288"/>
                  </a:lnTo>
                  <a:cubicBezTo>
                    <a:pt x="16" y="1292"/>
                    <a:pt x="12" y="1296"/>
                    <a:pt x="8" y="1296"/>
                  </a:cubicBezTo>
                  <a:cubicBezTo>
                    <a:pt x="3" y="1296"/>
                    <a:pt x="0" y="1292"/>
                    <a:pt x="0" y="1288"/>
                  </a:cubicBezTo>
                  <a:lnTo>
                    <a:pt x="0" y="1176"/>
                  </a:lnTo>
                  <a:cubicBezTo>
                    <a:pt x="0" y="1171"/>
                    <a:pt x="3" y="1168"/>
                    <a:pt x="8" y="1168"/>
                  </a:cubicBezTo>
                  <a:cubicBezTo>
                    <a:pt x="12" y="1168"/>
                    <a:pt x="16" y="1171"/>
                    <a:pt x="16" y="1176"/>
                  </a:cubicBezTo>
                  <a:close/>
                  <a:moveTo>
                    <a:pt x="16" y="1368"/>
                  </a:moveTo>
                  <a:lnTo>
                    <a:pt x="16" y="1398"/>
                  </a:lnTo>
                  <a:lnTo>
                    <a:pt x="8" y="1390"/>
                  </a:lnTo>
                  <a:lnTo>
                    <a:pt x="90" y="1390"/>
                  </a:lnTo>
                  <a:cubicBezTo>
                    <a:pt x="94" y="1390"/>
                    <a:pt x="98" y="1393"/>
                    <a:pt x="98" y="1398"/>
                  </a:cubicBezTo>
                  <a:cubicBezTo>
                    <a:pt x="98" y="1402"/>
                    <a:pt x="94" y="1406"/>
                    <a:pt x="90" y="1406"/>
                  </a:cubicBezTo>
                  <a:lnTo>
                    <a:pt x="8" y="1406"/>
                  </a:lnTo>
                  <a:cubicBezTo>
                    <a:pt x="3" y="1406"/>
                    <a:pt x="0" y="1402"/>
                    <a:pt x="0" y="1398"/>
                  </a:cubicBezTo>
                  <a:lnTo>
                    <a:pt x="0" y="1368"/>
                  </a:lnTo>
                  <a:cubicBezTo>
                    <a:pt x="0" y="1363"/>
                    <a:pt x="3" y="1360"/>
                    <a:pt x="8" y="1360"/>
                  </a:cubicBezTo>
                  <a:cubicBezTo>
                    <a:pt x="12" y="1360"/>
                    <a:pt x="16" y="1363"/>
                    <a:pt x="16" y="1368"/>
                  </a:cubicBezTo>
                  <a:close/>
                  <a:moveTo>
                    <a:pt x="170" y="1390"/>
                  </a:moveTo>
                  <a:lnTo>
                    <a:pt x="282" y="1390"/>
                  </a:lnTo>
                  <a:cubicBezTo>
                    <a:pt x="286" y="1390"/>
                    <a:pt x="290" y="1393"/>
                    <a:pt x="290" y="1398"/>
                  </a:cubicBezTo>
                  <a:cubicBezTo>
                    <a:pt x="290" y="1402"/>
                    <a:pt x="286" y="1406"/>
                    <a:pt x="282" y="1406"/>
                  </a:cubicBezTo>
                  <a:lnTo>
                    <a:pt x="170" y="1406"/>
                  </a:lnTo>
                  <a:cubicBezTo>
                    <a:pt x="165" y="1406"/>
                    <a:pt x="162" y="1402"/>
                    <a:pt x="162" y="1398"/>
                  </a:cubicBezTo>
                  <a:cubicBezTo>
                    <a:pt x="162" y="1393"/>
                    <a:pt x="165" y="1390"/>
                    <a:pt x="170" y="1390"/>
                  </a:cubicBezTo>
                  <a:close/>
                  <a:moveTo>
                    <a:pt x="362" y="1390"/>
                  </a:moveTo>
                  <a:lnTo>
                    <a:pt x="474" y="1390"/>
                  </a:lnTo>
                  <a:cubicBezTo>
                    <a:pt x="478" y="1390"/>
                    <a:pt x="482" y="1393"/>
                    <a:pt x="482" y="1398"/>
                  </a:cubicBezTo>
                  <a:cubicBezTo>
                    <a:pt x="482" y="1402"/>
                    <a:pt x="478" y="1406"/>
                    <a:pt x="474" y="1406"/>
                  </a:cubicBezTo>
                  <a:lnTo>
                    <a:pt x="362" y="1406"/>
                  </a:lnTo>
                  <a:cubicBezTo>
                    <a:pt x="357" y="1406"/>
                    <a:pt x="354" y="1402"/>
                    <a:pt x="354" y="1398"/>
                  </a:cubicBezTo>
                  <a:cubicBezTo>
                    <a:pt x="354" y="1393"/>
                    <a:pt x="357" y="1390"/>
                    <a:pt x="362" y="1390"/>
                  </a:cubicBezTo>
                  <a:close/>
                  <a:moveTo>
                    <a:pt x="554" y="1390"/>
                  </a:moveTo>
                  <a:lnTo>
                    <a:pt x="666" y="1390"/>
                  </a:lnTo>
                  <a:cubicBezTo>
                    <a:pt x="670" y="1390"/>
                    <a:pt x="674" y="1393"/>
                    <a:pt x="674" y="1398"/>
                  </a:cubicBezTo>
                  <a:cubicBezTo>
                    <a:pt x="674" y="1402"/>
                    <a:pt x="670" y="1406"/>
                    <a:pt x="666" y="1406"/>
                  </a:cubicBezTo>
                  <a:lnTo>
                    <a:pt x="554" y="1406"/>
                  </a:lnTo>
                  <a:cubicBezTo>
                    <a:pt x="549" y="1406"/>
                    <a:pt x="546" y="1402"/>
                    <a:pt x="546" y="1398"/>
                  </a:cubicBezTo>
                  <a:cubicBezTo>
                    <a:pt x="546" y="1393"/>
                    <a:pt x="549" y="1390"/>
                    <a:pt x="554" y="1390"/>
                  </a:cubicBezTo>
                  <a:close/>
                  <a:moveTo>
                    <a:pt x="746" y="1390"/>
                  </a:moveTo>
                  <a:lnTo>
                    <a:pt x="801" y="1390"/>
                  </a:lnTo>
                  <a:lnTo>
                    <a:pt x="793" y="1398"/>
                  </a:lnTo>
                  <a:lnTo>
                    <a:pt x="793" y="1340"/>
                  </a:lnTo>
                  <a:cubicBezTo>
                    <a:pt x="793" y="1336"/>
                    <a:pt x="796" y="1332"/>
                    <a:pt x="801" y="1332"/>
                  </a:cubicBezTo>
                  <a:cubicBezTo>
                    <a:pt x="805" y="1332"/>
                    <a:pt x="809" y="1336"/>
                    <a:pt x="809" y="1340"/>
                  </a:cubicBezTo>
                  <a:lnTo>
                    <a:pt x="809" y="1398"/>
                  </a:lnTo>
                  <a:cubicBezTo>
                    <a:pt x="809" y="1402"/>
                    <a:pt x="805" y="1406"/>
                    <a:pt x="801" y="1406"/>
                  </a:cubicBezTo>
                  <a:lnTo>
                    <a:pt x="746" y="1406"/>
                  </a:lnTo>
                  <a:cubicBezTo>
                    <a:pt x="741" y="1406"/>
                    <a:pt x="738" y="1402"/>
                    <a:pt x="738" y="1398"/>
                  </a:cubicBezTo>
                  <a:cubicBezTo>
                    <a:pt x="738" y="1393"/>
                    <a:pt x="741" y="1390"/>
                    <a:pt x="746" y="1390"/>
                  </a:cubicBezTo>
                  <a:close/>
                  <a:moveTo>
                    <a:pt x="793" y="1260"/>
                  </a:moveTo>
                  <a:lnTo>
                    <a:pt x="793" y="1148"/>
                  </a:lnTo>
                  <a:cubicBezTo>
                    <a:pt x="793" y="1144"/>
                    <a:pt x="796" y="1140"/>
                    <a:pt x="801" y="1140"/>
                  </a:cubicBezTo>
                  <a:cubicBezTo>
                    <a:pt x="805" y="1140"/>
                    <a:pt x="809" y="1144"/>
                    <a:pt x="809" y="1148"/>
                  </a:cubicBezTo>
                  <a:lnTo>
                    <a:pt x="809" y="1260"/>
                  </a:lnTo>
                  <a:cubicBezTo>
                    <a:pt x="809" y="1265"/>
                    <a:pt x="805" y="1268"/>
                    <a:pt x="801" y="1268"/>
                  </a:cubicBezTo>
                  <a:cubicBezTo>
                    <a:pt x="796" y="1268"/>
                    <a:pt x="793" y="1265"/>
                    <a:pt x="793" y="1260"/>
                  </a:cubicBezTo>
                  <a:close/>
                  <a:moveTo>
                    <a:pt x="793" y="1068"/>
                  </a:moveTo>
                  <a:lnTo>
                    <a:pt x="793" y="956"/>
                  </a:lnTo>
                  <a:cubicBezTo>
                    <a:pt x="793" y="952"/>
                    <a:pt x="796" y="948"/>
                    <a:pt x="801" y="948"/>
                  </a:cubicBezTo>
                  <a:cubicBezTo>
                    <a:pt x="805" y="948"/>
                    <a:pt x="809" y="952"/>
                    <a:pt x="809" y="956"/>
                  </a:cubicBezTo>
                  <a:lnTo>
                    <a:pt x="809" y="1068"/>
                  </a:lnTo>
                  <a:cubicBezTo>
                    <a:pt x="809" y="1073"/>
                    <a:pt x="805" y="1076"/>
                    <a:pt x="801" y="1076"/>
                  </a:cubicBezTo>
                  <a:cubicBezTo>
                    <a:pt x="796" y="1076"/>
                    <a:pt x="793" y="1073"/>
                    <a:pt x="793" y="1068"/>
                  </a:cubicBezTo>
                  <a:close/>
                  <a:moveTo>
                    <a:pt x="793" y="876"/>
                  </a:moveTo>
                  <a:lnTo>
                    <a:pt x="793" y="764"/>
                  </a:lnTo>
                  <a:cubicBezTo>
                    <a:pt x="793" y="760"/>
                    <a:pt x="796" y="756"/>
                    <a:pt x="801" y="756"/>
                  </a:cubicBezTo>
                  <a:cubicBezTo>
                    <a:pt x="805" y="756"/>
                    <a:pt x="809" y="760"/>
                    <a:pt x="809" y="764"/>
                  </a:cubicBezTo>
                  <a:lnTo>
                    <a:pt x="809" y="876"/>
                  </a:lnTo>
                  <a:cubicBezTo>
                    <a:pt x="809" y="881"/>
                    <a:pt x="805" y="884"/>
                    <a:pt x="801" y="884"/>
                  </a:cubicBezTo>
                  <a:cubicBezTo>
                    <a:pt x="796" y="884"/>
                    <a:pt x="793" y="881"/>
                    <a:pt x="793" y="876"/>
                  </a:cubicBezTo>
                  <a:close/>
                  <a:moveTo>
                    <a:pt x="793" y="684"/>
                  </a:moveTo>
                  <a:lnTo>
                    <a:pt x="793" y="572"/>
                  </a:lnTo>
                  <a:cubicBezTo>
                    <a:pt x="793" y="568"/>
                    <a:pt x="796" y="564"/>
                    <a:pt x="801" y="564"/>
                  </a:cubicBezTo>
                  <a:cubicBezTo>
                    <a:pt x="805" y="564"/>
                    <a:pt x="809" y="568"/>
                    <a:pt x="809" y="572"/>
                  </a:cubicBezTo>
                  <a:lnTo>
                    <a:pt x="809" y="684"/>
                  </a:lnTo>
                  <a:cubicBezTo>
                    <a:pt x="809" y="689"/>
                    <a:pt x="805" y="692"/>
                    <a:pt x="801" y="692"/>
                  </a:cubicBezTo>
                  <a:cubicBezTo>
                    <a:pt x="796" y="692"/>
                    <a:pt x="793" y="689"/>
                    <a:pt x="793" y="684"/>
                  </a:cubicBezTo>
                  <a:close/>
                  <a:moveTo>
                    <a:pt x="793" y="492"/>
                  </a:moveTo>
                  <a:lnTo>
                    <a:pt x="793" y="380"/>
                  </a:lnTo>
                  <a:cubicBezTo>
                    <a:pt x="793" y="376"/>
                    <a:pt x="796" y="372"/>
                    <a:pt x="801" y="372"/>
                  </a:cubicBezTo>
                  <a:cubicBezTo>
                    <a:pt x="805" y="372"/>
                    <a:pt x="809" y="376"/>
                    <a:pt x="809" y="380"/>
                  </a:cubicBezTo>
                  <a:lnTo>
                    <a:pt x="809" y="492"/>
                  </a:lnTo>
                  <a:cubicBezTo>
                    <a:pt x="809" y="497"/>
                    <a:pt x="805" y="500"/>
                    <a:pt x="801" y="500"/>
                  </a:cubicBezTo>
                  <a:cubicBezTo>
                    <a:pt x="796" y="500"/>
                    <a:pt x="793" y="497"/>
                    <a:pt x="793" y="492"/>
                  </a:cubicBezTo>
                  <a:close/>
                  <a:moveTo>
                    <a:pt x="793" y="300"/>
                  </a:moveTo>
                  <a:lnTo>
                    <a:pt x="793" y="188"/>
                  </a:lnTo>
                  <a:cubicBezTo>
                    <a:pt x="793" y="184"/>
                    <a:pt x="796" y="180"/>
                    <a:pt x="801" y="180"/>
                  </a:cubicBezTo>
                  <a:cubicBezTo>
                    <a:pt x="805" y="180"/>
                    <a:pt x="809" y="184"/>
                    <a:pt x="809" y="188"/>
                  </a:cubicBezTo>
                  <a:lnTo>
                    <a:pt x="809" y="300"/>
                  </a:lnTo>
                  <a:cubicBezTo>
                    <a:pt x="809" y="305"/>
                    <a:pt x="805" y="308"/>
                    <a:pt x="801" y="308"/>
                  </a:cubicBezTo>
                  <a:cubicBezTo>
                    <a:pt x="796" y="308"/>
                    <a:pt x="793" y="305"/>
                    <a:pt x="793" y="300"/>
                  </a:cubicBezTo>
                  <a:close/>
                  <a:moveTo>
                    <a:pt x="793" y="108"/>
                  </a:moveTo>
                  <a:lnTo>
                    <a:pt x="793" y="8"/>
                  </a:lnTo>
                  <a:lnTo>
                    <a:pt x="801" y="16"/>
                  </a:lnTo>
                  <a:lnTo>
                    <a:pt x="790" y="16"/>
                  </a:lnTo>
                  <a:cubicBezTo>
                    <a:pt x="785" y="16"/>
                    <a:pt x="782" y="12"/>
                    <a:pt x="782" y="8"/>
                  </a:cubicBezTo>
                  <a:cubicBezTo>
                    <a:pt x="782" y="3"/>
                    <a:pt x="785" y="0"/>
                    <a:pt x="790" y="0"/>
                  </a:cubicBezTo>
                  <a:lnTo>
                    <a:pt x="801" y="0"/>
                  </a:lnTo>
                  <a:cubicBezTo>
                    <a:pt x="805" y="0"/>
                    <a:pt x="809" y="3"/>
                    <a:pt x="809" y="8"/>
                  </a:cubicBezTo>
                  <a:lnTo>
                    <a:pt x="809" y="108"/>
                  </a:lnTo>
                  <a:cubicBezTo>
                    <a:pt x="809" y="113"/>
                    <a:pt x="805" y="116"/>
                    <a:pt x="801" y="116"/>
                  </a:cubicBezTo>
                  <a:cubicBezTo>
                    <a:pt x="796" y="116"/>
                    <a:pt x="793" y="113"/>
                    <a:pt x="793" y="108"/>
                  </a:cubicBezTo>
                  <a:close/>
                  <a:moveTo>
                    <a:pt x="710" y="16"/>
                  </a:moveTo>
                  <a:lnTo>
                    <a:pt x="598" y="16"/>
                  </a:lnTo>
                  <a:cubicBezTo>
                    <a:pt x="593" y="16"/>
                    <a:pt x="590" y="12"/>
                    <a:pt x="590" y="8"/>
                  </a:cubicBezTo>
                  <a:cubicBezTo>
                    <a:pt x="590" y="3"/>
                    <a:pt x="593" y="0"/>
                    <a:pt x="598" y="0"/>
                  </a:cubicBezTo>
                  <a:lnTo>
                    <a:pt x="710" y="0"/>
                  </a:lnTo>
                  <a:cubicBezTo>
                    <a:pt x="714" y="0"/>
                    <a:pt x="718" y="3"/>
                    <a:pt x="718" y="8"/>
                  </a:cubicBezTo>
                  <a:cubicBezTo>
                    <a:pt x="718" y="12"/>
                    <a:pt x="714" y="16"/>
                    <a:pt x="710" y="16"/>
                  </a:cubicBezTo>
                  <a:close/>
                  <a:moveTo>
                    <a:pt x="518" y="16"/>
                  </a:moveTo>
                  <a:lnTo>
                    <a:pt x="406" y="16"/>
                  </a:lnTo>
                  <a:cubicBezTo>
                    <a:pt x="401" y="16"/>
                    <a:pt x="398" y="12"/>
                    <a:pt x="398" y="8"/>
                  </a:cubicBezTo>
                  <a:cubicBezTo>
                    <a:pt x="398" y="3"/>
                    <a:pt x="401" y="0"/>
                    <a:pt x="406" y="0"/>
                  </a:cubicBezTo>
                  <a:lnTo>
                    <a:pt x="518" y="0"/>
                  </a:lnTo>
                  <a:cubicBezTo>
                    <a:pt x="522" y="0"/>
                    <a:pt x="526" y="3"/>
                    <a:pt x="526" y="8"/>
                  </a:cubicBezTo>
                  <a:cubicBezTo>
                    <a:pt x="526" y="12"/>
                    <a:pt x="522" y="16"/>
                    <a:pt x="518" y="16"/>
                  </a:cubicBezTo>
                  <a:close/>
                  <a:moveTo>
                    <a:pt x="326" y="16"/>
                  </a:moveTo>
                  <a:lnTo>
                    <a:pt x="214" y="16"/>
                  </a:lnTo>
                  <a:cubicBezTo>
                    <a:pt x="209" y="16"/>
                    <a:pt x="206" y="12"/>
                    <a:pt x="206" y="8"/>
                  </a:cubicBezTo>
                  <a:cubicBezTo>
                    <a:pt x="206" y="3"/>
                    <a:pt x="209" y="0"/>
                    <a:pt x="214" y="0"/>
                  </a:cubicBezTo>
                  <a:lnTo>
                    <a:pt x="326" y="0"/>
                  </a:lnTo>
                  <a:cubicBezTo>
                    <a:pt x="330" y="0"/>
                    <a:pt x="334" y="3"/>
                    <a:pt x="334" y="8"/>
                  </a:cubicBezTo>
                  <a:cubicBezTo>
                    <a:pt x="334" y="12"/>
                    <a:pt x="330" y="16"/>
                    <a:pt x="326" y="16"/>
                  </a:cubicBezTo>
                  <a:close/>
                  <a:moveTo>
                    <a:pt x="134" y="16"/>
                  </a:moveTo>
                  <a:lnTo>
                    <a:pt x="22" y="16"/>
                  </a:lnTo>
                  <a:cubicBezTo>
                    <a:pt x="17" y="16"/>
                    <a:pt x="14" y="12"/>
                    <a:pt x="14" y="8"/>
                  </a:cubicBezTo>
                  <a:cubicBezTo>
                    <a:pt x="14" y="3"/>
                    <a:pt x="17" y="0"/>
                    <a:pt x="22" y="0"/>
                  </a:cubicBezTo>
                  <a:lnTo>
                    <a:pt x="134" y="0"/>
                  </a:lnTo>
                  <a:cubicBezTo>
                    <a:pt x="138" y="0"/>
                    <a:pt x="142" y="3"/>
                    <a:pt x="142" y="8"/>
                  </a:cubicBezTo>
                  <a:cubicBezTo>
                    <a:pt x="142" y="12"/>
                    <a:pt x="138" y="16"/>
                    <a:pt x="134" y="1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67" name="Rectangle 441"/>
            <p:cNvSpPr>
              <a:spLocks noChangeArrowheads="1"/>
            </p:cNvSpPr>
            <p:nvPr/>
          </p:nvSpPr>
          <p:spPr bwMode="auto">
            <a:xfrm>
              <a:off x="3957" y="2855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66668" name="Line 442"/>
            <p:cNvSpPr>
              <a:spLocks noChangeShapeType="1"/>
            </p:cNvSpPr>
            <p:nvPr/>
          </p:nvSpPr>
          <p:spPr bwMode="auto">
            <a:xfrm>
              <a:off x="3920" y="3079"/>
              <a:ext cx="101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69" name="Freeform 443"/>
            <p:cNvSpPr>
              <a:spLocks/>
            </p:cNvSpPr>
            <p:nvPr/>
          </p:nvSpPr>
          <p:spPr bwMode="auto">
            <a:xfrm>
              <a:off x="4014" y="3049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1"/>
                <a:gd name="T14" fmla="*/ 92 w 92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70" name="Line 444"/>
            <p:cNvSpPr>
              <a:spLocks noChangeShapeType="1"/>
            </p:cNvSpPr>
            <p:nvPr/>
          </p:nvSpPr>
          <p:spPr bwMode="auto">
            <a:xfrm>
              <a:off x="3914" y="3432"/>
              <a:ext cx="101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71" name="Freeform 445"/>
            <p:cNvSpPr>
              <a:spLocks/>
            </p:cNvSpPr>
            <p:nvPr/>
          </p:nvSpPr>
          <p:spPr bwMode="auto">
            <a:xfrm>
              <a:off x="4008" y="3401"/>
              <a:ext cx="92" cy="62"/>
            </a:xfrm>
            <a:custGeom>
              <a:avLst/>
              <a:gdLst>
                <a:gd name="T0" fmla="*/ 0 w 92"/>
                <a:gd name="T1" fmla="*/ 0 h 62"/>
                <a:gd name="T2" fmla="*/ 92 w 92"/>
                <a:gd name="T3" fmla="*/ 31 h 62"/>
                <a:gd name="T4" fmla="*/ 0 w 92"/>
                <a:gd name="T5" fmla="*/ 62 h 62"/>
                <a:gd name="T6" fmla="*/ 0 w 92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2"/>
                <a:gd name="T14" fmla="*/ 92 w 92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2">
                  <a:moveTo>
                    <a:pt x="0" y="0"/>
                  </a:moveTo>
                  <a:lnTo>
                    <a:pt x="92" y="3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72" name="Line 446"/>
            <p:cNvSpPr>
              <a:spLocks noChangeShapeType="1"/>
            </p:cNvSpPr>
            <p:nvPr/>
          </p:nvSpPr>
          <p:spPr bwMode="auto">
            <a:xfrm>
              <a:off x="3914" y="3206"/>
              <a:ext cx="101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73" name="Freeform 447"/>
            <p:cNvSpPr>
              <a:spLocks/>
            </p:cNvSpPr>
            <p:nvPr/>
          </p:nvSpPr>
          <p:spPr bwMode="auto">
            <a:xfrm>
              <a:off x="4008" y="3176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1"/>
                <a:gd name="T14" fmla="*/ 92 w 92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74" name="Line 448"/>
            <p:cNvSpPr>
              <a:spLocks noChangeShapeType="1"/>
            </p:cNvSpPr>
            <p:nvPr/>
          </p:nvSpPr>
          <p:spPr bwMode="auto">
            <a:xfrm>
              <a:off x="3914" y="3319"/>
              <a:ext cx="101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75" name="Freeform 449"/>
            <p:cNvSpPr>
              <a:spLocks/>
            </p:cNvSpPr>
            <p:nvPr/>
          </p:nvSpPr>
          <p:spPr bwMode="auto">
            <a:xfrm>
              <a:off x="4008" y="3289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1"/>
                <a:gd name="T14" fmla="*/ 92 w 92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460"/>
          <p:cNvGrpSpPr>
            <a:grpSpLocks/>
          </p:cNvGrpSpPr>
          <p:nvPr/>
        </p:nvGrpSpPr>
        <p:grpSpPr bwMode="auto">
          <a:xfrm>
            <a:off x="1450975" y="5360988"/>
            <a:ext cx="6429375" cy="801687"/>
            <a:chOff x="983" y="3228"/>
            <a:chExt cx="4050" cy="505"/>
          </a:xfrm>
        </p:grpSpPr>
        <p:sp>
          <p:nvSpPr>
            <p:cNvPr id="66662" name="Freeform 360"/>
            <p:cNvSpPr>
              <a:spLocks/>
            </p:cNvSpPr>
            <p:nvPr/>
          </p:nvSpPr>
          <p:spPr bwMode="auto">
            <a:xfrm>
              <a:off x="983" y="3569"/>
              <a:ext cx="3630" cy="149"/>
            </a:xfrm>
            <a:custGeom>
              <a:avLst/>
              <a:gdLst>
                <a:gd name="T0" fmla="*/ 3630 w 3630"/>
                <a:gd name="T1" fmla="*/ 74 h 149"/>
                <a:gd name="T2" fmla="*/ 3555 w 3630"/>
                <a:gd name="T3" fmla="*/ 0 h 149"/>
                <a:gd name="T4" fmla="*/ 3555 w 3630"/>
                <a:gd name="T5" fmla="*/ 49 h 149"/>
                <a:gd name="T6" fmla="*/ 0 w 3630"/>
                <a:gd name="T7" fmla="*/ 49 h 149"/>
                <a:gd name="T8" fmla="*/ 0 w 3630"/>
                <a:gd name="T9" fmla="*/ 100 h 149"/>
                <a:gd name="T10" fmla="*/ 3555 w 3630"/>
                <a:gd name="T11" fmla="*/ 100 h 149"/>
                <a:gd name="T12" fmla="*/ 3555 w 3630"/>
                <a:gd name="T13" fmla="*/ 149 h 149"/>
                <a:gd name="T14" fmla="*/ 3630 w 3630"/>
                <a:gd name="T15" fmla="*/ 74 h 1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30"/>
                <a:gd name="T25" fmla="*/ 0 h 149"/>
                <a:gd name="T26" fmla="*/ 3630 w 3630"/>
                <a:gd name="T27" fmla="*/ 149 h 14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30" h="149">
                  <a:moveTo>
                    <a:pt x="3630" y="74"/>
                  </a:moveTo>
                  <a:lnTo>
                    <a:pt x="3555" y="0"/>
                  </a:lnTo>
                  <a:lnTo>
                    <a:pt x="3555" y="49"/>
                  </a:lnTo>
                  <a:lnTo>
                    <a:pt x="0" y="49"/>
                  </a:lnTo>
                  <a:lnTo>
                    <a:pt x="0" y="100"/>
                  </a:lnTo>
                  <a:lnTo>
                    <a:pt x="3555" y="100"/>
                  </a:lnTo>
                  <a:lnTo>
                    <a:pt x="3555" y="149"/>
                  </a:lnTo>
                  <a:lnTo>
                    <a:pt x="3630" y="74"/>
                  </a:lnTo>
                  <a:close/>
                </a:path>
              </a:pathLst>
            </a:custGeom>
            <a:solidFill>
              <a:srgbClr val="CCFFCC"/>
            </a:solidFill>
            <a:ln w="15875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63" name="Rectangle 361"/>
            <p:cNvSpPr>
              <a:spLocks noChangeArrowheads="1"/>
            </p:cNvSpPr>
            <p:nvPr/>
          </p:nvSpPr>
          <p:spPr bwMode="auto">
            <a:xfrm>
              <a:off x="4671" y="3539"/>
              <a:ext cx="3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Time</a:t>
              </a:r>
              <a:endParaRPr lang="en-US" sz="2000"/>
            </a:p>
          </p:txBody>
        </p:sp>
        <p:sp>
          <p:nvSpPr>
            <p:cNvPr id="66664" name="Freeform 450"/>
            <p:cNvSpPr>
              <a:spLocks noEditPoints="1"/>
            </p:cNvSpPr>
            <p:nvPr/>
          </p:nvSpPr>
          <p:spPr bwMode="auto">
            <a:xfrm>
              <a:off x="1014" y="3228"/>
              <a:ext cx="330" cy="33"/>
            </a:xfrm>
            <a:custGeom>
              <a:avLst/>
              <a:gdLst>
                <a:gd name="T0" fmla="*/ 0 w 882"/>
                <a:gd name="T1" fmla="*/ 0 h 88"/>
                <a:gd name="T2" fmla="*/ 0 w 882"/>
                <a:gd name="T3" fmla="*/ 0 h 88"/>
                <a:gd name="T4" fmla="*/ 0 w 882"/>
                <a:gd name="T5" fmla="*/ 0 h 88"/>
                <a:gd name="T6" fmla="*/ 0 w 882"/>
                <a:gd name="T7" fmla="*/ 0 h 88"/>
                <a:gd name="T8" fmla="*/ 0 w 882"/>
                <a:gd name="T9" fmla="*/ 0 h 88"/>
                <a:gd name="T10" fmla="*/ 0 w 882"/>
                <a:gd name="T11" fmla="*/ 0 h 88"/>
                <a:gd name="T12" fmla="*/ 0 w 882"/>
                <a:gd name="T13" fmla="*/ 0 h 88"/>
                <a:gd name="T14" fmla="*/ 0 w 882"/>
                <a:gd name="T15" fmla="*/ 0 h 88"/>
                <a:gd name="T16" fmla="*/ 0 w 882"/>
                <a:gd name="T17" fmla="*/ 0 h 88"/>
                <a:gd name="T18" fmla="*/ 0 w 882"/>
                <a:gd name="T19" fmla="*/ 0 h 88"/>
                <a:gd name="T20" fmla="*/ 0 w 882"/>
                <a:gd name="T21" fmla="*/ 0 h 88"/>
                <a:gd name="T22" fmla="*/ 0 w 882"/>
                <a:gd name="T23" fmla="*/ 0 h 88"/>
                <a:gd name="T24" fmla="*/ 0 w 882"/>
                <a:gd name="T25" fmla="*/ 0 h 88"/>
                <a:gd name="T26" fmla="*/ 0 w 882"/>
                <a:gd name="T27" fmla="*/ 0 h 88"/>
                <a:gd name="T28" fmla="*/ 0 w 882"/>
                <a:gd name="T29" fmla="*/ 0 h 88"/>
                <a:gd name="T30" fmla="*/ 0 w 882"/>
                <a:gd name="T31" fmla="*/ 0 h 88"/>
                <a:gd name="T32" fmla="*/ 0 w 882"/>
                <a:gd name="T33" fmla="*/ 0 h 88"/>
                <a:gd name="T34" fmla="*/ 0 w 882"/>
                <a:gd name="T35" fmla="*/ 0 h 88"/>
                <a:gd name="T36" fmla="*/ 0 w 882"/>
                <a:gd name="T37" fmla="*/ 0 h 88"/>
                <a:gd name="T38" fmla="*/ 0 w 882"/>
                <a:gd name="T39" fmla="*/ 0 h 88"/>
                <a:gd name="T40" fmla="*/ 0 w 882"/>
                <a:gd name="T41" fmla="*/ 0 h 88"/>
                <a:gd name="T42" fmla="*/ 0 w 882"/>
                <a:gd name="T43" fmla="*/ 0 h 88"/>
                <a:gd name="T44" fmla="*/ 0 w 882"/>
                <a:gd name="T45" fmla="*/ 0 h 88"/>
                <a:gd name="T46" fmla="*/ 0 w 882"/>
                <a:gd name="T47" fmla="*/ 0 h 88"/>
                <a:gd name="T48" fmla="*/ 0 w 882"/>
                <a:gd name="T49" fmla="*/ 0 h 88"/>
                <a:gd name="T50" fmla="*/ 0 w 882"/>
                <a:gd name="T51" fmla="*/ 0 h 88"/>
                <a:gd name="T52" fmla="*/ 0 w 882"/>
                <a:gd name="T53" fmla="*/ 0 h 88"/>
                <a:gd name="T54" fmla="*/ 0 w 882"/>
                <a:gd name="T55" fmla="*/ 0 h 8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2"/>
                <a:gd name="T85" fmla="*/ 0 h 88"/>
                <a:gd name="T86" fmla="*/ 882 w 882"/>
                <a:gd name="T87" fmla="*/ 88 h 8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2" h="88">
                  <a:moveTo>
                    <a:pt x="44" y="0"/>
                  </a:moveTo>
                  <a:lnTo>
                    <a:pt x="44" y="0"/>
                  </a:lnTo>
                  <a:cubicBezTo>
                    <a:pt x="69" y="0"/>
                    <a:pt x="88" y="20"/>
                    <a:pt x="88" y="44"/>
                  </a:cubicBezTo>
                  <a:cubicBezTo>
                    <a:pt x="88" y="68"/>
                    <a:pt x="69" y="88"/>
                    <a:pt x="44" y="88"/>
                  </a:cubicBez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lose/>
                  <a:moveTo>
                    <a:pt x="309" y="0"/>
                  </a:moveTo>
                  <a:lnTo>
                    <a:pt x="309" y="0"/>
                  </a:lnTo>
                  <a:cubicBezTo>
                    <a:pt x="333" y="0"/>
                    <a:pt x="353" y="20"/>
                    <a:pt x="353" y="44"/>
                  </a:cubicBezTo>
                  <a:cubicBezTo>
                    <a:pt x="353" y="68"/>
                    <a:pt x="333" y="88"/>
                    <a:pt x="309" y="88"/>
                  </a:cubicBezTo>
                  <a:cubicBezTo>
                    <a:pt x="284" y="88"/>
                    <a:pt x="265" y="68"/>
                    <a:pt x="265" y="44"/>
                  </a:cubicBezTo>
                  <a:cubicBezTo>
                    <a:pt x="265" y="20"/>
                    <a:pt x="284" y="0"/>
                    <a:pt x="309" y="0"/>
                  </a:cubicBezTo>
                  <a:close/>
                  <a:moveTo>
                    <a:pt x="573" y="0"/>
                  </a:moveTo>
                  <a:lnTo>
                    <a:pt x="573" y="0"/>
                  </a:lnTo>
                  <a:cubicBezTo>
                    <a:pt x="598" y="0"/>
                    <a:pt x="617" y="20"/>
                    <a:pt x="617" y="44"/>
                  </a:cubicBezTo>
                  <a:cubicBezTo>
                    <a:pt x="617" y="68"/>
                    <a:pt x="598" y="88"/>
                    <a:pt x="573" y="88"/>
                  </a:cubicBezTo>
                  <a:cubicBezTo>
                    <a:pt x="549" y="88"/>
                    <a:pt x="529" y="68"/>
                    <a:pt x="529" y="44"/>
                  </a:cubicBezTo>
                  <a:cubicBezTo>
                    <a:pt x="529" y="20"/>
                    <a:pt x="549" y="0"/>
                    <a:pt x="573" y="0"/>
                  </a:cubicBezTo>
                  <a:close/>
                  <a:moveTo>
                    <a:pt x="838" y="0"/>
                  </a:moveTo>
                  <a:lnTo>
                    <a:pt x="838" y="0"/>
                  </a:lnTo>
                  <a:cubicBezTo>
                    <a:pt x="862" y="0"/>
                    <a:pt x="882" y="20"/>
                    <a:pt x="882" y="44"/>
                  </a:cubicBezTo>
                  <a:cubicBezTo>
                    <a:pt x="882" y="68"/>
                    <a:pt x="862" y="88"/>
                    <a:pt x="838" y="88"/>
                  </a:cubicBezTo>
                  <a:cubicBezTo>
                    <a:pt x="813" y="88"/>
                    <a:pt x="794" y="68"/>
                    <a:pt x="794" y="44"/>
                  </a:cubicBezTo>
                  <a:cubicBezTo>
                    <a:pt x="794" y="20"/>
                    <a:pt x="813" y="0"/>
                    <a:pt x="838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830" name="Rectangle 462"/>
          <p:cNvSpPr>
            <a:spLocks noChangeArrowheads="1"/>
          </p:cNvSpPr>
          <p:nvPr/>
        </p:nvSpPr>
        <p:spPr bwMode="auto">
          <a:xfrm>
            <a:off x="2152650" y="4695825"/>
            <a:ext cx="538163" cy="1152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58831" name="Rectangle 463"/>
          <p:cNvSpPr>
            <a:spLocks noChangeArrowheads="1"/>
          </p:cNvSpPr>
          <p:nvPr/>
        </p:nvSpPr>
        <p:spPr bwMode="auto">
          <a:xfrm>
            <a:off x="2728913" y="4695825"/>
            <a:ext cx="538162" cy="1152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58832" name="Rectangle 464"/>
          <p:cNvSpPr>
            <a:spLocks noChangeArrowheads="1"/>
          </p:cNvSpPr>
          <p:nvPr/>
        </p:nvSpPr>
        <p:spPr bwMode="auto">
          <a:xfrm>
            <a:off x="3265488" y="4695825"/>
            <a:ext cx="538162" cy="1152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58833" name="Rectangle 465"/>
          <p:cNvSpPr>
            <a:spLocks noChangeArrowheads="1"/>
          </p:cNvSpPr>
          <p:nvPr/>
        </p:nvSpPr>
        <p:spPr bwMode="auto">
          <a:xfrm>
            <a:off x="3841750" y="4695825"/>
            <a:ext cx="538163" cy="1152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58834" name="Rectangle 466"/>
          <p:cNvSpPr>
            <a:spLocks noChangeArrowheads="1"/>
          </p:cNvSpPr>
          <p:nvPr/>
        </p:nvSpPr>
        <p:spPr bwMode="auto">
          <a:xfrm>
            <a:off x="4379913" y="4695825"/>
            <a:ext cx="538162" cy="1152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58836" name="Rectangle 468"/>
          <p:cNvSpPr>
            <a:spLocks noChangeArrowheads="1"/>
          </p:cNvSpPr>
          <p:nvPr/>
        </p:nvSpPr>
        <p:spPr bwMode="auto">
          <a:xfrm>
            <a:off x="4918075" y="4695825"/>
            <a:ext cx="538163" cy="1152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grpSp>
        <p:nvGrpSpPr>
          <p:cNvPr id="25" name="Group 474"/>
          <p:cNvGrpSpPr>
            <a:grpSpLocks/>
          </p:cNvGrpSpPr>
          <p:nvPr/>
        </p:nvGrpSpPr>
        <p:grpSpPr bwMode="auto">
          <a:xfrm>
            <a:off x="3302000" y="4735513"/>
            <a:ext cx="482600" cy="1069975"/>
            <a:chOff x="2080" y="2983"/>
            <a:chExt cx="304" cy="674"/>
          </a:xfrm>
        </p:grpSpPr>
        <p:sp>
          <p:nvSpPr>
            <p:cNvPr id="66655" name="Rectangle 384"/>
            <p:cNvSpPr>
              <a:spLocks noChangeArrowheads="1"/>
            </p:cNvSpPr>
            <p:nvPr/>
          </p:nvSpPr>
          <p:spPr bwMode="auto">
            <a:xfrm>
              <a:off x="2083" y="3133"/>
              <a:ext cx="298" cy="52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6656" name="Freeform 385"/>
            <p:cNvSpPr>
              <a:spLocks noEditPoints="1"/>
            </p:cNvSpPr>
            <p:nvPr/>
          </p:nvSpPr>
          <p:spPr bwMode="auto">
            <a:xfrm>
              <a:off x="2080" y="3130"/>
              <a:ext cx="304" cy="527"/>
            </a:xfrm>
            <a:custGeom>
              <a:avLst/>
              <a:gdLst>
                <a:gd name="T0" fmla="*/ 0 w 809"/>
                <a:gd name="T1" fmla="*/ 0 h 1406"/>
                <a:gd name="T2" fmla="*/ 0 w 809"/>
                <a:gd name="T3" fmla="*/ 0 h 1406"/>
                <a:gd name="T4" fmla="*/ 0 w 809"/>
                <a:gd name="T5" fmla="*/ 0 h 1406"/>
                <a:gd name="T6" fmla="*/ 0 w 809"/>
                <a:gd name="T7" fmla="*/ 0 h 1406"/>
                <a:gd name="T8" fmla="*/ 0 w 809"/>
                <a:gd name="T9" fmla="*/ 0 h 1406"/>
                <a:gd name="T10" fmla="*/ 0 w 809"/>
                <a:gd name="T11" fmla="*/ 0 h 1406"/>
                <a:gd name="T12" fmla="*/ 0 w 809"/>
                <a:gd name="T13" fmla="*/ 0 h 1406"/>
                <a:gd name="T14" fmla="*/ 0 w 809"/>
                <a:gd name="T15" fmla="*/ 0 h 1406"/>
                <a:gd name="T16" fmla="*/ 0 w 809"/>
                <a:gd name="T17" fmla="*/ 0 h 1406"/>
                <a:gd name="T18" fmla="*/ 0 w 809"/>
                <a:gd name="T19" fmla="*/ 0 h 1406"/>
                <a:gd name="T20" fmla="*/ 0 w 809"/>
                <a:gd name="T21" fmla="*/ 0 h 1406"/>
                <a:gd name="T22" fmla="*/ 0 w 809"/>
                <a:gd name="T23" fmla="*/ 0 h 1406"/>
                <a:gd name="T24" fmla="*/ 0 w 809"/>
                <a:gd name="T25" fmla="*/ 0 h 1406"/>
                <a:gd name="T26" fmla="*/ 0 w 809"/>
                <a:gd name="T27" fmla="*/ 0 h 1406"/>
                <a:gd name="T28" fmla="*/ 0 w 809"/>
                <a:gd name="T29" fmla="*/ 0 h 1406"/>
                <a:gd name="T30" fmla="*/ 0 w 809"/>
                <a:gd name="T31" fmla="*/ 0 h 1406"/>
                <a:gd name="T32" fmla="*/ 0 w 809"/>
                <a:gd name="T33" fmla="*/ 0 h 1406"/>
                <a:gd name="T34" fmla="*/ 0 w 809"/>
                <a:gd name="T35" fmla="*/ 0 h 1406"/>
                <a:gd name="T36" fmla="*/ 0 w 809"/>
                <a:gd name="T37" fmla="*/ 0 h 1406"/>
                <a:gd name="T38" fmla="*/ 0 w 809"/>
                <a:gd name="T39" fmla="*/ 0 h 1406"/>
                <a:gd name="T40" fmla="*/ 0 w 809"/>
                <a:gd name="T41" fmla="*/ 0 h 1406"/>
                <a:gd name="T42" fmla="*/ 0 w 809"/>
                <a:gd name="T43" fmla="*/ 0 h 1406"/>
                <a:gd name="T44" fmla="*/ 0 w 809"/>
                <a:gd name="T45" fmla="*/ 0 h 1406"/>
                <a:gd name="T46" fmla="*/ 0 w 809"/>
                <a:gd name="T47" fmla="*/ 0 h 1406"/>
                <a:gd name="T48" fmla="*/ 0 w 809"/>
                <a:gd name="T49" fmla="*/ 0 h 1406"/>
                <a:gd name="T50" fmla="*/ 0 w 809"/>
                <a:gd name="T51" fmla="*/ 0 h 1406"/>
                <a:gd name="T52" fmla="*/ 0 w 809"/>
                <a:gd name="T53" fmla="*/ 0 h 1406"/>
                <a:gd name="T54" fmla="*/ 0 w 809"/>
                <a:gd name="T55" fmla="*/ 0 h 1406"/>
                <a:gd name="T56" fmla="*/ 0 w 809"/>
                <a:gd name="T57" fmla="*/ 0 h 1406"/>
                <a:gd name="T58" fmla="*/ 0 w 809"/>
                <a:gd name="T59" fmla="*/ 0 h 1406"/>
                <a:gd name="T60" fmla="*/ 0 w 809"/>
                <a:gd name="T61" fmla="*/ 0 h 1406"/>
                <a:gd name="T62" fmla="*/ 0 w 809"/>
                <a:gd name="T63" fmla="*/ 0 h 1406"/>
                <a:gd name="T64" fmla="*/ 0 w 809"/>
                <a:gd name="T65" fmla="*/ 0 h 1406"/>
                <a:gd name="T66" fmla="*/ 0 w 809"/>
                <a:gd name="T67" fmla="*/ 0 h 1406"/>
                <a:gd name="T68" fmla="*/ 0 w 809"/>
                <a:gd name="T69" fmla="*/ 0 h 1406"/>
                <a:gd name="T70" fmla="*/ 0 w 809"/>
                <a:gd name="T71" fmla="*/ 0 h 1406"/>
                <a:gd name="T72" fmla="*/ 0 w 809"/>
                <a:gd name="T73" fmla="*/ 0 h 1406"/>
                <a:gd name="T74" fmla="*/ 0 w 809"/>
                <a:gd name="T75" fmla="*/ 0 h 1406"/>
                <a:gd name="T76" fmla="*/ 0 w 809"/>
                <a:gd name="T77" fmla="*/ 0 h 1406"/>
                <a:gd name="T78" fmla="*/ 0 w 809"/>
                <a:gd name="T79" fmla="*/ 0 h 1406"/>
                <a:gd name="T80" fmla="*/ 0 w 809"/>
                <a:gd name="T81" fmla="*/ 0 h 1406"/>
                <a:gd name="T82" fmla="*/ 0 w 809"/>
                <a:gd name="T83" fmla="*/ 0 h 1406"/>
                <a:gd name="T84" fmla="*/ 0 w 809"/>
                <a:gd name="T85" fmla="*/ 0 h 1406"/>
                <a:gd name="T86" fmla="*/ 0 w 809"/>
                <a:gd name="T87" fmla="*/ 0 h 1406"/>
                <a:gd name="T88" fmla="*/ 0 w 809"/>
                <a:gd name="T89" fmla="*/ 0 h 1406"/>
                <a:gd name="T90" fmla="*/ 0 w 809"/>
                <a:gd name="T91" fmla="*/ 0 h 1406"/>
                <a:gd name="T92" fmla="*/ 0 w 809"/>
                <a:gd name="T93" fmla="*/ 0 h 1406"/>
                <a:gd name="T94" fmla="*/ 0 w 809"/>
                <a:gd name="T95" fmla="*/ 0 h 1406"/>
                <a:gd name="T96" fmla="*/ 0 w 809"/>
                <a:gd name="T97" fmla="*/ 0 h 1406"/>
                <a:gd name="T98" fmla="*/ 0 w 809"/>
                <a:gd name="T99" fmla="*/ 0 h 1406"/>
                <a:gd name="T100" fmla="*/ 0 w 809"/>
                <a:gd name="T101" fmla="*/ 0 h 1406"/>
                <a:gd name="T102" fmla="*/ 0 w 809"/>
                <a:gd name="T103" fmla="*/ 0 h 1406"/>
                <a:gd name="T104" fmla="*/ 0 w 809"/>
                <a:gd name="T105" fmla="*/ 0 h 1406"/>
                <a:gd name="T106" fmla="*/ 0 w 809"/>
                <a:gd name="T107" fmla="*/ 0 h 1406"/>
                <a:gd name="T108" fmla="*/ 0 w 809"/>
                <a:gd name="T109" fmla="*/ 0 h 1406"/>
                <a:gd name="T110" fmla="*/ 0 w 809"/>
                <a:gd name="T111" fmla="*/ 0 h 1406"/>
                <a:gd name="T112" fmla="*/ 0 w 809"/>
                <a:gd name="T113" fmla="*/ 0 h 140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09"/>
                <a:gd name="T172" fmla="*/ 0 h 1406"/>
                <a:gd name="T173" fmla="*/ 809 w 809"/>
                <a:gd name="T174" fmla="*/ 1406 h 140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09" h="1406">
                  <a:moveTo>
                    <a:pt x="16" y="24"/>
                  </a:moveTo>
                  <a:lnTo>
                    <a:pt x="16" y="136"/>
                  </a:lnTo>
                  <a:cubicBezTo>
                    <a:pt x="16" y="140"/>
                    <a:pt x="12" y="144"/>
                    <a:pt x="8" y="144"/>
                  </a:cubicBezTo>
                  <a:cubicBezTo>
                    <a:pt x="3" y="144"/>
                    <a:pt x="0" y="140"/>
                    <a:pt x="0" y="136"/>
                  </a:cubicBezTo>
                  <a:lnTo>
                    <a:pt x="0" y="24"/>
                  </a:lnTo>
                  <a:cubicBezTo>
                    <a:pt x="0" y="19"/>
                    <a:pt x="3" y="16"/>
                    <a:pt x="8" y="16"/>
                  </a:cubicBezTo>
                  <a:cubicBezTo>
                    <a:pt x="12" y="16"/>
                    <a:pt x="16" y="19"/>
                    <a:pt x="16" y="24"/>
                  </a:cubicBezTo>
                  <a:close/>
                  <a:moveTo>
                    <a:pt x="16" y="216"/>
                  </a:moveTo>
                  <a:lnTo>
                    <a:pt x="16" y="328"/>
                  </a:lnTo>
                  <a:cubicBezTo>
                    <a:pt x="16" y="332"/>
                    <a:pt x="12" y="336"/>
                    <a:pt x="8" y="336"/>
                  </a:cubicBezTo>
                  <a:cubicBezTo>
                    <a:pt x="3" y="336"/>
                    <a:pt x="0" y="332"/>
                    <a:pt x="0" y="328"/>
                  </a:cubicBezTo>
                  <a:lnTo>
                    <a:pt x="0" y="216"/>
                  </a:lnTo>
                  <a:cubicBezTo>
                    <a:pt x="0" y="211"/>
                    <a:pt x="3" y="208"/>
                    <a:pt x="8" y="208"/>
                  </a:cubicBezTo>
                  <a:cubicBezTo>
                    <a:pt x="12" y="208"/>
                    <a:pt x="16" y="211"/>
                    <a:pt x="16" y="216"/>
                  </a:cubicBezTo>
                  <a:close/>
                  <a:moveTo>
                    <a:pt x="16" y="408"/>
                  </a:moveTo>
                  <a:lnTo>
                    <a:pt x="16" y="520"/>
                  </a:lnTo>
                  <a:cubicBezTo>
                    <a:pt x="16" y="524"/>
                    <a:pt x="12" y="528"/>
                    <a:pt x="8" y="528"/>
                  </a:cubicBezTo>
                  <a:cubicBezTo>
                    <a:pt x="3" y="528"/>
                    <a:pt x="0" y="524"/>
                    <a:pt x="0" y="520"/>
                  </a:cubicBezTo>
                  <a:lnTo>
                    <a:pt x="0" y="408"/>
                  </a:lnTo>
                  <a:cubicBezTo>
                    <a:pt x="0" y="403"/>
                    <a:pt x="3" y="400"/>
                    <a:pt x="8" y="400"/>
                  </a:cubicBezTo>
                  <a:cubicBezTo>
                    <a:pt x="12" y="400"/>
                    <a:pt x="16" y="403"/>
                    <a:pt x="16" y="408"/>
                  </a:cubicBezTo>
                  <a:close/>
                  <a:moveTo>
                    <a:pt x="16" y="600"/>
                  </a:moveTo>
                  <a:lnTo>
                    <a:pt x="16" y="712"/>
                  </a:lnTo>
                  <a:cubicBezTo>
                    <a:pt x="16" y="716"/>
                    <a:pt x="12" y="720"/>
                    <a:pt x="8" y="720"/>
                  </a:cubicBezTo>
                  <a:cubicBezTo>
                    <a:pt x="3" y="720"/>
                    <a:pt x="0" y="716"/>
                    <a:pt x="0" y="712"/>
                  </a:cubicBezTo>
                  <a:lnTo>
                    <a:pt x="0" y="600"/>
                  </a:lnTo>
                  <a:cubicBezTo>
                    <a:pt x="0" y="595"/>
                    <a:pt x="3" y="592"/>
                    <a:pt x="8" y="592"/>
                  </a:cubicBezTo>
                  <a:cubicBezTo>
                    <a:pt x="12" y="592"/>
                    <a:pt x="16" y="595"/>
                    <a:pt x="16" y="600"/>
                  </a:cubicBezTo>
                  <a:close/>
                  <a:moveTo>
                    <a:pt x="16" y="792"/>
                  </a:moveTo>
                  <a:lnTo>
                    <a:pt x="16" y="904"/>
                  </a:lnTo>
                  <a:cubicBezTo>
                    <a:pt x="16" y="908"/>
                    <a:pt x="12" y="912"/>
                    <a:pt x="8" y="912"/>
                  </a:cubicBezTo>
                  <a:cubicBezTo>
                    <a:pt x="3" y="912"/>
                    <a:pt x="0" y="908"/>
                    <a:pt x="0" y="904"/>
                  </a:cubicBezTo>
                  <a:lnTo>
                    <a:pt x="0" y="792"/>
                  </a:lnTo>
                  <a:cubicBezTo>
                    <a:pt x="0" y="787"/>
                    <a:pt x="3" y="784"/>
                    <a:pt x="8" y="784"/>
                  </a:cubicBezTo>
                  <a:cubicBezTo>
                    <a:pt x="12" y="784"/>
                    <a:pt x="16" y="787"/>
                    <a:pt x="16" y="792"/>
                  </a:cubicBezTo>
                  <a:close/>
                  <a:moveTo>
                    <a:pt x="16" y="984"/>
                  </a:moveTo>
                  <a:lnTo>
                    <a:pt x="16" y="1096"/>
                  </a:lnTo>
                  <a:cubicBezTo>
                    <a:pt x="16" y="1100"/>
                    <a:pt x="12" y="1104"/>
                    <a:pt x="8" y="1104"/>
                  </a:cubicBezTo>
                  <a:cubicBezTo>
                    <a:pt x="3" y="1104"/>
                    <a:pt x="0" y="1100"/>
                    <a:pt x="0" y="1096"/>
                  </a:cubicBezTo>
                  <a:lnTo>
                    <a:pt x="0" y="984"/>
                  </a:lnTo>
                  <a:cubicBezTo>
                    <a:pt x="0" y="979"/>
                    <a:pt x="3" y="976"/>
                    <a:pt x="8" y="976"/>
                  </a:cubicBezTo>
                  <a:cubicBezTo>
                    <a:pt x="12" y="976"/>
                    <a:pt x="16" y="979"/>
                    <a:pt x="16" y="984"/>
                  </a:cubicBezTo>
                  <a:close/>
                  <a:moveTo>
                    <a:pt x="16" y="1176"/>
                  </a:moveTo>
                  <a:lnTo>
                    <a:pt x="16" y="1288"/>
                  </a:lnTo>
                  <a:cubicBezTo>
                    <a:pt x="16" y="1292"/>
                    <a:pt x="12" y="1296"/>
                    <a:pt x="8" y="1296"/>
                  </a:cubicBezTo>
                  <a:cubicBezTo>
                    <a:pt x="3" y="1296"/>
                    <a:pt x="0" y="1292"/>
                    <a:pt x="0" y="1288"/>
                  </a:cubicBezTo>
                  <a:lnTo>
                    <a:pt x="0" y="1176"/>
                  </a:lnTo>
                  <a:cubicBezTo>
                    <a:pt x="0" y="1171"/>
                    <a:pt x="3" y="1168"/>
                    <a:pt x="8" y="1168"/>
                  </a:cubicBezTo>
                  <a:cubicBezTo>
                    <a:pt x="12" y="1168"/>
                    <a:pt x="16" y="1171"/>
                    <a:pt x="16" y="1176"/>
                  </a:cubicBezTo>
                  <a:close/>
                  <a:moveTo>
                    <a:pt x="16" y="1368"/>
                  </a:moveTo>
                  <a:lnTo>
                    <a:pt x="16" y="1398"/>
                  </a:lnTo>
                  <a:lnTo>
                    <a:pt x="8" y="1390"/>
                  </a:lnTo>
                  <a:lnTo>
                    <a:pt x="90" y="1390"/>
                  </a:lnTo>
                  <a:cubicBezTo>
                    <a:pt x="94" y="1390"/>
                    <a:pt x="98" y="1393"/>
                    <a:pt x="98" y="1398"/>
                  </a:cubicBezTo>
                  <a:cubicBezTo>
                    <a:pt x="98" y="1402"/>
                    <a:pt x="94" y="1406"/>
                    <a:pt x="90" y="1406"/>
                  </a:cubicBezTo>
                  <a:lnTo>
                    <a:pt x="8" y="1406"/>
                  </a:lnTo>
                  <a:cubicBezTo>
                    <a:pt x="3" y="1406"/>
                    <a:pt x="0" y="1402"/>
                    <a:pt x="0" y="1398"/>
                  </a:cubicBezTo>
                  <a:lnTo>
                    <a:pt x="0" y="1368"/>
                  </a:lnTo>
                  <a:cubicBezTo>
                    <a:pt x="0" y="1363"/>
                    <a:pt x="3" y="1360"/>
                    <a:pt x="8" y="1360"/>
                  </a:cubicBezTo>
                  <a:cubicBezTo>
                    <a:pt x="12" y="1360"/>
                    <a:pt x="16" y="1363"/>
                    <a:pt x="16" y="1368"/>
                  </a:cubicBezTo>
                  <a:close/>
                  <a:moveTo>
                    <a:pt x="170" y="1390"/>
                  </a:moveTo>
                  <a:lnTo>
                    <a:pt x="282" y="1390"/>
                  </a:lnTo>
                  <a:cubicBezTo>
                    <a:pt x="286" y="1390"/>
                    <a:pt x="290" y="1393"/>
                    <a:pt x="290" y="1398"/>
                  </a:cubicBezTo>
                  <a:cubicBezTo>
                    <a:pt x="290" y="1402"/>
                    <a:pt x="286" y="1406"/>
                    <a:pt x="282" y="1406"/>
                  </a:cubicBezTo>
                  <a:lnTo>
                    <a:pt x="170" y="1406"/>
                  </a:lnTo>
                  <a:cubicBezTo>
                    <a:pt x="165" y="1406"/>
                    <a:pt x="162" y="1402"/>
                    <a:pt x="162" y="1398"/>
                  </a:cubicBezTo>
                  <a:cubicBezTo>
                    <a:pt x="162" y="1393"/>
                    <a:pt x="165" y="1390"/>
                    <a:pt x="170" y="1390"/>
                  </a:cubicBezTo>
                  <a:close/>
                  <a:moveTo>
                    <a:pt x="362" y="1390"/>
                  </a:moveTo>
                  <a:lnTo>
                    <a:pt x="474" y="1390"/>
                  </a:lnTo>
                  <a:cubicBezTo>
                    <a:pt x="478" y="1390"/>
                    <a:pt x="482" y="1393"/>
                    <a:pt x="482" y="1398"/>
                  </a:cubicBezTo>
                  <a:cubicBezTo>
                    <a:pt x="482" y="1402"/>
                    <a:pt x="478" y="1406"/>
                    <a:pt x="474" y="1406"/>
                  </a:cubicBezTo>
                  <a:lnTo>
                    <a:pt x="362" y="1406"/>
                  </a:lnTo>
                  <a:cubicBezTo>
                    <a:pt x="357" y="1406"/>
                    <a:pt x="354" y="1402"/>
                    <a:pt x="354" y="1398"/>
                  </a:cubicBezTo>
                  <a:cubicBezTo>
                    <a:pt x="354" y="1393"/>
                    <a:pt x="357" y="1390"/>
                    <a:pt x="362" y="1390"/>
                  </a:cubicBezTo>
                  <a:close/>
                  <a:moveTo>
                    <a:pt x="554" y="1390"/>
                  </a:moveTo>
                  <a:lnTo>
                    <a:pt x="666" y="1390"/>
                  </a:lnTo>
                  <a:cubicBezTo>
                    <a:pt x="670" y="1390"/>
                    <a:pt x="674" y="1393"/>
                    <a:pt x="674" y="1398"/>
                  </a:cubicBezTo>
                  <a:cubicBezTo>
                    <a:pt x="674" y="1402"/>
                    <a:pt x="670" y="1406"/>
                    <a:pt x="666" y="1406"/>
                  </a:cubicBezTo>
                  <a:lnTo>
                    <a:pt x="554" y="1406"/>
                  </a:lnTo>
                  <a:cubicBezTo>
                    <a:pt x="549" y="1406"/>
                    <a:pt x="546" y="1402"/>
                    <a:pt x="546" y="1398"/>
                  </a:cubicBezTo>
                  <a:cubicBezTo>
                    <a:pt x="546" y="1393"/>
                    <a:pt x="549" y="1390"/>
                    <a:pt x="554" y="1390"/>
                  </a:cubicBezTo>
                  <a:close/>
                  <a:moveTo>
                    <a:pt x="746" y="1390"/>
                  </a:moveTo>
                  <a:lnTo>
                    <a:pt x="801" y="1390"/>
                  </a:lnTo>
                  <a:lnTo>
                    <a:pt x="793" y="1398"/>
                  </a:lnTo>
                  <a:lnTo>
                    <a:pt x="793" y="1340"/>
                  </a:lnTo>
                  <a:cubicBezTo>
                    <a:pt x="793" y="1336"/>
                    <a:pt x="796" y="1332"/>
                    <a:pt x="801" y="1332"/>
                  </a:cubicBezTo>
                  <a:cubicBezTo>
                    <a:pt x="805" y="1332"/>
                    <a:pt x="809" y="1336"/>
                    <a:pt x="809" y="1340"/>
                  </a:cubicBezTo>
                  <a:lnTo>
                    <a:pt x="809" y="1398"/>
                  </a:lnTo>
                  <a:cubicBezTo>
                    <a:pt x="809" y="1402"/>
                    <a:pt x="805" y="1406"/>
                    <a:pt x="801" y="1406"/>
                  </a:cubicBezTo>
                  <a:lnTo>
                    <a:pt x="746" y="1406"/>
                  </a:lnTo>
                  <a:cubicBezTo>
                    <a:pt x="741" y="1406"/>
                    <a:pt x="738" y="1402"/>
                    <a:pt x="738" y="1398"/>
                  </a:cubicBezTo>
                  <a:cubicBezTo>
                    <a:pt x="738" y="1393"/>
                    <a:pt x="741" y="1390"/>
                    <a:pt x="746" y="1390"/>
                  </a:cubicBezTo>
                  <a:close/>
                  <a:moveTo>
                    <a:pt x="793" y="1260"/>
                  </a:moveTo>
                  <a:lnTo>
                    <a:pt x="793" y="1148"/>
                  </a:lnTo>
                  <a:cubicBezTo>
                    <a:pt x="793" y="1144"/>
                    <a:pt x="796" y="1140"/>
                    <a:pt x="801" y="1140"/>
                  </a:cubicBezTo>
                  <a:cubicBezTo>
                    <a:pt x="805" y="1140"/>
                    <a:pt x="809" y="1144"/>
                    <a:pt x="809" y="1148"/>
                  </a:cubicBezTo>
                  <a:lnTo>
                    <a:pt x="809" y="1260"/>
                  </a:lnTo>
                  <a:cubicBezTo>
                    <a:pt x="809" y="1265"/>
                    <a:pt x="805" y="1268"/>
                    <a:pt x="801" y="1268"/>
                  </a:cubicBezTo>
                  <a:cubicBezTo>
                    <a:pt x="796" y="1268"/>
                    <a:pt x="793" y="1265"/>
                    <a:pt x="793" y="1260"/>
                  </a:cubicBezTo>
                  <a:close/>
                  <a:moveTo>
                    <a:pt x="793" y="1068"/>
                  </a:moveTo>
                  <a:lnTo>
                    <a:pt x="793" y="956"/>
                  </a:lnTo>
                  <a:cubicBezTo>
                    <a:pt x="793" y="952"/>
                    <a:pt x="796" y="948"/>
                    <a:pt x="801" y="948"/>
                  </a:cubicBezTo>
                  <a:cubicBezTo>
                    <a:pt x="805" y="948"/>
                    <a:pt x="809" y="952"/>
                    <a:pt x="809" y="956"/>
                  </a:cubicBezTo>
                  <a:lnTo>
                    <a:pt x="809" y="1068"/>
                  </a:lnTo>
                  <a:cubicBezTo>
                    <a:pt x="809" y="1073"/>
                    <a:pt x="805" y="1076"/>
                    <a:pt x="801" y="1076"/>
                  </a:cubicBezTo>
                  <a:cubicBezTo>
                    <a:pt x="796" y="1076"/>
                    <a:pt x="793" y="1073"/>
                    <a:pt x="793" y="1068"/>
                  </a:cubicBezTo>
                  <a:close/>
                  <a:moveTo>
                    <a:pt x="793" y="876"/>
                  </a:moveTo>
                  <a:lnTo>
                    <a:pt x="793" y="764"/>
                  </a:lnTo>
                  <a:cubicBezTo>
                    <a:pt x="793" y="760"/>
                    <a:pt x="796" y="756"/>
                    <a:pt x="801" y="756"/>
                  </a:cubicBezTo>
                  <a:cubicBezTo>
                    <a:pt x="805" y="756"/>
                    <a:pt x="809" y="760"/>
                    <a:pt x="809" y="764"/>
                  </a:cubicBezTo>
                  <a:lnTo>
                    <a:pt x="809" y="876"/>
                  </a:lnTo>
                  <a:cubicBezTo>
                    <a:pt x="809" y="881"/>
                    <a:pt x="805" y="884"/>
                    <a:pt x="801" y="884"/>
                  </a:cubicBezTo>
                  <a:cubicBezTo>
                    <a:pt x="796" y="884"/>
                    <a:pt x="793" y="881"/>
                    <a:pt x="793" y="876"/>
                  </a:cubicBezTo>
                  <a:close/>
                  <a:moveTo>
                    <a:pt x="793" y="684"/>
                  </a:moveTo>
                  <a:lnTo>
                    <a:pt x="793" y="572"/>
                  </a:lnTo>
                  <a:cubicBezTo>
                    <a:pt x="793" y="568"/>
                    <a:pt x="796" y="564"/>
                    <a:pt x="801" y="564"/>
                  </a:cubicBezTo>
                  <a:cubicBezTo>
                    <a:pt x="805" y="564"/>
                    <a:pt x="809" y="568"/>
                    <a:pt x="809" y="572"/>
                  </a:cubicBezTo>
                  <a:lnTo>
                    <a:pt x="809" y="684"/>
                  </a:lnTo>
                  <a:cubicBezTo>
                    <a:pt x="809" y="689"/>
                    <a:pt x="805" y="692"/>
                    <a:pt x="801" y="692"/>
                  </a:cubicBezTo>
                  <a:cubicBezTo>
                    <a:pt x="796" y="692"/>
                    <a:pt x="793" y="689"/>
                    <a:pt x="793" y="684"/>
                  </a:cubicBezTo>
                  <a:close/>
                  <a:moveTo>
                    <a:pt x="793" y="492"/>
                  </a:moveTo>
                  <a:lnTo>
                    <a:pt x="793" y="380"/>
                  </a:lnTo>
                  <a:cubicBezTo>
                    <a:pt x="793" y="376"/>
                    <a:pt x="796" y="372"/>
                    <a:pt x="801" y="372"/>
                  </a:cubicBezTo>
                  <a:cubicBezTo>
                    <a:pt x="805" y="372"/>
                    <a:pt x="809" y="376"/>
                    <a:pt x="809" y="380"/>
                  </a:cubicBezTo>
                  <a:lnTo>
                    <a:pt x="809" y="492"/>
                  </a:lnTo>
                  <a:cubicBezTo>
                    <a:pt x="809" y="497"/>
                    <a:pt x="805" y="500"/>
                    <a:pt x="801" y="500"/>
                  </a:cubicBezTo>
                  <a:cubicBezTo>
                    <a:pt x="796" y="500"/>
                    <a:pt x="793" y="497"/>
                    <a:pt x="793" y="492"/>
                  </a:cubicBezTo>
                  <a:close/>
                  <a:moveTo>
                    <a:pt x="793" y="300"/>
                  </a:moveTo>
                  <a:lnTo>
                    <a:pt x="793" y="188"/>
                  </a:lnTo>
                  <a:cubicBezTo>
                    <a:pt x="793" y="184"/>
                    <a:pt x="796" y="180"/>
                    <a:pt x="801" y="180"/>
                  </a:cubicBezTo>
                  <a:cubicBezTo>
                    <a:pt x="805" y="180"/>
                    <a:pt x="809" y="184"/>
                    <a:pt x="809" y="188"/>
                  </a:cubicBezTo>
                  <a:lnTo>
                    <a:pt x="809" y="300"/>
                  </a:lnTo>
                  <a:cubicBezTo>
                    <a:pt x="809" y="305"/>
                    <a:pt x="805" y="308"/>
                    <a:pt x="801" y="308"/>
                  </a:cubicBezTo>
                  <a:cubicBezTo>
                    <a:pt x="796" y="308"/>
                    <a:pt x="793" y="305"/>
                    <a:pt x="793" y="300"/>
                  </a:cubicBezTo>
                  <a:close/>
                  <a:moveTo>
                    <a:pt x="793" y="108"/>
                  </a:moveTo>
                  <a:lnTo>
                    <a:pt x="793" y="8"/>
                  </a:lnTo>
                  <a:lnTo>
                    <a:pt x="801" y="16"/>
                  </a:lnTo>
                  <a:lnTo>
                    <a:pt x="790" y="16"/>
                  </a:lnTo>
                  <a:cubicBezTo>
                    <a:pt x="785" y="16"/>
                    <a:pt x="782" y="12"/>
                    <a:pt x="782" y="8"/>
                  </a:cubicBezTo>
                  <a:cubicBezTo>
                    <a:pt x="782" y="3"/>
                    <a:pt x="785" y="0"/>
                    <a:pt x="790" y="0"/>
                  </a:cubicBezTo>
                  <a:lnTo>
                    <a:pt x="801" y="0"/>
                  </a:lnTo>
                  <a:cubicBezTo>
                    <a:pt x="805" y="0"/>
                    <a:pt x="809" y="3"/>
                    <a:pt x="809" y="8"/>
                  </a:cubicBezTo>
                  <a:lnTo>
                    <a:pt x="809" y="108"/>
                  </a:lnTo>
                  <a:cubicBezTo>
                    <a:pt x="809" y="113"/>
                    <a:pt x="805" y="116"/>
                    <a:pt x="801" y="116"/>
                  </a:cubicBezTo>
                  <a:cubicBezTo>
                    <a:pt x="796" y="116"/>
                    <a:pt x="793" y="113"/>
                    <a:pt x="793" y="108"/>
                  </a:cubicBezTo>
                  <a:close/>
                  <a:moveTo>
                    <a:pt x="710" y="16"/>
                  </a:moveTo>
                  <a:lnTo>
                    <a:pt x="598" y="16"/>
                  </a:lnTo>
                  <a:cubicBezTo>
                    <a:pt x="593" y="16"/>
                    <a:pt x="590" y="12"/>
                    <a:pt x="590" y="8"/>
                  </a:cubicBezTo>
                  <a:cubicBezTo>
                    <a:pt x="590" y="3"/>
                    <a:pt x="593" y="0"/>
                    <a:pt x="598" y="0"/>
                  </a:cubicBezTo>
                  <a:lnTo>
                    <a:pt x="710" y="0"/>
                  </a:lnTo>
                  <a:cubicBezTo>
                    <a:pt x="714" y="0"/>
                    <a:pt x="718" y="3"/>
                    <a:pt x="718" y="8"/>
                  </a:cubicBezTo>
                  <a:cubicBezTo>
                    <a:pt x="718" y="12"/>
                    <a:pt x="714" y="16"/>
                    <a:pt x="710" y="16"/>
                  </a:cubicBezTo>
                  <a:close/>
                  <a:moveTo>
                    <a:pt x="518" y="16"/>
                  </a:moveTo>
                  <a:lnTo>
                    <a:pt x="406" y="16"/>
                  </a:lnTo>
                  <a:cubicBezTo>
                    <a:pt x="401" y="16"/>
                    <a:pt x="398" y="12"/>
                    <a:pt x="398" y="8"/>
                  </a:cubicBezTo>
                  <a:cubicBezTo>
                    <a:pt x="398" y="3"/>
                    <a:pt x="401" y="0"/>
                    <a:pt x="406" y="0"/>
                  </a:cubicBezTo>
                  <a:lnTo>
                    <a:pt x="518" y="0"/>
                  </a:lnTo>
                  <a:cubicBezTo>
                    <a:pt x="522" y="0"/>
                    <a:pt x="526" y="3"/>
                    <a:pt x="526" y="8"/>
                  </a:cubicBezTo>
                  <a:cubicBezTo>
                    <a:pt x="526" y="12"/>
                    <a:pt x="522" y="16"/>
                    <a:pt x="518" y="16"/>
                  </a:cubicBezTo>
                  <a:close/>
                  <a:moveTo>
                    <a:pt x="326" y="16"/>
                  </a:moveTo>
                  <a:lnTo>
                    <a:pt x="214" y="16"/>
                  </a:lnTo>
                  <a:cubicBezTo>
                    <a:pt x="209" y="16"/>
                    <a:pt x="206" y="12"/>
                    <a:pt x="206" y="8"/>
                  </a:cubicBezTo>
                  <a:cubicBezTo>
                    <a:pt x="206" y="3"/>
                    <a:pt x="209" y="0"/>
                    <a:pt x="214" y="0"/>
                  </a:cubicBezTo>
                  <a:lnTo>
                    <a:pt x="326" y="0"/>
                  </a:lnTo>
                  <a:cubicBezTo>
                    <a:pt x="330" y="0"/>
                    <a:pt x="334" y="3"/>
                    <a:pt x="334" y="8"/>
                  </a:cubicBezTo>
                  <a:cubicBezTo>
                    <a:pt x="334" y="12"/>
                    <a:pt x="330" y="16"/>
                    <a:pt x="326" y="16"/>
                  </a:cubicBezTo>
                  <a:close/>
                  <a:moveTo>
                    <a:pt x="134" y="16"/>
                  </a:moveTo>
                  <a:lnTo>
                    <a:pt x="22" y="16"/>
                  </a:lnTo>
                  <a:cubicBezTo>
                    <a:pt x="17" y="16"/>
                    <a:pt x="14" y="12"/>
                    <a:pt x="14" y="8"/>
                  </a:cubicBezTo>
                  <a:cubicBezTo>
                    <a:pt x="14" y="3"/>
                    <a:pt x="17" y="0"/>
                    <a:pt x="22" y="0"/>
                  </a:cubicBezTo>
                  <a:lnTo>
                    <a:pt x="134" y="0"/>
                  </a:lnTo>
                  <a:cubicBezTo>
                    <a:pt x="138" y="0"/>
                    <a:pt x="142" y="3"/>
                    <a:pt x="142" y="8"/>
                  </a:cubicBezTo>
                  <a:cubicBezTo>
                    <a:pt x="142" y="12"/>
                    <a:pt x="138" y="16"/>
                    <a:pt x="134" y="1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57" name="Rectangle 386"/>
            <p:cNvSpPr>
              <a:spLocks noChangeArrowheads="1"/>
            </p:cNvSpPr>
            <p:nvPr/>
          </p:nvSpPr>
          <p:spPr bwMode="auto">
            <a:xfrm>
              <a:off x="2193" y="2983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66658" name="Line 387"/>
            <p:cNvSpPr>
              <a:spLocks noChangeShapeType="1"/>
            </p:cNvSpPr>
            <p:nvPr/>
          </p:nvSpPr>
          <p:spPr bwMode="auto">
            <a:xfrm>
              <a:off x="2158" y="3207"/>
              <a:ext cx="101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59" name="Freeform 388"/>
            <p:cNvSpPr>
              <a:spLocks/>
            </p:cNvSpPr>
            <p:nvPr/>
          </p:nvSpPr>
          <p:spPr bwMode="auto">
            <a:xfrm>
              <a:off x="2251" y="3177"/>
              <a:ext cx="93" cy="61"/>
            </a:xfrm>
            <a:custGeom>
              <a:avLst/>
              <a:gdLst>
                <a:gd name="T0" fmla="*/ 0 w 93"/>
                <a:gd name="T1" fmla="*/ 0 h 61"/>
                <a:gd name="T2" fmla="*/ 93 w 93"/>
                <a:gd name="T3" fmla="*/ 30 h 61"/>
                <a:gd name="T4" fmla="*/ 0 w 93"/>
                <a:gd name="T5" fmla="*/ 61 h 61"/>
                <a:gd name="T6" fmla="*/ 0 w 93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61"/>
                <a:gd name="T14" fmla="*/ 93 w 9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61">
                  <a:moveTo>
                    <a:pt x="0" y="0"/>
                  </a:moveTo>
                  <a:lnTo>
                    <a:pt x="93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60" name="Line 470"/>
            <p:cNvSpPr>
              <a:spLocks noChangeShapeType="1"/>
            </p:cNvSpPr>
            <p:nvPr/>
          </p:nvSpPr>
          <p:spPr bwMode="auto">
            <a:xfrm>
              <a:off x="2154" y="3556"/>
              <a:ext cx="101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61" name="Freeform 471"/>
            <p:cNvSpPr>
              <a:spLocks/>
            </p:cNvSpPr>
            <p:nvPr/>
          </p:nvSpPr>
          <p:spPr bwMode="auto">
            <a:xfrm>
              <a:off x="2247" y="3526"/>
              <a:ext cx="93" cy="61"/>
            </a:xfrm>
            <a:custGeom>
              <a:avLst/>
              <a:gdLst>
                <a:gd name="T0" fmla="*/ 0 w 93"/>
                <a:gd name="T1" fmla="*/ 0 h 61"/>
                <a:gd name="T2" fmla="*/ 93 w 93"/>
                <a:gd name="T3" fmla="*/ 30 h 61"/>
                <a:gd name="T4" fmla="*/ 0 w 93"/>
                <a:gd name="T5" fmla="*/ 61 h 61"/>
                <a:gd name="T6" fmla="*/ 0 w 93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61"/>
                <a:gd name="T14" fmla="*/ 93 w 9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61">
                  <a:moveTo>
                    <a:pt x="0" y="0"/>
                  </a:moveTo>
                  <a:lnTo>
                    <a:pt x="93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477"/>
          <p:cNvGrpSpPr>
            <a:grpSpLocks/>
          </p:cNvGrpSpPr>
          <p:nvPr/>
        </p:nvGrpSpPr>
        <p:grpSpPr bwMode="auto">
          <a:xfrm>
            <a:off x="2744788" y="4735513"/>
            <a:ext cx="481012" cy="1069975"/>
            <a:chOff x="1729" y="2983"/>
            <a:chExt cx="303" cy="674"/>
          </a:xfrm>
        </p:grpSpPr>
        <p:sp>
          <p:nvSpPr>
            <p:cNvPr id="66644" name="Rectangle 373"/>
            <p:cNvSpPr>
              <a:spLocks noChangeArrowheads="1"/>
            </p:cNvSpPr>
            <p:nvPr/>
          </p:nvSpPr>
          <p:spPr bwMode="auto">
            <a:xfrm>
              <a:off x="1732" y="3133"/>
              <a:ext cx="297" cy="52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6645" name="Freeform 374"/>
            <p:cNvSpPr>
              <a:spLocks noEditPoints="1"/>
            </p:cNvSpPr>
            <p:nvPr/>
          </p:nvSpPr>
          <p:spPr bwMode="auto">
            <a:xfrm>
              <a:off x="1729" y="3130"/>
              <a:ext cx="303" cy="527"/>
            </a:xfrm>
            <a:custGeom>
              <a:avLst/>
              <a:gdLst>
                <a:gd name="T0" fmla="*/ 0 w 809"/>
                <a:gd name="T1" fmla="*/ 0 h 1406"/>
                <a:gd name="T2" fmla="*/ 0 w 809"/>
                <a:gd name="T3" fmla="*/ 0 h 1406"/>
                <a:gd name="T4" fmla="*/ 0 w 809"/>
                <a:gd name="T5" fmla="*/ 0 h 1406"/>
                <a:gd name="T6" fmla="*/ 0 w 809"/>
                <a:gd name="T7" fmla="*/ 0 h 1406"/>
                <a:gd name="T8" fmla="*/ 0 w 809"/>
                <a:gd name="T9" fmla="*/ 0 h 1406"/>
                <a:gd name="T10" fmla="*/ 0 w 809"/>
                <a:gd name="T11" fmla="*/ 0 h 1406"/>
                <a:gd name="T12" fmla="*/ 0 w 809"/>
                <a:gd name="T13" fmla="*/ 0 h 1406"/>
                <a:gd name="T14" fmla="*/ 0 w 809"/>
                <a:gd name="T15" fmla="*/ 0 h 1406"/>
                <a:gd name="T16" fmla="*/ 0 w 809"/>
                <a:gd name="T17" fmla="*/ 0 h 1406"/>
                <a:gd name="T18" fmla="*/ 0 w 809"/>
                <a:gd name="T19" fmla="*/ 0 h 1406"/>
                <a:gd name="T20" fmla="*/ 0 w 809"/>
                <a:gd name="T21" fmla="*/ 0 h 1406"/>
                <a:gd name="T22" fmla="*/ 0 w 809"/>
                <a:gd name="T23" fmla="*/ 0 h 1406"/>
                <a:gd name="T24" fmla="*/ 0 w 809"/>
                <a:gd name="T25" fmla="*/ 0 h 1406"/>
                <a:gd name="T26" fmla="*/ 0 w 809"/>
                <a:gd name="T27" fmla="*/ 0 h 1406"/>
                <a:gd name="T28" fmla="*/ 0 w 809"/>
                <a:gd name="T29" fmla="*/ 0 h 1406"/>
                <a:gd name="T30" fmla="*/ 0 w 809"/>
                <a:gd name="T31" fmla="*/ 0 h 1406"/>
                <a:gd name="T32" fmla="*/ 0 w 809"/>
                <a:gd name="T33" fmla="*/ 0 h 1406"/>
                <a:gd name="T34" fmla="*/ 0 w 809"/>
                <a:gd name="T35" fmla="*/ 0 h 1406"/>
                <a:gd name="T36" fmla="*/ 0 w 809"/>
                <a:gd name="T37" fmla="*/ 0 h 1406"/>
                <a:gd name="T38" fmla="*/ 0 w 809"/>
                <a:gd name="T39" fmla="*/ 0 h 1406"/>
                <a:gd name="T40" fmla="*/ 0 w 809"/>
                <a:gd name="T41" fmla="*/ 0 h 1406"/>
                <a:gd name="T42" fmla="*/ 0 w 809"/>
                <a:gd name="T43" fmla="*/ 0 h 1406"/>
                <a:gd name="T44" fmla="*/ 0 w 809"/>
                <a:gd name="T45" fmla="*/ 0 h 1406"/>
                <a:gd name="T46" fmla="*/ 0 w 809"/>
                <a:gd name="T47" fmla="*/ 0 h 1406"/>
                <a:gd name="T48" fmla="*/ 0 w 809"/>
                <a:gd name="T49" fmla="*/ 0 h 1406"/>
                <a:gd name="T50" fmla="*/ 0 w 809"/>
                <a:gd name="T51" fmla="*/ 0 h 1406"/>
                <a:gd name="T52" fmla="*/ 0 w 809"/>
                <a:gd name="T53" fmla="*/ 0 h 1406"/>
                <a:gd name="T54" fmla="*/ 0 w 809"/>
                <a:gd name="T55" fmla="*/ 0 h 1406"/>
                <a:gd name="T56" fmla="*/ 0 w 809"/>
                <a:gd name="T57" fmla="*/ 0 h 1406"/>
                <a:gd name="T58" fmla="*/ 0 w 809"/>
                <a:gd name="T59" fmla="*/ 0 h 1406"/>
                <a:gd name="T60" fmla="*/ 0 w 809"/>
                <a:gd name="T61" fmla="*/ 0 h 1406"/>
                <a:gd name="T62" fmla="*/ 0 w 809"/>
                <a:gd name="T63" fmla="*/ 0 h 1406"/>
                <a:gd name="T64" fmla="*/ 0 w 809"/>
                <a:gd name="T65" fmla="*/ 0 h 1406"/>
                <a:gd name="T66" fmla="*/ 0 w 809"/>
                <a:gd name="T67" fmla="*/ 0 h 1406"/>
                <a:gd name="T68" fmla="*/ 0 w 809"/>
                <a:gd name="T69" fmla="*/ 0 h 1406"/>
                <a:gd name="T70" fmla="*/ 0 w 809"/>
                <a:gd name="T71" fmla="*/ 0 h 1406"/>
                <a:gd name="T72" fmla="*/ 0 w 809"/>
                <a:gd name="T73" fmla="*/ 0 h 1406"/>
                <a:gd name="T74" fmla="*/ 0 w 809"/>
                <a:gd name="T75" fmla="*/ 0 h 1406"/>
                <a:gd name="T76" fmla="*/ 0 w 809"/>
                <a:gd name="T77" fmla="*/ 0 h 1406"/>
                <a:gd name="T78" fmla="*/ 0 w 809"/>
                <a:gd name="T79" fmla="*/ 0 h 1406"/>
                <a:gd name="T80" fmla="*/ 0 w 809"/>
                <a:gd name="T81" fmla="*/ 0 h 1406"/>
                <a:gd name="T82" fmla="*/ 0 w 809"/>
                <a:gd name="T83" fmla="*/ 0 h 1406"/>
                <a:gd name="T84" fmla="*/ 0 w 809"/>
                <a:gd name="T85" fmla="*/ 0 h 1406"/>
                <a:gd name="T86" fmla="*/ 0 w 809"/>
                <a:gd name="T87" fmla="*/ 0 h 1406"/>
                <a:gd name="T88" fmla="*/ 0 w 809"/>
                <a:gd name="T89" fmla="*/ 0 h 1406"/>
                <a:gd name="T90" fmla="*/ 0 w 809"/>
                <a:gd name="T91" fmla="*/ 0 h 1406"/>
                <a:gd name="T92" fmla="*/ 0 w 809"/>
                <a:gd name="T93" fmla="*/ 0 h 1406"/>
                <a:gd name="T94" fmla="*/ 0 w 809"/>
                <a:gd name="T95" fmla="*/ 0 h 1406"/>
                <a:gd name="T96" fmla="*/ 0 w 809"/>
                <a:gd name="T97" fmla="*/ 0 h 1406"/>
                <a:gd name="T98" fmla="*/ 0 w 809"/>
                <a:gd name="T99" fmla="*/ 0 h 1406"/>
                <a:gd name="T100" fmla="*/ 0 w 809"/>
                <a:gd name="T101" fmla="*/ 0 h 1406"/>
                <a:gd name="T102" fmla="*/ 0 w 809"/>
                <a:gd name="T103" fmla="*/ 0 h 1406"/>
                <a:gd name="T104" fmla="*/ 0 w 809"/>
                <a:gd name="T105" fmla="*/ 0 h 1406"/>
                <a:gd name="T106" fmla="*/ 0 w 809"/>
                <a:gd name="T107" fmla="*/ 0 h 1406"/>
                <a:gd name="T108" fmla="*/ 0 w 809"/>
                <a:gd name="T109" fmla="*/ 0 h 1406"/>
                <a:gd name="T110" fmla="*/ 0 w 809"/>
                <a:gd name="T111" fmla="*/ 0 h 1406"/>
                <a:gd name="T112" fmla="*/ 0 w 809"/>
                <a:gd name="T113" fmla="*/ 0 h 140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09"/>
                <a:gd name="T172" fmla="*/ 0 h 1406"/>
                <a:gd name="T173" fmla="*/ 809 w 809"/>
                <a:gd name="T174" fmla="*/ 1406 h 140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09" h="1406">
                  <a:moveTo>
                    <a:pt x="16" y="24"/>
                  </a:moveTo>
                  <a:lnTo>
                    <a:pt x="16" y="136"/>
                  </a:lnTo>
                  <a:cubicBezTo>
                    <a:pt x="16" y="140"/>
                    <a:pt x="13" y="144"/>
                    <a:pt x="8" y="144"/>
                  </a:cubicBezTo>
                  <a:cubicBezTo>
                    <a:pt x="4" y="144"/>
                    <a:pt x="0" y="140"/>
                    <a:pt x="0" y="136"/>
                  </a:cubicBezTo>
                  <a:lnTo>
                    <a:pt x="0" y="24"/>
                  </a:lnTo>
                  <a:cubicBezTo>
                    <a:pt x="0" y="19"/>
                    <a:pt x="4" y="16"/>
                    <a:pt x="8" y="16"/>
                  </a:cubicBezTo>
                  <a:cubicBezTo>
                    <a:pt x="13" y="16"/>
                    <a:pt x="16" y="19"/>
                    <a:pt x="16" y="24"/>
                  </a:cubicBezTo>
                  <a:close/>
                  <a:moveTo>
                    <a:pt x="16" y="216"/>
                  </a:moveTo>
                  <a:lnTo>
                    <a:pt x="16" y="328"/>
                  </a:lnTo>
                  <a:cubicBezTo>
                    <a:pt x="16" y="332"/>
                    <a:pt x="13" y="336"/>
                    <a:pt x="8" y="336"/>
                  </a:cubicBezTo>
                  <a:cubicBezTo>
                    <a:pt x="4" y="336"/>
                    <a:pt x="0" y="332"/>
                    <a:pt x="0" y="328"/>
                  </a:cubicBezTo>
                  <a:lnTo>
                    <a:pt x="0" y="216"/>
                  </a:lnTo>
                  <a:cubicBezTo>
                    <a:pt x="0" y="211"/>
                    <a:pt x="4" y="208"/>
                    <a:pt x="8" y="208"/>
                  </a:cubicBezTo>
                  <a:cubicBezTo>
                    <a:pt x="13" y="208"/>
                    <a:pt x="16" y="211"/>
                    <a:pt x="16" y="216"/>
                  </a:cubicBezTo>
                  <a:close/>
                  <a:moveTo>
                    <a:pt x="16" y="408"/>
                  </a:moveTo>
                  <a:lnTo>
                    <a:pt x="16" y="520"/>
                  </a:lnTo>
                  <a:cubicBezTo>
                    <a:pt x="16" y="524"/>
                    <a:pt x="13" y="528"/>
                    <a:pt x="8" y="528"/>
                  </a:cubicBezTo>
                  <a:cubicBezTo>
                    <a:pt x="4" y="528"/>
                    <a:pt x="0" y="524"/>
                    <a:pt x="0" y="520"/>
                  </a:cubicBezTo>
                  <a:lnTo>
                    <a:pt x="0" y="408"/>
                  </a:lnTo>
                  <a:cubicBezTo>
                    <a:pt x="0" y="403"/>
                    <a:pt x="4" y="400"/>
                    <a:pt x="8" y="400"/>
                  </a:cubicBezTo>
                  <a:cubicBezTo>
                    <a:pt x="13" y="400"/>
                    <a:pt x="16" y="403"/>
                    <a:pt x="16" y="408"/>
                  </a:cubicBezTo>
                  <a:close/>
                  <a:moveTo>
                    <a:pt x="16" y="600"/>
                  </a:moveTo>
                  <a:lnTo>
                    <a:pt x="16" y="712"/>
                  </a:lnTo>
                  <a:cubicBezTo>
                    <a:pt x="16" y="716"/>
                    <a:pt x="13" y="720"/>
                    <a:pt x="8" y="720"/>
                  </a:cubicBezTo>
                  <a:cubicBezTo>
                    <a:pt x="4" y="720"/>
                    <a:pt x="0" y="716"/>
                    <a:pt x="0" y="712"/>
                  </a:cubicBezTo>
                  <a:lnTo>
                    <a:pt x="0" y="600"/>
                  </a:lnTo>
                  <a:cubicBezTo>
                    <a:pt x="0" y="595"/>
                    <a:pt x="4" y="592"/>
                    <a:pt x="8" y="592"/>
                  </a:cubicBezTo>
                  <a:cubicBezTo>
                    <a:pt x="13" y="592"/>
                    <a:pt x="16" y="595"/>
                    <a:pt x="16" y="600"/>
                  </a:cubicBezTo>
                  <a:close/>
                  <a:moveTo>
                    <a:pt x="16" y="792"/>
                  </a:moveTo>
                  <a:lnTo>
                    <a:pt x="16" y="904"/>
                  </a:lnTo>
                  <a:cubicBezTo>
                    <a:pt x="16" y="908"/>
                    <a:pt x="13" y="912"/>
                    <a:pt x="8" y="912"/>
                  </a:cubicBezTo>
                  <a:cubicBezTo>
                    <a:pt x="4" y="912"/>
                    <a:pt x="0" y="908"/>
                    <a:pt x="0" y="904"/>
                  </a:cubicBezTo>
                  <a:lnTo>
                    <a:pt x="0" y="792"/>
                  </a:lnTo>
                  <a:cubicBezTo>
                    <a:pt x="0" y="787"/>
                    <a:pt x="4" y="784"/>
                    <a:pt x="8" y="784"/>
                  </a:cubicBezTo>
                  <a:cubicBezTo>
                    <a:pt x="13" y="784"/>
                    <a:pt x="16" y="787"/>
                    <a:pt x="16" y="792"/>
                  </a:cubicBezTo>
                  <a:close/>
                  <a:moveTo>
                    <a:pt x="16" y="984"/>
                  </a:moveTo>
                  <a:lnTo>
                    <a:pt x="16" y="1096"/>
                  </a:lnTo>
                  <a:cubicBezTo>
                    <a:pt x="16" y="1100"/>
                    <a:pt x="13" y="1104"/>
                    <a:pt x="8" y="1104"/>
                  </a:cubicBezTo>
                  <a:cubicBezTo>
                    <a:pt x="4" y="1104"/>
                    <a:pt x="0" y="1100"/>
                    <a:pt x="0" y="1096"/>
                  </a:cubicBezTo>
                  <a:lnTo>
                    <a:pt x="0" y="984"/>
                  </a:lnTo>
                  <a:cubicBezTo>
                    <a:pt x="0" y="979"/>
                    <a:pt x="4" y="976"/>
                    <a:pt x="8" y="976"/>
                  </a:cubicBezTo>
                  <a:cubicBezTo>
                    <a:pt x="13" y="976"/>
                    <a:pt x="16" y="979"/>
                    <a:pt x="16" y="984"/>
                  </a:cubicBezTo>
                  <a:close/>
                  <a:moveTo>
                    <a:pt x="16" y="1176"/>
                  </a:moveTo>
                  <a:lnTo>
                    <a:pt x="16" y="1288"/>
                  </a:lnTo>
                  <a:cubicBezTo>
                    <a:pt x="16" y="1292"/>
                    <a:pt x="13" y="1296"/>
                    <a:pt x="8" y="1296"/>
                  </a:cubicBezTo>
                  <a:cubicBezTo>
                    <a:pt x="4" y="1296"/>
                    <a:pt x="0" y="1292"/>
                    <a:pt x="0" y="1288"/>
                  </a:cubicBezTo>
                  <a:lnTo>
                    <a:pt x="0" y="1176"/>
                  </a:lnTo>
                  <a:cubicBezTo>
                    <a:pt x="0" y="1171"/>
                    <a:pt x="4" y="1168"/>
                    <a:pt x="8" y="1168"/>
                  </a:cubicBezTo>
                  <a:cubicBezTo>
                    <a:pt x="13" y="1168"/>
                    <a:pt x="16" y="1171"/>
                    <a:pt x="16" y="1176"/>
                  </a:cubicBezTo>
                  <a:close/>
                  <a:moveTo>
                    <a:pt x="16" y="1368"/>
                  </a:moveTo>
                  <a:lnTo>
                    <a:pt x="16" y="1398"/>
                  </a:lnTo>
                  <a:lnTo>
                    <a:pt x="8" y="1390"/>
                  </a:lnTo>
                  <a:lnTo>
                    <a:pt x="90" y="1390"/>
                  </a:lnTo>
                  <a:cubicBezTo>
                    <a:pt x="95" y="1390"/>
                    <a:pt x="98" y="1393"/>
                    <a:pt x="98" y="1398"/>
                  </a:cubicBezTo>
                  <a:cubicBezTo>
                    <a:pt x="98" y="1402"/>
                    <a:pt x="95" y="1406"/>
                    <a:pt x="90" y="1406"/>
                  </a:cubicBezTo>
                  <a:lnTo>
                    <a:pt x="8" y="1406"/>
                  </a:lnTo>
                  <a:cubicBezTo>
                    <a:pt x="4" y="1406"/>
                    <a:pt x="0" y="1402"/>
                    <a:pt x="0" y="1398"/>
                  </a:cubicBezTo>
                  <a:lnTo>
                    <a:pt x="0" y="1368"/>
                  </a:lnTo>
                  <a:cubicBezTo>
                    <a:pt x="0" y="1363"/>
                    <a:pt x="4" y="1360"/>
                    <a:pt x="8" y="1360"/>
                  </a:cubicBezTo>
                  <a:cubicBezTo>
                    <a:pt x="13" y="1360"/>
                    <a:pt x="16" y="1363"/>
                    <a:pt x="16" y="1368"/>
                  </a:cubicBezTo>
                  <a:close/>
                  <a:moveTo>
                    <a:pt x="170" y="1390"/>
                  </a:moveTo>
                  <a:lnTo>
                    <a:pt x="282" y="1390"/>
                  </a:lnTo>
                  <a:cubicBezTo>
                    <a:pt x="287" y="1390"/>
                    <a:pt x="290" y="1393"/>
                    <a:pt x="290" y="1398"/>
                  </a:cubicBezTo>
                  <a:cubicBezTo>
                    <a:pt x="290" y="1402"/>
                    <a:pt x="287" y="1406"/>
                    <a:pt x="282" y="1406"/>
                  </a:cubicBezTo>
                  <a:lnTo>
                    <a:pt x="170" y="1406"/>
                  </a:lnTo>
                  <a:cubicBezTo>
                    <a:pt x="166" y="1406"/>
                    <a:pt x="162" y="1402"/>
                    <a:pt x="162" y="1398"/>
                  </a:cubicBezTo>
                  <a:cubicBezTo>
                    <a:pt x="162" y="1393"/>
                    <a:pt x="166" y="1390"/>
                    <a:pt x="170" y="1390"/>
                  </a:cubicBezTo>
                  <a:close/>
                  <a:moveTo>
                    <a:pt x="362" y="1390"/>
                  </a:moveTo>
                  <a:lnTo>
                    <a:pt x="474" y="1390"/>
                  </a:lnTo>
                  <a:cubicBezTo>
                    <a:pt x="479" y="1390"/>
                    <a:pt x="482" y="1393"/>
                    <a:pt x="482" y="1398"/>
                  </a:cubicBezTo>
                  <a:cubicBezTo>
                    <a:pt x="482" y="1402"/>
                    <a:pt x="479" y="1406"/>
                    <a:pt x="474" y="1406"/>
                  </a:cubicBezTo>
                  <a:lnTo>
                    <a:pt x="362" y="1406"/>
                  </a:lnTo>
                  <a:cubicBezTo>
                    <a:pt x="358" y="1406"/>
                    <a:pt x="354" y="1402"/>
                    <a:pt x="354" y="1398"/>
                  </a:cubicBezTo>
                  <a:cubicBezTo>
                    <a:pt x="354" y="1393"/>
                    <a:pt x="358" y="1390"/>
                    <a:pt x="362" y="1390"/>
                  </a:cubicBezTo>
                  <a:close/>
                  <a:moveTo>
                    <a:pt x="554" y="1390"/>
                  </a:moveTo>
                  <a:lnTo>
                    <a:pt x="666" y="1390"/>
                  </a:lnTo>
                  <a:cubicBezTo>
                    <a:pt x="671" y="1390"/>
                    <a:pt x="674" y="1393"/>
                    <a:pt x="674" y="1398"/>
                  </a:cubicBezTo>
                  <a:cubicBezTo>
                    <a:pt x="674" y="1402"/>
                    <a:pt x="671" y="1406"/>
                    <a:pt x="666" y="1406"/>
                  </a:cubicBezTo>
                  <a:lnTo>
                    <a:pt x="554" y="1406"/>
                  </a:lnTo>
                  <a:cubicBezTo>
                    <a:pt x="550" y="1406"/>
                    <a:pt x="546" y="1402"/>
                    <a:pt x="546" y="1398"/>
                  </a:cubicBezTo>
                  <a:cubicBezTo>
                    <a:pt x="546" y="1393"/>
                    <a:pt x="550" y="1390"/>
                    <a:pt x="554" y="1390"/>
                  </a:cubicBezTo>
                  <a:close/>
                  <a:moveTo>
                    <a:pt x="746" y="1390"/>
                  </a:moveTo>
                  <a:lnTo>
                    <a:pt x="801" y="1390"/>
                  </a:lnTo>
                  <a:lnTo>
                    <a:pt x="793" y="1398"/>
                  </a:lnTo>
                  <a:lnTo>
                    <a:pt x="793" y="1340"/>
                  </a:lnTo>
                  <a:cubicBezTo>
                    <a:pt x="793" y="1336"/>
                    <a:pt x="797" y="1332"/>
                    <a:pt x="801" y="1332"/>
                  </a:cubicBezTo>
                  <a:cubicBezTo>
                    <a:pt x="806" y="1332"/>
                    <a:pt x="809" y="1336"/>
                    <a:pt x="809" y="1340"/>
                  </a:cubicBezTo>
                  <a:lnTo>
                    <a:pt x="809" y="1398"/>
                  </a:lnTo>
                  <a:cubicBezTo>
                    <a:pt x="809" y="1402"/>
                    <a:pt x="806" y="1406"/>
                    <a:pt x="801" y="1406"/>
                  </a:cubicBezTo>
                  <a:lnTo>
                    <a:pt x="746" y="1406"/>
                  </a:lnTo>
                  <a:cubicBezTo>
                    <a:pt x="742" y="1406"/>
                    <a:pt x="738" y="1402"/>
                    <a:pt x="738" y="1398"/>
                  </a:cubicBezTo>
                  <a:cubicBezTo>
                    <a:pt x="738" y="1393"/>
                    <a:pt x="742" y="1390"/>
                    <a:pt x="746" y="1390"/>
                  </a:cubicBezTo>
                  <a:close/>
                  <a:moveTo>
                    <a:pt x="793" y="1260"/>
                  </a:moveTo>
                  <a:lnTo>
                    <a:pt x="793" y="1148"/>
                  </a:lnTo>
                  <a:cubicBezTo>
                    <a:pt x="793" y="1144"/>
                    <a:pt x="797" y="1140"/>
                    <a:pt x="801" y="1140"/>
                  </a:cubicBezTo>
                  <a:cubicBezTo>
                    <a:pt x="806" y="1140"/>
                    <a:pt x="809" y="1144"/>
                    <a:pt x="809" y="1148"/>
                  </a:cubicBezTo>
                  <a:lnTo>
                    <a:pt x="809" y="1260"/>
                  </a:lnTo>
                  <a:cubicBezTo>
                    <a:pt x="809" y="1265"/>
                    <a:pt x="806" y="1268"/>
                    <a:pt x="801" y="1268"/>
                  </a:cubicBezTo>
                  <a:cubicBezTo>
                    <a:pt x="797" y="1268"/>
                    <a:pt x="793" y="1265"/>
                    <a:pt x="793" y="1260"/>
                  </a:cubicBezTo>
                  <a:close/>
                  <a:moveTo>
                    <a:pt x="793" y="1068"/>
                  </a:moveTo>
                  <a:lnTo>
                    <a:pt x="793" y="956"/>
                  </a:lnTo>
                  <a:cubicBezTo>
                    <a:pt x="793" y="952"/>
                    <a:pt x="797" y="948"/>
                    <a:pt x="801" y="948"/>
                  </a:cubicBezTo>
                  <a:cubicBezTo>
                    <a:pt x="806" y="948"/>
                    <a:pt x="809" y="952"/>
                    <a:pt x="809" y="956"/>
                  </a:cubicBezTo>
                  <a:lnTo>
                    <a:pt x="809" y="1068"/>
                  </a:lnTo>
                  <a:cubicBezTo>
                    <a:pt x="809" y="1073"/>
                    <a:pt x="806" y="1076"/>
                    <a:pt x="801" y="1076"/>
                  </a:cubicBezTo>
                  <a:cubicBezTo>
                    <a:pt x="797" y="1076"/>
                    <a:pt x="793" y="1073"/>
                    <a:pt x="793" y="1068"/>
                  </a:cubicBezTo>
                  <a:close/>
                  <a:moveTo>
                    <a:pt x="793" y="876"/>
                  </a:moveTo>
                  <a:lnTo>
                    <a:pt x="793" y="764"/>
                  </a:lnTo>
                  <a:cubicBezTo>
                    <a:pt x="793" y="760"/>
                    <a:pt x="797" y="756"/>
                    <a:pt x="801" y="756"/>
                  </a:cubicBezTo>
                  <a:cubicBezTo>
                    <a:pt x="806" y="756"/>
                    <a:pt x="809" y="760"/>
                    <a:pt x="809" y="764"/>
                  </a:cubicBezTo>
                  <a:lnTo>
                    <a:pt x="809" y="876"/>
                  </a:lnTo>
                  <a:cubicBezTo>
                    <a:pt x="809" y="881"/>
                    <a:pt x="806" y="884"/>
                    <a:pt x="801" y="884"/>
                  </a:cubicBezTo>
                  <a:cubicBezTo>
                    <a:pt x="797" y="884"/>
                    <a:pt x="793" y="881"/>
                    <a:pt x="793" y="876"/>
                  </a:cubicBezTo>
                  <a:close/>
                  <a:moveTo>
                    <a:pt x="793" y="684"/>
                  </a:moveTo>
                  <a:lnTo>
                    <a:pt x="793" y="572"/>
                  </a:lnTo>
                  <a:cubicBezTo>
                    <a:pt x="793" y="568"/>
                    <a:pt x="797" y="564"/>
                    <a:pt x="801" y="564"/>
                  </a:cubicBezTo>
                  <a:cubicBezTo>
                    <a:pt x="806" y="564"/>
                    <a:pt x="809" y="568"/>
                    <a:pt x="809" y="572"/>
                  </a:cubicBezTo>
                  <a:lnTo>
                    <a:pt x="809" y="684"/>
                  </a:lnTo>
                  <a:cubicBezTo>
                    <a:pt x="809" y="689"/>
                    <a:pt x="806" y="692"/>
                    <a:pt x="801" y="692"/>
                  </a:cubicBezTo>
                  <a:cubicBezTo>
                    <a:pt x="797" y="692"/>
                    <a:pt x="793" y="689"/>
                    <a:pt x="793" y="684"/>
                  </a:cubicBezTo>
                  <a:close/>
                  <a:moveTo>
                    <a:pt x="793" y="492"/>
                  </a:moveTo>
                  <a:lnTo>
                    <a:pt x="793" y="380"/>
                  </a:lnTo>
                  <a:cubicBezTo>
                    <a:pt x="793" y="376"/>
                    <a:pt x="797" y="372"/>
                    <a:pt x="801" y="372"/>
                  </a:cubicBezTo>
                  <a:cubicBezTo>
                    <a:pt x="806" y="372"/>
                    <a:pt x="809" y="376"/>
                    <a:pt x="809" y="380"/>
                  </a:cubicBezTo>
                  <a:lnTo>
                    <a:pt x="809" y="492"/>
                  </a:lnTo>
                  <a:cubicBezTo>
                    <a:pt x="809" y="497"/>
                    <a:pt x="806" y="500"/>
                    <a:pt x="801" y="500"/>
                  </a:cubicBezTo>
                  <a:cubicBezTo>
                    <a:pt x="797" y="500"/>
                    <a:pt x="793" y="497"/>
                    <a:pt x="793" y="492"/>
                  </a:cubicBezTo>
                  <a:close/>
                  <a:moveTo>
                    <a:pt x="793" y="300"/>
                  </a:moveTo>
                  <a:lnTo>
                    <a:pt x="793" y="188"/>
                  </a:lnTo>
                  <a:cubicBezTo>
                    <a:pt x="793" y="184"/>
                    <a:pt x="797" y="180"/>
                    <a:pt x="801" y="180"/>
                  </a:cubicBezTo>
                  <a:cubicBezTo>
                    <a:pt x="806" y="180"/>
                    <a:pt x="809" y="184"/>
                    <a:pt x="809" y="188"/>
                  </a:cubicBezTo>
                  <a:lnTo>
                    <a:pt x="809" y="300"/>
                  </a:lnTo>
                  <a:cubicBezTo>
                    <a:pt x="809" y="305"/>
                    <a:pt x="806" y="308"/>
                    <a:pt x="801" y="308"/>
                  </a:cubicBezTo>
                  <a:cubicBezTo>
                    <a:pt x="797" y="308"/>
                    <a:pt x="793" y="305"/>
                    <a:pt x="793" y="300"/>
                  </a:cubicBezTo>
                  <a:close/>
                  <a:moveTo>
                    <a:pt x="793" y="108"/>
                  </a:moveTo>
                  <a:lnTo>
                    <a:pt x="793" y="8"/>
                  </a:lnTo>
                  <a:lnTo>
                    <a:pt x="801" y="16"/>
                  </a:lnTo>
                  <a:lnTo>
                    <a:pt x="790" y="16"/>
                  </a:lnTo>
                  <a:cubicBezTo>
                    <a:pt x="786" y="16"/>
                    <a:pt x="782" y="12"/>
                    <a:pt x="782" y="8"/>
                  </a:cubicBezTo>
                  <a:cubicBezTo>
                    <a:pt x="782" y="3"/>
                    <a:pt x="786" y="0"/>
                    <a:pt x="790" y="0"/>
                  </a:cubicBezTo>
                  <a:lnTo>
                    <a:pt x="801" y="0"/>
                  </a:lnTo>
                  <a:cubicBezTo>
                    <a:pt x="806" y="0"/>
                    <a:pt x="809" y="3"/>
                    <a:pt x="809" y="8"/>
                  </a:cubicBezTo>
                  <a:lnTo>
                    <a:pt x="809" y="108"/>
                  </a:lnTo>
                  <a:cubicBezTo>
                    <a:pt x="809" y="113"/>
                    <a:pt x="806" y="116"/>
                    <a:pt x="801" y="116"/>
                  </a:cubicBezTo>
                  <a:cubicBezTo>
                    <a:pt x="797" y="116"/>
                    <a:pt x="793" y="113"/>
                    <a:pt x="793" y="108"/>
                  </a:cubicBezTo>
                  <a:close/>
                  <a:moveTo>
                    <a:pt x="710" y="16"/>
                  </a:moveTo>
                  <a:lnTo>
                    <a:pt x="598" y="16"/>
                  </a:lnTo>
                  <a:cubicBezTo>
                    <a:pt x="594" y="16"/>
                    <a:pt x="590" y="12"/>
                    <a:pt x="590" y="8"/>
                  </a:cubicBezTo>
                  <a:cubicBezTo>
                    <a:pt x="590" y="3"/>
                    <a:pt x="594" y="0"/>
                    <a:pt x="598" y="0"/>
                  </a:cubicBezTo>
                  <a:lnTo>
                    <a:pt x="710" y="0"/>
                  </a:lnTo>
                  <a:cubicBezTo>
                    <a:pt x="714" y="0"/>
                    <a:pt x="718" y="3"/>
                    <a:pt x="718" y="8"/>
                  </a:cubicBezTo>
                  <a:cubicBezTo>
                    <a:pt x="718" y="12"/>
                    <a:pt x="714" y="16"/>
                    <a:pt x="710" y="16"/>
                  </a:cubicBezTo>
                  <a:close/>
                  <a:moveTo>
                    <a:pt x="518" y="16"/>
                  </a:moveTo>
                  <a:lnTo>
                    <a:pt x="406" y="16"/>
                  </a:lnTo>
                  <a:cubicBezTo>
                    <a:pt x="402" y="16"/>
                    <a:pt x="398" y="12"/>
                    <a:pt x="398" y="8"/>
                  </a:cubicBezTo>
                  <a:cubicBezTo>
                    <a:pt x="398" y="3"/>
                    <a:pt x="402" y="0"/>
                    <a:pt x="406" y="0"/>
                  </a:cubicBezTo>
                  <a:lnTo>
                    <a:pt x="518" y="0"/>
                  </a:lnTo>
                  <a:cubicBezTo>
                    <a:pt x="522" y="0"/>
                    <a:pt x="526" y="3"/>
                    <a:pt x="526" y="8"/>
                  </a:cubicBezTo>
                  <a:cubicBezTo>
                    <a:pt x="526" y="12"/>
                    <a:pt x="522" y="16"/>
                    <a:pt x="518" y="16"/>
                  </a:cubicBezTo>
                  <a:close/>
                  <a:moveTo>
                    <a:pt x="326" y="16"/>
                  </a:moveTo>
                  <a:lnTo>
                    <a:pt x="214" y="16"/>
                  </a:lnTo>
                  <a:cubicBezTo>
                    <a:pt x="210" y="16"/>
                    <a:pt x="206" y="12"/>
                    <a:pt x="206" y="8"/>
                  </a:cubicBezTo>
                  <a:cubicBezTo>
                    <a:pt x="206" y="3"/>
                    <a:pt x="210" y="0"/>
                    <a:pt x="214" y="0"/>
                  </a:cubicBezTo>
                  <a:lnTo>
                    <a:pt x="326" y="0"/>
                  </a:lnTo>
                  <a:cubicBezTo>
                    <a:pt x="330" y="0"/>
                    <a:pt x="334" y="3"/>
                    <a:pt x="334" y="8"/>
                  </a:cubicBezTo>
                  <a:cubicBezTo>
                    <a:pt x="334" y="12"/>
                    <a:pt x="330" y="16"/>
                    <a:pt x="326" y="16"/>
                  </a:cubicBezTo>
                  <a:close/>
                  <a:moveTo>
                    <a:pt x="134" y="16"/>
                  </a:moveTo>
                  <a:lnTo>
                    <a:pt x="22" y="16"/>
                  </a:lnTo>
                  <a:cubicBezTo>
                    <a:pt x="18" y="16"/>
                    <a:pt x="14" y="12"/>
                    <a:pt x="14" y="8"/>
                  </a:cubicBezTo>
                  <a:cubicBezTo>
                    <a:pt x="14" y="3"/>
                    <a:pt x="18" y="0"/>
                    <a:pt x="22" y="0"/>
                  </a:cubicBezTo>
                  <a:lnTo>
                    <a:pt x="134" y="0"/>
                  </a:lnTo>
                  <a:cubicBezTo>
                    <a:pt x="138" y="0"/>
                    <a:pt x="142" y="3"/>
                    <a:pt x="142" y="8"/>
                  </a:cubicBezTo>
                  <a:cubicBezTo>
                    <a:pt x="142" y="12"/>
                    <a:pt x="138" y="16"/>
                    <a:pt x="134" y="1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46" name="Rectangle 375"/>
            <p:cNvSpPr>
              <a:spLocks noChangeArrowheads="1"/>
            </p:cNvSpPr>
            <p:nvPr/>
          </p:nvSpPr>
          <p:spPr bwMode="auto">
            <a:xfrm>
              <a:off x="1845" y="2983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66647" name="Line 376"/>
            <p:cNvSpPr>
              <a:spLocks noChangeShapeType="1"/>
            </p:cNvSpPr>
            <p:nvPr/>
          </p:nvSpPr>
          <p:spPr bwMode="auto">
            <a:xfrm>
              <a:off x="1806" y="3207"/>
              <a:ext cx="102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48" name="Freeform 377"/>
            <p:cNvSpPr>
              <a:spLocks/>
            </p:cNvSpPr>
            <p:nvPr/>
          </p:nvSpPr>
          <p:spPr bwMode="auto">
            <a:xfrm>
              <a:off x="1900" y="3177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1"/>
                <a:gd name="T14" fmla="*/ 92 w 92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49" name="Line 380"/>
            <p:cNvSpPr>
              <a:spLocks noChangeShapeType="1"/>
            </p:cNvSpPr>
            <p:nvPr/>
          </p:nvSpPr>
          <p:spPr bwMode="auto">
            <a:xfrm>
              <a:off x="1800" y="3334"/>
              <a:ext cx="102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50" name="Freeform 381"/>
            <p:cNvSpPr>
              <a:spLocks/>
            </p:cNvSpPr>
            <p:nvPr/>
          </p:nvSpPr>
          <p:spPr bwMode="auto">
            <a:xfrm>
              <a:off x="1894" y="3304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1"/>
                <a:gd name="T14" fmla="*/ 92 w 92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51" name="Line 382"/>
            <p:cNvSpPr>
              <a:spLocks noChangeShapeType="1"/>
            </p:cNvSpPr>
            <p:nvPr/>
          </p:nvSpPr>
          <p:spPr bwMode="auto">
            <a:xfrm>
              <a:off x="1800" y="3447"/>
              <a:ext cx="102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52" name="Freeform 383"/>
            <p:cNvSpPr>
              <a:spLocks/>
            </p:cNvSpPr>
            <p:nvPr/>
          </p:nvSpPr>
          <p:spPr bwMode="auto">
            <a:xfrm>
              <a:off x="1894" y="3417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1"/>
                <a:gd name="T14" fmla="*/ 92 w 92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53" name="Line 475"/>
            <p:cNvSpPr>
              <a:spLocks noChangeShapeType="1"/>
            </p:cNvSpPr>
            <p:nvPr/>
          </p:nvSpPr>
          <p:spPr bwMode="auto">
            <a:xfrm>
              <a:off x="1799" y="3556"/>
              <a:ext cx="102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54" name="Freeform 476"/>
            <p:cNvSpPr>
              <a:spLocks/>
            </p:cNvSpPr>
            <p:nvPr/>
          </p:nvSpPr>
          <p:spPr bwMode="auto">
            <a:xfrm>
              <a:off x="1893" y="3526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1"/>
                <a:gd name="T14" fmla="*/ 92 w 92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508"/>
          <p:cNvGrpSpPr>
            <a:grpSpLocks/>
          </p:cNvGrpSpPr>
          <p:nvPr/>
        </p:nvGrpSpPr>
        <p:grpSpPr bwMode="auto">
          <a:xfrm>
            <a:off x="4418013" y="4735513"/>
            <a:ext cx="481012" cy="1069975"/>
            <a:chOff x="2783" y="2983"/>
            <a:chExt cx="303" cy="674"/>
          </a:xfrm>
        </p:grpSpPr>
        <p:sp>
          <p:nvSpPr>
            <p:cNvPr id="66633" name="Rectangle 406"/>
            <p:cNvSpPr>
              <a:spLocks noChangeArrowheads="1"/>
            </p:cNvSpPr>
            <p:nvPr/>
          </p:nvSpPr>
          <p:spPr bwMode="auto">
            <a:xfrm>
              <a:off x="2786" y="3133"/>
              <a:ext cx="297" cy="52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6634" name="Freeform 407"/>
            <p:cNvSpPr>
              <a:spLocks noEditPoints="1"/>
            </p:cNvSpPr>
            <p:nvPr/>
          </p:nvSpPr>
          <p:spPr bwMode="auto">
            <a:xfrm>
              <a:off x="2783" y="3130"/>
              <a:ext cx="303" cy="527"/>
            </a:xfrm>
            <a:custGeom>
              <a:avLst/>
              <a:gdLst>
                <a:gd name="T0" fmla="*/ 0 w 809"/>
                <a:gd name="T1" fmla="*/ 0 h 1406"/>
                <a:gd name="T2" fmla="*/ 0 w 809"/>
                <a:gd name="T3" fmla="*/ 0 h 1406"/>
                <a:gd name="T4" fmla="*/ 0 w 809"/>
                <a:gd name="T5" fmla="*/ 0 h 1406"/>
                <a:gd name="T6" fmla="*/ 0 w 809"/>
                <a:gd name="T7" fmla="*/ 0 h 1406"/>
                <a:gd name="T8" fmla="*/ 0 w 809"/>
                <a:gd name="T9" fmla="*/ 0 h 1406"/>
                <a:gd name="T10" fmla="*/ 0 w 809"/>
                <a:gd name="T11" fmla="*/ 0 h 1406"/>
                <a:gd name="T12" fmla="*/ 0 w 809"/>
                <a:gd name="T13" fmla="*/ 0 h 1406"/>
                <a:gd name="T14" fmla="*/ 0 w 809"/>
                <a:gd name="T15" fmla="*/ 0 h 1406"/>
                <a:gd name="T16" fmla="*/ 0 w 809"/>
                <a:gd name="T17" fmla="*/ 0 h 1406"/>
                <a:gd name="T18" fmla="*/ 0 w 809"/>
                <a:gd name="T19" fmla="*/ 0 h 1406"/>
                <a:gd name="T20" fmla="*/ 0 w 809"/>
                <a:gd name="T21" fmla="*/ 0 h 1406"/>
                <a:gd name="T22" fmla="*/ 0 w 809"/>
                <a:gd name="T23" fmla="*/ 0 h 1406"/>
                <a:gd name="T24" fmla="*/ 0 w 809"/>
                <a:gd name="T25" fmla="*/ 0 h 1406"/>
                <a:gd name="T26" fmla="*/ 0 w 809"/>
                <a:gd name="T27" fmla="*/ 0 h 1406"/>
                <a:gd name="T28" fmla="*/ 0 w 809"/>
                <a:gd name="T29" fmla="*/ 0 h 1406"/>
                <a:gd name="T30" fmla="*/ 0 w 809"/>
                <a:gd name="T31" fmla="*/ 0 h 1406"/>
                <a:gd name="T32" fmla="*/ 0 w 809"/>
                <a:gd name="T33" fmla="*/ 0 h 1406"/>
                <a:gd name="T34" fmla="*/ 0 w 809"/>
                <a:gd name="T35" fmla="*/ 0 h 1406"/>
                <a:gd name="T36" fmla="*/ 0 w 809"/>
                <a:gd name="T37" fmla="*/ 0 h 1406"/>
                <a:gd name="T38" fmla="*/ 0 w 809"/>
                <a:gd name="T39" fmla="*/ 0 h 1406"/>
                <a:gd name="T40" fmla="*/ 0 w 809"/>
                <a:gd name="T41" fmla="*/ 0 h 1406"/>
                <a:gd name="T42" fmla="*/ 0 w 809"/>
                <a:gd name="T43" fmla="*/ 0 h 1406"/>
                <a:gd name="T44" fmla="*/ 0 w 809"/>
                <a:gd name="T45" fmla="*/ 0 h 1406"/>
                <a:gd name="T46" fmla="*/ 0 w 809"/>
                <a:gd name="T47" fmla="*/ 0 h 1406"/>
                <a:gd name="T48" fmla="*/ 0 w 809"/>
                <a:gd name="T49" fmla="*/ 0 h 1406"/>
                <a:gd name="T50" fmla="*/ 0 w 809"/>
                <a:gd name="T51" fmla="*/ 0 h 1406"/>
                <a:gd name="T52" fmla="*/ 0 w 809"/>
                <a:gd name="T53" fmla="*/ 0 h 1406"/>
                <a:gd name="T54" fmla="*/ 0 w 809"/>
                <a:gd name="T55" fmla="*/ 0 h 1406"/>
                <a:gd name="T56" fmla="*/ 0 w 809"/>
                <a:gd name="T57" fmla="*/ 0 h 1406"/>
                <a:gd name="T58" fmla="*/ 0 w 809"/>
                <a:gd name="T59" fmla="*/ 0 h 1406"/>
                <a:gd name="T60" fmla="*/ 0 w 809"/>
                <a:gd name="T61" fmla="*/ 0 h 1406"/>
                <a:gd name="T62" fmla="*/ 0 w 809"/>
                <a:gd name="T63" fmla="*/ 0 h 1406"/>
                <a:gd name="T64" fmla="*/ 0 w 809"/>
                <a:gd name="T65" fmla="*/ 0 h 1406"/>
                <a:gd name="T66" fmla="*/ 0 w 809"/>
                <a:gd name="T67" fmla="*/ 0 h 1406"/>
                <a:gd name="T68" fmla="*/ 0 w 809"/>
                <a:gd name="T69" fmla="*/ 0 h 1406"/>
                <a:gd name="T70" fmla="*/ 0 w 809"/>
                <a:gd name="T71" fmla="*/ 0 h 1406"/>
                <a:gd name="T72" fmla="*/ 0 w 809"/>
                <a:gd name="T73" fmla="*/ 0 h 1406"/>
                <a:gd name="T74" fmla="*/ 0 w 809"/>
                <a:gd name="T75" fmla="*/ 0 h 1406"/>
                <a:gd name="T76" fmla="*/ 0 w 809"/>
                <a:gd name="T77" fmla="*/ 0 h 1406"/>
                <a:gd name="T78" fmla="*/ 0 w 809"/>
                <a:gd name="T79" fmla="*/ 0 h 1406"/>
                <a:gd name="T80" fmla="*/ 0 w 809"/>
                <a:gd name="T81" fmla="*/ 0 h 1406"/>
                <a:gd name="T82" fmla="*/ 0 w 809"/>
                <a:gd name="T83" fmla="*/ 0 h 1406"/>
                <a:gd name="T84" fmla="*/ 0 w 809"/>
                <a:gd name="T85" fmla="*/ 0 h 1406"/>
                <a:gd name="T86" fmla="*/ 0 w 809"/>
                <a:gd name="T87" fmla="*/ 0 h 1406"/>
                <a:gd name="T88" fmla="*/ 0 w 809"/>
                <a:gd name="T89" fmla="*/ 0 h 1406"/>
                <a:gd name="T90" fmla="*/ 0 w 809"/>
                <a:gd name="T91" fmla="*/ 0 h 1406"/>
                <a:gd name="T92" fmla="*/ 0 w 809"/>
                <a:gd name="T93" fmla="*/ 0 h 1406"/>
                <a:gd name="T94" fmla="*/ 0 w 809"/>
                <a:gd name="T95" fmla="*/ 0 h 1406"/>
                <a:gd name="T96" fmla="*/ 0 w 809"/>
                <a:gd name="T97" fmla="*/ 0 h 1406"/>
                <a:gd name="T98" fmla="*/ 0 w 809"/>
                <a:gd name="T99" fmla="*/ 0 h 1406"/>
                <a:gd name="T100" fmla="*/ 0 w 809"/>
                <a:gd name="T101" fmla="*/ 0 h 1406"/>
                <a:gd name="T102" fmla="*/ 0 w 809"/>
                <a:gd name="T103" fmla="*/ 0 h 1406"/>
                <a:gd name="T104" fmla="*/ 0 w 809"/>
                <a:gd name="T105" fmla="*/ 0 h 1406"/>
                <a:gd name="T106" fmla="*/ 0 w 809"/>
                <a:gd name="T107" fmla="*/ 0 h 1406"/>
                <a:gd name="T108" fmla="*/ 0 w 809"/>
                <a:gd name="T109" fmla="*/ 0 h 1406"/>
                <a:gd name="T110" fmla="*/ 0 w 809"/>
                <a:gd name="T111" fmla="*/ 0 h 1406"/>
                <a:gd name="T112" fmla="*/ 0 w 809"/>
                <a:gd name="T113" fmla="*/ 0 h 140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09"/>
                <a:gd name="T172" fmla="*/ 0 h 1406"/>
                <a:gd name="T173" fmla="*/ 809 w 809"/>
                <a:gd name="T174" fmla="*/ 1406 h 140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09" h="1406">
                  <a:moveTo>
                    <a:pt x="16" y="24"/>
                  </a:moveTo>
                  <a:lnTo>
                    <a:pt x="16" y="136"/>
                  </a:lnTo>
                  <a:cubicBezTo>
                    <a:pt x="16" y="140"/>
                    <a:pt x="12" y="144"/>
                    <a:pt x="8" y="144"/>
                  </a:cubicBezTo>
                  <a:cubicBezTo>
                    <a:pt x="4" y="144"/>
                    <a:pt x="0" y="140"/>
                    <a:pt x="0" y="136"/>
                  </a:cubicBezTo>
                  <a:lnTo>
                    <a:pt x="0" y="24"/>
                  </a:lnTo>
                  <a:cubicBezTo>
                    <a:pt x="0" y="19"/>
                    <a:pt x="4" y="16"/>
                    <a:pt x="8" y="16"/>
                  </a:cubicBezTo>
                  <a:cubicBezTo>
                    <a:pt x="12" y="16"/>
                    <a:pt x="16" y="19"/>
                    <a:pt x="16" y="24"/>
                  </a:cubicBezTo>
                  <a:close/>
                  <a:moveTo>
                    <a:pt x="16" y="216"/>
                  </a:moveTo>
                  <a:lnTo>
                    <a:pt x="16" y="328"/>
                  </a:lnTo>
                  <a:cubicBezTo>
                    <a:pt x="16" y="332"/>
                    <a:pt x="12" y="336"/>
                    <a:pt x="8" y="336"/>
                  </a:cubicBezTo>
                  <a:cubicBezTo>
                    <a:pt x="4" y="336"/>
                    <a:pt x="0" y="332"/>
                    <a:pt x="0" y="328"/>
                  </a:cubicBezTo>
                  <a:lnTo>
                    <a:pt x="0" y="216"/>
                  </a:lnTo>
                  <a:cubicBezTo>
                    <a:pt x="0" y="211"/>
                    <a:pt x="4" y="208"/>
                    <a:pt x="8" y="208"/>
                  </a:cubicBezTo>
                  <a:cubicBezTo>
                    <a:pt x="12" y="208"/>
                    <a:pt x="16" y="211"/>
                    <a:pt x="16" y="216"/>
                  </a:cubicBezTo>
                  <a:close/>
                  <a:moveTo>
                    <a:pt x="16" y="408"/>
                  </a:moveTo>
                  <a:lnTo>
                    <a:pt x="16" y="520"/>
                  </a:lnTo>
                  <a:cubicBezTo>
                    <a:pt x="16" y="524"/>
                    <a:pt x="12" y="528"/>
                    <a:pt x="8" y="528"/>
                  </a:cubicBezTo>
                  <a:cubicBezTo>
                    <a:pt x="4" y="528"/>
                    <a:pt x="0" y="524"/>
                    <a:pt x="0" y="520"/>
                  </a:cubicBezTo>
                  <a:lnTo>
                    <a:pt x="0" y="408"/>
                  </a:lnTo>
                  <a:cubicBezTo>
                    <a:pt x="0" y="403"/>
                    <a:pt x="4" y="400"/>
                    <a:pt x="8" y="400"/>
                  </a:cubicBezTo>
                  <a:cubicBezTo>
                    <a:pt x="12" y="400"/>
                    <a:pt x="16" y="403"/>
                    <a:pt x="16" y="408"/>
                  </a:cubicBezTo>
                  <a:close/>
                  <a:moveTo>
                    <a:pt x="16" y="600"/>
                  </a:moveTo>
                  <a:lnTo>
                    <a:pt x="16" y="712"/>
                  </a:lnTo>
                  <a:cubicBezTo>
                    <a:pt x="16" y="716"/>
                    <a:pt x="12" y="720"/>
                    <a:pt x="8" y="720"/>
                  </a:cubicBezTo>
                  <a:cubicBezTo>
                    <a:pt x="4" y="720"/>
                    <a:pt x="0" y="716"/>
                    <a:pt x="0" y="712"/>
                  </a:cubicBezTo>
                  <a:lnTo>
                    <a:pt x="0" y="600"/>
                  </a:lnTo>
                  <a:cubicBezTo>
                    <a:pt x="0" y="595"/>
                    <a:pt x="4" y="592"/>
                    <a:pt x="8" y="592"/>
                  </a:cubicBezTo>
                  <a:cubicBezTo>
                    <a:pt x="12" y="592"/>
                    <a:pt x="16" y="595"/>
                    <a:pt x="16" y="600"/>
                  </a:cubicBezTo>
                  <a:close/>
                  <a:moveTo>
                    <a:pt x="16" y="792"/>
                  </a:moveTo>
                  <a:lnTo>
                    <a:pt x="16" y="904"/>
                  </a:lnTo>
                  <a:cubicBezTo>
                    <a:pt x="16" y="908"/>
                    <a:pt x="12" y="912"/>
                    <a:pt x="8" y="912"/>
                  </a:cubicBezTo>
                  <a:cubicBezTo>
                    <a:pt x="4" y="912"/>
                    <a:pt x="0" y="908"/>
                    <a:pt x="0" y="904"/>
                  </a:cubicBezTo>
                  <a:lnTo>
                    <a:pt x="0" y="792"/>
                  </a:lnTo>
                  <a:cubicBezTo>
                    <a:pt x="0" y="787"/>
                    <a:pt x="4" y="784"/>
                    <a:pt x="8" y="784"/>
                  </a:cubicBezTo>
                  <a:cubicBezTo>
                    <a:pt x="12" y="784"/>
                    <a:pt x="16" y="787"/>
                    <a:pt x="16" y="792"/>
                  </a:cubicBezTo>
                  <a:close/>
                  <a:moveTo>
                    <a:pt x="16" y="984"/>
                  </a:moveTo>
                  <a:lnTo>
                    <a:pt x="16" y="1096"/>
                  </a:lnTo>
                  <a:cubicBezTo>
                    <a:pt x="16" y="1100"/>
                    <a:pt x="12" y="1104"/>
                    <a:pt x="8" y="1104"/>
                  </a:cubicBezTo>
                  <a:cubicBezTo>
                    <a:pt x="4" y="1104"/>
                    <a:pt x="0" y="1100"/>
                    <a:pt x="0" y="1096"/>
                  </a:cubicBezTo>
                  <a:lnTo>
                    <a:pt x="0" y="984"/>
                  </a:lnTo>
                  <a:cubicBezTo>
                    <a:pt x="0" y="979"/>
                    <a:pt x="4" y="976"/>
                    <a:pt x="8" y="976"/>
                  </a:cubicBezTo>
                  <a:cubicBezTo>
                    <a:pt x="12" y="976"/>
                    <a:pt x="16" y="979"/>
                    <a:pt x="16" y="984"/>
                  </a:cubicBezTo>
                  <a:close/>
                  <a:moveTo>
                    <a:pt x="16" y="1176"/>
                  </a:moveTo>
                  <a:lnTo>
                    <a:pt x="16" y="1288"/>
                  </a:lnTo>
                  <a:cubicBezTo>
                    <a:pt x="16" y="1292"/>
                    <a:pt x="12" y="1296"/>
                    <a:pt x="8" y="1296"/>
                  </a:cubicBezTo>
                  <a:cubicBezTo>
                    <a:pt x="4" y="1296"/>
                    <a:pt x="0" y="1292"/>
                    <a:pt x="0" y="1288"/>
                  </a:cubicBezTo>
                  <a:lnTo>
                    <a:pt x="0" y="1176"/>
                  </a:lnTo>
                  <a:cubicBezTo>
                    <a:pt x="0" y="1171"/>
                    <a:pt x="4" y="1168"/>
                    <a:pt x="8" y="1168"/>
                  </a:cubicBezTo>
                  <a:cubicBezTo>
                    <a:pt x="12" y="1168"/>
                    <a:pt x="16" y="1171"/>
                    <a:pt x="16" y="1176"/>
                  </a:cubicBezTo>
                  <a:close/>
                  <a:moveTo>
                    <a:pt x="16" y="1368"/>
                  </a:moveTo>
                  <a:lnTo>
                    <a:pt x="16" y="1398"/>
                  </a:lnTo>
                  <a:lnTo>
                    <a:pt x="8" y="1390"/>
                  </a:lnTo>
                  <a:lnTo>
                    <a:pt x="90" y="1390"/>
                  </a:lnTo>
                  <a:cubicBezTo>
                    <a:pt x="94" y="1390"/>
                    <a:pt x="98" y="1393"/>
                    <a:pt x="98" y="1398"/>
                  </a:cubicBezTo>
                  <a:cubicBezTo>
                    <a:pt x="98" y="1402"/>
                    <a:pt x="94" y="1406"/>
                    <a:pt x="90" y="1406"/>
                  </a:cubicBezTo>
                  <a:lnTo>
                    <a:pt x="8" y="1406"/>
                  </a:lnTo>
                  <a:cubicBezTo>
                    <a:pt x="4" y="1406"/>
                    <a:pt x="0" y="1402"/>
                    <a:pt x="0" y="1398"/>
                  </a:cubicBezTo>
                  <a:lnTo>
                    <a:pt x="0" y="1368"/>
                  </a:lnTo>
                  <a:cubicBezTo>
                    <a:pt x="0" y="1363"/>
                    <a:pt x="4" y="1360"/>
                    <a:pt x="8" y="1360"/>
                  </a:cubicBezTo>
                  <a:cubicBezTo>
                    <a:pt x="12" y="1360"/>
                    <a:pt x="16" y="1363"/>
                    <a:pt x="16" y="1368"/>
                  </a:cubicBezTo>
                  <a:close/>
                  <a:moveTo>
                    <a:pt x="170" y="1390"/>
                  </a:moveTo>
                  <a:lnTo>
                    <a:pt x="282" y="1390"/>
                  </a:lnTo>
                  <a:cubicBezTo>
                    <a:pt x="286" y="1390"/>
                    <a:pt x="290" y="1393"/>
                    <a:pt x="290" y="1398"/>
                  </a:cubicBezTo>
                  <a:cubicBezTo>
                    <a:pt x="290" y="1402"/>
                    <a:pt x="286" y="1406"/>
                    <a:pt x="282" y="1406"/>
                  </a:cubicBezTo>
                  <a:lnTo>
                    <a:pt x="170" y="1406"/>
                  </a:lnTo>
                  <a:cubicBezTo>
                    <a:pt x="166" y="1406"/>
                    <a:pt x="162" y="1402"/>
                    <a:pt x="162" y="1398"/>
                  </a:cubicBezTo>
                  <a:cubicBezTo>
                    <a:pt x="162" y="1393"/>
                    <a:pt x="166" y="1390"/>
                    <a:pt x="170" y="1390"/>
                  </a:cubicBezTo>
                  <a:close/>
                  <a:moveTo>
                    <a:pt x="362" y="1390"/>
                  </a:moveTo>
                  <a:lnTo>
                    <a:pt x="474" y="1390"/>
                  </a:lnTo>
                  <a:cubicBezTo>
                    <a:pt x="478" y="1390"/>
                    <a:pt x="482" y="1393"/>
                    <a:pt x="482" y="1398"/>
                  </a:cubicBezTo>
                  <a:cubicBezTo>
                    <a:pt x="482" y="1402"/>
                    <a:pt x="478" y="1406"/>
                    <a:pt x="474" y="1406"/>
                  </a:cubicBezTo>
                  <a:lnTo>
                    <a:pt x="362" y="1406"/>
                  </a:lnTo>
                  <a:cubicBezTo>
                    <a:pt x="358" y="1406"/>
                    <a:pt x="354" y="1402"/>
                    <a:pt x="354" y="1398"/>
                  </a:cubicBezTo>
                  <a:cubicBezTo>
                    <a:pt x="354" y="1393"/>
                    <a:pt x="358" y="1390"/>
                    <a:pt x="362" y="1390"/>
                  </a:cubicBezTo>
                  <a:close/>
                  <a:moveTo>
                    <a:pt x="554" y="1390"/>
                  </a:moveTo>
                  <a:lnTo>
                    <a:pt x="666" y="1390"/>
                  </a:lnTo>
                  <a:cubicBezTo>
                    <a:pt x="670" y="1390"/>
                    <a:pt x="674" y="1393"/>
                    <a:pt x="674" y="1398"/>
                  </a:cubicBezTo>
                  <a:cubicBezTo>
                    <a:pt x="674" y="1402"/>
                    <a:pt x="670" y="1406"/>
                    <a:pt x="666" y="1406"/>
                  </a:cubicBezTo>
                  <a:lnTo>
                    <a:pt x="554" y="1406"/>
                  </a:lnTo>
                  <a:cubicBezTo>
                    <a:pt x="550" y="1406"/>
                    <a:pt x="546" y="1402"/>
                    <a:pt x="546" y="1398"/>
                  </a:cubicBezTo>
                  <a:cubicBezTo>
                    <a:pt x="546" y="1393"/>
                    <a:pt x="550" y="1390"/>
                    <a:pt x="554" y="1390"/>
                  </a:cubicBezTo>
                  <a:close/>
                  <a:moveTo>
                    <a:pt x="746" y="1390"/>
                  </a:moveTo>
                  <a:lnTo>
                    <a:pt x="801" y="1390"/>
                  </a:lnTo>
                  <a:lnTo>
                    <a:pt x="793" y="1398"/>
                  </a:lnTo>
                  <a:lnTo>
                    <a:pt x="793" y="1340"/>
                  </a:lnTo>
                  <a:cubicBezTo>
                    <a:pt x="793" y="1336"/>
                    <a:pt x="796" y="1332"/>
                    <a:pt x="801" y="1332"/>
                  </a:cubicBezTo>
                  <a:cubicBezTo>
                    <a:pt x="805" y="1332"/>
                    <a:pt x="809" y="1336"/>
                    <a:pt x="809" y="1340"/>
                  </a:cubicBezTo>
                  <a:lnTo>
                    <a:pt x="809" y="1398"/>
                  </a:lnTo>
                  <a:cubicBezTo>
                    <a:pt x="809" y="1402"/>
                    <a:pt x="805" y="1406"/>
                    <a:pt x="801" y="1406"/>
                  </a:cubicBezTo>
                  <a:lnTo>
                    <a:pt x="746" y="1406"/>
                  </a:lnTo>
                  <a:cubicBezTo>
                    <a:pt x="742" y="1406"/>
                    <a:pt x="738" y="1402"/>
                    <a:pt x="738" y="1398"/>
                  </a:cubicBezTo>
                  <a:cubicBezTo>
                    <a:pt x="738" y="1393"/>
                    <a:pt x="742" y="1390"/>
                    <a:pt x="746" y="1390"/>
                  </a:cubicBezTo>
                  <a:close/>
                  <a:moveTo>
                    <a:pt x="793" y="1260"/>
                  </a:moveTo>
                  <a:lnTo>
                    <a:pt x="793" y="1148"/>
                  </a:lnTo>
                  <a:cubicBezTo>
                    <a:pt x="793" y="1144"/>
                    <a:pt x="796" y="1140"/>
                    <a:pt x="801" y="1140"/>
                  </a:cubicBezTo>
                  <a:cubicBezTo>
                    <a:pt x="805" y="1140"/>
                    <a:pt x="809" y="1144"/>
                    <a:pt x="809" y="1148"/>
                  </a:cubicBezTo>
                  <a:lnTo>
                    <a:pt x="809" y="1260"/>
                  </a:lnTo>
                  <a:cubicBezTo>
                    <a:pt x="809" y="1265"/>
                    <a:pt x="805" y="1268"/>
                    <a:pt x="801" y="1268"/>
                  </a:cubicBezTo>
                  <a:cubicBezTo>
                    <a:pt x="796" y="1268"/>
                    <a:pt x="793" y="1265"/>
                    <a:pt x="793" y="1260"/>
                  </a:cubicBezTo>
                  <a:close/>
                  <a:moveTo>
                    <a:pt x="793" y="1068"/>
                  </a:moveTo>
                  <a:lnTo>
                    <a:pt x="793" y="956"/>
                  </a:lnTo>
                  <a:cubicBezTo>
                    <a:pt x="793" y="952"/>
                    <a:pt x="796" y="948"/>
                    <a:pt x="801" y="948"/>
                  </a:cubicBezTo>
                  <a:cubicBezTo>
                    <a:pt x="805" y="948"/>
                    <a:pt x="809" y="952"/>
                    <a:pt x="809" y="956"/>
                  </a:cubicBezTo>
                  <a:lnTo>
                    <a:pt x="809" y="1068"/>
                  </a:lnTo>
                  <a:cubicBezTo>
                    <a:pt x="809" y="1073"/>
                    <a:pt x="805" y="1076"/>
                    <a:pt x="801" y="1076"/>
                  </a:cubicBezTo>
                  <a:cubicBezTo>
                    <a:pt x="796" y="1076"/>
                    <a:pt x="793" y="1073"/>
                    <a:pt x="793" y="1068"/>
                  </a:cubicBezTo>
                  <a:close/>
                  <a:moveTo>
                    <a:pt x="793" y="876"/>
                  </a:moveTo>
                  <a:lnTo>
                    <a:pt x="793" y="764"/>
                  </a:lnTo>
                  <a:cubicBezTo>
                    <a:pt x="793" y="760"/>
                    <a:pt x="796" y="756"/>
                    <a:pt x="801" y="756"/>
                  </a:cubicBezTo>
                  <a:cubicBezTo>
                    <a:pt x="805" y="756"/>
                    <a:pt x="809" y="760"/>
                    <a:pt x="809" y="764"/>
                  </a:cubicBezTo>
                  <a:lnTo>
                    <a:pt x="809" y="876"/>
                  </a:lnTo>
                  <a:cubicBezTo>
                    <a:pt x="809" y="881"/>
                    <a:pt x="805" y="884"/>
                    <a:pt x="801" y="884"/>
                  </a:cubicBezTo>
                  <a:cubicBezTo>
                    <a:pt x="796" y="884"/>
                    <a:pt x="793" y="881"/>
                    <a:pt x="793" y="876"/>
                  </a:cubicBezTo>
                  <a:close/>
                  <a:moveTo>
                    <a:pt x="793" y="684"/>
                  </a:moveTo>
                  <a:lnTo>
                    <a:pt x="793" y="572"/>
                  </a:lnTo>
                  <a:cubicBezTo>
                    <a:pt x="793" y="568"/>
                    <a:pt x="796" y="564"/>
                    <a:pt x="801" y="564"/>
                  </a:cubicBezTo>
                  <a:cubicBezTo>
                    <a:pt x="805" y="564"/>
                    <a:pt x="809" y="568"/>
                    <a:pt x="809" y="572"/>
                  </a:cubicBezTo>
                  <a:lnTo>
                    <a:pt x="809" y="684"/>
                  </a:lnTo>
                  <a:cubicBezTo>
                    <a:pt x="809" y="689"/>
                    <a:pt x="805" y="692"/>
                    <a:pt x="801" y="692"/>
                  </a:cubicBezTo>
                  <a:cubicBezTo>
                    <a:pt x="796" y="692"/>
                    <a:pt x="793" y="689"/>
                    <a:pt x="793" y="684"/>
                  </a:cubicBezTo>
                  <a:close/>
                  <a:moveTo>
                    <a:pt x="793" y="492"/>
                  </a:moveTo>
                  <a:lnTo>
                    <a:pt x="793" y="380"/>
                  </a:lnTo>
                  <a:cubicBezTo>
                    <a:pt x="793" y="376"/>
                    <a:pt x="796" y="372"/>
                    <a:pt x="801" y="372"/>
                  </a:cubicBezTo>
                  <a:cubicBezTo>
                    <a:pt x="805" y="372"/>
                    <a:pt x="809" y="376"/>
                    <a:pt x="809" y="380"/>
                  </a:cubicBezTo>
                  <a:lnTo>
                    <a:pt x="809" y="492"/>
                  </a:lnTo>
                  <a:cubicBezTo>
                    <a:pt x="809" y="497"/>
                    <a:pt x="805" y="500"/>
                    <a:pt x="801" y="500"/>
                  </a:cubicBezTo>
                  <a:cubicBezTo>
                    <a:pt x="796" y="500"/>
                    <a:pt x="793" y="497"/>
                    <a:pt x="793" y="492"/>
                  </a:cubicBezTo>
                  <a:close/>
                  <a:moveTo>
                    <a:pt x="793" y="300"/>
                  </a:moveTo>
                  <a:lnTo>
                    <a:pt x="793" y="188"/>
                  </a:lnTo>
                  <a:cubicBezTo>
                    <a:pt x="793" y="184"/>
                    <a:pt x="796" y="180"/>
                    <a:pt x="801" y="180"/>
                  </a:cubicBezTo>
                  <a:cubicBezTo>
                    <a:pt x="805" y="180"/>
                    <a:pt x="809" y="184"/>
                    <a:pt x="809" y="188"/>
                  </a:cubicBezTo>
                  <a:lnTo>
                    <a:pt x="809" y="300"/>
                  </a:lnTo>
                  <a:cubicBezTo>
                    <a:pt x="809" y="305"/>
                    <a:pt x="805" y="308"/>
                    <a:pt x="801" y="308"/>
                  </a:cubicBezTo>
                  <a:cubicBezTo>
                    <a:pt x="796" y="308"/>
                    <a:pt x="793" y="305"/>
                    <a:pt x="793" y="300"/>
                  </a:cubicBezTo>
                  <a:close/>
                  <a:moveTo>
                    <a:pt x="793" y="108"/>
                  </a:moveTo>
                  <a:lnTo>
                    <a:pt x="793" y="8"/>
                  </a:lnTo>
                  <a:lnTo>
                    <a:pt x="801" y="16"/>
                  </a:lnTo>
                  <a:lnTo>
                    <a:pt x="790" y="16"/>
                  </a:lnTo>
                  <a:cubicBezTo>
                    <a:pt x="785" y="16"/>
                    <a:pt x="782" y="12"/>
                    <a:pt x="782" y="8"/>
                  </a:cubicBezTo>
                  <a:cubicBezTo>
                    <a:pt x="782" y="3"/>
                    <a:pt x="785" y="0"/>
                    <a:pt x="790" y="0"/>
                  </a:cubicBezTo>
                  <a:lnTo>
                    <a:pt x="801" y="0"/>
                  </a:lnTo>
                  <a:cubicBezTo>
                    <a:pt x="805" y="0"/>
                    <a:pt x="809" y="3"/>
                    <a:pt x="809" y="8"/>
                  </a:cubicBezTo>
                  <a:lnTo>
                    <a:pt x="809" y="108"/>
                  </a:lnTo>
                  <a:cubicBezTo>
                    <a:pt x="809" y="113"/>
                    <a:pt x="805" y="116"/>
                    <a:pt x="801" y="116"/>
                  </a:cubicBezTo>
                  <a:cubicBezTo>
                    <a:pt x="796" y="116"/>
                    <a:pt x="793" y="113"/>
                    <a:pt x="793" y="108"/>
                  </a:cubicBezTo>
                  <a:close/>
                  <a:moveTo>
                    <a:pt x="710" y="16"/>
                  </a:moveTo>
                  <a:lnTo>
                    <a:pt x="598" y="16"/>
                  </a:lnTo>
                  <a:cubicBezTo>
                    <a:pt x="593" y="16"/>
                    <a:pt x="590" y="12"/>
                    <a:pt x="590" y="8"/>
                  </a:cubicBezTo>
                  <a:cubicBezTo>
                    <a:pt x="590" y="3"/>
                    <a:pt x="593" y="0"/>
                    <a:pt x="598" y="0"/>
                  </a:cubicBezTo>
                  <a:lnTo>
                    <a:pt x="710" y="0"/>
                  </a:lnTo>
                  <a:cubicBezTo>
                    <a:pt x="714" y="0"/>
                    <a:pt x="718" y="3"/>
                    <a:pt x="718" y="8"/>
                  </a:cubicBezTo>
                  <a:cubicBezTo>
                    <a:pt x="718" y="12"/>
                    <a:pt x="714" y="16"/>
                    <a:pt x="710" y="16"/>
                  </a:cubicBezTo>
                  <a:close/>
                  <a:moveTo>
                    <a:pt x="518" y="16"/>
                  </a:moveTo>
                  <a:lnTo>
                    <a:pt x="406" y="16"/>
                  </a:lnTo>
                  <a:cubicBezTo>
                    <a:pt x="401" y="16"/>
                    <a:pt x="398" y="12"/>
                    <a:pt x="398" y="8"/>
                  </a:cubicBezTo>
                  <a:cubicBezTo>
                    <a:pt x="398" y="3"/>
                    <a:pt x="401" y="0"/>
                    <a:pt x="406" y="0"/>
                  </a:cubicBezTo>
                  <a:lnTo>
                    <a:pt x="518" y="0"/>
                  </a:lnTo>
                  <a:cubicBezTo>
                    <a:pt x="522" y="0"/>
                    <a:pt x="526" y="3"/>
                    <a:pt x="526" y="8"/>
                  </a:cubicBezTo>
                  <a:cubicBezTo>
                    <a:pt x="526" y="12"/>
                    <a:pt x="522" y="16"/>
                    <a:pt x="518" y="16"/>
                  </a:cubicBezTo>
                  <a:close/>
                  <a:moveTo>
                    <a:pt x="326" y="16"/>
                  </a:moveTo>
                  <a:lnTo>
                    <a:pt x="214" y="16"/>
                  </a:lnTo>
                  <a:cubicBezTo>
                    <a:pt x="209" y="16"/>
                    <a:pt x="206" y="12"/>
                    <a:pt x="206" y="8"/>
                  </a:cubicBezTo>
                  <a:cubicBezTo>
                    <a:pt x="206" y="3"/>
                    <a:pt x="209" y="0"/>
                    <a:pt x="214" y="0"/>
                  </a:cubicBezTo>
                  <a:lnTo>
                    <a:pt x="326" y="0"/>
                  </a:lnTo>
                  <a:cubicBezTo>
                    <a:pt x="330" y="0"/>
                    <a:pt x="334" y="3"/>
                    <a:pt x="334" y="8"/>
                  </a:cubicBezTo>
                  <a:cubicBezTo>
                    <a:pt x="334" y="12"/>
                    <a:pt x="330" y="16"/>
                    <a:pt x="326" y="16"/>
                  </a:cubicBezTo>
                  <a:close/>
                  <a:moveTo>
                    <a:pt x="134" y="16"/>
                  </a:moveTo>
                  <a:lnTo>
                    <a:pt x="22" y="16"/>
                  </a:lnTo>
                  <a:cubicBezTo>
                    <a:pt x="17" y="16"/>
                    <a:pt x="14" y="12"/>
                    <a:pt x="14" y="8"/>
                  </a:cubicBezTo>
                  <a:cubicBezTo>
                    <a:pt x="14" y="3"/>
                    <a:pt x="17" y="0"/>
                    <a:pt x="22" y="0"/>
                  </a:cubicBezTo>
                  <a:lnTo>
                    <a:pt x="134" y="0"/>
                  </a:lnTo>
                  <a:cubicBezTo>
                    <a:pt x="138" y="0"/>
                    <a:pt x="142" y="3"/>
                    <a:pt x="142" y="8"/>
                  </a:cubicBezTo>
                  <a:cubicBezTo>
                    <a:pt x="142" y="12"/>
                    <a:pt x="138" y="16"/>
                    <a:pt x="134" y="1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35" name="Rectangle 408"/>
            <p:cNvSpPr>
              <a:spLocks noChangeArrowheads="1"/>
            </p:cNvSpPr>
            <p:nvPr/>
          </p:nvSpPr>
          <p:spPr bwMode="auto">
            <a:xfrm>
              <a:off x="2895" y="2983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66636" name="Line 409"/>
            <p:cNvSpPr>
              <a:spLocks noChangeShapeType="1"/>
            </p:cNvSpPr>
            <p:nvPr/>
          </p:nvSpPr>
          <p:spPr bwMode="auto">
            <a:xfrm>
              <a:off x="2860" y="3207"/>
              <a:ext cx="101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37" name="Freeform 410"/>
            <p:cNvSpPr>
              <a:spLocks/>
            </p:cNvSpPr>
            <p:nvPr/>
          </p:nvSpPr>
          <p:spPr bwMode="auto">
            <a:xfrm>
              <a:off x="2954" y="3177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1"/>
                <a:gd name="T14" fmla="*/ 92 w 92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38" name="Line 413"/>
            <p:cNvSpPr>
              <a:spLocks noChangeShapeType="1"/>
            </p:cNvSpPr>
            <p:nvPr/>
          </p:nvSpPr>
          <p:spPr bwMode="auto">
            <a:xfrm>
              <a:off x="2854" y="3334"/>
              <a:ext cx="101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39" name="Freeform 414"/>
            <p:cNvSpPr>
              <a:spLocks/>
            </p:cNvSpPr>
            <p:nvPr/>
          </p:nvSpPr>
          <p:spPr bwMode="auto">
            <a:xfrm>
              <a:off x="2948" y="3304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1"/>
                <a:gd name="T14" fmla="*/ 92 w 92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40" name="Line 415"/>
            <p:cNvSpPr>
              <a:spLocks noChangeShapeType="1"/>
            </p:cNvSpPr>
            <p:nvPr/>
          </p:nvSpPr>
          <p:spPr bwMode="auto">
            <a:xfrm>
              <a:off x="2854" y="3447"/>
              <a:ext cx="101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41" name="Freeform 416"/>
            <p:cNvSpPr>
              <a:spLocks/>
            </p:cNvSpPr>
            <p:nvPr/>
          </p:nvSpPr>
          <p:spPr bwMode="auto">
            <a:xfrm>
              <a:off x="2948" y="3417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1"/>
                <a:gd name="T14" fmla="*/ 92 w 92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42" name="Line 478"/>
            <p:cNvSpPr>
              <a:spLocks noChangeShapeType="1"/>
            </p:cNvSpPr>
            <p:nvPr/>
          </p:nvSpPr>
          <p:spPr bwMode="auto">
            <a:xfrm>
              <a:off x="2856" y="3556"/>
              <a:ext cx="101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43" name="Freeform 479"/>
            <p:cNvSpPr>
              <a:spLocks/>
            </p:cNvSpPr>
            <p:nvPr/>
          </p:nvSpPr>
          <p:spPr bwMode="auto">
            <a:xfrm>
              <a:off x="2950" y="3526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61"/>
                <a:gd name="T14" fmla="*/ 92 w 92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481"/>
          <p:cNvGrpSpPr>
            <a:grpSpLocks/>
          </p:cNvGrpSpPr>
          <p:nvPr/>
        </p:nvGrpSpPr>
        <p:grpSpPr bwMode="auto">
          <a:xfrm>
            <a:off x="4187825" y="2084388"/>
            <a:ext cx="4302125" cy="192087"/>
            <a:chOff x="2638" y="1313"/>
            <a:chExt cx="2710" cy="121"/>
          </a:xfrm>
        </p:grpSpPr>
        <p:grpSp>
          <p:nvGrpSpPr>
            <p:cNvPr id="29" name="Group 482"/>
            <p:cNvGrpSpPr>
              <a:grpSpLocks/>
            </p:cNvGrpSpPr>
            <p:nvPr/>
          </p:nvGrpSpPr>
          <p:grpSpPr bwMode="auto">
            <a:xfrm>
              <a:off x="3122" y="1313"/>
              <a:ext cx="2226" cy="121"/>
              <a:chOff x="3122" y="1652"/>
              <a:chExt cx="2226" cy="121"/>
            </a:xfrm>
          </p:grpSpPr>
          <p:sp>
            <p:nvSpPr>
              <p:cNvPr id="66630" name="Rectangle 483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-</a:t>
                </a:r>
              </a:p>
            </p:txBody>
          </p:sp>
          <p:sp>
            <p:nvSpPr>
              <p:cNvPr id="66631" name="Rectangle 484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B</a:t>
                </a:r>
              </a:p>
            </p:txBody>
          </p:sp>
          <p:sp>
            <p:nvSpPr>
              <p:cNvPr id="66632" name="Rectangle 485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1111</a:t>
                </a:r>
              </a:p>
            </p:txBody>
          </p:sp>
        </p:grpSp>
        <p:grpSp>
          <p:nvGrpSpPr>
            <p:cNvPr id="30" name="Group 486"/>
            <p:cNvGrpSpPr>
              <a:grpSpLocks/>
            </p:cNvGrpSpPr>
            <p:nvPr/>
          </p:nvGrpSpPr>
          <p:grpSpPr bwMode="auto">
            <a:xfrm>
              <a:off x="2638" y="1313"/>
              <a:ext cx="478" cy="121"/>
              <a:chOff x="2638" y="1313"/>
              <a:chExt cx="478" cy="121"/>
            </a:xfrm>
          </p:grpSpPr>
          <p:cxnSp>
            <p:nvCxnSpPr>
              <p:cNvPr id="66628" name="AutoShape 487"/>
              <p:cNvCxnSpPr>
                <a:cxnSpLocks noChangeShapeType="1"/>
                <a:stCxn id="66629" idx="3"/>
                <a:endCxn id="66630" idx="1"/>
              </p:cNvCxnSpPr>
              <p:nvPr/>
            </p:nvCxnSpPr>
            <p:spPr bwMode="auto">
              <a:xfrm>
                <a:off x="2928" y="1374"/>
                <a:ext cx="18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6629" name="Rectangle 488"/>
              <p:cNvSpPr>
                <a:spLocks noChangeArrowheads="1"/>
              </p:cNvSpPr>
              <p:nvPr/>
            </p:nvSpPr>
            <p:spPr bwMode="auto">
              <a:xfrm>
                <a:off x="2638" y="1313"/>
                <a:ext cx="29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TOS</a:t>
                </a:r>
              </a:p>
            </p:txBody>
          </p:sp>
        </p:grpSp>
      </p:grpSp>
      <p:grpSp>
        <p:nvGrpSpPr>
          <p:cNvPr id="31" name="Group 497"/>
          <p:cNvGrpSpPr>
            <a:grpSpLocks/>
          </p:cNvGrpSpPr>
          <p:nvPr/>
        </p:nvGrpSpPr>
        <p:grpSpPr bwMode="auto">
          <a:xfrm>
            <a:off x="4187825" y="2084388"/>
            <a:ext cx="4302125" cy="192087"/>
            <a:chOff x="2638" y="1313"/>
            <a:chExt cx="2710" cy="121"/>
          </a:xfrm>
        </p:grpSpPr>
        <p:grpSp>
          <p:nvGrpSpPr>
            <p:cNvPr id="66762" name="Group 498"/>
            <p:cNvGrpSpPr>
              <a:grpSpLocks/>
            </p:cNvGrpSpPr>
            <p:nvPr/>
          </p:nvGrpSpPr>
          <p:grpSpPr bwMode="auto">
            <a:xfrm>
              <a:off x="3122" y="1313"/>
              <a:ext cx="2226" cy="121"/>
              <a:chOff x="3122" y="1652"/>
              <a:chExt cx="2226" cy="121"/>
            </a:xfrm>
          </p:grpSpPr>
          <p:sp>
            <p:nvSpPr>
              <p:cNvPr id="66623" name="Rectangle 499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-</a:t>
                </a:r>
              </a:p>
            </p:txBody>
          </p:sp>
          <p:sp>
            <p:nvSpPr>
              <p:cNvPr id="66624" name="Rectangle 500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E</a:t>
                </a:r>
              </a:p>
            </p:txBody>
          </p:sp>
          <p:sp>
            <p:nvSpPr>
              <p:cNvPr id="66625" name="Rectangle 501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1111</a:t>
                </a:r>
              </a:p>
            </p:txBody>
          </p:sp>
        </p:grpSp>
        <p:grpSp>
          <p:nvGrpSpPr>
            <p:cNvPr id="66763" name="Group 502"/>
            <p:cNvGrpSpPr>
              <a:grpSpLocks/>
            </p:cNvGrpSpPr>
            <p:nvPr/>
          </p:nvGrpSpPr>
          <p:grpSpPr bwMode="auto">
            <a:xfrm>
              <a:off x="2638" y="1313"/>
              <a:ext cx="478" cy="121"/>
              <a:chOff x="2638" y="1313"/>
              <a:chExt cx="478" cy="121"/>
            </a:xfrm>
          </p:grpSpPr>
          <p:cxnSp>
            <p:nvCxnSpPr>
              <p:cNvPr id="66621" name="AutoShape 503"/>
              <p:cNvCxnSpPr>
                <a:cxnSpLocks noChangeShapeType="1"/>
                <a:stCxn id="66622" idx="3"/>
                <a:endCxn id="66623" idx="1"/>
              </p:cNvCxnSpPr>
              <p:nvPr/>
            </p:nvCxnSpPr>
            <p:spPr bwMode="auto">
              <a:xfrm>
                <a:off x="2928" y="1374"/>
                <a:ext cx="18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6622" name="Rectangle 504"/>
              <p:cNvSpPr>
                <a:spLocks noChangeArrowheads="1"/>
              </p:cNvSpPr>
              <p:nvPr/>
            </p:nvSpPr>
            <p:spPr bwMode="auto">
              <a:xfrm>
                <a:off x="2638" y="1313"/>
                <a:ext cx="29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TOS</a:t>
                </a:r>
              </a:p>
            </p:txBody>
          </p:sp>
        </p:grpSp>
      </p:grpSp>
      <p:grpSp>
        <p:nvGrpSpPr>
          <p:cNvPr id="66769" name="Group 528"/>
          <p:cNvGrpSpPr>
            <a:grpSpLocks/>
          </p:cNvGrpSpPr>
          <p:nvPr/>
        </p:nvGrpSpPr>
        <p:grpSpPr bwMode="auto">
          <a:xfrm>
            <a:off x="4956175" y="1508125"/>
            <a:ext cx="3533775" cy="568325"/>
            <a:chOff x="3122" y="950"/>
            <a:chExt cx="2226" cy="358"/>
          </a:xfrm>
        </p:grpSpPr>
        <p:grpSp>
          <p:nvGrpSpPr>
            <p:cNvPr id="66770" name="Group 527"/>
            <p:cNvGrpSpPr>
              <a:grpSpLocks/>
            </p:cNvGrpSpPr>
            <p:nvPr/>
          </p:nvGrpSpPr>
          <p:grpSpPr bwMode="auto">
            <a:xfrm>
              <a:off x="3219" y="1168"/>
              <a:ext cx="2122" cy="140"/>
              <a:chOff x="3219" y="1168"/>
              <a:chExt cx="2122" cy="140"/>
            </a:xfrm>
          </p:grpSpPr>
          <p:sp>
            <p:nvSpPr>
              <p:cNvPr id="66616" name="Rectangle 188"/>
              <p:cNvSpPr>
                <a:spLocks noChangeArrowheads="1"/>
              </p:cNvSpPr>
              <p:nvPr/>
            </p:nvSpPr>
            <p:spPr bwMode="auto">
              <a:xfrm>
                <a:off x="3219" y="1168"/>
                <a:ext cx="59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400">
                    <a:solidFill>
                      <a:srgbClr val="000000"/>
                    </a:solidFill>
                  </a:rPr>
                  <a:t>Reconv. PC</a:t>
                </a:r>
                <a:endParaRPr lang="en-US"/>
              </a:p>
            </p:txBody>
          </p:sp>
          <p:sp>
            <p:nvSpPr>
              <p:cNvPr id="66617" name="Rectangle 189"/>
              <p:cNvSpPr>
                <a:spLocks noChangeArrowheads="1"/>
              </p:cNvSpPr>
              <p:nvPr/>
            </p:nvSpPr>
            <p:spPr bwMode="auto">
              <a:xfrm>
                <a:off x="4132" y="1174"/>
                <a:ext cx="41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400">
                    <a:solidFill>
                      <a:srgbClr val="000000"/>
                    </a:solidFill>
                  </a:rPr>
                  <a:t>Next PC</a:t>
                </a:r>
                <a:endParaRPr lang="en-US"/>
              </a:p>
            </p:txBody>
          </p:sp>
          <p:sp>
            <p:nvSpPr>
              <p:cNvPr id="66618" name="Rectangle 190"/>
              <p:cNvSpPr>
                <a:spLocks noChangeArrowheads="1"/>
              </p:cNvSpPr>
              <p:nvPr/>
            </p:nvSpPr>
            <p:spPr bwMode="auto">
              <a:xfrm>
                <a:off x="4738" y="1174"/>
                <a:ext cx="60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400">
                    <a:solidFill>
                      <a:srgbClr val="000000"/>
                    </a:solidFill>
                  </a:rPr>
                  <a:t>Active Mask</a:t>
                </a:r>
                <a:endParaRPr lang="en-US"/>
              </a:p>
            </p:txBody>
          </p:sp>
        </p:grpSp>
        <p:sp>
          <p:nvSpPr>
            <p:cNvPr id="66614" name="Line 505"/>
            <p:cNvSpPr>
              <a:spLocks noChangeShapeType="1"/>
            </p:cNvSpPr>
            <p:nvPr/>
          </p:nvSpPr>
          <p:spPr bwMode="auto">
            <a:xfrm>
              <a:off x="3122" y="1168"/>
              <a:ext cx="22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15" name="Text Box 506"/>
            <p:cNvSpPr txBox="1">
              <a:spLocks noChangeArrowheads="1"/>
            </p:cNvSpPr>
            <p:nvPr/>
          </p:nvSpPr>
          <p:spPr bwMode="auto">
            <a:xfrm>
              <a:off x="3944" y="950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1"/>
                <a:t>Stack</a:t>
              </a:r>
            </a:p>
          </p:txBody>
        </p:sp>
      </p:grpSp>
      <p:grpSp>
        <p:nvGrpSpPr>
          <p:cNvPr id="66771" name="Group 509"/>
          <p:cNvGrpSpPr>
            <a:grpSpLocks/>
          </p:cNvGrpSpPr>
          <p:nvPr/>
        </p:nvGrpSpPr>
        <p:grpSpPr bwMode="auto">
          <a:xfrm>
            <a:off x="4187825" y="2084388"/>
            <a:ext cx="4302125" cy="576262"/>
            <a:chOff x="2638" y="1434"/>
            <a:chExt cx="2710" cy="363"/>
          </a:xfrm>
        </p:grpSpPr>
        <p:grpSp>
          <p:nvGrpSpPr>
            <p:cNvPr id="66772" name="Group 510"/>
            <p:cNvGrpSpPr>
              <a:grpSpLocks/>
            </p:cNvGrpSpPr>
            <p:nvPr/>
          </p:nvGrpSpPr>
          <p:grpSpPr bwMode="auto">
            <a:xfrm>
              <a:off x="3122" y="1555"/>
              <a:ext cx="2226" cy="121"/>
              <a:chOff x="3122" y="1652"/>
              <a:chExt cx="2226" cy="121"/>
            </a:xfrm>
          </p:grpSpPr>
          <p:sp>
            <p:nvSpPr>
              <p:cNvPr id="66610" name="Rectangle 511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E</a:t>
                </a:r>
              </a:p>
            </p:txBody>
          </p:sp>
          <p:sp>
            <p:nvSpPr>
              <p:cNvPr id="66611" name="Rectangle 512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D</a:t>
                </a:r>
              </a:p>
            </p:txBody>
          </p:sp>
          <p:sp>
            <p:nvSpPr>
              <p:cNvPr id="66612" name="Rectangle 513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0110</a:t>
                </a:r>
              </a:p>
            </p:txBody>
          </p:sp>
        </p:grpSp>
        <p:grpSp>
          <p:nvGrpSpPr>
            <p:cNvPr id="66773" name="Group 514"/>
            <p:cNvGrpSpPr>
              <a:grpSpLocks/>
            </p:cNvGrpSpPr>
            <p:nvPr/>
          </p:nvGrpSpPr>
          <p:grpSpPr bwMode="auto">
            <a:xfrm>
              <a:off x="3122" y="1676"/>
              <a:ext cx="2226" cy="121"/>
              <a:chOff x="3122" y="1652"/>
              <a:chExt cx="2226" cy="121"/>
            </a:xfrm>
          </p:grpSpPr>
          <p:sp>
            <p:nvSpPr>
              <p:cNvPr id="66607" name="Rectangle 515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E</a:t>
                </a:r>
              </a:p>
            </p:txBody>
          </p:sp>
          <p:sp>
            <p:nvSpPr>
              <p:cNvPr id="66608" name="Rectangle 516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E</a:t>
                </a:r>
              </a:p>
            </p:txBody>
          </p:sp>
          <p:sp>
            <p:nvSpPr>
              <p:cNvPr id="66609" name="Rectangle 517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1001</a:t>
                </a:r>
              </a:p>
            </p:txBody>
          </p:sp>
        </p:grpSp>
        <p:grpSp>
          <p:nvGrpSpPr>
            <p:cNvPr id="66774" name="Group 518"/>
            <p:cNvGrpSpPr>
              <a:grpSpLocks/>
            </p:cNvGrpSpPr>
            <p:nvPr/>
          </p:nvGrpSpPr>
          <p:grpSpPr bwMode="auto">
            <a:xfrm>
              <a:off x="2638" y="1676"/>
              <a:ext cx="478" cy="121"/>
              <a:chOff x="2638" y="1313"/>
              <a:chExt cx="478" cy="121"/>
            </a:xfrm>
          </p:grpSpPr>
          <p:cxnSp>
            <p:nvCxnSpPr>
              <p:cNvPr id="66605" name="AutoShape 519"/>
              <p:cNvCxnSpPr>
                <a:cxnSpLocks noChangeShapeType="1"/>
                <a:stCxn id="66606" idx="3"/>
                <a:endCxn id="66607" idx="1"/>
              </p:cNvCxnSpPr>
              <p:nvPr/>
            </p:nvCxnSpPr>
            <p:spPr bwMode="auto">
              <a:xfrm>
                <a:off x="2928" y="1374"/>
                <a:ext cx="18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6606" name="Rectangle 520"/>
              <p:cNvSpPr>
                <a:spLocks noChangeArrowheads="1"/>
              </p:cNvSpPr>
              <p:nvPr/>
            </p:nvSpPr>
            <p:spPr bwMode="auto">
              <a:xfrm>
                <a:off x="2638" y="1313"/>
                <a:ext cx="29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TOS</a:t>
                </a:r>
              </a:p>
            </p:txBody>
          </p:sp>
        </p:grpSp>
        <p:grpSp>
          <p:nvGrpSpPr>
            <p:cNvPr id="66775" name="Group 521"/>
            <p:cNvGrpSpPr>
              <a:grpSpLocks/>
            </p:cNvGrpSpPr>
            <p:nvPr/>
          </p:nvGrpSpPr>
          <p:grpSpPr bwMode="auto">
            <a:xfrm>
              <a:off x="3122" y="1434"/>
              <a:ext cx="2226" cy="121"/>
              <a:chOff x="3122" y="1652"/>
              <a:chExt cx="2226" cy="121"/>
            </a:xfrm>
          </p:grpSpPr>
          <p:sp>
            <p:nvSpPr>
              <p:cNvPr id="66602" name="Rectangle 522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-</a:t>
                </a:r>
              </a:p>
            </p:txBody>
          </p:sp>
          <p:sp>
            <p:nvSpPr>
              <p:cNvPr id="66603" name="Rectangle 523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E</a:t>
                </a:r>
              </a:p>
            </p:txBody>
          </p:sp>
          <p:sp>
            <p:nvSpPr>
              <p:cNvPr id="66604" name="Rectangle 524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/>
                  <a:t>1111</a:t>
                </a:r>
              </a:p>
            </p:txBody>
          </p:sp>
        </p:grpSp>
      </p:grpSp>
      <p:sp>
        <p:nvSpPr>
          <p:cNvPr id="66594" name="Line 525"/>
          <p:cNvSpPr>
            <a:spLocks noChangeShapeType="1"/>
          </p:cNvSpPr>
          <p:nvPr/>
        </p:nvSpPr>
        <p:spPr bwMode="auto">
          <a:xfrm>
            <a:off x="2344738" y="4427538"/>
            <a:ext cx="0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95" name="Line 526"/>
          <p:cNvSpPr>
            <a:spLocks noChangeShapeType="1"/>
          </p:cNvSpPr>
          <p:nvPr/>
        </p:nvSpPr>
        <p:spPr bwMode="auto">
          <a:xfrm>
            <a:off x="2344738" y="1355725"/>
            <a:ext cx="0" cy="344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96" name="TextBox 206"/>
          <p:cNvSpPr txBox="1">
            <a:spLocks noChangeArrowheads="1"/>
          </p:cNvSpPr>
          <p:nvPr/>
        </p:nvSpPr>
        <p:spPr bwMode="auto">
          <a:xfrm>
            <a:off x="1108075" y="747713"/>
            <a:ext cx="7559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CA" sz="1800" dirty="0"/>
              <a:t>Stack approach invented at Lucasfilm, Ltd in early 1980’s</a:t>
            </a:r>
          </a:p>
        </p:txBody>
      </p:sp>
      <p:sp>
        <p:nvSpPr>
          <p:cNvPr id="66597" name="TextBox 207"/>
          <p:cNvSpPr txBox="1">
            <a:spLocks noChangeArrowheads="1"/>
          </p:cNvSpPr>
          <p:nvPr/>
        </p:nvSpPr>
        <p:spPr bwMode="auto">
          <a:xfrm>
            <a:off x="1327150" y="6396038"/>
            <a:ext cx="5978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CA" altLang="ja-JP">
                <a:solidFill>
                  <a:srgbClr val="FF0000"/>
                </a:solidFill>
                <a:latin typeface="Arial  " charset="0"/>
              </a:rPr>
              <a:t>SIMT = SIMD Execution of Scalar Threads</a:t>
            </a:r>
            <a:endParaRPr lang="en-CA">
              <a:solidFill>
                <a:srgbClr val="FF000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3721101" y="1116013"/>
            <a:ext cx="432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here from [Fung et al., MICRO 2007]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585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85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85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585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85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585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85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85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585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85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585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85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85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585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85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585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585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585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585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585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585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585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85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585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585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585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585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85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85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85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58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58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85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585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585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585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585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585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585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585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58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58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585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585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585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585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585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585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585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585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585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585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585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585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585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585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585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585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585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585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06" grpId="0" animBg="1"/>
      <p:bldP spid="58507" grpId="0" animBg="1"/>
      <p:bldP spid="58508" grpId="0" animBg="1"/>
      <p:bldP spid="58509" grpId="0" animBg="1"/>
      <p:bldP spid="58511" grpId="0" animBg="1"/>
      <p:bldP spid="58512" grpId="0" animBg="1"/>
      <p:bldP spid="58830" grpId="0" animBg="1"/>
      <p:bldP spid="58831" grpId="0" animBg="1"/>
      <p:bldP spid="58831" grpId="1" animBg="1"/>
      <p:bldP spid="58832" grpId="0" animBg="1"/>
      <p:bldP spid="58833" grpId="0" animBg="1"/>
      <p:bldP spid="58834" grpId="0" animBg="1"/>
      <p:bldP spid="588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3"/>
          <p:cNvSpPr>
            <a:spLocks noGrp="1"/>
          </p:cNvSpPr>
          <p:nvPr>
            <p:ph type="title"/>
          </p:nvPr>
        </p:nvSpPr>
        <p:spPr>
          <a:xfrm>
            <a:off x="638175" y="0"/>
            <a:ext cx="7772400" cy="1143000"/>
          </a:xfrm>
        </p:spPr>
        <p:txBody>
          <a:bodyPr/>
          <a:lstStyle/>
          <a:p>
            <a:r>
              <a:rPr lang="en-CA" dirty="0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Register File</a:t>
            </a:r>
          </a:p>
        </p:txBody>
      </p:sp>
      <p:sp>
        <p:nvSpPr>
          <p:cNvPr id="675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B37696-21AC-DA41-A515-AED153F33353}" type="slidenum">
              <a:rPr lang="en-US"/>
              <a:pPr/>
              <a:t>17</a:t>
            </a:fld>
            <a:endParaRPr lang="en-US">
              <a:latin typeface="Times" pitchFamily="-65" charset="0"/>
            </a:endParaRPr>
          </a:p>
        </p:txBody>
      </p:sp>
      <p:pic>
        <p:nvPicPr>
          <p:cNvPr id="67588" name="Picture 5" descr="detail-arch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58888" y="957263"/>
            <a:ext cx="12646026" cy="590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0" y="928688"/>
            <a:ext cx="4794250" cy="600551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CA"/>
          </a:p>
        </p:txBody>
      </p:sp>
      <p:sp>
        <p:nvSpPr>
          <p:cNvPr id="67590" name="Content Placeholder 4"/>
          <p:cNvSpPr>
            <a:spLocks noGrp="1"/>
          </p:cNvSpPr>
          <p:nvPr>
            <p:ph idx="1"/>
          </p:nvPr>
        </p:nvSpPr>
        <p:spPr>
          <a:xfrm>
            <a:off x="352425" y="1190625"/>
            <a:ext cx="4198938" cy="5037138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32 warps, 32 threads per warp, 16 </a:t>
            </a:r>
            <a:r>
              <a:rPr lang="en-CA" sz="2400" dirty="0" err="1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x</a:t>
            </a:r>
            <a:r>
              <a:rPr lang="en-CA" sz="2400" dirty="0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 32-bit registers per thread = </a:t>
            </a:r>
            <a:r>
              <a:rPr lang="en-CA" sz="2400" dirty="0">
                <a:solidFill>
                  <a:srgbClr val="FF0000"/>
                </a:solidFill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64KB register file.</a:t>
            </a:r>
          </a:p>
          <a:p>
            <a:r>
              <a:rPr lang="en-CA" sz="2400" dirty="0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Need “4 ports” (e.g., FMA) greatly increase area.</a:t>
            </a:r>
          </a:p>
          <a:p>
            <a:r>
              <a:rPr lang="en-CA" sz="2400" dirty="0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Alternative: banked single ported register file.  How to avoid bank conflicts?  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4646613" y="877888"/>
            <a:ext cx="4768850" cy="3373437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661988" y="0"/>
            <a:ext cx="7772400" cy="1143000"/>
          </a:xfrm>
        </p:spPr>
        <p:txBody>
          <a:bodyPr/>
          <a:lstStyle/>
          <a:p>
            <a:r>
              <a:rPr lang="en-CA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Banked Register File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504825" y="1143000"/>
            <a:ext cx="8169275" cy="3913188"/>
          </a:xfrm>
        </p:spPr>
        <p:txBody>
          <a:bodyPr/>
          <a:lstStyle/>
          <a:p>
            <a:pPr>
              <a:buNone/>
            </a:pPr>
            <a:r>
              <a:rPr lang="en-CA" sz="2400" dirty="0" err="1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Strawman</a:t>
            </a:r>
            <a:r>
              <a:rPr lang="en-CA" sz="2400" dirty="0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 microarchitecture: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D5C35D-670A-2F4E-8A83-83781CA59153}" type="slidenum">
              <a:rPr lang="en-US"/>
              <a:pPr/>
              <a:t>18</a:t>
            </a:fld>
            <a:endParaRPr lang="en-US">
              <a:latin typeface="Times" pitchFamily="-65" charset="0"/>
            </a:endParaRPr>
          </a:p>
        </p:txBody>
      </p:sp>
      <p:pic>
        <p:nvPicPr>
          <p:cNvPr id="68613" name="Picture 4" descr="banke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9413" y="1924050"/>
            <a:ext cx="5548312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4" name="Picture 5" descr="banked-reg-layou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138" y="4762500"/>
            <a:ext cx="3206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5" name="TextBox 6"/>
          <p:cNvSpPr txBox="1">
            <a:spLocks noChangeArrowheads="1"/>
          </p:cNvSpPr>
          <p:nvPr/>
        </p:nvSpPr>
        <p:spPr bwMode="auto">
          <a:xfrm>
            <a:off x="433388" y="4295775"/>
            <a:ext cx="21383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CA"/>
              <a:t>Register layout: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638175" y="0"/>
            <a:ext cx="7772400" cy="1143000"/>
          </a:xfrm>
        </p:spPr>
        <p:txBody>
          <a:bodyPr/>
          <a:lstStyle/>
          <a:p>
            <a:r>
              <a:rPr lang="en-CA" dirty="0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Register Bank Conflicts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325438" y="4692650"/>
            <a:ext cx="7807325" cy="1684338"/>
          </a:xfrm>
        </p:spPr>
        <p:txBody>
          <a:bodyPr>
            <a:normAutofit lnSpcReduction="10000"/>
          </a:bodyPr>
          <a:lstStyle/>
          <a:p>
            <a:r>
              <a:rPr lang="en-CA" sz="2400" dirty="0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warp 0, instruction 2 has two source operands in bank 1: takes two cycles to read.</a:t>
            </a:r>
          </a:p>
          <a:p>
            <a:r>
              <a:rPr lang="en-CA" sz="2400" dirty="0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Also, warp 1 instruction 2 is same and is also stalled.</a:t>
            </a:r>
          </a:p>
          <a:p>
            <a:r>
              <a:rPr lang="en-CA" sz="2400" dirty="0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Can use warp ID as part of register layout to help. 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B595CA-42DF-0A46-92FE-03685F0A99E2}" type="slidenum">
              <a:rPr lang="en-US"/>
              <a:pPr/>
              <a:t>19</a:t>
            </a:fld>
            <a:endParaRPr lang="en-US">
              <a:latin typeface="Times" pitchFamily="-65" charset="0"/>
            </a:endParaRPr>
          </a:p>
        </p:txBody>
      </p:sp>
      <p:pic>
        <p:nvPicPr>
          <p:cNvPr id="69637" name="Picture 4" descr="banked-timin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438" y="1392238"/>
            <a:ext cx="5191125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banked-reg-layou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2514600"/>
            <a:ext cx="3216925" cy="1254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GPU Instruction Set Architecture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NVIDIA defines a </a:t>
            </a:r>
            <a:r>
              <a:rPr lang="en-US" u="sng" dirty="0"/>
              <a:t>virtual ISA</a:t>
            </a:r>
            <a:r>
              <a:rPr lang="en-US" dirty="0"/>
              <a:t>, called “PTX” (Parallel Thread </a:t>
            </a:r>
            <a:r>
              <a:rPr lang="en-US" dirty="0" err="1"/>
              <a:t>eXecution</a:t>
            </a:r>
            <a:r>
              <a:rPr lang="en-US" dirty="0"/>
              <a:t>)</a:t>
            </a:r>
          </a:p>
          <a:p>
            <a:r>
              <a:rPr lang="en-US" dirty="0"/>
              <a:t>More recently, Heterogeneous System Architecture (HSA) Foundation (AMD, ARM, Imagination, </a:t>
            </a:r>
            <a:r>
              <a:rPr lang="en-US" dirty="0" err="1"/>
              <a:t>Mediatek</a:t>
            </a:r>
            <a:r>
              <a:rPr lang="en-US" dirty="0"/>
              <a:t>, Samsung, Qualcomm, TI) defined the HSAIL virtual ISA.</a:t>
            </a:r>
          </a:p>
          <a:p>
            <a:r>
              <a:rPr lang="en-US" dirty="0"/>
              <a:t>PTX is Reduced Instruction Set Architecture (e.g., load/store architecture)</a:t>
            </a:r>
          </a:p>
          <a:p>
            <a:r>
              <a:rPr lang="en-US" dirty="0"/>
              <a:t>Virtual: infinite set of registers (much like a compiler intermediate representation)</a:t>
            </a:r>
          </a:p>
          <a:p>
            <a:r>
              <a:rPr lang="en-US" dirty="0"/>
              <a:t>PTX translated to hardware ISA by backend compiler (“</a:t>
            </a:r>
            <a:r>
              <a:rPr lang="en-US" dirty="0" err="1"/>
              <a:t>ptxas</a:t>
            </a:r>
            <a:r>
              <a:rPr lang="en-US" dirty="0"/>
              <a:t>”).  Either at compile time (</a:t>
            </a:r>
            <a:r>
              <a:rPr lang="en-US" dirty="0" err="1"/>
              <a:t>nvcc</a:t>
            </a:r>
            <a:r>
              <a:rPr lang="en-US" dirty="0"/>
              <a:t>) or at runtime (GPU driver).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2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2" y="39688"/>
            <a:ext cx="8229600" cy="1143000"/>
          </a:xfrm>
        </p:spPr>
        <p:txBody>
          <a:bodyPr/>
          <a:lstStyle/>
          <a:p>
            <a:r>
              <a:rPr lang="en-US" dirty="0"/>
              <a:t>Operand Collector</a:t>
            </a: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6324600" y="5791200"/>
            <a:ext cx="2257425" cy="660400"/>
            <a:chOff x="3984" y="3648"/>
            <a:chExt cx="1422" cy="416"/>
          </a:xfrm>
        </p:grpSpPr>
        <p:sp>
          <p:nvSpPr>
            <p:cNvPr id="56325" name="Rectangle 5"/>
            <p:cNvSpPr>
              <a:spLocks noChangeArrowheads="1"/>
            </p:cNvSpPr>
            <p:nvPr/>
          </p:nvSpPr>
          <p:spPr bwMode="auto">
            <a:xfrm>
              <a:off x="5195" y="3703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26" name="Rectangle 6"/>
            <p:cNvSpPr>
              <a:spLocks noChangeArrowheads="1"/>
            </p:cNvSpPr>
            <p:nvPr/>
          </p:nvSpPr>
          <p:spPr bwMode="auto">
            <a:xfrm>
              <a:off x="5195" y="3703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27" name="Rectangle 7"/>
            <p:cNvSpPr>
              <a:spLocks noChangeArrowheads="1"/>
            </p:cNvSpPr>
            <p:nvPr/>
          </p:nvSpPr>
          <p:spPr bwMode="auto">
            <a:xfrm>
              <a:off x="5186" y="3716"/>
              <a:ext cx="169" cy="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28" name="Rectangle 8"/>
            <p:cNvSpPr>
              <a:spLocks noChangeArrowheads="1"/>
            </p:cNvSpPr>
            <p:nvPr/>
          </p:nvSpPr>
          <p:spPr bwMode="auto">
            <a:xfrm>
              <a:off x="5186" y="3716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5178" y="3728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5178" y="3728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31" name="Oval 11"/>
            <p:cNvSpPr>
              <a:spLocks noChangeArrowheads="1"/>
            </p:cNvSpPr>
            <p:nvPr/>
          </p:nvSpPr>
          <p:spPr bwMode="auto">
            <a:xfrm>
              <a:off x="5368" y="3743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32" name="Oval 12"/>
            <p:cNvSpPr>
              <a:spLocks noChangeArrowheads="1"/>
            </p:cNvSpPr>
            <p:nvPr/>
          </p:nvSpPr>
          <p:spPr bwMode="auto">
            <a:xfrm>
              <a:off x="5368" y="3743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33" name="Oval 13"/>
            <p:cNvSpPr>
              <a:spLocks noChangeArrowheads="1"/>
            </p:cNvSpPr>
            <p:nvPr/>
          </p:nvSpPr>
          <p:spPr bwMode="auto">
            <a:xfrm>
              <a:off x="5374" y="3734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34" name="Oval 14"/>
            <p:cNvSpPr>
              <a:spLocks noChangeArrowheads="1"/>
            </p:cNvSpPr>
            <p:nvPr/>
          </p:nvSpPr>
          <p:spPr bwMode="auto">
            <a:xfrm>
              <a:off x="5374" y="3734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35" name="Oval 15"/>
            <p:cNvSpPr>
              <a:spLocks noChangeArrowheads="1"/>
            </p:cNvSpPr>
            <p:nvPr/>
          </p:nvSpPr>
          <p:spPr bwMode="auto">
            <a:xfrm>
              <a:off x="5381" y="3725"/>
              <a:ext cx="4" cy="6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36" name="Oval 16"/>
            <p:cNvSpPr>
              <a:spLocks noChangeArrowheads="1"/>
            </p:cNvSpPr>
            <p:nvPr/>
          </p:nvSpPr>
          <p:spPr bwMode="auto">
            <a:xfrm>
              <a:off x="5381" y="3725"/>
              <a:ext cx="4" cy="6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153" y="3879"/>
              <a:ext cx="22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38" name="Freeform 18"/>
            <p:cNvSpPr>
              <a:spLocks/>
            </p:cNvSpPr>
            <p:nvPr/>
          </p:nvSpPr>
          <p:spPr bwMode="auto">
            <a:xfrm>
              <a:off x="4168" y="3859"/>
              <a:ext cx="27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7">
                  <a:moveTo>
                    <a:pt x="206" y="103"/>
                  </a:moveTo>
                  <a:lnTo>
                    <a:pt x="0" y="207"/>
                  </a:lnTo>
                  <a:cubicBezTo>
                    <a:pt x="33" y="142"/>
                    <a:pt x="33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365" y="3913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40" name="Freeform 20"/>
            <p:cNvSpPr>
              <a:spLocks/>
            </p:cNvSpPr>
            <p:nvPr/>
          </p:nvSpPr>
          <p:spPr bwMode="auto">
            <a:xfrm>
              <a:off x="4398" y="3907"/>
              <a:ext cx="30" cy="39"/>
            </a:xfrm>
            <a:custGeom>
              <a:avLst/>
              <a:gdLst/>
              <a:ahLst/>
              <a:cxnLst>
                <a:cxn ang="0">
                  <a:pos x="227" y="154"/>
                </a:cxn>
                <a:cxn ang="0">
                  <a:pos x="0" y="199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227" y="154"/>
                </a:cxn>
              </a:cxnLst>
              <a:rect l="0" t="0" r="r" b="b"/>
              <a:pathLst>
                <a:path w="227" h="199">
                  <a:moveTo>
                    <a:pt x="227" y="154"/>
                  </a:moveTo>
                  <a:lnTo>
                    <a:pt x="0" y="199"/>
                  </a:lnTo>
                  <a:cubicBezTo>
                    <a:pt x="49" y="145"/>
                    <a:pt x="69" y="71"/>
                    <a:pt x="55" y="0"/>
                  </a:cubicBezTo>
                  <a:lnTo>
                    <a:pt x="55" y="0"/>
                  </a:lnTo>
                  <a:lnTo>
                    <a:pt x="227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4365" y="3828"/>
              <a:ext cx="43" cy="1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42" name="Freeform 22"/>
            <p:cNvSpPr>
              <a:spLocks/>
            </p:cNvSpPr>
            <p:nvPr/>
          </p:nvSpPr>
          <p:spPr bwMode="auto">
            <a:xfrm>
              <a:off x="4398" y="3811"/>
              <a:ext cx="30" cy="40"/>
            </a:xfrm>
            <a:custGeom>
              <a:avLst/>
              <a:gdLst/>
              <a:ahLst/>
              <a:cxnLst>
                <a:cxn ang="0">
                  <a:pos x="227" y="45"/>
                </a:cxn>
                <a:cxn ang="0">
                  <a:pos x="55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7" y="45"/>
                </a:cxn>
              </a:cxnLst>
              <a:rect l="0" t="0" r="r" b="b"/>
              <a:pathLst>
                <a:path w="227" h="199">
                  <a:moveTo>
                    <a:pt x="227" y="45"/>
                  </a:moveTo>
                  <a:lnTo>
                    <a:pt x="55" y="199"/>
                  </a:lnTo>
                  <a:cubicBezTo>
                    <a:pt x="69" y="128"/>
                    <a:pt x="49" y="54"/>
                    <a:pt x="0" y="0"/>
                  </a:cubicBezTo>
                  <a:lnTo>
                    <a:pt x="0" y="0"/>
                  </a:lnTo>
                  <a:lnTo>
                    <a:pt x="227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flipV="1">
              <a:off x="4513" y="3864"/>
              <a:ext cx="0" cy="3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44" name="Freeform 24"/>
            <p:cNvSpPr>
              <a:spLocks/>
            </p:cNvSpPr>
            <p:nvPr/>
          </p:nvSpPr>
          <p:spPr bwMode="auto">
            <a:xfrm>
              <a:off x="4499" y="3884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45" name="Freeform 25"/>
            <p:cNvSpPr>
              <a:spLocks/>
            </p:cNvSpPr>
            <p:nvPr/>
          </p:nvSpPr>
          <p:spPr bwMode="auto">
            <a:xfrm>
              <a:off x="4499" y="3833"/>
              <a:ext cx="28" cy="41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206" y="206"/>
                </a:cxn>
                <a:cxn ang="0">
                  <a:pos x="0" y="206"/>
                </a:cxn>
                <a:cxn ang="0">
                  <a:pos x="103" y="0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lnTo>
                    <a:pt x="206" y="206"/>
                  </a:lnTo>
                  <a:cubicBezTo>
                    <a:pt x="141" y="174"/>
                    <a:pt x="65" y="174"/>
                    <a:pt x="0" y="206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flipV="1">
              <a:off x="4598" y="3921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47" name="Freeform 27"/>
            <p:cNvSpPr>
              <a:spLocks/>
            </p:cNvSpPr>
            <p:nvPr/>
          </p:nvSpPr>
          <p:spPr bwMode="auto">
            <a:xfrm>
              <a:off x="4631" y="3904"/>
              <a:ext cx="30" cy="39"/>
            </a:xfrm>
            <a:custGeom>
              <a:avLst/>
              <a:gdLst/>
              <a:ahLst/>
              <a:cxnLst>
                <a:cxn ang="0">
                  <a:pos x="226" y="45"/>
                </a:cxn>
                <a:cxn ang="0">
                  <a:pos x="54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6" y="45"/>
                </a:cxn>
              </a:cxnLst>
              <a:rect l="0" t="0" r="r" b="b"/>
              <a:pathLst>
                <a:path w="226" h="199">
                  <a:moveTo>
                    <a:pt x="226" y="45"/>
                  </a:moveTo>
                  <a:lnTo>
                    <a:pt x="54" y="199"/>
                  </a:lnTo>
                  <a:cubicBezTo>
                    <a:pt x="68" y="128"/>
                    <a:pt x="48" y="54"/>
                    <a:pt x="0" y="0"/>
                  </a:cubicBezTo>
                  <a:lnTo>
                    <a:pt x="0" y="0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>
              <a:off x="4598" y="3820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49" name="Freeform 29"/>
            <p:cNvSpPr>
              <a:spLocks/>
            </p:cNvSpPr>
            <p:nvPr/>
          </p:nvSpPr>
          <p:spPr bwMode="auto">
            <a:xfrm>
              <a:off x="4631" y="3815"/>
              <a:ext cx="30" cy="39"/>
            </a:xfrm>
            <a:custGeom>
              <a:avLst/>
              <a:gdLst/>
              <a:ahLst/>
              <a:cxnLst>
                <a:cxn ang="0">
                  <a:pos x="226" y="154"/>
                </a:cxn>
                <a:cxn ang="0">
                  <a:pos x="0" y="199"/>
                </a:cxn>
                <a:cxn ang="0">
                  <a:pos x="54" y="0"/>
                </a:cxn>
                <a:cxn ang="0">
                  <a:pos x="226" y="154"/>
                </a:cxn>
              </a:cxnLst>
              <a:rect l="0" t="0" r="r" b="b"/>
              <a:pathLst>
                <a:path w="226" h="199">
                  <a:moveTo>
                    <a:pt x="226" y="154"/>
                  </a:moveTo>
                  <a:lnTo>
                    <a:pt x="0" y="199"/>
                  </a:lnTo>
                  <a:cubicBezTo>
                    <a:pt x="48" y="145"/>
                    <a:pt x="68" y="71"/>
                    <a:pt x="54" y="0"/>
                  </a:cubicBezTo>
                  <a:lnTo>
                    <a:pt x="226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>
              <a:off x="4830" y="3882"/>
              <a:ext cx="64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51" name="Freeform 31"/>
            <p:cNvSpPr>
              <a:spLocks/>
            </p:cNvSpPr>
            <p:nvPr/>
          </p:nvSpPr>
          <p:spPr bwMode="auto">
            <a:xfrm>
              <a:off x="4887" y="3862"/>
              <a:ext cx="28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6">
                  <a:moveTo>
                    <a:pt x="206" y="103"/>
                  </a:moveTo>
                  <a:lnTo>
                    <a:pt x="0" y="206"/>
                  </a:lnTo>
                  <a:cubicBezTo>
                    <a:pt x="32" y="141"/>
                    <a:pt x="32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>
              <a:off x="5117" y="3921"/>
              <a:ext cx="32" cy="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53" name="Freeform 33"/>
            <p:cNvSpPr>
              <a:spLocks/>
            </p:cNvSpPr>
            <p:nvPr/>
          </p:nvSpPr>
          <p:spPr bwMode="auto">
            <a:xfrm>
              <a:off x="5097" y="3886"/>
              <a:ext cx="31" cy="72"/>
            </a:xfrm>
            <a:custGeom>
              <a:avLst/>
              <a:gdLst/>
              <a:ahLst/>
              <a:cxnLst>
                <a:cxn ang="0">
                  <a:pos x="66" y="172"/>
                </a:cxn>
                <a:cxn ang="0">
                  <a:pos x="0" y="66"/>
                </a:cxn>
                <a:cxn ang="0">
                  <a:pos x="107" y="0"/>
                </a:cxn>
                <a:cxn ang="0">
                  <a:pos x="66" y="172"/>
                </a:cxn>
              </a:cxnLst>
              <a:rect l="0" t="0" r="r" b="b"/>
              <a:pathLst>
                <a:path w="107" h="172">
                  <a:moveTo>
                    <a:pt x="66" y="172"/>
                  </a:moveTo>
                  <a:lnTo>
                    <a:pt x="0" y="66"/>
                  </a:lnTo>
                  <a:lnTo>
                    <a:pt x="107" y="0"/>
                  </a:lnTo>
                  <a:lnTo>
                    <a:pt x="66" y="1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54" name="Freeform 34"/>
            <p:cNvSpPr>
              <a:spLocks/>
            </p:cNvSpPr>
            <p:nvPr/>
          </p:nvSpPr>
          <p:spPr bwMode="auto">
            <a:xfrm>
              <a:off x="5138" y="3894"/>
              <a:ext cx="31" cy="72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07" y="107"/>
                </a:cxn>
                <a:cxn ang="0">
                  <a:pos x="0" y="172"/>
                </a:cxn>
                <a:cxn ang="0">
                  <a:pos x="42" y="0"/>
                </a:cxn>
              </a:cxnLst>
              <a:rect l="0" t="0" r="r" b="b"/>
              <a:pathLst>
                <a:path w="107" h="172">
                  <a:moveTo>
                    <a:pt x="42" y="0"/>
                  </a:moveTo>
                  <a:lnTo>
                    <a:pt x="107" y="107"/>
                  </a:lnTo>
                  <a:lnTo>
                    <a:pt x="0" y="17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flipV="1">
              <a:off x="5117" y="3827"/>
              <a:ext cx="32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56" name="Freeform 36"/>
            <p:cNvSpPr>
              <a:spLocks/>
            </p:cNvSpPr>
            <p:nvPr/>
          </p:nvSpPr>
          <p:spPr bwMode="auto">
            <a:xfrm>
              <a:off x="5097" y="3802"/>
              <a:ext cx="31" cy="71"/>
            </a:xfrm>
            <a:custGeom>
              <a:avLst/>
              <a:gdLst/>
              <a:ahLst/>
              <a:cxnLst>
                <a:cxn ang="0">
                  <a:pos x="109" y="171"/>
                </a:cxn>
                <a:cxn ang="0">
                  <a:pos x="0" y="108"/>
                </a:cxn>
                <a:cxn ang="0">
                  <a:pos x="64" y="0"/>
                </a:cxn>
                <a:cxn ang="0">
                  <a:pos x="109" y="171"/>
                </a:cxn>
              </a:cxnLst>
              <a:rect l="0" t="0" r="r" b="b"/>
              <a:pathLst>
                <a:path w="109" h="171">
                  <a:moveTo>
                    <a:pt x="109" y="171"/>
                  </a:moveTo>
                  <a:lnTo>
                    <a:pt x="0" y="108"/>
                  </a:lnTo>
                  <a:lnTo>
                    <a:pt x="64" y="0"/>
                  </a:lnTo>
                  <a:lnTo>
                    <a:pt x="109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57" name="Freeform 37"/>
            <p:cNvSpPr>
              <a:spLocks/>
            </p:cNvSpPr>
            <p:nvPr/>
          </p:nvSpPr>
          <p:spPr bwMode="auto">
            <a:xfrm>
              <a:off x="5138" y="3793"/>
              <a:ext cx="31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64"/>
                </a:cxn>
                <a:cxn ang="0">
                  <a:pos x="45" y="172"/>
                </a:cxn>
                <a:cxn ang="0">
                  <a:pos x="0" y="0"/>
                </a:cxn>
              </a:cxnLst>
              <a:rect l="0" t="0" r="r" b="b"/>
              <a:pathLst>
                <a:path w="108" h="172">
                  <a:moveTo>
                    <a:pt x="0" y="0"/>
                  </a:moveTo>
                  <a:lnTo>
                    <a:pt x="108" y="64"/>
                  </a:lnTo>
                  <a:lnTo>
                    <a:pt x="45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58" name="Rectangle 38"/>
            <p:cNvSpPr>
              <a:spLocks noChangeArrowheads="1"/>
            </p:cNvSpPr>
            <p:nvPr/>
          </p:nvSpPr>
          <p:spPr bwMode="auto">
            <a:xfrm>
              <a:off x="3984" y="3833"/>
              <a:ext cx="169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59" name="Rectangle 39"/>
            <p:cNvSpPr>
              <a:spLocks noChangeArrowheads="1"/>
            </p:cNvSpPr>
            <p:nvPr/>
          </p:nvSpPr>
          <p:spPr bwMode="auto">
            <a:xfrm>
              <a:off x="3984" y="3833"/>
              <a:ext cx="169" cy="92"/>
            </a:xfrm>
            <a:prstGeom prst="rect">
              <a:avLst/>
            </a:prstGeom>
            <a:solidFill>
              <a:srgbClr val="99FF99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60" name="Rectangle 40"/>
            <p:cNvSpPr>
              <a:spLocks noChangeArrowheads="1"/>
            </p:cNvSpPr>
            <p:nvPr/>
          </p:nvSpPr>
          <p:spPr bwMode="auto">
            <a:xfrm>
              <a:off x="4195" y="3833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61" name="Rectangle 41"/>
            <p:cNvSpPr>
              <a:spLocks noChangeArrowheads="1"/>
            </p:cNvSpPr>
            <p:nvPr/>
          </p:nvSpPr>
          <p:spPr bwMode="auto">
            <a:xfrm>
              <a:off x="4195" y="3833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62" name="Rectangle 42"/>
            <p:cNvSpPr>
              <a:spLocks noChangeArrowheads="1"/>
            </p:cNvSpPr>
            <p:nvPr/>
          </p:nvSpPr>
          <p:spPr bwMode="auto">
            <a:xfrm>
              <a:off x="4428" y="3741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63" name="Rectangle 43"/>
            <p:cNvSpPr>
              <a:spLocks noChangeArrowheads="1"/>
            </p:cNvSpPr>
            <p:nvPr/>
          </p:nvSpPr>
          <p:spPr bwMode="auto">
            <a:xfrm>
              <a:off x="4428" y="3741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64" name="Rectangle 44"/>
            <p:cNvSpPr>
              <a:spLocks noChangeArrowheads="1"/>
            </p:cNvSpPr>
            <p:nvPr/>
          </p:nvSpPr>
          <p:spPr bwMode="auto">
            <a:xfrm>
              <a:off x="4428" y="3925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65" name="Rectangle 45"/>
            <p:cNvSpPr>
              <a:spLocks noChangeArrowheads="1"/>
            </p:cNvSpPr>
            <p:nvPr/>
          </p:nvSpPr>
          <p:spPr bwMode="auto">
            <a:xfrm>
              <a:off x="4428" y="3925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66" name="Rectangle 46"/>
            <p:cNvSpPr>
              <a:spLocks noChangeArrowheads="1"/>
            </p:cNvSpPr>
            <p:nvPr/>
          </p:nvSpPr>
          <p:spPr bwMode="auto">
            <a:xfrm>
              <a:off x="4661" y="3833"/>
              <a:ext cx="169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67" name="Rectangle 47"/>
            <p:cNvSpPr>
              <a:spLocks noChangeArrowheads="1"/>
            </p:cNvSpPr>
            <p:nvPr/>
          </p:nvSpPr>
          <p:spPr bwMode="auto">
            <a:xfrm>
              <a:off x="4661" y="3833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68" name="Rectangle 48"/>
            <p:cNvSpPr>
              <a:spLocks noChangeArrowheads="1"/>
            </p:cNvSpPr>
            <p:nvPr/>
          </p:nvSpPr>
          <p:spPr bwMode="auto">
            <a:xfrm>
              <a:off x="4915" y="3802"/>
              <a:ext cx="182" cy="160"/>
            </a:xfrm>
            <a:prstGeom prst="rect">
              <a:avLst/>
            </a:prstGeom>
            <a:gradFill rotWithShape="1">
              <a:gsLst>
                <a:gs pos="0">
                  <a:srgbClr val="FF9933">
                    <a:gamma/>
                    <a:shade val="46275"/>
                    <a:invGamma/>
                  </a:srgbClr>
                </a:gs>
                <a:gs pos="5000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69" name="Rectangle 49"/>
            <p:cNvSpPr>
              <a:spLocks noChangeArrowheads="1"/>
            </p:cNvSpPr>
            <p:nvPr/>
          </p:nvSpPr>
          <p:spPr bwMode="auto">
            <a:xfrm>
              <a:off x="4915" y="3802"/>
              <a:ext cx="182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70" name="Rectangle 50"/>
            <p:cNvSpPr>
              <a:spLocks noChangeArrowheads="1"/>
            </p:cNvSpPr>
            <p:nvPr/>
          </p:nvSpPr>
          <p:spPr bwMode="auto">
            <a:xfrm>
              <a:off x="5169" y="3888"/>
              <a:ext cx="169" cy="16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71" name="Rectangle 51"/>
            <p:cNvSpPr>
              <a:spLocks noChangeArrowheads="1"/>
            </p:cNvSpPr>
            <p:nvPr/>
          </p:nvSpPr>
          <p:spPr bwMode="auto">
            <a:xfrm>
              <a:off x="5169" y="3888"/>
              <a:ext cx="169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72" name="Rectangle 52"/>
            <p:cNvSpPr>
              <a:spLocks noChangeArrowheads="1"/>
            </p:cNvSpPr>
            <p:nvPr/>
          </p:nvSpPr>
          <p:spPr bwMode="auto">
            <a:xfrm>
              <a:off x="5169" y="3741"/>
              <a:ext cx="169" cy="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73" name="Rectangle 53"/>
            <p:cNvSpPr>
              <a:spLocks noChangeArrowheads="1"/>
            </p:cNvSpPr>
            <p:nvPr/>
          </p:nvSpPr>
          <p:spPr bwMode="auto">
            <a:xfrm>
              <a:off x="5169" y="3741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74" name="Rectangle 54"/>
            <p:cNvSpPr>
              <a:spLocks noChangeArrowheads="1"/>
            </p:cNvSpPr>
            <p:nvPr/>
          </p:nvSpPr>
          <p:spPr bwMode="auto">
            <a:xfrm>
              <a:off x="3984" y="3648"/>
              <a:ext cx="169" cy="93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75" name="Rectangle 55"/>
            <p:cNvSpPr>
              <a:spLocks noChangeArrowheads="1"/>
            </p:cNvSpPr>
            <p:nvPr/>
          </p:nvSpPr>
          <p:spPr bwMode="auto">
            <a:xfrm>
              <a:off x="3984" y="3648"/>
              <a:ext cx="169" cy="93"/>
            </a:xfrm>
            <a:prstGeom prst="rect">
              <a:avLst/>
            </a:prstGeom>
            <a:solidFill>
              <a:srgbClr val="99FF99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76" name="Rectangle 56"/>
            <p:cNvSpPr>
              <a:spLocks noChangeArrowheads="1"/>
            </p:cNvSpPr>
            <p:nvPr/>
          </p:nvSpPr>
          <p:spPr bwMode="auto">
            <a:xfrm>
              <a:off x="4629" y="3650"/>
              <a:ext cx="233" cy="91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77" name="Rectangle 57"/>
            <p:cNvSpPr>
              <a:spLocks noChangeArrowheads="1"/>
            </p:cNvSpPr>
            <p:nvPr/>
          </p:nvSpPr>
          <p:spPr bwMode="auto">
            <a:xfrm>
              <a:off x="4629" y="3650"/>
              <a:ext cx="233" cy="91"/>
            </a:xfrm>
            <a:prstGeom prst="rect">
              <a:avLst/>
            </a:prstGeom>
            <a:solidFill>
              <a:srgbClr val="99FF99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78" name="Freeform 58"/>
            <p:cNvSpPr>
              <a:spLocks/>
            </p:cNvSpPr>
            <p:nvPr/>
          </p:nvSpPr>
          <p:spPr bwMode="auto">
            <a:xfrm>
              <a:off x="4365" y="3679"/>
              <a:ext cx="1041" cy="385"/>
            </a:xfrm>
            <a:custGeom>
              <a:avLst/>
              <a:gdLst/>
              <a:ahLst/>
              <a:cxnLst>
                <a:cxn ang="0">
                  <a:pos x="1733" y="0"/>
                </a:cxn>
                <a:cxn ang="0">
                  <a:pos x="3628" y="0"/>
                </a:cxn>
                <a:cxn ang="0">
                  <a:pos x="3628" y="924"/>
                </a:cxn>
                <a:cxn ang="0">
                  <a:pos x="0" y="924"/>
                </a:cxn>
                <a:cxn ang="0">
                  <a:pos x="0" y="739"/>
                </a:cxn>
                <a:cxn ang="0">
                  <a:pos x="162" y="739"/>
                </a:cxn>
              </a:cxnLst>
              <a:rect l="0" t="0" r="r" b="b"/>
              <a:pathLst>
                <a:path w="3628" h="924">
                  <a:moveTo>
                    <a:pt x="1733" y="0"/>
                  </a:moveTo>
                  <a:lnTo>
                    <a:pt x="3628" y="0"/>
                  </a:lnTo>
                  <a:lnTo>
                    <a:pt x="3628" y="924"/>
                  </a:lnTo>
                  <a:lnTo>
                    <a:pt x="0" y="924"/>
                  </a:lnTo>
                  <a:lnTo>
                    <a:pt x="0" y="739"/>
                  </a:lnTo>
                  <a:lnTo>
                    <a:pt x="162" y="7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79" name="Freeform 59"/>
            <p:cNvSpPr>
              <a:spLocks/>
            </p:cNvSpPr>
            <p:nvPr/>
          </p:nvSpPr>
          <p:spPr bwMode="auto">
            <a:xfrm>
              <a:off x="4406" y="3971"/>
              <a:ext cx="22" cy="32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H="1">
              <a:off x="4170" y="3691"/>
              <a:ext cx="4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81" name="Freeform 61"/>
            <p:cNvSpPr>
              <a:spLocks/>
            </p:cNvSpPr>
            <p:nvPr/>
          </p:nvSpPr>
          <p:spPr bwMode="auto">
            <a:xfrm>
              <a:off x="4153" y="3675"/>
              <a:ext cx="23" cy="32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164" y="0"/>
                </a:cxn>
                <a:cxn ang="0">
                  <a:pos x="164" y="164"/>
                </a:cxn>
                <a:cxn ang="0">
                  <a:pos x="164" y="164"/>
                </a:cxn>
                <a:cxn ang="0">
                  <a:pos x="0" y="82"/>
                </a:cxn>
              </a:cxnLst>
              <a:rect l="0" t="0" r="r" b="b"/>
              <a:pathLst>
                <a:path w="164" h="164">
                  <a:moveTo>
                    <a:pt x="0" y="82"/>
                  </a:moveTo>
                  <a:lnTo>
                    <a:pt x="164" y="0"/>
                  </a:lnTo>
                  <a:cubicBezTo>
                    <a:pt x="138" y="51"/>
                    <a:pt x="138" y="112"/>
                    <a:pt x="164" y="164"/>
                  </a:cubicBezTo>
                  <a:lnTo>
                    <a:pt x="164" y="16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>
              <a:off x="4051" y="3741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83" name="Freeform 63"/>
            <p:cNvSpPr>
              <a:spLocks/>
            </p:cNvSpPr>
            <p:nvPr/>
          </p:nvSpPr>
          <p:spPr bwMode="auto">
            <a:xfrm>
              <a:off x="4037" y="3792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84" name="Freeform 64"/>
            <p:cNvSpPr>
              <a:spLocks/>
            </p:cNvSpPr>
            <p:nvPr/>
          </p:nvSpPr>
          <p:spPr bwMode="auto">
            <a:xfrm>
              <a:off x="4128" y="3765"/>
              <a:ext cx="300" cy="25"/>
            </a:xfrm>
            <a:custGeom>
              <a:avLst/>
              <a:gdLst/>
              <a:ahLst/>
              <a:cxnLst>
                <a:cxn ang="0">
                  <a:pos x="1047" y="60"/>
                </a:cxn>
                <a:cxn ang="0">
                  <a:pos x="0" y="60"/>
                </a:cxn>
                <a:cxn ang="0">
                  <a:pos x="0" y="0"/>
                </a:cxn>
              </a:cxnLst>
              <a:rect l="0" t="0" r="r" b="b"/>
              <a:pathLst>
                <a:path w="1047" h="60">
                  <a:moveTo>
                    <a:pt x="1047" y="60"/>
                  </a:moveTo>
                  <a:lnTo>
                    <a:pt x="0" y="6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85" name="Freeform 65"/>
            <p:cNvSpPr>
              <a:spLocks/>
            </p:cNvSpPr>
            <p:nvPr/>
          </p:nvSpPr>
          <p:spPr bwMode="auto">
            <a:xfrm>
              <a:off x="4117" y="3741"/>
              <a:ext cx="22" cy="32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64" y="164"/>
                </a:cxn>
                <a:cxn ang="0">
                  <a:pos x="0" y="164"/>
                </a:cxn>
                <a:cxn ang="0">
                  <a:pos x="0" y="164"/>
                </a:cxn>
                <a:cxn ang="0">
                  <a:pos x="82" y="0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lnTo>
                    <a:pt x="164" y="164"/>
                  </a:lnTo>
                  <a:cubicBezTo>
                    <a:pt x="112" y="138"/>
                    <a:pt x="52" y="138"/>
                    <a:pt x="0" y="164"/>
                  </a:cubicBezTo>
                  <a:lnTo>
                    <a:pt x="0" y="16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flipV="1">
              <a:off x="4737" y="3741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87" name="Freeform 67"/>
            <p:cNvSpPr>
              <a:spLocks/>
            </p:cNvSpPr>
            <p:nvPr/>
          </p:nvSpPr>
          <p:spPr bwMode="auto">
            <a:xfrm>
              <a:off x="4723" y="3792"/>
              <a:ext cx="29" cy="41"/>
            </a:xfrm>
            <a:custGeom>
              <a:avLst/>
              <a:gdLst/>
              <a:ahLst/>
              <a:cxnLst>
                <a:cxn ang="0">
                  <a:pos x="104" y="207"/>
                </a:cxn>
                <a:cxn ang="0">
                  <a:pos x="0" y="0"/>
                </a:cxn>
                <a:cxn ang="0">
                  <a:pos x="207" y="0"/>
                </a:cxn>
                <a:cxn ang="0">
                  <a:pos x="207" y="0"/>
                </a:cxn>
                <a:cxn ang="0">
                  <a:pos x="104" y="207"/>
                </a:cxn>
              </a:cxnLst>
              <a:rect l="0" t="0" r="r" b="b"/>
              <a:pathLst>
                <a:path w="207" h="207">
                  <a:moveTo>
                    <a:pt x="104" y="207"/>
                  </a:moveTo>
                  <a:lnTo>
                    <a:pt x="0" y="0"/>
                  </a:lnTo>
                  <a:cubicBezTo>
                    <a:pt x="65" y="33"/>
                    <a:pt x="142" y="33"/>
                    <a:pt x="207" y="0"/>
                  </a:cubicBezTo>
                  <a:lnTo>
                    <a:pt x="207" y="0"/>
                  </a:lnTo>
                  <a:lnTo>
                    <a:pt x="104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>
              <a:off x="4879" y="3760"/>
              <a:ext cx="36" cy="4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89" name="Freeform 69"/>
            <p:cNvSpPr>
              <a:spLocks/>
            </p:cNvSpPr>
            <p:nvPr/>
          </p:nvSpPr>
          <p:spPr bwMode="auto">
            <a:xfrm>
              <a:off x="4862" y="3741"/>
              <a:ext cx="31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" y="48"/>
                </a:cxn>
                <a:cxn ang="0">
                  <a:pos x="96" y="209"/>
                </a:cxn>
                <a:cxn ang="0">
                  <a:pos x="96" y="209"/>
                </a:cxn>
                <a:cxn ang="0">
                  <a:pos x="0" y="0"/>
                </a:cxn>
              </a:cxnLst>
              <a:rect l="0" t="0" r="r" b="b"/>
              <a:pathLst>
                <a:path w="225" h="209">
                  <a:moveTo>
                    <a:pt x="0" y="0"/>
                  </a:moveTo>
                  <a:lnTo>
                    <a:pt x="225" y="48"/>
                  </a:lnTo>
                  <a:cubicBezTo>
                    <a:pt x="159" y="79"/>
                    <a:pt x="111" y="138"/>
                    <a:pt x="96" y="209"/>
                  </a:cubicBezTo>
                  <a:lnTo>
                    <a:pt x="96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>
              <a:off x="5338" y="3790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91" name="Freeform 71"/>
            <p:cNvSpPr>
              <a:spLocks/>
            </p:cNvSpPr>
            <p:nvPr/>
          </p:nvSpPr>
          <p:spPr bwMode="auto">
            <a:xfrm>
              <a:off x="5384" y="3773"/>
              <a:ext cx="22" cy="33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>
              <a:off x="5338" y="3974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393" name="Freeform 73"/>
            <p:cNvSpPr>
              <a:spLocks/>
            </p:cNvSpPr>
            <p:nvPr/>
          </p:nvSpPr>
          <p:spPr bwMode="auto">
            <a:xfrm>
              <a:off x="5384" y="3958"/>
              <a:ext cx="22" cy="32"/>
            </a:xfrm>
            <a:custGeom>
              <a:avLst/>
              <a:gdLst/>
              <a:ahLst/>
              <a:cxnLst>
                <a:cxn ang="0">
                  <a:pos x="164" y="83"/>
                </a:cxn>
                <a:cxn ang="0">
                  <a:pos x="0" y="164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64" y="83"/>
                </a:cxn>
              </a:cxnLst>
              <a:rect l="0" t="0" r="r" b="b"/>
              <a:pathLst>
                <a:path w="164" h="164">
                  <a:moveTo>
                    <a:pt x="164" y="83"/>
                  </a:moveTo>
                  <a:lnTo>
                    <a:pt x="0" y="164"/>
                  </a:lnTo>
                  <a:cubicBezTo>
                    <a:pt x="26" y="112"/>
                    <a:pt x="26" y="52"/>
                    <a:pt x="1" y="0"/>
                  </a:cubicBezTo>
                  <a:lnTo>
                    <a:pt x="1" y="0"/>
                  </a:lnTo>
                  <a:lnTo>
                    <a:pt x="164" y="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56394" name="Text Placeholder 2"/>
          <p:cNvSpPr>
            <a:spLocks/>
          </p:cNvSpPr>
          <p:nvPr/>
        </p:nvSpPr>
        <p:spPr bwMode="auto">
          <a:xfrm>
            <a:off x="457200" y="4648199"/>
            <a:ext cx="8001000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en-CA" sz="2000" dirty="0">
                <a:latin typeface="Calibri" pitchFamily="34" charset="0"/>
              </a:rPr>
              <a:t>Term “Operand Collector” appears in figure in NVIDIA Fermi Whitepaper</a:t>
            </a:r>
          </a:p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en-CA" sz="2000" dirty="0">
                <a:latin typeface="Calibri" pitchFamily="34" charset="0"/>
              </a:rPr>
              <a:t>Operand Collector Architecture (US Patent: 7834881)</a:t>
            </a:r>
          </a:p>
          <a:p>
            <a:pPr marL="742950" lvl="1" indent="-285750" defTabSz="457200">
              <a:spcBef>
                <a:spcPct val="20000"/>
              </a:spcBef>
              <a:buFont typeface="Arial" pitchFamily="34" charset="0"/>
              <a:buChar char="–"/>
            </a:pPr>
            <a:r>
              <a:rPr lang="en-CA" dirty="0">
                <a:latin typeface="Calibri" pitchFamily="34" charset="0"/>
              </a:rPr>
              <a:t>Interleave operand fetch from different threads to achieve full utilization</a:t>
            </a:r>
          </a:p>
        </p:txBody>
      </p:sp>
      <p:sp>
        <p:nvSpPr>
          <p:cNvPr id="56395" name="Rectangle 6"/>
          <p:cNvSpPr>
            <a:spLocks noChangeArrowheads="1"/>
          </p:cNvSpPr>
          <p:nvPr/>
        </p:nvSpPr>
        <p:spPr bwMode="auto">
          <a:xfrm>
            <a:off x="1185862" y="1365250"/>
            <a:ext cx="1441450" cy="1871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b="1"/>
              <a:t>Bank 0</a:t>
            </a:r>
          </a:p>
        </p:txBody>
      </p:sp>
      <p:sp>
        <p:nvSpPr>
          <p:cNvPr id="56396" name="Rectangle 7"/>
          <p:cNvSpPr>
            <a:spLocks noChangeArrowheads="1"/>
          </p:cNvSpPr>
          <p:nvPr/>
        </p:nvSpPr>
        <p:spPr bwMode="auto">
          <a:xfrm>
            <a:off x="2770187" y="1365250"/>
            <a:ext cx="1441450" cy="1871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b="1"/>
              <a:t>Bank 1</a:t>
            </a:r>
          </a:p>
        </p:txBody>
      </p:sp>
      <p:sp>
        <p:nvSpPr>
          <p:cNvPr id="56397" name="Rectangle 8"/>
          <p:cNvSpPr>
            <a:spLocks noChangeArrowheads="1"/>
          </p:cNvSpPr>
          <p:nvPr/>
        </p:nvSpPr>
        <p:spPr bwMode="auto">
          <a:xfrm>
            <a:off x="4354512" y="1365250"/>
            <a:ext cx="1441450" cy="1871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b="1"/>
              <a:t>Bank 2</a:t>
            </a:r>
          </a:p>
        </p:txBody>
      </p:sp>
      <p:sp>
        <p:nvSpPr>
          <p:cNvPr id="56398" name="Rectangle 9"/>
          <p:cNvSpPr>
            <a:spLocks noChangeArrowheads="1"/>
          </p:cNvSpPr>
          <p:nvPr/>
        </p:nvSpPr>
        <p:spPr bwMode="auto">
          <a:xfrm>
            <a:off x="5938837" y="1365250"/>
            <a:ext cx="1441450" cy="1871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b="1"/>
              <a:t>Bank 3</a:t>
            </a:r>
          </a:p>
        </p:txBody>
      </p:sp>
      <p:sp>
        <p:nvSpPr>
          <p:cNvPr id="56399" name="Rectangle 11"/>
          <p:cNvSpPr>
            <a:spLocks noChangeArrowheads="1"/>
          </p:cNvSpPr>
          <p:nvPr/>
        </p:nvSpPr>
        <p:spPr bwMode="auto">
          <a:xfrm>
            <a:off x="1401762" y="1797050"/>
            <a:ext cx="1052513" cy="3603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R0</a:t>
            </a:r>
          </a:p>
        </p:txBody>
      </p:sp>
      <p:sp>
        <p:nvSpPr>
          <p:cNvPr id="56400" name="Rectangle 12"/>
          <p:cNvSpPr>
            <a:spLocks noChangeArrowheads="1"/>
          </p:cNvSpPr>
          <p:nvPr/>
        </p:nvSpPr>
        <p:spPr bwMode="auto">
          <a:xfrm>
            <a:off x="2986087" y="1797050"/>
            <a:ext cx="1052513" cy="3603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56401" name="Rectangle 13"/>
          <p:cNvSpPr>
            <a:spLocks noChangeArrowheads="1"/>
          </p:cNvSpPr>
          <p:nvPr/>
        </p:nvSpPr>
        <p:spPr bwMode="auto">
          <a:xfrm>
            <a:off x="4570412" y="1797050"/>
            <a:ext cx="1052513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56402" name="Rectangle 14"/>
          <p:cNvSpPr>
            <a:spLocks noChangeArrowheads="1"/>
          </p:cNvSpPr>
          <p:nvPr/>
        </p:nvSpPr>
        <p:spPr bwMode="auto">
          <a:xfrm>
            <a:off x="6154737" y="1797050"/>
            <a:ext cx="1052513" cy="36036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56403" name="Rectangle 15"/>
          <p:cNvSpPr>
            <a:spLocks noChangeArrowheads="1"/>
          </p:cNvSpPr>
          <p:nvPr/>
        </p:nvSpPr>
        <p:spPr bwMode="auto">
          <a:xfrm>
            <a:off x="1401762" y="2157413"/>
            <a:ext cx="1052513" cy="3603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56404" name="Rectangle 16"/>
          <p:cNvSpPr>
            <a:spLocks noChangeArrowheads="1"/>
          </p:cNvSpPr>
          <p:nvPr/>
        </p:nvSpPr>
        <p:spPr bwMode="auto">
          <a:xfrm>
            <a:off x="2986087" y="2157413"/>
            <a:ext cx="1052513" cy="3603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R5</a:t>
            </a:r>
          </a:p>
        </p:txBody>
      </p:sp>
      <p:sp>
        <p:nvSpPr>
          <p:cNvPr id="56405" name="Rectangle 17"/>
          <p:cNvSpPr>
            <a:spLocks noChangeArrowheads="1"/>
          </p:cNvSpPr>
          <p:nvPr/>
        </p:nvSpPr>
        <p:spPr bwMode="auto">
          <a:xfrm>
            <a:off x="4570412" y="2157413"/>
            <a:ext cx="1052513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R6</a:t>
            </a:r>
          </a:p>
        </p:txBody>
      </p:sp>
      <p:sp>
        <p:nvSpPr>
          <p:cNvPr id="56406" name="Rectangle 18"/>
          <p:cNvSpPr>
            <a:spLocks noChangeArrowheads="1"/>
          </p:cNvSpPr>
          <p:nvPr/>
        </p:nvSpPr>
        <p:spPr bwMode="auto">
          <a:xfrm>
            <a:off x="6154737" y="2157413"/>
            <a:ext cx="1052513" cy="360362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R7</a:t>
            </a:r>
          </a:p>
        </p:txBody>
      </p:sp>
      <p:sp>
        <p:nvSpPr>
          <p:cNvPr id="56407" name="Rectangle 19"/>
          <p:cNvSpPr>
            <a:spLocks noChangeArrowheads="1"/>
          </p:cNvSpPr>
          <p:nvPr/>
        </p:nvSpPr>
        <p:spPr bwMode="auto">
          <a:xfrm>
            <a:off x="1401762" y="2516188"/>
            <a:ext cx="1052513" cy="3603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R8</a:t>
            </a:r>
          </a:p>
        </p:txBody>
      </p:sp>
      <p:sp>
        <p:nvSpPr>
          <p:cNvPr id="56408" name="Rectangle 20"/>
          <p:cNvSpPr>
            <a:spLocks noChangeArrowheads="1"/>
          </p:cNvSpPr>
          <p:nvPr/>
        </p:nvSpPr>
        <p:spPr bwMode="auto">
          <a:xfrm>
            <a:off x="2986087" y="2516188"/>
            <a:ext cx="1052513" cy="3603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R9</a:t>
            </a:r>
          </a:p>
        </p:txBody>
      </p:sp>
      <p:sp>
        <p:nvSpPr>
          <p:cNvPr id="56409" name="Rectangle 21"/>
          <p:cNvSpPr>
            <a:spLocks noChangeArrowheads="1"/>
          </p:cNvSpPr>
          <p:nvPr/>
        </p:nvSpPr>
        <p:spPr bwMode="auto">
          <a:xfrm>
            <a:off x="4570412" y="2516188"/>
            <a:ext cx="1052513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R10</a:t>
            </a:r>
          </a:p>
        </p:txBody>
      </p:sp>
      <p:sp>
        <p:nvSpPr>
          <p:cNvPr id="56410" name="Rectangle 22"/>
          <p:cNvSpPr>
            <a:spLocks noChangeArrowheads="1"/>
          </p:cNvSpPr>
          <p:nvPr/>
        </p:nvSpPr>
        <p:spPr bwMode="auto">
          <a:xfrm>
            <a:off x="6154737" y="2516188"/>
            <a:ext cx="1052513" cy="360362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R11</a:t>
            </a:r>
          </a:p>
        </p:txBody>
      </p:sp>
      <p:sp>
        <p:nvSpPr>
          <p:cNvPr id="56411" name="Text Box 23"/>
          <p:cNvSpPr txBox="1">
            <a:spLocks noChangeArrowheads="1"/>
          </p:cNvSpPr>
          <p:nvPr/>
        </p:nvSpPr>
        <p:spPr bwMode="auto">
          <a:xfrm>
            <a:off x="1401762" y="2805113"/>
            <a:ext cx="10525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…</a:t>
            </a:r>
          </a:p>
        </p:txBody>
      </p:sp>
      <p:sp>
        <p:nvSpPr>
          <p:cNvPr id="56412" name="Text Box 26"/>
          <p:cNvSpPr txBox="1">
            <a:spLocks noChangeArrowheads="1"/>
          </p:cNvSpPr>
          <p:nvPr/>
        </p:nvSpPr>
        <p:spPr bwMode="auto">
          <a:xfrm>
            <a:off x="2986087" y="2805113"/>
            <a:ext cx="10525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…</a:t>
            </a:r>
          </a:p>
        </p:txBody>
      </p:sp>
      <p:sp>
        <p:nvSpPr>
          <p:cNvPr id="56413" name="Text Box 27"/>
          <p:cNvSpPr txBox="1">
            <a:spLocks noChangeArrowheads="1"/>
          </p:cNvSpPr>
          <p:nvPr/>
        </p:nvSpPr>
        <p:spPr bwMode="auto">
          <a:xfrm>
            <a:off x="4570412" y="2805113"/>
            <a:ext cx="10525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…</a:t>
            </a:r>
          </a:p>
        </p:txBody>
      </p:sp>
      <p:sp>
        <p:nvSpPr>
          <p:cNvPr id="56414" name="Text Box 28"/>
          <p:cNvSpPr txBox="1">
            <a:spLocks noChangeArrowheads="1"/>
          </p:cNvSpPr>
          <p:nvPr/>
        </p:nvSpPr>
        <p:spPr bwMode="auto">
          <a:xfrm>
            <a:off x="6154737" y="2805113"/>
            <a:ext cx="10525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…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71800" y="3236913"/>
            <a:ext cx="3744913" cy="828675"/>
            <a:chOff x="1918" y="2296"/>
            <a:chExt cx="2359" cy="522"/>
          </a:xfrm>
        </p:grpSpPr>
        <p:sp>
          <p:nvSpPr>
            <p:cNvPr id="56416" name="Text Box 29"/>
            <p:cNvSpPr txBox="1">
              <a:spLocks noChangeArrowheads="1"/>
            </p:cNvSpPr>
            <p:nvPr/>
          </p:nvSpPr>
          <p:spPr bwMode="auto">
            <a:xfrm>
              <a:off x="1918" y="2568"/>
              <a:ext cx="21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add.s32 	R3, R1, R2;</a:t>
              </a:r>
            </a:p>
          </p:txBody>
        </p:sp>
        <p:sp>
          <p:nvSpPr>
            <p:cNvPr id="56417" name="Line 32"/>
            <p:cNvSpPr>
              <a:spLocks noChangeShapeType="1"/>
            </p:cNvSpPr>
            <p:nvPr/>
          </p:nvSpPr>
          <p:spPr bwMode="auto">
            <a:xfrm>
              <a:off x="2245" y="2296"/>
              <a:ext cx="59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418" name="Line 33"/>
            <p:cNvSpPr>
              <a:spLocks noChangeShapeType="1"/>
            </p:cNvSpPr>
            <p:nvPr/>
          </p:nvSpPr>
          <p:spPr bwMode="auto">
            <a:xfrm flipH="1">
              <a:off x="3198" y="2296"/>
              <a:ext cx="90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419" name="Text Box 34"/>
            <p:cNvSpPr txBox="1">
              <a:spLocks noChangeArrowheads="1"/>
            </p:cNvSpPr>
            <p:nvPr/>
          </p:nvSpPr>
          <p:spPr bwMode="auto">
            <a:xfrm>
              <a:off x="3457" y="2581"/>
              <a:ext cx="8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No Conflict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1828800" y="3236914"/>
            <a:ext cx="5457825" cy="1354138"/>
            <a:chOff x="1247" y="2296"/>
            <a:chExt cx="3438" cy="853"/>
          </a:xfrm>
        </p:grpSpPr>
        <p:sp>
          <p:nvSpPr>
            <p:cNvPr id="56421" name="Text Box 37"/>
            <p:cNvSpPr txBox="1">
              <a:spLocks noChangeArrowheads="1"/>
            </p:cNvSpPr>
            <p:nvPr/>
          </p:nvSpPr>
          <p:spPr bwMode="auto">
            <a:xfrm>
              <a:off x="1967" y="2899"/>
              <a:ext cx="21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mul.s32 	R3, R0, R4;</a:t>
              </a:r>
            </a:p>
          </p:txBody>
        </p:sp>
        <p:sp>
          <p:nvSpPr>
            <p:cNvPr id="56422" name="Line 38"/>
            <p:cNvSpPr>
              <a:spLocks noChangeShapeType="1"/>
            </p:cNvSpPr>
            <p:nvPr/>
          </p:nvSpPr>
          <p:spPr bwMode="auto">
            <a:xfrm>
              <a:off x="1247" y="2296"/>
              <a:ext cx="1588" cy="6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423" name="Line 39"/>
            <p:cNvSpPr>
              <a:spLocks noChangeShapeType="1"/>
            </p:cNvSpPr>
            <p:nvPr/>
          </p:nvSpPr>
          <p:spPr bwMode="auto">
            <a:xfrm>
              <a:off x="1292" y="2296"/>
              <a:ext cx="1906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424" name="Text Box 40"/>
            <p:cNvSpPr txBox="1">
              <a:spLocks noChangeArrowheads="1"/>
            </p:cNvSpPr>
            <p:nvPr/>
          </p:nvSpPr>
          <p:spPr bwMode="auto">
            <a:xfrm>
              <a:off x="3457" y="2899"/>
              <a:ext cx="1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Conflict at bank 0</a:t>
              </a:r>
            </a:p>
          </p:txBody>
        </p:sp>
      </p:grpSp>
      <p:sp>
        <p:nvSpPr>
          <p:cNvPr id="108" name="Slide Number Placeholder 1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4a.</a:t>
            </a:r>
            <a:fld id="{5F092435-35AC-4890-8608-A6F8B593184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614363" y="0"/>
            <a:ext cx="7772400" cy="1143000"/>
          </a:xfrm>
        </p:spPr>
        <p:txBody>
          <a:bodyPr/>
          <a:lstStyle/>
          <a:p>
            <a:r>
              <a:rPr lang="en-CA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Operand Collector (1)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517525" y="4500563"/>
            <a:ext cx="8132763" cy="1863725"/>
          </a:xfrm>
        </p:spPr>
        <p:txBody>
          <a:bodyPr/>
          <a:lstStyle/>
          <a:p>
            <a:r>
              <a:rPr lang="en-CA" sz="1800" dirty="0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Issue instruction to collector unit.  </a:t>
            </a:r>
          </a:p>
          <a:p>
            <a:r>
              <a:rPr lang="en-CA" sz="1800" dirty="0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Collector unit similar to reservation station in </a:t>
            </a:r>
            <a:r>
              <a:rPr lang="en-CA" sz="1800" dirty="0" err="1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tomasulo’s</a:t>
            </a:r>
            <a:r>
              <a:rPr lang="en-CA" sz="1800" dirty="0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 algorithm.</a:t>
            </a:r>
          </a:p>
          <a:p>
            <a:r>
              <a:rPr lang="en-CA" sz="1800" dirty="0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Stores source register identifiers.  </a:t>
            </a:r>
          </a:p>
          <a:p>
            <a:r>
              <a:rPr lang="en-CA" sz="1800" dirty="0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Arbiter selects operand accesses that do not conflict on a given cycle.</a:t>
            </a:r>
          </a:p>
          <a:p>
            <a:r>
              <a:rPr lang="en-CA" sz="1800" dirty="0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Arbiter needs to also consider </a:t>
            </a:r>
            <a:r>
              <a:rPr lang="en-CA" sz="1800" dirty="0" err="1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writeback</a:t>
            </a:r>
            <a:r>
              <a:rPr lang="en-CA" sz="1800" dirty="0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 (or need </a:t>
            </a:r>
            <a:r>
              <a:rPr lang="en-CA" sz="1800" dirty="0" err="1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read+write</a:t>
            </a:r>
            <a:r>
              <a:rPr lang="en-CA" sz="1800" dirty="0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 port)</a:t>
            </a:r>
          </a:p>
          <a:p>
            <a:endParaRPr lang="en-CA" sz="1800" dirty="0">
              <a:latin typeface="Arial" pitchFamily="-65" charset="0"/>
              <a:ea typeface="ＭＳ Ｐゴシック" pitchFamily="-65" charset="-128"/>
              <a:cs typeface="Arial" pitchFamily="-65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0BEA8A-C417-3F44-9187-AB166779C8A3}" type="slidenum">
              <a:rPr lang="en-US"/>
              <a:pPr/>
              <a:t>21</a:t>
            </a:fld>
            <a:endParaRPr lang="en-US">
              <a:latin typeface="Times" pitchFamily="-65" charset="0"/>
            </a:endParaRPr>
          </a:p>
        </p:txBody>
      </p:sp>
      <p:pic>
        <p:nvPicPr>
          <p:cNvPr id="70661" name="Picture 4" descr="oc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888" y="1189038"/>
            <a:ext cx="6278562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CA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Operand Collector (2)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276225" y="1211263"/>
            <a:ext cx="3357563" cy="2987675"/>
          </a:xfrm>
        </p:spPr>
        <p:txBody>
          <a:bodyPr/>
          <a:lstStyle/>
          <a:p>
            <a:r>
              <a:rPr lang="en-CA" sz="1800" dirty="0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Combining </a:t>
            </a:r>
            <a:r>
              <a:rPr lang="en-CA" sz="1800" dirty="0" err="1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swizzling</a:t>
            </a:r>
            <a:r>
              <a:rPr lang="en-CA" sz="1800" dirty="0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 and access scheduling can give up to ~ 2x improvement in throughput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4E6698-0CF0-034F-A7F7-444BCF487AC5}" type="slidenum">
              <a:rPr lang="en-US"/>
              <a:pPr/>
              <a:t>22</a:t>
            </a:fld>
            <a:endParaRPr lang="en-US">
              <a:latin typeface="Times" pitchFamily="-65" charset="0"/>
            </a:endParaRPr>
          </a:p>
        </p:txBody>
      </p:sp>
      <p:pic>
        <p:nvPicPr>
          <p:cNvPr id="71685" name="Picture 4" descr="oc-reg-layou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163" y="5214938"/>
            <a:ext cx="357822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6" name="Picture 5" descr="oc-timi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4013" y="1633538"/>
            <a:ext cx="4029075" cy="34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GPU Memory Address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335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GPU has three </a:t>
            </a:r>
            <a:r>
              <a:rPr lang="en-US" sz="2800" i="1" u="sng" dirty="0"/>
              <a:t>address spaces </a:t>
            </a:r>
            <a:r>
              <a:rPr lang="en-US" sz="2800" dirty="0"/>
              <a:t>to support increasing visibility of data between threads: local, shared, global </a:t>
            </a:r>
          </a:p>
          <a:p>
            <a:r>
              <a:rPr lang="en-US" sz="2800" dirty="0"/>
              <a:t>In addition two more (read-only) address spaces: Constant and texture.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6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(Private) Address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24</a:t>
            </a:fld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93781" y="1295400"/>
            <a:ext cx="7840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thread has own “local memory” (CUDA) “private memory” (</a:t>
            </a:r>
            <a:r>
              <a:rPr lang="en-US" sz="2400" dirty="0" err="1"/>
              <a:t>OpenCL</a:t>
            </a:r>
            <a:r>
              <a:rPr lang="en-US" sz="2400" dirty="0"/>
              <a:t>).  </a:t>
            </a:r>
          </a:p>
        </p:txBody>
      </p:sp>
      <p:sp>
        <p:nvSpPr>
          <p:cNvPr id="65" name="Freeform 64"/>
          <p:cNvSpPr/>
          <p:nvPr/>
        </p:nvSpPr>
        <p:spPr>
          <a:xfrm>
            <a:off x="510784" y="1625600"/>
            <a:ext cx="581416" cy="711200"/>
          </a:xfrm>
          <a:custGeom>
            <a:avLst/>
            <a:gdLst>
              <a:gd name="connsiteX0" fmla="*/ 162316 w 581416"/>
              <a:gd name="connsiteY0" fmla="*/ 0 h 711200"/>
              <a:gd name="connsiteX1" fmla="*/ 22616 w 581416"/>
              <a:gd name="connsiteY1" fmla="*/ 406400 h 711200"/>
              <a:gd name="connsiteX2" fmla="*/ 581416 w 581416"/>
              <a:gd name="connsiteY2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416" h="711200">
                <a:moveTo>
                  <a:pt x="162316" y="0"/>
                </a:moveTo>
                <a:cubicBezTo>
                  <a:pt x="57541" y="143933"/>
                  <a:pt x="-47234" y="287867"/>
                  <a:pt x="22616" y="406400"/>
                </a:cubicBezTo>
                <a:cubicBezTo>
                  <a:pt x="92466" y="524933"/>
                  <a:pt x="581416" y="711200"/>
                  <a:pt x="581416" y="711200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152912" y="2247900"/>
            <a:ext cx="2743200" cy="2473880"/>
            <a:chOff x="1143000" y="2286000"/>
            <a:chExt cx="1371600" cy="1236940"/>
          </a:xfrm>
        </p:grpSpPr>
        <p:cxnSp>
          <p:nvCxnSpPr>
            <p:cNvPr id="18" name="Straight Arrow Connector 17"/>
            <p:cNvCxnSpPr/>
            <p:nvPr/>
          </p:nvCxnSpPr>
          <p:spPr>
            <a:xfrm rot="5400000">
              <a:off x="1149146" y="3141543"/>
              <a:ext cx="76120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1225346" y="3141543"/>
              <a:ext cx="761206" cy="158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>
              <a:off x="1301546" y="3141543"/>
              <a:ext cx="76120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1377746" y="3141543"/>
              <a:ext cx="76120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1452358" y="3141543"/>
              <a:ext cx="76120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1528558" y="3141543"/>
              <a:ext cx="76120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1604758" y="3141543"/>
              <a:ext cx="76120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1985758" y="3141543"/>
              <a:ext cx="456406" cy="3063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060767" y="2761734"/>
              <a:ext cx="306389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>
              <a:off x="2063546" y="3141543"/>
              <a:ext cx="456406" cy="3063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138555" y="2761734"/>
              <a:ext cx="306389" cy="304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143000" y="2286000"/>
              <a:ext cx="227012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447800" y="2286000"/>
              <a:ext cx="227012" cy="228600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</a:gra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87588" y="2286000"/>
              <a:ext cx="227012" cy="2286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endCxn id="45" idx="2"/>
            </p:cNvCxnSpPr>
            <p:nvPr/>
          </p:nvCxnSpPr>
          <p:spPr>
            <a:xfrm flipH="1" flipV="1">
              <a:off x="1256506" y="2514600"/>
              <a:ext cx="272449" cy="247134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46" idx="2"/>
            </p:cNvCxnSpPr>
            <p:nvPr/>
          </p:nvCxnSpPr>
          <p:spPr>
            <a:xfrm flipH="1" flipV="1">
              <a:off x="1561306" y="2514600"/>
              <a:ext cx="45438" cy="247134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47" idx="2"/>
            </p:cNvCxnSpPr>
            <p:nvPr/>
          </p:nvCxnSpPr>
          <p:spPr>
            <a:xfrm flipV="1">
              <a:off x="2138555" y="2514600"/>
              <a:ext cx="262539" cy="247134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1754188" y="2286000"/>
              <a:ext cx="227012" cy="228600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1674812" y="2514600"/>
              <a:ext cx="183090" cy="247134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1162050" y="2413000"/>
              <a:ext cx="185543" cy="95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0x42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17581" y="5029200"/>
            <a:ext cx="7840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Location at address 100 for thread 0 is different from location at address 100 for thread 1.</a:t>
            </a:r>
          </a:p>
          <a:p>
            <a:endParaRPr lang="en-US" sz="2400" dirty="0"/>
          </a:p>
          <a:p>
            <a:r>
              <a:rPr lang="en-US" sz="2400" dirty="0"/>
              <a:t>Contains local variables private to a thread.</a:t>
            </a:r>
          </a:p>
        </p:txBody>
      </p:sp>
    </p:spTree>
    <p:extLst>
      <p:ext uri="{BB962C8B-B14F-4D97-AF65-F5344CB8AC3E}">
        <p14:creationId xmlns:p14="http://schemas.microsoft.com/office/powerpoint/2010/main" val="3559660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Address Spaces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25</a:t>
            </a:fld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920546" y="2455743"/>
            <a:ext cx="7612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996746" y="2455743"/>
            <a:ext cx="761206" cy="158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072946" y="2455743"/>
            <a:ext cx="7612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149146" y="2455743"/>
            <a:ext cx="7612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223758" y="2455743"/>
            <a:ext cx="7612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299958" y="2455743"/>
            <a:ext cx="7612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376158" y="2455743"/>
            <a:ext cx="7612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757158" y="2455743"/>
            <a:ext cx="456406" cy="306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32167" y="2075934"/>
            <a:ext cx="306389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1834946" y="2455743"/>
            <a:ext cx="456406" cy="306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09955" y="2075934"/>
            <a:ext cx="306389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27906" y="1923534"/>
            <a:ext cx="1246676" cy="99060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2515791" y="2437209"/>
            <a:ext cx="7612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2591991" y="2437209"/>
            <a:ext cx="7612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668191" y="2437209"/>
            <a:ext cx="7612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2744391" y="2437209"/>
            <a:ext cx="7612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2819003" y="2437209"/>
            <a:ext cx="7612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2895203" y="2437209"/>
            <a:ext cx="7612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971403" y="2437209"/>
            <a:ext cx="7612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67000" y="1905000"/>
            <a:ext cx="1202827" cy="99060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52400" y="1905000"/>
            <a:ext cx="898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block 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86200" y="1944469"/>
            <a:ext cx="105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block Y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3049191" y="2437209"/>
            <a:ext cx="7612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3125391" y="2437209"/>
            <a:ext cx="7612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52016" y="3733800"/>
            <a:ext cx="2817811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H="1" flipV="1">
            <a:off x="1300355" y="2914134"/>
            <a:ext cx="609601" cy="1200666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909956" y="2818606"/>
            <a:ext cx="1365056" cy="1296194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105400" y="1676400"/>
            <a:ext cx="38473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thread in the different thread blocks (even from different kernels) can access a region called “global memory” (CUDA/</a:t>
            </a:r>
            <a:r>
              <a:rPr lang="en-US" sz="2400" dirty="0" err="1"/>
              <a:t>OpenCL</a:t>
            </a:r>
            <a:r>
              <a:rPr lang="en-US" sz="2400" dirty="0"/>
              <a:t>). </a:t>
            </a:r>
          </a:p>
          <a:p>
            <a:endParaRPr lang="en-US" sz="2400" dirty="0"/>
          </a:p>
          <a:p>
            <a:r>
              <a:rPr lang="en-US" sz="2400" dirty="0"/>
              <a:t>Commonly in GPGPU workloads threads write their own portion of global memory.  Avoids need for synchronization—slow; also unpredictable thread block scheduling.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08343" y="4114800"/>
            <a:ext cx="422467" cy="13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0" bIns="0" rtlCol="0" anchor="ctr">
            <a:normAutofit fontScale="77500" lnSpcReduction="20000"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0x42</a:t>
            </a:r>
          </a:p>
        </p:txBody>
      </p:sp>
    </p:spTree>
    <p:extLst>
      <p:ext uri="{BB962C8B-B14F-4D97-AF65-F5344CB8AC3E}">
        <p14:creationId xmlns:p14="http://schemas.microsoft.com/office/powerpoint/2010/main" val="134194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Shared (Local) Address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26</a:t>
            </a:fld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733800" y="1447800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thread in the same thread block (work group) can access a memory region called “shared memory” (CUDA) “local memory” (</a:t>
            </a:r>
            <a:r>
              <a:rPr lang="en-US" sz="2400" dirty="0" err="1"/>
              <a:t>OpenCL</a:t>
            </a:r>
            <a:r>
              <a:rPr lang="en-US" sz="2400" dirty="0"/>
              <a:t>).   </a:t>
            </a:r>
          </a:p>
          <a:p>
            <a:endParaRPr lang="en-US" sz="2400" dirty="0"/>
          </a:p>
          <a:p>
            <a:r>
              <a:rPr lang="en-US" sz="2400" dirty="0"/>
              <a:t>Shared memory address space is limited in size (16 to 48 KB).</a:t>
            </a:r>
          </a:p>
          <a:p>
            <a:endParaRPr lang="en-US" sz="2400" dirty="0"/>
          </a:p>
          <a:p>
            <a:r>
              <a:rPr lang="en-US" sz="2400" dirty="0"/>
              <a:t>Used as a software managed “cache” to avoid off-chip memory accesses.</a:t>
            </a:r>
          </a:p>
          <a:p>
            <a:endParaRPr lang="en-US" sz="2400" dirty="0"/>
          </a:p>
          <a:p>
            <a:r>
              <a:rPr lang="en-US" sz="2400" dirty="0"/>
              <a:t>Synchronize threads in a thread block using __</a:t>
            </a:r>
            <a:r>
              <a:rPr lang="en-US" sz="2400" dirty="0" err="1"/>
              <a:t>syncthreads</a:t>
            </a:r>
            <a:r>
              <a:rPr lang="en-US" sz="2400" dirty="0"/>
              <a:t>();</a:t>
            </a: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81000" y="2286000"/>
            <a:ext cx="2636521" cy="2209800"/>
            <a:chOff x="696310" y="2590800"/>
            <a:chExt cx="1818290" cy="1524000"/>
          </a:xfrm>
        </p:grpSpPr>
        <p:cxnSp>
          <p:nvCxnSpPr>
            <p:cNvPr id="18" name="Straight Arrow Connector 17"/>
            <p:cNvCxnSpPr/>
            <p:nvPr/>
          </p:nvCxnSpPr>
          <p:spPr>
            <a:xfrm rot="5400000">
              <a:off x="1149146" y="3141543"/>
              <a:ext cx="76120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1225346" y="3141543"/>
              <a:ext cx="761206" cy="158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>
              <a:off x="1301546" y="3141543"/>
              <a:ext cx="76120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1377746" y="3141543"/>
              <a:ext cx="76120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1452358" y="3141543"/>
              <a:ext cx="76120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1528558" y="3141543"/>
              <a:ext cx="76120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1604758" y="3141543"/>
              <a:ext cx="76120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1985758" y="3141543"/>
              <a:ext cx="456406" cy="3063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060767" y="2761734"/>
              <a:ext cx="306389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>
              <a:off x="2063546" y="3141543"/>
              <a:ext cx="456406" cy="3063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138555" y="2761734"/>
              <a:ext cx="306389" cy="304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256506" y="2609334"/>
              <a:ext cx="1246676" cy="990600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310" y="2590800"/>
              <a:ext cx="683172" cy="445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thread block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93621" y="3733800"/>
              <a:ext cx="1220979" cy="381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mpd="sng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 flipV="1">
              <a:off x="1605155" y="3522940"/>
              <a:ext cx="71245" cy="305594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757556" y="3522940"/>
              <a:ext cx="380999" cy="28706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1562100" y="3828534"/>
              <a:ext cx="422467" cy="133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ctr">
              <a:norm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0x42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075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/>
          <a:lstStyle/>
          <a:p>
            <a:r>
              <a:rPr lang="en-US" dirty="0"/>
              <a:t>Review: Bank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938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To increase bandwidth common to organize memory into multiple banks.</a:t>
            </a:r>
          </a:p>
          <a:p>
            <a:r>
              <a:rPr lang="en-US" sz="2800" dirty="0"/>
              <a:t>Independent accesses to different banks can proceed in 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27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3276600"/>
            <a:ext cx="81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0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3214" y="3276600"/>
            <a:ext cx="81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1 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00089"/>
              </p:ext>
            </p:extLst>
          </p:nvPr>
        </p:nvGraphicFramePr>
        <p:xfrm>
          <a:off x="685800" y="3810000"/>
          <a:ext cx="990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66306"/>
              </p:ext>
            </p:extLst>
          </p:nvPr>
        </p:nvGraphicFramePr>
        <p:xfrm>
          <a:off x="1828800" y="3810000"/>
          <a:ext cx="990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6200" y="5701269"/>
            <a:ext cx="2993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 1:  Read 0, Read 1</a:t>
            </a:r>
          </a:p>
          <a:p>
            <a:r>
              <a:rPr lang="en-US" sz="2000" dirty="0"/>
              <a:t>(can proceed in parallel)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90600" y="3810000"/>
            <a:ext cx="685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33600" y="3810000"/>
            <a:ext cx="685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048000" y="3048000"/>
            <a:ext cx="0" cy="330835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21727" y="5715000"/>
            <a:ext cx="2989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 2:  Read 0, Read 3</a:t>
            </a:r>
          </a:p>
          <a:p>
            <a:r>
              <a:rPr lang="en-US" sz="2000" dirty="0"/>
              <a:t>(can proceed in parallel)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57600" y="3276600"/>
            <a:ext cx="81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0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46414" y="3276600"/>
            <a:ext cx="81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1 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56019"/>
              </p:ext>
            </p:extLst>
          </p:nvPr>
        </p:nvGraphicFramePr>
        <p:xfrm>
          <a:off x="3429000" y="3810000"/>
          <a:ext cx="990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25322"/>
              </p:ext>
            </p:extLst>
          </p:nvPr>
        </p:nvGraphicFramePr>
        <p:xfrm>
          <a:off x="4572000" y="3810000"/>
          <a:ext cx="990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3733800" y="3810000"/>
            <a:ext cx="685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76800" y="4191000"/>
            <a:ext cx="685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2" idx="2"/>
          </p:cNvCxnSpPr>
          <p:nvPr/>
        </p:nvCxnSpPr>
        <p:spPr>
          <a:xfrm>
            <a:off x="1333500" y="41910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38400" y="41910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076700" y="41910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2"/>
          </p:cNvCxnSpPr>
          <p:nvPr/>
        </p:nvCxnSpPr>
        <p:spPr>
          <a:xfrm>
            <a:off x="5219700" y="45720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41880" y="5715000"/>
            <a:ext cx="2989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 3:  Read 0, Read 2</a:t>
            </a:r>
          </a:p>
          <a:p>
            <a:r>
              <a:rPr lang="en-US" sz="2000" dirty="0"/>
              <a:t>(bank conflict)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77753" y="3276600"/>
            <a:ext cx="81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0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66567" y="3276600"/>
            <a:ext cx="81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1 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22778"/>
              </p:ext>
            </p:extLst>
          </p:nvPr>
        </p:nvGraphicFramePr>
        <p:xfrm>
          <a:off x="6349153" y="3810000"/>
          <a:ext cx="990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3170"/>
              </p:ext>
            </p:extLst>
          </p:nvPr>
        </p:nvGraphicFramePr>
        <p:xfrm>
          <a:off x="7492153" y="3810000"/>
          <a:ext cx="990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6653953" y="3810000"/>
            <a:ext cx="685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29400" y="4191000"/>
            <a:ext cx="685800" cy="381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996853" y="41910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86600" y="4572000"/>
            <a:ext cx="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141880" y="3048000"/>
            <a:ext cx="0" cy="330835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496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Shared Memory Bank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221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__shared__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A[BSIZE];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threadIdx.x</a:t>
            </a:r>
            <a:r>
              <a:rPr lang="en-US" dirty="0">
                <a:latin typeface="Consolas"/>
                <a:cs typeface="Consolas"/>
              </a:rPr>
              <a:t>] = … 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// no conflicts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35032"/>
              </p:ext>
            </p:extLst>
          </p:nvPr>
        </p:nvGraphicFramePr>
        <p:xfrm>
          <a:off x="685800" y="4261803"/>
          <a:ext cx="1371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272184"/>
              </p:ext>
            </p:extLst>
          </p:nvPr>
        </p:nvGraphicFramePr>
        <p:xfrm>
          <a:off x="2286000" y="4261803"/>
          <a:ext cx="1371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0750"/>
              </p:ext>
            </p:extLst>
          </p:nvPr>
        </p:nvGraphicFramePr>
        <p:xfrm>
          <a:off x="6400800" y="4267200"/>
          <a:ext cx="13716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086025"/>
              </p:ext>
            </p:extLst>
          </p:nvPr>
        </p:nvGraphicFramePr>
        <p:xfrm>
          <a:off x="4038600" y="4267200"/>
          <a:ext cx="1371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219200" y="4267200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4229100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0" y="4261803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279900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00200" y="464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00400" y="4642803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53000" y="46609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15200" y="46609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782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Shared Memory Bank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2211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__shared__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A[BSIZE];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A[2*</a:t>
            </a:r>
            <a:r>
              <a:rPr lang="en-US" dirty="0" err="1">
                <a:latin typeface="Consolas"/>
                <a:cs typeface="Consolas"/>
              </a:rPr>
              <a:t>threadIdx.x</a:t>
            </a:r>
            <a:r>
              <a:rPr lang="en-US" dirty="0">
                <a:latin typeface="Consolas"/>
                <a:cs typeface="Consolas"/>
              </a:rPr>
              <a:t>] =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// 2-way conflict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08473"/>
              </p:ext>
            </p:extLst>
          </p:nvPr>
        </p:nvGraphicFramePr>
        <p:xfrm>
          <a:off x="685800" y="4261803"/>
          <a:ext cx="1371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78090"/>
              </p:ext>
            </p:extLst>
          </p:nvPr>
        </p:nvGraphicFramePr>
        <p:xfrm>
          <a:off x="2286000" y="4261803"/>
          <a:ext cx="1371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8767"/>
              </p:ext>
            </p:extLst>
          </p:nvPr>
        </p:nvGraphicFramePr>
        <p:xfrm>
          <a:off x="6400800" y="4267200"/>
          <a:ext cx="13716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67176"/>
              </p:ext>
            </p:extLst>
          </p:nvPr>
        </p:nvGraphicFramePr>
        <p:xfrm>
          <a:off x="4038600" y="4267200"/>
          <a:ext cx="1371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219200" y="4267200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19200" y="4660900"/>
            <a:ext cx="838200" cy="381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0" y="4261803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2000" y="4642803"/>
            <a:ext cx="838200" cy="381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10453" y="4642803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00200" y="5023803"/>
            <a:ext cx="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39453" y="4642803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29200" y="5023803"/>
            <a:ext cx="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2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Some Example PTX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895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Registers declared with a type: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.</a:t>
            </a:r>
            <a:r>
              <a:rPr lang="en-US" sz="2800" dirty="0" err="1">
                <a:latin typeface="Consolas"/>
                <a:cs typeface="Consolas"/>
              </a:rPr>
              <a:t>reg</a:t>
            </a:r>
            <a:r>
              <a:rPr lang="en-US" sz="2800" dirty="0">
                <a:latin typeface="Consolas"/>
                <a:cs typeface="Consolas"/>
              </a:rPr>
              <a:t> .</a:t>
            </a:r>
            <a:r>
              <a:rPr lang="en-US" sz="2800" dirty="0" err="1">
                <a:latin typeface="Consolas"/>
                <a:cs typeface="Consolas"/>
              </a:rPr>
              <a:t>pred</a:t>
            </a:r>
            <a:r>
              <a:rPr lang="en-US" sz="2800" dirty="0">
                <a:latin typeface="Consolas"/>
                <a:cs typeface="Consolas"/>
              </a:rPr>
              <a:t>  p, q, r;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.</a:t>
            </a:r>
            <a:r>
              <a:rPr lang="en-US" sz="2800" dirty="0" err="1">
                <a:latin typeface="Consolas"/>
                <a:cs typeface="Consolas"/>
              </a:rPr>
              <a:t>reg</a:t>
            </a:r>
            <a:r>
              <a:rPr lang="en-US" sz="2800" dirty="0">
                <a:latin typeface="Consolas"/>
                <a:cs typeface="Consolas"/>
              </a:rPr>
              <a:t> .u16   r1, r2;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.</a:t>
            </a:r>
            <a:r>
              <a:rPr lang="en-US" sz="2800" dirty="0" err="1">
                <a:latin typeface="Consolas"/>
                <a:cs typeface="Consolas"/>
              </a:rPr>
              <a:t>reg</a:t>
            </a:r>
            <a:r>
              <a:rPr lang="en-US" sz="2800" dirty="0">
                <a:latin typeface="Consolas"/>
                <a:cs typeface="Consolas"/>
              </a:rPr>
              <a:t> .f64   f1, f2;</a:t>
            </a:r>
          </a:p>
          <a:p>
            <a:r>
              <a:rPr lang="en-US" dirty="0"/>
              <a:t>ALU operations 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add.u32 x, y, z;       </a:t>
            </a:r>
            <a:r>
              <a:rPr lang="en-US" sz="2800" i="1" dirty="0">
                <a:solidFill>
                  <a:srgbClr val="008000"/>
                </a:solidFill>
                <a:latin typeface="Consolas"/>
                <a:cs typeface="Consolas"/>
              </a:rPr>
              <a:t>// x = y + z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mad.lo.s32 d, a, b, c; </a:t>
            </a:r>
            <a:r>
              <a:rPr lang="en-US" sz="2800" i="1" dirty="0">
                <a:solidFill>
                  <a:srgbClr val="008000"/>
                </a:solidFill>
                <a:latin typeface="Consolas"/>
                <a:cs typeface="Consolas"/>
              </a:rPr>
              <a:t>// d = a*b + c</a:t>
            </a:r>
            <a:endParaRPr lang="en-US" sz="2400" i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dirty="0"/>
              <a:t>Memory operations: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ld.global.f32 f, [a]; 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ld.shared.u32 g, [b];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st.local.f64  [c], h</a:t>
            </a:r>
          </a:p>
          <a:p>
            <a:r>
              <a:rPr lang="en-US" dirty="0"/>
              <a:t>Compare and branch operations: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   setp.eq.f32 p, y, 0;  </a:t>
            </a:r>
            <a:r>
              <a:rPr lang="en-US" sz="2800" i="1" dirty="0">
                <a:solidFill>
                  <a:srgbClr val="008000"/>
                </a:solidFill>
                <a:latin typeface="Consolas"/>
                <a:cs typeface="Consolas"/>
              </a:rPr>
              <a:t>// is y equal to zero? 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@p bra L1  </a:t>
            </a:r>
            <a:r>
              <a:rPr lang="en-US" sz="2800" i="1" dirty="0">
                <a:solidFill>
                  <a:srgbClr val="008000"/>
                </a:solidFill>
                <a:latin typeface="Consolas"/>
                <a:cs typeface="Consolas"/>
              </a:rPr>
              <a:t>// branch to L1 if y equal to zero</a:t>
            </a:r>
          </a:p>
          <a:p>
            <a:pPr marL="0" indent="0">
              <a:buNone/>
            </a:pP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8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Generic GPGPU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7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GPGPU-</a:t>
            </a:r>
            <a:r>
              <a:rPr lang="en-US" dirty="0" err="1"/>
              <a:t>Sim</a:t>
            </a:r>
            <a:r>
              <a:rPr lang="en-US" dirty="0"/>
              <a:t> 3.x </a:t>
            </a:r>
            <a:r>
              <a:rPr lang="en-US" dirty="0" err="1"/>
              <a:t>Manual</a:t>
            </a:r>
            <a:r>
              <a:rPr lang="en-US" dirty="0" err="1">
                <a:hlinkClick r:id="rId2"/>
              </a:rPr>
              <a:t>http</a:t>
            </a:r>
            <a:r>
              <a:rPr lang="en-US" dirty="0">
                <a:hlinkClick r:id="rId2"/>
              </a:rPr>
              <a:t>://gpgpu-sim.org/manual/index.php/GPGPU-Sim_3.x_Manual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GPU Microarchitecture Overview</a:t>
            </a:r>
          </a:p>
        </p:txBody>
      </p:sp>
      <p:sp>
        <p:nvSpPr>
          <p:cNvPr id="8198" name="Rectangle 43"/>
          <p:cNvSpPr>
            <a:spLocks noChangeArrowheads="1"/>
          </p:cNvSpPr>
          <p:nvPr/>
        </p:nvSpPr>
        <p:spPr bwMode="auto">
          <a:xfrm>
            <a:off x="5105400" y="1371600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u="sng" dirty="0"/>
              <a:t>S</a:t>
            </a:r>
            <a:r>
              <a:rPr lang="en-US" dirty="0"/>
              <a:t>ingle-</a:t>
            </a:r>
            <a:r>
              <a:rPr lang="en-US" b="1" u="sng" dirty="0"/>
              <a:t>I</a:t>
            </a:r>
            <a:r>
              <a:rPr lang="en-US" dirty="0"/>
              <a:t>nstruction, </a:t>
            </a:r>
            <a:r>
              <a:rPr lang="en-US" b="1" u="sng" dirty="0"/>
              <a:t>M</a:t>
            </a:r>
            <a:r>
              <a:rPr lang="en-US" dirty="0"/>
              <a:t>ultiple-</a:t>
            </a:r>
            <a:r>
              <a:rPr lang="en-US" b="1" u="sng" dirty="0"/>
              <a:t>T</a:t>
            </a:r>
            <a:r>
              <a:rPr lang="en-US" dirty="0"/>
              <a:t>hreads</a:t>
            </a:r>
          </a:p>
        </p:txBody>
      </p:sp>
      <p:sp>
        <p:nvSpPr>
          <p:cNvPr id="8199" name="Rectangle 3"/>
          <p:cNvSpPr>
            <a:spLocks noChangeArrowheads="1"/>
          </p:cNvSpPr>
          <p:nvPr/>
        </p:nvSpPr>
        <p:spPr bwMode="auto">
          <a:xfrm>
            <a:off x="533400" y="1752600"/>
            <a:ext cx="8077200" cy="3532188"/>
          </a:xfrm>
          <a:prstGeom prst="rect">
            <a:avLst/>
          </a:prstGeom>
          <a:noFill/>
          <a:ln w="2857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tIns="0"/>
          <a:lstStyle/>
          <a:p>
            <a:r>
              <a:rPr lang="en-US" sz="2400" b="1"/>
              <a:t>GPU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38800" y="2895600"/>
            <a:ext cx="358775" cy="73025"/>
            <a:chOff x="3922713" y="1989138"/>
            <a:chExt cx="358775" cy="73025"/>
          </a:xfrm>
        </p:grpSpPr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3922713" y="1989138"/>
              <a:ext cx="71438" cy="73025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4067176" y="1989138"/>
              <a:ext cx="71437" cy="73025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4210051" y="1989138"/>
              <a:ext cx="71437" cy="73025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908050" y="3830638"/>
            <a:ext cx="7245350" cy="360362"/>
          </a:xfrm>
          <a:prstGeom prst="rect">
            <a:avLst/>
          </a:prstGeom>
          <a:gradFill flip="none" rotWithShape="1">
            <a:gsLst>
              <a:gs pos="0">
                <a:srgbClr val="C4E59F">
                  <a:tint val="66000"/>
                  <a:satMod val="160000"/>
                </a:srgbClr>
              </a:gs>
              <a:gs pos="50000">
                <a:srgbClr val="C4E59F">
                  <a:tint val="44500"/>
                  <a:satMod val="160000"/>
                </a:srgbClr>
              </a:gs>
              <a:gs pos="100000">
                <a:srgbClr val="C4E59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80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Interconnection Network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029200" y="4800600"/>
            <a:ext cx="376238" cy="71438"/>
            <a:chOff x="3505200" y="4648200"/>
            <a:chExt cx="376238" cy="71437"/>
          </a:xfrm>
        </p:grpSpPr>
        <p:sp>
          <p:nvSpPr>
            <p:cNvPr id="62" name="Oval 61"/>
            <p:cNvSpPr>
              <a:spLocks noChangeArrowheads="1"/>
            </p:cNvSpPr>
            <p:nvPr/>
          </p:nvSpPr>
          <p:spPr bwMode="auto">
            <a:xfrm flipH="1" flipV="1">
              <a:off x="3657600" y="4648200"/>
              <a:ext cx="71438" cy="714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 flipH="1" flipV="1">
              <a:off x="3810000" y="4648200"/>
              <a:ext cx="71438" cy="714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 flipH="1" flipV="1">
              <a:off x="3505200" y="4648200"/>
              <a:ext cx="71438" cy="714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685800" y="2209800"/>
            <a:ext cx="2362200" cy="1582738"/>
            <a:chOff x="914400" y="2209800"/>
            <a:chExt cx="2362200" cy="1582737"/>
          </a:xfrm>
        </p:grpSpPr>
        <p:sp>
          <p:nvSpPr>
            <p:cNvPr id="66" name="Rectangle 3"/>
            <p:cNvSpPr>
              <a:spLocks noChangeArrowheads="1"/>
            </p:cNvSpPr>
            <p:nvPr/>
          </p:nvSpPr>
          <p:spPr bwMode="auto">
            <a:xfrm>
              <a:off x="914400" y="2209800"/>
              <a:ext cx="2362200" cy="1295399"/>
            </a:xfrm>
            <a:prstGeom prst="rect">
              <a:avLst/>
            </a:prstGeom>
            <a:gradFill flip="none" rotWithShape="1">
              <a:gsLst>
                <a:gs pos="0">
                  <a:srgbClr val="99FF99"/>
                </a:gs>
                <a:gs pos="100000">
                  <a:srgbClr val="CCFFCC"/>
                </a:gs>
              </a:gsLst>
              <a:lin ang="16200000" scaled="1"/>
              <a:tileRect/>
            </a:gradFill>
            <a:ln w="12700">
              <a:solidFill>
                <a:srgbClr val="333300"/>
              </a:solidFill>
              <a:prstDash val="solid"/>
              <a:miter lim="800000"/>
              <a:headEnd/>
              <a:tailEnd/>
            </a:ln>
            <a:effectLst>
              <a:outerShdw blurRad="381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none" tIns="0"/>
            <a:lstStyle/>
            <a:p>
              <a:pPr>
                <a:defRPr/>
              </a:pPr>
              <a:r>
                <a:rPr lang="en-US" b="1" dirty="0">
                  <a:latin typeface="Arial" pitchFamily="34" charset="0"/>
                </a:rPr>
                <a:t>SIMT Core Cluster</a:t>
              </a: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990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  <p:sp>
          <p:nvSpPr>
            <p:cNvPr id="68" name="Line 205"/>
            <p:cNvSpPr>
              <a:spLocks noChangeShapeType="1"/>
            </p:cNvSpPr>
            <p:nvPr/>
          </p:nvSpPr>
          <p:spPr bwMode="auto">
            <a:xfrm>
              <a:off x="2057400" y="3505199"/>
              <a:ext cx="3175" cy="287338"/>
            </a:xfrm>
            <a:prstGeom prst="line">
              <a:avLst/>
            </a:prstGeom>
            <a:ln>
              <a:solidFill>
                <a:schemeClr val="accent1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33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6096000" y="4191000"/>
            <a:ext cx="1676400" cy="1951038"/>
            <a:chOff x="4406388" y="4043366"/>
            <a:chExt cx="904308" cy="1951033"/>
          </a:xfrm>
        </p:grpSpPr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570808" y="4348165"/>
              <a:ext cx="616574" cy="6095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Memory</a:t>
              </a:r>
            </a:p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Partition</a:t>
              </a: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4406388" y="5414962"/>
              <a:ext cx="904308" cy="5794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GDDR5</a:t>
              </a:r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>
              <a:off x="4858542" y="4957764"/>
              <a:ext cx="1713" cy="4317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74" name="Line 224"/>
            <p:cNvSpPr>
              <a:spLocks noChangeShapeType="1"/>
            </p:cNvSpPr>
            <p:nvPr/>
          </p:nvSpPr>
          <p:spPr bwMode="auto">
            <a:xfrm>
              <a:off x="4858542" y="4043366"/>
              <a:ext cx="1713" cy="287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2743200" y="4191000"/>
            <a:ext cx="1676400" cy="1951038"/>
            <a:chOff x="4406388" y="4043366"/>
            <a:chExt cx="904308" cy="1951033"/>
          </a:xfrm>
        </p:grpSpPr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4570808" y="4348165"/>
              <a:ext cx="616574" cy="6095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Memory</a:t>
              </a:r>
            </a:p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Partition</a:t>
              </a: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406388" y="5414962"/>
              <a:ext cx="904308" cy="5794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GDDR5</a:t>
              </a:r>
            </a:p>
          </p:txBody>
        </p:sp>
        <p:sp>
          <p:nvSpPr>
            <p:cNvPr id="78" name="Line 98"/>
            <p:cNvSpPr>
              <a:spLocks noChangeShapeType="1"/>
            </p:cNvSpPr>
            <p:nvPr/>
          </p:nvSpPr>
          <p:spPr bwMode="auto">
            <a:xfrm>
              <a:off x="4858542" y="4957764"/>
              <a:ext cx="1713" cy="4317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79" name="Line 224"/>
            <p:cNvSpPr>
              <a:spLocks noChangeShapeType="1"/>
            </p:cNvSpPr>
            <p:nvPr/>
          </p:nvSpPr>
          <p:spPr bwMode="auto">
            <a:xfrm>
              <a:off x="4858542" y="4043366"/>
              <a:ext cx="1713" cy="287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990600" y="4191000"/>
            <a:ext cx="1676400" cy="1951038"/>
            <a:chOff x="4406388" y="4043366"/>
            <a:chExt cx="904308" cy="1951033"/>
          </a:xfrm>
        </p:grpSpPr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4570808" y="4348165"/>
              <a:ext cx="616574" cy="6095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Memory</a:t>
              </a:r>
            </a:p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Partition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4406388" y="5414962"/>
              <a:ext cx="904308" cy="5794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GDDR5</a:t>
              </a:r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>
              <a:off x="4858542" y="4957764"/>
              <a:ext cx="1713" cy="4317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4" name="Line 224"/>
            <p:cNvSpPr>
              <a:spLocks noChangeShapeType="1"/>
            </p:cNvSpPr>
            <p:nvPr/>
          </p:nvSpPr>
          <p:spPr bwMode="auto">
            <a:xfrm>
              <a:off x="4858542" y="4043366"/>
              <a:ext cx="1713" cy="287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8207" name="TextBox 47"/>
          <p:cNvSpPr txBox="1">
            <a:spLocks noChangeArrowheads="1"/>
          </p:cNvSpPr>
          <p:nvPr/>
        </p:nvSpPr>
        <p:spPr bwMode="auto">
          <a:xfrm>
            <a:off x="4495800" y="5638800"/>
            <a:ext cx="1616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808080"/>
                </a:solidFill>
                <a:latin typeface="Calibri" pitchFamily="34" charset="0"/>
              </a:rPr>
              <a:t>Off-chip</a:t>
            </a:r>
            <a:r>
              <a:rPr lang="en-US" b="1">
                <a:solidFill>
                  <a:srgbClr val="FFCC99"/>
                </a:solidFill>
                <a:latin typeface="Calibri" pitchFamily="34" charset="0"/>
              </a:rPr>
              <a:t> </a:t>
            </a:r>
            <a:r>
              <a:rPr lang="en-US" b="1">
                <a:solidFill>
                  <a:srgbClr val="808080"/>
                </a:solidFill>
                <a:latin typeface="Calibri" pitchFamily="34" charset="0"/>
              </a:rPr>
              <a:t>DRAM</a:t>
            </a:r>
            <a:endParaRPr lang="en-US"/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3200400" y="2209800"/>
            <a:ext cx="2362200" cy="1582738"/>
            <a:chOff x="914400" y="2209800"/>
            <a:chExt cx="2362200" cy="1582737"/>
          </a:xfrm>
        </p:grpSpPr>
        <p:sp>
          <p:nvSpPr>
            <p:cNvPr id="87" name="Rectangle 3"/>
            <p:cNvSpPr>
              <a:spLocks noChangeArrowheads="1"/>
            </p:cNvSpPr>
            <p:nvPr/>
          </p:nvSpPr>
          <p:spPr bwMode="auto">
            <a:xfrm>
              <a:off x="914400" y="2209800"/>
              <a:ext cx="2362200" cy="1295399"/>
            </a:xfrm>
            <a:prstGeom prst="rect">
              <a:avLst/>
            </a:prstGeom>
            <a:gradFill flip="none" rotWithShape="1">
              <a:gsLst>
                <a:gs pos="0">
                  <a:srgbClr val="99FF99"/>
                </a:gs>
                <a:gs pos="100000">
                  <a:srgbClr val="CCFFCC"/>
                </a:gs>
              </a:gsLst>
              <a:lin ang="16200000" scaled="1"/>
              <a:tileRect/>
            </a:gradFill>
            <a:ln w="12700">
              <a:solidFill>
                <a:srgbClr val="333300"/>
              </a:solidFill>
              <a:prstDash val="solid"/>
              <a:miter lim="800000"/>
              <a:headEnd/>
              <a:tailEnd/>
            </a:ln>
            <a:effectLst>
              <a:outerShdw blurRad="381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none" tIns="0"/>
            <a:lstStyle/>
            <a:p>
              <a:pPr>
                <a:defRPr/>
              </a:pPr>
              <a:r>
                <a:rPr lang="en-US" b="1" dirty="0">
                  <a:latin typeface="Arial" pitchFamily="34" charset="0"/>
                </a:rPr>
                <a:t>SIMT Core Cluster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990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  <p:sp>
          <p:nvSpPr>
            <p:cNvPr id="89" name="Line 205"/>
            <p:cNvSpPr>
              <a:spLocks noChangeShapeType="1"/>
            </p:cNvSpPr>
            <p:nvPr/>
          </p:nvSpPr>
          <p:spPr bwMode="auto">
            <a:xfrm>
              <a:off x="2057400" y="3505199"/>
              <a:ext cx="3175" cy="287338"/>
            </a:xfrm>
            <a:prstGeom prst="line">
              <a:avLst/>
            </a:prstGeom>
            <a:ln>
              <a:solidFill>
                <a:schemeClr val="accent1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2133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6096000" y="2209800"/>
            <a:ext cx="2362200" cy="1582738"/>
            <a:chOff x="914400" y="2209800"/>
            <a:chExt cx="2362200" cy="1582737"/>
          </a:xfrm>
        </p:grpSpPr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914400" y="2209800"/>
              <a:ext cx="2362200" cy="1295399"/>
            </a:xfrm>
            <a:prstGeom prst="rect">
              <a:avLst/>
            </a:prstGeom>
            <a:gradFill flip="none" rotWithShape="1">
              <a:gsLst>
                <a:gs pos="0">
                  <a:srgbClr val="99FF99"/>
                </a:gs>
                <a:gs pos="100000">
                  <a:srgbClr val="CCFFCC"/>
                </a:gs>
              </a:gsLst>
              <a:lin ang="16200000" scaled="1"/>
              <a:tileRect/>
            </a:gradFill>
            <a:ln w="12700">
              <a:solidFill>
                <a:srgbClr val="333300"/>
              </a:solidFill>
              <a:prstDash val="solid"/>
              <a:miter lim="800000"/>
              <a:headEnd/>
              <a:tailEnd/>
            </a:ln>
            <a:effectLst>
              <a:outerShdw blurRad="381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none" tIns="0"/>
            <a:lstStyle/>
            <a:p>
              <a:pPr>
                <a:defRPr/>
              </a:pPr>
              <a:r>
                <a:rPr lang="en-US" b="1" dirty="0">
                  <a:latin typeface="Arial" pitchFamily="34" charset="0"/>
                </a:rPr>
                <a:t>SIMT Core Cluster</a:t>
              </a: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990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  <p:sp>
          <p:nvSpPr>
            <p:cNvPr id="94" name="Line 205"/>
            <p:cNvSpPr>
              <a:spLocks noChangeShapeType="1"/>
            </p:cNvSpPr>
            <p:nvPr/>
          </p:nvSpPr>
          <p:spPr bwMode="auto">
            <a:xfrm>
              <a:off x="2057400" y="3505199"/>
              <a:ext cx="3175" cy="287338"/>
            </a:xfrm>
            <a:prstGeom prst="line">
              <a:avLst/>
            </a:prstGeom>
            <a:ln>
              <a:solidFill>
                <a:schemeClr val="accent1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2133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Microarchitecture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Companies tight lipped about details of GPU microarchitecture.</a:t>
            </a:r>
          </a:p>
          <a:p>
            <a:r>
              <a:rPr lang="en-US" dirty="0"/>
              <a:t>Several reasons:</a:t>
            </a:r>
          </a:p>
          <a:p>
            <a:pPr lvl="1"/>
            <a:r>
              <a:rPr lang="en-US" dirty="0"/>
              <a:t>Competitive advantage</a:t>
            </a:r>
          </a:p>
          <a:p>
            <a:pPr lvl="1"/>
            <a:r>
              <a:rPr lang="en-US" dirty="0"/>
              <a:t>Fear of being sued by “non-practicing entities”</a:t>
            </a:r>
          </a:p>
          <a:p>
            <a:pPr lvl="1"/>
            <a:r>
              <a:rPr lang="en-US" dirty="0"/>
              <a:t>The people that know the details too busy building the next chip</a:t>
            </a:r>
          </a:p>
          <a:p>
            <a:pPr lvl="1"/>
            <a:endParaRPr lang="en-US" dirty="0"/>
          </a:p>
          <a:p>
            <a:r>
              <a:rPr lang="en-US" dirty="0"/>
              <a:t>Model described next, embodied in GPGPU-</a:t>
            </a:r>
            <a:r>
              <a:rPr lang="en-US" dirty="0" err="1"/>
              <a:t>Sim</a:t>
            </a:r>
            <a:r>
              <a:rPr lang="en-US" dirty="0"/>
              <a:t>, developed from: white papers, programming manuals, IEEE Micro articles, patents.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41313" y="144463"/>
            <a:ext cx="7562850" cy="544512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CA">
                <a:latin typeface="Arial" pitchFamily="-65" charset="0"/>
                <a:ea typeface="ＭＳ Ｐゴシック" pitchFamily="-65" charset="-128"/>
                <a:cs typeface="Arial" pitchFamily="-65" charset="0"/>
              </a:rPr>
              <a:t>GPGPU-Sim v3.x w/ SASS</a:t>
            </a:r>
          </a:p>
        </p:txBody>
      </p:sp>
      <p:sp>
        <p:nvSpPr>
          <p:cNvPr id="54275" name="TextBox 4"/>
          <p:cNvSpPr txBox="1">
            <a:spLocks noChangeArrowheads="1"/>
          </p:cNvSpPr>
          <p:nvPr/>
        </p:nvSpPr>
        <p:spPr bwMode="auto">
          <a:xfrm>
            <a:off x="6823075" y="3511550"/>
            <a:ext cx="15843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CA"/>
              <a:t>Correlation</a:t>
            </a:r>
          </a:p>
          <a:p>
            <a:pPr eaLnBrk="0" hangingPunct="0"/>
            <a:r>
              <a:rPr lang="en-CA"/>
              <a:t>~0.976</a:t>
            </a:r>
          </a:p>
        </p:txBody>
      </p:sp>
      <p:sp>
        <p:nvSpPr>
          <p:cNvPr id="54276" name="TextBox 7"/>
          <p:cNvSpPr txBox="1">
            <a:spLocks noChangeArrowheads="1"/>
          </p:cNvSpPr>
          <p:nvPr/>
        </p:nvSpPr>
        <p:spPr bwMode="auto">
          <a:xfrm>
            <a:off x="8532813" y="6350000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CA">
                <a:solidFill>
                  <a:schemeClr val="bg1"/>
                </a:solidFill>
              </a:rPr>
              <a:t>12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762681" y="1267096"/>
          <a:ext cx="5860188" cy="5231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C47D-D5CA-A042-A8D0-C217E3EA6E2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GPU </a:t>
            </a:r>
            <a:r>
              <a:rPr lang="en-US" sz="4000" dirty="0" err="1"/>
              <a:t>Microarchitecture</a:t>
            </a:r>
            <a:r>
              <a:rPr lang="en-US" sz="4000" dirty="0"/>
              <a:t> Overview</a:t>
            </a: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533400" y="1752600"/>
            <a:ext cx="8077200" cy="3532188"/>
          </a:xfrm>
          <a:prstGeom prst="rect">
            <a:avLst/>
          </a:prstGeom>
          <a:noFill/>
          <a:ln w="2857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tIns="0"/>
          <a:lstStyle/>
          <a:p>
            <a:r>
              <a:rPr lang="en-US" sz="2400" b="1"/>
              <a:t>GPU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38800" y="2895600"/>
            <a:ext cx="358775" cy="73025"/>
            <a:chOff x="3922713" y="1989138"/>
            <a:chExt cx="358775" cy="73025"/>
          </a:xfrm>
        </p:grpSpPr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3922713" y="1989138"/>
              <a:ext cx="71438" cy="73025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4067176" y="1989138"/>
              <a:ext cx="71437" cy="73025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4210051" y="1989138"/>
              <a:ext cx="71437" cy="73025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908050" y="3830638"/>
            <a:ext cx="7245350" cy="360362"/>
          </a:xfrm>
          <a:prstGeom prst="rect">
            <a:avLst/>
          </a:prstGeom>
          <a:gradFill flip="none" rotWithShape="1">
            <a:gsLst>
              <a:gs pos="0">
                <a:srgbClr val="C4E59F">
                  <a:tint val="66000"/>
                  <a:satMod val="160000"/>
                </a:srgbClr>
              </a:gs>
              <a:gs pos="50000">
                <a:srgbClr val="C4E59F">
                  <a:tint val="44500"/>
                  <a:satMod val="160000"/>
                </a:srgbClr>
              </a:gs>
              <a:gs pos="100000">
                <a:srgbClr val="C4E59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80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Interconnection Network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029200" y="4800600"/>
            <a:ext cx="376238" cy="71438"/>
            <a:chOff x="3505200" y="4648200"/>
            <a:chExt cx="376238" cy="71437"/>
          </a:xfrm>
        </p:grpSpPr>
        <p:sp>
          <p:nvSpPr>
            <p:cNvPr id="62" name="Oval 61"/>
            <p:cNvSpPr>
              <a:spLocks noChangeArrowheads="1"/>
            </p:cNvSpPr>
            <p:nvPr/>
          </p:nvSpPr>
          <p:spPr bwMode="auto">
            <a:xfrm flipH="1" flipV="1">
              <a:off x="3657600" y="4648200"/>
              <a:ext cx="71438" cy="714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 flipH="1" flipV="1">
              <a:off x="3810000" y="4648200"/>
              <a:ext cx="71438" cy="714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 flipH="1" flipV="1">
              <a:off x="3505200" y="4648200"/>
              <a:ext cx="71438" cy="714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685800" y="2209800"/>
            <a:ext cx="2362200" cy="1582738"/>
            <a:chOff x="914400" y="2209800"/>
            <a:chExt cx="2362200" cy="1582737"/>
          </a:xfrm>
        </p:grpSpPr>
        <p:sp>
          <p:nvSpPr>
            <p:cNvPr id="66" name="Rectangle 3"/>
            <p:cNvSpPr>
              <a:spLocks noChangeArrowheads="1"/>
            </p:cNvSpPr>
            <p:nvPr/>
          </p:nvSpPr>
          <p:spPr bwMode="auto">
            <a:xfrm>
              <a:off x="914400" y="2209800"/>
              <a:ext cx="2362200" cy="1295399"/>
            </a:xfrm>
            <a:prstGeom prst="rect">
              <a:avLst/>
            </a:prstGeom>
            <a:gradFill flip="none" rotWithShape="1">
              <a:gsLst>
                <a:gs pos="0">
                  <a:srgbClr val="99FF99"/>
                </a:gs>
                <a:gs pos="100000">
                  <a:srgbClr val="CCFFCC"/>
                </a:gs>
              </a:gsLst>
              <a:lin ang="16200000" scaled="1"/>
              <a:tileRect/>
            </a:gradFill>
            <a:ln w="12700">
              <a:solidFill>
                <a:srgbClr val="333300"/>
              </a:solidFill>
              <a:prstDash val="solid"/>
              <a:miter lim="800000"/>
              <a:headEnd/>
              <a:tailEnd/>
            </a:ln>
            <a:effectLst>
              <a:outerShdw blurRad="381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none" tIns="0"/>
            <a:lstStyle/>
            <a:p>
              <a:pPr>
                <a:defRPr/>
              </a:pPr>
              <a:r>
                <a:rPr lang="en-US" b="1" dirty="0"/>
                <a:t>SIMT Core Cluster</a:t>
              </a: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990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  <p:sp>
          <p:nvSpPr>
            <p:cNvPr id="68" name="Line 205"/>
            <p:cNvSpPr>
              <a:spLocks noChangeShapeType="1"/>
            </p:cNvSpPr>
            <p:nvPr/>
          </p:nvSpPr>
          <p:spPr bwMode="auto">
            <a:xfrm>
              <a:off x="2057400" y="3505199"/>
              <a:ext cx="3175" cy="287338"/>
            </a:xfrm>
            <a:prstGeom prst="line">
              <a:avLst/>
            </a:prstGeom>
            <a:ln>
              <a:solidFill>
                <a:schemeClr val="accent1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33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6096000" y="4191000"/>
            <a:ext cx="1676400" cy="1951038"/>
            <a:chOff x="4406388" y="4043366"/>
            <a:chExt cx="904308" cy="1951033"/>
          </a:xfrm>
        </p:grpSpPr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570808" y="4348165"/>
              <a:ext cx="616574" cy="6095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Memory</a:t>
              </a:r>
            </a:p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Partition</a:t>
              </a: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4406388" y="5414962"/>
              <a:ext cx="904308" cy="5794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GDDR3/GDDR5</a:t>
              </a:r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>
              <a:off x="4858542" y="4957764"/>
              <a:ext cx="1713" cy="4317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74" name="Line 224"/>
            <p:cNvSpPr>
              <a:spLocks noChangeShapeType="1"/>
            </p:cNvSpPr>
            <p:nvPr/>
          </p:nvSpPr>
          <p:spPr bwMode="auto">
            <a:xfrm>
              <a:off x="4858542" y="4043366"/>
              <a:ext cx="1713" cy="287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2743200" y="4191000"/>
            <a:ext cx="1676400" cy="1951038"/>
            <a:chOff x="4406388" y="4043366"/>
            <a:chExt cx="904308" cy="1951033"/>
          </a:xfrm>
        </p:grpSpPr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4570808" y="4348165"/>
              <a:ext cx="616574" cy="6095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Memory</a:t>
              </a:r>
            </a:p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Partition</a:t>
              </a: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406388" y="5414962"/>
              <a:ext cx="904308" cy="5794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GDDR3/GDDR5</a:t>
              </a:r>
            </a:p>
          </p:txBody>
        </p:sp>
        <p:sp>
          <p:nvSpPr>
            <p:cNvPr id="78" name="Line 98"/>
            <p:cNvSpPr>
              <a:spLocks noChangeShapeType="1"/>
            </p:cNvSpPr>
            <p:nvPr/>
          </p:nvSpPr>
          <p:spPr bwMode="auto">
            <a:xfrm>
              <a:off x="4858542" y="4957764"/>
              <a:ext cx="1713" cy="4317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79" name="Line 224"/>
            <p:cNvSpPr>
              <a:spLocks noChangeShapeType="1"/>
            </p:cNvSpPr>
            <p:nvPr/>
          </p:nvSpPr>
          <p:spPr bwMode="auto">
            <a:xfrm>
              <a:off x="4858542" y="4043366"/>
              <a:ext cx="1713" cy="287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990600" y="4191000"/>
            <a:ext cx="1676400" cy="1951038"/>
            <a:chOff x="4406388" y="4043366"/>
            <a:chExt cx="904308" cy="1951033"/>
          </a:xfrm>
        </p:grpSpPr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4570808" y="4348165"/>
              <a:ext cx="616574" cy="6095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Memory</a:t>
              </a:r>
            </a:p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Partition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4406388" y="5414962"/>
              <a:ext cx="904308" cy="5794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GDDR3/GDDR5</a:t>
              </a:r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>
              <a:off x="4858542" y="4957764"/>
              <a:ext cx="1713" cy="4317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4" name="Line 224"/>
            <p:cNvSpPr>
              <a:spLocks noChangeShapeType="1"/>
            </p:cNvSpPr>
            <p:nvPr/>
          </p:nvSpPr>
          <p:spPr bwMode="auto">
            <a:xfrm>
              <a:off x="4858542" y="4043366"/>
              <a:ext cx="1713" cy="287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85" name="TextBox 47"/>
          <p:cNvSpPr txBox="1">
            <a:spLocks noChangeArrowheads="1"/>
          </p:cNvSpPr>
          <p:nvPr/>
        </p:nvSpPr>
        <p:spPr bwMode="auto">
          <a:xfrm>
            <a:off x="4495800" y="5638800"/>
            <a:ext cx="1616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808080"/>
                </a:solidFill>
                <a:latin typeface="Calibri" pitchFamily="34" charset="0"/>
              </a:rPr>
              <a:t>Off-chip</a:t>
            </a:r>
            <a:r>
              <a:rPr lang="en-US" b="1">
                <a:solidFill>
                  <a:srgbClr val="FFCC99"/>
                </a:solidFill>
                <a:latin typeface="Calibri" pitchFamily="34" charset="0"/>
              </a:rPr>
              <a:t> </a:t>
            </a:r>
            <a:r>
              <a:rPr lang="en-US" b="1">
                <a:solidFill>
                  <a:srgbClr val="808080"/>
                </a:solidFill>
                <a:latin typeface="Calibri" pitchFamily="34" charset="0"/>
              </a:rPr>
              <a:t>DRAM</a:t>
            </a:r>
            <a:endParaRPr lang="en-US"/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3200400" y="2209800"/>
            <a:ext cx="2362200" cy="1582738"/>
            <a:chOff x="914400" y="2209800"/>
            <a:chExt cx="2362200" cy="1582737"/>
          </a:xfrm>
        </p:grpSpPr>
        <p:sp>
          <p:nvSpPr>
            <p:cNvPr id="87" name="Rectangle 3"/>
            <p:cNvSpPr>
              <a:spLocks noChangeArrowheads="1"/>
            </p:cNvSpPr>
            <p:nvPr/>
          </p:nvSpPr>
          <p:spPr bwMode="auto">
            <a:xfrm>
              <a:off x="914400" y="2209800"/>
              <a:ext cx="2362200" cy="1295399"/>
            </a:xfrm>
            <a:prstGeom prst="rect">
              <a:avLst/>
            </a:prstGeom>
            <a:gradFill flip="none" rotWithShape="1">
              <a:gsLst>
                <a:gs pos="0">
                  <a:srgbClr val="99FF99"/>
                </a:gs>
                <a:gs pos="100000">
                  <a:srgbClr val="CCFFCC"/>
                </a:gs>
              </a:gsLst>
              <a:lin ang="16200000" scaled="1"/>
              <a:tileRect/>
            </a:gradFill>
            <a:ln w="12700">
              <a:solidFill>
                <a:srgbClr val="333300"/>
              </a:solidFill>
              <a:prstDash val="solid"/>
              <a:miter lim="800000"/>
              <a:headEnd/>
              <a:tailEnd/>
            </a:ln>
            <a:effectLst>
              <a:outerShdw blurRad="381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none" tIns="0"/>
            <a:lstStyle/>
            <a:p>
              <a:pPr>
                <a:defRPr/>
              </a:pPr>
              <a:r>
                <a:rPr lang="en-US" b="1" dirty="0"/>
                <a:t>SIMT Core Cluster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990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  <p:sp>
          <p:nvSpPr>
            <p:cNvPr id="89" name="Line 205"/>
            <p:cNvSpPr>
              <a:spLocks noChangeShapeType="1"/>
            </p:cNvSpPr>
            <p:nvPr/>
          </p:nvSpPr>
          <p:spPr bwMode="auto">
            <a:xfrm>
              <a:off x="2057400" y="3505199"/>
              <a:ext cx="3175" cy="287338"/>
            </a:xfrm>
            <a:prstGeom prst="line">
              <a:avLst/>
            </a:prstGeom>
            <a:ln>
              <a:solidFill>
                <a:schemeClr val="accent1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2133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6096000" y="2209800"/>
            <a:ext cx="2362200" cy="1582738"/>
            <a:chOff x="914400" y="2209800"/>
            <a:chExt cx="2362200" cy="1582737"/>
          </a:xfrm>
        </p:grpSpPr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914400" y="2209800"/>
              <a:ext cx="2362200" cy="1295399"/>
            </a:xfrm>
            <a:prstGeom prst="rect">
              <a:avLst/>
            </a:prstGeom>
            <a:gradFill flip="none" rotWithShape="1">
              <a:gsLst>
                <a:gs pos="0">
                  <a:srgbClr val="99FF99"/>
                </a:gs>
                <a:gs pos="100000">
                  <a:srgbClr val="CCFFCC"/>
                </a:gs>
              </a:gsLst>
              <a:lin ang="16200000" scaled="1"/>
              <a:tileRect/>
            </a:gradFill>
            <a:ln w="12700">
              <a:solidFill>
                <a:srgbClr val="333300"/>
              </a:solidFill>
              <a:prstDash val="solid"/>
              <a:miter lim="800000"/>
              <a:headEnd/>
              <a:tailEnd/>
            </a:ln>
            <a:effectLst>
              <a:outerShdw blurRad="381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none" tIns="0"/>
            <a:lstStyle/>
            <a:p>
              <a:pPr>
                <a:defRPr/>
              </a:pPr>
              <a:r>
                <a:rPr lang="en-US" b="1" dirty="0"/>
                <a:t>SIMT Core Cluster</a:t>
              </a: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990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  <p:sp>
          <p:nvSpPr>
            <p:cNvPr id="94" name="Line 205"/>
            <p:cNvSpPr>
              <a:spLocks noChangeShapeType="1"/>
            </p:cNvSpPr>
            <p:nvPr/>
          </p:nvSpPr>
          <p:spPr bwMode="auto">
            <a:xfrm>
              <a:off x="2057400" y="3505199"/>
              <a:ext cx="3175" cy="287338"/>
            </a:xfrm>
            <a:prstGeom prst="line">
              <a:avLst/>
            </a:prstGeom>
            <a:ln>
              <a:solidFill>
                <a:schemeClr val="accent1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2133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457200" y="3657600"/>
            <a:ext cx="8229600" cy="26670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7F3D-AB02-A541-9DE7-EB0ECE49E947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ViterbiTemplat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00FF"/>
      </a:accent1>
      <a:accent2>
        <a:srgbClr val="FF0000"/>
      </a:accent2>
      <a:accent3>
        <a:srgbClr val="00FF00"/>
      </a:accent3>
      <a:accent4>
        <a:srgbClr val="800080"/>
      </a:accent4>
      <a:accent5>
        <a:srgbClr val="00FFFF"/>
      </a:accent5>
      <a:accent6>
        <a:srgbClr val="FF80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 marL="0" marR="0" indent="0" algn="ctr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200" b="1" u="none" strike="noStrike" kern="1200" cap="none" spc="0" normalizeH="0" baseline="0" noProof="0" dirty="0" smtClean="0">
            <a:ln>
              <a:noFill/>
            </a:ln>
            <a:solidFill>
              <a:srgbClr val="990000"/>
            </a:solidFill>
            <a:effectLst/>
            <a:uLnTx/>
            <a:uFillTx/>
            <a:latin typeface="Arial"/>
            <a:ea typeface="+mj-ea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Blank Presentation">
    <a:majorFont>
      <a:latin typeface="Comic Sans MS"/>
      <a:ea typeface=""/>
      <a:cs typeface=""/>
    </a:majorFont>
    <a:minorFont>
      <a:latin typeface="Comic Sans MS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41021</TotalTime>
  <Words>1918</Words>
  <Application>Microsoft Macintosh PowerPoint</Application>
  <PresentationFormat>On-screen Show (4:3)</PresentationFormat>
  <Paragraphs>653</Paragraphs>
  <Slides>29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5" baseType="lpstr">
      <vt:lpstr>Arial  </vt:lpstr>
      <vt:lpstr>Arial Unicode MS</vt:lpstr>
      <vt:lpstr>WhitneyHTF-Bold</vt:lpstr>
      <vt:lpstr>Arial</vt:lpstr>
      <vt:lpstr>Calibri</vt:lpstr>
      <vt:lpstr>Comic Sans MS</vt:lpstr>
      <vt:lpstr>Consolas</vt:lpstr>
      <vt:lpstr>Lucida Grande</vt:lpstr>
      <vt:lpstr>Menlo Regular</vt:lpstr>
      <vt:lpstr>Myriad Pro</vt:lpstr>
      <vt:lpstr>Times</vt:lpstr>
      <vt:lpstr>Times New Roman</vt:lpstr>
      <vt:lpstr>Verdana</vt:lpstr>
      <vt:lpstr>Office Theme</vt:lpstr>
      <vt:lpstr>CustomViterbiTemplate</vt:lpstr>
      <vt:lpstr>Visio</vt:lpstr>
      <vt:lpstr>GPU Computing Architecture</vt:lpstr>
      <vt:lpstr>GPU Instruction Set Architecture (ISA)</vt:lpstr>
      <vt:lpstr>Some Example PTX Syntax</vt:lpstr>
      <vt:lpstr>Generic GPGPU Architecture</vt:lpstr>
      <vt:lpstr>Extra resources</vt:lpstr>
      <vt:lpstr>GPU Microarchitecture Overview</vt:lpstr>
      <vt:lpstr>GPU Microarchitecture</vt:lpstr>
      <vt:lpstr>PowerPoint Presentation</vt:lpstr>
      <vt:lpstr>GPU Microarchitecture Overview</vt:lpstr>
      <vt:lpstr>Inside a SIMT Core</vt:lpstr>
      <vt:lpstr>Inside an “NVIDIA-style” SIMT Core</vt:lpstr>
      <vt:lpstr>Fetch + Decode</vt:lpstr>
      <vt:lpstr>Instruction Issue</vt:lpstr>
      <vt:lpstr>Review: In-order Scoreboard </vt:lpstr>
      <vt:lpstr>Example</vt:lpstr>
      <vt:lpstr>SIMT Using a Hardware Stack</vt:lpstr>
      <vt:lpstr>Register File</vt:lpstr>
      <vt:lpstr>Banked Register File</vt:lpstr>
      <vt:lpstr>Register Bank Conflicts</vt:lpstr>
      <vt:lpstr>Operand Collector</vt:lpstr>
      <vt:lpstr>Operand Collector (1)</vt:lpstr>
      <vt:lpstr>Operand Collector (2)</vt:lpstr>
      <vt:lpstr>GPU Memory Address Spaces</vt:lpstr>
      <vt:lpstr>Local (Private) Address Space</vt:lpstr>
      <vt:lpstr>Global Address Spaces</vt:lpstr>
      <vt:lpstr>Shared (Local) Address Space</vt:lpstr>
      <vt:lpstr>Review: Bank Conflicts</vt:lpstr>
      <vt:lpstr>Shared Memory Bank Conflicts</vt:lpstr>
      <vt:lpstr>Shared Memory Bank Conflicts</vt:lpstr>
    </vt:vector>
  </TitlesOfParts>
  <Company>University of British 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Computing Architectures</dc:title>
  <dc:creator>Tor M. Aamodt</dc:creator>
  <cp:lastModifiedBy>Daniel Wong</cp:lastModifiedBy>
  <cp:revision>307</cp:revision>
  <dcterms:created xsi:type="dcterms:W3CDTF">2014-01-25T00:49:03Z</dcterms:created>
  <dcterms:modified xsi:type="dcterms:W3CDTF">2019-04-26T06:06:37Z</dcterms:modified>
</cp:coreProperties>
</file>