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B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4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2646-F5FD-4F22-A5D3-712000FE304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06A902A-18CB-46EE-959E-1A37406C5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706D3C9-65AE-4F88-AC4C-684ABFEF3198}"/>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5" name="Espaço Reservado para Rodapé 4">
            <a:extLst>
              <a:ext uri="{FF2B5EF4-FFF2-40B4-BE49-F238E27FC236}">
                <a16:creationId xmlns:a16="http://schemas.microsoft.com/office/drawing/2014/main" id="{E2BBB941-F15B-45BA-8653-121097A8B0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B7CC5EF-2B34-47F2-B2F2-F7DA684F1FEE}"/>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153659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43D18-C559-49CD-8B10-9F81179EFA0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525CEB7-FE4A-4FB4-9344-D7D1E9ED500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0BCB792-5D95-442D-B28B-2B316783FC3B}"/>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5" name="Espaço Reservado para Rodapé 4">
            <a:extLst>
              <a:ext uri="{FF2B5EF4-FFF2-40B4-BE49-F238E27FC236}">
                <a16:creationId xmlns:a16="http://schemas.microsoft.com/office/drawing/2014/main" id="{9DA1AABE-E65A-4C11-97F0-FADFB0F11E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C36F6A-2C7F-4635-9256-90AF73FD69DC}"/>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368512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8083582-357E-46E3-8EDA-CA14087EC3A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ACD581D-6123-4943-8331-7A780F6DCD4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2F1A65-4717-4C7C-B520-E8BD2D811167}"/>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5" name="Espaço Reservado para Rodapé 4">
            <a:extLst>
              <a:ext uri="{FF2B5EF4-FFF2-40B4-BE49-F238E27FC236}">
                <a16:creationId xmlns:a16="http://schemas.microsoft.com/office/drawing/2014/main" id="{C3D6DFC0-C2C1-44B8-ADE3-B7A49DC080B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0B9C24-1508-472C-9C74-5C0E3B52583B}"/>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231464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E4A54-9915-4A10-8D81-68C718E9312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1F3791F-B51C-499A-8A59-136E88B1636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DB4835-249C-4B58-8F4D-F812E0EB8DCC}"/>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5" name="Espaço Reservado para Rodapé 4">
            <a:extLst>
              <a:ext uri="{FF2B5EF4-FFF2-40B4-BE49-F238E27FC236}">
                <a16:creationId xmlns:a16="http://schemas.microsoft.com/office/drawing/2014/main" id="{8E2EA23A-7309-47B3-891E-2F5A9D7D95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BA592A4-FEF5-4C75-A0A1-3EDE47B12427}"/>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84533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ADBC0-75C8-4B01-9856-43819B6B4D4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D875310-93CC-4394-B004-D9DBE1D00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099671F-E97E-46B0-A1A5-FD48BAABFCAB}"/>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5" name="Espaço Reservado para Rodapé 4">
            <a:extLst>
              <a:ext uri="{FF2B5EF4-FFF2-40B4-BE49-F238E27FC236}">
                <a16:creationId xmlns:a16="http://schemas.microsoft.com/office/drawing/2014/main" id="{CF5B0929-B6D7-4749-8DE5-FE0073466BB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F57842D-9FC0-4D82-B05C-C6313106DEEE}"/>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43353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BDEA8-FF44-4C96-B649-BB879037C2D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442241A-8C63-4A08-A090-A8FED05E3EE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CCFF99F-45C8-4D50-A3C9-0A5B7D5E6BA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E117FFB-D4D5-48BB-B913-8072FC6131E5}"/>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6" name="Espaço Reservado para Rodapé 5">
            <a:extLst>
              <a:ext uri="{FF2B5EF4-FFF2-40B4-BE49-F238E27FC236}">
                <a16:creationId xmlns:a16="http://schemas.microsoft.com/office/drawing/2014/main" id="{DE8837F4-534A-45D4-9BAF-3105177F2D1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F007A8E-8F4C-4F11-94ED-03E258BD7036}"/>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139990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45613-4EEA-4922-A492-903BD9F8106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C47E5C7-C1D1-4704-BD08-ACE747930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E3F5050-78BF-4849-AF61-330DF4DB427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D05E094-8C78-4609-A2D0-60FAA12F5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585217E-D91B-4AA6-833B-ECC6BFBFCB9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F55F404-DB01-4886-AAC5-336349FAFDA4}"/>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8" name="Espaço Reservado para Rodapé 7">
            <a:extLst>
              <a:ext uri="{FF2B5EF4-FFF2-40B4-BE49-F238E27FC236}">
                <a16:creationId xmlns:a16="http://schemas.microsoft.com/office/drawing/2014/main" id="{4C434034-4E4F-492D-843C-7C89D810F14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77B7779-9461-4A02-9B4B-351A25F6ACC0}"/>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326234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47C28-A7F9-4BD9-A534-D3CB39AEAC4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CAE372-45F2-40D2-9E22-6B77593A98EC}"/>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4" name="Espaço Reservado para Rodapé 3">
            <a:extLst>
              <a:ext uri="{FF2B5EF4-FFF2-40B4-BE49-F238E27FC236}">
                <a16:creationId xmlns:a16="http://schemas.microsoft.com/office/drawing/2014/main" id="{DC06DD3F-34F2-48B6-9CCB-147207EA916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03C967E-A569-4A89-88B0-A58F2D99008F}"/>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36779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517EE7-AD79-44CB-87D4-DCF22FA81252}"/>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3" name="Espaço Reservado para Rodapé 2">
            <a:extLst>
              <a:ext uri="{FF2B5EF4-FFF2-40B4-BE49-F238E27FC236}">
                <a16:creationId xmlns:a16="http://schemas.microsoft.com/office/drawing/2014/main" id="{2A490D3C-85D8-49F7-B429-A90F948B6E0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A2781E0-8EF0-4F8B-8B4B-659EC83F337F}"/>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381840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7C39F-382B-4AF5-8B70-6419194CB2D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4599FDF-01E8-4A6C-B485-19059575C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A982DE8-95C9-45A1-822E-D7A5B879C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BC9C339-5C0A-4983-B354-B86B49F88B5B}"/>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6" name="Espaço Reservado para Rodapé 5">
            <a:extLst>
              <a:ext uri="{FF2B5EF4-FFF2-40B4-BE49-F238E27FC236}">
                <a16:creationId xmlns:a16="http://schemas.microsoft.com/office/drawing/2014/main" id="{776A6403-C2CE-4AA2-B206-776E079BAE7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AD29E61-C7C6-414C-ADCC-3EFEDB8DA7F3}"/>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40452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366AA-BE64-484C-902C-B997FA54F69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85013BA-C9EF-47C0-BCD1-F0876D953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3BFCF64-9CF9-4CCE-A3F1-375C0CAAB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7ED6E5E-DF63-4994-8C02-74D578E1C6B8}"/>
              </a:ext>
            </a:extLst>
          </p:cNvPr>
          <p:cNvSpPr>
            <a:spLocks noGrp="1"/>
          </p:cNvSpPr>
          <p:nvPr>
            <p:ph type="dt" sz="half" idx="10"/>
          </p:nvPr>
        </p:nvSpPr>
        <p:spPr/>
        <p:txBody>
          <a:bodyPr/>
          <a:lstStyle/>
          <a:p>
            <a:fld id="{1BCA0278-7D95-4CE3-9C0E-87C3F6B13FE4}" type="datetimeFigureOut">
              <a:rPr lang="pt-BR" smtClean="0"/>
              <a:t>15/10/2023</a:t>
            </a:fld>
            <a:endParaRPr lang="pt-BR"/>
          </a:p>
        </p:txBody>
      </p:sp>
      <p:sp>
        <p:nvSpPr>
          <p:cNvPr id="6" name="Espaço Reservado para Rodapé 5">
            <a:extLst>
              <a:ext uri="{FF2B5EF4-FFF2-40B4-BE49-F238E27FC236}">
                <a16:creationId xmlns:a16="http://schemas.microsoft.com/office/drawing/2014/main" id="{0A116605-459B-4FEC-B013-DC930977544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38F80DF-AC15-4490-8D5B-856FB4A0833C}"/>
              </a:ext>
            </a:extLst>
          </p:cNvPr>
          <p:cNvSpPr>
            <a:spLocks noGrp="1"/>
          </p:cNvSpPr>
          <p:nvPr>
            <p:ph type="sldNum" sz="quarter" idx="12"/>
          </p:nvPr>
        </p:nvSpPr>
        <p:spPr/>
        <p:txBody>
          <a:bodyPr/>
          <a:lstStyle/>
          <a:p>
            <a:fld id="{55ED45BB-45F9-4447-ACCC-2517B693153A}" type="slidenum">
              <a:rPr lang="pt-BR" smtClean="0"/>
              <a:t>‹nº›</a:t>
            </a:fld>
            <a:endParaRPr lang="pt-BR"/>
          </a:p>
        </p:txBody>
      </p:sp>
    </p:spTree>
    <p:extLst>
      <p:ext uri="{BB962C8B-B14F-4D97-AF65-F5344CB8AC3E}">
        <p14:creationId xmlns:p14="http://schemas.microsoft.com/office/powerpoint/2010/main" val="287910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1DE7CED-CBE2-40E3-A492-8F8449031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2C78978-3E5D-4CEE-B073-C2CE4DCAD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CA30CC3-21CB-4105-8BCE-FF4FE7F88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A0278-7D95-4CE3-9C0E-87C3F6B13FE4}" type="datetimeFigureOut">
              <a:rPr lang="pt-BR" smtClean="0"/>
              <a:t>15/10/2023</a:t>
            </a:fld>
            <a:endParaRPr lang="pt-BR"/>
          </a:p>
        </p:txBody>
      </p:sp>
      <p:sp>
        <p:nvSpPr>
          <p:cNvPr id="5" name="Espaço Reservado para Rodapé 4">
            <a:extLst>
              <a:ext uri="{FF2B5EF4-FFF2-40B4-BE49-F238E27FC236}">
                <a16:creationId xmlns:a16="http://schemas.microsoft.com/office/drawing/2014/main" id="{0BC69041-A5FD-48F0-89F3-C2C2020D4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27FF6F8-12FF-4F2A-B379-0FF667284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45BB-45F9-4447-ACCC-2517B693153A}" type="slidenum">
              <a:rPr lang="pt-BR" smtClean="0"/>
              <a:t>‹nº›</a:t>
            </a:fld>
            <a:endParaRPr lang="pt-BR"/>
          </a:p>
        </p:txBody>
      </p:sp>
      <p:sp>
        <p:nvSpPr>
          <p:cNvPr id="8" name="CaixaDeTexto 7">
            <a:extLst>
              <a:ext uri="{FF2B5EF4-FFF2-40B4-BE49-F238E27FC236}">
                <a16:creationId xmlns:a16="http://schemas.microsoft.com/office/drawing/2014/main" id="{DF43F475-5F62-4044-92FE-4C4260925E9F}"/>
              </a:ext>
            </a:extLst>
          </p:cNvPr>
          <p:cNvSpPr txBox="1"/>
          <p:nvPr userDrawn="1">
            <p:extLst>
              <p:ext uri="{1162E1C5-73C7-4A58-AE30-91384D911F3F}">
                <p184:classification xmlns:p184="http://schemas.microsoft.com/office/powerpoint/2018/4/main" val="ftr"/>
              </p:ext>
            </p:extLst>
          </p:nvPr>
        </p:nvSpPr>
        <p:spPr>
          <a:xfrm>
            <a:off x="0" y="6705600"/>
            <a:ext cx="2133600" cy="152400"/>
          </a:xfrm>
          <a:prstGeom prst="rect">
            <a:avLst/>
          </a:prstGeom>
        </p:spPr>
        <p:txBody>
          <a:bodyPr horzOverflow="overflow" lIns="0" tIns="0" rIns="0" bIns="0">
            <a:spAutoFit/>
          </a:bodyPr>
          <a:lstStyle/>
          <a:p>
            <a:pPr algn="l"/>
            <a:r>
              <a:rPr lang="pt-BR" sz="1000">
                <a:solidFill>
                  <a:srgbClr val="A80000"/>
                </a:solidFill>
                <a:latin typeface="Calibri" panose="020F0502020204030204" pitchFamily="34" charset="0"/>
                <a:cs typeface="Calibri" panose="020F0502020204030204" pitchFamily="34" charset="0"/>
              </a:rPr>
              <a:t>                                    [Strictly confidential]</a:t>
            </a:r>
          </a:p>
        </p:txBody>
      </p:sp>
    </p:spTree>
    <p:extLst>
      <p:ext uri="{BB962C8B-B14F-4D97-AF65-F5344CB8AC3E}">
        <p14:creationId xmlns:p14="http://schemas.microsoft.com/office/powerpoint/2010/main" val="50549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E6E7A0D-325D-454B-8AB5-D4AB1BF61704}"/>
              </a:ext>
            </a:extLst>
          </p:cNvPr>
          <p:cNvSpPr/>
          <p:nvPr/>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pic>
        <p:nvPicPr>
          <p:cNvPr id="7" name="Gráfico 6">
            <a:extLst>
              <a:ext uri="{FF2B5EF4-FFF2-40B4-BE49-F238E27FC236}">
                <a16:creationId xmlns:a16="http://schemas.microsoft.com/office/drawing/2014/main" id="{C5573AE3-A20A-4F72-92ED-8D9EF6B0EC4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84001"/>
          <a:stretch/>
        </p:blipFill>
        <p:spPr>
          <a:xfrm>
            <a:off x="9217808" y="2481261"/>
            <a:ext cx="1260893" cy="1895475"/>
          </a:xfrm>
          <a:prstGeom prst="rect">
            <a:avLst/>
          </a:prstGeom>
        </p:spPr>
      </p:pic>
      <p:pic>
        <p:nvPicPr>
          <p:cNvPr id="8" name="Gráfico 7">
            <a:extLst>
              <a:ext uri="{FF2B5EF4-FFF2-40B4-BE49-F238E27FC236}">
                <a16:creationId xmlns:a16="http://schemas.microsoft.com/office/drawing/2014/main" id="{9D09350E-7CE5-4C36-9D1D-DFF31DB8A69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926" r="64074"/>
          <a:stretch/>
        </p:blipFill>
        <p:spPr>
          <a:xfrm>
            <a:off x="3636227" y="2481263"/>
            <a:ext cx="1260893" cy="1895475"/>
          </a:xfrm>
          <a:prstGeom prst="rect">
            <a:avLst/>
          </a:prstGeom>
        </p:spPr>
      </p:pic>
      <p:pic>
        <p:nvPicPr>
          <p:cNvPr id="11" name="Gráfico 10">
            <a:extLst>
              <a:ext uri="{FF2B5EF4-FFF2-40B4-BE49-F238E27FC236}">
                <a16:creationId xmlns:a16="http://schemas.microsoft.com/office/drawing/2014/main" id="{4F6761AD-DBAC-42C2-92A2-1FDF62235FD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9213" r="36808"/>
          <a:stretch/>
        </p:blipFill>
        <p:spPr>
          <a:xfrm>
            <a:off x="5153709" y="2481263"/>
            <a:ext cx="1889761" cy="1895475"/>
          </a:xfrm>
          <a:prstGeom prst="rect">
            <a:avLst/>
          </a:prstGeom>
        </p:spPr>
      </p:pic>
      <p:pic>
        <p:nvPicPr>
          <p:cNvPr id="12" name="Gráfico 11">
            <a:extLst>
              <a:ext uri="{FF2B5EF4-FFF2-40B4-BE49-F238E27FC236}">
                <a16:creationId xmlns:a16="http://schemas.microsoft.com/office/drawing/2014/main" id="{F02DEE0D-455F-4A79-B4DE-B9939FAC893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6866" r="12056"/>
          <a:stretch/>
        </p:blipFill>
        <p:spPr>
          <a:xfrm>
            <a:off x="7300059" y="2481263"/>
            <a:ext cx="1661160" cy="1895475"/>
          </a:xfrm>
          <a:prstGeom prst="rect">
            <a:avLst/>
          </a:prstGeom>
        </p:spPr>
      </p:pic>
      <p:pic>
        <p:nvPicPr>
          <p:cNvPr id="13" name="Gráfico 12">
            <a:extLst>
              <a:ext uri="{FF2B5EF4-FFF2-40B4-BE49-F238E27FC236}">
                <a16:creationId xmlns:a16="http://schemas.microsoft.com/office/drawing/2014/main" id="{3E6CD08C-8CD4-4A79-9946-DBF3A10C608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3618" r="-193"/>
          <a:stretch/>
        </p:blipFill>
        <p:spPr>
          <a:xfrm>
            <a:off x="9217808" y="2481262"/>
            <a:ext cx="518158" cy="1895475"/>
          </a:xfrm>
          <a:prstGeom prst="rect">
            <a:avLst/>
          </a:prstGeom>
        </p:spPr>
      </p:pic>
      <p:pic>
        <p:nvPicPr>
          <p:cNvPr id="25" name="Imagem 24" descr="Padrão do plano de fundo&#10;&#10;Descrição gerada automaticamente">
            <a:extLst>
              <a:ext uri="{FF2B5EF4-FFF2-40B4-BE49-F238E27FC236}">
                <a16:creationId xmlns:a16="http://schemas.microsoft.com/office/drawing/2014/main" id="{B58C49AB-A1AF-48F3-91C4-C11EB0D454DC}"/>
              </a:ext>
            </a:extLst>
          </p:cNvPr>
          <p:cNvPicPr>
            <a:picLocks noChangeAspect="1"/>
          </p:cNvPicPr>
          <p:nvPr/>
        </p:nvPicPr>
        <p:blipFill rotWithShape="1">
          <a:blip r:embed="rId4">
            <a:extLst>
              <a:ext uri="{28A0092B-C50C-407E-A947-70E740481C1C}">
                <a14:useLocalDpi xmlns:a14="http://schemas.microsoft.com/office/drawing/2010/main" val="0"/>
              </a:ext>
            </a:extLst>
          </a:blip>
          <a:srcRect t="257" b="43494"/>
          <a:stretch/>
        </p:blipFill>
        <p:spPr>
          <a:xfrm>
            <a:off x="0" y="6858000"/>
            <a:ext cx="12192000" cy="6826530"/>
          </a:xfrm>
          <a:prstGeom prst="rect">
            <a:avLst/>
          </a:prstGeom>
        </p:spPr>
      </p:pic>
      <p:sp>
        <p:nvSpPr>
          <p:cNvPr id="17" name="Retângulo: Cantos Arredondados 16">
            <a:extLst>
              <a:ext uri="{FF2B5EF4-FFF2-40B4-BE49-F238E27FC236}">
                <a16:creationId xmlns:a16="http://schemas.microsoft.com/office/drawing/2014/main" id="{C6A28481-0939-4EB1-8575-3B52E7D1EF45}"/>
              </a:ext>
            </a:extLst>
          </p:cNvPr>
          <p:cNvSpPr/>
          <p:nvPr/>
        </p:nvSpPr>
        <p:spPr>
          <a:xfrm>
            <a:off x="1269414" y="7890779"/>
            <a:ext cx="9658350" cy="1033461"/>
          </a:xfrm>
          <a:prstGeom prst="roundRect">
            <a:avLst>
              <a:gd name="adj" fmla="val 50000"/>
            </a:avLst>
          </a:prstGeom>
          <a:solidFill>
            <a:schemeClr val="bg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a:solidFill>
                  <a:srgbClr val="0F3B89"/>
                </a:solidFill>
              </a:rPr>
              <a:t>ENTENDENDO O RELEASE</a:t>
            </a:r>
          </a:p>
        </p:txBody>
      </p:sp>
      <p:sp>
        <p:nvSpPr>
          <p:cNvPr id="51" name="Retângulo: Cantos Arredondados 50">
            <a:extLst>
              <a:ext uri="{FF2B5EF4-FFF2-40B4-BE49-F238E27FC236}">
                <a16:creationId xmlns:a16="http://schemas.microsoft.com/office/drawing/2014/main" id="{22B721E2-0BF2-4DAA-9CAE-3E08C25135A0}"/>
              </a:ext>
            </a:extLst>
          </p:cNvPr>
          <p:cNvSpPr/>
          <p:nvPr/>
        </p:nvSpPr>
        <p:spPr>
          <a:xfrm rot="19305471">
            <a:off x="-9395940" y="12566489"/>
            <a:ext cx="5692877" cy="362824"/>
          </a:xfrm>
          <a:prstGeom prst="roundRect">
            <a:avLst>
              <a:gd name="adj" fmla="val 50000"/>
            </a:avLst>
          </a:prstGeom>
          <a:solidFill>
            <a:schemeClr val="lt1">
              <a:alpha val="68000"/>
            </a:schemeClr>
          </a:solidFill>
          <a:ln>
            <a:solidFill>
              <a:srgbClr val="0F3B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CONHECENDO OS CAMPOS</a:t>
            </a:r>
          </a:p>
        </p:txBody>
      </p:sp>
      <p:pic>
        <p:nvPicPr>
          <p:cNvPr id="52" name="Gráfico 51" descr="Selo 1 estrutura de tópicos">
            <a:extLst>
              <a:ext uri="{FF2B5EF4-FFF2-40B4-BE49-F238E27FC236}">
                <a16:creationId xmlns:a16="http://schemas.microsoft.com/office/drawing/2014/main" id="{3F7E4C6B-6405-4BB3-844C-DB6BE8FADD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7615" y="10853943"/>
            <a:ext cx="478800" cy="478800"/>
          </a:xfrm>
          <a:prstGeom prst="rect">
            <a:avLst/>
          </a:prstGeom>
        </p:spPr>
      </p:pic>
      <p:sp>
        <p:nvSpPr>
          <p:cNvPr id="54" name="Retângulo: Cantos Arredondados 53">
            <a:extLst>
              <a:ext uri="{FF2B5EF4-FFF2-40B4-BE49-F238E27FC236}">
                <a16:creationId xmlns:a16="http://schemas.microsoft.com/office/drawing/2014/main" id="{D9BBCFF6-8B05-4A1B-819A-323F75305CBD}"/>
              </a:ext>
            </a:extLst>
          </p:cNvPr>
          <p:cNvSpPr/>
          <p:nvPr/>
        </p:nvSpPr>
        <p:spPr>
          <a:xfrm rot="19305471">
            <a:off x="-9879658" y="14184769"/>
            <a:ext cx="5692877" cy="362824"/>
          </a:xfrm>
          <a:prstGeom prst="roundRect">
            <a:avLst>
              <a:gd name="adj" fmla="val 50000"/>
            </a:avLst>
          </a:prstGeom>
          <a:solidFill>
            <a:schemeClr val="lt1">
              <a:alpha val="68000"/>
            </a:schemeClr>
          </a:solidFill>
          <a:ln>
            <a:solidFill>
              <a:srgbClr val="0F3B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MEUS PEDIDOS</a:t>
            </a:r>
          </a:p>
        </p:txBody>
      </p:sp>
      <p:pic>
        <p:nvPicPr>
          <p:cNvPr id="55" name="Gráfico 54" descr="Crachá estrutura de tópicos">
            <a:extLst>
              <a:ext uri="{FF2B5EF4-FFF2-40B4-BE49-F238E27FC236}">
                <a16:creationId xmlns:a16="http://schemas.microsoft.com/office/drawing/2014/main" id="{C96A57EC-D7A5-4537-A0A8-D607A8D68C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77732" y="12468858"/>
            <a:ext cx="478800" cy="478800"/>
          </a:xfrm>
          <a:prstGeom prst="rect">
            <a:avLst/>
          </a:prstGeom>
        </p:spPr>
      </p:pic>
      <p:sp>
        <p:nvSpPr>
          <p:cNvPr id="57" name="Retângulo: Cantos Arredondados 56">
            <a:extLst>
              <a:ext uri="{FF2B5EF4-FFF2-40B4-BE49-F238E27FC236}">
                <a16:creationId xmlns:a16="http://schemas.microsoft.com/office/drawing/2014/main" id="{8EAB34A7-6397-4E03-BC8D-F29E58B6C315}"/>
              </a:ext>
            </a:extLst>
          </p:cNvPr>
          <p:cNvSpPr/>
          <p:nvPr/>
        </p:nvSpPr>
        <p:spPr>
          <a:xfrm rot="19305471">
            <a:off x="-10378207" y="15618762"/>
            <a:ext cx="5692877" cy="362824"/>
          </a:xfrm>
          <a:prstGeom prst="roundRect">
            <a:avLst>
              <a:gd name="adj" fmla="val 50000"/>
            </a:avLst>
          </a:prstGeom>
          <a:solidFill>
            <a:schemeClr val="lt1">
              <a:alpha val="68000"/>
            </a:schemeClr>
          </a:solidFill>
          <a:ln>
            <a:solidFill>
              <a:srgbClr val="0F3B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DATAS E  QUANTIDADES</a:t>
            </a:r>
          </a:p>
        </p:txBody>
      </p:sp>
      <p:pic>
        <p:nvPicPr>
          <p:cNvPr id="58" name="Gráfico 57" descr="Selo 3 estrutura de tópicos">
            <a:extLst>
              <a:ext uri="{FF2B5EF4-FFF2-40B4-BE49-F238E27FC236}">
                <a16:creationId xmlns:a16="http://schemas.microsoft.com/office/drawing/2014/main" id="{712FA71B-6A9C-4B45-BF4D-BB26ECBA90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3832" y="13903823"/>
            <a:ext cx="478800" cy="478800"/>
          </a:xfrm>
          <a:prstGeom prst="rect">
            <a:avLst/>
          </a:prstGeom>
        </p:spPr>
      </p:pic>
      <p:sp>
        <p:nvSpPr>
          <p:cNvPr id="60" name="Retângulo: Cantos Arredondados 59">
            <a:extLst>
              <a:ext uri="{FF2B5EF4-FFF2-40B4-BE49-F238E27FC236}">
                <a16:creationId xmlns:a16="http://schemas.microsoft.com/office/drawing/2014/main" id="{2126097E-5FF7-4175-BBC2-3F00DEEDC6F3}"/>
              </a:ext>
            </a:extLst>
          </p:cNvPr>
          <p:cNvSpPr/>
          <p:nvPr/>
        </p:nvSpPr>
        <p:spPr>
          <a:xfrm rot="19305471">
            <a:off x="-11104386" y="17446554"/>
            <a:ext cx="5692877" cy="362824"/>
          </a:xfrm>
          <a:prstGeom prst="roundRect">
            <a:avLst>
              <a:gd name="adj" fmla="val 50000"/>
            </a:avLst>
          </a:prstGeom>
          <a:solidFill>
            <a:schemeClr val="lt1">
              <a:alpha val="68000"/>
            </a:schemeClr>
          </a:solidFill>
          <a:ln>
            <a:solidFill>
              <a:srgbClr val="0F3B8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COMO DEVO PLANEJAR</a:t>
            </a:r>
          </a:p>
        </p:txBody>
      </p:sp>
      <p:pic>
        <p:nvPicPr>
          <p:cNvPr id="61" name="Gráfico 60" descr="Selo 4 estrutura de tópicos">
            <a:extLst>
              <a:ext uri="{FF2B5EF4-FFF2-40B4-BE49-F238E27FC236}">
                <a16:creationId xmlns:a16="http://schemas.microsoft.com/office/drawing/2014/main" id="{82272013-8CAB-4070-9F26-D401E5DD60C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2458" y="15742186"/>
            <a:ext cx="478800" cy="478800"/>
          </a:xfrm>
          <a:prstGeom prst="rect">
            <a:avLst/>
          </a:prstGeom>
        </p:spPr>
      </p:pic>
    </p:spTree>
    <p:extLst>
      <p:ext uri="{BB962C8B-B14F-4D97-AF65-F5344CB8AC3E}">
        <p14:creationId xmlns:p14="http://schemas.microsoft.com/office/powerpoint/2010/main" val="1313732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35" presetClass="path" presetSubtype="0" accel="18000" decel="80000" fill="hold" nodeType="afterEffect">
                                  <p:stCondLst>
                                    <p:cond delay="0"/>
                                  </p:stCondLst>
                                  <p:childTnLst>
                                    <p:animMotion origin="layout" path="M -2.29167E-6 0 L -0.5733 0 " pathEditMode="relative" rAng="0" ptsTypes="AA">
                                      <p:cBhvr>
                                        <p:cTn id="10" dur="2500" fill="hold"/>
                                        <p:tgtEl>
                                          <p:spTgt spid="7"/>
                                        </p:tgtEl>
                                        <p:attrNameLst>
                                          <p:attrName>ppt_x</p:attrName>
                                          <p:attrName>ppt_y</p:attrName>
                                        </p:attrNameLst>
                                      </p:cBhvr>
                                      <p:rCtr x="-28672" y="0"/>
                                    </p:animMotion>
                                  </p:childTnLst>
                                </p:cTn>
                              </p:par>
                              <p:par>
                                <p:cTn id="11" presetID="10" presetClass="entr" presetSubtype="0" fill="hold"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7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700"/>
                                        <p:tgtEl>
                                          <p:spTgt spid="12"/>
                                        </p:tgtEl>
                                      </p:cBhvr>
                                    </p:animEffect>
                                  </p:childTnLst>
                                </p:cTn>
                              </p:par>
                              <p:par>
                                <p:cTn id="17" presetID="10" presetClass="entr" presetSubtype="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00"/>
                                        <p:tgtEl>
                                          <p:spTgt spid="11"/>
                                        </p:tgtEl>
                                      </p:cBhvr>
                                    </p:animEffect>
                                  </p:childTnLst>
                                </p:cTn>
                              </p:par>
                              <p:par>
                                <p:cTn id="20" presetID="10" presetClass="entr" presetSubtype="0" fill="hold" nodeType="withEffect">
                                  <p:stCondLst>
                                    <p:cond delay="1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B08DC98-00E6-63D8-AD2E-A34627265018}"/>
              </a:ext>
            </a:extLst>
          </p:cNvPr>
          <p:cNvSpPr txBox="1"/>
          <p:nvPr/>
        </p:nvSpPr>
        <p:spPr>
          <a:xfrm>
            <a:off x="503583" y="410816"/>
            <a:ext cx="9276521" cy="923330"/>
          </a:xfrm>
          <a:prstGeom prst="rect">
            <a:avLst/>
          </a:prstGeom>
          <a:noFill/>
        </p:spPr>
        <p:txBody>
          <a:bodyPr wrap="square" rtlCol="0">
            <a:spAutoFit/>
          </a:bodyPr>
          <a:lstStyle/>
          <a:p>
            <a:r>
              <a:rPr lang="en-US" dirty="0"/>
              <a:t>Today I will talk about The Leoni Group, </a:t>
            </a:r>
            <a:r>
              <a:rPr lang="en-US" b="0" i="0" dirty="0">
                <a:solidFill>
                  <a:srgbClr val="202225"/>
                </a:solidFill>
                <a:effectLst/>
                <a:latin typeface="myriad-pro-semi-condensed"/>
              </a:rPr>
              <a:t>a global provider of products, solutions, and services for energy and data management in the automotive industry. The group of companies has around 95,000 employees in 27 countries and generated consolidated sales of EUR 5.1 billion in 2022.</a:t>
            </a:r>
            <a:endParaRPr lang="pt-BR" dirty="0"/>
          </a:p>
        </p:txBody>
      </p:sp>
    </p:spTree>
    <p:extLst>
      <p:ext uri="{BB962C8B-B14F-4D97-AF65-F5344CB8AC3E}">
        <p14:creationId xmlns:p14="http://schemas.microsoft.com/office/powerpoint/2010/main" val="101064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BF2EA-FE58-2F23-40B9-35D1CD745928}"/>
              </a:ext>
            </a:extLst>
          </p:cNvPr>
          <p:cNvSpPr>
            <a:spLocks noGrp="1"/>
          </p:cNvSpPr>
          <p:nvPr>
            <p:ph type="title"/>
          </p:nvPr>
        </p:nvSpPr>
        <p:spPr/>
        <p:txBody>
          <a:bodyPr/>
          <a:lstStyle/>
          <a:p>
            <a:r>
              <a:rPr lang="pt-BR" dirty="0" err="1"/>
              <a:t>What</a:t>
            </a:r>
            <a:r>
              <a:rPr lang="pt-BR" dirty="0"/>
              <a:t> Leoni </a:t>
            </a:r>
            <a:r>
              <a:rPr lang="pt-BR" dirty="0" err="1"/>
              <a:t>produce</a:t>
            </a:r>
            <a:r>
              <a:rPr lang="pt-BR" dirty="0"/>
              <a:t>?</a:t>
            </a:r>
          </a:p>
        </p:txBody>
      </p:sp>
      <p:sp>
        <p:nvSpPr>
          <p:cNvPr id="3" name="Espaço Reservado para Conteúdo 2">
            <a:extLst>
              <a:ext uri="{FF2B5EF4-FFF2-40B4-BE49-F238E27FC236}">
                <a16:creationId xmlns:a16="http://schemas.microsoft.com/office/drawing/2014/main" id="{570CCF6F-6A91-F69E-0DAA-B6A0CC0DB983}"/>
              </a:ext>
            </a:extLst>
          </p:cNvPr>
          <p:cNvSpPr>
            <a:spLocks noGrp="1"/>
          </p:cNvSpPr>
          <p:nvPr>
            <p:ph idx="1"/>
          </p:nvPr>
        </p:nvSpPr>
        <p:spPr/>
        <p:txBody>
          <a:bodyPr/>
          <a:lstStyle/>
          <a:p>
            <a:r>
              <a:rPr lang="pt-BR" dirty="0" err="1"/>
              <a:t>Eletrical</a:t>
            </a:r>
            <a:r>
              <a:rPr lang="pt-BR" dirty="0"/>
              <a:t> </a:t>
            </a:r>
            <a:r>
              <a:rPr lang="pt-BR" dirty="0" err="1"/>
              <a:t>harnesses</a:t>
            </a:r>
            <a:r>
              <a:rPr lang="pt-BR" dirty="0"/>
              <a:t>, for </a:t>
            </a:r>
            <a:r>
              <a:rPr lang="pt-BR" dirty="0" err="1"/>
              <a:t>the</a:t>
            </a:r>
            <a:r>
              <a:rPr lang="pt-BR" dirty="0"/>
              <a:t> </a:t>
            </a:r>
            <a:r>
              <a:rPr lang="pt-BR" dirty="0" err="1"/>
              <a:t>automotive</a:t>
            </a:r>
            <a:r>
              <a:rPr lang="pt-BR" dirty="0"/>
              <a:t> sector;</a:t>
            </a:r>
          </a:p>
          <a:p>
            <a:r>
              <a:rPr lang="pt-BR" dirty="0" err="1"/>
              <a:t>Wires</a:t>
            </a:r>
            <a:r>
              <a:rPr lang="pt-BR" dirty="0"/>
              <a:t>;</a:t>
            </a:r>
          </a:p>
          <a:p>
            <a:r>
              <a:rPr lang="pt-BR" dirty="0" err="1"/>
              <a:t>Optical</a:t>
            </a:r>
            <a:r>
              <a:rPr lang="pt-BR" dirty="0"/>
              <a:t> </a:t>
            </a:r>
            <a:r>
              <a:rPr lang="pt-BR" dirty="0" err="1"/>
              <a:t>fibres</a:t>
            </a:r>
            <a:r>
              <a:rPr lang="pt-BR" dirty="0"/>
              <a:t>;</a:t>
            </a:r>
          </a:p>
          <a:p>
            <a:r>
              <a:rPr lang="pt-BR" dirty="0" err="1"/>
              <a:t>Charging</a:t>
            </a:r>
            <a:r>
              <a:rPr lang="pt-BR" dirty="0"/>
              <a:t> </a:t>
            </a:r>
            <a:r>
              <a:rPr lang="pt-BR" dirty="0" err="1"/>
              <a:t>and</a:t>
            </a:r>
            <a:r>
              <a:rPr lang="pt-BR" dirty="0"/>
              <a:t> </a:t>
            </a:r>
            <a:r>
              <a:rPr lang="pt-BR" dirty="0" err="1"/>
              <a:t>power</a:t>
            </a:r>
            <a:r>
              <a:rPr lang="pt-BR" dirty="0"/>
              <a:t> </a:t>
            </a:r>
            <a:r>
              <a:rPr lang="pt-BR" dirty="0" err="1"/>
              <a:t>solutions</a:t>
            </a:r>
            <a:r>
              <a:rPr lang="pt-BR" dirty="0"/>
              <a:t>;</a:t>
            </a:r>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418072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F7B0F-DD62-B387-E3C3-5B6518598E2E}"/>
              </a:ext>
            </a:extLst>
          </p:cNvPr>
          <p:cNvSpPr>
            <a:spLocks noGrp="1"/>
          </p:cNvSpPr>
          <p:nvPr>
            <p:ph type="title"/>
          </p:nvPr>
        </p:nvSpPr>
        <p:spPr/>
        <p:txBody>
          <a:bodyPr/>
          <a:lstStyle/>
          <a:p>
            <a:r>
              <a:rPr lang="pt-BR" dirty="0"/>
              <a:t>Leoni South </a:t>
            </a:r>
            <a:r>
              <a:rPr lang="pt-BR" dirty="0" err="1"/>
              <a:t>America</a:t>
            </a:r>
            <a:endParaRPr lang="pt-BR" dirty="0"/>
          </a:p>
        </p:txBody>
      </p:sp>
      <p:sp>
        <p:nvSpPr>
          <p:cNvPr id="3" name="Espaço Reservado para Conteúdo 2">
            <a:extLst>
              <a:ext uri="{FF2B5EF4-FFF2-40B4-BE49-F238E27FC236}">
                <a16:creationId xmlns:a16="http://schemas.microsoft.com/office/drawing/2014/main" id="{EF7FA337-7866-0336-8793-C288E9AA3E5F}"/>
              </a:ext>
            </a:extLst>
          </p:cNvPr>
          <p:cNvSpPr>
            <a:spLocks noGrp="1"/>
          </p:cNvSpPr>
          <p:nvPr>
            <p:ph idx="1"/>
          </p:nvPr>
        </p:nvSpPr>
        <p:spPr/>
        <p:txBody>
          <a:bodyPr/>
          <a:lstStyle/>
          <a:p>
            <a:pPr marL="0" indent="0">
              <a:buNone/>
            </a:pPr>
            <a:r>
              <a:rPr lang="en-US" dirty="0"/>
              <a:t>Leoni South America has two plants, in Brazil and Paraguay.</a:t>
            </a:r>
          </a:p>
          <a:p>
            <a:pPr marL="0" indent="0">
              <a:buNone/>
            </a:pPr>
            <a:r>
              <a:rPr lang="en-US" dirty="0"/>
              <a:t>Leoni Brazil stopped your production in 2023, now has only an office in Brazil. It used to have 400 people employed and now only 20 people left.</a:t>
            </a:r>
            <a:endParaRPr lang="pt-BR" dirty="0"/>
          </a:p>
        </p:txBody>
      </p:sp>
    </p:spTree>
    <p:extLst>
      <p:ext uri="{BB962C8B-B14F-4D97-AF65-F5344CB8AC3E}">
        <p14:creationId xmlns:p14="http://schemas.microsoft.com/office/powerpoint/2010/main" val="152165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8E053-14A5-D88F-DAE2-70EF65BFEB2B}"/>
              </a:ext>
            </a:extLst>
          </p:cNvPr>
          <p:cNvSpPr>
            <a:spLocks noGrp="1"/>
          </p:cNvSpPr>
          <p:nvPr>
            <p:ph type="title"/>
          </p:nvPr>
        </p:nvSpPr>
        <p:spPr/>
        <p:txBody>
          <a:bodyPr/>
          <a:lstStyle/>
          <a:p>
            <a:r>
              <a:rPr lang="pt-BR" dirty="0"/>
              <a:t>Leoni Paraguay</a:t>
            </a:r>
          </a:p>
        </p:txBody>
      </p:sp>
      <p:sp>
        <p:nvSpPr>
          <p:cNvPr id="3" name="Espaço Reservado para Conteúdo 2">
            <a:extLst>
              <a:ext uri="{FF2B5EF4-FFF2-40B4-BE49-F238E27FC236}">
                <a16:creationId xmlns:a16="http://schemas.microsoft.com/office/drawing/2014/main" id="{7B7D1564-7B2D-920D-1FDA-0664E1BEBA03}"/>
              </a:ext>
            </a:extLst>
          </p:cNvPr>
          <p:cNvSpPr>
            <a:spLocks noGrp="1"/>
          </p:cNvSpPr>
          <p:nvPr>
            <p:ph idx="1"/>
          </p:nvPr>
        </p:nvSpPr>
        <p:spPr/>
        <p:txBody>
          <a:bodyPr/>
          <a:lstStyle/>
          <a:p>
            <a:r>
              <a:rPr lang="pt-BR" dirty="0"/>
              <a:t>Leoni Paraguay </a:t>
            </a:r>
            <a:r>
              <a:rPr lang="pt-BR" dirty="0" err="1"/>
              <a:t>produces</a:t>
            </a:r>
            <a:r>
              <a:rPr lang="pt-BR" dirty="0"/>
              <a:t> </a:t>
            </a:r>
            <a:r>
              <a:rPr lang="pt-BR" dirty="0" err="1"/>
              <a:t>Electrical</a:t>
            </a:r>
            <a:r>
              <a:rPr lang="pt-BR" dirty="0"/>
              <a:t> </a:t>
            </a:r>
            <a:r>
              <a:rPr lang="pt-BR" dirty="0" err="1"/>
              <a:t>harnesses</a:t>
            </a:r>
            <a:r>
              <a:rPr lang="pt-BR" dirty="0"/>
              <a:t> for </a:t>
            </a:r>
            <a:r>
              <a:rPr lang="pt-BR" dirty="0" err="1"/>
              <a:t>various</a:t>
            </a:r>
            <a:r>
              <a:rPr lang="pt-BR" dirty="0"/>
              <a:t> </a:t>
            </a:r>
            <a:r>
              <a:rPr lang="pt-BR" dirty="0" err="1"/>
              <a:t>customers</a:t>
            </a:r>
            <a:r>
              <a:rPr lang="pt-BR" dirty="0"/>
              <a:t>, </a:t>
            </a:r>
            <a:r>
              <a:rPr lang="pt-BR" dirty="0" err="1"/>
              <a:t>whit</a:t>
            </a:r>
            <a:r>
              <a:rPr lang="pt-BR" dirty="0"/>
              <a:t> Caterpillar, CNH, PSA </a:t>
            </a:r>
            <a:r>
              <a:rPr lang="pt-BR" dirty="0" err="1"/>
              <a:t>Group</a:t>
            </a:r>
            <a:r>
              <a:rPr lang="pt-BR" dirty="0"/>
              <a:t>, </a:t>
            </a:r>
            <a:r>
              <a:rPr lang="pt-BR" dirty="0" err="1"/>
              <a:t>Stellantis</a:t>
            </a:r>
            <a:r>
              <a:rPr lang="pt-BR" dirty="0"/>
              <a:t> </a:t>
            </a:r>
            <a:r>
              <a:rPr lang="pt-BR" dirty="0" err="1"/>
              <a:t>Group</a:t>
            </a:r>
            <a:endParaRPr lang="pt-BR" dirty="0"/>
          </a:p>
        </p:txBody>
      </p:sp>
    </p:spTree>
    <p:extLst>
      <p:ext uri="{BB962C8B-B14F-4D97-AF65-F5344CB8AC3E}">
        <p14:creationId xmlns:p14="http://schemas.microsoft.com/office/powerpoint/2010/main" val="20352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E6E7A0D-325D-454B-8AB5-D4AB1BF61704}"/>
              </a:ext>
            </a:extLst>
          </p:cNvPr>
          <p:cNvSpPr/>
          <p:nvPr/>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pic>
        <p:nvPicPr>
          <p:cNvPr id="7" name="Gráfico 6">
            <a:extLst>
              <a:ext uri="{FF2B5EF4-FFF2-40B4-BE49-F238E27FC236}">
                <a16:creationId xmlns:a16="http://schemas.microsoft.com/office/drawing/2014/main" id="{C5573AE3-A20A-4F72-92ED-8D9EF6B0EC4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84001"/>
          <a:stretch/>
        </p:blipFill>
        <p:spPr>
          <a:xfrm>
            <a:off x="2118745" y="2481261"/>
            <a:ext cx="1260893" cy="1895475"/>
          </a:xfrm>
          <a:prstGeom prst="rect">
            <a:avLst/>
          </a:prstGeom>
        </p:spPr>
      </p:pic>
      <p:pic>
        <p:nvPicPr>
          <p:cNvPr id="8" name="Gráfico 7">
            <a:extLst>
              <a:ext uri="{FF2B5EF4-FFF2-40B4-BE49-F238E27FC236}">
                <a16:creationId xmlns:a16="http://schemas.microsoft.com/office/drawing/2014/main" id="{9D09350E-7CE5-4C36-9D1D-DFF31DB8A69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926" r="64074"/>
          <a:stretch/>
        </p:blipFill>
        <p:spPr>
          <a:xfrm>
            <a:off x="3636227" y="2481263"/>
            <a:ext cx="1260893" cy="1895475"/>
          </a:xfrm>
          <a:prstGeom prst="rect">
            <a:avLst/>
          </a:prstGeom>
        </p:spPr>
      </p:pic>
      <p:pic>
        <p:nvPicPr>
          <p:cNvPr id="11" name="Gráfico 10">
            <a:extLst>
              <a:ext uri="{FF2B5EF4-FFF2-40B4-BE49-F238E27FC236}">
                <a16:creationId xmlns:a16="http://schemas.microsoft.com/office/drawing/2014/main" id="{4F6761AD-DBAC-42C2-92A2-1FDF62235FD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9213" r="36808"/>
          <a:stretch/>
        </p:blipFill>
        <p:spPr>
          <a:xfrm>
            <a:off x="5153709" y="2481263"/>
            <a:ext cx="1889761" cy="1895475"/>
          </a:xfrm>
          <a:prstGeom prst="rect">
            <a:avLst/>
          </a:prstGeom>
        </p:spPr>
      </p:pic>
      <p:pic>
        <p:nvPicPr>
          <p:cNvPr id="12" name="Gráfico 11">
            <a:extLst>
              <a:ext uri="{FF2B5EF4-FFF2-40B4-BE49-F238E27FC236}">
                <a16:creationId xmlns:a16="http://schemas.microsoft.com/office/drawing/2014/main" id="{F02DEE0D-455F-4A79-B4DE-B9939FAC893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6866" r="12056"/>
          <a:stretch/>
        </p:blipFill>
        <p:spPr>
          <a:xfrm>
            <a:off x="7300059" y="2481263"/>
            <a:ext cx="1661160" cy="1895475"/>
          </a:xfrm>
          <a:prstGeom prst="rect">
            <a:avLst/>
          </a:prstGeom>
        </p:spPr>
      </p:pic>
      <p:pic>
        <p:nvPicPr>
          <p:cNvPr id="13" name="Gráfico 12">
            <a:extLst>
              <a:ext uri="{FF2B5EF4-FFF2-40B4-BE49-F238E27FC236}">
                <a16:creationId xmlns:a16="http://schemas.microsoft.com/office/drawing/2014/main" id="{3E6CD08C-8CD4-4A79-9946-DBF3A10C608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3618" r="-193"/>
          <a:stretch/>
        </p:blipFill>
        <p:spPr>
          <a:xfrm>
            <a:off x="9217808" y="2481262"/>
            <a:ext cx="518158" cy="1895475"/>
          </a:xfrm>
          <a:prstGeom prst="rect">
            <a:avLst/>
          </a:prstGeom>
        </p:spPr>
      </p:pic>
    </p:spTree>
    <p:extLst>
      <p:ext uri="{BB962C8B-B14F-4D97-AF65-F5344CB8AC3E}">
        <p14:creationId xmlns:p14="http://schemas.microsoft.com/office/powerpoint/2010/main" val="1300055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18000" decel="80000" fill="hold" nodeType="withEffect">
                                  <p:stCondLst>
                                    <p:cond delay="0"/>
                                  </p:stCondLst>
                                  <p:childTnLst>
                                    <p:animMotion origin="layout" path="M -0.00104 -0.00324 L 0.58281 0 " pathEditMode="relative" rAng="0" ptsTypes="AA">
                                      <p:cBhvr>
                                        <p:cTn id="6" dur="2500" fill="hold"/>
                                        <p:tgtEl>
                                          <p:spTgt spid="7"/>
                                        </p:tgtEl>
                                        <p:attrNameLst>
                                          <p:attrName>ppt_x</p:attrName>
                                          <p:attrName>ppt_y</p:attrName>
                                        </p:attrNameLst>
                                      </p:cBhvr>
                                      <p:rCtr x="29193" y="162"/>
                                    </p:animMotion>
                                  </p:childTnLst>
                                </p:cTn>
                              </p:par>
                              <p:par>
                                <p:cTn id="7" presetID="10" presetClass="exit" presetSubtype="0" fill="hold" nodeType="withEffect">
                                  <p:stCondLst>
                                    <p:cond delay="0"/>
                                  </p:stCondLst>
                                  <p:childTnLst>
                                    <p:animEffect transition="out" filter="fade">
                                      <p:cBhvr>
                                        <p:cTn id="8" dur="700"/>
                                        <p:tgtEl>
                                          <p:spTgt spid="8"/>
                                        </p:tgtEl>
                                      </p:cBhvr>
                                    </p:animEffect>
                                    <p:set>
                                      <p:cBhvr>
                                        <p:cTn id="9" dur="1" fill="hold">
                                          <p:stCondLst>
                                            <p:cond delay="699"/>
                                          </p:stCondLst>
                                        </p:cTn>
                                        <p:tgtEl>
                                          <p:spTgt spid="8"/>
                                        </p:tgtEl>
                                        <p:attrNameLst>
                                          <p:attrName>style.visibility</p:attrName>
                                        </p:attrNameLst>
                                      </p:cBhvr>
                                      <p:to>
                                        <p:strVal val="hidden"/>
                                      </p:to>
                                    </p:set>
                                  </p:childTnLst>
                                </p:cTn>
                              </p:par>
                              <p:par>
                                <p:cTn id="10" presetID="10" presetClass="exit" presetSubtype="0" fill="hold" nodeType="withEffect">
                                  <p:stCondLst>
                                    <p:cond delay="500"/>
                                  </p:stCondLst>
                                  <p:childTnLst>
                                    <p:animEffect transition="out" filter="fade">
                                      <p:cBhvr>
                                        <p:cTn id="11" dur="700"/>
                                        <p:tgtEl>
                                          <p:spTgt spid="11"/>
                                        </p:tgtEl>
                                      </p:cBhvr>
                                    </p:animEffect>
                                    <p:set>
                                      <p:cBhvr>
                                        <p:cTn id="12" dur="1" fill="hold">
                                          <p:stCondLst>
                                            <p:cond delay="699"/>
                                          </p:stCondLst>
                                        </p:cTn>
                                        <p:tgtEl>
                                          <p:spTgt spid="11"/>
                                        </p:tgtEl>
                                        <p:attrNameLst>
                                          <p:attrName>style.visibility</p:attrName>
                                        </p:attrNameLst>
                                      </p:cBhvr>
                                      <p:to>
                                        <p:strVal val="hidden"/>
                                      </p:to>
                                    </p:set>
                                  </p:childTnLst>
                                </p:cTn>
                              </p:par>
                              <p:par>
                                <p:cTn id="13" presetID="10" presetClass="exit" presetSubtype="0" fill="hold" nodeType="withEffect">
                                  <p:stCondLst>
                                    <p:cond delay="1000"/>
                                  </p:stCondLst>
                                  <p:childTnLst>
                                    <p:animEffect transition="out" filter="fade">
                                      <p:cBhvr>
                                        <p:cTn id="14" dur="700"/>
                                        <p:tgtEl>
                                          <p:spTgt spid="12"/>
                                        </p:tgtEl>
                                      </p:cBhvr>
                                    </p:animEffect>
                                    <p:set>
                                      <p:cBhvr>
                                        <p:cTn id="15" dur="1" fill="hold">
                                          <p:stCondLst>
                                            <p:cond delay="699"/>
                                          </p:stCondLst>
                                        </p:cTn>
                                        <p:tgtEl>
                                          <p:spTgt spid="12"/>
                                        </p:tgtEl>
                                        <p:attrNameLst>
                                          <p:attrName>style.visibility</p:attrName>
                                        </p:attrNameLst>
                                      </p:cBhvr>
                                      <p:to>
                                        <p:strVal val="hidden"/>
                                      </p:to>
                                    </p:set>
                                  </p:childTnLst>
                                </p:cTn>
                              </p:par>
                              <p:par>
                                <p:cTn id="16" presetID="10" presetClass="exit" presetSubtype="0" fill="hold" nodeType="withEffect">
                                  <p:stCondLst>
                                    <p:cond delay="1500"/>
                                  </p:stCondLst>
                                  <p:childTnLst>
                                    <p:animEffect transition="out" filter="fade">
                                      <p:cBhvr>
                                        <p:cTn id="17" dur="700"/>
                                        <p:tgtEl>
                                          <p:spTgt spid="13"/>
                                        </p:tgtEl>
                                      </p:cBhvr>
                                    </p:animEffect>
                                    <p:set>
                                      <p:cBhvr>
                                        <p:cTn id="18" dur="1" fill="hold">
                                          <p:stCondLst>
                                            <p:cond delay="699"/>
                                          </p:stCondLst>
                                        </p:cTn>
                                        <p:tgtEl>
                                          <p:spTgt spid="13"/>
                                        </p:tgtEl>
                                        <p:attrNameLst>
                                          <p:attrName>style.visibility</p:attrName>
                                        </p:attrNameLst>
                                      </p:cBhvr>
                                      <p:to>
                                        <p:strVal val="hidden"/>
                                      </p:to>
                                    </p:set>
                                  </p:childTnLst>
                                </p:cTn>
                              </p:par>
                            </p:childTnLst>
                          </p:cTn>
                        </p:par>
                        <p:par>
                          <p:cTn id="19" fill="hold">
                            <p:stCondLst>
                              <p:cond delay="2500"/>
                            </p:stCondLst>
                            <p:childTnLst>
                              <p:par>
                                <p:cTn id="20" presetID="10" presetClass="exit" presetSubtype="0" fill="hold" nodeType="after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153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Arial</vt:lpstr>
      <vt:lpstr>Calibri</vt:lpstr>
      <vt:lpstr>Calibri Light</vt:lpstr>
      <vt:lpstr>myriad-pro-semi-condensed</vt:lpstr>
      <vt:lpstr>Tema do Office</vt:lpstr>
      <vt:lpstr>Apresentação do PowerPoint</vt:lpstr>
      <vt:lpstr>Apresentação do PowerPoint</vt:lpstr>
      <vt:lpstr>What Leoni produce?</vt:lpstr>
      <vt:lpstr>Leoni South America</vt:lpstr>
      <vt:lpstr>Leoni Paraguay</vt:lpstr>
      <vt:lpstr>Apresentação do PowerPoint</vt:lpstr>
    </vt:vector>
  </TitlesOfParts>
  <Company>LEONI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Silva, Adriano</dc:creator>
  <cp:lastModifiedBy>Marcos Francisco Aguiar</cp:lastModifiedBy>
  <cp:revision>2</cp:revision>
  <dcterms:created xsi:type="dcterms:W3CDTF">2023-04-05T14:48:28Z</dcterms:created>
  <dcterms:modified xsi:type="dcterms:W3CDTF">2023-10-15T15:07:16Z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46cadfd-7353-495e-98e5-530cd5c6a8d9_Enabled">
    <vt:lpwstr>true</vt:lpwstr>
  </property>
  <property fmtid="{D5CDD505-2E9C-101B-9397-08002B2CF9AE}" pid="3" name="MSIP_Label_b46cadfd-7353-495e-98e5-530cd5c6a8d9_SetDate">
    <vt:lpwstr>2023-04-05T18:54:04Z</vt:lpwstr>
  </property>
  <property fmtid="{D5CDD505-2E9C-101B-9397-08002B2CF9AE}" pid="4" name="MSIP_Label_b46cadfd-7353-495e-98e5-530cd5c6a8d9_Method">
    <vt:lpwstr>Privileged</vt:lpwstr>
  </property>
  <property fmtid="{D5CDD505-2E9C-101B-9397-08002B2CF9AE}" pid="5" name="MSIP_Label_b46cadfd-7353-495e-98e5-530cd5c6a8d9_Name">
    <vt:lpwstr>b46cadfd-7353-495e-98e5-530cd5c6a8d9</vt:lpwstr>
  </property>
  <property fmtid="{D5CDD505-2E9C-101B-9397-08002B2CF9AE}" pid="6" name="MSIP_Label_b46cadfd-7353-495e-98e5-530cd5c6a8d9_SiteId">
    <vt:lpwstr>601e50db-f61c-4594-8e2e-260c58d3cfa1</vt:lpwstr>
  </property>
  <property fmtid="{D5CDD505-2E9C-101B-9397-08002B2CF9AE}" pid="7" name="MSIP_Label_b46cadfd-7353-495e-98e5-530cd5c6a8d9_ActionId">
    <vt:lpwstr>13bc9e55-6e89-411b-b374-331dccc7c2f8</vt:lpwstr>
  </property>
  <property fmtid="{D5CDD505-2E9C-101B-9397-08002B2CF9AE}" pid="8" name="MSIP_Label_b46cadfd-7353-495e-98e5-530cd5c6a8d9_ContentBits">
    <vt:lpwstr>3</vt:lpwstr>
  </property>
  <property fmtid="{D5CDD505-2E9C-101B-9397-08002B2CF9AE}" pid="9" name="ClassificationContentMarkingFooterLocations">
    <vt:lpwstr>Tema do Office:8</vt:lpwstr>
  </property>
  <property fmtid="{D5CDD505-2E9C-101B-9397-08002B2CF9AE}" pid="10" name="ClassificationContentMarkingFooterText">
    <vt:lpwstr>                                    [Strictly confidential]</vt:lpwstr>
  </property>
</Properties>
</file>