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308" r:id="rId3"/>
    <p:sldId id="263" r:id="rId4"/>
    <p:sldId id="309" r:id="rId5"/>
    <p:sldId id="305" r:id="rId6"/>
    <p:sldId id="310" r:id="rId7"/>
    <p:sldId id="31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427"/>
  </p:normalViewPr>
  <p:slideViewPr>
    <p:cSldViewPr snapToGrid="0" snapToObjects="1" showGuides="1">
      <p:cViewPr varScale="1">
        <p:scale>
          <a:sx n="88" d="100"/>
          <a:sy n="88" d="100"/>
        </p:scale>
        <p:origin x="269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EC2E6-7BEB-6545-BD0D-775F29A88BD5}"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2B879-087B-E64D-B7F8-E34171707F66}" type="slidenum">
              <a:rPr lang="en-US" smtClean="0"/>
              <a:t>‹#›</a:t>
            </a:fld>
            <a:endParaRPr lang="en-US"/>
          </a:p>
        </p:txBody>
      </p:sp>
    </p:spTree>
    <p:extLst>
      <p:ext uri="{BB962C8B-B14F-4D97-AF65-F5344CB8AC3E}">
        <p14:creationId xmlns:p14="http://schemas.microsoft.com/office/powerpoint/2010/main" val="188880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5F0F0-3408-9F4A-9B24-898CD7F5D4E4}" type="slidenum">
              <a:rPr lang="en-US" smtClean="0"/>
              <a:t>1</a:t>
            </a:fld>
            <a:endParaRPr lang="en-US" dirty="0"/>
          </a:p>
        </p:txBody>
      </p:sp>
    </p:spTree>
    <p:extLst>
      <p:ext uri="{BB962C8B-B14F-4D97-AF65-F5344CB8AC3E}">
        <p14:creationId xmlns:p14="http://schemas.microsoft.com/office/powerpoint/2010/main" val="110081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5F0F0-3408-9F4A-9B24-898CD7F5D4E4}" type="slidenum">
              <a:rPr lang="en-US" smtClean="0"/>
              <a:t>2</a:t>
            </a:fld>
            <a:endParaRPr lang="en-US" dirty="0"/>
          </a:p>
        </p:txBody>
      </p:sp>
    </p:spTree>
    <p:extLst>
      <p:ext uri="{BB962C8B-B14F-4D97-AF65-F5344CB8AC3E}">
        <p14:creationId xmlns:p14="http://schemas.microsoft.com/office/powerpoint/2010/main" val="389027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5F0F0-3408-9F4A-9B24-898CD7F5D4E4}" type="slidenum">
              <a:rPr lang="en-US" smtClean="0"/>
              <a:t>3</a:t>
            </a:fld>
            <a:endParaRPr lang="en-US" dirty="0"/>
          </a:p>
        </p:txBody>
      </p:sp>
    </p:spTree>
    <p:extLst>
      <p:ext uri="{BB962C8B-B14F-4D97-AF65-F5344CB8AC3E}">
        <p14:creationId xmlns:p14="http://schemas.microsoft.com/office/powerpoint/2010/main" val="322248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5F0F0-3408-9F4A-9B24-898CD7F5D4E4}" type="slidenum">
              <a:rPr lang="en-US" smtClean="0"/>
              <a:t>5</a:t>
            </a:fld>
            <a:endParaRPr lang="en-US" dirty="0"/>
          </a:p>
        </p:txBody>
      </p:sp>
    </p:spTree>
    <p:extLst>
      <p:ext uri="{BB962C8B-B14F-4D97-AF65-F5344CB8AC3E}">
        <p14:creationId xmlns:p14="http://schemas.microsoft.com/office/powerpoint/2010/main" val="284914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CB6A-7F51-D44D-8BE2-18C41C947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2CE80-E8DE-EE49-968C-4919505CA2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0879C-17FF-9F4A-9621-437C7B46CAF2}"/>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5" name="Footer Placeholder 4">
            <a:extLst>
              <a:ext uri="{FF2B5EF4-FFF2-40B4-BE49-F238E27FC236}">
                <a16:creationId xmlns:a16="http://schemas.microsoft.com/office/drawing/2014/main" id="{05BEB200-8C7A-FB45-A217-0373E7A88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6A3A3-8F36-9A48-9FD9-4FE185696273}"/>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352394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08F7-95EF-DC46-93AC-91C0743773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4C0A9-42CE-4F41-88B2-EF51049B9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DF985-0FC8-F140-8C34-55286B262F19}"/>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5" name="Footer Placeholder 4">
            <a:extLst>
              <a:ext uri="{FF2B5EF4-FFF2-40B4-BE49-F238E27FC236}">
                <a16:creationId xmlns:a16="http://schemas.microsoft.com/office/drawing/2014/main" id="{CD69FF37-CB09-6943-B496-3A3BE26BB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96111-344B-0449-91A6-F202AB63DA67}"/>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204541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BFE876-1F83-CD42-B76A-329FF1669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AF54F-30F0-3842-B908-B08A4BB5C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AEC79-81B1-E743-9F28-A872037CF64A}"/>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5" name="Footer Placeholder 4">
            <a:extLst>
              <a:ext uri="{FF2B5EF4-FFF2-40B4-BE49-F238E27FC236}">
                <a16:creationId xmlns:a16="http://schemas.microsoft.com/office/drawing/2014/main" id="{5E3E9B71-940D-9249-AC4E-E482A5512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015A6-BC7E-C646-AE61-F3D1761345D3}"/>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335118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1 Light">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67"/>
            <a:ext cx="12189624" cy="6856664"/>
          </a:xfrm>
          <a:prstGeom prst="rect">
            <a:avLst/>
          </a:prstGeom>
        </p:spPr>
      </p:pic>
      <p:sp>
        <p:nvSpPr>
          <p:cNvPr id="2" name="Title 1"/>
          <p:cNvSpPr>
            <a:spLocks noGrp="1"/>
          </p:cNvSpPr>
          <p:nvPr>
            <p:ph type="ctrTitle" hasCustomPrompt="1"/>
          </p:nvPr>
        </p:nvSpPr>
        <p:spPr>
          <a:xfrm>
            <a:off x="685800" y="2324100"/>
            <a:ext cx="9144000" cy="1572399"/>
          </a:xfrm>
        </p:spPr>
        <p:txBody>
          <a:bodyPr anchor="b">
            <a:normAutofit/>
          </a:bodyPr>
          <a:lstStyle>
            <a:lvl1pPr algn="l">
              <a:defRPr sz="4000"/>
            </a:lvl1pPr>
          </a:lstStyle>
          <a:p>
            <a:r>
              <a:rPr lang="en-US" dirty="0"/>
              <a:t>Click to add title</a:t>
            </a:r>
          </a:p>
        </p:txBody>
      </p:sp>
      <p:sp>
        <p:nvSpPr>
          <p:cNvPr id="3" name="Subtitle 2"/>
          <p:cNvSpPr>
            <a:spLocks noGrp="1"/>
          </p:cNvSpPr>
          <p:nvPr>
            <p:ph type="subTitle" idx="1" hasCustomPrompt="1"/>
          </p:nvPr>
        </p:nvSpPr>
        <p:spPr>
          <a:xfrm>
            <a:off x="685800" y="4038600"/>
            <a:ext cx="9144000" cy="838200"/>
          </a:xfrm>
        </p:spPr>
        <p:txBody>
          <a:bodyPr lIns="0" tIns="0" rIns="0" bIns="0"/>
          <a:lstStyle>
            <a:lvl1pPr marL="0" indent="0" algn="l">
              <a:buNone/>
              <a:defRPr sz="24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2" name="Text Placeholder 11"/>
          <p:cNvSpPr>
            <a:spLocks noGrp="1"/>
          </p:cNvSpPr>
          <p:nvPr>
            <p:ph type="body" sz="quarter" idx="13" hasCustomPrompt="1"/>
          </p:nvPr>
        </p:nvSpPr>
        <p:spPr>
          <a:xfrm>
            <a:off x="685800" y="4876800"/>
            <a:ext cx="5410200" cy="1333500"/>
          </a:xfrm>
        </p:spPr>
        <p:txBody>
          <a:bodyPr lIns="0" tIns="0" rIns="0" bIns="0">
            <a:normAutofit/>
          </a:bodyPr>
          <a:lstStyle>
            <a:lvl1pPr marL="0" indent="0">
              <a:lnSpc>
                <a:spcPct val="100000"/>
              </a:lnSpc>
              <a:spcBef>
                <a:spcPts val="0"/>
              </a:spcBef>
              <a:buNone/>
              <a:defRPr sz="1400">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br>
              <a:rPr lang="en-US" dirty="0"/>
            </a:br>
            <a:r>
              <a:rPr lang="en-US" dirty="0"/>
              <a:t>Title</a:t>
            </a:r>
            <a:br>
              <a:rPr lang="en-US" dirty="0"/>
            </a:br>
            <a:r>
              <a:rPr lang="en-US" dirty="0"/>
              <a:t>Contact information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09" y="95382"/>
            <a:ext cx="3178301" cy="1309907"/>
          </a:xfrm>
          <a:prstGeom prst="rect">
            <a:avLst/>
          </a:prstGeom>
        </p:spPr>
      </p:pic>
    </p:spTree>
    <p:extLst>
      <p:ext uri="{BB962C8B-B14F-4D97-AF65-F5344CB8AC3E}">
        <p14:creationId xmlns:p14="http://schemas.microsoft.com/office/powerpoint/2010/main" val="1891794218"/>
      </p:ext>
    </p:extLst>
  </p:cSld>
  <p:clrMapOvr>
    <a:masterClrMapping/>
  </p:clrMapOvr>
  <p:extLst>
    <p:ext uri="{DCECCB84-F9BA-43D5-87BE-67443E8EF086}">
      <p15:sldGuideLst xmlns:p15="http://schemas.microsoft.com/office/powerpoint/2012/main">
        <p15:guide id="5" pos="43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2"/>
          <p:cNvSpPr>
            <a:spLocks noGrp="1"/>
          </p:cNvSpPr>
          <p:nvPr>
            <p:ph idx="1" hasCustomPrompt="1"/>
          </p:nvPr>
        </p:nvSpPr>
        <p:spPr>
          <a:xfrm>
            <a:off x="952500" y="1181100"/>
            <a:ext cx="4953000" cy="417625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hasCustomPrompt="1"/>
          </p:nvPr>
        </p:nvSpPr>
        <p:spPr>
          <a:xfrm>
            <a:off x="952500" y="5548312"/>
            <a:ext cx="10286999" cy="661988"/>
          </a:xfrm>
          <a:solidFill>
            <a:schemeClr val="accent2"/>
          </a:solidFill>
          <a:ln w="19050">
            <a:noFill/>
          </a:ln>
        </p:spPr>
        <p:txBody>
          <a:bodyPr anchor="ctr">
            <a:noAutofit/>
          </a:bodyPr>
          <a:lstStyle>
            <a:lvl1pPr marL="0" indent="0" algn="ctr">
              <a:buNone/>
              <a:defRPr sz="1800" b="1">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add callout text</a:t>
            </a:r>
          </a:p>
        </p:txBody>
      </p:sp>
      <p:sp>
        <p:nvSpPr>
          <p:cNvPr id="11" name="Content Placeholder 2"/>
          <p:cNvSpPr>
            <a:spLocks noGrp="1"/>
          </p:cNvSpPr>
          <p:nvPr>
            <p:ph idx="13" hasCustomPrompt="1"/>
          </p:nvPr>
        </p:nvSpPr>
        <p:spPr>
          <a:xfrm>
            <a:off x="6286501" y="1181100"/>
            <a:ext cx="4952998" cy="417625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Date Placeholder 17"/>
          <p:cNvSpPr>
            <a:spLocks noGrp="1"/>
          </p:cNvSpPr>
          <p:nvPr>
            <p:ph type="dt" sz="half" idx="15"/>
          </p:nvPr>
        </p:nvSpPr>
        <p:spPr/>
        <p:txBody>
          <a:bodyPr/>
          <a:lstStyle/>
          <a:p>
            <a:fld id="{580F1980-BB30-462A-8444-E0A13D5FE3AD}" type="datetime3">
              <a:rPr lang="en-US" smtClean="0"/>
              <a:t>20 April 2022</a:t>
            </a:fld>
            <a:endParaRPr lang="en-US" dirty="0"/>
          </a:p>
        </p:txBody>
      </p:sp>
      <p:sp>
        <p:nvSpPr>
          <p:cNvPr id="19" name="Footer Placeholder 18"/>
          <p:cNvSpPr>
            <a:spLocks noGrp="1"/>
          </p:cNvSpPr>
          <p:nvPr>
            <p:ph type="ftr" sz="quarter" idx="16"/>
          </p:nvPr>
        </p:nvSpPr>
        <p:spPr/>
        <p:txBody>
          <a:bodyPr/>
          <a:lstStyle/>
          <a:p>
            <a:endParaRPr lang="en-US" dirty="0"/>
          </a:p>
        </p:txBody>
      </p:sp>
      <p:sp>
        <p:nvSpPr>
          <p:cNvPr id="20" name="Slide Number Placeholder 19"/>
          <p:cNvSpPr>
            <a:spLocks noGrp="1"/>
          </p:cNvSpPr>
          <p:nvPr>
            <p:ph type="sldNum" sz="quarter" idx="17"/>
          </p:nvPr>
        </p:nvSpPr>
        <p:spPr/>
        <p:txBody>
          <a:bodyPr/>
          <a:lstStyle/>
          <a:p>
            <a:fld id="{4EBCDCBD-78E1-0D41-A999-31B5EBF8E02C}" type="slidenum">
              <a:rPr lang="en-US" smtClean="0"/>
              <a:pPr/>
              <a:t>‹#›</a:t>
            </a:fld>
            <a:endParaRPr lang="en-US" dirty="0"/>
          </a:p>
        </p:txBody>
      </p:sp>
    </p:spTree>
    <p:extLst>
      <p:ext uri="{BB962C8B-B14F-4D97-AF65-F5344CB8AC3E}">
        <p14:creationId xmlns:p14="http://schemas.microsoft.com/office/powerpoint/2010/main" val="225011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0F81-031A-074A-BB6F-FF9FFA054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0E374-FBE7-8047-B89D-83314D6F4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00C43-2485-8842-8FF3-64EF7CC26568}"/>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5" name="Footer Placeholder 4">
            <a:extLst>
              <a:ext uri="{FF2B5EF4-FFF2-40B4-BE49-F238E27FC236}">
                <a16:creationId xmlns:a16="http://schemas.microsoft.com/office/drawing/2014/main" id="{D0791673-F248-C14E-BB9E-43027067B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EE762-BCCD-4541-BAAB-E09CD6D93C1F}"/>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303625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1F33-41B5-C448-8C77-50E26FF78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C21D36-B910-F64B-8FFE-0C5A31DF5E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CFAFF0-A740-814F-A658-D28E83FB130D}"/>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5" name="Footer Placeholder 4">
            <a:extLst>
              <a:ext uri="{FF2B5EF4-FFF2-40B4-BE49-F238E27FC236}">
                <a16:creationId xmlns:a16="http://schemas.microsoft.com/office/drawing/2014/main" id="{C7568455-72A0-3F43-9BAA-27894885A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DF259-6D24-CD4E-9230-6A87E090F0E3}"/>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412987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56A1-3B79-E54C-AA07-A8B536C06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68992-F275-9A4A-B5C2-805204BF0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331049-BF2B-0C44-BA92-D5E71D69E2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B6B825-45BA-8841-B9E0-BD3E39E70056}"/>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6" name="Footer Placeholder 5">
            <a:extLst>
              <a:ext uri="{FF2B5EF4-FFF2-40B4-BE49-F238E27FC236}">
                <a16:creationId xmlns:a16="http://schemas.microsoft.com/office/drawing/2014/main" id="{E15275AB-19AE-224A-B574-CF346AFB0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E0A6B-A27B-724E-863D-83AB567E030F}"/>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293238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65D3-98E1-B441-9997-5A1480B305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E9D609-15B1-6341-BBA8-2ED9AA096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F5EFFC-6E37-7043-AB68-A4F2E7F1CC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583DC9-CA0D-A946-9AB9-485973B20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7C844-D063-AC4F-95B1-5F89C8FAE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6B933F-DBBA-2046-81EE-5A67BBDC7EAA}"/>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8" name="Footer Placeholder 7">
            <a:extLst>
              <a:ext uri="{FF2B5EF4-FFF2-40B4-BE49-F238E27FC236}">
                <a16:creationId xmlns:a16="http://schemas.microsoft.com/office/drawing/2014/main" id="{383557A7-43EA-2842-B479-CBBB80ABB2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CFE351-1956-EF4B-836E-F0F97DD58BB0}"/>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24611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8184-197B-734E-81B1-23E77C8025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412BCB-EB9A-7F4A-B454-A4AF9A24D784}"/>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4" name="Footer Placeholder 3">
            <a:extLst>
              <a:ext uri="{FF2B5EF4-FFF2-40B4-BE49-F238E27FC236}">
                <a16:creationId xmlns:a16="http://schemas.microsoft.com/office/drawing/2014/main" id="{CB18008A-0AF9-BB43-BA96-4F90076800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44F343-EBAD-5740-8629-C48EC09FDC25}"/>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152489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2F4D4-B565-7D46-B841-E3036FEE36F9}"/>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3" name="Footer Placeholder 2">
            <a:extLst>
              <a:ext uri="{FF2B5EF4-FFF2-40B4-BE49-F238E27FC236}">
                <a16:creationId xmlns:a16="http://schemas.microsoft.com/office/drawing/2014/main" id="{96E67759-E183-A943-B45F-E26F87D77D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9A64BA-BAC3-424C-BD81-451BB193B037}"/>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42852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FB3B-CBBE-3E42-9027-2F7B82A21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040A81-7715-8F4A-B41D-1F3C8B416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AF803-E465-7A47-9721-399866C89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B703D-A74C-1643-BE04-65191814AA57}"/>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6" name="Footer Placeholder 5">
            <a:extLst>
              <a:ext uri="{FF2B5EF4-FFF2-40B4-BE49-F238E27FC236}">
                <a16:creationId xmlns:a16="http://schemas.microsoft.com/office/drawing/2014/main" id="{D781ECA1-F1F2-394A-8001-FFA449795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CF8CC-A9B0-BB43-9342-53F9E328EB89}"/>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133741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1E21-D00D-EF46-81FA-49BBC38AC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F2980-D3ED-824A-B270-8683065E4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F6A95B-525A-E548-92EB-7EE82F435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0E082-CA8B-BB4B-A3FD-9608618BB82B}"/>
              </a:ext>
            </a:extLst>
          </p:cNvPr>
          <p:cNvSpPr>
            <a:spLocks noGrp="1"/>
          </p:cNvSpPr>
          <p:nvPr>
            <p:ph type="dt" sz="half" idx="10"/>
          </p:nvPr>
        </p:nvSpPr>
        <p:spPr/>
        <p:txBody>
          <a:bodyPr/>
          <a:lstStyle/>
          <a:p>
            <a:fld id="{29EDD961-D7BB-484B-A1A8-83F0E92B2F7A}" type="datetimeFigureOut">
              <a:rPr lang="en-US" smtClean="0"/>
              <a:t>4/20/2022</a:t>
            </a:fld>
            <a:endParaRPr lang="en-US"/>
          </a:p>
        </p:txBody>
      </p:sp>
      <p:sp>
        <p:nvSpPr>
          <p:cNvPr id="6" name="Footer Placeholder 5">
            <a:extLst>
              <a:ext uri="{FF2B5EF4-FFF2-40B4-BE49-F238E27FC236}">
                <a16:creationId xmlns:a16="http://schemas.microsoft.com/office/drawing/2014/main" id="{FA512122-B008-A949-AAF5-0F51F33E9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0BF9F-2A68-E845-B0C4-AA965D33A3FA}"/>
              </a:ext>
            </a:extLst>
          </p:cNvPr>
          <p:cNvSpPr>
            <a:spLocks noGrp="1"/>
          </p:cNvSpPr>
          <p:nvPr>
            <p:ph type="sldNum" sz="quarter" idx="12"/>
          </p:nvPr>
        </p:nvSpPr>
        <p:spPr/>
        <p:txBody>
          <a:bodyPr/>
          <a:lstStyle/>
          <a:p>
            <a:fld id="{21C4BCDD-2BE0-E244-B171-C495DF8240F7}" type="slidenum">
              <a:rPr lang="en-US" smtClean="0"/>
              <a:t>‹#›</a:t>
            </a:fld>
            <a:endParaRPr lang="en-US"/>
          </a:p>
        </p:txBody>
      </p:sp>
    </p:spTree>
    <p:extLst>
      <p:ext uri="{BB962C8B-B14F-4D97-AF65-F5344CB8AC3E}">
        <p14:creationId xmlns:p14="http://schemas.microsoft.com/office/powerpoint/2010/main" val="2840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31BFB-3816-F345-9F5C-B8108852A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B1066-A615-C649-8856-F4403964E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AE773-A8A8-5B42-A4E2-972D1DB34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DD961-D7BB-484B-A1A8-83F0E92B2F7A}" type="datetimeFigureOut">
              <a:rPr lang="en-US" smtClean="0"/>
              <a:t>4/20/2022</a:t>
            </a:fld>
            <a:endParaRPr lang="en-US"/>
          </a:p>
        </p:txBody>
      </p:sp>
      <p:sp>
        <p:nvSpPr>
          <p:cNvPr id="5" name="Footer Placeholder 4">
            <a:extLst>
              <a:ext uri="{FF2B5EF4-FFF2-40B4-BE49-F238E27FC236}">
                <a16:creationId xmlns:a16="http://schemas.microsoft.com/office/drawing/2014/main" id="{37C2295A-B260-0B4C-9BF6-79FFFD4DC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423214-EBD0-D445-80BD-9C2F76DDB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4BCDD-2BE0-E244-B171-C495DF8240F7}" type="slidenum">
              <a:rPr lang="en-US" smtClean="0"/>
              <a:t>‹#›</a:t>
            </a:fld>
            <a:endParaRPr lang="en-US"/>
          </a:p>
        </p:txBody>
      </p:sp>
    </p:spTree>
    <p:extLst>
      <p:ext uri="{BB962C8B-B14F-4D97-AF65-F5344CB8AC3E}">
        <p14:creationId xmlns:p14="http://schemas.microsoft.com/office/powerpoint/2010/main" val="265557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324100"/>
            <a:ext cx="11049000" cy="1975757"/>
          </a:xfrm>
        </p:spPr>
        <p:txBody>
          <a:bodyPr>
            <a:normAutofit fontScale="90000"/>
          </a:bodyPr>
          <a:lstStyle/>
          <a:p>
            <a:r>
              <a:rPr lang="en-US" dirty="0"/>
              <a:t>The Physics-informed AI Climate Model Agent Neuro-symbolic Simulator (PACMANS) for Tipping Point Discovery</a:t>
            </a:r>
            <a:br>
              <a:rPr lang="en-US" dirty="0"/>
            </a:br>
            <a:r>
              <a:rPr lang="en-US" dirty="0"/>
              <a:t>Workgroup Presentation </a:t>
            </a:r>
            <a:r>
              <a:rPr lang="en-US" dirty="0" smtClean="0"/>
              <a:t/>
            </a:r>
            <a:br>
              <a:rPr lang="en-US" dirty="0" smtClean="0"/>
            </a:br>
            <a:r>
              <a:rPr lang="en-US" dirty="0"/>
              <a:t/>
            </a:r>
            <a:br>
              <a:rPr lang="en-US" dirty="0"/>
            </a:br>
            <a:r>
              <a:rPr lang="en-US" dirty="0" smtClean="0"/>
              <a:t>March 9, 2022</a:t>
            </a:r>
            <a:endParaRPr lang="en-US" dirty="0"/>
          </a:p>
        </p:txBody>
      </p:sp>
      <p:sp>
        <p:nvSpPr>
          <p:cNvPr id="7" name="Text Placeholder 6"/>
          <p:cNvSpPr>
            <a:spLocks noGrp="1"/>
          </p:cNvSpPr>
          <p:nvPr>
            <p:ph type="body" sz="quarter" idx="13"/>
          </p:nvPr>
        </p:nvSpPr>
        <p:spPr>
          <a:xfrm>
            <a:off x="849086" y="4391891"/>
            <a:ext cx="9084622" cy="1818409"/>
          </a:xfrm>
        </p:spPr>
        <p:txBody>
          <a:bodyPr>
            <a:normAutofit/>
          </a:bodyPr>
          <a:lstStyle/>
          <a:p>
            <a:r>
              <a:rPr lang="en-US" sz="2000" dirty="0"/>
              <a:t>Jennifer </a:t>
            </a:r>
            <a:r>
              <a:rPr lang="en-US" sz="2000" dirty="0" err="1"/>
              <a:t>Sleeman</a:t>
            </a:r>
            <a:r>
              <a:rPr lang="en-US" sz="2000" dirty="0"/>
              <a:t>, Ph.D.</a:t>
            </a:r>
          </a:p>
          <a:p>
            <a:r>
              <a:rPr lang="en-US" sz="2000" dirty="0"/>
              <a:t>Jay Brett, Ph.D.</a:t>
            </a:r>
          </a:p>
          <a:p>
            <a:r>
              <a:rPr lang="en-US" sz="2000" dirty="0"/>
              <a:t>Marisa Hughes, Ph.D.</a:t>
            </a:r>
          </a:p>
          <a:p>
            <a:r>
              <a:rPr lang="en-US" sz="2000" dirty="0"/>
              <a:t>Anand </a:t>
            </a:r>
            <a:r>
              <a:rPr lang="en-US" sz="2000" dirty="0" err="1"/>
              <a:t>Gnanadesikan</a:t>
            </a:r>
            <a:r>
              <a:rPr lang="en-US" sz="2000" dirty="0"/>
              <a:t>, Ph.D.</a:t>
            </a:r>
          </a:p>
          <a:p>
            <a:r>
              <a:rPr lang="en-US" sz="2000" dirty="0"/>
              <a:t>Yannis </a:t>
            </a:r>
            <a:r>
              <a:rPr lang="en-US" sz="2000" dirty="0" err="1"/>
              <a:t>Kevrekidis</a:t>
            </a:r>
            <a:r>
              <a:rPr lang="en-US" sz="2000" dirty="0"/>
              <a:t>, Ph.D.</a:t>
            </a:r>
          </a:p>
          <a:p>
            <a:endParaRPr lang="en-US" dirty="0"/>
          </a:p>
        </p:txBody>
      </p:sp>
      <p:sp>
        <p:nvSpPr>
          <p:cNvPr id="6" name="Rectangle 5"/>
          <p:cNvSpPr/>
          <p:nvPr/>
        </p:nvSpPr>
        <p:spPr>
          <a:xfrm>
            <a:off x="554805" y="6533027"/>
            <a:ext cx="10459092" cy="338554"/>
          </a:xfrm>
          <a:prstGeom prst="rect">
            <a:avLst/>
          </a:prstGeom>
        </p:spPr>
        <p:txBody>
          <a:bodyPr wrap="square">
            <a:spAutoFit/>
          </a:bodyPr>
          <a:lstStyle/>
          <a:p>
            <a:pPr algn="ctr"/>
            <a:r>
              <a:rPr lang="en-US" sz="1600" b="1" dirty="0">
                <a:solidFill>
                  <a:srgbClr val="000000"/>
                </a:solidFill>
                <a:latin typeface="Times New Roman" panose="02020603050405020304" pitchFamily="18" charset="0"/>
                <a:ea typeface="Times New Roman" panose="02020603050405020304" pitchFamily="18" charset="0"/>
              </a:rPr>
              <a:t>DISTRIBUTION STATEMENT</a:t>
            </a:r>
            <a:r>
              <a:rPr lang="en-US" sz="1600" b="1" i="1" dirty="0">
                <a:solidFill>
                  <a:srgbClr val="000000"/>
                </a:solidFill>
                <a:latin typeface="Times New Roman" panose="02020603050405020304" pitchFamily="18" charset="0"/>
                <a:ea typeface="Times New Roman" panose="02020603050405020304" pitchFamily="18" charset="0"/>
              </a:rPr>
              <a:t> </a:t>
            </a:r>
            <a:r>
              <a:rPr lang="en-US" sz="1600" b="1" dirty="0" smtClean="0">
                <a:solidFill>
                  <a:srgbClr val="000000"/>
                </a:solidFill>
                <a:latin typeface="Times New Roman" panose="02020603050405020304" pitchFamily="18" charset="0"/>
                <a:ea typeface="Times New Roman" panose="02020603050405020304" pitchFamily="18" charset="0"/>
              </a:rPr>
              <a:t>A:</a:t>
            </a:r>
            <a:r>
              <a:rPr lang="en-US" sz="1600" dirty="0" smtClean="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latin typeface="Times New Roman" panose="02020603050405020304" pitchFamily="18" charset="0"/>
                <a:ea typeface="Times New Roman" panose="02020603050405020304" pitchFamily="18" charset="0"/>
              </a:rPr>
              <a:t>Approved for public release:  distribution unlimited.</a:t>
            </a:r>
            <a:endParaRPr lang="en-US" sz="1600" dirty="0"/>
          </a:p>
        </p:txBody>
      </p:sp>
    </p:spTree>
    <p:extLst>
      <p:ext uri="{BB962C8B-B14F-4D97-AF65-F5344CB8AC3E}">
        <p14:creationId xmlns:p14="http://schemas.microsoft.com/office/powerpoint/2010/main" val="150735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2D166D10-C664-9D47-A471-92A52D9D2C41}"/>
              </a:ext>
            </a:extLst>
          </p:cNvPr>
          <p:cNvSpPr txBox="1">
            <a:spLocks/>
          </p:cNvSpPr>
          <p:nvPr/>
        </p:nvSpPr>
        <p:spPr>
          <a:xfrm>
            <a:off x="762419" y="2045259"/>
            <a:ext cx="5307623" cy="3280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accent1">
                    <a:lumMod val="75000"/>
                  </a:schemeClr>
                </a:solidFill>
              </a:rPr>
              <a:t>Exploring instability of the Atlantic Meridional Overturning Circulation (AMOC)</a:t>
            </a:r>
          </a:p>
          <a:p>
            <a:pPr marL="0" indent="0">
              <a:buNone/>
            </a:pPr>
            <a:endParaRPr lang="en-US" sz="2400" dirty="0"/>
          </a:p>
        </p:txBody>
      </p:sp>
      <p:sp>
        <p:nvSpPr>
          <p:cNvPr id="2" name="Title 1"/>
          <p:cNvSpPr>
            <a:spLocks noGrp="1"/>
          </p:cNvSpPr>
          <p:nvPr>
            <p:ph type="title"/>
          </p:nvPr>
        </p:nvSpPr>
        <p:spPr>
          <a:xfrm>
            <a:off x="812242" y="0"/>
            <a:ext cx="10515600" cy="1325563"/>
          </a:xfrm>
        </p:spPr>
        <p:txBody>
          <a:bodyPr/>
          <a:lstStyle/>
          <a:p>
            <a:r>
              <a:rPr lang="en-US" dirty="0"/>
              <a:t>Introduction</a:t>
            </a:r>
          </a:p>
        </p:txBody>
      </p:sp>
      <p:sp>
        <p:nvSpPr>
          <p:cNvPr id="4" name="Date Placeholder 3"/>
          <p:cNvSpPr>
            <a:spLocks noGrp="1"/>
          </p:cNvSpPr>
          <p:nvPr>
            <p:ph type="dt" sz="half" idx="15"/>
          </p:nvPr>
        </p:nvSpPr>
        <p:spPr/>
        <p:txBody>
          <a:bodyPr/>
          <a:lstStyle/>
          <a:p>
            <a:r>
              <a:rPr lang="en-US" dirty="0" smtClean="0"/>
              <a:t>March 9, 2022</a:t>
            </a:r>
            <a:endParaRPr lang="en-US" dirty="0"/>
          </a:p>
        </p:txBody>
      </p:sp>
      <p:sp>
        <p:nvSpPr>
          <p:cNvPr id="6" name="Slide Number Placeholder 5"/>
          <p:cNvSpPr>
            <a:spLocks noGrp="1"/>
          </p:cNvSpPr>
          <p:nvPr>
            <p:ph type="sldNum" sz="quarter" idx="17"/>
          </p:nvPr>
        </p:nvSpPr>
        <p:spPr/>
        <p:txBody>
          <a:bodyPr/>
          <a:lstStyle/>
          <a:p>
            <a:fld id="{4EBCDCBD-78E1-0D41-A999-31B5EBF8E02C}" type="slidenum">
              <a:rPr lang="en-US" smtClean="0"/>
              <a:pPr/>
              <a:t>2</a:t>
            </a:fld>
            <a:endParaRPr lang="en-US" dirty="0"/>
          </a:p>
        </p:txBody>
      </p:sp>
      <p:pic>
        <p:nvPicPr>
          <p:cNvPr id="9" name="Picture 2" descr="Figure 1. Schematic of the global overturning circulation (“GOC”). Purple (upper ocean and thermocline), red (denser thermocline and intermediate water), orange (IDW and PDW), green (NADW), blue (AABW), gray (Bering Strait components; Mediterranean and Red Sea inflows). Updated from Talley et al. (2011), based on Schmitz (1995), Rahmstorf (2002), and Lumpkin and Speer (2007).">
            <a:extLst>
              <a:ext uri="{FF2B5EF4-FFF2-40B4-BE49-F238E27FC236}">
                <a16:creationId xmlns:a16="http://schemas.microsoft.com/office/drawing/2014/main" id="{75A8C3A8-5921-A541-8137-A53DF0A4B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566036"/>
            <a:ext cx="5408782" cy="34713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BFB0A8-3C69-C54B-BA30-7572B5A7FEE5}"/>
              </a:ext>
            </a:extLst>
          </p:cNvPr>
          <p:cNvSpPr txBox="1"/>
          <p:nvPr/>
        </p:nvSpPr>
        <p:spPr>
          <a:xfrm>
            <a:off x="6416714" y="5062950"/>
            <a:ext cx="4822786" cy="923330"/>
          </a:xfrm>
          <a:prstGeom prst="rect">
            <a:avLst/>
          </a:prstGeom>
          <a:noFill/>
        </p:spPr>
        <p:txBody>
          <a:bodyPr wrap="square" rtlCol="0">
            <a:spAutoFit/>
          </a:bodyPr>
          <a:lstStyle/>
          <a:p>
            <a:r>
              <a:rPr lang="en-US" dirty="0">
                <a:solidFill>
                  <a:schemeClr val="accent1">
                    <a:lumMod val="75000"/>
                  </a:schemeClr>
                </a:solidFill>
              </a:rPr>
              <a:t>Deep circulation (green/dark blue) driven by very small regions! But has major impact on heat, carbon, and oxygen.</a:t>
            </a:r>
          </a:p>
        </p:txBody>
      </p:sp>
      <p:sp>
        <p:nvSpPr>
          <p:cNvPr id="11" name="TextBox 10">
            <a:extLst>
              <a:ext uri="{FF2B5EF4-FFF2-40B4-BE49-F238E27FC236}">
                <a16:creationId xmlns:a16="http://schemas.microsoft.com/office/drawing/2014/main" id="{D713D36F-8783-4749-92A9-71CE1E66066B}"/>
              </a:ext>
            </a:extLst>
          </p:cNvPr>
          <p:cNvSpPr txBox="1"/>
          <p:nvPr/>
        </p:nvSpPr>
        <p:spPr>
          <a:xfrm>
            <a:off x="6438900" y="1130346"/>
            <a:ext cx="4168705" cy="369332"/>
          </a:xfrm>
          <a:prstGeom prst="rect">
            <a:avLst/>
          </a:prstGeom>
          <a:noFill/>
        </p:spPr>
        <p:txBody>
          <a:bodyPr wrap="none" rtlCol="0">
            <a:spAutoFit/>
          </a:bodyPr>
          <a:lstStyle/>
          <a:p>
            <a:r>
              <a:rPr lang="en-US" dirty="0">
                <a:solidFill>
                  <a:schemeClr val="accent1">
                    <a:lumMod val="75000"/>
                  </a:schemeClr>
                </a:solidFill>
              </a:rPr>
              <a:t>Schematic of overturning (Talley, 2013)</a:t>
            </a:r>
          </a:p>
        </p:txBody>
      </p:sp>
    </p:spTree>
    <p:extLst>
      <p:ext uri="{BB962C8B-B14F-4D97-AF65-F5344CB8AC3E}">
        <p14:creationId xmlns:p14="http://schemas.microsoft.com/office/powerpoint/2010/main" val="151274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578" y="0"/>
            <a:ext cx="10515600" cy="1325563"/>
          </a:xfrm>
        </p:spPr>
        <p:txBody>
          <a:bodyPr/>
          <a:lstStyle/>
          <a:p>
            <a:r>
              <a:rPr lang="en-US" dirty="0"/>
              <a:t>Introduction - PACMANs</a:t>
            </a:r>
          </a:p>
        </p:txBody>
      </p:sp>
      <p:sp>
        <p:nvSpPr>
          <p:cNvPr id="4" name="Date Placeholder 3"/>
          <p:cNvSpPr>
            <a:spLocks noGrp="1"/>
          </p:cNvSpPr>
          <p:nvPr>
            <p:ph type="dt" sz="half" idx="15"/>
          </p:nvPr>
        </p:nvSpPr>
        <p:spPr>
          <a:xfrm>
            <a:off x="838200" y="6432552"/>
            <a:ext cx="2743200" cy="365125"/>
          </a:xfrm>
        </p:spPr>
        <p:txBody>
          <a:bodyPr/>
          <a:lstStyle/>
          <a:p>
            <a:r>
              <a:rPr lang="en-US" dirty="0" smtClean="0"/>
              <a:t>March 9, 2022</a:t>
            </a:r>
            <a:endParaRPr lang="en-US" dirty="0"/>
          </a:p>
        </p:txBody>
      </p:sp>
      <p:sp>
        <p:nvSpPr>
          <p:cNvPr id="6" name="Slide Number Placeholder 5"/>
          <p:cNvSpPr>
            <a:spLocks noGrp="1"/>
          </p:cNvSpPr>
          <p:nvPr>
            <p:ph type="sldNum" sz="quarter" idx="17"/>
          </p:nvPr>
        </p:nvSpPr>
        <p:spPr>
          <a:xfrm>
            <a:off x="8610600" y="6432552"/>
            <a:ext cx="2743200" cy="365125"/>
          </a:xfrm>
        </p:spPr>
        <p:txBody>
          <a:bodyPr/>
          <a:lstStyle/>
          <a:p>
            <a:fld id="{4EBCDCBD-78E1-0D41-A999-31B5EBF8E02C}" type="slidenum">
              <a:rPr lang="en-US" smtClean="0"/>
              <a:pPr/>
              <a:t>3</a:t>
            </a:fld>
            <a:endParaRPr lang="en-US" dirty="0"/>
          </a:p>
        </p:txBody>
      </p:sp>
      <p:sp>
        <p:nvSpPr>
          <p:cNvPr id="13" name="Rectangle 4">
            <a:extLst>
              <a:ext uri="{FF2B5EF4-FFF2-40B4-BE49-F238E27FC236}">
                <a16:creationId xmlns:a16="http://schemas.microsoft.com/office/drawing/2014/main" id="{CFB6574E-CAF6-344E-91AD-88F9588A9FEA}"/>
              </a:ext>
            </a:extLst>
          </p:cNvPr>
          <p:cNvSpPr>
            <a:spLocks noChangeArrowheads="1"/>
          </p:cNvSpPr>
          <p:nvPr/>
        </p:nvSpPr>
        <p:spPr bwMode="auto">
          <a:xfrm>
            <a:off x="2433711" y="1892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1" name="Graphic 5">
            <a:extLst>
              <a:ext uri="{FF2B5EF4-FFF2-40B4-BE49-F238E27FC236}">
                <a16:creationId xmlns:a16="http://schemas.microsoft.com/office/drawing/2014/main" id="{F13F3D13-DF46-8A44-97F1-A103A3A5A8B9}"/>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57200" y="961872"/>
            <a:ext cx="11088356" cy="5340417"/>
          </a:xfrm>
          <a:prstGeom prst="rect">
            <a:avLst/>
          </a:prstGeom>
        </p:spPr>
      </p:pic>
      <p:sp>
        <p:nvSpPr>
          <p:cNvPr id="14" name="Rectangle 5">
            <a:extLst>
              <a:ext uri="{FF2B5EF4-FFF2-40B4-BE49-F238E27FC236}">
                <a16:creationId xmlns:a16="http://schemas.microsoft.com/office/drawing/2014/main" id="{174C7E64-97A1-194A-B449-E7E0AC8878F0}"/>
              </a:ext>
            </a:extLst>
          </p:cNvPr>
          <p:cNvSpPr>
            <a:spLocks noChangeArrowheads="1"/>
          </p:cNvSpPr>
          <p:nvPr/>
        </p:nvSpPr>
        <p:spPr bwMode="auto">
          <a:xfrm>
            <a:off x="1066799" y="6145541"/>
            <a:ext cx="100583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Physics-informed AI Climate Model Agent Neuro-symbolic Simulator (PACMANS) for Tipping Point Discovery Framework.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640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C71DA6-E84F-1644-B7C2-E00D5EA100D9}"/>
              </a:ext>
            </a:extLst>
          </p:cNvPr>
          <p:cNvSpPr>
            <a:spLocks noGrp="1"/>
          </p:cNvSpPr>
          <p:nvPr>
            <p:ph type="title"/>
          </p:nvPr>
        </p:nvSpPr>
        <p:spPr/>
        <p:txBody>
          <a:bodyPr/>
          <a:lstStyle/>
          <a:p>
            <a:r>
              <a:rPr lang="en-US" dirty="0"/>
              <a:t>Overview</a:t>
            </a:r>
          </a:p>
        </p:txBody>
      </p:sp>
      <p:sp>
        <p:nvSpPr>
          <p:cNvPr id="7" name="Content Placeholder 6">
            <a:extLst>
              <a:ext uri="{FF2B5EF4-FFF2-40B4-BE49-F238E27FC236}">
                <a16:creationId xmlns:a16="http://schemas.microsoft.com/office/drawing/2014/main" id="{58D204F8-1153-434D-BFA8-99FC732C76DB}"/>
              </a:ext>
            </a:extLst>
          </p:cNvPr>
          <p:cNvSpPr>
            <a:spLocks noGrp="1"/>
          </p:cNvSpPr>
          <p:nvPr>
            <p:ph idx="1"/>
          </p:nvPr>
        </p:nvSpPr>
        <p:spPr/>
        <p:txBody>
          <a:bodyPr/>
          <a:lstStyle/>
          <a:p>
            <a:r>
              <a:rPr lang="en-US" dirty="0"/>
              <a:t>Data Generation – labeled</a:t>
            </a:r>
          </a:p>
          <a:p>
            <a:r>
              <a:rPr lang="en-US" dirty="0"/>
              <a:t>Prototype Multi-Generator GAN</a:t>
            </a:r>
          </a:p>
          <a:p>
            <a:r>
              <a:rPr lang="en-US" dirty="0"/>
              <a:t>Bifurcation Method</a:t>
            </a:r>
          </a:p>
          <a:p>
            <a:r>
              <a:rPr lang="en-US" dirty="0"/>
              <a:t>Graph representations of the box model</a:t>
            </a:r>
          </a:p>
        </p:txBody>
      </p:sp>
      <p:sp>
        <p:nvSpPr>
          <p:cNvPr id="5" name="Date Placeholder 3"/>
          <p:cNvSpPr>
            <a:spLocks noGrp="1"/>
          </p:cNvSpPr>
          <p:nvPr>
            <p:ph type="dt" sz="half" idx="4294967295"/>
          </p:nvPr>
        </p:nvSpPr>
        <p:spPr>
          <a:xfrm>
            <a:off x="838200" y="6356350"/>
            <a:ext cx="2743200" cy="365125"/>
          </a:xfrm>
          <a:prstGeom prst="rect">
            <a:avLst/>
          </a:prstGeom>
        </p:spPr>
        <p:txBody>
          <a:bodyPr/>
          <a:lstStyle/>
          <a:p>
            <a:r>
              <a:rPr lang="en-US" sz="1200" dirty="0" smtClean="0">
                <a:solidFill>
                  <a:schemeClr val="tx1">
                    <a:tint val="75000"/>
                  </a:schemeClr>
                </a:solidFill>
              </a:rPr>
              <a:t>March 9, 2022</a:t>
            </a:r>
            <a:endParaRPr lang="en-US" sz="1200" dirty="0">
              <a:solidFill>
                <a:schemeClr val="tx1">
                  <a:tint val="75000"/>
                </a:schemeClr>
              </a:solidFill>
            </a:endParaRPr>
          </a:p>
        </p:txBody>
      </p:sp>
      <p:sp>
        <p:nvSpPr>
          <p:cNvPr id="8" name="Slide Number Placeholder 5"/>
          <p:cNvSpPr>
            <a:spLocks noGrp="1"/>
          </p:cNvSpPr>
          <p:nvPr>
            <p:ph type="sldNum" sz="quarter" idx="4294967295"/>
          </p:nvPr>
        </p:nvSpPr>
        <p:spPr>
          <a:xfrm>
            <a:off x="8610600" y="6378122"/>
            <a:ext cx="2743200" cy="365125"/>
          </a:xfrm>
          <a:prstGeom prst="rect">
            <a:avLst/>
          </a:prstGeom>
        </p:spPr>
        <p:txBody>
          <a:bodyPr/>
          <a:lstStyle/>
          <a:p>
            <a:pPr algn="r"/>
            <a:fld id="{4EBCDCBD-78E1-0D41-A999-31B5EBF8E02C}" type="slidenum">
              <a:rPr lang="en-US" sz="1200">
                <a:solidFill>
                  <a:schemeClr val="tx1">
                    <a:tint val="75000"/>
                  </a:schemeClr>
                </a:solidFill>
              </a:rPr>
              <a:pPr algn="r"/>
              <a:t>4</a:t>
            </a:fld>
            <a:endParaRPr lang="en-US" sz="1200" dirty="0">
              <a:solidFill>
                <a:schemeClr val="tx1">
                  <a:tint val="75000"/>
                </a:schemeClr>
              </a:solidFill>
            </a:endParaRPr>
          </a:p>
        </p:txBody>
      </p:sp>
    </p:spTree>
    <p:extLst>
      <p:ext uri="{BB962C8B-B14F-4D97-AF65-F5344CB8AC3E}">
        <p14:creationId xmlns:p14="http://schemas.microsoft.com/office/powerpoint/2010/main" val="113370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
            <a:ext cx="7079064" cy="762000"/>
          </a:xfrm>
        </p:spPr>
        <p:txBody>
          <a:bodyPr>
            <a:normAutofit fontScale="90000"/>
          </a:bodyPr>
          <a:lstStyle/>
          <a:p>
            <a:r>
              <a:rPr lang="en-US" dirty="0"/>
              <a:t>Surrogate Climate Models for Evaluation</a:t>
            </a:r>
          </a:p>
        </p:txBody>
      </p:sp>
      <p:sp>
        <p:nvSpPr>
          <p:cNvPr id="6" name="Slide Number Placeholder 5"/>
          <p:cNvSpPr>
            <a:spLocks noGrp="1"/>
          </p:cNvSpPr>
          <p:nvPr>
            <p:ph type="sldNum" sz="quarter" idx="17"/>
          </p:nvPr>
        </p:nvSpPr>
        <p:spPr/>
        <p:txBody>
          <a:bodyPr/>
          <a:lstStyle/>
          <a:p>
            <a:fld id="{4EBCDCBD-78E1-0D41-A999-31B5EBF8E02C}" type="slidenum">
              <a:rPr lang="en-US" smtClean="0"/>
              <a:pPr/>
              <a:t>5</a:t>
            </a:fld>
            <a:endParaRPr lang="en-US" dirty="0"/>
          </a:p>
        </p:txBody>
      </p:sp>
      <p:sp>
        <p:nvSpPr>
          <p:cNvPr id="10" name="Content Placeholder 2">
            <a:extLst>
              <a:ext uri="{FF2B5EF4-FFF2-40B4-BE49-F238E27FC236}">
                <a16:creationId xmlns:a16="http://schemas.microsoft.com/office/drawing/2014/main" id="{559B5C41-1A56-7944-B558-28A38AC1A911}"/>
              </a:ext>
            </a:extLst>
          </p:cNvPr>
          <p:cNvSpPr>
            <a:spLocks noGrp="1"/>
          </p:cNvSpPr>
          <p:nvPr>
            <p:ph idx="1"/>
          </p:nvPr>
        </p:nvSpPr>
        <p:spPr>
          <a:xfrm>
            <a:off x="457200" y="1455485"/>
            <a:ext cx="4880675" cy="4096230"/>
          </a:xfrm>
        </p:spPr>
        <p:txBody>
          <a:bodyPr>
            <a:normAutofit fontScale="85000" lnSpcReduction="20000"/>
          </a:bodyPr>
          <a:lstStyle/>
          <a:p>
            <a:pPr marL="0" indent="0">
              <a:buNone/>
            </a:pPr>
            <a:r>
              <a:rPr lang="en-US" dirty="0">
                <a:solidFill>
                  <a:schemeClr val="accent1">
                    <a:lumMod val="75000"/>
                  </a:schemeClr>
                </a:solidFill>
              </a:rPr>
              <a:t>On long time scales, Atlantic overturning can often be described by simple box model…</a:t>
            </a:r>
          </a:p>
          <a:p>
            <a:pPr marL="0" indent="0">
              <a:buNone/>
            </a:pPr>
            <a:r>
              <a:rPr lang="en-US" dirty="0">
                <a:solidFill>
                  <a:schemeClr val="accent1">
                    <a:lumMod val="75000"/>
                  </a:schemeClr>
                </a:solidFill>
              </a:rPr>
              <a:t>… which exhibits tipping points.</a:t>
            </a:r>
          </a:p>
          <a:p>
            <a:pPr marL="0" indent="0">
              <a:buNone/>
            </a:pPr>
            <a:r>
              <a:rPr lang="en-US" dirty="0">
                <a:solidFill>
                  <a:schemeClr val="accent1">
                    <a:lumMod val="75000"/>
                  </a:schemeClr>
                </a:solidFill>
              </a:rPr>
              <a:t>But work needs to be done to </a:t>
            </a:r>
          </a:p>
          <a:p>
            <a:pPr marL="457200" lvl="1" indent="0">
              <a:buNone/>
            </a:pPr>
            <a:r>
              <a:rPr lang="en-US" dirty="0">
                <a:solidFill>
                  <a:schemeClr val="accent1">
                    <a:lumMod val="75000"/>
                  </a:schemeClr>
                </a:solidFill>
              </a:rPr>
              <a:t>Extend to include Pacific Basin</a:t>
            </a:r>
          </a:p>
          <a:p>
            <a:pPr marL="457200" lvl="1" indent="0">
              <a:buNone/>
            </a:pPr>
            <a:r>
              <a:rPr lang="en-US" dirty="0">
                <a:solidFill>
                  <a:schemeClr val="accent1">
                    <a:lumMod val="75000"/>
                  </a:schemeClr>
                </a:solidFill>
              </a:rPr>
              <a:t>Calibrate model against specific climate models (NCAR+CMIP6) using preindustrial and historical simulations.</a:t>
            </a:r>
          </a:p>
          <a:p>
            <a:pPr marL="457200" lvl="1" indent="0">
              <a:buNone/>
            </a:pPr>
            <a:r>
              <a:rPr lang="en-US" dirty="0">
                <a:solidFill>
                  <a:schemeClr val="accent1">
                    <a:lumMod val="75000"/>
                  </a:schemeClr>
                </a:solidFill>
              </a:rPr>
              <a:t>Show that model can capture both mean state and variability</a:t>
            </a:r>
          </a:p>
          <a:p>
            <a:pPr marL="457200" lvl="1" indent="0">
              <a:buNone/>
            </a:pPr>
            <a:r>
              <a:rPr lang="en-US" dirty="0">
                <a:solidFill>
                  <a:schemeClr val="accent1">
                    <a:lumMod val="75000"/>
                  </a:schemeClr>
                </a:solidFill>
              </a:rPr>
              <a:t>Use surrogate model to project tipping points, examine for accuracy of prediction.</a:t>
            </a:r>
          </a:p>
          <a:p>
            <a:pPr marL="0" indent="0">
              <a:buNone/>
            </a:pPr>
            <a:endParaRPr lang="en-US" dirty="0"/>
          </a:p>
        </p:txBody>
      </p:sp>
      <p:pic>
        <p:nvPicPr>
          <p:cNvPr id="11" name="Picture 10">
            <a:extLst>
              <a:ext uri="{FF2B5EF4-FFF2-40B4-BE49-F238E27FC236}">
                <a16:creationId xmlns:a16="http://schemas.microsoft.com/office/drawing/2014/main" id="{7CB1D318-CF73-FB4F-99C7-929D18E2B4E7}"/>
              </a:ext>
            </a:extLst>
          </p:cNvPr>
          <p:cNvPicPr>
            <a:picLocks noChangeAspect="1"/>
          </p:cNvPicPr>
          <p:nvPr/>
        </p:nvPicPr>
        <p:blipFill rotWithShape="1">
          <a:blip r:embed="rId3"/>
          <a:srcRect b="1371"/>
          <a:stretch/>
        </p:blipFill>
        <p:spPr>
          <a:xfrm>
            <a:off x="6382904" y="1181100"/>
            <a:ext cx="3495541" cy="2205018"/>
          </a:xfrm>
          <a:prstGeom prst="rect">
            <a:avLst/>
          </a:prstGeom>
        </p:spPr>
      </p:pic>
      <p:pic>
        <p:nvPicPr>
          <p:cNvPr id="12" name="Picture 11">
            <a:extLst>
              <a:ext uri="{FF2B5EF4-FFF2-40B4-BE49-F238E27FC236}">
                <a16:creationId xmlns:a16="http://schemas.microsoft.com/office/drawing/2014/main" id="{8031D351-27D5-F143-863D-1E16E567E9BF}"/>
              </a:ext>
            </a:extLst>
          </p:cNvPr>
          <p:cNvPicPr>
            <a:picLocks noChangeAspect="1"/>
          </p:cNvPicPr>
          <p:nvPr/>
        </p:nvPicPr>
        <p:blipFill>
          <a:blip r:embed="rId4"/>
          <a:stretch>
            <a:fillRect/>
          </a:stretch>
        </p:blipFill>
        <p:spPr>
          <a:xfrm>
            <a:off x="6541361" y="3260911"/>
            <a:ext cx="3118338" cy="2643398"/>
          </a:xfrm>
          <a:prstGeom prst="rect">
            <a:avLst/>
          </a:prstGeom>
        </p:spPr>
      </p:pic>
      <p:sp>
        <p:nvSpPr>
          <p:cNvPr id="13" name="TextBox 12">
            <a:extLst>
              <a:ext uri="{FF2B5EF4-FFF2-40B4-BE49-F238E27FC236}">
                <a16:creationId xmlns:a16="http://schemas.microsoft.com/office/drawing/2014/main" id="{5EF9B1D9-B1BA-7F40-9A83-8A145B11D3E6}"/>
              </a:ext>
            </a:extLst>
          </p:cNvPr>
          <p:cNvSpPr txBox="1"/>
          <p:nvPr/>
        </p:nvSpPr>
        <p:spPr>
          <a:xfrm>
            <a:off x="4339767" y="6094450"/>
            <a:ext cx="7481535" cy="369332"/>
          </a:xfrm>
          <a:prstGeom prst="rect">
            <a:avLst/>
          </a:prstGeom>
          <a:noFill/>
        </p:spPr>
        <p:txBody>
          <a:bodyPr wrap="none" rtlCol="0">
            <a:spAutoFit/>
          </a:bodyPr>
          <a:lstStyle/>
          <a:p>
            <a:r>
              <a:rPr lang="en-US" dirty="0">
                <a:solidFill>
                  <a:schemeClr val="accent1">
                    <a:lumMod val="75000"/>
                  </a:schemeClr>
                </a:solidFill>
              </a:rPr>
              <a:t>Gnanadesikan, 1999; Gnanadesikan, Kelson and </a:t>
            </a:r>
            <a:r>
              <a:rPr lang="en-US" dirty="0" err="1">
                <a:solidFill>
                  <a:schemeClr val="accent1">
                    <a:lumMod val="75000"/>
                  </a:schemeClr>
                </a:solidFill>
              </a:rPr>
              <a:t>Sten</a:t>
            </a:r>
            <a:r>
              <a:rPr lang="en-US" dirty="0">
                <a:solidFill>
                  <a:schemeClr val="accent1">
                    <a:lumMod val="75000"/>
                  </a:schemeClr>
                </a:solidFill>
              </a:rPr>
              <a:t>, J. Climate 2018</a:t>
            </a:r>
          </a:p>
        </p:txBody>
      </p:sp>
      <p:sp>
        <p:nvSpPr>
          <p:cNvPr id="9" name="Date Placeholder 3"/>
          <p:cNvSpPr txBox="1">
            <a:spLocks/>
          </p:cNvSpPr>
          <p:nvPr/>
        </p:nvSpPr>
        <p:spPr>
          <a:xfrm>
            <a:off x="832751" y="626087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March 9, 2022</a:t>
            </a:r>
            <a:endParaRPr lang="en-US" dirty="0"/>
          </a:p>
        </p:txBody>
      </p:sp>
    </p:spTree>
    <p:extLst>
      <p:ext uri="{BB962C8B-B14F-4D97-AF65-F5344CB8AC3E}">
        <p14:creationId xmlns:p14="http://schemas.microsoft.com/office/powerpoint/2010/main" val="225085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BADD6A-F4B5-DC49-993A-DBE98BA0A9F4}"/>
              </a:ext>
            </a:extLst>
          </p:cNvPr>
          <p:cNvSpPr/>
          <p:nvPr/>
        </p:nvSpPr>
        <p:spPr>
          <a:xfrm>
            <a:off x="1118852" y="1857984"/>
            <a:ext cx="9664563" cy="314203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45A9910-B688-FA46-9C26-2F8DE8E96A46}"/>
              </a:ext>
            </a:extLst>
          </p:cNvPr>
          <p:cNvSpPr/>
          <p:nvPr/>
        </p:nvSpPr>
        <p:spPr>
          <a:xfrm>
            <a:off x="1219865" y="2113706"/>
            <a:ext cx="2076772" cy="1115878"/>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 priori graph</a:t>
            </a:r>
          </a:p>
          <a:p>
            <a:pPr algn="ctr"/>
            <a:r>
              <a:rPr lang="en-US" dirty="0">
                <a:solidFill>
                  <a:schemeClr val="tx1">
                    <a:lumMod val="50000"/>
                    <a:lumOff val="50000"/>
                  </a:schemeClr>
                </a:solidFill>
              </a:rPr>
              <a:t>structure of box model constituents</a:t>
            </a:r>
          </a:p>
        </p:txBody>
      </p:sp>
      <p:sp>
        <p:nvSpPr>
          <p:cNvPr id="8" name="Rounded Rectangle 7">
            <a:extLst>
              <a:ext uri="{FF2B5EF4-FFF2-40B4-BE49-F238E27FC236}">
                <a16:creationId xmlns:a16="http://schemas.microsoft.com/office/drawing/2014/main" id="{8C9A848A-EF1B-0040-B0F3-74EE20409B1B}"/>
              </a:ext>
            </a:extLst>
          </p:cNvPr>
          <p:cNvSpPr/>
          <p:nvPr/>
        </p:nvSpPr>
        <p:spPr>
          <a:xfrm>
            <a:off x="3689968" y="2113706"/>
            <a:ext cx="2076772" cy="1115878"/>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Experimental exploration structurally represented</a:t>
            </a:r>
          </a:p>
        </p:txBody>
      </p:sp>
      <p:sp>
        <p:nvSpPr>
          <p:cNvPr id="9" name="Rectangle 8">
            <a:extLst>
              <a:ext uri="{FF2B5EF4-FFF2-40B4-BE49-F238E27FC236}">
                <a16:creationId xmlns:a16="http://schemas.microsoft.com/office/drawing/2014/main" id="{CC6FC89D-4DFC-C64C-A230-FD63D934FB56}"/>
              </a:ext>
            </a:extLst>
          </p:cNvPr>
          <p:cNvSpPr/>
          <p:nvPr/>
        </p:nvSpPr>
        <p:spPr>
          <a:xfrm>
            <a:off x="3689968" y="3473357"/>
            <a:ext cx="2076772" cy="433067"/>
          </a:xfrm>
          <a:prstGeom prst="rect">
            <a:avLst/>
          </a:prstGeom>
        </p:spPr>
        <p:txBody>
          <a:bodyPr wrap="square">
            <a:spAutoFit/>
          </a:bodyPr>
          <a:lstStyle/>
          <a:p>
            <a:pPr>
              <a:lnSpc>
                <a:spcPct val="107000"/>
              </a:lnSpc>
              <a:spcAft>
                <a:spcPts val="800"/>
              </a:spcAft>
            </a:pPr>
            <a:r>
              <a:rPr lang="en-US" sz="700" dirty="0">
                <a:latin typeface="Calibri" panose="020F0502020204030204" pitchFamily="34" charset="0"/>
                <a:ea typeface="Calibri" panose="020F0502020204030204" pitchFamily="34" charset="0"/>
                <a:cs typeface="Times New Roman" panose="02020603050405020304" pitchFamily="18" charset="0"/>
              </a:rPr>
              <a:t>Does the stability of the overturning depend on the pathways and sensitivities of water mass transformation in the Southern Ocean? </a:t>
            </a:r>
          </a:p>
        </p:txBody>
      </p:sp>
      <p:pic>
        <p:nvPicPr>
          <p:cNvPr id="10" name="Picture 9">
            <a:extLst>
              <a:ext uri="{FF2B5EF4-FFF2-40B4-BE49-F238E27FC236}">
                <a16:creationId xmlns:a16="http://schemas.microsoft.com/office/drawing/2014/main" id="{A39F89CD-5346-4C48-9A22-9EFDCA5DA5E0}"/>
              </a:ext>
            </a:extLst>
          </p:cNvPr>
          <p:cNvPicPr>
            <a:picLocks noChangeAspect="1"/>
          </p:cNvPicPr>
          <p:nvPr/>
        </p:nvPicPr>
        <p:blipFill>
          <a:blip r:embed="rId2"/>
          <a:stretch>
            <a:fillRect/>
          </a:stretch>
        </p:blipFill>
        <p:spPr>
          <a:xfrm>
            <a:off x="1313016" y="3473357"/>
            <a:ext cx="1890470" cy="1096694"/>
          </a:xfrm>
          <a:prstGeom prst="rect">
            <a:avLst/>
          </a:prstGeom>
        </p:spPr>
      </p:pic>
      <p:pic>
        <p:nvPicPr>
          <p:cNvPr id="11" name="Picture 10">
            <a:extLst>
              <a:ext uri="{FF2B5EF4-FFF2-40B4-BE49-F238E27FC236}">
                <a16:creationId xmlns:a16="http://schemas.microsoft.com/office/drawing/2014/main" id="{F4151B05-7F3C-134E-ADE3-5E5FF8DFD05F}"/>
              </a:ext>
            </a:extLst>
          </p:cNvPr>
          <p:cNvPicPr>
            <a:picLocks noChangeAspect="1"/>
          </p:cNvPicPr>
          <p:nvPr/>
        </p:nvPicPr>
        <p:blipFill>
          <a:blip r:embed="rId3"/>
          <a:stretch>
            <a:fillRect/>
          </a:stretch>
        </p:blipFill>
        <p:spPr>
          <a:xfrm>
            <a:off x="3768952" y="4015362"/>
            <a:ext cx="1629641" cy="910583"/>
          </a:xfrm>
          <a:prstGeom prst="rect">
            <a:avLst/>
          </a:prstGeom>
        </p:spPr>
      </p:pic>
      <p:sp>
        <p:nvSpPr>
          <p:cNvPr id="12" name="Down Arrow 11">
            <a:extLst>
              <a:ext uri="{FF2B5EF4-FFF2-40B4-BE49-F238E27FC236}">
                <a16:creationId xmlns:a16="http://schemas.microsoft.com/office/drawing/2014/main" id="{9DC78C27-66E6-754E-8773-E465892D95C5}"/>
              </a:ext>
            </a:extLst>
          </p:cNvPr>
          <p:cNvSpPr/>
          <p:nvPr/>
        </p:nvSpPr>
        <p:spPr>
          <a:xfrm>
            <a:off x="4459082" y="3946024"/>
            <a:ext cx="249382" cy="249382"/>
          </a:xfrm>
          <a:prstGeom prst="downArrow">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AI vs. Machine Learning vs. Deep Learning vs. Neural Networks: What&amp;#39;s the  Difference? | IBM">
            <a:extLst>
              <a:ext uri="{FF2B5EF4-FFF2-40B4-BE49-F238E27FC236}">
                <a16:creationId xmlns:a16="http://schemas.microsoft.com/office/drawing/2014/main" id="{27940C19-5B13-D849-8F9D-71AA1AC302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702"/>
          <a:stretch/>
        </p:blipFill>
        <p:spPr bwMode="auto">
          <a:xfrm>
            <a:off x="6213443" y="3689890"/>
            <a:ext cx="1143370" cy="627859"/>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a:extLst>
              <a:ext uri="{FF2B5EF4-FFF2-40B4-BE49-F238E27FC236}">
                <a16:creationId xmlns:a16="http://schemas.microsoft.com/office/drawing/2014/main" id="{BDECE92B-1210-2849-B7DB-EF1231332433}"/>
              </a:ext>
            </a:extLst>
          </p:cNvPr>
          <p:cNvSpPr/>
          <p:nvPr/>
        </p:nvSpPr>
        <p:spPr>
          <a:xfrm>
            <a:off x="6145278" y="2113706"/>
            <a:ext cx="2076772" cy="1115878"/>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Deep network for low dimensional structure embeddings</a:t>
            </a:r>
          </a:p>
        </p:txBody>
      </p:sp>
      <p:pic>
        <p:nvPicPr>
          <p:cNvPr id="15" name="Picture 14">
            <a:extLst>
              <a:ext uri="{FF2B5EF4-FFF2-40B4-BE49-F238E27FC236}">
                <a16:creationId xmlns:a16="http://schemas.microsoft.com/office/drawing/2014/main" id="{28B08DDD-C86C-3B40-BE9E-063955E21DA1}"/>
              </a:ext>
            </a:extLst>
          </p:cNvPr>
          <p:cNvPicPr>
            <a:picLocks noChangeAspect="1"/>
          </p:cNvPicPr>
          <p:nvPr/>
        </p:nvPicPr>
        <p:blipFill>
          <a:blip r:embed="rId5"/>
          <a:stretch>
            <a:fillRect/>
          </a:stretch>
        </p:blipFill>
        <p:spPr>
          <a:xfrm flipH="1">
            <a:off x="7749797" y="3455472"/>
            <a:ext cx="109137" cy="1096694"/>
          </a:xfrm>
          <a:prstGeom prst="rect">
            <a:avLst/>
          </a:prstGeom>
        </p:spPr>
      </p:pic>
      <p:sp>
        <p:nvSpPr>
          <p:cNvPr id="16" name="Down Arrow 15">
            <a:extLst>
              <a:ext uri="{FF2B5EF4-FFF2-40B4-BE49-F238E27FC236}">
                <a16:creationId xmlns:a16="http://schemas.microsoft.com/office/drawing/2014/main" id="{027199E2-7530-0749-8F13-EBC6BF81E429}"/>
              </a:ext>
            </a:extLst>
          </p:cNvPr>
          <p:cNvSpPr/>
          <p:nvPr/>
        </p:nvSpPr>
        <p:spPr>
          <a:xfrm rot="16200000">
            <a:off x="7428614" y="3879128"/>
            <a:ext cx="249382" cy="249382"/>
          </a:xfrm>
          <a:prstGeom prst="downArrow">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6CDF721-EEE7-6C40-B0C8-AAF0B26D35D5}"/>
              </a:ext>
            </a:extLst>
          </p:cNvPr>
          <p:cNvSpPr/>
          <p:nvPr/>
        </p:nvSpPr>
        <p:spPr>
          <a:xfrm>
            <a:off x="8600588" y="2155806"/>
            <a:ext cx="2076772" cy="1115878"/>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Adversarial</a:t>
            </a:r>
          </a:p>
          <a:p>
            <a:pPr algn="ctr"/>
            <a:r>
              <a:rPr lang="en-US" dirty="0">
                <a:solidFill>
                  <a:schemeClr val="tx1">
                    <a:lumMod val="50000"/>
                    <a:lumOff val="50000"/>
                  </a:schemeClr>
                </a:solidFill>
              </a:rPr>
              <a:t>Game</a:t>
            </a:r>
          </a:p>
        </p:txBody>
      </p:sp>
      <p:pic>
        <p:nvPicPr>
          <p:cNvPr id="18" name="Picture 17">
            <a:extLst>
              <a:ext uri="{FF2B5EF4-FFF2-40B4-BE49-F238E27FC236}">
                <a16:creationId xmlns:a16="http://schemas.microsoft.com/office/drawing/2014/main" id="{DFD7B5AF-E131-6A41-A80B-A00A397BF492}"/>
              </a:ext>
            </a:extLst>
          </p:cNvPr>
          <p:cNvPicPr>
            <a:picLocks noChangeAspect="1"/>
          </p:cNvPicPr>
          <p:nvPr/>
        </p:nvPicPr>
        <p:blipFill>
          <a:blip r:embed="rId6"/>
          <a:stretch>
            <a:fillRect/>
          </a:stretch>
        </p:blipFill>
        <p:spPr>
          <a:xfrm>
            <a:off x="8705392" y="3473357"/>
            <a:ext cx="1867163" cy="875301"/>
          </a:xfrm>
          <a:prstGeom prst="rect">
            <a:avLst/>
          </a:prstGeom>
        </p:spPr>
      </p:pic>
      <p:sp>
        <p:nvSpPr>
          <p:cNvPr id="19" name="Down Arrow 18">
            <a:extLst>
              <a:ext uri="{FF2B5EF4-FFF2-40B4-BE49-F238E27FC236}">
                <a16:creationId xmlns:a16="http://schemas.microsoft.com/office/drawing/2014/main" id="{A5FCDB02-36B2-E847-A660-3E76EEE84D07}"/>
              </a:ext>
            </a:extLst>
          </p:cNvPr>
          <p:cNvSpPr/>
          <p:nvPr/>
        </p:nvSpPr>
        <p:spPr>
          <a:xfrm rot="16200000">
            <a:off x="3368611" y="2546954"/>
            <a:ext cx="249382" cy="249382"/>
          </a:xfrm>
          <a:prstGeom prst="downArrow">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4B97C19E-9CF1-4441-8D58-62442D64F922}"/>
              </a:ext>
            </a:extLst>
          </p:cNvPr>
          <p:cNvSpPr/>
          <p:nvPr/>
        </p:nvSpPr>
        <p:spPr>
          <a:xfrm rot="16200000">
            <a:off x="5838715" y="2546954"/>
            <a:ext cx="249382" cy="249382"/>
          </a:xfrm>
          <a:prstGeom prst="downArrow">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9095081A-FD54-7C43-A64B-10731C02450C}"/>
              </a:ext>
            </a:extLst>
          </p:cNvPr>
          <p:cNvSpPr/>
          <p:nvPr/>
        </p:nvSpPr>
        <p:spPr>
          <a:xfrm rot="16200000">
            <a:off x="8286628" y="2546954"/>
            <a:ext cx="249382" cy="249382"/>
          </a:xfrm>
          <a:prstGeom prst="downArrow">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D8EDB3CE-855D-2B4D-A1F7-2BC92E5FAF35}"/>
              </a:ext>
            </a:extLst>
          </p:cNvPr>
          <p:cNvSpPr>
            <a:spLocks noGrp="1"/>
          </p:cNvSpPr>
          <p:nvPr>
            <p:ph type="title"/>
          </p:nvPr>
        </p:nvSpPr>
        <p:spPr>
          <a:xfrm>
            <a:off x="457200" y="419100"/>
            <a:ext cx="9360040" cy="762000"/>
          </a:xfrm>
        </p:spPr>
        <p:txBody>
          <a:bodyPr>
            <a:normAutofit/>
          </a:bodyPr>
          <a:lstStyle/>
          <a:p>
            <a:r>
              <a:rPr lang="en-US" dirty="0"/>
              <a:t>From Neuro-Symbolic to Deep Learning</a:t>
            </a:r>
          </a:p>
        </p:txBody>
      </p:sp>
      <p:sp>
        <p:nvSpPr>
          <p:cNvPr id="23" name="TextBox 22">
            <a:extLst>
              <a:ext uri="{FF2B5EF4-FFF2-40B4-BE49-F238E27FC236}">
                <a16:creationId xmlns:a16="http://schemas.microsoft.com/office/drawing/2014/main" id="{D21AE3AE-4704-394A-A0C8-D0C3A0FCDA79}"/>
              </a:ext>
            </a:extLst>
          </p:cNvPr>
          <p:cNvSpPr txBox="1"/>
          <p:nvPr/>
        </p:nvSpPr>
        <p:spPr>
          <a:xfrm>
            <a:off x="1052989" y="4987019"/>
            <a:ext cx="10823325" cy="1477328"/>
          </a:xfrm>
          <a:prstGeom prst="rect">
            <a:avLst/>
          </a:prstGeom>
          <a:noFill/>
        </p:spPr>
        <p:txBody>
          <a:bodyPr wrap="square" rtlCol="0">
            <a:spAutoFit/>
          </a:bodyPr>
          <a:lstStyle/>
          <a:p>
            <a:r>
              <a:rPr lang="en-US" dirty="0"/>
              <a:t>From Models to Language to Adversarial Learning – A depiction of how we will incorporate the explorations of the box model with a neuro-symbolic language, represented as graphs for low-dimensional embeddings used for learning.  Graph representations used for representing modeling (far left), defining exploration problems in terms of graphs (mid-left), producing low dimensional embeddings of graphs (mid-right), and using the low dimensional embedding for adversarial learning (far right).</a:t>
            </a:r>
          </a:p>
        </p:txBody>
      </p:sp>
      <p:sp>
        <p:nvSpPr>
          <p:cNvPr id="24" name="Date Placeholder 3"/>
          <p:cNvSpPr>
            <a:spLocks noGrp="1"/>
          </p:cNvSpPr>
          <p:nvPr>
            <p:ph type="dt" sz="half" idx="15"/>
          </p:nvPr>
        </p:nvSpPr>
        <p:spPr>
          <a:xfrm>
            <a:off x="838200" y="6378122"/>
            <a:ext cx="2743200" cy="365125"/>
          </a:xfrm>
        </p:spPr>
        <p:txBody>
          <a:bodyPr/>
          <a:lstStyle/>
          <a:p>
            <a:r>
              <a:rPr lang="en-US" dirty="0" smtClean="0"/>
              <a:t>March 9, 2022</a:t>
            </a:r>
            <a:endParaRPr lang="en-US" dirty="0"/>
          </a:p>
        </p:txBody>
      </p:sp>
      <p:sp>
        <p:nvSpPr>
          <p:cNvPr id="25" name="Slide Number Placeholder 5"/>
          <p:cNvSpPr>
            <a:spLocks noGrp="1"/>
          </p:cNvSpPr>
          <p:nvPr>
            <p:ph type="sldNum" sz="quarter" idx="17"/>
          </p:nvPr>
        </p:nvSpPr>
        <p:spPr>
          <a:xfrm>
            <a:off x="8610600" y="6356350"/>
            <a:ext cx="2743200" cy="365125"/>
          </a:xfrm>
        </p:spPr>
        <p:txBody>
          <a:bodyPr/>
          <a:lstStyle/>
          <a:p>
            <a:fld id="{4EBCDCBD-78E1-0D41-A999-31B5EBF8E02C}" type="slidenum">
              <a:rPr lang="en-US" smtClean="0"/>
              <a:pPr/>
              <a:t>6</a:t>
            </a:fld>
            <a:endParaRPr lang="en-US" dirty="0"/>
          </a:p>
        </p:txBody>
      </p:sp>
    </p:spTree>
    <p:extLst>
      <p:ext uri="{BB962C8B-B14F-4D97-AF65-F5344CB8AC3E}">
        <p14:creationId xmlns:p14="http://schemas.microsoft.com/office/powerpoint/2010/main" val="57627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C71DA6-E84F-1644-B7C2-E00D5EA100D9}"/>
              </a:ext>
            </a:extLst>
          </p:cNvPr>
          <p:cNvSpPr>
            <a:spLocks noGrp="1"/>
          </p:cNvSpPr>
          <p:nvPr>
            <p:ph type="title"/>
          </p:nvPr>
        </p:nvSpPr>
        <p:spPr/>
        <p:txBody>
          <a:bodyPr/>
          <a:lstStyle/>
          <a:p>
            <a:r>
              <a:rPr lang="en-US" dirty="0"/>
              <a:t>Updates for Working Group </a:t>
            </a:r>
          </a:p>
        </p:txBody>
      </p:sp>
      <p:sp>
        <p:nvSpPr>
          <p:cNvPr id="7" name="Content Placeholder 6">
            <a:extLst>
              <a:ext uri="{FF2B5EF4-FFF2-40B4-BE49-F238E27FC236}">
                <a16:creationId xmlns:a16="http://schemas.microsoft.com/office/drawing/2014/main" id="{58D204F8-1153-434D-BFA8-99FC732C76DB}"/>
              </a:ext>
            </a:extLst>
          </p:cNvPr>
          <p:cNvSpPr>
            <a:spLocks noGrp="1"/>
          </p:cNvSpPr>
          <p:nvPr>
            <p:ph idx="1"/>
          </p:nvPr>
        </p:nvSpPr>
        <p:spPr/>
        <p:txBody>
          <a:bodyPr/>
          <a:lstStyle/>
          <a:p>
            <a:r>
              <a:rPr lang="en-US" dirty="0"/>
              <a:t>Data Generation – labeled</a:t>
            </a:r>
          </a:p>
          <a:p>
            <a:r>
              <a:rPr lang="en-US" dirty="0"/>
              <a:t>Prototype Multi-Generator GAN</a:t>
            </a:r>
          </a:p>
          <a:p>
            <a:r>
              <a:rPr lang="en-US" dirty="0"/>
              <a:t>Bifurcation Method</a:t>
            </a:r>
          </a:p>
          <a:p>
            <a:r>
              <a:rPr lang="en-US" dirty="0"/>
              <a:t>Graph representations of the box model</a:t>
            </a:r>
          </a:p>
        </p:txBody>
      </p:sp>
      <p:sp>
        <p:nvSpPr>
          <p:cNvPr id="5" name="Date Placeholder 3"/>
          <p:cNvSpPr>
            <a:spLocks noGrp="1"/>
          </p:cNvSpPr>
          <p:nvPr>
            <p:ph type="dt" sz="half" idx="4294967295"/>
          </p:nvPr>
        </p:nvSpPr>
        <p:spPr>
          <a:xfrm>
            <a:off x="838200" y="6378122"/>
            <a:ext cx="2743200" cy="365125"/>
          </a:xfrm>
          <a:prstGeom prst="rect">
            <a:avLst/>
          </a:prstGeom>
        </p:spPr>
        <p:txBody>
          <a:bodyPr/>
          <a:lstStyle/>
          <a:p>
            <a:r>
              <a:rPr lang="en-US" sz="1200" dirty="0">
                <a:solidFill>
                  <a:schemeClr val="tx1">
                    <a:tint val="75000"/>
                  </a:schemeClr>
                </a:solidFill>
              </a:rPr>
              <a:t>March 9, 2022</a:t>
            </a:r>
          </a:p>
        </p:txBody>
      </p:sp>
      <p:sp>
        <p:nvSpPr>
          <p:cNvPr id="8" name="Slide Number Placeholder 5"/>
          <p:cNvSpPr>
            <a:spLocks noGrp="1"/>
          </p:cNvSpPr>
          <p:nvPr>
            <p:ph type="sldNum" sz="quarter" idx="4294967295"/>
          </p:nvPr>
        </p:nvSpPr>
        <p:spPr>
          <a:xfrm>
            <a:off x="8610600" y="6356350"/>
            <a:ext cx="2743200" cy="365125"/>
          </a:xfrm>
          <a:prstGeom prst="rect">
            <a:avLst/>
          </a:prstGeom>
        </p:spPr>
        <p:txBody>
          <a:bodyPr/>
          <a:lstStyle/>
          <a:p>
            <a:pPr algn="r"/>
            <a:fld id="{4EBCDCBD-78E1-0D41-A999-31B5EBF8E02C}" type="slidenum">
              <a:rPr lang="en-US" sz="1200">
                <a:solidFill>
                  <a:schemeClr val="tx1">
                    <a:tint val="75000"/>
                  </a:schemeClr>
                </a:solidFill>
              </a:rPr>
              <a:pPr algn="r"/>
              <a:t>7</a:t>
            </a:fld>
            <a:endParaRPr lang="en-US" sz="1200" dirty="0">
              <a:solidFill>
                <a:schemeClr val="tx1">
                  <a:tint val="75000"/>
                </a:schemeClr>
              </a:solidFill>
            </a:endParaRPr>
          </a:p>
        </p:txBody>
      </p:sp>
      <p:sp>
        <p:nvSpPr>
          <p:cNvPr id="9" name="Rectangle 8"/>
          <p:cNvSpPr/>
          <p:nvPr/>
        </p:nvSpPr>
        <p:spPr>
          <a:xfrm>
            <a:off x="1001485" y="5993915"/>
            <a:ext cx="10189029" cy="292388"/>
          </a:xfrm>
          <a:prstGeom prst="rect">
            <a:avLst/>
          </a:prstGeom>
        </p:spPr>
        <p:txBody>
          <a:bodyPr wrap="square">
            <a:spAutoFit/>
          </a:bodyPr>
          <a:lstStyle/>
          <a:p>
            <a:r>
              <a:rPr lang="en-US" sz="1300" dirty="0"/>
              <a:t>This material is based upon work supported by the Defense Advanced Research Projects Agency (DARPA) under Agreement No. HR00112290032</a:t>
            </a:r>
            <a:r>
              <a:rPr lang="en-US" sz="1300" dirty="0" smtClean="0"/>
              <a:t>. </a:t>
            </a:r>
            <a:endParaRPr lang="en-US" sz="1300" dirty="0"/>
          </a:p>
        </p:txBody>
      </p:sp>
    </p:spTree>
    <p:extLst>
      <p:ext uri="{BB962C8B-B14F-4D97-AF65-F5344CB8AC3E}">
        <p14:creationId xmlns:p14="http://schemas.microsoft.com/office/powerpoint/2010/main" val="153133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434</Words>
  <Application>Microsoft Office PowerPoint</Application>
  <PresentationFormat>Widescreen</PresentationFormat>
  <Paragraphs>58</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The Physics-informed AI Climate Model Agent Neuro-symbolic Simulator (PACMANS) for Tipping Point Discovery Workgroup Presentation   March 9, 2022</vt:lpstr>
      <vt:lpstr>Introduction</vt:lpstr>
      <vt:lpstr>Introduction - PACMANs</vt:lpstr>
      <vt:lpstr>Overview</vt:lpstr>
      <vt:lpstr>Surrogate Climate Models for Evaluation</vt:lpstr>
      <vt:lpstr>From Neuro-Symbolic to Deep Learning</vt:lpstr>
      <vt:lpstr>Updates for Working Group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Physics-informed AI Climate Model Agent Neuro-symbolic Simulator (PACMANS) for Tipping Point Discovery</dc:title>
  <dc:creator>Microsoft Office User</dc:creator>
  <cp:lastModifiedBy>Baxley, Shannon Q.</cp:lastModifiedBy>
  <cp:revision>8</cp:revision>
  <dcterms:created xsi:type="dcterms:W3CDTF">2022-03-09T19:14:03Z</dcterms:created>
  <dcterms:modified xsi:type="dcterms:W3CDTF">2022-04-20T14:38:42Z</dcterms:modified>
</cp:coreProperties>
</file>