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A6FDC3-4E7F-41BE-978C-EF5A0EBE944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86772-C4C9-4C84-B41B-D6403F5345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Predicting Term Deposit Subscriptions in Bank Marketing Campaigns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Machine Learning for Enhanced Customer Targeting</a:t>
            </a:r>
          </a:p>
        </p:txBody>
      </p:sp>
    </p:spTree>
    <p:extLst>
      <p:ext uri="{BB962C8B-B14F-4D97-AF65-F5344CB8AC3E}">
        <p14:creationId xmlns:p14="http://schemas.microsoft.com/office/powerpoint/2010/main" val="13617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Model Performance</a:t>
            </a:r>
            <a:r>
              <a:rPr lang="en-US" b="1" dirty="0" smtClean="0"/>
              <a:t>:</a:t>
            </a:r>
          </a:p>
          <a:p>
            <a:pPr marL="109728" indent="0" algn="just">
              <a:buNone/>
            </a:pPr>
            <a:r>
              <a:rPr lang="en-US" dirty="0" smtClean="0"/>
              <a:t>Best </a:t>
            </a:r>
            <a:r>
              <a:rPr lang="en-US" dirty="0"/>
              <a:t>Model Accuracy: 90.18%</a:t>
            </a:r>
          </a:p>
          <a:p>
            <a:pPr algn="just"/>
            <a:r>
              <a:rPr lang="en-US" b="1" dirty="0"/>
              <a:t>Confusion </a:t>
            </a:r>
            <a:r>
              <a:rPr lang="en-US" b="1" dirty="0" smtClean="0"/>
              <a:t>Matrix</a:t>
            </a:r>
            <a:r>
              <a:rPr lang="en-US" dirty="0" smtClean="0"/>
              <a:t>:</a:t>
            </a:r>
          </a:p>
          <a:p>
            <a:pPr marL="109728" indent="0" algn="just">
              <a:buNone/>
            </a:pPr>
            <a:r>
              <a:rPr lang="en-US" dirty="0" smtClean="0"/>
              <a:t>  [[</a:t>
            </a:r>
            <a:r>
              <a:rPr lang="en-US" dirty="0"/>
              <a:t>5136  168]</a:t>
            </a:r>
          </a:p>
          <a:p>
            <a:pPr marL="109728" indent="0" algn="just">
              <a:buNone/>
            </a:pPr>
            <a:r>
              <a:rPr lang="en-US" dirty="0" smtClean="0"/>
              <a:t>  [ </a:t>
            </a:r>
            <a:r>
              <a:rPr lang="en-US" dirty="0"/>
              <a:t>431  363]]</a:t>
            </a:r>
          </a:p>
          <a:p>
            <a:pPr algn="just"/>
            <a:r>
              <a:rPr lang="en-US" b="1" dirty="0"/>
              <a:t>Classification Report Highlights</a:t>
            </a:r>
            <a:r>
              <a:rPr lang="en-US" b="1" dirty="0" smtClean="0"/>
              <a:t>:</a:t>
            </a:r>
          </a:p>
          <a:p>
            <a:pPr marL="109728" indent="0" algn="just">
              <a:buNone/>
            </a:pPr>
            <a:r>
              <a:rPr lang="en-US" dirty="0" smtClean="0"/>
              <a:t>Precision </a:t>
            </a:r>
            <a:r>
              <a:rPr lang="en-US" dirty="0"/>
              <a:t>(Yes): 0.68</a:t>
            </a:r>
          </a:p>
          <a:p>
            <a:pPr marL="109728" indent="0" algn="just">
              <a:buNone/>
            </a:pPr>
            <a:r>
              <a:rPr lang="en-US" dirty="0"/>
              <a:t>Recall (Yes): 0.46</a:t>
            </a:r>
          </a:p>
          <a:p>
            <a:pPr marL="109728" indent="0" algn="just">
              <a:buNone/>
            </a:pPr>
            <a:r>
              <a:rPr lang="en-US" dirty="0"/>
              <a:t>F1-Score (Yes): 0.55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7666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optimized Random Forest model effectively predicts term deposit subscriptions with high accuracy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Key </a:t>
            </a:r>
            <a:r>
              <a:rPr lang="en-US" dirty="0"/>
              <a:t>features such as duration, </a:t>
            </a:r>
            <a:r>
              <a:rPr lang="en-US" dirty="0" err="1"/>
              <a:t>pdays</a:t>
            </a:r>
            <a:r>
              <a:rPr lang="en-US" dirty="0"/>
              <a:t>, and previous contacts significantly influence subscription decisions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Implementing </a:t>
            </a:r>
            <a:r>
              <a:rPr lang="en-US" dirty="0"/>
              <a:t>this model can help the bank target potential subscribers more efficiently, optimizing marketing resources and strategies.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35056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Project </a:t>
            </a:r>
            <a:r>
              <a:rPr lang="en-US" sz="2000" b="1" dirty="0" err="1"/>
              <a:t>Overview:</a:t>
            </a:r>
            <a:r>
              <a:rPr lang="en-US" sz="2000" dirty="0" err="1"/>
              <a:t>Developed</a:t>
            </a:r>
            <a:r>
              <a:rPr lang="en-US" sz="2000" dirty="0"/>
              <a:t> a machine learning model to predict whether a bank's marketing campaign will result in a client subscribing to a term deposit.</a:t>
            </a:r>
          </a:p>
          <a:p>
            <a:pPr algn="just"/>
            <a:r>
              <a:rPr lang="en-US" sz="2000" b="1" dirty="0"/>
              <a:t>Project </a:t>
            </a:r>
            <a:r>
              <a:rPr lang="en-US" sz="2000" b="1" dirty="0" err="1"/>
              <a:t>Goals:</a:t>
            </a:r>
            <a:r>
              <a:rPr lang="en-US" sz="2000" dirty="0" err="1"/>
              <a:t>Enhance</a:t>
            </a:r>
            <a:r>
              <a:rPr lang="en-US" sz="2000" dirty="0"/>
              <a:t> the efficiency of marketing strategies by accurately identifying potential subscribers.</a:t>
            </a:r>
          </a:p>
          <a:p>
            <a:pPr algn="just"/>
            <a:r>
              <a:rPr lang="en-US" sz="2000" dirty="0"/>
              <a:t>Achieve high prediction accuracy through effective data preprocessing and model optimization.</a:t>
            </a:r>
          </a:p>
          <a:p>
            <a:pPr algn="just"/>
            <a:r>
              <a:rPr lang="en-US" sz="2000" b="1" dirty="0"/>
              <a:t>Key </a:t>
            </a:r>
            <a:r>
              <a:rPr lang="en-US" sz="2000" b="1" dirty="0" err="1"/>
              <a:t>Outcomes:</a:t>
            </a:r>
            <a:r>
              <a:rPr lang="en-US" sz="2000" dirty="0" err="1"/>
              <a:t>Achieved</a:t>
            </a:r>
            <a:r>
              <a:rPr lang="en-US" sz="2000" dirty="0"/>
              <a:t> a best model accuracy of </a:t>
            </a:r>
            <a:r>
              <a:rPr lang="en-US" sz="2000" b="1" dirty="0"/>
              <a:t>90.18%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Identified top features influencing subscription decisions, aiding targeted marketing efforts.</a:t>
            </a:r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753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Data </a:t>
            </a:r>
            <a:r>
              <a:rPr lang="en-US" b="1" dirty="0" err="1"/>
              <a:t>Collection:Source</a:t>
            </a:r>
            <a:r>
              <a:rPr lang="en-US" b="1" dirty="0"/>
              <a:t>:</a:t>
            </a:r>
            <a:r>
              <a:rPr lang="en-US" dirty="0"/>
              <a:t> Bank Marketing Dataset from the UCI Machine Learning Repository.</a:t>
            </a:r>
          </a:p>
          <a:p>
            <a:r>
              <a:rPr lang="en-US" b="1" dirty="0"/>
              <a:t>Size:</a:t>
            </a:r>
            <a:r>
              <a:rPr lang="en-US" dirty="0"/>
              <a:t> 41,188 records with 21 features.</a:t>
            </a:r>
          </a:p>
          <a:p>
            <a:r>
              <a:rPr lang="en-US" b="1" dirty="0"/>
              <a:t>Data </a:t>
            </a:r>
            <a:r>
              <a:rPr lang="en-US" b="1" dirty="0" err="1"/>
              <a:t>Cleanup:</a:t>
            </a:r>
            <a:r>
              <a:rPr lang="en-US" dirty="0" err="1"/>
              <a:t>Replaced</a:t>
            </a:r>
            <a:r>
              <a:rPr lang="en-US" dirty="0"/>
              <a:t> 'unknown' values with </a:t>
            </a:r>
            <a:r>
              <a:rPr lang="en-US" dirty="0" err="1"/>
              <a:t>NaN</a:t>
            </a:r>
            <a:r>
              <a:rPr lang="en-US" dirty="0"/>
              <a:t> to handle missing data.</a:t>
            </a:r>
          </a:p>
          <a:p>
            <a:r>
              <a:rPr lang="en-US" dirty="0"/>
              <a:t>Dropped rows containing </a:t>
            </a:r>
            <a:r>
              <a:rPr lang="en-US" dirty="0" err="1"/>
              <a:t>NaN</a:t>
            </a:r>
            <a:r>
              <a:rPr lang="en-US" dirty="0"/>
              <a:t> values, resulting in a clean </a:t>
            </a:r>
            <a:r>
              <a:rPr lang="en-US" sz="2400" dirty="0"/>
              <a:t>dataset</a:t>
            </a:r>
            <a:r>
              <a:rPr lang="en-US" dirty="0"/>
              <a:t> with no missing values.</a:t>
            </a:r>
          </a:p>
          <a:p>
            <a:r>
              <a:rPr lang="en-US" b="1" dirty="0"/>
              <a:t>Data </a:t>
            </a:r>
            <a:r>
              <a:rPr lang="en-US" b="1" dirty="0" err="1"/>
              <a:t>Exploration:Summary</a:t>
            </a:r>
            <a:r>
              <a:rPr lang="en-US" b="1" dirty="0"/>
              <a:t> Statistics:</a:t>
            </a:r>
            <a:r>
              <a:rPr lang="en-US" dirty="0"/>
              <a:t> Analyzed numerical features to understand distributions and identify outliers.</a:t>
            </a:r>
          </a:p>
          <a:p>
            <a:r>
              <a:rPr lang="en-US" b="1" dirty="0" smtClean="0"/>
              <a:t>Model </a:t>
            </a:r>
            <a:r>
              <a:rPr lang="en-US" b="1" dirty="0" err="1"/>
              <a:t>Evaluation:</a:t>
            </a:r>
            <a:r>
              <a:rPr lang="en-US" dirty="0" err="1"/>
              <a:t>Split</a:t>
            </a:r>
            <a:r>
              <a:rPr lang="en-US" dirty="0"/>
              <a:t> data into </a:t>
            </a:r>
            <a:r>
              <a:rPr lang="en-US" b="1" dirty="0"/>
              <a:t>80% training</a:t>
            </a:r>
            <a:r>
              <a:rPr lang="en-US" dirty="0"/>
              <a:t> and </a:t>
            </a:r>
            <a:r>
              <a:rPr lang="en-US" b="1" dirty="0"/>
              <a:t>20% testing</a:t>
            </a:r>
            <a:r>
              <a:rPr lang="en-US" dirty="0"/>
              <a:t> sets.</a:t>
            </a:r>
          </a:p>
          <a:p>
            <a:r>
              <a:rPr lang="en-US" dirty="0"/>
              <a:t>Evaluated initial model performance using accuracy, precision, recall, and F1-score on testing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Autofit/>
          </a:bodyPr>
          <a:lstStyle/>
          <a:p>
            <a:r>
              <a:rPr lang="en-US" sz="3000" dirty="0"/>
              <a:t>Data Collection, Cleanup, and </a:t>
            </a:r>
            <a:r>
              <a:rPr lang="en-US" sz="3000" dirty="0" smtClean="0"/>
              <a:t>Exploration             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3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/>
              <a:t>Correlation Matrix </a:t>
            </a:r>
            <a:r>
              <a:rPr lang="en-US" sz="2600" b="1" dirty="0" err="1"/>
              <a:t>Heatmap</a:t>
            </a:r>
            <a:r>
              <a:rPr lang="en-US" sz="2600" b="1" dirty="0"/>
              <a:t>:</a:t>
            </a:r>
            <a:r>
              <a:rPr lang="en-US" sz="2600" dirty="0"/>
              <a:t> Identified relationships between features</a:t>
            </a:r>
            <a:r>
              <a:rPr lang="en-US" sz="2600" dirty="0" smtClean="0"/>
              <a:t>.</a:t>
            </a:r>
            <a:endParaRPr lang="en-US" sz="2600" dirty="0"/>
          </a:p>
          <a:p>
            <a:pPr algn="just"/>
            <a:r>
              <a:rPr lang="en-US" sz="2600" b="1" dirty="0"/>
              <a:t>Boxplot of Duration vs. Subscription:</a:t>
            </a:r>
            <a:r>
              <a:rPr lang="en-US" sz="2600" dirty="0"/>
              <a:t> Explored the distribution of contact duration across subscription status</a:t>
            </a:r>
            <a:r>
              <a:rPr lang="en-US" sz="2600" dirty="0" smtClean="0"/>
              <a:t>.</a:t>
            </a:r>
            <a:r>
              <a:rPr lang="en-US" sz="2600" i="1" dirty="0" smtClean="0"/>
              <a:t> </a:t>
            </a:r>
          </a:p>
          <a:p>
            <a:pPr algn="just"/>
            <a:r>
              <a:rPr lang="en-US" sz="2600" b="1" dirty="0" err="1" smtClean="0"/>
              <a:t>Pairplot</a:t>
            </a:r>
            <a:r>
              <a:rPr lang="en-US" sz="2600" b="1" dirty="0" smtClean="0"/>
              <a:t> </a:t>
            </a:r>
            <a:r>
              <a:rPr lang="en-US" sz="2600" b="1" dirty="0"/>
              <a:t>of Selected Features:</a:t>
            </a:r>
            <a:r>
              <a:rPr lang="en-US" sz="2600" dirty="0"/>
              <a:t> Visualized relationships between key features and the target variable</a:t>
            </a:r>
            <a:r>
              <a:rPr lang="en-US" sz="2600" dirty="0" smtClean="0"/>
              <a:t>.</a:t>
            </a:r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1753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Split </a:t>
            </a:r>
            <a:r>
              <a:rPr lang="en-US" dirty="0"/>
              <a:t>data into </a:t>
            </a:r>
            <a:r>
              <a:rPr lang="en-US" b="1" dirty="0"/>
              <a:t>80% training</a:t>
            </a:r>
            <a:r>
              <a:rPr lang="en-US" dirty="0"/>
              <a:t> and </a:t>
            </a:r>
            <a:r>
              <a:rPr lang="en-US" b="1" dirty="0"/>
              <a:t>20% testing</a:t>
            </a:r>
            <a:r>
              <a:rPr lang="en-US" dirty="0"/>
              <a:t> sets.</a:t>
            </a:r>
          </a:p>
          <a:p>
            <a:pPr algn="just"/>
            <a:r>
              <a:rPr lang="en-US" dirty="0"/>
              <a:t>Evaluated initial model performance using accuracy, precision, recall, and F1-score on testing data.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53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500" b="1" dirty="0"/>
              <a:t>Step 1: Data </a:t>
            </a:r>
            <a:r>
              <a:rPr lang="en-US" sz="1500" b="1" dirty="0" smtClean="0"/>
              <a:t>Preprocessing</a:t>
            </a:r>
          </a:p>
          <a:p>
            <a:pPr algn="just"/>
            <a:r>
              <a:rPr lang="en-US" sz="1500" dirty="0" smtClean="0"/>
              <a:t>Handled </a:t>
            </a:r>
            <a:r>
              <a:rPr lang="en-US" sz="1500" dirty="0"/>
              <a:t>missing values by replacing 'unknown' with </a:t>
            </a:r>
            <a:r>
              <a:rPr lang="en-US" sz="1500" dirty="0" err="1"/>
              <a:t>NaN</a:t>
            </a:r>
            <a:r>
              <a:rPr lang="en-US" sz="1500" dirty="0"/>
              <a:t> and dropping incomplete records.</a:t>
            </a:r>
          </a:p>
          <a:p>
            <a:pPr algn="just"/>
            <a:r>
              <a:rPr lang="en-US" sz="1500" dirty="0"/>
              <a:t>Encoded categorical variables using One-Hot Encoding, excluding the target variable y.</a:t>
            </a:r>
          </a:p>
          <a:p>
            <a:pPr algn="just"/>
            <a:r>
              <a:rPr lang="en-US" sz="1500" dirty="0"/>
              <a:t>Mapped the target variable y to binary values (1 for "yes" and 0 for "no").</a:t>
            </a:r>
          </a:p>
          <a:p>
            <a:pPr algn="just"/>
            <a:r>
              <a:rPr lang="en-US" sz="1500" dirty="0"/>
              <a:t>Converted </a:t>
            </a:r>
            <a:r>
              <a:rPr lang="en-US" sz="1500" dirty="0" err="1"/>
              <a:t>boolean</a:t>
            </a:r>
            <a:r>
              <a:rPr lang="en-US" sz="1500" dirty="0"/>
              <a:t> columns resulting from encoding to integers for consistency.</a:t>
            </a:r>
          </a:p>
          <a:p>
            <a:pPr algn="just"/>
            <a:r>
              <a:rPr lang="en-US" sz="1500" dirty="0"/>
              <a:t>Scaled numerical features using </a:t>
            </a:r>
            <a:r>
              <a:rPr lang="en-US" sz="1500" dirty="0" err="1"/>
              <a:t>StandardScaler</a:t>
            </a:r>
            <a:r>
              <a:rPr lang="en-US" sz="1500" dirty="0"/>
              <a:t> to normalize data.</a:t>
            </a:r>
          </a:p>
          <a:p>
            <a:pPr algn="just"/>
            <a:r>
              <a:rPr lang="en-US" sz="1500" b="1" dirty="0"/>
              <a:t>Step 2: Model </a:t>
            </a:r>
            <a:r>
              <a:rPr lang="en-US" sz="1500" b="1" dirty="0" smtClean="0"/>
              <a:t>Training</a:t>
            </a:r>
          </a:p>
          <a:p>
            <a:pPr algn="just"/>
            <a:r>
              <a:rPr lang="en-US" sz="1500" dirty="0" smtClean="0"/>
              <a:t>Trained </a:t>
            </a:r>
            <a:r>
              <a:rPr lang="en-US" sz="1500" dirty="0"/>
              <a:t>an initial </a:t>
            </a:r>
            <a:r>
              <a:rPr lang="en-US" sz="1500" b="1" dirty="0"/>
              <a:t>Random Forest Classifier</a:t>
            </a:r>
            <a:r>
              <a:rPr lang="en-US" sz="1500" dirty="0"/>
              <a:t> achieving </a:t>
            </a:r>
            <a:r>
              <a:rPr lang="en-US" sz="1500" b="1" dirty="0"/>
              <a:t>89.82%</a:t>
            </a:r>
            <a:r>
              <a:rPr lang="en-US" sz="1500" dirty="0"/>
              <a:t> accuracy.</a:t>
            </a:r>
          </a:p>
          <a:p>
            <a:pPr algn="just"/>
            <a:r>
              <a:rPr lang="en-US" sz="1500" b="1" dirty="0"/>
              <a:t>Step 3: Model </a:t>
            </a:r>
            <a:r>
              <a:rPr lang="en-US" sz="1500" b="1" dirty="0" smtClean="0"/>
              <a:t>Optimization</a:t>
            </a:r>
          </a:p>
          <a:p>
            <a:pPr algn="just"/>
            <a:r>
              <a:rPr lang="en-US" sz="1500" dirty="0" smtClean="0"/>
              <a:t>Performed </a:t>
            </a:r>
            <a:r>
              <a:rPr lang="en-US" sz="1500" dirty="0" err="1"/>
              <a:t>hyperparameter</a:t>
            </a:r>
            <a:r>
              <a:rPr lang="en-US" sz="1500" dirty="0"/>
              <a:t> tuning using </a:t>
            </a:r>
            <a:r>
              <a:rPr lang="en-US" sz="1500" dirty="0" err="1"/>
              <a:t>RandomizedSearchCV</a:t>
            </a:r>
            <a:r>
              <a:rPr lang="en-US" sz="1500" dirty="0"/>
              <a:t> with a reduced parameter grid for efficiency.</a:t>
            </a:r>
          </a:p>
          <a:p>
            <a:pPr algn="just"/>
            <a:r>
              <a:rPr lang="en-US" sz="1500" dirty="0"/>
              <a:t>Optimized model achieved </a:t>
            </a:r>
            <a:r>
              <a:rPr lang="en-US" sz="1500" b="1" dirty="0"/>
              <a:t>90.18%</a:t>
            </a:r>
            <a:r>
              <a:rPr lang="en-US" sz="1500" dirty="0"/>
              <a:t> accuracy.</a:t>
            </a:r>
          </a:p>
          <a:p>
            <a:pPr algn="just"/>
            <a:r>
              <a:rPr lang="en-US" sz="1500" b="1" dirty="0"/>
              <a:t>Best Parameters Found:</a:t>
            </a:r>
            <a:endParaRPr lang="en-US" sz="1500" dirty="0"/>
          </a:p>
          <a:p>
            <a:pPr lvl="1" algn="just"/>
            <a:r>
              <a:rPr lang="en-US" sz="1500" dirty="0" err="1"/>
              <a:t>n_estimators</a:t>
            </a:r>
            <a:r>
              <a:rPr lang="en-US" sz="1500" dirty="0"/>
              <a:t>: 150</a:t>
            </a:r>
          </a:p>
          <a:p>
            <a:pPr lvl="1" algn="just"/>
            <a:r>
              <a:rPr lang="en-US" sz="1500" dirty="0" err="1"/>
              <a:t>max_depth</a:t>
            </a:r>
            <a:r>
              <a:rPr lang="en-US" sz="1500" dirty="0"/>
              <a:t>: None</a:t>
            </a:r>
          </a:p>
          <a:p>
            <a:pPr lvl="1" algn="just"/>
            <a:r>
              <a:rPr lang="en-US" sz="1500" dirty="0" err="1"/>
              <a:t>min_samples_split</a:t>
            </a:r>
            <a:r>
              <a:rPr lang="en-US" sz="1500" dirty="0"/>
              <a:t>: 10</a:t>
            </a:r>
          </a:p>
          <a:p>
            <a:pPr algn="just"/>
            <a:r>
              <a:rPr lang="en-US" sz="1500" b="1" dirty="0"/>
              <a:t>Step 4: Feature Importance </a:t>
            </a:r>
            <a:r>
              <a:rPr lang="en-US" sz="1500" b="1" dirty="0" smtClean="0"/>
              <a:t>Analysis</a:t>
            </a:r>
          </a:p>
          <a:p>
            <a:pPr algn="just"/>
            <a:r>
              <a:rPr lang="en-US" sz="1500" dirty="0" smtClean="0"/>
              <a:t>Identified </a:t>
            </a:r>
            <a:r>
              <a:rPr lang="en-US" sz="1500" dirty="0"/>
              <a:t>top 20 features influencing the prediction outcome.</a:t>
            </a:r>
          </a:p>
          <a:p>
            <a:pPr algn="just"/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753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can class imbalance be further addressed to improve the prediction of the minority class (y=1)?</a:t>
            </a:r>
          </a:p>
          <a:p>
            <a:r>
              <a:rPr lang="en-US" smtClean="0"/>
              <a:t>What additional features or data sources could enhance model performance?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Implement </a:t>
            </a:r>
            <a:r>
              <a:rPr lang="en-US" b="1" dirty="0"/>
              <a:t>SMOTE (Synthetic Minority Over-sampling Technique)</a:t>
            </a:r>
            <a:r>
              <a:rPr lang="en-US" dirty="0"/>
              <a:t> to handle class imbalance more effectively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Explore </a:t>
            </a:r>
            <a:r>
              <a:rPr lang="en-US" dirty="0"/>
              <a:t>other machine learning algorithms such as </a:t>
            </a:r>
            <a:r>
              <a:rPr lang="en-US" b="1" dirty="0"/>
              <a:t>Gradient Boosting Machines (e.g., </a:t>
            </a:r>
            <a:r>
              <a:rPr lang="en-US" b="1" dirty="0" err="1"/>
              <a:t>XGBoost</a:t>
            </a:r>
            <a:r>
              <a:rPr lang="en-US" b="1" dirty="0"/>
              <a:t>)</a:t>
            </a:r>
            <a:r>
              <a:rPr lang="en-US" dirty="0"/>
              <a:t> for potentially better performance.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Research:</a:t>
            </a:r>
          </a:p>
        </p:txBody>
      </p:sp>
    </p:spTree>
    <p:extLst>
      <p:ext uri="{BB962C8B-B14F-4D97-AF65-F5344CB8AC3E}">
        <p14:creationId xmlns:p14="http://schemas.microsoft.com/office/powerpoint/2010/main" val="41250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 a real-time prediction system integrated into the bank's CRM for automated decision-making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Continuously </a:t>
            </a:r>
            <a:r>
              <a:rPr lang="en-US" dirty="0"/>
              <a:t>update and retrain the model with new data to maintain and improve accuracy over time.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Plans</a:t>
            </a:r>
          </a:p>
        </p:txBody>
      </p:sp>
    </p:spTree>
    <p:extLst>
      <p:ext uri="{BB962C8B-B14F-4D97-AF65-F5344CB8AC3E}">
        <p14:creationId xmlns:p14="http://schemas.microsoft.com/office/powerpoint/2010/main" val="4768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601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Predicting Term Deposit Subscriptions in Bank Marketing Campaigns</vt:lpstr>
      <vt:lpstr>Executive Summary</vt:lpstr>
      <vt:lpstr>Data Collection, Cleanup, and Exploration               </vt:lpstr>
      <vt:lpstr>Visualizations:</vt:lpstr>
      <vt:lpstr>Model Evaluation</vt:lpstr>
      <vt:lpstr>Approach</vt:lpstr>
      <vt:lpstr>Additional Questions</vt:lpstr>
      <vt:lpstr>Future Research:</vt:lpstr>
      <vt:lpstr>Future Development Plans</vt:lpstr>
      <vt:lpstr>Results and Conclusions</vt:lpstr>
      <vt:lpstr>Conclusions: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Term Deposit Subscriptions in Bank Marketing Campaigns</dc:title>
  <dc:creator>J.I Traders</dc:creator>
  <cp:lastModifiedBy>J.I Traders</cp:lastModifiedBy>
  <cp:revision>4</cp:revision>
  <dcterms:created xsi:type="dcterms:W3CDTF">2024-09-20T20:04:39Z</dcterms:created>
  <dcterms:modified xsi:type="dcterms:W3CDTF">2024-09-20T20:39:10Z</dcterms:modified>
</cp:coreProperties>
</file>