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7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8"/>
    <a:srgbClr val="9D0208"/>
    <a:srgbClr val="03071E"/>
    <a:srgbClr val="FAA307"/>
    <a:srgbClr val="F48C06"/>
    <a:srgbClr val="E85D04"/>
    <a:srgbClr val="DC2F02"/>
    <a:srgbClr val="D00000"/>
    <a:srgbClr val="6A040F"/>
    <a:srgbClr val="370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6CE3A-2F68-4331-A1C7-E40C4301DDD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576C4-A9FD-4727-A4E8-2F838C41A5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8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EFBF7-9350-4CC9-ACEE-C4BB27C4B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3F3125-EB34-4216-BD24-E5B751609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DA798F-72DE-4316-8610-9CABD412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949C-9253-4C9A-ACC2-A973BBAC3387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6EFDD-7A68-45F6-915C-B651DCE0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D07996-537A-4A1E-93AE-8860E77C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7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4A4AF-96C3-40D0-8D71-26D9ED49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275922-1280-4A75-BD66-EF25CA890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BFA18D-7F22-474F-ADF7-016F8E82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F5B4-5530-4EBE-A6F7-F4703C560D58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B4403A-CDD6-4A3C-8BBF-C4FF9290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11E5E-EDDF-455C-B562-8CE77ADB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C35C3C-B6C6-4981-8DF2-5DE8EB1D5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CC4041-8DB5-4D7B-B6AD-FA8811E79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C2CC2-6F64-4F8F-AF6F-C90573E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4921-2CEC-432D-88FC-E6464DB6F05D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07853-8D62-4534-959B-1618E5D3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204CF9-A56B-4A7D-82D7-480B711B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5055D-B6FD-47D2-9F54-A013BA6F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2B076-A12F-4CAB-B181-79BEBF42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E322C-C4CE-4C11-A350-A3FE0D0C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7E9D5-447B-4F39-A483-AB39BDF82BCC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6377FC-6682-452B-B2B1-C2D7624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C7D9AF-D524-4E5D-85C3-4A4F747A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5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D0BDD-20AC-42BE-87D5-5EAF7DDA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B8AC80-B759-4951-9751-48AF4EE6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CFC6D-F0FF-485C-BD1E-7510D9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E762-A2C8-4358-B7BC-088E7EFA2193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1818F1-BD77-4302-87B7-4C4CFA04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53369-A46C-45E3-A85D-6DA64402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359F9-FA03-4656-A2CE-93669972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60B99-8FF0-4ADD-BE0C-9E28C7F8A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4C0894-0D4A-47C2-991F-63F884889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B98B89-E3E3-4315-9021-0B0B9464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B806-6815-47DD-A9D5-63873CDCD995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686F0C-61FF-4210-B56F-18BB495A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B0FCDF-CCB0-4BDC-8F6C-1006E4CF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B75C4-80C8-4B88-946A-414D78F7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32A7CC-7E09-47EB-9AD7-A3FE088A2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9F0882-12A6-49FF-95E4-284A00CDF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4B7A84-136D-4476-A81F-CC0AE504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0CA621-A063-4A3D-A9D8-29A2859E8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76796F-5F9E-431C-8433-10CAF1EF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FCF1-4866-4E84-9DAC-BDD2ED9DDE0D}" type="datetime1">
              <a:rPr lang="en-US" smtClean="0"/>
              <a:t>1/24/2022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05F8EE-66D2-4B02-8D3A-8BDB6032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266E29-E608-4BE1-8994-74F71845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A8BC6-CE99-4166-9968-C6EBCFF0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07502E-7ABA-4206-ACDB-F1AC8B15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5A2-B48F-48C6-AE5E-EB81DDD69102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5B2591-447C-425C-8DEC-3AAAA9EC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2710B-5775-4C5C-BC43-8B105DC6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3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72FE93-A032-48AE-B9A8-317B61C9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0CEF-EEF8-4DE2-9C34-74B9CD7DF2DE}" type="datetime1">
              <a:rPr lang="en-US" smtClean="0"/>
              <a:t>1/24/2022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6B323E-5EFD-4A1C-B9DC-2537F9B5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4C5FD-2261-4CBB-9A7E-78609641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90E81-2E0F-41E6-92C4-B5584ECB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A5A98-544D-4BA4-80B3-8EC0A896D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9BB28-00E8-422C-A702-294342FCE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D76FF4-2977-4340-BDF4-AB8BFE62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118F-CE81-4549-9EC5-0B6CEF19C42E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E642EC-A40E-4B7C-8C01-46B2A8DD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85E611-AA10-4759-BC4E-DBF75EEE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9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AE0C4-AB6D-40D9-B928-65938BD3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A8167F-B7E6-4D87-A954-D8BF2B62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DA6756-78B2-4A38-8189-C7017BF9C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9B8283-0523-454D-83D4-067B3168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C4CC-F664-45FD-94EE-39AF6D116CD5}" type="datetime1">
              <a:rPr lang="en-US" smtClean="0"/>
              <a:t>1/24/2022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E0709B-6038-4A0A-93A3-0469C582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863305-BD58-49E3-8656-4BCCBBC0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133101-15E8-459F-8ACB-AA776FB4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95DF6-1FB4-4654-9F88-00343858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BF40F2-B057-49B9-9EBC-399385CAF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6089-1CB6-47EF-80F4-F2754CB403F7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D3ECB-09AA-409D-BFBD-F36C3EDF4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D3BDB-0430-4258-823C-FDF0B1610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FFD0-B7CF-4C6C-B0A1-D99F24D4C1B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9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-7naMLoTQE" TargetMode="External"/><Relationship Id="rId3" Type="http://schemas.openxmlformats.org/officeDocument/2006/relationships/hyperlink" Target="https://www.igorslab.de/en/chagall-lives-at-ryzen-threadripper-pro-5995wx-and-his-4-brothers-with-interesting-technical-data/" TargetMode="External"/><Relationship Id="rId7" Type="http://schemas.openxmlformats.org/officeDocument/2006/relationships/hyperlink" Target="https://wccftech.com/amd-ryzen-threadripper-5000-chagall-hedt-cpus-allegedly-delayed-to-2022/" TargetMode="External"/><Relationship Id="rId2" Type="http://schemas.openxmlformats.org/officeDocument/2006/relationships/hyperlink" Target="https://www.youtube.com/watch?v=Pxn-QOpkrBw&amp;list=WL&amp;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8S87KbtleGo" TargetMode="External"/><Relationship Id="rId5" Type="http://schemas.openxmlformats.org/officeDocument/2006/relationships/hyperlink" Target="https://thumbs.gfycat.com/BackImpeccableHomalocephale-size_restricted.gif" TargetMode="External"/><Relationship Id="rId4" Type="http://schemas.openxmlformats.org/officeDocument/2006/relationships/hyperlink" Target="http://mspoweruser.com/wp-content/uploads/2016/05/AMD-logo2-800x400.p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3.svg"/><Relationship Id="rId21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2" Type="http://schemas.openxmlformats.org/officeDocument/2006/relationships/image" Target="../media/image2.png"/><Relationship Id="rId16" Type="http://schemas.openxmlformats.org/officeDocument/2006/relationships/image" Target="../media/image14.svg"/><Relationship Id="rId20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slide" Target="slide2.xml"/><Relationship Id="rId24" Type="http://schemas.openxmlformats.org/officeDocument/2006/relationships/image" Target="../media/image1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slide" Target="slide5.xml"/><Relationship Id="rId10" Type="http://schemas.openxmlformats.org/officeDocument/2006/relationships/image" Target="../media/image10.svg"/><Relationship Id="rId19" Type="http://schemas.openxmlformats.org/officeDocument/2006/relationships/image" Target="../media/image16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slide" Target="slide8.xml"/><Relationship Id="rId22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3.xml"/><Relationship Id="rId3" Type="http://schemas.openxmlformats.org/officeDocument/2006/relationships/image" Target="../media/image3.svg"/><Relationship Id="rId21" Type="http://schemas.openxmlformats.org/officeDocument/2006/relationships/slide" Target="slide5.xml"/><Relationship Id="rId7" Type="http://schemas.openxmlformats.org/officeDocument/2006/relationships/image" Target="../media/image7.png"/><Relationship Id="rId12" Type="http://schemas.openxmlformats.org/officeDocument/2006/relationships/slide" Target="slide8.xml"/><Relationship Id="rId17" Type="http://schemas.openxmlformats.org/officeDocument/2006/relationships/image" Target="../media/image16.svg"/><Relationship Id="rId25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2.svg"/><Relationship Id="rId24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slide" Target="slide4.xml"/><Relationship Id="rId23" Type="http://schemas.openxmlformats.org/officeDocument/2006/relationships/image" Target="../media/image20.svg"/><Relationship Id="rId10" Type="http://schemas.openxmlformats.org/officeDocument/2006/relationships/image" Target="../media/image21.png"/><Relationship Id="rId19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4.sv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3.xml"/><Relationship Id="rId26" Type="http://schemas.openxmlformats.org/officeDocument/2006/relationships/image" Target="../media/image25.png"/><Relationship Id="rId3" Type="http://schemas.openxmlformats.org/officeDocument/2006/relationships/image" Target="../media/image3.svg"/><Relationship Id="rId21" Type="http://schemas.openxmlformats.org/officeDocument/2006/relationships/slide" Target="slide5.xml"/><Relationship Id="rId7" Type="http://schemas.openxmlformats.org/officeDocument/2006/relationships/image" Target="../media/image7.png"/><Relationship Id="rId12" Type="http://schemas.openxmlformats.org/officeDocument/2006/relationships/slide" Target="slide8.xml"/><Relationship Id="rId17" Type="http://schemas.openxmlformats.org/officeDocument/2006/relationships/image" Target="../media/image24.svg"/><Relationship Id="rId25" Type="http://schemas.openxmlformats.org/officeDocument/2006/relationships/image" Target="../media/image10.sv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2.svg"/><Relationship Id="rId24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slide" Target="slide4.xml"/><Relationship Id="rId23" Type="http://schemas.openxmlformats.org/officeDocument/2006/relationships/image" Target="../media/image20.svg"/><Relationship Id="rId10" Type="http://schemas.openxmlformats.org/officeDocument/2006/relationships/image" Target="../media/image21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4.svg"/><Relationship Id="rId22" Type="http://schemas.openxmlformats.org/officeDocument/2006/relationships/image" Target="../media/image19.png"/><Relationship Id="rId27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3.xml"/><Relationship Id="rId3" Type="http://schemas.openxmlformats.org/officeDocument/2006/relationships/image" Target="../media/image3.svg"/><Relationship Id="rId21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slide" Target="slide8.xml"/><Relationship Id="rId17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2.svg"/><Relationship Id="rId24" Type="http://schemas.openxmlformats.org/officeDocument/2006/relationships/image" Target="../media/image10.svg"/><Relationship Id="rId5" Type="http://schemas.openxmlformats.org/officeDocument/2006/relationships/image" Target="../media/image5.png"/><Relationship Id="rId15" Type="http://schemas.openxmlformats.org/officeDocument/2006/relationships/slide" Target="slide4.xml"/><Relationship Id="rId23" Type="http://schemas.openxmlformats.org/officeDocument/2006/relationships/image" Target="../media/image9.png"/><Relationship Id="rId10" Type="http://schemas.openxmlformats.org/officeDocument/2006/relationships/image" Target="../media/image21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4.svg"/><Relationship Id="rId22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3.xml"/><Relationship Id="rId3" Type="http://schemas.openxmlformats.org/officeDocument/2006/relationships/image" Target="../media/image3.svg"/><Relationship Id="rId21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slide" Target="slide8.xml"/><Relationship Id="rId17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2.svg"/><Relationship Id="rId24" Type="http://schemas.openxmlformats.org/officeDocument/2006/relationships/image" Target="../media/image10.svg"/><Relationship Id="rId5" Type="http://schemas.openxmlformats.org/officeDocument/2006/relationships/image" Target="../media/image5.png"/><Relationship Id="rId15" Type="http://schemas.openxmlformats.org/officeDocument/2006/relationships/slide" Target="slide4.xml"/><Relationship Id="rId23" Type="http://schemas.openxmlformats.org/officeDocument/2006/relationships/image" Target="../media/image9.png"/><Relationship Id="rId10" Type="http://schemas.openxmlformats.org/officeDocument/2006/relationships/image" Target="../media/image21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4.svg"/><Relationship Id="rId22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slide" Target="slide3.xml"/><Relationship Id="rId3" Type="http://schemas.openxmlformats.org/officeDocument/2006/relationships/image" Target="../media/image3.svg"/><Relationship Id="rId21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slide" Target="slide8.xml"/><Relationship Id="rId17" Type="http://schemas.openxmlformats.org/officeDocument/2006/relationships/image" Target="../media/image16.sv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2.svg"/><Relationship Id="rId24" Type="http://schemas.openxmlformats.org/officeDocument/2006/relationships/image" Target="../media/image10.svg"/><Relationship Id="rId5" Type="http://schemas.openxmlformats.org/officeDocument/2006/relationships/image" Target="../media/image5.png"/><Relationship Id="rId15" Type="http://schemas.openxmlformats.org/officeDocument/2006/relationships/slide" Target="slide4.xml"/><Relationship Id="rId23" Type="http://schemas.openxmlformats.org/officeDocument/2006/relationships/image" Target="../media/image9.png"/><Relationship Id="rId10" Type="http://schemas.openxmlformats.org/officeDocument/2006/relationships/image" Target="../media/image21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4.svg"/><Relationship Id="rId22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3" Type="http://schemas.openxmlformats.org/officeDocument/2006/relationships/image" Target="../media/image2.png"/><Relationship Id="rId21" Type="http://schemas.openxmlformats.org/officeDocument/2006/relationships/slide" Target="slide5.xml"/><Relationship Id="rId7" Type="http://schemas.openxmlformats.org/officeDocument/2006/relationships/image" Target="../media/image6.svg"/><Relationship Id="rId12" Type="http://schemas.openxmlformats.org/officeDocument/2006/relationships/image" Target="../media/image22.svg"/><Relationship Id="rId17" Type="http://schemas.openxmlformats.org/officeDocument/2006/relationships/image" Target="../media/image16.svg"/><Relationship Id="rId25" Type="http://schemas.openxmlformats.org/officeDocument/2006/relationships/image" Target="../media/image10.svg"/><Relationship Id="rId2" Type="http://schemas.openxmlformats.org/officeDocument/2006/relationships/image" Target="../media/image29.png"/><Relationship Id="rId16" Type="http://schemas.openxmlformats.org/officeDocument/2006/relationships/image" Target="../media/image15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slide" Target="slide4.xml"/><Relationship Id="rId23" Type="http://schemas.openxmlformats.org/officeDocument/2006/relationships/image" Target="../media/image20.svg"/><Relationship Id="rId10" Type="http://schemas.openxmlformats.org/officeDocument/2006/relationships/slide" Target="slide2.xml"/><Relationship Id="rId19" Type="http://schemas.openxmlformats.org/officeDocument/2006/relationships/image" Target="../media/image17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30.svg"/><Relationship Id="rId2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C2545-CFA4-4933-817F-86B87CB20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r="26908" b="486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8EACF835-416F-4DA4-99C5-437CDA08C353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5458206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AMD Ryzen 4</a:t>
            </a:r>
            <a:r>
              <a:rPr lang="en-US" b="1" baseline="30000" dirty="0"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gen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Threadripper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D68BEB5A-1CD6-4CA8-9A3E-F8A8B1152950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700" dirty="0"/>
              <a:t>January 2022</a:t>
            </a:r>
          </a:p>
          <a:p>
            <a:pPr marL="0" indent="0" algn="r">
              <a:buNone/>
            </a:pPr>
            <a:endParaRPr lang="en-US" sz="1700" dirty="0"/>
          </a:p>
          <a:p>
            <a:pPr marL="0" indent="0" algn="r">
              <a:buNone/>
            </a:pPr>
            <a:r>
              <a:rPr lang="en-US" sz="1700" dirty="0"/>
              <a:t>Presented by: </a:t>
            </a:r>
          </a:p>
          <a:p>
            <a:pPr marL="0" indent="0" algn="r">
              <a:buNone/>
            </a:pPr>
            <a:r>
              <a:rPr lang="en-US" sz="1700" dirty="0"/>
              <a:t>Chaîmae Mottaki</a:t>
            </a:r>
          </a:p>
          <a:p>
            <a:pPr marL="0" indent="0" algn="r">
              <a:buNone/>
            </a:pPr>
            <a:endParaRPr lang="en-US" sz="17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4714384-E639-4617-9160-E2D8BB46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4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A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332C3E0F-74E8-4CF1-8D2F-0F2E4562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143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Bibliography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FE1756-6A87-45F7-8ABE-31A496E1BC13}"/>
              </a:ext>
            </a:extLst>
          </p:cNvPr>
          <p:cNvSpPr txBox="1"/>
          <p:nvPr/>
        </p:nvSpPr>
        <p:spPr>
          <a:xfrm>
            <a:off x="838200" y="1818455"/>
            <a:ext cx="8106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https://www.youtube.com/watch?v=Pxn-QOpkrBw&amp;list=WL&amp;index=5</a:t>
            </a:r>
            <a:r>
              <a:rPr lang="en-US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ACEC0E-DE6E-4B2E-9173-59DDDC6AB639}"/>
              </a:ext>
            </a:extLst>
          </p:cNvPr>
          <p:cNvSpPr txBox="1"/>
          <p:nvPr/>
        </p:nvSpPr>
        <p:spPr>
          <a:xfrm>
            <a:off x="838200" y="2319682"/>
            <a:ext cx="7699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https://www.igorslab.de/en/chagall-lives-at-ryzen-threadripper-pro-5995wx-and-his-4-brothers-with-interesting-technical-data/</a:t>
            </a:r>
            <a:r>
              <a:rPr lang="en-US" dirty="0"/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151D75-417E-4F05-A576-40559A8A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10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793E28-1A62-4E5B-8746-5A2618054318}"/>
              </a:ext>
            </a:extLst>
          </p:cNvPr>
          <p:cNvSpPr txBox="1"/>
          <p:nvPr/>
        </p:nvSpPr>
        <p:spPr>
          <a:xfrm>
            <a:off x="858078" y="3981894"/>
            <a:ext cx="8792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http://mspoweruser.com/wp-content/uploads/2016/05/AMD-logo2-800x400.png</a:t>
            </a:r>
            <a:r>
              <a:rPr lang="en-US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7BE6CC-8722-467C-91C4-5108580D2E7E}"/>
              </a:ext>
            </a:extLst>
          </p:cNvPr>
          <p:cNvSpPr txBox="1"/>
          <p:nvPr/>
        </p:nvSpPr>
        <p:spPr>
          <a:xfrm>
            <a:off x="838199" y="3507018"/>
            <a:ext cx="7888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https://thumbs.gfycat.com/BackImpeccableHomalocephale-size_restricted.gif</a:t>
            </a:r>
            <a:r>
              <a:rPr lang="en-US" dirty="0"/>
              <a:t>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EE4EF4D-A586-499E-9FF2-D068B328A5E8}"/>
              </a:ext>
            </a:extLst>
          </p:cNvPr>
          <p:cNvSpPr txBox="1"/>
          <p:nvPr/>
        </p:nvSpPr>
        <p:spPr>
          <a:xfrm>
            <a:off x="838199" y="302844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https://www.youtube.com/watch?v=8S87KbtleGo</a:t>
            </a:r>
            <a:r>
              <a:rPr lang="en-US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54EB6C-6078-4CB0-ACDC-1BE91A803EC2}"/>
              </a:ext>
            </a:extLst>
          </p:cNvPr>
          <p:cNvSpPr txBox="1"/>
          <p:nvPr/>
        </p:nvSpPr>
        <p:spPr>
          <a:xfrm>
            <a:off x="858078" y="4463522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https://wccftech.com/amd-ryzen-threadripper-5000-chagall-hedt-cpus-allegedly-delayed-to-2022/</a:t>
            </a:r>
            <a:r>
              <a:rPr lang="en-US" dirty="0"/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9A2CFE-FA01-4689-A5D2-437AD67161F4}"/>
              </a:ext>
            </a:extLst>
          </p:cNvPr>
          <p:cNvSpPr txBox="1"/>
          <p:nvPr/>
        </p:nvSpPr>
        <p:spPr>
          <a:xfrm>
            <a:off x="858078" y="522214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https://www.youtube.com/watch?v=X-7naMLoTQE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532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0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llipse 88">
            <a:extLst>
              <a:ext uri="{FF2B5EF4-FFF2-40B4-BE49-F238E27FC236}">
                <a16:creationId xmlns:a16="http://schemas.microsoft.com/office/drawing/2014/main" id="{06D768C4-A684-4C26-8A9E-1EDAFFD59232}"/>
              </a:ext>
            </a:extLst>
          </p:cNvPr>
          <p:cNvSpPr/>
          <p:nvPr/>
        </p:nvSpPr>
        <p:spPr>
          <a:xfrm>
            <a:off x="-1158844" y="1759545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4657C43-3CF9-4465-99D2-6D728404CA28}"/>
              </a:ext>
            </a:extLst>
          </p:cNvPr>
          <p:cNvSpPr/>
          <p:nvPr/>
        </p:nvSpPr>
        <p:spPr>
          <a:xfrm>
            <a:off x="1164865" y="483789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25ABA99-07EB-4BB1-9FD6-D3A564A8A0EC}"/>
              </a:ext>
            </a:extLst>
          </p:cNvPr>
          <p:cNvSpPr/>
          <p:nvPr/>
        </p:nvSpPr>
        <p:spPr>
          <a:xfrm>
            <a:off x="-1158844" y="4377697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53014019-46CF-4081-BB58-032372971ECE}"/>
              </a:ext>
            </a:extLst>
          </p:cNvPr>
          <p:cNvSpPr/>
          <p:nvPr/>
        </p:nvSpPr>
        <p:spPr>
          <a:xfrm>
            <a:off x="-1158844" y="5686771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Espace réservé du contenu 15" descr="Liste de contrôle avec un remplissage uni">
            <a:extLst>
              <a:ext uri="{FF2B5EF4-FFF2-40B4-BE49-F238E27FC236}">
                <a16:creationId xmlns:a16="http://schemas.microsoft.com/office/drawing/2014/main" id="{9777017E-2725-4738-BF25-5C19F3F1B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258" y="611649"/>
            <a:ext cx="572279" cy="572279"/>
          </a:xfrm>
          <a:prstGeom prst="rect">
            <a:avLst/>
          </a:prstGeom>
        </p:spPr>
      </p:pic>
      <p:pic>
        <p:nvPicPr>
          <p:cNvPr id="94" name="Espace réservé du contenu 7">
            <a:extLst>
              <a:ext uri="{FF2B5EF4-FFF2-40B4-BE49-F238E27FC236}">
                <a16:creationId xmlns:a16="http://schemas.microsoft.com/office/drawing/2014/main" id="{7C54AAFA-AB09-49AC-A787-807ACE5FC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210" y="4583798"/>
            <a:ext cx="415797" cy="415797"/>
          </a:xfrm>
          <a:prstGeom prst="rect">
            <a:avLst/>
          </a:prstGeom>
        </p:spPr>
      </p:pic>
      <p:pic>
        <p:nvPicPr>
          <p:cNvPr id="95" name="Espace réservé du contenu 5" descr="Clôture avec un remplissage uni">
            <a:extLst>
              <a:ext uri="{FF2B5EF4-FFF2-40B4-BE49-F238E27FC236}">
                <a16:creationId xmlns:a16="http://schemas.microsoft.com/office/drawing/2014/main" id="{15E40BEE-26E6-4800-AE26-3BA24BBB0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20451" y="5821137"/>
            <a:ext cx="559267" cy="559267"/>
          </a:xfrm>
          <a:prstGeom prst="rect">
            <a:avLst/>
          </a:prstGeom>
        </p:spPr>
      </p:pic>
      <p:pic>
        <p:nvPicPr>
          <p:cNvPr id="96" name="Graphique 95" descr="Tête avec engrenages avec un remplissage uni">
            <a:extLst>
              <a:ext uri="{FF2B5EF4-FFF2-40B4-BE49-F238E27FC236}">
                <a16:creationId xmlns:a16="http://schemas.microsoft.com/office/drawing/2014/main" id="{33B1F78D-A00D-4A4B-9B3E-20867E686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27308" y="1887405"/>
            <a:ext cx="572279" cy="572279"/>
          </a:xfrm>
          <a:prstGeom prst="rect">
            <a:avLst/>
          </a:prstGeom>
        </p:spPr>
      </p:pic>
      <p:sp>
        <p:nvSpPr>
          <p:cNvPr id="102" name="Ellipse 101">
            <a:extLst>
              <a:ext uri="{FF2B5EF4-FFF2-40B4-BE49-F238E27FC236}">
                <a16:creationId xmlns:a16="http://schemas.microsoft.com/office/drawing/2014/main" id="{2B5812D1-EDEF-471B-9E2B-5990241FB3BD}"/>
              </a:ext>
            </a:extLst>
          </p:cNvPr>
          <p:cNvSpPr/>
          <p:nvPr/>
        </p:nvSpPr>
        <p:spPr>
          <a:xfrm>
            <a:off x="-1144844" y="3066495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" name="Espace réservé du contenu 6" descr="Processeur avec un remplissage uni">
            <a:extLst>
              <a:ext uri="{FF2B5EF4-FFF2-40B4-BE49-F238E27FC236}">
                <a16:creationId xmlns:a16="http://schemas.microsoft.com/office/drawing/2014/main" id="{26C3BE65-0B86-494F-B913-CCCE0464AD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20451" y="3194356"/>
            <a:ext cx="572279" cy="572279"/>
          </a:xfrm>
          <a:prstGeom prst="rect">
            <a:avLst/>
          </a:prstGeom>
        </p:spPr>
      </p:pic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3C9C1A1E-0CE9-4ECE-B9EB-9816791C1323}"/>
              </a:ext>
            </a:extLst>
          </p:cNvPr>
          <p:cNvSpPr/>
          <p:nvPr/>
        </p:nvSpPr>
        <p:spPr>
          <a:xfrm rot="10800000">
            <a:off x="6505" y="-9224112"/>
            <a:ext cx="1510748" cy="20243799"/>
          </a:xfrm>
          <a:custGeom>
            <a:avLst/>
            <a:gdLst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6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9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6842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22978 w 1510748"/>
              <a:gd name="connsiteY2" fmla="*/ 101221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02356 w 1510748"/>
              <a:gd name="connsiteY2" fmla="*/ 101094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18234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7912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6815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83318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0471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65862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0748" h="20243799">
                <a:moveTo>
                  <a:pt x="0" y="20243799"/>
                </a:moveTo>
                <a:lnTo>
                  <a:pt x="0" y="10942638"/>
                </a:lnTo>
                <a:cubicBezTo>
                  <a:pt x="241" y="10623638"/>
                  <a:pt x="631264" y="10740672"/>
                  <a:pt x="635718" y="10125340"/>
                </a:cubicBezTo>
                <a:cubicBezTo>
                  <a:pt x="639722" y="9572801"/>
                  <a:pt x="8709" y="9519797"/>
                  <a:pt x="0" y="9293225"/>
                </a:cubicBezTo>
                <a:lnTo>
                  <a:pt x="0" y="0"/>
                </a:lnTo>
                <a:lnTo>
                  <a:pt x="1510748" y="0"/>
                </a:lnTo>
                <a:lnTo>
                  <a:pt x="1510748" y="20243799"/>
                </a:lnTo>
                <a:lnTo>
                  <a:pt x="0" y="20243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7" name="Espace réservé du contenu 15" descr="Liste de contrôle avec un remplissage uni">
            <a:hlinkClick r:id="rId11" action="ppaction://hlinksldjump"/>
            <a:extLst>
              <a:ext uri="{FF2B5EF4-FFF2-40B4-BE49-F238E27FC236}">
                <a16:creationId xmlns:a16="http://schemas.microsoft.com/office/drawing/2014/main" id="{D83141F1-D92E-4A42-991B-5EEF1AA66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9234" y="611649"/>
            <a:ext cx="572279" cy="572279"/>
          </a:xfrm>
          <a:prstGeom prst="rect">
            <a:avLst/>
          </a:prstGeom>
        </p:spPr>
      </p:pic>
      <p:pic>
        <p:nvPicPr>
          <p:cNvPr id="98" name="Espace réservé du contenu 5" descr="Clôture avec un remplissage uni">
            <a:hlinkClick r:id="rId14" action="ppaction://hlinksldjump"/>
            <a:extLst>
              <a:ext uri="{FF2B5EF4-FFF2-40B4-BE49-F238E27FC236}">
                <a16:creationId xmlns:a16="http://schemas.microsoft.com/office/drawing/2014/main" id="{5AD0E46F-7B05-4B23-99D8-2C1108079C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5740" y="5850719"/>
            <a:ext cx="559267" cy="559267"/>
          </a:xfrm>
          <a:prstGeom prst="rect">
            <a:avLst/>
          </a:prstGeom>
        </p:spPr>
      </p:pic>
      <p:pic>
        <p:nvPicPr>
          <p:cNvPr id="99" name="Espace réservé du contenu 6" descr="Processeur avec un remplissage uni">
            <a:hlinkClick r:id="rId17" action="ppaction://hlinksldjump"/>
            <a:extLst>
              <a:ext uri="{FF2B5EF4-FFF2-40B4-BE49-F238E27FC236}">
                <a16:creationId xmlns:a16="http://schemas.microsoft.com/office/drawing/2014/main" id="{C7BE08E0-D332-4566-AB8E-77671406CE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9234" y="3146877"/>
            <a:ext cx="572279" cy="572279"/>
          </a:xfrm>
          <a:prstGeom prst="rect">
            <a:avLst/>
          </a:prstGeom>
        </p:spPr>
      </p:pic>
      <p:pic>
        <p:nvPicPr>
          <p:cNvPr id="100" name="Graphique 99" descr="Tête avec engrenages avec un remplissage uni">
            <a:hlinkClick r:id="rId20" action="ppaction://hlinksldjump"/>
            <a:extLst>
              <a:ext uri="{FF2B5EF4-FFF2-40B4-BE49-F238E27FC236}">
                <a16:creationId xmlns:a16="http://schemas.microsoft.com/office/drawing/2014/main" id="{2154C157-E88D-4EDD-B4F4-2675F8C7AAE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9234" y="1924428"/>
            <a:ext cx="572279" cy="572279"/>
          </a:xfrm>
          <a:prstGeom prst="rect">
            <a:avLst/>
          </a:prstGeom>
        </p:spPr>
      </p:pic>
      <p:pic>
        <p:nvPicPr>
          <p:cNvPr id="101" name="Graphique 100" descr="Processeur contour">
            <a:hlinkClick r:id="rId23" action="ppaction://hlinksldjump"/>
            <a:extLst>
              <a:ext uri="{FF2B5EF4-FFF2-40B4-BE49-F238E27FC236}">
                <a16:creationId xmlns:a16="http://schemas.microsoft.com/office/drawing/2014/main" id="{A8BF606E-1C9D-40B0-B4F5-775081910FD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5740" y="4505556"/>
            <a:ext cx="572279" cy="572279"/>
          </a:xfrm>
          <a:prstGeom prst="rect">
            <a:avLst/>
          </a:prstGeom>
        </p:spPr>
      </p:pic>
      <p:sp>
        <p:nvSpPr>
          <p:cNvPr id="104" name="ZoneTexte 103">
            <a:extLst>
              <a:ext uri="{FF2B5EF4-FFF2-40B4-BE49-F238E27FC236}">
                <a16:creationId xmlns:a16="http://schemas.microsoft.com/office/drawing/2014/main" id="{EB3C99E7-173F-4415-9436-75AEE045717A}"/>
              </a:ext>
            </a:extLst>
          </p:cNvPr>
          <p:cNvSpPr txBox="1"/>
          <p:nvPr/>
        </p:nvSpPr>
        <p:spPr>
          <a:xfrm>
            <a:off x="2109282" y="413699"/>
            <a:ext cx="771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574333B2-28B4-4C13-A2BC-49FFE64E4AEA}"/>
              </a:ext>
            </a:extLst>
          </p:cNvPr>
          <p:cNvSpPr txBox="1"/>
          <p:nvPr/>
        </p:nvSpPr>
        <p:spPr>
          <a:xfrm>
            <a:off x="2822713" y="1887405"/>
            <a:ext cx="8040757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Specifications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Architecture upgrade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Comparison with Intel equivalent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8ABDF8-C8BA-4E05-B7EF-5EE86C98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8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A6F3BA3-409D-46DA-A5D4-0C37170DD83C}"/>
              </a:ext>
            </a:extLst>
          </p:cNvPr>
          <p:cNvSpPr/>
          <p:nvPr/>
        </p:nvSpPr>
        <p:spPr>
          <a:xfrm rot="10800000">
            <a:off x="6505" y="-7911333"/>
            <a:ext cx="1510748" cy="20243799"/>
          </a:xfrm>
          <a:custGeom>
            <a:avLst/>
            <a:gdLst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6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9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6842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22978 w 1510748"/>
              <a:gd name="connsiteY2" fmla="*/ 101221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02356 w 1510748"/>
              <a:gd name="connsiteY2" fmla="*/ 101094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18234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7912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6815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83318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0471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65862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0748" h="20243799">
                <a:moveTo>
                  <a:pt x="0" y="20243799"/>
                </a:moveTo>
                <a:lnTo>
                  <a:pt x="0" y="10942638"/>
                </a:lnTo>
                <a:cubicBezTo>
                  <a:pt x="241" y="10623638"/>
                  <a:pt x="631264" y="10740672"/>
                  <a:pt x="635718" y="10125340"/>
                </a:cubicBezTo>
                <a:cubicBezTo>
                  <a:pt x="639722" y="9572801"/>
                  <a:pt x="8709" y="9519797"/>
                  <a:pt x="0" y="9293225"/>
                </a:cubicBezTo>
                <a:lnTo>
                  <a:pt x="0" y="0"/>
                </a:lnTo>
                <a:lnTo>
                  <a:pt x="1510748" y="0"/>
                </a:lnTo>
                <a:lnTo>
                  <a:pt x="1510748" y="20243799"/>
                </a:lnTo>
                <a:lnTo>
                  <a:pt x="0" y="20243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12330F-8310-4334-A72C-895046BD490B}"/>
              </a:ext>
            </a:extLst>
          </p:cNvPr>
          <p:cNvSpPr/>
          <p:nvPr/>
        </p:nvSpPr>
        <p:spPr>
          <a:xfrm>
            <a:off x="1164785" y="1796568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3C78E33-0922-49EE-B9D4-DB9DDE0C709C}"/>
              </a:ext>
            </a:extLst>
          </p:cNvPr>
          <p:cNvSpPr/>
          <p:nvPr/>
        </p:nvSpPr>
        <p:spPr>
          <a:xfrm>
            <a:off x="-1165907" y="499143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853E6A9-DA25-4880-BA96-D82EACFBA6CA}"/>
              </a:ext>
            </a:extLst>
          </p:cNvPr>
          <p:cNvSpPr/>
          <p:nvPr/>
        </p:nvSpPr>
        <p:spPr>
          <a:xfrm>
            <a:off x="-1158844" y="4377697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0A61DD8-AF4E-4798-B4F6-F863F2CDA8F6}"/>
              </a:ext>
            </a:extLst>
          </p:cNvPr>
          <p:cNvSpPr/>
          <p:nvPr/>
        </p:nvSpPr>
        <p:spPr>
          <a:xfrm>
            <a:off x="-1158844" y="5686771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Espace réservé du contenu 15" descr="Liste de contrôle avec un remplissage uni">
            <a:extLst>
              <a:ext uri="{FF2B5EF4-FFF2-40B4-BE49-F238E27FC236}">
                <a16:creationId xmlns:a16="http://schemas.microsoft.com/office/drawing/2014/main" id="{05917D43-A25E-4249-8302-00628DD99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1514" y="627003"/>
            <a:ext cx="572279" cy="572279"/>
          </a:xfrm>
          <a:prstGeom prst="rect">
            <a:avLst/>
          </a:prstGeom>
        </p:spPr>
      </p:pic>
      <p:pic>
        <p:nvPicPr>
          <p:cNvPr id="16" name="Espace réservé du contenu 7">
            <a:extLst>
              <a:ext uri="{FF2B5EF4-FFF2-40B4-BE49-F238E27FC236}">
                <a16:creationId xmlns:a16="http://schemas.microsoft.com/office/drawing/2014/main" id="{87AB4C7B-ED9A-47C8-8A57-293207621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210" y="4583798"/>
            <a:ext cx="415797" cy="415797"/>
          </a:xfrm>
          <a:prstGeom prst="rect">
            <a:avLst/>
          </a:prstGeom>
        </p:spPr>
      </p:pic>
      <p:pic>
        <p:nvPicPr>
          <p:cNvPr id="17" name="Espace réservé du contenu 5" descr="Clôture avec un remplissage uni">
            <a:extLst>
              <a:ext uri="{FF2B5EF4-FFF2-40B4-BE49-F238E27FC236}">
                <a16:creationId xmlns:a16="http://schemas.microsoft.com/office/drawing/2014/main" id="{F6A5FEB3-DAD1-474C-AAF5-83119FC69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20451" y="5821137"/>
            <a:ext cx="559267" cy="559267"/>
          </a:xfrm>
          <a:prstGeom prst="rect">
            <a:avLst/>
          </a:prstGeom>
        </p:spPr>
      </p:pic>
      <p:pic>
        <p:nvPicPr>
          <p:cNvPr id="18" name="Graphique 17" descr="Tête avec engrenages avec un remplissage uni">
            <a:extLst>
              <a:ext uri="{FF2B5EF4-FFF2-40B4-BE49-F238E27FC236}">
                <a16:creationId xmlns:a16="http://schemas.microsoft.com/office/drawing/2014/main" id="{D356F1F2-15EA-4186-83E5-929BECF29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6321" y="1924428"/>
            <a:ext cx="572279" cy="572279"/>
          </a:xfrm>
          <a:prstGeom prst="rect">
            <a:avLst/>
          </a:prstGeom>
        </p:spPr>
      </p:pic>
      <p:pic>
        <p:nvPicPr>
          <p:cNvPr id="19" name="Espace réservé du contenu 15" descr="Liste de contrôle avec un remplissage uni">
            <a:hlinkClick r:id="rId9" action="ppaction://hlinksldjump"/>
            <a:extLst>
              <a:ext uri="{FF2B5EF4-FFF2-40B4-BE49-F238E27FC236}">
                <a16:creationId xmlns:a16="http://schemas.microsoft.com/office/drawing/2014/main" id="{16F46A8B-BDB1-4597-81C1-1D18F571E1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234" y="611649"/>
            <a:ext cx="572279" cy="572279"/>
          </a:xfrm>
          <a:prstGeom prst="rect">
            <a:avLst/>
          </a:prstGeom>
        </p:spPr>
      </p:pic>
      <p:pic>
        <p:nvPicPr>
          <p:cNvPr id="20" name="Espace réservé du contenu 5" descr="Clôture avec un remplissage uni">
            <a:hlinkClick r:id="rId12" action="ppaction://hlinksldjump"/>
            <a:extLst>
              <a:ext uri="{FF2B5EF4-FFF2-40B4-BE49-F238E27FC236}">
                <a16:creationId xmlns:a16="http://schemas.microsoft.com/office/drawing/2014/main" id="{6240981F-ACD4-406A-ACB9-C1A873EE2B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740" y="5850719"/>
            <a:ext cx="559267" cy="559267"/>
          </a:xfrm>
          <a:prstGeom prst="rect">
            <a:avLst/>
          </a:prstGeom>
        </p:spPr>
      </p:pic>
      <p:pic>
        <p:nvPicPr>
          <p:cNvPr id="21" name="Espace réservé du contenu 6" descr="Processeur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B564B601-441B-4114-A03A-F87D32F25B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5740" y="3142860"/>
            <a:ext cx="572279" cy="572279"/>
          </a:xfrm>
          <a:prstGeom prst="rect">
            <a:avLst/>
          </a:prstGeom>
        </p:spPr>
      </p:pic>
      <p:pic>
        <p:nvPicPr>
          <p:cNvPr id="22" name="Graphique 21" descr="Tête avec engrenages avec un remplissage uni">
            <a:hlinkClick r:id="rId18" action="ppaction://hlinksldjump"/>
            <a:extLst>
              <a:ext uri="{FF2B5EF4-FFF2-40B4-BE49-F238E27FC236}">
                <a16:creationId xmlns:a16="http://schemas.microsoft.com/office/drawing/2014/main" id="{DEECA807-18C2-49EB-88BD-5213EB7EC2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9234" y="1924428"/>
            <a:ext cx="572279" cy="572279"/>
          </a:xfrm>
          <a:prstGeom prst="rect">
            <a:avLst/>
          </a:prstGeom>
        </p:spPr>
      </p:pic>
      <p:pic>
        <p:nvPicPr>
          <p:cNvPr id="23" name="Graphique 22" descr="Processeur contour">
            <a:hlinkClick r:id="rId21" action="ppaction://hlinksldjump"/>
            <a:extLst>
              <a:ext uri="{FF2B5EF4-FFF2-40B4-BE49-F238E27FC236}">
                <a16:creationId xmlns:a16="http://schemas.microsoft.com/office/drawing/2014/main" id="{814BD79F-FF4C-4FD9-9F43-6EA02B031CF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5740" y="4505556"/>
            <a:ext cx="572279" cy="572279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55256E20-6D94-471F-B5D7-44BF2EA806FB}"/>
              </a:ext>
            </a:extLst>
          </p:cNvPr>
          <p:cNvSpPr/>
          <p:nvPr/>
        </p:nvSpPr>
        <p:spPr>
          <a:xfrm>
            <a:off x="-1142594" y="3049764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Espace réservé du contenu 6" descr="Processeur avec un remplissage uni">
            <a:extLst>
              <a:ext uri="{FF2B5EF4-FFF2-40B4-BE49-F238E27FC236}">
                <a16:creationId xmlns:a16="http://schemas.microsoft.com/office/drawing/2014/main" id="{14D64CFE-E790-4E7A-ADAF-8D99205381C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018201" y="3177625"/>
            <a:ext cx="572279" cy="572279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19FB35A-A19E-479D-86A6-107EC41B9DA8}"/>
              </a:ext>
            </a:extLst>
          </p:cNvPr>
          <p:cNvSpPr txBox="1"/>
          <p:nvPr/>
        </p:nvSpPr>
        <p:spPr>
          <a:xfrm>
            <a:off x="1979984" y="275952"/>
            <a:ext cx="771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Context</a:t>
            </a:r>
          </a:p>
        </p:txBody>
      </p:sp>
      <p:graphicFrame>
        <p:nvGraphicFramePr>
          <p:cNvPr id="28" name="Tableau 28">
            <a:extLst>
              <a:ext uri="{FF2B5EF4-FFF2-40B4-BE49-F238E27FC236}">
                <a16:creationId xmlns:a16="http://schemas.microsoft.com/office/drawing/2014/main" id="{3EBFA7FD-3DEC-4E7B-81D8-6428410B5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83115"/>
              </p:ext>
            </p:extLst>
          </p:nvPr>
        </p:nvGraphicFramePr>
        <p:xfrm>
          <a:off x="2206300" y="1597161"/>
          <a:ext cx="9220486" cy="40962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0243">
                  <a:extLst>
                    <a:ext uri="{9D8B030D-6E8A-4147-A177-3AD203B41FA5}">
                      <a16:colId xmlns:a16="http://schemas.microsoft.com/office/drawing/2014/main" val="3746246261"/>
                    </a:ext>
                  </a:extLst>
                </a:gridCol>
                <a:gridCol w="4610243">
                  <a:extLst>
                    <a:ext uri="{9D8B030D-6E8A-4147-A177-3AD203B41FA5}">
                      <a16:colId xmlns:a16="http://schemas.microsoft.com/office/drawing/2014/main" val="3611215099"/>
                    </a:ext>
                  </a:extLst>
                </a:gridCol>
              </a:tblGrid>
              <a:tr h="3686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Ryzen 5000 Desktop 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Ryzen 5000 </a:t>
                      </a:r>
                      <a:r>
                        <a:rPr lang="en-US" dirty="0" err="1"/>
                        <a:t>Threadripper</a:t>
                      </a:r>
                      <a:r>
                        <a:rPr lang="en-US" dirty="0"/>
                        <a:t> CPUs (HEDT)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19182"/>
                  </a:ext>
                </a:extLst>
              </a:tr>
              <a:tr h="1074431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Gaming, creative work tasks 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Processor-intensive tasks: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Ex: animation, game dev, streaming+ gaming,…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392913"/>
                  </a:ext>
                </a:extLst>
              </a:tr>
              <a:tr h="104085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Small core count (6 to 16)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Large core count (64)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418808"/>
                  </a:ext>
                </a:extLst>
              </a:tr>
              <a:tr h="1040850">
                <a:tc>
                  <a:txBody>
                    <a:bodyPr/>
                    <a:lstStyle/>
                    <a:p>
                      <a:pPr marL="45720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Each individual core is fast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Slowed down cores,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otherwise: overheating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83411"/>
                  </a:ext>
                </a:extLst>
              </a:tr>
            </a:tbl>
          </a:graphicData>
        </a:graphic>
      </p:graphicFrame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CC1FE5-54C9-4F86-90EF-D505469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02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891D4B5B-2E3C-4382-97A7-8E9AE1D72876}"/>
              </a:ext>
            </a:extLst>
          </p:cNvPr>
          <p:cNvSpPr/>
          <p:nvPr/>
        </p:nvSpPr>
        <p:spPr>
          <a:xfrm rot="10800000">
            <a:off x="6505" y="-6692899"/>
            <a:ext cx="1510748" cy="20243799"/>
          </a:xfrm>
          <a:custGeom>
            <a:avLst/>
            <a:gdLst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6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9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6842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22978 w 1510748"/>
              <a:gd name="connsiteY2" fmla="*/ 101221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02356 w 1510748"/>
              <a:gd name="connsiteY2" fmla="*/ 101094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18234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7912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6815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83318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0471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65862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0748" h="20243799">
                <a:moveTo>
                  <a:pt x="0" y="20243799"/>
                </a:moveTo>
                <a:lnTo>
                  <a:pt x="0" y="10942638"/>
                </a:lnTo>
                <a:cubicBezTo>
                  <a:pt x="241" y="10623638"/>
                  <a:pt x="631264" y="10740672"/>
                  <a:pt x="635718" y="10125340"/>
                </a:cubicBezTo>
                <a:cubicBezTo>
                  <a:pt x="639722" y="9572801"/>
                  <a:pt x="8709" y="9519797"/>
                  <a:pt x="0" y="9293225"/>
                </a:cubicBezTo>
                <a:lnTo>
                  <a:pt x="0" y="0"/>
                </a:lnTo>
                <a:lnTo>
                  <a:pt x="1510748" y="0"/>
                </a:lnTo>
                <a:lnTo>
                  <a:pt x="1510748" y="20243799"/>
                </a:lnTo>
                <a:lnTo>
                  <a:pt x="0" y="20243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6B98AC-1EDE-45BE-86F0-2A56F01E907F}"/>
              </a:ext>
            </a:extLst>
          </p:cNvPr>
          <p:cNvSpPr/>
          <p:nvPr/>
        </p:nvSpPr>
        <p:spPr>
          <a:xfrm>
            <a:off x="-1158844" y="1759545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2C3B9D0-2477-4980-9821-3E38A14354E1}"/>
              </a:ext>
            </a:extLst>
          </p:cNvPr>
          <p:cNvSpPr/>
          <p:nvPr/>
        </p:nvSpPr>
        <p:spPr>
          <a:xfrm>
            <a:off x="-1165907" y="499143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B21A3F-C030-4216-8500-8C7828B5FC96}"/>
              </a:ext>
            </a:extLst>
          </p:cNvPr>
          <p:cNvSpPr/>
          <p:nvPr/>
        </p:nvSpPr>
        <p:spPr>
          <a:xfrm>
            <a:off x="-1158844" y="4377697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AA93876-B6CF-4AA9-872A-3F76A48BAE75}"/>
              </a:ext>
            </a:extLst>
          </p:cNvPr>
          <p:cNvSpPr/>
          <p:nvPr/>
        </p:nvSpPr>
        <p:spPr>
          <a:xfrm>
            <a:off x="-1158844" y="5686771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Espace réservé du contenu 15" descr="Liste de contrôle avec un remplissage uni">
            <a:extLst>
              <a:ext uri="{FF2B5EF4-FFF2-40B4-BE49-F238E27FC236}">
                <a16:creationId xmlns:a16="http://schemas.microsoft.com/office/drawing/2014/main" id="{E5FD825E-9FAC-4FE0-9D6D-AB54BE196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1514" y="627003"/>
            <a:ext cx="572279" cy="572279"/>
          </a:xfrm>
          <a:prstGeom prst="rect">
            <a:avLst/>
          </a:prstGeom>
        </p:spPr>
      </p:pic>
      <p:pic>
        <p:nvPicPr>
          <p:cNvPr id="16" name="Espace réservé du contenu 7">
            <a:extLst>
              <a:ext uri="{FF2B5EF4-FFF2-40B4-BE49-F238E27FC236}">
                <a16:creationId xmlns:a16="http://schemas.microsoft.com/office/drawing/2014/main" id="{BE51E889-D6A4-4FEE-8C98-D53F30FF9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210" y="4583798"/>
            <a:ext cx="415797" cy="415797"/>
          </a:xfrm>
          <a:prstGeom prst="rect">
            <a:avLst/>
          </a:prstGeom>
        </p:spPr>
      </p:pic>
      <p:pic>
        <p:nvPicPr>
          <p:cNvPr id="17" name="Espace réservé du contenu 5" descr="Clôture avec un remplissage uni">
            <a:extLst>
              <a:ext uri="{FF2B5EF4-FFF2-40B4-BE49-F238E27FC236}">
                <a16:creationId xmlns:a16="http://schemas.microsoft.com/office/drawing/2014/main" id="{066D7091-3385-4759-909F-D41C5C68F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20451" y="5821137"/>
            <a:ext cx="559267" cy="559267"/>
          </a:xfrm>
          <a:prstGeom prst="rect">
            <a:avLst/>
          </a:prstGeom>
        </p:spPr>
      </p:pic>
      <p:pic>
        <p:nvPicPr>
          <p:cNvPr id="19" name="Graphique 18" descr="Tête avec engrenages avec un remplissage uni">
            <a:extLst>
              <a:ext uri="{FF2B5EF4-FFF2-40B4-BE49-F238E27FC236}">
                <a16:creationId xmlns:a16="http://schemas.microsoft.com/office/drawing/2014/main" id="{11234B5C-3FFE-414F-8905-FBAF52481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27308" y="1887405"/>
            <a:ext cx="572279" cy="572279"/>
          </a:xfrm>
          <a:prstGeom prst="rect">
            <a:avLst/>
          </a:prstGeom>
        </p:spPr>
      </p:pic>
      <p:pic>
        <p:nvPicPr>
          <p:cNvPr id="21" name="Espace réservé du contenu 15" descr="Liste de contrôle avec un remplissage uni">
            <a:hlinkClick r:id="rId9" action="ppaction://hlinksldjump"/>
            <a:extLst>
              <a:ext uri="{FF2B5EF4-FFF2-40B4-BE49-F238E27FC236}">
                <a16:creationId xmlns:a16="http://schemas.microsoft.com/office/drawing/2014/main" id="{63522DBC-5853-4812-AE8A-042B430AFD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234" y="611649"/>
            <a:ext cx="572279" cy="572279"/>
          </a:xfrm>
          <a:prstGeom prst="rect">
            <a:avLst/>
          </a:prstGeom>
        </p:spPr>
      </p:pic>
      <p:pic>
        <p:nvPicPr>
          <p:cNvPr id="22" name="Espace réservé du contenu 5" descr="Clôture avec un remplissage uni">
            <a:hlinkClick r:id="rId12" action="ppaction://hlinksldjump"/>
            <a:extLst>
              <a:ext uri="{FF2B5EF4-FFF2-40B4-BE49-F238E27FC236}">
                <a16:creationId xmlns:a16="http://schemas.microsoft.com/office/drawing/2014/main" id="{E5D80552-853B-4F58-9969-25B3039846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740" y="5850719"/>
            <a:ext cx="559267" cy="559267"/>
          </a:xfrm>
          <a:prstGeom prst="rect">
            <a:avLst/>
          </a:prstGeom>
        </p:spPr>
      </p:pic>
      <p:pic>
        <p:nvPicPr>
          <p:cNvPr id="23" name="Espace réservé du contenu 6" descr="Processeur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6B23913E-4D84-47A2-9A93-CCB83D49B5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9234" y="3146877"/>
            <a:ext cx="572279" cy="572279"/>
          </a:xfrm>
          <a:prstGeom prst="rect">
            <a:avLst/>
          </a:prstGeom>
        </p:spPr>
      </p:pic>
      <p:pic>
        <p:nvPicPr>
          <p:cNvPr id="24" name="Graphique 23" descr="Tête avec engrenages avec un remplissage uni">
            <a:hlinkClick r:id="rId18" action="ppaction://hlinksldjump"/>
            <a:extLst>
              <a:ext uri="{FF2B5EF4-FFF2-40B4-BE49-F238E27FC236}">
                <a16:creationId xmlns:a16="http://schemas.microsoft.com/office/drawing/2014/main" id="{3B891793-8473-4C4A-BC07-C707EA65926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9234" y="1924428"/>
            <a:ext cx="572279" cy="572279"/>
          </a:xfrm>
          <a:prstGeom prst="rect">
            <a:avLst/>
          </a:prstGeom>
        </p:spPr>
      </p:pic>
      <p:pic>
        <p:nvPicPr>
          <p:cNvPr id="25" name="Graphique 24" descr="Processeur contour">
            <a:hlinkClick r:id="rId21" action="ppaction://hlinksldjump"/>
            <a:extLst>
              <a:ext uri="{FF2B5EF4-FFF2-40B4-BE49-F238E27FC236}">
                <a16:creationId xmlns:a16="http://schemas.microsoft.com/office/drawing/2014/main" id="{32007C67-DAF1-419B-AA6D-CCFA6949E9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5740" y="4505556"/>
            <a:ext cx="572279" cy="572279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D16F20F0-C8C6-4940-A2A5-43C181C39452}"/>
              </a:ext>
            </a:extLst>
          </p:cNvPr>
          <p:cNvSpPr/>
          <p:nvPr/>
        </p:nvSpPr>
        <p:spPr>
          <a:xfrm>
            <a:off x="1093710" y="3028516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Espace réservé du contenu 6" descr="Processeur avec un remplissage uni">
            <a:extLst>
              <a:ext uri="{FF2B5EF4-FFF2-40B4-BE49-F238E27FC236}">
                <a16:creationId xmlns:a16="http://schemas.microsoft.com/office/drawing/2014/main" id="{BD81E295-2C7A-4E43-BDF3-60AD2D6D69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18103" y="3156377"/>
            <a:ext cx="572279" cy="572279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06D19BD-448E-44EC-A0B0-395F01141F1B}"/>
              </a:ext>
            </a:extLst>
          </p:cNvPr>
          <p:cNvSpPr txBox="1"/>
          <p:nvPr/>
        </p:nvSpPr>
        <p:spPr>
          <a:xfrm>
            <a:off x="1979984" y="403813"/>
            <a:ext cx="8713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Specifications (leak)</a:t>
            </a:r>
          </a:p>
          <a:p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34" name="Graphique 33" descr="Point d’insertion vers la droite avec un remplissage uni">
            <a:extLst>
              <a:ext uri="{FF2B5EF4-FFF2-40B4-BE49-F238E27FC236}">
                <a16:creationId xmlns:a16="http://schemas.microsoft.com/office/drawing/2014/main" id="{83548B0C-E649-4019-923A-120677A7E56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39618" y="1580779"/>
            <a:ext cx="642731" cy="642731"/>
          </a:xfrm>
          <a:prstGeom prst="rect">
            <a:avLst/>
          </a:prstGeom>
        </p:spPr>
      </p:pic>
      <p:pic>
        <p:nvPicPr>
          <p:cNvPr id="35" name="Graphique 34" descr="Point d’insertion vers la droite avec un remplissage uni">
            <a:extLst>
              <a:ext uri="{FF2B5EF4-FFF2-40B4-BE49-F238E27FC236}">
                <a16:creationId xmlns:a16="http://schemas.microsoft.com/office/drawing/2014/main" id="{018D227A-7B67-46A1-BA85-654240F8210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39618" y="2825225"/>
            <a:ext cx="642731" cy="642731"/>
          </a:xfrm>
          <a:prstGeom prst="rect">
            <a:avLst/>
          </a:prstGeom>
        </p:spPr>
      </p:pic>
      <p:pic>
        <p:nvPicPr>
          <p:cNvPr id="36" name="Graphique 35" descr="Point d’insertion vers la droite avec un remplissage uni">
            <a:extLst>
              <a:ext uri="{FF2B5EF4-FFF2-40B4-BE49-F238E27FC236}">
                <a16:creationId xmlns:a16="http://schemas.microsoft.com/office/drawing/2014/main" id="{0B49962C-C537-40D3-81BE-5E4C31CD15D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39618" y="3447448"/>
            <a:ext cx="642731" cy="642731"/>
          </a:xfrm>
          <a:prstGeom prst="rect">
            <a:avLst/>
          </a:prstGeom>
        </p:spPr>
      </p:pic>
      <p:pic>
        <p:nvPicPr>
          <p:cNvPr id="37" name="Graphique 36" descr="Point d’insertion vers la droite avec un remplissage uni">
            <a:extLst>
              <a:ext uri="{FF2B5EF4-FFF2-40B4-BE49-F238E27FC236}">
                <a16:creationId xmlns:a16="http://schemas.microsoft.com/office/drawing/2014/main" id="{7A053F8F-819D-4A6C-9DFA-977B484C845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39618" y="4069671"/>
            <a:ext cx="642731" cy="642731"/>
          </a:xfrm>
          <a:prstGeom prst="rect">
            <a:avLst/>
          </a:prstGeom>
        </p:spPr>
      </p:pic>
      <p:pic>
        <p:nvPicPr>
          <p:cNvPr id="38" name="Graphique 37" descr="Point d’insertion vers la droite avec un remplissage uni">
            <a:extLst>
              <a:ext uri="{FF2B5EF4-FFF2-40B4-BE49-F238E27FC236}">
                <a16:creationId xmlns:a16="http://schemas.microsoft.com/office/drawing/2014/main" id="{534756C2-E66E-4019-B202-1726D1C335C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39618" y="4691894"/>
            <a:ext cx="642731" cy="642731"/>
          </a:xfrm>
          <a:prstGeom prst="rect">
            <a:avLst/>
          </a:prstGeom>
        </p:spPr>
      </p:pic>
      <p:pic>
        <p:nvPicPr>
          <p:cNvPr id="39" name="Graphique 38" descr="Point d’insertion vers la droite avec un remplissage uni">
            <a:extLst>
              <a:ext uri="{FF2B5EF4-FFF2-40B4-BE49-F238E27FC236}">
                <a16:creationId xmlns:a16="http://schemas.microsoft.com/office/drawing/2014/main" id="{77685E13-33AD-4F17-8FE5-FCDE81AC23D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39618" y="2203002"/>
            <a:ext cx="642731" cy="642731"/>
          </a:xfrm>
          <a:prstGeom prst="rect">
            <a:avLst/>
          </a:prstGeom>
        </p:spPr>
      </p:pic>
      <p:pic>
        <p:nvPicPr>
          <p:cNvPr id="40" name="Graphique 39" descr="Point d’insertion vers la droite avec un remplissage uni">
            <a:extLst>
              <a:ext uri="{FF2B5EF4-FFF2-40B4-BE49-F238E27FC236}">
                <a16:creationId xmlns:a16="http://schemas.microsoft.com/office/drawing/2014/main" id="{6D55EE86-0E4B-472D-9D9F-4EA6B19639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39618" y="5314117"/>
            <a:ext cx="642731" cy="642731"/>
          </a:xfrm>
          <a:prstGeom prst="rect">
            <a:avLst/>
          </a:prstGeom>
        </p:spPr>
      </p:pic>
      <p:pic>
        <p:nvPicPr>
          <p:cNvPr id="41" name="Graphique 40" descr="Point d’insertion vers la droite avec un remplissage uni">
            <a:extLst>
              <a:ext uri="{FF2B5EF4-FFF2-40B4-BE49-F238E27FC236}">
                <a16:creationId xmlns:a16="http://schemas.microsoft.com/office/drawing/2014/main" id="{03EB6CAA-033F-45F3-A0BD-088C7784B5B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239618" y="5936341"/>
            <a:ext cx="642731" cy="642731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5E34AAF0-6430-4B06-8111-545505BC0915}"/>
              </a:ext>
            </a:extLst>
          </p:cNvPr>
          <p:cNvSpPr txBox="1"/>
          <p:nvPr/>
        </p:nvSpPr>
        <p:spPr>
          <a:xfrm>
            <a:off x="2782120" y="1606049"/>
            <a:ext cx="413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Lithography: 7 nm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B946DCA-00CA-4B75-84AC-9633E24E585E}"/>
              </a:ext>
            </a:extLst>
          </p:cNvPr>
          <p:cNvSpPr txBox="1"/>
          <p:nvPr/>
        </p:nvSpPr>
        <p:spPr>
          <a:xfrm>
            <a:off x="2782119" y="2230267"/>
            <a:ext cx="413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Number of cores: 64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FDBA7B6-50FC-4485-884A-79929F57E87F}"/>
              </a:ext>
            </a:extLst>
          </p:cNvPr>
          <p:cNvSpPr txBox="1"/>
          <p:nvPr/>
        </p:nvSpPr>
        <p:spPr>
          <a:xfrm>
            <a:off x="2782118" y="2854485"/>
            <a:ext cx="467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Core Architecture: Zen 3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45A75CB-A0C6-4167-B2A1-86F0E7BE8354}"/>
              </a:ext>
            </a:extLst>
          </p:cNvPr>
          <p:cNvSpPr txBox="1"/>
          <p:nvPr/>
        </p:nvSpPr>
        <p:spPr>
          <a:xfrm>
            <a:off x="2782117" y="3478703"/>
            <a:ext cx="413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PCIe 4.0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F374114-D0E4-4484-A2AB-B92BF6DCD3E1}"/>
              </a:ext>
            </a:extLst>
          </p:cNvPr>
          <p:cNvSpPr txBox="1"/>
          <p:nvPr/>
        </p:nvSpPr>
        <p:spPr>
          <a:xfrm>
            <a:off x="2782118" y="4098649"/>
            <a:ext cx="467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Number of Threads: 128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A8B88B8-4536-4453-BC37-634B6D8F8F8D}"/>
              </a:ext>
            </a:extLst>
          </p:cNvPr>
          <p:cNvSpPr txBox="1"/>
          <p:nvPr/>
        </p:nvSpPr>
        <p:spPr>
          <a:xfrm>
            <a:off x="2782116" y="4727139"/>
            <a:ext cx="413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Total cache L3: 256 MB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DAE4876-AFC1-4394-9666-23C1C6D5B44E}"/>
              </a:ext>
            </a:extLst>
          </p:cNvPr>
          <p:cNvSpPr txBox="1"/>
          <p:nvPr/>
        </p:nvSpPr>
        <p:spPr>
          <a:xfrm>
            <a:off x="2782117" y="5343095"/>
            <a:ext cx="791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Memory: Quad-channel DDR4 3200MHz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8D5EA21-8C80-4A60-81EE-322FF265E243}"/>
              </a:ext>
            </a:extLst>
          </p:cNvPr>
          <p:cNvSpPr txBox="1"/>
          <p:nvPr/>
        </p:nvSpPr>
        <p:spPr>
          <a:xfrm>
            <a:off x="2782116" y="5975572"/>
            <a:ext cx="413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TDP: 180W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34EFAB-1849-492D-B811-B5DD4510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2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117AFD73-77C0-4874-A54A-3F3BBDF94568}"/>
              </a:ext>
            </a:extLst>
          </p:cNvPr>
          <p:cNvSpPr/>
          <p:nvPr/>
        </p:nvSpPr>
        <p:spPr>
          <a:xfrm rot="10800000">
            <a:off x="-1" y="-5389846"/>
            <a:ext cx="1510748" cy="20243799"/>
          </a:xfrm>
          <a:custGeom>
            <a:avLst/>
            <a:gdLst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6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9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6842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22978 w 1510748"/>
              <a:gd name="connsiteY2" fmla="*/ 101221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02356 w 1510748"/>
              <a:gd name="connsiteY2" fmla="*/ 101094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18234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7912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6815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83318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0471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65862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0748" h="20243799">
                <a:moveTo>
                  <a:pt x="0" y="20243799"/>
                </a:moveTo>
                <a:lnTo>
                  <a:pt x="0" y="10942638"/>
                </a:lnTo>
                <a:cubicBezTo>
                  <a:pt x="241" y="10623638"/>
                  <a:pt x="631264" y="10740672"/>
                  <a:pt x="635718" y="10125340"/>
                </a:cubicBezTo>
                <a:cubicBezTo>
                  <a:pt x="639722" y="9572801"/>
                  <a:pt x="8709" y="9519797"/>
                  <a:pt x="0" y="9293225"/>
                </a:cubicBezTo>
                <a:lnTo>
                  <a:pt x="0" y="0"/>
                </a:lnTo>
                <a:lnTo>
                  <a:pt x="1510748" y="0"/>
                </a:lnTo>
                <a:lnTo>
                  <a:pt x="1510748" y="20243799"/>
                </a:lnTo>
                <a:lnTo>
                  <a:pt x="0" y="20243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829DF8-9108-45EA-941B-12182BEE4371}"/>
              </a:ext>
            </a:extLst>
          </p:cNvPr>
          <p:cNvSpPr/>
          <p:nvPr/>
        </p:nvSpPr>
        <p:spPr>
          <a:xfrm>
            <a:off x="-1158844" y="1759545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7F5F4A1-ED39-4DA8-B730-10C2EFEA49D8}"/>
              </a:ext>
            </a:extLst>
          </p:cNvPr>
          <p:cNvSpPr/>
          <p:nvPr/>
        </p:nvSpPr>
        <p:spPr>
          <a:xfrm>
            <a:off x="-1165907" y="499143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8248645-D19E-4069-8DA0-8614C522DB95}"/>
              </a:ext>
            </a:extLst>
          </p:cNvPr>
          <p:cNvSpPr/>
          <p:nvPr/>
        </p:nvSpPr>
        <p:spPr>
          <a:xfrm>
            <a:off x="1100215" y="4299455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9C6F55-CA19-4FDC-9991-63FB03FE28C5}"/>
              </a:ext>
            </a:extLst>
          </p:cNvPr>
          <p:cNvSpPr/>
          <p:nvPr/>
        </p:nvSpPr>
        <p:spPr>
          <a:xfrm>
            <a:off x="-1158844" y="5686771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Espace réservé du contenu 15" descr="Liste de contrôle avec un remplissage uni">
            <a:extLst>
              <a:ext uri="{FF2B5EF4-FFF2-40B4-BE49-F238E27FC236}">
                <a16:creationId xmlns:a16="http://schemas.microsoft.com/office/drawing/2014/main" id="{C2EB78B2-3CBE-4A6A-928F-C4800CFF9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1514" y="627003"/>
            <a:ext cx="572279" cy="572279"/>
          </a:xfrm>
          <a:prstGeom prst="rect">
            <a:avLst/>
          </a:prstGeom>
        </p:spPr>
      </p:pic>
      <p:pic>
        <p:nvPicPr>
          <p:cNvPr id="17" name="Espace réservé du contenu 7">
            <a:extLst>
              <a:ext uri="{FF2B5EF4-FFF2-40B4-BE49-F238E27FC236}">
                <a16:creationId xmlns:a16="http://schemas.microsoft.com/office/drawing/2014/main" id="{D3F6E44F-3C74-4F7A-953D-B9FD602F1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49" y="4505556"/>
            <a:ext cx="415797" cy="415797"/>
          </a:xfrm>
          <a:prstGeom prst="rect">
            <a:avLst/>
          </a:prstGeom>
        </p:spPr>
      </p:pic>
      <p:pic>
        <p:nvPicPr>
          <p:cNvPr id="18" name="Espace réservé du contenu 5" descr="Clôture avec un remplissage uni">
            <a:extLst>
              <a:ext uri="{FF2B5EF4-FFF2-40B4-BE49-F238E27FC236}">
                <a16:creationId xmlns:a16="http://schemas.microsoft.com/office/drawing/2014/main" id="{C5380328-E710-4D3F-B5C3-136B2977C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20451" y="5821137"/>
            <a:ext cx="559267" cy="559267"/>
          </a:xfrm>
          <a:prstGeom prst="rect">
            <a:avLst/>
          </a:prstGeom>
        </p:spPr>
      </p:pic>
      <p:pic>
        <p:nvPicPr>
          <p:cNvPr id="19" name="Graphique 18" descr="Tête avec engrenages avec un remplissage uni">
            <a:extLst>
              <a:ext uri="{FF2B5EF4-FFF2-40B4-BE49-F238E27FC236}">
                <a16:creationId xmlns:a16="http://schemas.microsoft.com/office/drawing/2014/main" id="{836818AA-CFDB-4FEC-83CB-9E9D69F50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27308" y="1887405"/>
            <a:ext cx="572279" cy="572279"/>
          </a:xfrm>
          <a:prstGeom prst="rect">
            <a:avLst/>
          </a:prstGeom>
        </p:spPr>
      </p:pic>
      <p:pic>
        <p:nvPicPr>
          <p:cNvPr id="20" name="Espace réservé du contenu 15" descr="Liste de contrôle avec un remplissage uni">
            <a:hlinkClick r:id="rId9" action="ppaction://hlinksldjump"/>
            <a:extLst>
              <a:ext uri="{FF2B5EF4-FFF2-40B4-BE49-F238E27FC236}">
                <a16:creationId xmlns:a16="http://schemas.microsoft.com/office/drawing/2014/main" id="{4A74816C-C5C7-4399-B53C-F5034FF10F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234" y="611649"/>
            <a:ext cx="572279" cy="572279"/>
          </a:xfrm>
          <a:prstGeom prst="rect">
            <a:avLst/>
          </a:prstGeom>
        </p:spPr>
      </p:pic>
      <p:pic>
        <p:nvPicPr>
          <p:cNvPr id="21" name="Espace réservé du contenu 5" descr="Clôture avec un remplissage uni">
            <a:hlinkClick r:id="rId12" action="ppaction://hlinksldjump"/>
            <a:extLst>
              <a:ext uri="{FF2B5EF4-FFF2-40B4-BE49-F238E27FC236}">
                <a16:creationId xmlns:a16="http://schemas.microsoft.com/office/drawing/2014/main" id="{48ABC7A8-5E8B-4E9D-9C31-6299D6A3F7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740" y="5850719"/>
            <a:ext cx="559267" cy="559267"/>
          </a:xfrm>
          <a:prstGeom prst="rect">
            <a:avLst/>
          </a:prstGeom>
        </p:spPr>
      </p:pic>
      <p:pic>
        <p:nvPicPr>
          <p:cNvPr id="22" name="Espace réservé du contenu 6" descr="Processeur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F1F75754-BE73-4E07-9BA2-78AB568D78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9234" y="3146877"/>
            <a:ext cx="572279" cy="572279"/>
          </a:xfrm>
          <a:prstGeom prst="rect">
            <a:avLst/>
          </a:prstGeom>
        </p:spPr>
      </p:pic>
      <p:pic>
        <p:nvPicPr>
          <p:cNvPr id="23" name="Graphique 22" descr="Tête avec engrenages avec un remplissage uni">
            <a:hlinkClick r:id="rId18" action="ppaction://hlinksldjump"/>
            <a:extLst>
              <a:ext uri="{FF2B5EF4-FFF2-40B4-BE49-F238E27FC236}">
                <a16:creationId xmlns:a16="http://schemas.microsoft.com/office/drawing/2014/main" id="{EEC2E80E-125B-4A84-BA72-E6F058341B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9234" y="1924428"/>
            <a:ext cx="572279" cy="572279"/>
          </a:xfrm>
          <a:prstGeom prst="rect">
            <a:avLst/>
          </a:prstGeom>
        </p:spPr>
      </p:pic>
      <p:pic>
        <p:nvPicPr>
          <p:cNvPr id="24" name="Graphique 23" descr="Processeur contour">
            <a:extLst>
              <a:ext uri="{FF2B5EF4-FFF2-40B4-BE49-F238E27FC236}">
                <a16:creationId xmlns:a16="http://schemas.microsoft.com/office/drawing/2014/main" id="{19E1BB3B-8370-41F7-8A9B-844472E102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5740" y="4505556"/>
            <a:ext cx="572279" cy="572279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63A8E29F-81D5-4445-B8FE-154FFFAF7F25}"/>
              </a:ext>
            </a:extLst>
          </p:cNvPr>
          <p:cNvSpPr/>
          <p:nvPr/>
        </p:nvSpPr>
        <p:spPr>
          <a:xfrm>
            <a:off x="-1179279" y="3038802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Espace réservé du contenu 6" descr="Processeur avec un remplissage uni">
            <a:extLst>
              <a:ext uri="{FF2B5EF4-FFF2-40B4-BE49-F238E27FC236}">
                <a16:creationId xmlns:a16="http://schemas.microsoft.com/office/drawing/2014/main" id="{C67C50AE-BB69-46BA-9EAB-716E137D50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1054886" y="3166663"/>
            <a:ext cx="572279" cy="57227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FCDB285-4A8C-421B-AAA1-B6FBFC4B6B99}"/>
              </a:ext>
            </a:extLst>
          </p:cNvPr>
          <p:cNvSpPr txBox="1"/>
          <p:nvPr/>
        </p:nvSpPr>
        <p:spPr>
          <a:xfrm>
            <a:off x="1921280" y="403813"/>
            <a:ext cx="814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Zen 3 Architecture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C1FBCC-BCD8-4AF3-A56A-4DF00FB75B7B}"/>
              </a:ext>
            </a:extLst>
          </p:cNvPr>
          <p:cNvSpPr txBox="1"/>
          <p:nvPr/>
        </p:nvSpPr>
        <p:spPr>
          <a:xfrm>
            <a:off x="1986490" y="1730047"/>
            <a:ext cx="10039858" cy="554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bg1"/>
                </a:solidFill>
              </a:rPr>
              <a:t>Branch Prediction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= helps to predict which instructions to execute next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more bandwidth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quicker recover from misses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endParaRPr lang="en-US" sz="3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05CACD-0CF2-4BB7-8DA6-7F3650E6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2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2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117AFD73-77C0-4874-A54A-3F3BBDF94568}"/>
              </a:ext>
            </a:extLst>
          </p:cNvPr>
          <p:cNvSpPr/>
          <p:nvPr/>
        </p:nvSpPr>
        <p:spPr>
          <a:xfrm rot="10800000">
            <a:off x="-1" y="-5389846"/>
            <a:ext cx="1510748" cy="20243799"/>
          </a:xfrm>
          <a:custGeom>
            <a:avLst/>
            <a:gdLst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6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9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6842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22978 w 1510748"/>
              <a:gd name="connsiteY2" fmla="*/ 101221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02356 w 1510748"/>
              <a:gd name="connsiteY2" fmla="*/ 101094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18234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7912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6815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83318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0471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65862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0748" h="20243799">
                <a:moveTo>
                  <a:pt x="0" y="20243799"/>
                </a:moveTo>
                <a:lnTo>
                  <a:pt x="0" y="10942638"/>
                </a:lnTo>
                <a:cubicBezTo>
                  <a:pt x="241" y="10623638"/>
                  <a:pt x="631264" y="10740672"/>
                  <a:pt x="635718" y="10125340"/>
                </a:cubicBezTo>
                <a:cubicBezTo>
                  <a:pt x="639722" y="9572801"/>
                  <a:pt x="8709" y="9519797"/>
                  <a:pt x="0" y="9293225"/>
                </a:cubicBezTo>
                <a:lnTo>
                  <a:pt x="0" y="0"/>
                </a:lnTo>
                <a:lnTo>
                  <a:pt x="1510748" y="0"/>
                </a:lnTo>
                <a:lnTo>
                  <a:pt x="1510748" y="20243799"/>
                </a:lnTo>
                <a:lnTo>
                  <a:pt x="0" y="20243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829DF8-9108-45EA-941B-12182BEE4371}"/>
              </a:ext>
            </a:extLst>
          </p:cNvPr>
          <p:cNvSpPr/>
          <p:nvPr/>
        </p:nvSpPr>
        <p:spPr>
          <a:xfrm>
            <a:off x="-1158844" y="1759545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7F5F4A1-ED39-4DA8-B730-10C2EFEA49D8}"/>
              </a:ext>
            </a:extLst>
          </p:cNvPr>
          <p:cNvSpPr/>
          <p:nvPr/>
        </p:nvSpPr>
        <p:spPr>
          <a:xfrm>
            <a:off x="-1165907" y="499143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8248645-D19E-4069-8DA0-8614C522DB95}"/>
              </a:ext>
            </a:extLst>
          </p:cNvPr>
          <p:cNvSpPr/>
          <p:nvPr/>
        </p:nvSpPr>
        <p:spPr>
          <a:xfrm>
            <a:off x="1100215" y="4299455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9C6F55-CA19-4FDC-9991-63FB03FE28C5}"/>
              </a:ext>
            </a:extLst>
          </p:cNvPr>
          <p:cNvSpPr/>
          <p:nvPr/>
        </p:nvSpPr>
        <p:spPr>
          <a:xfrm>
            <a:off x="-1158844" y="5686771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Espace réservé du contenu 15" descr="Liste de contrôle avec un remplissage uni">
            <a:extLst>
              <a:ext uri="{FF2B5EF4-FFF2-40B4-BE49-F238E27FC236}">
                <a16:creationId xmlns:a16="http://schemas.microsoft.com/office/drawing/2014/main" id="{C2EB78B2-3CBE-4A6A-928F-C4800CFF9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1514" y="627003"/>
            <a:ext cx="572279" cy="572279"/>
          </a:xfrm>
          <a:prstGeom prst="rect">
            <a:avLst/>
          </a:prstGeom>
        </p:spPr>
      </p:pic>
      <p:pic>
        <p:nvPicPr>
          <p:cNvPr id="17" name="Espace réservé du contenu 7">
            <a:extLst>
              <a:ext uri="{FF2B5EF4-FFF2-40B4-BE49-F238E27FC236}">
                <a16:creationId xmlns:a16="http://schemas.microsoft.com/office/drawing/2014/main" id="{D3F6E44F-3C74-4F7A-953D-B9FD602F1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49" y="4505556"/>
            <a:ext cx="415797" cy="415797"/>
          </a:xfrm>
          <a:prstGeom prst="rect">
            <a:avLst/>
          </a:prstGeom>
        </p:spPr>
      </p:pic>
      <p:pic>
        <p:nvPicPr>
          <p:cNvPr id="18" name="Espace réservé du contenu 5" descr="Clôture avec un remplissage uni">
            <a:extLst>
              <a:ext uri="{FF2B5EF4-FFF2-40B4-BE49-F238E27FC236}">
                <a16:creationId xmlns:a16="http://schemas.microsoft.com/office/drawing/2014/main" id="{C5380328-E710-4D3F-B5C3-136B2977C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20451" y="5821137"/>
            <a:ext cx="559267" cy="559267"/>
          </a:xfrm>
          <a:prstGeom prst="rect">
            <a:avLst/>
          </a:prstGeom>
        </p:spPr>
      </p:pic>
      <p:pic>
        <p:nvPicPr>
          <p:cNvPr id="19" name="Graphique 18" descr="Tête avec engrenages avec un remplissage uni">
            <a:extLst>
              <a:ext uri="{FF2B5EF4-FFF2-40B4-BE49-F238E27FC236}">
                <a16:creationId xmlns:a16="http://schemas.microsoft.com/office/drawing/2014/main" id="{836818AA-CFDB-4FEC-83CB-9E9D69F50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27308" y="1887405"/>
            <a:ext cx="572279" cy="572279"/>
          </a:xfrm>
          <a:prstGeom prst="rect">
            <a:avLst/>
          </a:prstGeom>
        </p:spPr>
      </p:pic>
      <p:pic>
        <p:nvPicPr>
          <p:cNvPr id="20" name="Espace réservé du contenu 15" descr="Liste de contrôle avec un remplissage uni">
            <a:hlinkClick r:id="rId9" action="ppaction://hlinksldjump"/>
            <a:extLst>
              <a:ext uri="{FF2B5EF4-FFF2-40B4-BE49-F238E27FC236}">
                <a16:creationId xmlns:a16="http://schemas.microsoft.com/office/drawing/2014/main" id="{4A74816C-C5C7-4399-B53C-F5034FF10F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234" y="611649"/>
            <a:ext cx="572279" cy="572279"/>
          </a:xfrm>
          <a:prstGeom prst="rect">
            <a:avLst/>
          </a:prstGeom>
        </p:spPr>
      </p:pic>
      <p:pic>
        <p:nvPicPr>
          <p:cNvPr id="21" name="Espace réservé du contenu 5" descr="Clôture avec un remplissage uni">
            <a:hlinkClick r:id="rId12" action="ppaction://hlinksldjump"/>
            <a:extLst>
              <a:ext uri="{FF2B5EF4-FFF2-40B4-BE49-F238E27FC236}">
                <a16:creationId xmlns:a16="http://schemas.microsoft.com/office/drawing/2014/main" id="{48ABC7A8-5E8B-4E9D-9C31-6299D6A3F7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740" y="5850719"/>
            <a:ext cx="559267" cy="559267"/>
          </a:xfrm>
          <a:prstGeom prst="rect">
            <a:avLst/>
          </a:prstGeom>
        </p:spPr>
      </p:pic>
      <p:pic>
        <p:nvPicPr>
          <p:cNvPr id="22" name="Espace réservé du contenu 6" descr="Processeur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F1F75754-BE73-4E07-9BA2-78AB568D78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9234" y="3146877"/>
            <a:ext cx="572279" cy="572279"/>
          </a:xfrm>
          <a:prstGeom prst="rect">
            <a:avLst/>
          </a:prstGeom>
        </p:spPr>
      </p:pic>
      <p:pic>
        <p:nvPicPr>
          <p:cNvPr id="23" name="Graphique 22" descr="Tête avec engrenages avec un remplissage uni">
            <a:hlinkClick r:id="rId18" action="ppaction://hlinksldjump"/>
            <a:extLst>
              <a:ext uri="{FF2B5EF4-FFF2-40B4-BE49-F238E27FC236}">
                <a16:creationId xmlns:a16="http://schemas.microsoft.com/office/drawing/2014/main" id="{EEC2E80E-125B-4A84-BA72-E6F058341B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9234" y="1924428"/>
            <a:ext cx="572279" cy="572279"/>
          </a:xfrm>
          <a:prstGeom prst="rect">
            <a:avLst/>
          </a:prstGeom>
        </p:spPr>
      </p:pic>
      <p:pic>
        <p:nvPicPr>
          <p:cNvPr id="24" name="Graphique 23" descr="Processeur contour">
            <a:extLst>
              <a:ext uri="{FF2B5EF4-FFF2-40B4-BE49-F238E27FC236}">
                <a16:creationId xmlns:a16="http://schemas.microsoft.com/office/drawing/2014/main" id="{19E1BB3B-8370-41F7-8A9B-844472E102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5740" y="4505556"/>
            <a:ext cx="572279" cy="572279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63A8E29F-81D5-4445-B8FE-154FFFAF7F25}"/>
              </a:ext>
            </a:extLst>
          </p:cNvPr>
          <p:cNvSpPr/>
          <p:nvPr/>
        </p:nvSpPr>
        <p:spPr>
          <a:xfrm>
            <a:off x="-1179279" y="3038802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Espace réservé du contenu 6" descr="Processeur avec un remplissage uni">
            <a:extLst>
              <a:ext uri="{FF2B5EF4-FFF2-40B4-BE49-F238E27FC236}">
                <a16:creationId xmlns:a16="http://schemas.microsoft.com/office/drawing/2014/main" id="{C67C50AE-BB69-46BA-9EAB-716E137D50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1054886" y="3166663"/>
            <a:ext cx="572279" cy="57227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FCDB285-4A8C-421B-AAA1-B6FBFC4B6B99}"/>
              </a:ext>
            </a:extLst>
          </p:cNvPr>
          <p:cNvSpPr txBox="1"/>
          <p:nvPr/>
        </p:nvSpPr>
        <p:spPr>
          <a:xfrm>
            <a:off x="1921280" y="403813"/>
            <a:ext cx="814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Zen 3 Architecture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CC1FBCC-BCD8-4AF3-A56A-4DF00FB75B7B}"/>
              </a:ext>
            </a:extLst>
          </p:cNvPr>
          <p:cNvSpPr txBox="1"/>
          <p:nvPr/>
        </p:nvSpPr>
        <p:spPr>
          <a:xfrm>
            <a:off x="1921280" y="1171303"/>
            <a:ext cx="10105068" cy="271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 startAt="2"/>
            </a:pPr>
            <a:r>
              <a:rPr lang="en-US" sz="3600" b="1" dirty="0">
                <a:solidFill>
                  <a:schemeClr val="bg1"/>
                </a:solidFill>
              </a:rPr>
              <a:t>Cache</a:t>
            </a:r>
          </a:p>
          <a:p>
            <a:r>
              <a:rPr lang="en-US" sz="3200" dirty="0">
                <a:solidFill>
                  <a:schemeClr val="bg1"/>
                </a:solidFill>
              </a:rPr>
              <a:t>= contains the data that needs to be processed very 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29" name="Tableau 29">
            <a:extLst>
              <a:ext uri="{FF2B5EF4-FFF2-40B4-BE49-F238E27FC236}">
                <a16:creationId xmlns:a16="http://schemas.microsoft.com/office/drawing/2014/main" id="{D2B1F598-6D78-4E95-9BBA-2C64050F4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8742"/>
              </p:ext>
            </p:extLst>
          </p:nvPr>
        </p:nvGraphicFramePr>
        <p:xfrm>
          <a:off x="2123914" y="2739833"/>
          <a:ext cx="9254384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27192">
                  <a:extLst>
                    <a:ext uri="{9D8B030D-6E8A-4147-A177-3AD203B41FA5}">
                      <a16:colId xmlns:a16="http://schemas.microsoft.com/office/drawing/2014/main" val="3896080085"/>
                    </a:ext>
                  </a:extLst>
                </a:gridCol>
                <a:gridCol w="4627192">
                  <a:extLst>
                    <a:ext uri="{9D8B030D-6E8A-4147-A177-3AD203B41FA5}">
                      <a16:colId xmlns:a16="http://schemas.microsoft.com/office/drawing/2014/main" val="1192230898"/>
                    </a:ext>
                  </a:extLst>
                </a:gridCol>
              </a:tblGrid>
              <a:tr h="4630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ZEN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ZEN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8914"/>
                  </a:ext>
                </a:extLst>
              </a:tr>
              <a:tr h="476937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core complex: </a:t>
                      </a:r>
                      <a:r>
                        <a:rPr lang="en-US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cores</a:t>
                      </a:r>
                      <a:endParaRPr lang="en-US" sz="2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core complex: </a:t>
                      </a:r>
                      <a:r>
                        <a:rPr lang="en-US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cores</a:t>
                      </a:r>
                      <a:r>
                        <a:rPr lang="en-US" sz="2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44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sharing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 MB L3 cache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sharing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 MB L3 cache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064353"/>
                  </a:ext>
                </a:extLst>
              </a:tr>
            </a:tbl>
          </a:graphicData>
        </a:graphic>
      </p:graphicFrame>
      <p:sp>
        <p:nvSpPr>
          <p:cNvPr id="30" name="ZoneTexte 29">
            <a:extLst>
              <a:ext uri="{FF2B5EF4-FFF2-40B4-BE49-F238E27FC236}">
                <a16:creationId xmlns:a16="http://schemas.microsoft.com/office/drawing/2014/main" id="{AD1C8531-98FC-4166-90CB-7C47474E1DAE}"/>
              </a:ext>
            </a:extLst>
          </p:cNvPr>
          <p:cNvSpPr txBox="1"/>
          <p:nvPr/>
        </p:nvSpPr>
        <p:spPr>
          <a:xfrm>
            <a:off x="2135224" y="4602005"/>
            <a:ext cx="837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→ Better </a:t>
            </a:r>
            <a:r>
              <a:rPr lang="en-US" sz="2800" b="1" i="1" dirty="0">
                <a:solidFill>
                  <a:schemeClr val="bg1"/>
                </a:solidFill>
              </a:rPr>
              <a:t>core to core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i="1" dirty="0">
                <a:solidFill>
                  <a:schemeClr val="bg1"/>
                </a:solidFill>
              </a:rPr>
              <a:t>core to cache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communication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5A0360F-1985-4992-944A-02FFFDE0EA08}"/>
              </a:ext>
            </a:extLst>
          </p:cNvPr>
          <p:cNvSpPr txBox="1"/>
          <p:nvPr/>
        </p:nvSpPr>
        <p:spPr>
          <a:xfrm>
            <a:off x="2141850" y="5148432"/>
            <a:ext cx="837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→ Lowers the latency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81FB4E-A5EE-47A2-912B-D0D2D2E712FC}"/>
              </a:ext>
            </a:extLst>
          </p:cNvPr>
          <p:cNvSpPr txBox="1"/>
          <p:nvPr/>
        </p:nvSpPr>
        <p:spPr>
          <a:xfrm>
            <a:off x="2148476" y="5694859"/>
            <a:ext cx="837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→ Instructions per clock increase of 19%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4EB021C-DB57-4D43-A150-9DDAB8F2C675}"/>
              </a:ext>
            </a:extLst>
          </p:cNvPr>
          <p:cNvSpPr txBox="1"/>
          <p:nvPr/>
        </p:nvSpPr>
        <p:spPr>
          <a:xfrm>
            <a:off x="2155102" y="6241285"/>
            <a:ext cx="837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→ Higher clock speeds 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555093-BD0C-4D08-868D-6ED61800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2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117AFD73-77C0-4874-A54A-3F3BBDF94568}"/>
              </a:ext>
            </a:extLst>
          </p:cNvPr>
          <p:cNvSpPr/>
          <p:nvPr/>
        </p:nvSpPr>
        <p:spPr>
          <a:xfrm rot="10800000">
            <a:off x="-1" y="-5389846"/>
            <a:ext cx="1510748" cy="20243799"/>
          </a:xfrm>
          <a:custGeom>
            <a:avLst/>
            <a:gdLst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6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9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6842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22978 w 1510748"/>
              <a:gd name="connsiteY2" fmla="*/ 101221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02356 w 1510748"/>
              <a:gd name="connsiteY2" fmla="*/ 101094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18234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7912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6815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83318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0471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65862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0748" h="20243799">
                <a:moveTo>
                  <a:pt x="0" y="20243799"/>
                </a:moveTo>
                <a:lnTo>
                  <a:pt x="0" y="10942638"/>
                </a:lnTo>
                <a:cubicBezTo>
                  <a:pt x="241" y="10623638"/>
                  <a:pt x="631264" y="10740672"/>
                  <a:pt x="635718" y="10125340"/>
                </a:cubicBezTo>
                <a:cubicBezTo>
                  <a:pt x="639722" y="9572801"/>
                  <a:pt x="8709" y="9519797"/>
                  <a:pt x="0" y="9293225"/>
                </a:cubicBezTo>
                <a:lnTo>
                  <a:pt x="0" y="0"/>
                </a:lnTo>
                <a:lnTo>
                  <a:pt x="1510748" y="0"/>
                </a:lnTo>
                <a:lnTo>
                  <a:pt x="1510748" y="20243799"/>
                </a:lnTo>
                <a:lnTo>
                  <a:pt x="0" y="20243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829DF8-9108-45EA-941B-12182BEE4371}"/>
              </a:ext>
            </a:extLst>
          </p:cNvPr>
          <p:cNvSpPr/>
          <p:nvPr/>
        </p:nvSpPr>
        <p:spPr>
          <a:xfrm>
            <a:off x="-1158844" y="1759545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7F5F4A1-ED39-4DA8-B730-10C2EFEA49D8}"/>
              </a:ext>
            </a:extLst>
          </p:cNvPr>
          <p:cNvSpPr/>
          <p:nvPr/>
        </p:nvSpPr>
        <p:spPr>
          <a:xfrm>
            <a:off x="-1165907" y="499143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8248645-D19E-4069-8DA0-8614C522DB95}"/>
              </a:ext>
            </a:extLst>
          </p:cNvPr>
          <p:cNvSpPr/>
          <p:nvPr/>
        </p:nvSpPr>
        <p:spPr>
          <a:xfrm>
            <a:off x="1100215" y="4299455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9C6F55-CA19-4FDC-9991-63FB03FE28C5}"/>
              </a:ext>
            </a:extLst>
          </p:cNvPr>
          <p:cNvSpPr/>
          <p:nvPr/>
        </p:nvSpPr>
        <p:spPr>
          <a:xfrm>
            <a:off x="-1158844" y="5686771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Espace réservé du contenu 15" descr="Liste de contrôle avec un remplissage uni">
            <a:extLst>
              <a:ext uri="{FF2B5EF4-FFF2-40B4-BE49-F238E27FC236}">
                <a16:creationId xmlns:a16="http://schemas.microsoft.com/office/drawing/2014/main" id="{C2EB78B2-3CBE-4A6A-928F-C4800CFF9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41514" y="627003"/>
            <a:ext cx="572279" cy="572279"/>
          </a:xfrm>
          <a:prstGeom prst="rect">
            <a:avLst/>
          </a:prstGeom>
        </p:spPr>
      </p:pic>
      <p:pic>
        <p:nvPicPr>
          <p:cNvPr id="17" name="Espace réservé du contenu 7">
            <a:extLst>
              <a:ext uri="{FF2B5EF4-FFF2-40B4-BE49-F238E27FC236}">
                <a16:creationId xmlns:a16="http://schemas.microsoft.com/office/drawing/2014/main" id="{D3F6E44F-3C74-4F7A-953D-B9FD602F1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49" y="4505556"/>
            <a:ext cx="415797" cy="415797"/>
          </a:xfrm>
          <a:prstGeom prst="rect">
            <a:avLst/>
          </a:prstGeom>
        </p:spPr>
      </p:pic>
      <p:pic>
        <p:nvPicPr>
          <p:cNvPr id="18" name="Espace réservé du contenu 5" descr="Clôture avec un remplissage uni">
            <a:extLst>
              <a:ext uri="{FF2B5EF4-FFF2-40B4-BE49-F238E27FC236}">
                <a16:creationId xmlns:a16="http://schemas.microsoft.com/office/drawing/2014/main" id="{C5380328-E710-4D3F-B5C3-136B2977C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20451" y="5821137"/>
            <a:ext cx="559267" cy="559267"/>
          </a:xfrm>
          <a:prstGeom prst="rect">
            <a:avLst/>
          </a:prstGeom>
        </p:spPr>
      </p:pic>
      <p:pic>
        <p:nvPicPr>
          <p:cNvPr id="19" name="Graphique 18" descr="Tête avec engrenages avec un remplissage uni">
            <a:extLst>
              <a:ext uri="{FF2B5EF4-FFF2-40B4-BE49-F238E27FC236}">
                <a16:creationId xmlns:a16="http://schemas.microsoft.com/office/drawing/2014/main" id="{836818AA-CFDB-4FEC-83CB-9E9D69F50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27308" y="1887405"/>
            <a:ext cx="572279" cy="572279"/>
          </a:xfrm>
          <a:prstGeom prst="rect">
            <a:avLst/>
          </a:prstGeom>
        </p:spPr>
      </p:pic>
      <p:pic>
        <p:nvPicPr>
          <p:cNvPr id="20" name="Espace réservé du contenu 15" descr="Liste de contrôle avec un remplissage uni">
            <a:hlinkClick r:id="rId9" action="ppaction://hlinksldjump"/>
            <a:extLst>
              <a:ext uri="{FF2B5EF4-FFF2-40B4-BE49-F238E27FC236}">
                <a16:creationId xmlns:a16="http://schemas.microsoft.com/office/drawing/2014/main" id="{4A74816C-C5C7-4399-B53C-F5034FF10F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234" y="611649"/>
            <a:ext cx="572279" cy="572279"/>
          </a:xfrm>
          <a:prstGeom prst="rect">
            <a:avLst/>
          </a:prstGeom>
        </p:spPr>
      </p:pic>
      <p:pic>
        <p:nvPicPr>
          <p:cNvPr id="21" name="Espace réservé du contenu 5" descr="Clôture avec un remplissage uni">
            <a:hlinkClick r:id="rId12" action="ppaction://hlinksldjump"/>
            <a:extLst>
              <a:ext uri="{FF2B5EF4-FFF2-40B4-BE49-F238E27FC236}">
                <a16:creationId xmlns:a16="http://schemas.microsoft.com/office/drawing/2014/main" id="{48ABC7A8-5E8B-4E9D-9C31-6299D6A3F7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740" y="5850719"/>
            <a:ext cx="559267" cy="559267"/>
          </a:xfrm>
          <a:prstGeom prst="rect">
            <a:avLst/>
          </a:prstGeom>
        </p:spPr>
      </p:pic>
      <p:pic>
        <p:nvPicPr>
          <p:cNvPr id="22" name="Espace réservé du contenu 6" descr="Processeur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F1F75754-BE73-4E07-9BA2-78AB568D78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9234" y="3146877"/>
            <a:ext cx="572279" cy="572279"/>
          </a:xfrm>
          <a:prstGeom prst="rect">
            <a:avLst/>
          </a:prstGeom>
        </p:spPr>
      </p:pic>
      <p:pic>
        <p:nvPicPr>
          <p:cNvPr id="23" name="Graphique 22" descr="Tête avec engrenages avec un remplissage uni">
            <a:hlinkClick r:id="rId18" action="ppaction://hlinksldjump"/>
            <a:extLst>
              <a:ext uri="{FF2B5EF4-FFF2-40B4-BE49-F238E27FC236}">
                <a16:creationId xmlns:a16="http://schemas.microsoft.com/office/drawing/2014/main" id="{EEC2E80E-125B-4A84-BA72-E6F058341B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9234" y="1924428"/>
            <a:ext cx="572279" cy="572279"/>
          </a:xfrm>
          <a:prstGeom prst="rect">
            <a:avLst/>
          </a:prstGeom>
        </p:spPr>
      </p:pic>
      <p:pic>
        <p:nvPicPr>
          <p:cNvPr id="24" name="Graphique 23" descr="Processeur contour">
            <a:extLst>
              <a:ext uri="{FF2B5EF4-FFF2-40B4-BE49-F238E27FC236}">
                <a16:creationId xmlns:a16="http://schemas.microsoft.com/office/drawing/2014/main" id="{19E1BB3B-8370-41F7-8A9B-844472E102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5740" y="4505556"/>
            <a:ext cx="572279" cy="572279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63A8E29F-81D5-4445-B8FE-154FFFAF7F25}"/>
              </a:ext>
            </a:extLst>
          </p:cNvPr>
          <p:cNvSpPr/>
          <p:nvPr/>
        </p:nvSpPr>
        <p:spPr>
          <a:xfrm>
            <a:off x="-1179279" y="3038802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Espace réservé du contenu 6" descr="Processeur avec un remplissage uni">
            <a:extLst>
              <a:ext uri="{FF2B5EF4-FFF2-40B4-BE49-F238E27FC236}">
                <a16:creationId xmlns:a16="http://schemas.microsoft.com/office/drawing/2014/main" id="{C67C50AE-BB69-46BA-9EAB-716E137D50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1054886" y="3166663"/>
            <a:ext cx="572279" cy="572279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8FCDB285-4A8C-421B-AAA1-B6FBFC4B6B99}"/>
              </a:ext>
            </a:extLst>
          </p:cNvPr>
          <p:cNvSpPr txBox="1"/>
          <p:nvPr/>
        </p:nvSpPr>
        <p:spPr>
          <a:xfrm>
            <a:off x="3025807" y="403813"/>
            <a:ext cx="814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Zen 3 vs Zen 2 Architecture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58D48412-219E-4C17-8808-436FF01DAEF9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b="20788"/>
          <a:stretch/>
        </p:blipFill>
        <p:spPr bwMode="auto">
          <a:xfrm>
            <a:off x="2327140" y="1924428"/>
            <a:ext cx="9544392" cy="4165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10C998D-B075-4A3A-BC81-0A77C894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3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5D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 descr="Une image contenant table&#10;&#10;Description générée automatiquement">
            <a:extLst>
              <a:ext uri="{FF2B5EF4-FFF2-40B4-BE49-F238E27FC236}">
                <a16:creationId xmlns:a16="http://schemas.microsoft.com/office/drawing/2014/main" id="{D6D56848-E1DB-46BB-939C-ACC9CC697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"/>
          <a:stretch/>
        </p:blipFill>
        <p:spPr>
          <a:xfrm>
            <a:off x="2244907" y="1536804"/>
            <a:ext cx="8360145" cy="4819546"/>
          </a:xfrm>
          <a:prstGeom prst="rect">
            <a:avLst/>
          </a:prstGeom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1EBECF5-3C2E-4072-812B-5A794E9E6422}"/>
              </a:ext>
            </a:extLst>
          </p:cNvPr>
          <p:cNvSpPr/>
          <p:nvPr/>
        </p:nvSpPr>
        <p:spPr>
          <a:xfrm rot="10800000">
            <a:off x="-1" y="-4021130"/>
            <a:ext cx="1510748" cy="20243799"/>
          </a:xfrm>
          <a:custGeom>
            <a:avLst/>
            <a:gdLst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6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58439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6842 w 1510748"/>
              <a:gd name="connsiteY2" fmla="*/ 10117932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22978 w 1510748"/>
              <a:gd name="connsiteY2" fmla="*/ 101221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02356 w 1510748"/>
              <a:gd name="connsiteY2" fmla="*/ 10109465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18234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57912 w 1510748"/>
              <a:gd name="connsiteY2" fmla="*/ 101126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6815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83318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40471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565862 w 1510748"/>
              <a:gd name="connsiteY2" fmla="*/ 1011899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99215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  <a:gd name="connsiteX0" fmla="*/ 0 w 1510748"/>
              <a:gd name="connsiteY0" fmla="*/ 20243799 h 20243799"/>
              <a:gd name="connsiteX1" fmla="*/ 0 w 1510748"/>
              <a:gd name="connsiteY1" fmla="*/ 10942638 h 20243799"/>
              <a:gd name="connsiteX2" fmla="*/ 635718 w 1510748"/>
              <a:gd name="connsiteY2" fmla="*/ 10125340 h 20243799"/>
              <a:gd name="connsiteX3" fmla="*/ 0 w 1510748"/>
              <a:gd name="connsiteY3" fmla="*/ 9293225 h 20243799"/>
              <a:gd name="connsiteX4" fmla="*/ 0 w 1510748"/>
              <a:gd name="connsiteY4" fmla="*/ 0 h 20243799"/>
              <a:gd name="connsiteX5" fmla="*/ 1510748 w 1510748"/>
              <a:gd name="connsiteY5" fmla="*/ 0 h 20243799"/>
              <a:gd name="connsiteX6" fmla="*/ 1510748 w 1510748"/>
              <a:gd name="connsiteY6" fmla="*/ 20243799 h 20243799"/>
              <a:gd name="connsiteX7" fmla="*/ 0 w 1510748"/>
              <a:gd name="connsiteY7" fmla="*/ 20243799 h 2024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0748" h="20243799">
                <a:moveTo>
                  <a:pt x="0" y="20243799"/>
                </a:moveTo>
                <a:lnTo>
                  <a:pt x="0" y="10942638"/>
                </a:lnTo>
                <a:cubicBezTo>
                  <a:pt x="241" y="10623638"/>
                  <a:pt x="631264" y="10740672"/>
                  <a:pt x="635718" y="10125340"/>
                </a:cubicBezTo>
                <a:cubicBezTo>
                  <a:pt x="639722" y="9572801"/>
                  <a:pt x="8709" y="9519797"/>
                  <a:pt x="0" y="9293225"/>
                </a:cubicBezTo>
                <a:lnTo>
                  <a:pt x="0" y="0"/>
                </a:lnTo>
                <a:lnTo>
                  <a:pt x="1510748" y="0"/>
                </a:lnTo>
                <a:lnTo>
                  <a:pt x="1510748" y="20243799"/>
                </a:lnTo>
                <a:lnTo>
                  <a:pt x="0" y="20243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57C94F-C79C-42B5-8A0B-BD8C0B7E8B2C}"/>
              </a:ext>
            </a:extLst>
          </p:cNvPr>
          <p:cNvSpPr/>
          <p:nvPr/>
        </p:nvSpPr>
        <p:spPr>
          <a:xfrm>
            <a:off x="-1158844" y="1759545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6BC5064-60EE-407A-8F00-4787F45C9E02}"/>
              </a:ext>
            </a:extLst>
          </p:cNvPr>
          <p:cNvSpPr/>
          <p:nvPr/>
        </p:nvSpPr>
        <p:spPr>
          <a:xfrm>
            <a:off x="-1165907" y="499143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57D953-3AC2-4D0D-9F72-0AC1FF7C41FB}"/>
              </a:ext>
            </a:extLst>
          </p:cNvPr>
          <p:cNvSpPr/>
          <p:nvPr/>
        </p:nvSpPr>
        <p:spPr>
          <a:xfrm>
            <a:off x="-1158844" y="4377697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20EEB2A-1998-415B-ABF7-2021762C0B0C}"/>
              </a:ext>
            </a:extLst>
          </p:cNvPr>
          <p:cNvSpPr/>
          <p:nvPr/>
        </p:nvSpPr>
        <p:spPr>
          <a:xfrm>
            <a:off x="1105790" y="5716353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Espace réservé du contenu 15" descr="Liste de contrôle avec un remplissage uni">
            <a:extLst>
              <a:ext uri="{FF2B5EF4-FFF2-40B4-BE49-F238E27FC236}">
                <a16:creationId xmlns:a16="http://schemas.microsoft.com/office/drawing/2014/main" id="{1C53957C-91E5-40CF-97B2-8BE288284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41514" y="627003"/>
            <a:ext cx="572279" cy="572279"/>
          </a:xfrm>
          <a:prstGeom prst="rect">
            <a:avLst/>
          </a:prstGeom>
        </p:spPr>
      </p:pic>
      <p:pic>
        <p:nvPicPr>
          <p:cNvPr id="15" name="Espace réservé du contenu 7">
            <a:extLst>
              <a:ext uri="{FF2B5EF4-FFF2-40B4-BE49-F238E27FC236}">
                <a16:creationId xmlns:a16="http://schemas.microsoft.com/office/drawing/2014/main" id="{68B20443-2824-4BE2-9226-494B9F1A8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210" y="4583798"/>
            <a:ext cx="415797" cy="415797"/>
          </a:xfrm>
          <a:prstGeom prst="rect">
            <a:avLst/>
          </a:prstGeom>
        </p:spPr>
      </p:pic>
      <p:pic>
        <p:nvPicPr>
          <p:cNvPr id="16" name="Espace réservé du contenu 5" descr="Clôture avec un remplissage uni">
            <a:extLst>
              <a:ext uri="{FF2B5EF4-FFF2-40B4-BE49-F238E27FC236}">
                <a16:creationId xmlns:a16="http://schemas.microsoft.com/office/drawing/2014/main" id="{128C4DBD-D0FC-4C42-BBF9-1E160ADBF4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183" y="5850719"/>
            <a:ext cx="559267" cy="559267"/>
          </a:xfrm>
          <a:prstGeom prst="rect">
            <a:avLst/>
          </a:prstGeom>
        </p:spPr>
      </p:pic>
      <p:pic>
        <p:nvPicPr>
          <p:cNvPr id="17" name="Graphique 16" descr="Tête avec engrenages avec un remplissage uni">
            <a:extLst>
              <a:ext uri="{FF2B5EF4-FFF2-40B4-BE49-F238E27FC236}">
                <a16:creationId xmlns:a16="http://schemas.microsoft.com/office/drawing/2014/main" id="{3EFDC1FF-4F58-4208-8EE4-A6F41E6C7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027308" y="1887405"/>
            <a:ext cx="572279" cy="572279"/>
          </a:xfrm>
          <a:prstGeom prst="rect">
            <a:avLst/>
          </a:prstGeom>
        </p:spPr>
      </p:pic>
      <p:pic>
        <p:nvPicPr>
          <p:cNvPr id="18" name="Espace réservé du contenu 15" descr="Liste de contrôle avec un remplissage uni">
            <a:hlinkClick r:id="rId10" action="ppaction://hlinksldjump"/>
            <a:extLst>
              <a:ext uri="{FF2B5EF4-FFF2-40B4-BE49-F238E27FC236}">
                <a16:creationId xmlns:a16="http://schemas.microsoft.com/office/drawing/2014/main" id="{C7EB4CEA-8F32-493B-8468-6977AE9CA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9234" y="611649"/>
            <a:ext cx="572279" cy="572279"/>
          </a:xfrm>
          <a:prstGeom prst="rect">
            <a:avLst/>
          </a:prstGeom>
        </p:spPr>
      </p:pic>
      <p:pic>
        <p:nvPicPr>
          <p:cNvPr id="19" name="Espace réservé du contenu 5" descr="Clôture avec un remplissage uni">
            <a:extLst>
              <a:ext uri="{FF2B5EF4-FFF2-40B4-BE49-F238E27FC236}">
                <a16:creationId xmlns:a16="http://schemas.microsoft.com/office/drawing/2014/main" id="{F10FD480-4763-41DD-AD92-72D1302734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5740" y="5850719"/>
            <a:ext cx="559267" cy="559267"/>
          </a:xfrm>
          <a:prstGeom prst="rect">
            <a:avLst/>
          </a:prstGeom>
        </p:spPr>
      </p:pic>
      <p:pic>
        <p:nvPicPr>
          <p:cNvPr id="20" name="Espace réservé du contenu 6" descr="Processeur avec un remplissage uni">
            <a:hlinkClick r:id="rId15" action="ppaction://hlinksldjump"/>
            <a:extLst>
              <a:ext uri="{FF2B5EF4-FFF2-40B4-BE49-F238E27FC236}">
                <a16:creationId xmlns:a16="http://schemas.microsoft.com/office/drawing/2014/main" id="{B7FB6B61-1DC1-4004-87B1-3A1AD5F3EC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9234" y="3146877"/>
            <a:ext cx="572279" cy="572279"/>
          </a:xfrm>
          <a:prstGeom prst="rect">
            <a:avLst/>
          </a:prstGeom>
        </p:spPr>
      </p:pic>
      <p:pic>
        <p:nvPicPr>
          <p:cNvPr id="21" name="Graphique 20" descr="Tête avec engrenages avec un remplissage uni">
            <a:hlinkClick r:id="rId18" action="ppaction://hlinksldjump"/>
            <a:extLst>
              <a:ext uri="{FF2B5EF4-FFF2-40B4-BE49-F238E27FC236}">
                <a16:creationId xmlns:a16="http://schemas.microsoft.com/office/drawing/2014/main" id="{1BD20D6F-B1BD-47B4-8AFA-D5D6F01404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9234" y="1924428"/>
            <a:ext cx="572279" cy="572279"/>
          </a:xfrm>
          <a:prstGeom prst="rect">
            <a:avLst/>
          </a:prstGeom>
        </p:spPr>
      </p:pic>
      <p:pic>
        <p:nvPicPr>
          <p:cNvPr id="22" name="Graphique 21" descr="Processeur contour">
            <a:hlinkClick r:id="rId21" action="ppaction://hlinksldjump"/>
            <a:extLst>
              <a:ext uri="{FF2B5EF4-FFF2-40B4-BE49-F238E27FC236}">
                <a16:creationId xmlns:a16="http://schemas.microsoft.com/office/drawing/2014/main" id="{22B91520-2F01-42E1-BABD-F01860AC18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5740" y="4505556"/>
            <a:ext cx="572279" cy="572279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FE71E5C5-2C76-484B-8D1B-ED9D1448E88D}"/>
              </a:ext>
            </a:extLst>
          </p:cNvPr>
          <p:cNvSpPr/>
          <p:nvPr/>
        </p:nvSpPr>
        <p:spPr>
          <a:xfrm>
            <a:off x="-1165909" y="3058680"/>
            <a:ext cx="821065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Espace réservé du contenu 6" descr="Processeur avec un remplissage uni">
            <a:extLst>
              <a:ext uri="{FF2B5EF4-FFF2-40B4-BE49-F238E27FC236}">
                <a16:creationId xmlns:a16="http://schemas.microsoft.com/office/drawing/2014/main" id="{5E474B1C-D8B8-4F53-A98F-35EE19E7F11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041516" y="3186541"/>
            <a:ext cx="572279" cy="57227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6B24AC3-D799-4AAA-A847-D8935F6D9C95}"/>
              </a:ext>
            </a:extLst>
          </p:cNvPr>
          <p:cNvSpPr txBox="1"/>
          <p:nvPr/>
        </p:nvSpPr>
        <p:spPr>
          <a:xfrm>
            <a:off x="1855588" y="403813"/>
            <a:ext cx="929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Chagall vs Intel </a:t>
            </a:r>
            <a:r>
              <a:rPr lang="en-US" sz="5400" b="1" dirty="0" err="1">
                <a:solidFill>
                  <a:schemeClr val="bg1"/>
                </a:solidFill>
              </a:rPr>
              <a:t>Saphire</a:t>
            </a:r>
            <a:r>
              <a:rPr lang="en-US" sz="5400" b="1" dirty="0">
                <a:solidFill>
                  <a:schemeClr val="bg1"/>
                </a:solidFill>
              </a:rPr>
              <a:t> rapids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F6CCF1-21B8-4FDD-BC2A-94E7A7E1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8C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 AMD Crimson drivers add support for Doom &amp;amp; more - MSPoweruser">
            <a:extLst>
              <a:ext uri="{FF2B5EF4-FFF2-40B4-BE49-F238E27FC236}">
                <a16:creationId xmlns:a16="http://schemas.microsoft.com/office/drawing/2014/main" id="{8A9F3D45-914C-4F31-A3AA-3A28A148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461" y="604520"/>
            <a:ext cx="8859078" cy="442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14B29C4-CB3E-47E8-9BB6-9CA8DFED7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5" b="26430"/>
          <a:stretch/>
        </p:blipFill>
        <p:spPr>
          <a:xfrm>
            <a:off x="1666460" y="3749040"/>
            <a:ext cx="8859077" cy="237192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78F8D50-6DF1-4936-AD4A-C68353D9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FFD0-B7CF-4C6C-B0A1-D99F24D4C1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327</Words>
  <Application>Microsoft Office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 Ryzen 4th gen Threadripper</dc:title>
  <dc:creator>Chaîmae MOTTAKI</dc:creator>
  <cp:lastModifiedBy>Chaîmae MOTTAKI</cp:lastModifiedBy>
  <cp:revision>131</cp:revision>
  <dcterms:created xsi:type="dcterms:W3CDTF">2021-12-29T08:40:35Z</dcterms:created>
  <dcterms:modified xsi:type="dcterms:W3CDTF">2022-01-24T12:38:27Z</dcterms:modified>
</cp:coreProperties>
</file>