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70" r:id="rId9"/>
    <p:sldId id="262" r:id="rId10"/>
    <p:sldId id="272" r:id="rId11"/>
    <p:sldId id="273" r:id="rId12"/>
    <p:sldId id="274" r:id="rId13"/>
    <p:sldId id="276" r:id="rId14"/>
    <p:sldId id="275" r:id="rId15"/>
    <p:sldId id="264" r:id="rId16"/>
    <p:sldId id="277" r:id="rId17"/>
    <p:sldId id="278" r:id="rId18"/>
    <p:sldId id="279" r:id="rId19"/>
    <p:sldId id="280" r:id="rId20"/>
    <p:sldId id="268" r:id="rId21"/>
    <p:sldId id="28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4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6389d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6389d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46389d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46389d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46389d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46389d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46389d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46389d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46389dc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46389dc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46389d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46389d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46389dc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46389dc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46389dc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46389dc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mation.com/big-data/data-integration-use-cases.html" TargetMode="External"/><Relationship Id="rId5" Type="http://schemas.openxmlformats.org/officeDocument/2006/relationships/hyperlink" Target="https://research.aimultiple.com/data-integration/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0070C0"/>
                </a:solidFill>
              </a:rPr>
              <a:t>Integration for Research Literature Bibliographic Data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583400" y="2568500"/>
            <a:ext cx="82749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 i="1" dirty="0">
                <a:solidFill>
                  <a:schemeClr val="dk1"/>
                </a:solidFill>
              </a:rPr>
              <a:t> Chachithanandhini </a:t>
            </a:r>
            <a:r>
              <a:rPr lang="en-GB" sz="1900" i="1" dirty="0" err="1">
                <a:solidFill>
                  <a:schemeClr val="dk1"/>
                </a:solidFill>
              </a:rPr>
              <a:t>Bodipalayam</a:t>
            </a:r>
            <a:r>
              <a:rPr lang="en-GB" sz="1900" i="1" dirty="0">
                <a:solidFill>
                  <a:schemeClr val="dk1"/>
                </a:solidFill>
              </a:rPr>
              <a:t> </a:t>
            </a:r>
            <a:r>
              <a:rPr lang="en-GB" sz="1900" i="1" dirty="0" err="1">
                <a:solidFill>
                  <a:schemeClr val="dk1"/>
                </a:solidFill>
              </a:rPr>
              <a:t>Kalyanasundaram</a:t>
            </a:r>
            <a:r>
              <a:rPr lang="en-GB" sz="1900" i="1" dirty="0">
                <a:solidFill>
                  <a:schemeClr val="dk1"/>
                </a:solidFill>
              </a:rPr>
              <a:t> [</a:t>
            </a:r>
            <a:r>
              <a:rPr lang="en-GB" sz="1900" i="1" dirty="0">
                <a:solidFill>
                  <a:srgbClr val="0070C0"/>
                </a:solidFill>
              </a:rPr>
              <a:t>3469240</a:t>
            </a:r>
            <a:r>
              <a:rPr lang="en-GB" sz="1900" i="1" dirty="0">
                <a:solidFill>
                  <a:schemeClr val="dk1"/>
                </a:solidFill>
              </a:rPr>
              <a:t>]</a:t>
            </a:r>
            <a:endParaRPr sz="1900" i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DC5D-E2E0-4307-BF81-9DA19533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wrapper class and key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88645-0913-4990-8C48-F1FCC6DF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1836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Extract multiple authors name to generate key(</a:t>
            </a:r>
            <a:r>
              <a:rPr lang="en-GB" dirty="0" err="1"/>
              <a:t>Article_ID</a:t>
            </a:r>
            <a:r>
              <a:rPr lang="en-GB" dirty="0"/>
              <a:t>) such that:</a:t>
            </a:r>
          </a:p>
          <a:p>
            <a:pPr marL="596900" lvl="1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First author's last name + other authors' first letters of their last names + year of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publicatio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marL="596900" lvl="1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dirty="0"/>
              <a:t>Insert Data from all three sources into corresponding tables without any data modification or data loss.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1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2C75-DF1C-4A25-9047-4E114056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Heterogeneity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6E7C5-A7C3-4FFC-B5E6-10A7BAA48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insertion into RIS table, Author names are split and last name is added after the first name. </a:t>
            </a:r>
          </a:p>
          <a:p>
            <a:r>
              <a:rPr lang="en-US" dirty="0"/>
              <a:t>Also, Author names from multiple fields are extracted and inserted into a single cell in our relational database.</a:t>
            </a:r>
          </a:p>
          <a:p>
            <a:r>
              <a:rPr lang="en-US" dirty="0"/>
              <a:t>On CSV insertion, Author names split by semi-colon are replaced with “and” so that a common format is achieved as that of bib, thus resolving semantic heterogeneity.</a:t>
            </a:r>
          </a:p>
        </p:txBody>
      </p:sp>
    </p:spTree>
    <p:extLst>
      <p:ext uri="{BB962C8B-B14F-4D97-AF65-F5344CB8AC3E}">
        <p14:creationId xmlns:p14="http://schemas.microsoft.com/office/powerpoint/2010/main" val="172850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F856-251C-46E4-BEAB-797D789F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query for Mediator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E571-95EB-4920-97C4-27DE3CDAF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Required fields from all three data sources are merged and rendered as one single relation called ”Merger”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7C1F9-1A55-4B1A-8015-33212708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0" y="2096250"/>
            <a:ext cx="8520600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3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4E7-4528-4DD7-8A2D-23F82AE74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Here data-model heterogeneity resolved by: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1) casting the types of columns like: Volume, Start Page, End Page </a:t>
            </a:r>
          </a:p>
          <a:p>
            <a:pPr marL="114300" indent="0">
              <a:buNone/>
            </a:pPr>
            <a:r>
              <a:rPr lang="en-US" dirty="0"/>
              <a:t>2) Concatenation to render ‘Start Page’ and ‘End Page’ of RIS format into ‘Pages’ specified in  BibTex format.</a:t>
            </a:r>
          </a:p>
        </p:txBody>
      </p:sp>
    </p:spTree>
    <p:extLst>
      <p:ext uri="{BB962C8B-B14F-4D97-AF65-F5344CB8AC3E}">
        <p14:creationId xmlns:p14="http://schemas.microsoft.com/office/powerpoint/2010/main" val="108295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6C24-BBEA-46BB-9F7D-704E524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Detection and deletion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9F44D-340F-45D7-962E-F970EDFB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175"/>
            <a:ext cx="8520600" cy="3168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From resulting Merger table, duplicate rows are detected and deleted with help of “rowid” in SQL such that: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DELETE FROM MERGER WHERE rowid not in (SELECT MIN(rowid) FROM MERGER GROUP BY ARTICLE_ID, TITLE);</a:t>
            </a:r>
          </a:p>
          <a:p>
            <a:pPr marL="114300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</a:rPr>
              <a:t>Hence, the single Integrated Schema without duplicates “</a:t>
            </a:r>
            <a:r>
              <a:rPr lang="en-GB" dirty="0" err="1">
                <a:solidFill>
                  <a:schemeClr val="tx1"/>
                </a:solidFill>
              </a:rPr>
              <a:t>Meger</a:t>
            </a:r>
            <a:r>
              <a:rPr lang="en-GB" dirty="0">
                <a:solidFill>
                  <a:schemeClr val="tx1"/>
                </a:solidFill>
              </a:rPr>
              <a:t>” is created with Article_ID as its primary key.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2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5" y="0"/>
            <a:ext cx="8815386" cy="49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2AC8-7997-4677-A48A-152CC445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D11E-30A0-4B73-AB67-957AA962C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User can generate output in any of the three formats RIS, CSV or BIB, with required constrains. Here we have modeled year constrain for sample.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960FD9-2C0A-431D-AA74-B10FD389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52" y="2155883"/>
            <a:ext cx="7011008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4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99769-C760-47CC-8758-EC890B5E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8" y="742950"/>
            <a:ext cx="8198124" cy="405998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9490-4D71-4C26-9BBC-9E9FEF08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8600"/>
            <a:ext cx="8520600" cy="49149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Output in CSV format:</a:t>
            </a:r>
          </a:p>
        </p:txBody>
      </p:sp>
    </p:spTree>
    <p:extLst>
      <p:ext uri="{BB962C8B-B14F-4D97-AF65-F5344CB8AC3E}">
        <p14:creationId xmlns:p14="http://schemas.microsoft.com/office/powerpoint/2010/main" val="230123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6AB-441F-44C1-B723-089F24C7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0"/>
            <a:ext cx="8520600" cy="51435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Output in BibTex Format: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CC798-90C8-41F1-BB1F-A3F0EBB5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05" y="517474"/>
            <a:ext cx="5137601" cy="4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C8EA-AFCC-4698-BCC0-CA4B51D9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1456"/>
            <a:ext cx="8520600" cy="497205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Output in RIS format: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A979F-F450-4C57-B7D2-64A9092C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839438"/>
            <a:ext cx="7093744" cy="42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7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5294"/>
            <a:ext cx="5789063" cy="244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this data integration project, I consider the task of integrating research literature bibliographic data from different source formats.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attributes from each source are resolved for heterogeneity and finally integrated into a single schema.</a:t>
            </a:r>
            <a:endParaRPr dirty="0"/>
          </a:p>
        </p:txBody>
      </p:sp>
      <p:pic>
        <p:nvPicPr>
          <p:cNvPr id="1026" name="Picture 2" descr="The Ultimate Guide to Data Integration in 2020">
            <a:extLst>
              <a:ext uri="{FF2B5EF4-FFF2-40B4-BE49-F238E27FC236}">
                <a16:creationId xmlns:a16="http://schemas.microsoft.com/office/drawing/2014/main" id="{8DC1E6D2-E343-4C1A-8E10-301D6D57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40" y="3136104"/>
            <a:ext cx="224596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Leading Data Integration Use Cases">
            <a:extLst>
              <a:ext uri="{FF2B5EF4-FFF2-40B4-BE49-F238E27FC236}">
                <a16:creationId xmlns:a16="http://schemas.microsoft.com/office/drawing/2014/main" id="{946AB971-8B2D-448E-945C-045A6F8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0"/>
            <a:ext cx="2957512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7F5A7E-1456-4F1C-B6BB-4DD24278D133}"/>
              </a:ext>
            </a:extLst>
          </p:cNvPr>
          <p:cNvSpPr/>
          <p:nvPr/>
        </p:nvSpPr>
        <p:spPr>
          <a:xfrm>
            <a:off x="0" y="476702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Image Sources: </a:t>
            </a:r>
            <a:r>
              <a:rPr lang="en-US" sz="900" i="1" dirty="0">
                <a:hlinkClick r:id="rId5"/>
              </a:rPr>
              <a:t>https://research.aimultiple.com/data-integration/</a:t>
            </a:r>
            <a:r>
              <a:rPr lang="en-US" sz="900" i="1" dirty="0"/>
              <a:t> and</a:t>
            </a:r>
          </a:p>
          <a:p>
            <a:r>
              <a:rPr lang="en-US" sz="900" i="1" dirty="0"/>
              <a:t> </a:t>
            </a:r>
            <a:r>
              <a:rPr lang="en-US" sz="900" i="1" dirty="0">
                <a:hlinkClick r:id="rId6"/>
              </a:rPr>
              <a:t>https://www.datamation.com/big-data/data-integration-use-cases.html</a:t>
            </a:r>
            <a:endParaRPr lang="en-US" sz="9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 Reference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IEEE, https://ieeexplore.ieee.org/Xplore/home.jsp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DBLP, https://dblp.uni-trier.de/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ScienceDirect, https://www.sciencedirect.com/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FOR LISTENING ANY QUESTIONS? - Despicable Me Minion ...">
            <a:extLst>
              <a:ext uri="{FF2B5EF4-FFF2-40B4-BE49-F238E27FC236}">
                <a16:creationId xmlns:a16="http://schemas.microsoft.com/office/drawing/2014/main" id="{956BF42E-84B5-4B28-8457-A4D65603A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1400175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50019" y="863550"/>
            <a:ext cx="55676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IEEE, containing bibliographic data in CSV format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DBLP, containing bibliographic data in BibTex format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ScienceDirect, containing bibliographic data in RIS format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6DC46-4721-42D6-B4EB-CBAEDA30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40" y="784318"/>
            <a:ext cx="3235741" cy="1575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42590-1FB5-4532-BCA2-7E723D2C3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6" y="3045152"/>
            <a:ext cx="4841761" cy="204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D13FA-1BCC-496D-A095-6E739B08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461" y="3045152"/>
            <a:ext cx="3989782" cy="2084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 first implemented a set of wrapper classes for the different source files. The wrappers handle constraint checks and resolve structural heterogeneity for different source data types.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mediator class is implemented to integrate the output of the wrapper classes. It also resolves semantic heterogeneities present in the data, such as name, identity and value conflicts.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Technical Implementation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Java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Oracle 12C</a:t>
            </a:r>
            <a:endParaRPr dirty="0"/>
          </a:p>
        </p:txBody>
      </p:sp>
      <p:pic>
        <p:nvPicPr>
          <p:cNvPr id="2050" name="Picture 2" descr="Java (programming language) - Wikipedia">
            <a:extLst>
              <a:ext uri="{FF2B5EF4-FFF2-40B4-BE49-F238E27FC236}">
                <a16:creationId xmlns:a16="http://schemas.microsoft.com/office/drawing/2014/main" id="{272FEAD0-61B4-48ED-A47F-E74CA5A8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69" y="3389925"/>
            <a:ext cx="897731" cy="16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racle Database 12c icon">
            <a:extLst>
              <a:ext uri="{FF2B5EF4-FFF2-40B4-BE49-F238E27FC236}">
                <a16:creationId xmlns:a16="http://schemas.microsoft.com/office/drawing/2014/main" id="{B6EEDD12-68DD-46FB-B5E2-5BC6417F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44" y="3389925"/>
            <a:ext cx="1850231" cy="18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land Bouman's blog: Oracle SQL Developer 1.1 Supports MySQL">
            <a:extLst>
              <a:ext uri="{FF2B5EF4-FFF2-40B4-BE49-F238E27FC236}">
                <a16:creationId xmlns:a16="http://schemas.microsoft.com/office/drawing/2014/main" id="{25A93CED-A971-43B7-9AE4-153B14B2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68" y="3389925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4D02C-0549-49FE-9C39-00E509C1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3" y="307934"/>
            <a:ext cx="7622274" cy="4527631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F43-73BE-4E7D-8BC6-33AEA957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Creation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Google Shape;115;p23">
            <a:extLst>
              <a:ext uri="{FF2B5EF4-FFF2-40B4-BE49-F238E27FC236}">
                <a16:creationId xmlns:a16="http://schemas.microsoft.com/office/drawing/2014/main" id="{BDE670B8-9741-4699-A343-CF22C5DD04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47321"/>
          <a:stretch/>
        </p:blipFill>
        <p:spPr>
          <a:xfrm>
            <a:off x="6234106" y="1122150"/>
            <a:ext cx="2809881" cy="37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1;p24">
            <a:extLst>
              <a:ext uri="{FF2B5EF4-FFF2-40B4-BE49-F238E27FC236}">
                <a16:creationId xmlns:a16="http://schemas.microsoft.com/office/drawing/2014/main" id="{8DFF9AB0-DDD0-47FB-92DE-177C42B947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0" y="913300"/>
            <a:ext cx="5579249" cy="391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5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Connection Establishment in SQL Developer</a:t>
            </a:r>
            <a:endParaRPr dirty="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1343673"/>
            <a:ext cx="6262674" cy="3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8A6F-7CF6-4D74-9C3E-0526D97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B8E475-DD39-4416-8EED-123DF434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891"/>
            <a:ext cx="9144000" cy="36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" y="78581"/>
            <a:ext cx="8951119" cy="490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542</Words>
  <Application>Microsoft Office PowerPoint</Application>
  <PresentationFormat>On-screen Show (16:9)</PresentationFormat>
  <Paragraphs>52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Integration for Research Literature Bibliographic Data</vt:lpstr>
      <vt:lpstr>Introduction</vt:lpstr>
      <vt:lpstr>Data Source</vt:lpstr>
      <vt:lpstr>Implementation</vt:lpstr>
      <vt:lpstr>Design</vt:lpstr>
      <vt:lpstr>Schema Creation </vt:lpstr>
      <vt:lpstr>Connection Establishment in SQL Developer</vt:lpstr>
      <vt:lpstr>Creating Table</vt:lpstr>
      <vt:lpstr>PowerPoint Presentation</vt:lpstr>
      <vt:lpstr>Creating wrapper class and key generation</vt:lpstr>
      <vt:lpstr>Resolving Heterogeneity</vt:lpstr>
      <vt:lpstr>Merge query for Mediator Implementation</vt:lpstr>
      <vt:lpstr>PowerPoint Presentation</vt:lpstr>
      <vt:lpstr>Duplicate Detection and deletion</vt:lpstr>
      <vt:lpstr>PowerPoint Presentation</vt:lpstr>
      <vt:lpstr>Output Generation</vt:lpstr>
      <vt:lpstr>PowerPoint Presentation</vt:lpstr>
      <vt:lpstr>PowerPoint Presentation</vt:lpstr>
      <vt:lpstr>PowerPoint Presentation</vt:lpstr>
      <vt:lpstr>Data Source 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for Research Literature Bibliographic Data</dc:title>
  <dc:creator>arutp</dc:creator>
  <cp:lastModifiedBy>Chachithanandhini BodipalayamKalyanasundaram</cp:lastModifiedBy>
  <cp:revision>28</cp:revision>
  <dcterms:modified xsi:type="dcterms:W3CDTF">2021-04-22T17:19:03Z</dcterms:modified>
</cp:coreProperties>
</file>