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5"/>
  </p:notesMasterIdLst>
  <p:sldIdLst>
    <p:sldId id="256" r:id="rId2"/>
    <p:sldId id="259" r:id="rId3"/>
    <p:sldId id="257" r:id="rId4"/>
    <p:sldId id="258" r:id="rId5"/>
    <p:sldId id="260" r:id="rId6"/>
    <p:sldId id="261" r:id="rId7"/>
    <p:sldId id="263" r:id="rId8"/>
    <p:sldId id="262" r:id="rId9"/>
    <p:sldId id="266" r:id="rId10"/>
    <p:sldId id="267" r:id="rId11"/>
    <p:sldId id="264" r:id="rId12"/>
    <p:sldId id="279" r:id="rId13"/>
    <p:sldId id="278" r:id="rId14"/>
  </p:sldIdLst>
  <p:sldSz cx="9144000" cy="5143500" type="screen16x9"/>
  <p:notesSz cx="6858000" cy="9144000"/>
  <p:embeddedFontLst>
    <p:embeddedFont>
      <p:font typeface="Catamaran" panose="020B0604020202020204" charset="0"/>
      <p:regular r:id="rId16"/>
      <p:bold r:id="rId17"/>
    </p:embeddedFont>
    <p:embeddedFont>
      <p:font typeface="Fugaz One" panose="020B0604020202020204" charset="0"/>
      <p:regular r:id="rId18"/>
    </p:embeddedFont>
    <p:embeddedFont>
      <p:font typeface="Roboto Condensed Light" panose="02000000000000000000" pitchFamily="2" charset="0"/>
      <p:regular r:id="rId19"/>
      <p:italic r:id="rId20"/>
    </p:embeddedFont>
    <p:embeddedFont>
      <p:font typeface="Segoe UI" panose="020B0502040204020203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9CD6B5F-8EA2-472A-9344-D7A3CC5B3F42}">
  <a:tblStyle styleId="{E9CD6B5F-8EA2-472A-9344-D7A3CC5B3F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562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f8cf4f0f6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f8cf4f0f6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11ce9dc6fa_1_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111ce9dc6fa_1_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f8cf4f0f6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f8cf4f0f6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0124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bd6c00e73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bd6c00e73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1ce9dc6fa_1_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11ce9dc6fa_1_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11ce9dc6fa_1_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11ce9dc6fa_1_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94" y="1086488"/>
            <a:ext cx="3858600" cy="17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3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94" y="3529712"/>
            <a:ext cx="38586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title" idx="2"/>
          </p:nvPr>
        </p:nvSpPr>
        <p:spPr>
          <a:xfrm>
            <a:off x="1080875" y="2752825"/>
            <a:ext cx="1889100" cy="7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ubTitle" idx="1"/>
          </p:nvPr>
        </p:nvSpPr>
        <p:spPr>
          <a:xfrm>
            <a:off x="937700" y="3495175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title" idx="3"/>
          </p:nvPr>
        </p:nvSpPr>
        <p:spPr>
          <a:xfrm>
            <a:off x="3627562" y="2752825"/>
            <a:ext cx="1889100" cy="7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ubTitle" idx="4"/>
          </p:nvPr>
        </p:nvSpPr>
        <p:spPr>
          <a:xfrm>
            <a:off x="3484421" y="3495175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title" idx="5"/>
          </p:nvPr>
        </p:nvSpPr>
        <p:spPr>
          <a:xfrm>
            <a:off x="6174375" y="2752825"/>
            <a:ext cx="1889100" cy="7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subTitle" idx="6"/>
          </p:nvPr>
        </p:nvSpPr>
        <p:spPr>
          <a:xfrm>
            <a:off x="6031149" y="3495175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6_1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>
            <a:spLocks noGrp="1"/>
          </p:cNvSpPr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title" idx="2"/>
          </p:nvPr>
        </p:nvSpPr>
        <p:spPr>
          <a:xfrm>
            <a:off x="937713" y="3364800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subTitle" idx="1"/>
          </p:nvPr>
        </p:nvSpPr>
        <p:spPr>
          <a:xfrm>
            <a:off x="937713" y="3892500"/>
            <a:ext cx="21753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title" idx="3"/>
          </p:nvPr>
        </p:nvSpPr>
        <p:spPr>
          <a:xfrm>
            <a:off x="3484438" y="3364800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subTitle" idx="4"/>
          </p:nvPr>
        </p:nvSpPr>
        <p:spPr>
          <a:xfrm>
            <a:off x="3484438" y="3892500"/>
            <a:ext cx="21753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title" idx="5"/>
          </p:nvPr>
        </p:nvSpPr>
        <p:spPr>
          <a:xfrm>
            <a:off x="6031138" y="3364800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subTitle" idx="6"/>
          </p:nvPr>
        </p:nvSpPr>
        <p:spPr>
          <a:xfrm>
            <a:off x="6031138" y="3892500"/>
            <a:ext cx="2175300" cy="6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title" idx="7" hasCustomPrompt="1"/>
          </p:nvPr>
        </p:nvSpPr>
        <p:spPr>
          <a:xfrm>
            <a:off x="1502013" y="2099988"/>
            <a:ext cx="1046700" cy="4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4" name="Google Shape;84;p19"/>
          <p:cNvSpPr txBox="1">
            <a:spLocks noGrp="1"/>
          </p:cNvSpPr>
          <p:nvPr>
            <p:ph type="title" idx="8" hasCustomPrompt="1"/>
          </p:nvPr>
        </p:nvSpPr>
        <p:spPr>
          <a:xfrm>
            <a:off x="4048738" y="2100063"/>
            <a:ext cx="1046700" cy="4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5" name="Google Shape;85;p19"/>
          <p:cNvSpPr txBox="1">
            <a:spLocks noGrp="1"/>
          </p:cNvSpPr>
          <p:nvPr>
            <p:ph type="title" idx="9" hasCustomPrompt="1"/>
          </p:nvPr>
        </p:nvSpPr>
        <p:spPr>
          <a:xfrm>
            <a:off x="6595438" y="2100063"/>
            <a:ext cx="1046700" cy="4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3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4541425" y="2779500"/>
            <a:ext cx="3243000" cy="18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4541450" y="758175"/>
            <a:ext cx="324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title" idx="2"/>
          </p:nvPr>
        </p:nvSpPr>
        <p:spPr>
          <a:xfrm>
            <a:off x="4541450" y="1539400"/>
            <a:ext cx="3243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/>
          <p:nvPr/>
        </p:nvSpPr>
        <p:spPr>
          <a:xfrm>
            <a:off x="5902625" y="166770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4"/>
          <p:cNvSpPr/>
          <p:nvPr/>
        </p:nvSpPr>
        <p:spPr>
          <a:xfrm>
            <a:off x="-415775" y="2071075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4"/>
          <p:cNvSpPr/>
          <p:nvPr/>
        </p:nvSpPr>
        <p:spPr>
          <a:xfrm>
            <a:off x="1216275" y="-1099550"/>
            <a:ext cx="4880700" cy="41451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4"/>
          <p:cNvSpPr/>
          <p:nvPr/>
        </p:nvSpPr>
        <p:spPr>
          <a:xfrm>
            <a:off x="2874800" y="267940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/>
          <p:nvPr/>
        </p:nvSpPr>
        <p:spPr>
          <a:xfrm>
            <a:off x="5283600" y="251610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5"/>
          <p:cNvSpPr/>
          <p:nvPr/>
        </p:nvSpPr>
        <p:spPr>
          <a:xfrm>
            <a:off x="4199950" y="-36465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5"/>
          <p:cNvSpPr/>
          <p:nvPr/>
        </p:nvSpPr>
        <p:spPr>
          <a:xfrm>
            <a:off x="-156300" y="-90275"/>
            <a:ext cx="4880700" cy="41451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2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/>
          <p:nvPr/>
        </p:nvSpPr>
        <p:spPr>
          <a:xfrm>
            <a:off x="5629888" y="935150"/>
            <a:ext cx="2977800" cy="2771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6"/>
          <p:cNvSpPr/>
          <p:nvPr/>
        </p:nvSpPr>
        <p:spPr>
          <a:xfrm>
            <a:off x="3083188" y="935150"/>
            <a:ext cx="2977800" cy="2771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6"/>
          <p:cNvSpPr/>
          <p:nvPr/>
        </p:nvSpPr>
        <p:spPr>
          <a:xfrm>
            <a:off x="536488" y="935150"/>
            <a:ext cx="2977800" cy="2771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3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/>
          <p:nvPr/>
        </p:nvSpPr>
        <p:spPr>
          <a:xfrm>
            <a:off x="4240375" y="476099"/>
            <a:ext cx="4624500" cy="41913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689625" y="2655575"/>
            <a:ext cx="3607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1856625" y="1534875"/>
            <a:ext cx="12735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689625" y="3408300"/>
            <a:ext cx="3607500" cy="4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3769800" y="1791723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4635600" y="2621963"/>
            <a:ext cx="3795300" cy="10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2516200" y="1664012"/>
            <a:ext cx="4111800" cy="11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2516200" y="3015775"/>
            <a:ext cx="41118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title" idx="2"/>
          </p:nvPr>
        </p:nvSpPr>
        <p:spPr>
          <a:xfrm>
            <a:off x="1826275" y="1669200"/>
            <a:ext cx="246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ubTitle" idx="1"/>
          </p:nvPr>
        </p:nvSpPr>
        <p:spPr>
          <a:xfrm>
            <a:off x="1826275" y="2179525"/>
            <a:ext cx="2214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title" idx="3"/>
          </p:nvPr>
        </p:nvSpPr>
        <p:spPr>
          <a:xfrm>
            <a:off x="5940175" y="1669200"/>
            <a:ext cx="246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4"/>
          </p:nvPr>
        </p:nvSpPr>
        <p:spPr>
          <a:xfrm>
            <a:off x="5940175" y="2179525"/>
            <a:ext cx="2214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5"/>
          </p:nvPr>
        </p:nvSpPr>
        <p:spPr>
          <a:xfrm>
            <a:off x="1826275" y="3336104"/>
            <a:ext cx="246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6"/>
          </p:nvPr>
        </p:nvSpPr>
        <p:spPr>
          <a:xfrm>
            <a:off x="1826275" y="3846426"/>
            <a:ext cx="2214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7"/>
          </p:nvPr>
        </p:nvSpPr>
        <p:spPr>
          <a:xfrm>
            <a:off x="5940175" y="3336103"/>
            <a:ext cx="246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8"/>
          </p:nvPr>
        </p:nvSpPr>
        <p:spPr>
          <a:xfrm>
            <a:off x="5940175" y="3846426"/>
            <a:ext cx="2214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9" hasCustomPrompt="1"/>
          </p:nvPr>
        </p:nvSpPr>
        <p:spPr>
          <a:xfrm>
            <a:off x="819375" y="1902900"/>
            <a:ext cx="805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13" hasCustomPrompt="1"/>
          </p:nvPr>
        </p:nvSpPr>
        <p:spPr>
          <a:xfrm>
            <a:off x="819375" y="3568802"/>
            <a:ext cx="805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14" hasCustomPrompt="1"/>
          </p:nvPr>
        </p:nvSpPr>
        <p:spPr>
          <a:xfrm>
            <a:off x="4970225" y="1902900"/>
            <a:ext cx="805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15" hasCustomPrompt="1"/>
          </p:nvPr>
        </p:nvSpPr>
        <p:spPr>
          <a:xfrm>
            <a:off x="4970225" y="3569825"/>
            <a:ext cx="805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1481400" y="2779500"/>
            <a:ext cx="3243000" cy="18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1481425" y="758175"/>
            <a:ext cx="324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 idx="2"/>
          </p:nvPr>
        </p:nvSpPr>
        <p:spPr>
          <a:xfrm>
            <a:off x="1481425" y="1539400"/>
            <a:ext cx="3243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○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■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○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■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○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atamaran"/>
              <a:buChar char="■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5" r:id="rId5"/>
    <p:sldLayoutId id="2147483657" r:id="rId6"/>
    <p:sldLayoutId id="2147483658" r:id="rId7"/>
    <p:sldLayoutId id="2147483659" r:id="rId8"/>
    <p:sldLayoutId id="2147483661" r:id="rId9"/>
    <p:sldLayoutId id="2147483664" r:id="rId10"/>
    <p:sldLayoutId id="2147483665" r:id="rId11"/>
    <p:sldLayoutId id="2147483668" r:id="rId12"/>
    <p:sldLayoutId id="2147483670" r:id="rId13"/>
    <p:sldLayoutId id="2147483671" r:id="rId14"/>
    <p:sldLayoutId id="2147483672" r:id="rId15"/>
    <p:sldLayoutId id="2147483673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jenkins-ci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7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5" Type="http://schemas.openxmlformats.org/officeDocument/2006/relationships/image" Target="../media/image1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Relationship Id="rId14" Type="http://schemas.openxmlformats.org/officeDocument/2006/relationships/image" Target="../media/image1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1"/>
          <p:cNvSpPr/>
          <p:nvPr/>
        </p:nvSpPr>
        <p:spPr>
          <a:xfrm>
            <a:off x="5100994" y="906050"/>
            <a:ext cx="3069900" cy="23409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31"/>
          <p:cNvSpPr/>
          <p:nvPr/>
        </p:nvSpPr>
        <p:spPr>
          <a:xfrm>
            <a:off x="637600" y="195974"/>
            <a:ext cx="4228200" cy="40923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31"/>
          <p:cNvSpPr/>
          <p:nvPr/>
        </p:nvSpPr>
        <p:spPr>
          <a:xfrm>
            <a:off x="4865794" y="2987551"/>
            <a:ext cx="3271200" cy="436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31"/>
          <p:cNvSpPr txBox="1">
            <a:spLocks noGrp="1"/>
          </p:cNvSpPr>
          <p:nvPr>
            <p:ph type="subTitle" idx="1"/>
          </p:nvPr>
        </p:nvSpPr>
        <p:spPr>
          <a:xfrm>
            <a:off x="4572094" y="3529712"/>
            <a:ext cx="38586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b="0" i="0" dirty="0">
                <a:solidFill>
                  <a:srgbClr val="ECECF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Automatisation des processus de développement et d'intégration continue</a:t>
            </a:r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47" name="Google Shape;147;p31"/>
          <p:cNvGrpSpPr/>
          <p:nvPr/>
        </p:nvGrpSpPr>
        <p:grpSpPr>
          <a:xfrm>
            <a:off x="5100994" y="1589500"/>
            <a:ext cx="2800800" cy="584700"/>
            <a:chOff x="5100994" y="1589500"/>
            <a:chExt cx="2800800" cy="584700"/>
          </a:xfrm>
        </p:grpSpPr>
        <p:cxnSp>
          <p:nvCxnSpPr>
            <p:cNvPr id="148" name="Google Shape;148;p31"/>
            <p:cNvCxnSpPr/>
            <p:nvPr/>
          </p:nvCxnSpPr>
          <p:spPr>
            <a:xfrm rot="-5400000">
              <a:off x="4989844" y="1700650"/>
              <a:ext cx="584700" cy="362400"/>
            </a:xfrm>
            <a:prstGeom prst="bentConnector3">
              <a:avLst>
                <a:gd name="adj1" fmla="val 9999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31"/>
            <p:cNvCxnSpPr/>
            <p:nvPr/>
          </p:nvCxnSpPr>
          <p:spPr>
            <a:xfrm rot="5400000" flipH="1">
              <a:off x="7428244" y="1700650"/>
              <a:ext cx="584700" cy="362400"/>
            </a:xfrm>
            <a:prstGeom prst="bentConnector3">
              <a:avLst>
                <a:gd name="adj1" fmla="val 9999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50" name="Google Shape;15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875" y="764750"/>
            <a:ext cx="3003401" cy="3613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" name="Google Shape;151;p31"/>
          <p:cNvGrpSpPr/>
          <p:nvPr/>
        </p:nvGrpSpPr>
        <p:grpSpPr>
          <a:xfrm>
            <a:off x="5559938" y="2594775"/>
            <a:ext cx="1882925" cy="628350"/>
            <a:chOff x="5559938" y="2594775"/>
            <a:chExt cx="1882925" cy="628350"/>
          </a:xfrm>
        </p:grpSpPr>
        <p:grpSp>
          <p:nvGrpSpPr>
            <p:cNvPr id="152" name="Google Shape;152;p31"/>
            <p:cNvGrpSpPr/>
            <p:nvPr/>
          </p:nvGrpSpPr>
          <p:grpSpPr>
            <a:xfrm>
              <a:off x="5559938" y="2594775"/>
              <a:ext cx="340200" cy="628350"/>
              <a:chOff x="5546500" y="2594775"/>
              <a:chExt cx="340200" cy="628350"/>
            </a:xfrm>
          </p:grpSpPr>
          <p:sp>
            <p:nvSpPr>
              <p:cNvPr id="153" name="Google Shape;153;p31"/>
              <p:cNvSpPr/>
              <p:nvPr/>
            </p:nvSpPr>
            <p:spPr>
              <a:xfrm>
                <a:off x="5816800" y="3153225"/>
                <a:ext cx="69900" cy="69900"/>
              </a:xfrm>
              <a:prstGeom prst="ellipse">
                <a:avLst/>
              </a:prstGeom>
              <a:gradFill>
                <a:gsLst>
                  <a:gs pos="0">
                    <a:srgbClr val="82BCFE"/>
                  </a:gs>
                  <a:gs pos="100000">
                    <a:srgbClr val="0C77F1"/>
                  </a:gs>
                </a:gsLst>
                <a:lin ang="5400012" scaled="0"/>
              </a:gra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" name="Google Shape;154;p31"/>
              <p:cNvCxnSpPr>
                <a:stCxn id="153" idx="2"/>
              </p:cNvCxnSpPr>
              <p:nvPr/>
            </p:nvCxnSpPr>
            <p:spPr>
              <a:xfrm rot="10800000">
                <a:off x="5546500" y="2594775"/>
                <a:ext cx="270300" cy="593400"/>
              </a:xfrm>
              <a:prstGeom prst="bentConnector2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55" name="Google Shape;155;p31"/>
            <p:cNvGrpSpPr/>
            <p:nvPr/>
          </p:nvGrpSpPr>
          <p:grpSpPr>
            <a:xfrm flipH="1">
              <a:off x="7102663" y="2594775"/>
              <a:ext cx="340200" cy="628350"/>
              <a:chOff x="5546500" y="2594775"/>
              <a:chExt cx="340200" cy="628350"/>
            </a:xfrm>
          </p:grpSpPr>
          <p:sp>
            <p:nvSpPr>
              <p:cNvPr id="156" name="Google Shape;156;p31"/>
              <p:cNvSpPr/>
              <p:nvPr/>
            </p:nvSpPr>
            <p:spPr>
              <a:xfrm>
                <a:off x="5816800" y="3153225"/>
                <a:ext cx="69900" cy="69900"/>
              </a:xfrm>
              <a:prstGeom prst="ellipse">
                <a:avLst/>
              </a:prstGeom>
              <a:gradFill>
                <a:gsLst>
                  <a:gs pos="0">
                    <a:srgbClr val="82BCFE"/>
                  </a:gs>
                  <a:gs pos="100000">
                    <a:srgbClr val="0C77F1"/>
                  </a:gs>
                </a:gsLst>
                <a:lin ang="5400012" scaled="0"/>
              </a:gra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7" name="Google Shape;157;p31"/>
              <p:cNvCxnSpPr>
                <a:stCxn id="156" idx="2"/>
              </p:cNvCxnSpPr>
              <p:nvPr/>
            </p:nvCxnSpPr>
            <p:spPr>
              <a:xfrm rot="10800000">
                <a:off x="5546500" y="2594775"/>
                <a:ext cx="270300" cy="593400"/>
              </a:xfrm>
              <a:prstGeom prst="bentConnector2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58" name="Google Shape;158;p31"/>
          <p:cNvSpPr txBox="1">
            <a:spLocks noGrp="1"/>
          </p:cNvSpPr>
          <p:nvPr>
            <p:ph type="ctrTitle"/>
          </p:nvPr>
        </p:nvSpPr>
        <p:spPr>
          <a:xfrm>
            <a:off x="4718947" y="1514088"/>
            <a:ext cx="3858600" cy="17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 Jenkins </a:t>
            </a:r>
            <a:r>
              <a:rPr lang="en" dirty="0">
                <a:solidFill>
                  <a:schemeClr val="dk1"/>
                </a:solidFill>
              </a:rPr>
              <a:t>C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4974F9-620B-1630-EB63-4EB1062F7F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958" y="2202696"/>
            <a:ext cx="950985" cy="1312643"/>
          </a:xfrm>
          <a:prstGeom prst="rect">
            <a:avLst/>
          </a:prstGeom>
        </p:spPr>
      </p:pic>
      <p:sp>
        <p:nvSpPr>
          <p:cNvPr id="3" name="Google Shape;146;p31">
            <a:extLst>
              <a:ext uri="{FF2B5EF4-FFF2-40B4-BE49-F238E27FC236}">
                <a16:creationId xmlns:a16="http://schemas.microsoft.com/office/drawing/2014/main" id="{63900671-8ED7-D596-B7AE-E1A1CC31EC9F}"/>
              </a:ext>
            </a:extLst>
          </p:cNvPr>
          <p:cNvSpPr txBox="1">
            <a:spLocks/>
          </p:cNvSpPr>
          <p:nvPr/>
        </p:nvSpPr>
        <p:spPr>
          <a:xfrm>
            <a:off x="4572094" y="4134502"/>
            <a:ext cx="38586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None/>
              <a:defRPr sz="16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/>
            <a:r>
              <a:rPr lang="fr-FR" dirty="0">
                <a:solidFill>
                  <a:srgbClr val="ECECF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Encadré par : </a:t>
            </a:r>
            <a:br>
              <a:rPr lang="fr-FR" dirty="0">
                <a:solidFill>
                  <a:srgbClr val="ECECF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fr-FR" dirty="0">
                <a:solidFill>
                  <a:srgbClr val="ECECF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-PR Nafil Khalid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Google Shape;146;p31">
            <a:extLst>
              <a:ext uri="{FF2B5EF4-FFF2-40B4-BE49-F238E27FC236}">
                <a16:creationId xmlns:a16="http://schemas.microsoft.com/office/drawing/2014/main" id="{2B27A024-8423-1017-A631-DAE47E3E99DD}"/>
              </a:ext>
            </a:extLst>
          </p:cNvPr>
          <p:cNvSpPr txBox="1">
            <a:spLocks/>
          </p:cNvSpPr>
          <p:nvPr/>
        </p:nvSpPr>
        <p:spPr>
          <a:xfrm>
            <a:off x="-432449" y="4293249"/>
            <a:ext cx="38586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None/>
              <a:defRPr sz="16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/>
            <a:r>
              <a:rPr lang="fr-FR" dirty="0">
                <a:solidFill>
                  <a:srgbClr val="ECECF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Présenté par : </a:t>
            </a:r>
            <a:br>
              <a:rPr lang="fr-FR" dirty="0">
                <a:solidFill>
                  <a:srgbClr val="ECECF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fr-FR" dirty="0">
                <a:solidFill>
                  <a:srgbClr val="ECECF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-Hamouche </a:t>
            </a:r>
            <a:r>
              <a:rPr lang="fr-FR" dirty="0" err="1">
                <a:solidFill>
                  <a:srgbClr val="ECECF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Zoubeir</a:t>
            </a:r>
            <a:endParaRPr lang="fr-FR" dirty="0">
              <a:solidFill>
                <a:srgbClr val="ECECF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/>
            <a:r>
              <a:rPr lang="fr-FR" dirty="0">
                <a:solidFill>
                  <a:srgbClr val="ECECF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-Chacrone Mohamed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2"/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5" name="Google Shape;465;p42"/>
          <p:cNvGrpSpPr/>
          <p:nvPr/>
        </p:nvGrpSpPr>
        <p:grpSpPr>
          <a:xfrm>
            <a:off x="405288" y="860100"/>
            <a:ext cx="171000" cy="1495650"/>
            <a:chOff x="5816800" y="2392200"/>
            <a:chExt cx="171000" cy="1495650"/>
          </a:xfrm>
        </p:grpSpPr>
        <p:sp>
          <p:nvSpPr>
            <p:cNvPr id="466" name="Google Shape;466;p42"/>
            <p:cNvSpPr/>
            <p:nvPr/>
          </p:nvSpPr>
          <p:spPr>
            <a:xfrm>
              <a:off x="5816800" y="3817950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7" name="Google Shape;467;p42"/>
            <p:cNvCxnSpPr>
              <a:stCxn id="466" idx="2"/>
              <a:endCxn id="453" idx="1"/>
            </p:cNvCxnSpPr>
            <p:nvPr/>
          </p:nvCxnSpPr>
          <p:spPr>
            <a:xfrm rot="10800000" flipH="1">
              <a:off x="5816800" y="2392200"/>
              <a:ext cx="171000" cy="14607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8" name="Google Shape;468;p42"/>
          <p:cNvGrpSpPr/>
          <p:nvPr/>
        </p:nvGrpSpPr>
        <p:grpSpPr>
          <a:xfrm flipH="1">
            <a:off x="8567798" y="860100"/>
            <a:ext cx="171000" cy="1495650"/>
            <a:chOff x="5816800" y="2392200"/>
            <a:chExt cx="171000" cy="1495650"/>
          </a:xfrm>
        </p:grpSpPr>
        <p:sp>
          <p:nvSpPr>
            <p:cNvPr id="469" name="Google Shape;469;p42"/>
            <p:cNvSpPr/>
            <p:nvPr/>
          </p:nvSpPr>
          <p:spPr>
            <a:xfrm>
              <a:off x="5816800" y="3817950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0" name="Google Shape;470;p42"/>
            <p:cNvCxnSpPr>
              <a:stCxn id="469" idx="2"/>
              <a:endCxn id="453" idx="3"/>
            </p:cNvCxnSpPr>
            <p:nvPr/>
          </p:nvCxnSpPr>
          <p:spPr>
            <a:xfrm rot="10800000" flipH="1">
              <a:off x="5816800" y="2392200"/>
              <a:ext cx="171000" cy="14607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74" name="Google Shape;474;p42"/>
          <p:cNvSpPr txBox="1">
            <a:spLocks noGrp="1"/>
          </p:cNvSpPr>
          <p:nvPr>
            <p:ph type="title"/>
          </p:nvPr>
        </p:nvSpPr>
        <p:spPr>
          <a:xfrm>
            <a:off x="746802" y="61303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Plugins recommandé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E39B829E-E3B8-CEEC-3D3A-CD614A510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126" y="1221551"/>
            <a:ext cx="6394936" cy="392194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1C596EEB-A07D-CBDC-D605-376FF1D99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402" y="305985"/>
            <a:ext cx="6371195" cy="45315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2"/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5" name="Google Shape;465;p42"/>
          <p:cNvGrpSpPr/>
          <p:nvPr/>
        </p:nvGrpSpPr>
        <p:grpSpPr>
          <a:xfrm>
            <a:off x="405288" y="860100"/>
            <a:ext cx="171000" cy="1495650"/>
            <a:chOff x="5816800" y="2392200"/>
            <a:chExt cx="171000" cy="1495650"/>
          </a:xfrm>
        </p:grpSpPr>
        <p:sp>
          <p:nvSpPr>
            <p:cNvPr id="466" name="Google Shape;466;p42"/>
            <p:cNvSpPr/>
            <p:nvPr/>
          </p:nvSpPr>
          <p:spPr>
            <a:xfrm>
              <a:off x="5816800" y="3817950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67" name="Google Shape;467;p42"/>
            <p:cNvCxnSpPr>
              <a:stCxn id="466" idx="2"/>
              <a:endCxn id="453" idx="1"/>
            </p:cNvCxnSpPr>
            <p:nvPr/>
          </p:nvCxnSpPr>
          <p:spPr>
            <a:xfrm rot="10800000" flipH="1">
              <a:off x="5816800" y="2392200"/>
              <a:ext cx="171000" cy="14607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8" name="Google Shape;468;p42"/>
          <p:cNvGrpSpPr/>
          <p:nvPr/>
        </p:nvGrpSpPr>
        <p:grpSpPr>
          <a:xfrm flipH="1">
            <a:off x="8567798" y="860100"/>
            <a:ext cx="171000" cy="1495650"/>
            <a:chOff x="5816800" y="2392200"/>
            <a:chExt cx="171000" cy="1495650"/>
          </a:xfrm>
        </p:grpSpPr>
        <p:sp>
          <p:nvSpPr>
            <p:cNvPr id="469" name="Google Shape;469;p42"/>
            <p:cNvSpPr/>
            <p:nvPr/>
          </p:nvSpPr>
          <p:spPr>
            <a:xfrm>
              <a:off x="5816800" y="3817950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0" name="Google Shape;470;p42"/>
            <p:cNvCxnSpPr>
              <a:stCxn id="469" idx="2"/>
              <a:endCxn id="453" idx="3"/>
            </p:cNvCxnSpPr>
            <p:nvPr/>
          </p:nvCxnSpPr>
          <p:spPr>
            <a:xfrm rot="10800000" flipH="1">
              <a:off x="5816800" y="2392200"/>
              <a:ext cx="171000" cy="14607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74" name="Google Shape;474;p42"/>
          <p:cNvSpPr txBox="1">
            <a:spLocks noGrp="1"/>
          </p:cNvSpPr>
          <p:nvPr>
            <p:ph type="title"/>
          </p:nvPr>
        </p:nvSpPr>
        <p:spPr>
          <a:xfrm>
            <a:off x="746802" y="61303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Lien vers repository GITHUB: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2916D0B-2885-CF56-BAFA-D32F9579850D}"/>
              </a:ext>
            </a:extLst>
          </p:cNvPr>
          <p:cNvSpPr txBox="1"/>
          <p:nvPr/>
        </p:nvSpPr>
        <p:spPr>
          <a:xfrm>
            <a:off x="3052482" y="2571750"/>
            <a:ext cx="168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612FF18-CFCA-1F1D-D465-EF1739522E49}"/>
              </a:ext>
            </a:extLst>
          </p:cNvPr>
          <p:cNvSpPr txBox="1"/>
          <p:nvPr/>
        </p:nvSpPr>
        <p:spPr>
          <a:xfrm>
            <a:off x="2610074" y="2417861"/>
            <a:ext cx="5169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chemeClr val="bg2">
                    <a:lumMod val="75000"/>
                  </a:schemeClr>
                </a:solidFill>
              </a:rPr>
              <a:t>https://github.com/Chacronemed/flask</a:t>
            </a:r>
          </a:p>
        </p:txBody>
      </p:sp>
    </p:spTree>
    <p:extLst>
      <p:ext uri="{BB962C8B-B14F-4D97-AF65-F5344CB8AC3E}">
        <p14:creationId xmlns:p14="http://schemas.microsoft.com/office/powerpoint/2010/main" val="1235704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53"/>
          <p:cNvSpPr/>
          <p:nvPr/>
        </p:nvSpPr>
        <p:spPr>
          <a:xfrm>
            <a:off x="5832890" y="386263"/>
            <a:ext cx="3311100" cy="28122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53"/>
          <p:cNvSpPr/>
          <p:nvPr/>
        </p:nvSpPr>
        <p:spPr>
          <a:xfrm>
            <a:off x="45803" y="386263"/>
            <a:ext cx="3311100" cy="28122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53"/>
          <p:cNvSpPr/>
          <p:nvPr/>
        </p:nvSpPr>
        <p:spPr>
          <a:xfrm>
            <a:off x="2312250" y="855350"/>
            <a:ext cx="4519500" cy="38385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53"/>
          <p:cNvSpPr txBox="1">
            <a:spLocks noGrp="1"/>
          </p:cNvSpPr>
          <p:nvPr>
            <p:ph type="subTitle" idx="1"/>
          </p:nvPr>
        </p:nvSpPr>
        <p:spPr>
          <a:xfrm>
            <a:off x="2516200" y="3015775"/>
            <a:ext cx="41118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En somme, Jenkins est indispensable pour l'automatisation CI/CD, favorisant la qualité du code, l'efficacité et l'agilité avec une communauté dynamique et une intégration étendue via des plugins.</a:t>
            </a:r>
            <a:endParaRPr lang="en-US" dirty="0"/>
          </a:p>
        </p:txBody>
      </p:sp>
      <p:pic>
        <p:nvPicPr>
          <p:cNvPr id="807" name="Google Shape;80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125" y="1465955"/>
            <a:ext cx="1585361" cy="312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8" name="Google Shape;808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4158" y="1243549"/>
            <a:ext cx="1520718" cy="3404125"/>
          </a:xfrm>
          <a:prstGeom prst="rect">
            <a:avLst/>
          </a:prstGeom>
          <a:noFill/>
          <a:ln>
            <a:noFill/>
          </a:ln>
        </p:spPr>
      </p:pic>
      <p:sp>
        <p:nvSpPr>
          <p:cNvPr id="809" name="Google Shape;809;p53"/>
          <p:cNvSpPr/>
          <p:nvPr/>
        </p:nvSpPr>
        <p:spPr>
          <a:xfrm>
            <a:off x="2312300" y="1664000"/>
            <a:ext cx="4519500" cy="11106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0" name="Google Shape;810;p53"/>
          <p:cNvCxnSpPr>
            <a:stCxn id="809" idx="1"/>
            <a:endCxn id="806" idx="1"/>
          </p:cNvCxnSpPr>
          <p:nvPr/>
        </p:nvCxnSpPr>
        <p:spPr>
          <a:xfrm>
            <a:off x="2312300" y="2219300"/>
            <a:ext cx="204000" cy="1044900"/>
          </a:xfrm>
          <a:prstGeom prst="bentConnector3">
            <a:avLst>
              <a:gd name="adj1" fmla="val -11672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1" name="Google Shape;811;p53"/>
          <p:cNvCxnSpPr>
            <a:stCxn id="809" idx="3"/>
            <a:endCxn id="806" idx="3"/>
          </p:cNvCxnSpPr>
          <p:nvPr/>
        </p:nvCxnSpPr>
        <p:spPr>
          <a:xfrm flipH="1">
            <a:off x="6628100" y="2219300"/>
            <a:ext cx="203700" cy="1044900"/>
          </a:xfrm>
          <a:prstGeom prst="bentConnector3">
            <a:avLst>
              <a:gd name="adj1" fmla="val -1169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12" name="Google Shape;812;p53"/>
          <p:cNvGrpSpPr/>
          <p:nvPr/>
        </p:nvGrpSpPr>
        <p:grpSpPr>
          <a:xfrm>
            <a:off x="2396021" y="3802778"/>
            <a:ext cx="4402275" cy="629575"/>
            <a:chOff x="2370860" y="3360475"/>
            <a:chExt cx="4402275" cy="629575"/>
          </a:xfrm>
        </p:grpSpPr>
        <p:sp>
          <p:nvSpPr>
            <p:cNvPr id="813" name="Google Shape;813;p53"/>
            <p:cNvSpPr/>
            <p:nvPr/>
          </p:nvSpPr>
          <p:spPr>
            <a:xfrm flipH="1">
              <a:off x="6703235" y="3920150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14" name="Google Shape;814;p53"/>
            <p:cNvCxnSpPr>
              <a:stCxn id="813" idx="6"/>
              <a:endCxn id="806" idx="2"/>
            </p:cNvCxnSpPr>
            <p:nvPr/>
          </p:nvCxnSpPr>
          <p:spPr>
            <a:xfrm rot="10800000">
              <a:off x="4572035" y="3360500"/>
              <a:ext cx="2131200" cy="594600"/>
            </a:xfrm>
            <a:prstGeom prst="bentConnector2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15" name="Google Shape;815;p53"/>
            <p:cNvSpPr/>
            <p:nvPr/>
          </p:nvSpPr>
          <p:spPr>
            <a:xfrm flipH="1">
              <a:off x="2370860" y="3920150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16" name="Google Shape;816;p53"/>
            <p:cNvCxnSpPr>
              <a:stCxn id="806" idx="2"/>
              <a:endCxn id="815" idx="2"/>
            </p:cNvCxnSpPr>
            <p:nvPr/>
          </p:nvCxnSpPr>
          <p:spPr>
            <a:xfrm rot="5400000">
              <a:off x="3209200" y="2592175"/>
              <a:ext cx="594600" cy="2131200"/>
            </a:xfrm>
            <a:prstGeom prst="bentConnector2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17" name="Google Shape;817;p53"/>
          <p:cNvSpPr txBox="1">
            <a:spLocks noGrp="1"/>
          </p:cNvSpPr>
          <p:nvPr>
            <p:ph type="title"/>
          </p:nvPr>
        </p:nvSpPr>
        <p:spPr>
          <a:xfrm>
            <a:off x="2516200" y="1664012"/>
            <a:ext cx="4111800" cy="11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chemeClr val="dk1"/>
                </a:solidFill>
              </a:rPr>
              <a:t>Conclusion</a:t>
            </a:r>
            <a:endParaRPr sz="5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/>
          <p:nvPr/>
        </p:nvSpPr>
        <p:spPr>
          <a:xfrm>
            <a:off x="373076" y="792900"/>
            <a:ext cx="3961200" cy="35577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4"/>
          <p:cNvSpPr txBox="1">
            <a:spLocks noGrp="1"/>
          </p:cNvSpPr>
          <p:nvPr>
            <p:ph type="subTitle" idx="1"/>
          </p:nvPr>
        </p:nvSpPr>
        <p:spPr>
          <a:xfrm>
            <a:off x="4145630" y="2621963"/>
            <a:ext cx="4285270" cy="10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spcBef>
                <a:spcPts val="500"/>
              </a:spcBef>
              <a:spcAft>
                <a:spcPts val="600"/>
              </a:spcAft>
              <a:buClrTx/>
              <a:buFontTx/>
              <a:buNone/>
            </a:pPr>
            <a:r>
              <a:rPr lang="fr-FR" sz="1400" b="0" i="0" dirty="0">
                <a:solidFill>
                  <a:srgbClr val="D1D5DB"/>
                </a:solidFill>
                <a:effectLst/>
                <a:latin typeface="+mj-lt"/>
              </a:rPr>
              <a:t>Surveille l'exécution de travaux répétés Utilisé principalement pour la construction et le test continus de projets logiciels, c'est-à-dire "Intégration Continue" ou "CI« </a:t>
            </a:r>
          </a:p>
          <a:p>
            <a:pPr algn="l">
              <a:spcBef>
                <a:spcPts val="500"/>
              </a:spcBef>
              <a:spcAft>
                <a:spcPts val="600"/>
              </a:spcAft>
              <a:buClrTx/>
              <a:buFontTx/>
              <a:buNone/>
            </a:pPr>
            <a:r>
              <a:rPr lang="fr-FR" sz="1400" b="0" i="0" dirty="0">
                <a:solidFill>
                  <a:srgbClr val="D1D5DB"/>
                </a:solidFill>
                <a:effectLst/>
                <a:latin typeface="+mj-lt"/>
              </a:rPr>
              <a:t> Précédemment connu sous le nom de "Hudson" </a:t>
            </a:r>
            <a:r>
              <a:rPr lang="fr-FR" sz="1400" b="0" i="0" u="none" strike="noStrike" dirty="0">
                <a:effectLst/>
                <a:latin typeface="+mj-lt"/>
                <a:hlinkClick r:id="rId3"/>
              </a:rPr>
              <a:t>http://jenkins-ci.org</a:t>
            </a:r>
            <a:endParaRPr lang="en-US" altLang="fr-FR" sz="1400" b="1" dirty="0">
              <a:latin typeface="+mj-lt"/>
            </a:endParaRPr>
          </a:p>
        </p:txBody>
      </p:sp>
      <p:pic>
        <p:nvPicPr>
          <p:cNvPr id="222" name="Google Shape;22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050" y="766550"/>
            <a:ext cx="1938850" cy="3610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3" name="Google Shape;223;p34"/>
          <p:cNvCxnSpPr>
            <a:cxnSpLocks/>
            <a:stCxn id="224" idx="3"/>
            <a:endCxn id="221" idx="3"/>
          </p:cNvCxnSpPr>
          <p:nvPr/>
        </p:nvCxnSpPr>
        <p:spPr>
          <a:xfrm flipH="1">
            <a:off x="8430900" y="1766963"/>
            <a:ext cx="340024" cy="1373700"/>
          </a:xfrm>
          <a:prstGeom prst="bentConnector3">
            <a:avLst>
              <a:gd name="adj1" fmla="val -67231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5" name="Google Shape;225;p34"/>
          <p:cNvGrpSpPr/>
          <p:nvPr/>
        </p:nvGrpSpPr>
        <p:grpSpPr>
          <a:xfrm>
            <a:off x="4075731" y="1346062"/>
            <a:ext cx="1068568" cy="207976"/>
            <a:chOff x="4075731" y="1096799"/>
            <a:chExt cx="1068568" cy="207976"/>
          </a:xfrm>
        </p:grpSpPr>
        <p:sp>
          <p:nvSpPr>
            <p:cNvPr id="226" name="Google Shape;226;p34"/>
            <p:cNvSpPr/>
            <p:nvPr/>
          </p:nvSpPr>
          <p:spPr>
            <a:xfrm>
              <a:off x="4075731" y="123487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7" name="Google Shape;227;p34"/>
            <p:cNvCxnSpPr>
              <a:cxnSpLocks/>
              <a:stCxn id="224" idx="0"/>
              <a:endCxn id="226" idx="6"/>
            </p:cNvCxnSpPr>
            <p:nvPr/>
          </p:nvCxnSpPr>
          <p:spPr>
            <a:xfrm rot="16200000" flipH="1" flipV="1">
              <a:off x="4558452" y="683978"/>
              <a:ext cx="173025" cy="998668"/>
            </a:xfrm>
            <a:prstGeom prst="bentConnector4">
              <a:avLst>
                <a:gd name="adj1" fmla="val -132120"/>
                <a:gd name="adj2" fmla="val -38603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4" name="Google Shape;224;p34"/>
          <p:cNvSpPr txBox="1">
            <a:spLocks noGrp="1"/>
          </p:cNvSpPr>
          <p:nvPr>
            <p:ph type="title"/>
          </p:nvPr>
        </p:nvSpPr>
        <p:spPr>
          <a:xfrm>
            <a:off x="1517674" y="1346063"/>
            <a:ext cx="725325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MA" dirty="0"/>
              <a:t>C’est quoi JENKINS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32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grpSp>
        <p:nvGrpSpPr>
          <p:cNvPr id="165" name="Google Shape;165;p32"/>
          <p:cNvGrpSpPr/>
          <p:nvPr/>
        </p:nvGrpSpPr>
        <p:grpSpPr>
          <a:xfrm>
            <a:off x="405288" y="860175"/>
            <a:ext cx="171000" cy="830850"/>
            <a:chOff x="5816800" y="2392275"/>
            <a:chExt cx="171000" cy="830850"/>
          </a:xfrm>
        </p:grpSpPr>
        <p:sp>
          <p:nvSpPr>
            <p:cNvPr id="166" name="Google Shape;166;p32"/>
            <p:cNvSpPr/>
            <p:nvPr/>
          </p:nvSpPr>
          <p:spPr>
            <a:xfrm>
              <a:off x="5816800" y="31532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7" name="Google Shape;167;p32"/>
            <p:cNvCxnSpPr>
              <a:stCxn id="166" idx="2"/>
              <a:endCxn id="163" idx="1"/>
            </p:cNvCxnSpPr>
            <p:nvPr/>
          </p:nvCxnSpPr>
          <p:spPr>
            <a:xfrm rot="10800000" flipH="1">
              <a:off x="5816800" y="2392275"/>
              <a:ext cx="171000" cy="7959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8" name="Google Shape;168;p32"/>
          <p:cNvGrpSpPr/>
          <p:nvPr/>
        </p:nvGrpSpPr>
        <p:grpSpPr>
          <a:xfrm flipH="1">
            <a:off x="8567713" y="860175"/>
            <a:ext cx="171000" cy="3515250"/>
            <a:chOff x="5816800" y="-292125"/>
            <a:chExt cx="171000" cy="3515250"/>
          </a:xfrm>
        </p:grpSpPr>
        <p:sp>
          <p:nvSpPr>
            <p:cNvPr id="169" name="Google Shape;169;p32"/>
            <p:cNvSpPr/>
            <p:nvPr/>
          </p:nvSpPr>
          <p:spPr>
            <a:xfrm>
              <a:off x="5816800" y="31532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0" name="Google Shape;170;p32"/>
            <p:cNvCxnSpPr>
              <a:stCxn id="169" idx="2"/>
              <a:endCxn id="163" idx="3"/>
            </p:cNvCxnSpPr>
            <p:nvPr/>
          </p:nvCxnSpPr>
          <p:spPr>
            <a:xfrm rot="10800000" flipH="1">
              <a:off x="5816800" y="-292125"/>
              <a:ext cx="171000" cy="34803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1" name="Google Shape;171;p32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Qui utilise Jenkins</a:t>
            </a:r>
            <a:endParaRPr dirty="0"/>
          </a:p>
        </p:txBody>
      </p:sp>
      <p:pic>
        <p:nvPicPr>
          <p:cNvPr id="2" name="Picture 10">
            <a:extLst>
              <a:ext uri="{FF2B5EF4-FFF2-40B4-BE49-F238E27FC236}">
                <a16:creationId xmlns:a16="http://schemas.microsoft.com/office/drawing/2014/main" id="{E39ADD0E-C98E-A854-049E-DFEF12591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455" y="4095909"/>
            <a:ext cx="1882981" cy="547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" name="Picture 11">
            <a:extLst>
              <a:ext uri="{FF2B5EF4-FFF2-40B4-BE49-F238E27FC236}">
                <a16:creationId xmlns:a16="http://schemas.microsoft.com/office/drawing/2014/main" id="{C05AABFD-5914-0E15-4FAF-65176D699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261" y="4023686"/>
            <a:ext cx="1961058" cy="55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" name="Picture 13">
            <a:extLst>
              <a:ext uri="{FF2B5EF4-FFF2-40B4-BE49-F238E27FC236}">
                <a16:creationId xmlns:a16="http://schemas.microsoft.com/office/drawing/2014/main" id="{5F81CEC8-6B37-BC63-1D5F-26ABA9600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51" y="3934173"/>
            <a:ext cx="1306188" cy="731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17">
            <a:extLst>
              <a:ext uri="{FF2B5EF4-FFF2-40B4-BE49-F238E27FC236}">
                <a16:creationId xmlns:a16="http://schemas.microsoft.com/office/drawing/2014/main" id="{3B08DC94-F2EC-A681-C834-45D0C7D6A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143" y="3843333"/>
            <a:ext cx="2176328" cy="811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348F24E6-6028-B28F-5E78-5EF57FB7F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176" y="2090288"/>
            <a:ext cx="1248992" cy="642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Picture 12">
            <a:extLst>
              <a:ext uri="{FF2B5EF4-FFF2-40B4-BE49-F238E27FC236}">
                <a16:creationId xmlns:a16="http://schemas.microsoft.com/office/drawing/2014/main" id="{9244B5E0-6EB7-8078-6929-48A8806B5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885" y="2214251"/>
            <a:ext cx="876586" cy="876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ABC21728-E579-981B-EB23-2AA574FF5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383" y="2786350"/>
            <a:ext cx="1675302" cy="1063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Picture 16">
            <a:extLst>
              <a:ext uri="{FF2B5EF4-FFF2-40B4-BE49-F238E27FC236}">
                <a16:creationId xmlns:a16="http://schemas.microsoft.com/office/drawing/2014/main" id="{D5948459-6E14-C4DB-956D-CEAB1F2FD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043" y="2846939"/>
            <a:ext cx="1928018" cy="88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id="{AA51268C-836D-B911-0931-2604071B1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615" y="2401710"/>
            <a:ext cx="730866" cy="731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" name="Picture 9">
            <a:extLst>
              <a:ext uri="{FF2B5EF4-FFF2-40B4-BE49-F238E27FC236}">
                <a16:creationId xmlns:a16="http://schemas.microsoft.com/office/drawing/2014/main" id="{26B057A4-A7EC-513D-07E0-987DCB79B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51" y="2586497"/>
            <a:ext cx="1842746" cy="1200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A4B40C6E-82AB-E1CF-49A2-808745DC9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351" y="1460784"/>
            <a:ext cx="992538" cy="988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" name="Picture 5">
            <a:extLst>
              <a:ext uri="{FF2B5EF4-FFF2-40B4-BE49-F238E27FC236}">
                <a16:creationId xmlns:a16="http://schemas.microsoft.com/office/drawing/2014/main" id="{65674B61-97AE-2FA4-61FC-F9855AF44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375" y="1425709"/>
            <a:ext cx="1474106" cy="843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FAE8575B-F390-AD48-4705-57E0362D6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551" y="1296101"/>
            <a:ext cx="2922725" cy="71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" name="Picture 15">
            <a:extLst>
              <a:ext uri="{FF2B5EF4-FFF2-40B4-BE49-F238E27FC236}">
                <a16:creationId xmlns:a16="http://schemas.microsoft.com/office/drawing/2014/main" id="{305E81F7-26EE-D869-B42D-101CF542A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3524" y="1263818"/>
            <a:ext cx="1388726" cy="1388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/>
          <p:nvPr/>
        </p:nvSpPr>
        <p:spPr>
          <a:xfrm>
            <a:off x="4561475" y="3050406"/>
            <a:ext cx="1623000" cy="1566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33"/>
          <p:cNvSpPr/>
          <p:nvPr/>
        </p:nvSpPr>
        <p:spPr>
          <a:xfrm>
            <a:off x="4561475" y="1398006"/>
            <a:ext cx="1623000" cy="1566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33"/>
          <p:cNvSpPr/>
          <p:nvPr/>
        </p:nvSpPr>
        <p:spPr>
          <a:xfrm>
            <a:off x="410700" y="3050406"/>
            <a:ext cx="1623000" cy="1566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33"/>
          <p:cNvSpPr/>
          <p:nvPr/>
        </p:nvSpPr>
        <p:spPr>
          <a:xfrm>
            <a:off x="410725" y="1398025"/>
            <a:ext cx="1623000" cy="1566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33"/>
          <p:cNvSpPr/>
          <p:nvPr/>
        </p:nvSpPr>
        <p:spPr>
          <a:xfrm>
            <a:off x="4891175" y="3450002"/>
            <a:ext cx="963600" cy="7653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33"/>
          <p:cNvSpPr/>
          <p:nvPr/>
        </p:nvSpPr>
        <p:spPr>
          <a:xfrm>
            <a:off x="4891175" y="1784102"/>
            <a:ext cx="963600" cy="7653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33"/>
          <p:cNvSpPr/>
          <p:nvPr/>
        </p:nvSpPr>
        <p:spPr>
          <a:xfrm>
            <a:off x="740325" y="3450002"/>
            <a:ext cx="963600" cy="7653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33"/>
          <p:cNvSpPr/>
          <p:nvPr/>
        </p:nvSpPr>
        <p:spPr>
          <a:xfrm>
            <a:off x="740325" y="1784102"/>
            <a:ext cx="963600" cy="7653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3"/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33"/>
          <p:cNvSpPr txBox="1">
            <a:spLocks noGrp="1"/>
          </p:cNvSpPr>
          <p:nvPr>
            <p:ph type="subTitle" idx="1"/>
          </p:nvPr>
        </p:nvSpPr>
        <p:spPr>
          <a:xfrm>
            <a:off x="1789325" y="1778425"/>
            <a:ext cx="2546766" cy="7152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/>
              <a:t>Retour immédiat sur les constructions défectueuses</a:t>
            </a:r>
            <a:endParaRPr lang="en-US" sz="1600" dirty="0"/>
          </a:p>
        </p:txBody>
      </p:sp>
      <p:sp>
        <p:nvSpPr>
          <p:cNvPr id="188" name="Google Shape;188;p33"/>
          <p:cNvSpPr txBox="1">
            <a:spLocks noGrp="1"/>
          </p:cNvSpPr>
          <p:nvPr>
            <p:ph type="subTitle" idx="4"/>
          </p:nvPr>
        </p:nvSpPr>
        <p:spPr>
          <a:xfrm>
            <a:off x="5963557" y="1725957"/>
            <a:ext cx="2728723" cy="7809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0" i="0" dirty="0">
                <a:solidFill>
                  <a:srgbClr val="D1D5DB"/>
                </a:solidFill>
                <a:effectLst/>
                <a:latin typeface="Catamaran" panose="020B0604020202020204" charset="0"/>
                <a:cs typeface="Catamaran" panose="020B0604020202020204" charset="0"/>
              </a:rPr>
              <a:t>Pas de construction à partir de machines de développement et de copie manuelle de fichiers</a:t>
            </a:r>
            <a:endParaRPr dirty="0"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190" name="Google Shape;190;p33"/>
          <p:cNvSpPr txBox="1">
            <a:spLocks noGrp="1"/>
          </p:cNvSpPr>
          <p:nvPr>
            <p:ph type="subTitle" idx="6"/>
          </p:nvPr>
        </p:nvSpPr>
        <p:spPr>
          <a:xfrm>
            <a:off x="1777735" y="3564875"/>
            <a:ext cx="2370384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/>
              <a:t>Déploiement</a:t>
            </a:r>
            <a:r>
              <a:rPr lang="en-US" sz="1600" dirty="0"/>
              <a:t> </a:t>
            </a:r>
            <a:r>
              <a:rPr lang="en-US" sz="1600" dirty="0" err="1"/>
              <a:t>automatisé</a:t>
            </a:r>
            <a:endParaRPr lang="en-US" sz="1600" dirty="0"/>
          </a:p>
        </p:txBody>
      </p:sp>
      <p:sp>
        <p:nvSpPr>
          <p:cNvPr id="192" name="Google Shape;192;p33"/>
          <p:cNvSpPr txBox="1">
            <a:spLocks noGrp="1"/>
          </p:cNvSpPr>
          <p:nvPr>
            <p:ph type="subTitle" idx="8"/>
          </p:nvPr>
        </p:nvSpPr>
        <p:spPr>
          <a:xfrm>
            <a:off x="5944048" y="3628344"/>
            <a:ext cx="2553802" cy="5085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Exécution de tests automatisée et retour d'information</a:t>
            </a:r>
            <a:endParaRPr lang="en-US" dirty="0"/>
          </a:p>
        </p:txBody>
      </p:sp>
      <p:sp>
        <p:nvSpPr>
          <p:cNvPr id="193" name="Google Shape;193;p33"/>
          <p:cNvSpPr txBox="1">
            <a:spLocks noGrp="1"/>
          </p:cNvSpPr>
          <p:nvPr>
            <p:ph type="title" idx="9"/>
          </p:nvPr>
        </p:nvSpPr>
        <p:spPr>
          <a:xfrm>
            <a:off x="819375" y="1902900"/>
            <a:ext cx="8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4" name="Google Shape;194;p33"/>
          <p:cNvSpPr txBox="1">
            <a:spLocks noGrp="1"/>
          </p:cNvSpPr>
          <p:nvPr>
            <p:ph type="title" idx="13"/>
          </p:nvPr>
        </p:nvSpPr>
        <p:spPr>
          <a:xfrm>
            <a:off x="819375" y="3568802"/>
            <a:ext cx="8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5" name="Google Shape;195;p33"/>
          <p:cNvSpPr txBox="1">
            <a:spLocks noGrp="1"/>
          </p:cNvSpPr>
          <p:nvPr>
            <p:ph type="title" idx="14"/>
          </p:nvPr>
        </p:nvSpPr>
        <p:spPr>
          <a:xfrm>
            <a:off x="4970225" y="1902900"/>
            <a:ext cx="8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03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6" name="Google Shape;196;p33"/>
          <p:cNvSpPr txBox="1">
            <a:spLocks noGrp="1"/>
          </p:cNvSpPr>
          <p:nvPr>
            <p:ph type="title" idx="15"/>
          </p:nvPr>
        </p:nvSpPr>
        <p:spPr>
          <a:xfrm>
            <a:off x="4970225" y="3569825"/>
            <a:ext cx="8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04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97" name="Google Shape;197;p33"/>
          <p:cNvGrpSpPr/>
          <p:nvPr/>
        </p:nvGrpSpPr>
        <p:grpSpPr>
          <a:xfrm>
            <a:off x="405288" y="860175"/>
            <a:ext cx="171000" cy="3574050"/>
            <a:chOff x="5816800" y="2392275"/>
            <a:chExt cx="171000" cy="3574050"/>
          </a:xfrm>
        </p:grpSpPr>
        <p:sp>
          <p:nvSpPr>
            <p:cNvPr id="198" name="Google Shape;198;p33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9" name="Google Shape;199;p33"/>
            <p:cNvCxnSpPr>
              <a:stCxn id="198" idx="2"/>
              <a:endCxn id="184" idx="1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0" name="Google Shape;200;p33"/>
          <p:cNvGrpSpPr/>
          <p:nvPr/>
        </p:nvGrpSpPr>
        <p:grpSpPr>
          <a:xfrm flipH="1">
            <a:off x="8567798" y="860175"/>
            <a:ext cx="171000" cy="3574050"/>
            <a:chOff x="5816800" y="2392275"/>
            <a:chExt cx="171000" cy="3574050"/>
          </a:xfrm>
        </p:grpSpPr>
        <p:sp>
          <p:nvSpPr>
            <p:cNvPr id="201" name="Google Shape;201;p33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2" name="Google Shape;202;p33"/>
            <p:cNvCxnSpPr>
              <a:stCxn id="201" idx="2"/>
              <a:endCxn id="184" idx="3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3" name="Google Shape;203;p33"/>
          <p:cNvGrpSpPr/>
          <p:nvPr/>
        </p:nvGrpSpPr>
        <p:grpSpPr>
          <a:xfrm>
            <a:off x="1222156" y="1621125"/>
            <a:ext cx="1294800" cy="163050"/>
            <a:chOff x="4588669" y="3153225"/>
            <a:chExt cx="1294800" cy="163050"/>
          </a:xfrm>
        </p:grpSpPr>
        <p:sp>
          <p:nvSpPr>
            <p:cNvPr id="204" name="Google Shape;204;p33"/>
            <p:cNvSpPr/>
            <p:nvPr/>
          </p:nvSpPr>
          <p:spPr>
            <a:xfrm>
              <a:off x="5813569" y="31532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5" name="Google Shape;205;p33"/>
            <p:cNvCxnSpPr>
              <a:stCxn id="204" idx="2"/>
              <a:endCxn id="183" idx="0"/>
            </p:cNvCxnSpPr>
            <p:nvPr/>
          </p:nvCxnSpPr>
          <p:spPr>
            <a:xfrm flipH="1">
              <a:off x="4588669" y="3188175"/>
              <a:ext cx="1224900" cy="128100"/>
            </a:xfrm>
            <a:prstGeom prst="bentConnector2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6" name="Google Shape;206;p33"/>
          <p:cNvGrpSpPr/>
          <p:nvPr/>
        </p:nvGrpSpPr>
        <p:grpSpPr>
          <a:xfrm>
            <a:off x="5372863" y="1621125"/>
            <a:ext cx="1305900" cy="163050"/>
            <a:chOff x="4580800" y="3153225"/>
            <a:chExt cx="1305900" cy="163050"/>
          </a:xfrm>
        </p:grpSpPr>
        <p:sp>
          <p:nvSpPr>
            <p:cNvPr id="207" name="Google Shape;207;p33"/>
            <p:cNvSpPr/>
            <p:nvPr/>
          </p:nvSpPr>
          <p:spPr>
            <a:xfrm>
              <a:off x="5816800" y="31532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8" name="Google Shape;208;p33"/>
            <p:cNvCxnSpPr>
              <a:stCxn id="207" idx="2"/>
              <a:endCxn id="181" idx="0"/>
            </p:cNvCxnSpPr>
            <p:nvPr/>
          </p:nvCxnSpPr>
          <p:spPr>
            <a:xfrm flipH="1">
              <a:off x="4580800" y="3188175"/>
              <a:ext cx="1236000" cy="128100"/>
            </a:xfrm>
            <a:prstGeom prst="bentConnector2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9" name="Google Shape;209;p33"/>
          <p:cNvGrpSpPr/>
          <p:nvPr/>
        </p:nvGrpSpPr>
        <p:grpSpPr>
          <a:xfrm>
            <a:off x="1222156" y="3286950"/>
            <a:ext cx="1294800" cy="163050"/>
            <a:chOff x="4588669" y="3153225"/>
            <a:chExt cx="1294800" cy="163050"/>
          </a:xfrm>
        </p:grpSpPr>
        <p:sp>
          <p:nvSpPr>
            <p:cNvPr id="210" name="Google Shape;210;p33"/>
            <p:cNvSpPr/>
            <p:nvPr/>
          </p:nvSpPr>
          <p:spPr>
            <a:xfrm>
              <a:off x="5813569" y="31532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1" name="Google Shape;211;p33"/>
            <p:cNvCxnSpPr>
              <a:stCxn id="210" idx="2"/>
              <a:endCxn id="182" idx="0"/>
            </p:cNvCxnSpPr>
            <p:nvPr/>
          </p:nvCxnSpPr>
          <p:spPr>
            <a:xfrm flipH="1">
              <a:off x="4588669" y="3188175"/>
              <a:ext cx="1224900" cy="128100"/>
            </a:xfrm>
            <a:prstGeom prst="bentConnector2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2" name="Google Shape;212;p33"/>
          <p:cNvGrpSpPr/>
          <p:nvPr/>
        </p:nvGrpSpPr>
        <p:grpSpPr>
          <a:xfrm>
            <a:off x="5372863" y="3286950"/>
            <a:ext cx="1305900" cy="163050"/>
            <a:chOff x="4580800" y="3153225"/>
            <a:chExt cx="1305900" cy="163050"/>
          </a:xfrm>
        </p:grpSpPr>
        <p:sp>
          <p:nvSpPr>
            <p:cNvPr id="213" name="Google Shape;213;p33"/>
            <p:cNvSpPr/>
            <p:nvPr/>
          </p:nvSpPr>
          <p:spPr>
            <a:xfrm>
              <a:off x="5816800" y="31532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4" name="Google Shape;214;p33"/>
            <p:cNvCxnSpPr>
              <a:stCxn id="213" idx="2"/>
              <a:endCxn id="180" idx="0"/>
            </p:cNvCxnSpPr>
            <p:nvPr/>
          </p:nvCxnSpPr>
          <p:spPr>
            <a:xfrm flipH="1">
              <a:off x="4580800" y="3188175"/>
              <a:ext cx="1236000" cy="128100"/>
            </a:xfrm>
            <a:prstGeom prst="bentConnector2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5" name="Google Shape;215;p33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Pourquoi utiliser Jenkins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/>
          <p:nvPr/>
        </p:nvSpPr>
        <p:spPr>
          <a:xfrm>
            <a:off x="4448551" y="-1239803"/>
            <a:ext cx="5083500" cy="45660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5"/>
          <p:cNvSpPr/>
          <p:nvPr/>
        </p:nvSpPr>
        <p:spPr>
          <a:xfrm>
            <a:off x="0" y="2205277"/>
            <a:ext cx="3487800" cy="3132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8" name="Google Shape;238;p35"/>
          <p:cNvCxnSpPr>
            <a:cxnSpLocks/>
          </p:cNvCxnSpPr>
          <p:nvPr/>
        </p:nvCxnSpPr>
        <p:spPr>
          <a:xfrm rot="10800000" flipV="1">
            <a:off x="998398" y="341409"/>
            <a:ext cx="971313" cy="1120700"/>
          </a:xfrm>
          <a:prstGeom prst="bentConnector3">
            <a:avLst>
              <a:gd name="adj1" fmla="val 12353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0" name="Google Shape;240;p35"/>
          <p:cNvGrpSpPr/>
          <p:nvPr/>
        </p:nvGrpSpPr>
        <p:grpSpPr>
          <a:xfrm>
            <a:off x="5021208" y="4031121"/>
            <a:ext cx="1838644" cy="583475"/>
            <a:chOff x="2458481" y="3611700"/>
            <a:chExt cx="1838644" cy="583475"/>
          </a:xfrm>
        </p:grpSpPr>
        <p:sp>
          <p:nvSpPr>
            <p:cNvPr id="241" name="Google Shape;241;p35"/>
            <p:cNvSpPr/>
            <p:nvPr/>
          </p:nvSpPr>
          <p:spPr>
            <a:xfrm>
              <a:off x="2458481" y="412527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2" name="Google Shape;242;p35"/>
            <p:cNvCxnSpPr>
              <a:cxnSpLocks/>
              <a:endCxn id="241" idx="6"/>
            </p:cNvCxnSpPr>
            <p:nvPr/>
          </p:nvCxnSpPr>
          <p:spPr>
            <a:xfrm flipH="1">
              <a:off x="2528325" y="3611700"/>
              <a:ext cx="1768800" cy="548400"/>
            </a:xfrm>
            <a:prstGeom prst="bentConnector3">
              <a:avLst>
                <a:gd name="adj1" fmla="val -13463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4" name="Picture 2">
            <a:extLst>
              <a:ext uri="{FF2B5EF4-FFF2-40B4-BE49-F238E27FC236}">
                <a16:creationId xmlns:a16="http://schemas.microsoft.com/office/drawing/2014/main" id="{CA718949-42B0-BD8B-7340-7D7AC6AF2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8" t="12509" r="2072" b="9184"/>
          <a:stretch>
            <a:fillRect/>
          </a:stretch>
        </p:blipFill>
        <p:spPr bwMode="auto">
          <a:xfrm>
            <a:off x="2037251" y="341409"/>
            <a:ext cx="4822601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3528" t="12509" r="2072" b="9184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/>
          <p:nvPr/>
        </p:nvSpPr>
        <p:spPr>
          <a:xfrm>
            <a:off x="6005210" y="333945"/>
            <a:ext cx="3961200" cy="35577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6"/>
          <p:cNvSpPr/>
          <p:nvPr/>
        </p:nvSpPr>
        <p:spPr>
          <a:xfrm>
            <a:off x="576300" y="627300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9" name="Google Shape;269;p36"/>
          <p:cNvGrpSpPr/>
          <p:nvPr/>
        </p:nvGrpSpPr>
        <p:grpSpPr>
          <a:xfrm>
            <a:off x="405288" y="869701"/>
            <a:ext cx="171012" cy="3564524"/>
            <a:chOff x="5816800" y="2401801"/>
            <a:chExt cx="171012" cy="3564524"/>
          </a:xfrm>
        </p:grpSpPr>
        <p:sp>
          <p:nvSpPr>
            <p:cNvPr id="270" name="Google Shape;270;p36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1" name="Google Shape;271;p36"/>
            <p:cNvCxnSpPr>
              <a:stCxn id="270" idx="2"/>
              <a:endCxn id="249" idx="1"/>
            </p:cNvCxnSpPr>
            <p:nvPr/>
          </p:nvCxnSpPr>
          <p:spPr>
            <a:xfrm rot="10800000" flipH="1">
              <a:off x="5816800" y="2401801"/>
              <a:ext cx="171012" cy="3529575"/>
            </a:xfrm>
            <a:prstGeom prst="bentConnector3">
              <a:avLst>
                <a:gd name="adj1" fmla="val -133675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72" name="Google Shape;272;p36"/>
          <p:cNvGrpSpPr/>
          <p:nvPr/>
        </p:nvGrpSpPr>
        <p:grpSpPr>
          <a:xfrm flipH="1">
            <a:off x="8567700" y="869700"/>
            <a:ext cx="171098" cy="3564525"/>
            <a:chOff x="5816800" y="2401800"/>
            <a:chExt cx="171098" cy="3564525"/>
          </a:xfrm>
        </p:grpSpPr>
        <p:sp>
          <p:nvSpPr>
            <p:cNvPr id="273" name="Google Shape;273;p36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4" name="Google Shape;274;p36"/>
            <p:cNvCxnSpPr>
              <a:stCxn id="273" idx="2"/>
              <a:endCxn id="249" idx="3"/>
            </p:cNvCxnSpPr>
            <p:nvPr/>
          </p:nvCxnSpPr>
          <p:spPr>
            <a:xfrm flipH="1" flipV="1">
              <a:off x="5816800" y="2401800"/>
              <a:ext cx="171098" cy="3529575"/>
            </a:xfrm>
            <a:prstGeom prst="bentConnector3">
              <a:avLst>
                <a:gd name="adj1" fmla="val -13360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5" name="Google Shape;275;p3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chemeClr val="dk1"/>
                </a:solidFill>
              </a:rPr>
              <a:t>Page d’accueil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B1EE7DB-17EB-57BD-F914-82F027EFE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266" y="1200000"/>
            <a:ext cx="6160272" cy="376227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8"/>
          <p:cNvSpPr/>
          <p:nvPr/>
        </p:nvSpPr>
        <p:spPr>
          <a:xfrm>
            <a:off x="677498" y="2466326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8" name="Google Shape;318;p38"/>
          <p:cNvGrpSpPr/>
          <p:nvPr/>
        </p:nvGrpSpPr>
        <p:grpSpPr>
          <a:xfrm>
            <a:off x="985407" y="450451"/>
            <a:ext cx="272210" cy="249976"/>
            <a:chOff x="5816800" y="3990850"/>
            <a:chExt cx="272210" cy="249976"/>
          </a:xfrm>
        </p:grpSpPr>
        <p:sp>
          <p:nvSpPr>
            <p:cNvPr id="319" name="Google Shape;319;p38"/>
            <p:cNvSpPr/>
            <p:nvPr/>
          </p:nvSpPr>
          <p:spPr>
            <a:xfrm>
              <a:off x="5816800" y="3990850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0" name="Google Shape;320;p38"/>
            <p:cNvCxnSpPr>
              <a:stCxn id="319" idx="2"/>
              <a:endCxn id="302" idx="1"/>
            </p:cNvCxnSpPr>
            <p:nvPr/>
          </p:nvCxnSpPr>
          <p:spPr>
            <a:xfrm rot="10800000" flipH="1" flipV="1">
              <a:off x="5816800" y="4025800"/>
              <a:ext cx="272210" cy="215026"/>
            </a:xfrm>
            <a:prstGeom prst="bentConnector3">
              <a:avLst>
                <a:gd name="adj1" fmla="val -83979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21" name="Google Shape;321;p38"/>
          <p:cNvGrpSpPr/>
          <p:nvPr/>
        </p:nvGrpSpPr>
        <p:grpSpPr>
          <a:xfrm flipH="1">
            <a:off x="8171429" y="4168882"/>
            <a:ext cx="69900" cy="319876"/>
            <a:chOff x="5816800" y="3920950"/>
            <a:chExt cx="69900" cy="319876"/>
          </a:xfrm>
        </p:grpSpPr>
        <p:sp>
          <p:nvSpPr>
            <p:cNvPr id="322" name="Google Shape;322;p38"/>
            <p:cNvSpPr/>
            <p:nvPr/>
          </p:nvSpPr>
          <p:spPr>
            <a:xfrm>
              <a:off x="5816800" y="3920950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3" name="Google Shape;323;p38"/>
            <p:cNvCxnSpPr>
              <a:stCxn id="322" idx="2"/>
              <a:endCxn id="302" idx="3"/>
            </p:cNvCxnSpPr>
            <p:nvPr/>
          </p:nvCxnSpPr>
          <p:spPr>
            <a:xfrm flipH="1">
              <a:off x="5816800" y="3955900"/>
              <a:ext cx="69900" cy="284926"/>
            </a:xfrm>
            <a:prstGeom prst="bentConnector3">
              <a:avLst>
                <a:gd name="adj1" fmla="val -327039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106AF473-9014-9DCC-F0D7-8A27882C1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751" y="100388"/>
            <a:ext cx="6682284" cy="485652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Jenkins? Architecture, Working, Features &amp; Use Cases - Cloudwithease">
            <a:extLst>
              <a:ext uri="{FF2B5EF4-FFF2-40B4-BE49-F238E27FC236}">
                <a16:creationId xmlns:a16="http://schemas.microsoft.com/office/drawing/2014/main" id="{B87854AD-50E1-BC4D-EF79-834FA251A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04813"/>
            <a:ext cx="762000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1"/>
          <p:cNvSpPr/>
          <p:nvPr/>
        </p:nvSpPr>
        <p:spPr>
          <a:xfrm>
            <a:off x="6174225" y="1272103"/>
            <a:ext cx="1889100" cy="17583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41"/>
          <p:cNvSpPr/>
          <p:nvPr/>
        </p:nvSpPr>
        <p:spPr>
          <a:xfrm>
            <a:off x="3627525" y="1272103"/>
            <a:ext cx="1889100" cy="17583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41"/>
          <p:cNvSpPr/>
          <p:nvPr/>
        </p:nvSpPr>
        <p:spPr>
          <a:xfrm>
            <a:off x="1080813" y="1272092"/>
            <a:ext cx="1889100" cy="17583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41"/>
          <p:cNvSpPr txBox="1">
            <a:spLocks noGrp="1"/>
          </p:cNvSpPr>
          <p:nvPr>
            <p:ph type="title" idx="2"/>
          </p:nvPr>
        </p:nvSpPr>
        <p:spPr>
          <a:xfrm>
            <a:off x="1080875" y="2752825"/>
            <a:ext cx="1889100" cy="7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/>
              <a:t>Automatisation du processus de </a:t>
            </a:r>
            <a:r>
              <a:rPr lang="fr-FR" sz="1600" dirty="0" err="1"/>
              <a:t>build</a:t>
            </a:r>
            <a:endParaRPr lang="fr-MA" sz="1600" dirty="0"/>
          </a:p>
        </p:txBody>
      </p:sp>
      <p:sp>
        <p:nvSpPr>
          <p:cNvPr id="408" name="Google Shape;408;p41"/>
          <p:cNvSpPr txBox="1">
            <a:spLocks noGrp="1"/>
          </p:cNvSpPr>
          <p:nvPr>
            <p:ph type="title" idx="3"/>
          </p:nvPr>
        </p:nvSpPr>
        <p:spPr>
          <a:xfrm>
            <a:off x="3478152" y="2752825"/>
            <a:ext cx="2393361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/>
              <a:t>Intégration continue et déploiement continu</a:t>
            </a:r>
            <a:endParaRPr lang="fr-MA" sz="1600" dirty="0"/>
          </a:p>
        </p:txBody>
      </p:sp>
      <p:sp>
        <p:nvSpPr>
          <p:cNvPr id="409" name="Google Shape;409;p41"/>
          <p:cNvSpPr txBox="1">
            <a:spLocks noGrp="1"/>
          </p:cNvSpPr>
          <p:nvPr>
            <p:ph type="title" idx="5"/>
          </p:nvPr>
        </p:nvSpPr>
        <p:spPr>
          <a:xfrm>
            <a:off x="6174375" y="2752825"/>
            <a:ext cx="1889100" cy="7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MA" sz="1800" dirty="0"/>
              <a:t>Large éventail de plugins</a:t>
            </a:r>
          </a:p>
        </p:txBody>
      </p:sp>
      <p:sp>
        <p:nvSpPr>
          <p:cNvPr id="410" name="Google Shape;410;p41"/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41"/>
          <p:cNvSpPr txBox="1">
            <a:spLocks noGrp="1"/>
          </p:cNvSpPr>
          <p:nvPr>
            <p:ph type="subTitle" idx="1"/>
          </p:nvPr>
        </p:nvSpPr>
        <p:spPr>
          <a:xfrm>
            <a:off x="937700" y="3495175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réduit les risques d'erreurs humaines et accélère le temps de livraison des projets.</a:t>
            </a:r>
            <a:endParaRPr lang="en-US" dirty="0"/>
          </a:p>
        </p:txBody>
      </p:sp>
      <p:sp>
        <p:nvSpPr>
          <p:cNvPr id="412" name="Google Shape;412;p41"/>
          <p:cNvSpPr txBox="1">
            <a:spLocks noGrp="1"/>
          </p:cNvSpPr>
          <p:nvPr>
            <p:ph type="subTitle" idx="4"/>
          </p:nvPr>
        </p:nvSpPr>
        <p:spPr>
          <a:xfrm>
            <a:off x="3484421" y="3495175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permet aux développeurs de fusionner les modifications de code dans le dépôt central plusieurs fois par jour,</a:t>
            </a:r>
            <a:endParaRPr lang="en-US" dirty="0"/>
          </a:p>
        </p:txBody>
      </p:sp>
      <p:sp>
        <p:nvSpPr>
          <p:cNvPr id="413" name="Google Shape;413;p41"/>
          <p:cNvSpPr txBox="1">
            <a:spLocks noGrp="1"/>
          </p:cNvSpPr>
          <p:nvPr>
            <p:ph type="subTitle" idx="6"/>
          </p:nvPr>
        </p:nvSpPr>
        <p:spPr>
          <a:xfrm>
            <a:off x="6031149" y="3495175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Jenkins propose un riche écosystème de plugins, ce qui le rend hautement extensible pour une large gamme de CI/CD et d'automatisation des processus.</a:t>
            </a:r>
            <a:endParaRPr lang="en-US" dirty="0"/>
          </a:p>
        </p:txBody>
      </p:sp>
      <p:sp>
        <p:nvSpPr>
          <p:cNvPr id="414" name="Google Shape;414;p41"/>
          <p:cNvSpPr/>
          <p:nvPr/>
        </p:nvSpPr>
        <p:spPr>
          <a:xfrm>
            <a:off x="1688750" y="1966925"/>
            <a:ext cx="673200" cy="6732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41"/>
          <p:cNvSpPr/>
          <p:nvPr/>
        </p:nvSpPr>
        <p:spPr>
          <a:xfrm>
            <a:off x="4235475" y="1966925"/>
            <a:ext cx="673200" cy="6732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41"/>
          <p:cNvSpPr/>
          <p:nvPr/>
        </p:nvSpPr>
        <p:spPr>
          <a:xfrm>
            <a:off x="6782200" y="1966925"/>
            <a:ext cx="673200" cy="6732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29" name="Google Shape;429;p41"/>
          <p:cNvGrpSpPr/>
          <p:nvPr/>
        </p:nvGrpSpPr>
        <p:grpSpPr>
          <a:xfrm>
            <a:off x="405288" y="860250"/>
            <a:ext cx="171000" cy="2360550"/>
            <a:chOff x="5816800" y="2392350"/>
            <a:chExt cx="171000" cy="2360550"/>
          </a:xfrm>
        </p:grpSpPr>
        <p:sp>
          <p:nvSpPr>
            <p:cNvPr id="430" name="Google Shape;430;p41"/>
            <p:cNvSpPr/>
            <p:nvPr/>
          </p:nvSpPr>
          <p:spPr>
            <a:xfrm>
              <a:off x="5816800" y="4683000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31" name="Google Shape;431;p41"/>
            <p:cNvCxnSpPr>
              <a:stCxn id="430" idx="2"/>
              <a:endCxn id="410" idx="1"/>
            </p:cNvCxnSpPr>
            <p:nvPr/>
          </p:nvCxnSpPr>
          <p:spPr>
            <a:xfrm rot="10800000" flipH="1">
              <a:off x="5816800" y="2392350"/>
              <a:ext cx="171000" cy="23256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32" name="Google Shape;432;p41"/>
          <p:cNvGrpSpPr/>
          <p:nvPr/>
        </p:nvGrpSpPr>
        <p:grpSpPr>
          <a:xfrm flipH="1">
            <a:off x="8567798" y="860250"/>
            <a:ext cx="171000" cy="2360550"/>
            <a:chOff x="5816800" y="2392350"/>
            <a:chExt cx="171000" cy="2360550"/>
          </a:xfrm>
        </p:grpSpPr>
        <p:sp>
          <p:nvSpPr>
            <p:cNvPr id="433" name="Google Shape;433;p41"/>
            <p:cNvSpPr/>
            <p:nvPr/>
          </p:nvSpPr>
          <p:spPr>
            <a:xfrm>
              <a:off x="5816800" y="4683000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34" name="Google Shape;434;p41"/>
            <p:cNvCxnSpPr>
              <a:stCxn id="433" idx="2"/>
              <a:endCxn id="410" idx="3"/>
            </p:cNvCxnSpPr>
            <p:nvPr/>
          </p:nvCxnSpPr>
          <p:spPr>
            <a:xfrm rot="10800000" flipH="1">
              <a:off x="5816800" y="2392350"/>
              <a:ext cx="171000" cy="23256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35" name="Google Shape;435;p41"/>
          <p:cNvCxnSpPr>
            <a:cxnSpLocks/>
            <a:stCxn id="414" idx="3"/>
            <a:endCxn id="407" idx="3"/>
          </p:cNvCxnSpPr>
          <p:nvPr/>
        </p:nvCxnSpPr>
        <p:spPr>
          <a:xfrm>
            <a:off x="2361950" y="2303525"/>
            <a:ext cx="608100" cy="806700"/>
          </a:xfrm>
          <a:prstGeom prst="bentConnector3">
            <a:avLst>
              <a:gd name="adj1" fmla="val 13914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6" name="Google Shape;436;p41"/>
          <p:cNvCxnSpPr>
            <a:cxnSpLocks/>
            <a:stCxn id="414" idx="1"/>
            <a:endCxn id="407" idx="1"/>
          </p:cNvCxnSpPr>
          <p:nvPr/>
        </p:nvCxnSpPr>
        <p:spPr>
          <a:xfrm flipH="1">
            <a:off x="1080950" y="2303525"/>
            <a:ext cx="607800" cy="806700"/>
          </a:xfrm>
          <a:prstGeom prst="bentConnector3">
            <a:avLst>
              <a:gd name="adj1" fmla="val 139191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7" name="Google Shape;437;p41"/>
          <p:cNvCxnSpPr>
            <a:cxnSpLocks/>
            <a:stCxn id="415" idx="1"/>
            <a:endCxn id="408" idx="1"/>
          </p:cNvCxnSpPr>
          <p:nvPr/>
        </p:nvCxnSpPr>
        <p:spPr>
          <a:xfrm rot="10800000" flipV="1">
            <a:off x="3478153" y="2303525"/>
            <a:ext cx="757323" cy="884000"/>
          </a:xfrm>
          <a:prstGeom prst="bentConnector3">
            <a:avLst>
              <a:gd name="adj1" fmla="val 13018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8" name="Google Shape;438;p41"/>
          <p:cNvCxnSpPr>
            <a:cxnSpLocks/>
            <a:stCxn id="415" idx="3"/>
            <a:endCxn id="408" idx="3"/>
          </p:cNvCxnSpPr>
          <p:nvPr/>
        </p:nvCxnSpPr>
        <p:spPr>
          <a:xfrm>
            <a:off x="4908675" y="2303525"/>
            <a:ext cx="962838" cy="884000"/>
          </a:xfrm>
          <a:prstGeom prst="bentConnector3">
            <a:avLst>
              <a:gd name="adj1" fmla="val 123742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9" name="Google Shape;439;p41"/>
          <p:cNvCxnSpPr>
            <a:stCxn id="416" idx="1"/>
            <a:endCxn id="409" idx="1"/>
          </p:cNvCxnSpPr>
          <p:nvPr/>
        </p:nvCxnSpPr>
        <p:spPr>
          <a:xfrm flipH="1">
            <a:off x="6174400" y="2303525"/>
            <a:ext cx="607800" cy="806700"/>
          </a:xfrm>
          <a:prstGeom prst="bentConnector3">
            <a:avLst>
              <a:gd name="adj1" fmla="val 139182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0" name="Google Shape;440;p41"/>
          <p:cNvCxnSpPr>
            <a:stCxn id="416" idx="3"/>
            <a:endCxn id="409" idx="3"/>
          </p:cNvCxnSpPr>
          <p:nvPr/>
        </p:nvCxnSpPr>
        <p:spPr>
          <a:xfrm>
            <a:off x="7455400" y="2303525"/>
            <a:ext cx="608100" cy="806700"/>
          </a:xfrm>
          <a:prstGeom prst="bentConnector3">
            <a:avLst>
              <a:gd name="adj1" fmla="val 13915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1" name="Google Shape;441;p41"/>
          <p:cNvSpPr txBox="1">
            <a:spLocks noGrp="1"/>
          </p:cNvSpPr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Avantage de Jenkins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loud Engineer CV by Slidesgo">
  <a:themeElements>
    <a:clrScheme name="Simple Light">
      <a:dk1>
        <a:srgbClr val="00000D"/>
      </a:dk1>
      <a:lt1>
        <a:srgbClr val="FFFFFF"/>
      </a:lt1>
      <a:dk2>
        <a:srgbClr val="6EEDDA"/>
      </a:dk2>
      <a:lt2>
        <a:srgbClr val="4098FD"/>
      </a:lt2>
      <a:accent1>
        <a:srgbClr val="584EFD"/>
      </a:accent1>
      <a:accent2>
        <a:srgbClr val="251AC0"/>
      </a:accent2>
      <a:accent3>
        <a:srgbClr val="2A118E"/>
      </a:accent3>
      <a:accent4>
        <a:srgbClr val="150248"/>
      </a:accent4>
      <a:accent5>
        <a:srgbClr val="6EEDDA"/>
      </a:accent5>
      <a:accent6>
        <a:srgbClr val="4098FD"/>
      </a:accent6>
      <a:hlink>
        <a:srgbClr val="6EEDD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242</Words>
  <Application>Microsoft Office PowerPoint</Application>
  <PresentationFormat>Affichage à l'écran (16:9)</PresentationFormat>
  <Paragraphs>32</Paragraphs>
  <Slides>13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Catamaran</vt:lpstr>
      <vt:lpstr>Segoe UI</vt:lpstr>
      <vt:lpstr>Roboto Condensed Light</vt:lpstr>
      <vt:lpstr>Arial</vt:lpstr>
      <vt:lpstr>Fugaz One</vt:lpstr>
      <vt:lpstr>Cloud Engineer CV by Slidesgo</vt:lpstr>
      <vt:lpstr> Jenkins C</vt:lpstr>
      <vt:lpstr>C’est quoi JENKINS</vt:lpstr>
      <vt:lpstr>Qui utilise Jenkins</vt:lpstr>
      <vt:lpstr>01</vt:lpstr>
      <vt:lpstr>Présentation PowerPoint</vt:lpstr>
      <vt:lpstr>Page d’accueil</vt:lpstr>
      <vt:lpstr>Présentation PowerPoint</vt:lpstr>
      <vt:lpstr>Présentation PowerPoint</vt:lpstr>
      <vt:lpstr>Automatisation du processus de build</vt:lpstr>
      <vt:lpstr>Plugins recommandé</vt:lpstr>
      <vt:lpstr>Présentation PowerPoint</vt:lpstr>
      <vt:lpstr>Lien vers repository GITHUB: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Jenkins C</dc:title>
  <cp:lastModifiedBy>CHACRONE MOHAMED</cp:lastModifiedBy>
  <cp:revision>6</cp:revision>
  <dcterms:modified xsi:type="dcterms:W3CDTF">2023-12-17T22:13:42Z</dcterms:modified>
</cp:coreProperties>
</file>