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ns 1 Bold" panose="020B0604020202020204" charset="0"/>
      <p:regular r:id="rId15"/>
    </p:embeddedFont>
    <p:embeddedFont>
      <p:font typeface="Open Sans 1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4503" y="6891644"/>
            <a:ext cx="3364203" cy="1516046"/>
            <a:chOff x="0" y="0"/>
            <a:chExt cx="4485604" cy="2021394"/>
          </a:xfrm>
        </p:grpSpPr>
        <p:sp>
          <p:nvSpPr>
            <p:cNvPr id="3" name="TextBox 3"/>
            <p:cNvSpPr txBox="1"/>
            <p:nvPr/>
          </p:nvSpPr>
          <p:spPr>
            <a:xfrm>
              <a:off x="0" y="802194"/>
              <a:ext cx="4485604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Atelier Data analysis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31750"/>
              <a:ext cx="1968764" cy="0"/>
            </a:xfrm>
            <a:prstGeom prst="line">
              <a:avLst/>
            </a:prstGeom>
            <a:ln w="635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5" name="AutoShape 5"/>
          <p:cNvSpPr/>
          <p:nvPr/>
        </p:nvSpPr>
        <p:spPr>
          <a:xfrm>
            <a:off x="7102427" y="8108349"/>
            <a:ext cx="11185573" cy="29934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Freeform 6"/>
          <p:cNvSpPr/>
          <p:nvPr/>
        </p:nvSpPr>
        <p:spPr>
          <a:xfrm>
            <a:off x="12695213" y="-1644739"/>
            <a:ext cx="4953540" cy="4953540"/>
          </a:xfrm>
          <a:custGeom>
            <a:avLst/>
            <a:gdLst/>
            <a:ahLst/>
            <a:cxnLst/>
            <a:rect l="l" t="t" r="r" b="b"/>
            <a:pathLst>
              <a:path w="4953540" h="4953540">
                <a:moveTo>
                  <a:pt x="0" y="0"/>
                </a:moveTo>
                <a:lnTo>
                  <a:pt x="4953541" y="0"/>
                </a:lnTo>
                <a:lnTo>
                  <a:pt x="4953541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18706" y="2823658"/>
            <a:ext cx="7594247" cy="104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0"/>
              </a:lnSpc>
            </a:pPr>
            <a:r>
              <a:rPr lang="en-US" sz="74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Let’s talk data</a:t>
            </a:r>
          </a:p>
        </p:txBody>
      </p:sp>
      <p:sp>
        <p:nvSpPr>
          <p:cNvPr id="8" name="AutoShape 8"/>
          <p:cNvSpPr/>
          <p:nvPr/>
        </p:nvSpPr>
        <p:spPr>
          <a:xfrm>
            <a:off x="5808720" y="4641581"/>
            <a:ext cx="426148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7939460" y="6524012"/>
            <a:ext cx="8821207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MISE EN PLACE D’UN SYSTEME DECISIONNEL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6135" y="387204"/>
            <a:ext cx="1239263" cy="123926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8207680" y="5041329"/>
            <a:ext cx="8690187" cy="4823054"/>
          </a:xfrm>
          <a:custGeom>
            <a:avLst/>
            <a:gdLst/>
            <a:ahLst/>
            <a:cxnLst/>
            <a:rect l="l" t="t" r="r" b="b"/>
            <a:pathLst>
              <a:path w="8690187" h="4823054">
                <a:moveTo>
                  <a:pt x="0" y="0"/>
                </a:moveTo>
                <a:lnTo>
                  <a:pt x="8690187" y="0"/>
                </a:lnTo>
                <a:lnTo>
                  <a:pt x="8690187" y="4823054"/>
                </a:lnTo>
                <a:lnTo>
                  <a:pt x="0" y="4823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67180" y="2009502"/>
            <a:ext cx="4580058" cy="56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2"/>
              </a:lnSpc>
            </a:pPr>
            <a:r>
              <a:rPr lang="en-US" sz="39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Power BI Desktop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74596" y="295191"/>
            <a:ext cx="1239263" cy="1194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066" y="2588261"/>
            <a:ext cx="9057332" cy="2555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Une application de bureau permettant aux utilisateurs de créer des rapports et des visualisations de données à partir de diverses sources, avec des fonctionnalités avancées d'analyse et de modélisation.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6135" y="387204"/>
            <a:ext cx="1239263" cy="123926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099313" y="5143500"/>
            <a:ext cx="9427591" cy="4611003"/>
          </a:xfrm>
          <a:custGeom>
            <a:avLst/>
            <a:gdLst/>
            <a:ahLst/>
            <a:cxnLst/>
            <a:rect l="l" t="t" r="r" b="b"/>
            <a:pathLst>
              <a:path w="9427591" h="4611003">
                <a:moveTo>
                  <a:pt x="0" y="0"/>
                </a:moveTo>
                <a:lnTo>
                  <a:pt x="9427592" y="0"/>
                </a:lnTo>
                <a:lnTo>
                  <a:pt x="9427592" y="4611003"/>
                </a:lnTo>
                <a:lnTo>
                  <a:pt x="0" y="461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39377" y="1872573"/>
            <a:ext cx="4580058" cy="56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2"/>
              </a:lnSpc>
            </a:pPr>
            <a:r>
              <a:rPr lang="en-US" sz="39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Power BI service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74596" y="295191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066" y="2723155"/>
            <a:ext cx="9057332" cy="2555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Une plateforme en ligne qui permet de publier, partager et collaborer sur des rapports et des tableaux de bord, offrant également des fonctionnalités de mise à jour automatique des données.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76135" y="387204"/>
            <a:ext cx="1239263" cy="123926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057327" y="4484449"/>
            <a:ext cx="9398519" cy="4773851"/>
          </a:xfrm>
          <a:custGeom>
            <a:avLst/>
            <a:gdLst/>
            <a:ahLst/>
            <a:cxnLst/>
            <a:rect l="l" t="t" r="r" b="b"/>
            <a:pathLst>
              <a:path w="9398519" h="4773851">
                <a:moveTo>
                  <a:pt x="0" y="0"/>
                </a:moveTo>
                <a:lnTo>
                  <a:pt x="9398519" y="0"/>
                </a:lnTo>
                <a:lnTo>
                  <a:pt x="9398519" y="4773851"/>
                </a:lnTo>
                <a:lnTo>
                  <a:pt x="0" y="4773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555967" y="2009502"/>
            <a:ext cx="4580058" cy="56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2"/>
              </a:lnSpc>
            </a:pPr>
            <a:r>
              <a:rPr lang="en-US" sz="3975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Power BI 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74596" y="295191"/>
            <a:ext cx="1239263" cy="11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066" y="2862120"/>
            <a:ext cx="9057332" cy="204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Une application mobile qui permet d'accéder aux rapports et tableaux de bord en déplacement, offrant une visualisation et une interaction avec les données à tout moment et depuis n'importe où.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63" y="-47625"/>
            <a:ext cx="18315563" cy="3285223"/>
            <a:chOff x="0" y="0"/>
            <a:chExt cx="4823852" cy="865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3852" cy="865244"/>
            </a:xfrm>
            <a:custGeom>
              <a:avLst/>
              <a:gdLst/>
              <a:ahLst/>
              <a:cxnLst/>
              <a:rect l="l" t="t" r="r" b="b"/>
              <a:pathLst>
                <a:path w="4823852" h="865244">
                  <a:moveTo>
                    <a:pt x="0" y="0"/>
                  </a:moveTo>
                  <a:lnTo>
                    <a:pt x="4823852" y="0"/>
                  </a:lnTo>
                  <a:lnTo>
                    <a:pt x="4823852" y="865244"/>
                  </a:lnTo>
                  <a:lnTo>
                    <a:pt x="0" y="8652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23852" cy="922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8571" y="1448796"/>
            <a:ext cx="1086325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7500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Cas pratique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7068" y="5238750"/>
            <a:ext cx="15006264" cy="208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4"/>
              </a:lnSpc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Allons créer ensemble un tableau de bord</a:t>
            </a:r>
          </a:p>
          <a:p>
            <a:pPr algn="just">
              <a:lnSpc>
                <a:spcPts val="4074"/>
              </a:lnSpc>
            </a:pPr>
            <a:endParaRPr lang="en-US" sz="420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marL="0" lvl="0" indent="0" algn="just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Nous allons mettre en place un système décisionnel pour les ressources humaines</a:t>
            </a:r>
          </a:p>
        </p:txBody>
      </p:sp>
      <p:sp>
        <p:nvSpPr>
          <p:cNvPr id="7" name="AutoShape 7"/>
          <p:cNvSpPr/>
          <p:nvPr/>
        </p:nvSpPr>
        <p:spPr>
          <a:xfrm>
            <a:off x="-83632" y="3261411"/>
            <a:ext cx="1830286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83500" y="2386956"/>
            <a:ext cx="8709769" cy="572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Qui suis je ?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 Data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 u="none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Type d’analyse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 u="none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Métier data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 u="none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 Business intelligence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 u="none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Power BI</a:t>
            </a: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endParaRPr lang="en-US" sz="2496" b="1" u="none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  <a:p>
            <a:pPr marL="0" lvl="0" indent="0" algn="l">
              <a:lnSpc>
                <a:spcPts val="3495"/>
              </a:lnSpc>
              <a:spcBef>
                <a:spcPct val="0"/>
              </a:spcBef>
            </a:pPr>
            <a:r>
              <a:rPr lang="en-US" sz="2496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Cas pratique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21000" y="5435670"/>
            <a:ext cx="476250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75"/>
              </a:lnSpc>
              <a:spcBef>
                <a:spcPct val="0"/>
              </a:spcBef>
            </a:pPr>
            <a:r>
              <a:rPr lang="en-US" sz="7500" b="1" u="non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PLAN</a:t>
            </a:r>
          </a:p>
        </p:txBody>
      </p:sp>
      <p:sp>
        <p:nvSpPr>
          <p:cNvPr id="4" name="AutoShape 4"/>
          <p:cNvSpPr/>
          <p:nvPr/>
        </p:nvSpPr>
        <p:spPr>
          <a:xfrm>
            <a:off x="1633537" y="-14077"/>
            <a:ext cx="19050" cy="1028700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63" y="-47625"/>
            <a:ext cx="18315563" cy="3285223"/>
            <a:chOff x="0" y="0"/>
            <a:chExt cx="4823852" cy="865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3852" cy="865244"/>
            </a:xfrm>
            <a:custGeom>
              <a:avLst/>
              <a:gdLst/>
              <a:ahLst/>
              <a:cxnLst/>
              <a:rect l="l" t="t" r="r" b="b"/>
              <a:pathLst>
                <a:path w="4823852" h="865244">
                  <a:moveTo>
                    <a:pt x="0" y="0"/>
                  </a:moveTo>
                  <a:lnTo>
                    <a:pt x="4823852" y="0"/>
                  </a:lnTo>
                  <a:lnTo>
                    <a:pt x="4823852" y="865244"/>
                  </a:lnTo>
                  <a:lnTo>
                    <a:pt x="0" y="8652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23852" cy="922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8571" y="1448796"/>
            <a:ext cx="1086325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7500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Qui suis je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3781" y="3745247"/>
            <a:ext cx="6554086" cy="1056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Mahamat Taher Ali Medillaye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54010" y="5306204"/>
            <a:ext cx="6081431" cy="54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Consultant data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54010" y="6705236"/>
            <a:ext cx="4580058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4"/>
              </a:lnSpc>
            </a:pPr>
            <a:r>
              <a:rPr lang="en-US" sz="2200" dirty="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alimahamattaher@esp.sn</a:t>
            </a:r>
          </a:p>
          <a:p>
            <a:pPr algn="ctr">
              <a:lnSpc>
                <a:spcPts val="2134"/>
              </a:lnSpc>
            </a:pPr>
            <a:endParaRPr lang="en-US" sz="2200" dirty="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algn="ctr">
              <a:lnSpc>
                <a:spcPts val="2134"/>
              </a:lnSpc>
            </a:pPr>
            <a:r>
              <a:rPr lang="en-US" sz="2200" smtClean="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alimahamattaher360@gmail.com</a:t>
            </a:r>
            <a:endParaRPr lang="en-US" sz="2200" dirty="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-83632" y="3261411"/>
            <a:ext cx="1830286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95700" y="1347110"/>
            <a:ext cx="2881214" cy="288120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t="-2015" b="-201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343242" y="5963207"/>
            <a:ext cx="2533672" cy="2533662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9285" r="-39285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664393"/>
            <a:ext cx="7198416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19"/>
              </a:lnSpc>
            </a:pPr>
            <a:r>
              <a:rPr lang="en-US" sz="7199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LA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74250" y="1617974"/>
            <a:ext cx="8135737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les données désignent des informations brutes collectées à partir de diverses sources qui peuvent être traitées pour révéler des insights et orienter la prise de décision.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74250" y="6520108"/>
            <a:ext cx="7866891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Les types de données incluent les données quantitatives, qualitatives, structurées, non structurées et temporelles.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4518" y="518981"/>
            <a:ext cx="143386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00"/>
              </a:lnSpc>
            </a:pPr>
            <a:r>
              <a:rPr lang="en-US" sz="45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Types d’analyses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61881" y="5757861"/>
            <a:ext cx="4880089" cy="762000"/>
            <a:chOff x="0" y="0"/>
            <a:chExt cx="6506785" cy="101600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03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636110" y="227542"/>
              <a:ext cx="4870675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Analyse prédictive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75070" y="2083139"/>
            <a:ext cx="5491759" cy="762000"/>
            <a:chOff x="0" y="0"/>
            <a:chExt cx="7322346" cy="10160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277139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841180" y="227542"/>
              <a:ext cx="5481166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Analyse diagnostique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2083139"/>
            <a:ext cx="5408350" cy="762000"/>
            <a:chOff x="0" y="0"/>
            <a:chExt cx="7211133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25774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13216" y="237067"/>
              <a:ext cx="5397917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9"/>
                </a:lnSpc>
              </a:pPr>
              <a:r>
                <a:rPr lang="en-US" sz="2999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Analyse descriptive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84518" y="1449727"/>
            <a:ext cx="10961021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11475070" y="5757861"/>
            <a:ext cx="5269334" cy="762000"/>
            <a:chOff x="0" y="0"/>
            <a:chExt cx="7025778" cy="101600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225412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66609" y="227542"/>
              <a:ext cx="5259169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Analyse prescriptive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5617" y="3271668"/>
            <a:ext cx="719451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Qu’est ce qui s’est passé 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64783" y="3271668"/>
            <a:ext cx="719451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Comment cela est il arrivé 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0432" y="7062786"/>
            <a:ext cx="7194517" cy="372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Qu’est ce qui est susceptible d’arriver 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64783" y="7062786"/>
            <a:ext cx="7194517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Ensemble des trois derniers et conseiller sur ce qu’il faut faire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6715" y="342900"/>
            <a:ext cx="143386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00"/>
              </a:lnSpc>
            </a:pPr>
            <a:r>
              <a:rPr lang="en-US" sz="45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Métier data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61881" y="5757861"/>
            <a:ext cx="4880089" cy="762000"/>
            <a:chOff x="0" y="0"/>
            <a:chExt cx="6506785" cy="101600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03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636110" y="227542"/>
              <a:ext cx="4870675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Data analysis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86741" y="1989921"/>
            <a:ext cx="4880089" cy="762000"/>
            <a:chOff x="0" y="0"/>
            <a:chExt cx="6506785" cy="10160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36110" y="227542"/>
              <a:ext cx="4870675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Data engineering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989921"/>
            <a:ext cx="4880089" cy="762000"/>
            <a:chOff x="0" y="0"/>
            <a:chExt cx="6506785" cy="10160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36110" y="237067"/>
              <a:ext cx="4870675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9"/>
                </a:lnSpc>
              </a:pPr>
              <a:r>
                <a:rPr lang="en-US" sz="2999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Data science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56715" y="1364002"/>
            <a:ext cx="10961021" cy="0"/>
          </a:xfrm>
          <a:prstGeom prst="line">
            <a:avLst/>
          </a:prstGeom>
          <a:ln w="1047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12317736" y="5375273"/>
            <a:ext cx="4880089" cy="1144588"/>
            <a:chOff x="0" y="0"/>
            <a:chExt cx="6506785" cy="152611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04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636110" y="227542"/>
              <a:ext cx="4870675" cy="129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</a:pPr>
              <a:r>
                <a:rPr lang="en-US" sz="3000" b="1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Business intelligence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0229" y="3102314"/>
            <a:ext cx="7194517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Se concentre sur la création de modèles prédictifs et l'exploration des données à l'aide de techniques avancées comme l'apprentissage automatique.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72313" y="7062786"/>
            <a:ext cx="7194517" cy="154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Utilise des outils d'analyse pour transformer les données en informations actionnables, permettant aux entreprises de prendre des décisions éclairées basées sur des rapports et des tableaux de bord.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64783" y="3102314"/>
            <a:ext cx="7194517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Se concentre sur la mise en place et la gestion des systèmes et des pipelines de données, garantissant que les données soient accessibles et exploitables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30432" y="7062786"/>
            <a:ext cx="7194517" cy="115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Implique l'examen des données existantes pour en tirer des conclusions et faire des recommandations, souvent avec des méthodes descriptives.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7593" y="3429022"/>
            <a:ext cx="15131707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Bref, la </a:t>
            </a:r>
            <a:r>
              <a:rPr lang="en-US" sz="36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data science</a:t>
            </a:r>
            <a:r>
              <a:rPr lang="en-US" sz="3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se concentre sur la création de modèles, le </a:t>
            </a:r>
            <a:r>
              <a:rPr lang="en-US" sz="36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data engineering</a:t>
            </a:r>
            <a:r>
              <a:rPr lang="en-US" sz="3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sur l'infrastructure, la </a:t>
            </a:r>
            <a:r>
              <a:rPr lang="en-US" sz="36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data analysis</a:t>
            </a:r>
            <a:r>
              <a:rPr lang="en-US" sz="3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sur l'interprétation, et la </a:t>
            </a:r>
            <a:r>
              <a:rPr lang="en-US" sz="3600" b="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business intelligence</a:t>
            </a:r>
            <a:r>
              <a:rPr lang="en-US" sz="36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sur l'utilisation stratégique des données.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63" y="-47625"/>
            <a:ext cx="18315563" cy="3285223"/>
            <a:chOff x="0" y="0"/>
            <a:chExt cx="4823852" cy="865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3852" cy="865244"/>
            </a:xfrm>
            <a:custGeom>
              <a:avLst/>
              <a:gdLst/>
              <a:ahLst/>
              <a:cxnLst/>
              <a:rect l="l" t="t" r="r" b="b"/>
              <a:pathLst>
                <a:path w="4823852" h="865244">
                  <a:moveTo>
                    <a:pt x="0" y="0"/>
                  </a:moveTo>
                  <a:lnTo>
                    <a:pt x="4823852" y="0"/>
                  </a:lnTo>
                  <a:lnTo>
                    <a:pt x="4823852" y="865244"/>
                  </a:lnTo>
                  <a:lnTo>
                    <a:pt x="0" y="8652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23852" cy="922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8571" y="1448796"/>
            <a:ext cx="1086325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7500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Business intelligence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7068" y="4190098"/>
            <a:ext cx="15006264" cy="208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La Business Intelligence (BI) est un ensemble d'outils et de pratiques qui permet d'analyser des données pour transformer celles-ci en informations stratégiques, facilitant ainsi la prise de décisions éclairées au sein des entreprises.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02203" y="7955472"/>
            <a:ext cx="6081431" cy="54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Outil : Power BI</a:t>
            </a:r>
          </a:p>
        </p:txBody>
      </p:sp>
      <p:sp>
        <p:nvSpPr>
          <p:cNvPr id="8" name="AutoShape 8"/>
          <p:cNvSpPr/>
          <p:nvPr/>
        </p:nvSpPr>
        <p:spPr>
          <a:xfrm>
            <a:off x="-83632" y="3261411"/>
            <a:ext cx="1830286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863" y="-47625"/>
            <a:ext cx="18315563" cy="3285223"/>
            <a:chOff x="0" y="0"/>
            <a:chExt cx="4823852" cy="865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23852" cy="865244"/>
            </a:xfrm>
            <a:custGeom>
              <a:avLst/>
              <a:gdLst/>
              <a:ahLst/>
              <a:cxnLst/>
              <a:rect l="l" t="t" r="r" b="b"/>
              <a:pathLst>
                <a:path w="4823852" h="865244">
                  <a:moveTo>
                    <a:pt x="0" y="0"/>
                  </a:moveTo>
                  <a:lnTo>
                    <a:pt x="4823852" y="0"/>
                  </a:lnTo>
                  <a:lnTo>
                    <a:pt x="4823852" y="865244"/>
                  </a:lnTo>
                  <a:lnTo>
                    <a:pt x="0" y="8652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23852" cy="9223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88571" y="1448796"/>
            <a:ext cx="1086325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7500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Power bi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7068" y="4190098"/>
            <a:ext cx="15006264" cy="4142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4"/>
              </a:lnSpc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Power BI est une plateforme d'analyse de données et de visualisation développée par Microsoft, qui permet aux utilisateurs de transformer des données brutes en rapports interactifs et tableaux de bord</a:t>
            </a:r>
          </a:p>
          <a:p>
            <a:pPr algn="just">
              <a:lnSpc>
                <a:spcPts val="4074"/>
              </a:lnSpc>
            </a:pPr>
            <a:endParaRPr lang="en-US" sz="420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algn="just">
              <a:lnSpc>
                <a:spcPts val="4074"/>
              </a:lnSpc>
            </a:pPr>
            <a:endParaRPr lang="en-US" sz="420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algn="just">
              <a:lnSpc>
                <a:spcPts val="4074"/>
              </a:lnSpc>
            </a:pPr>
            <a:endParaRPr lang="en-US" sz="4200">
              <a:solidFill>
                <a:srgbClr val="00000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marL="0" lvl="0" indent="0" algn="just">
              <a:lnSpc>
                <a:spcPts val="4074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Les trois principaux services de power bi :</a:t>
            </a:r>
          </a:p>
        </p:txBody>
      </p:sp>
      <p:sp>
        <p:nvSpPr>
          <p:cNvPr id="7" name="AutoShape 7"/>
          <p:cNvSpPr/>
          <p:nvPr/>
        </p:nvSpPr>
        <p:spPr>
          <a:xfrm>
            <a:off x="-83632" y="3261411"/>
            <a:ext cx="1830286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Personnalisé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Open Sans 1 Bold</vt:lpstr>
      <vt:lpstr>Arial</vt:lpstr>
      <vt:lpstr>Open Sans 1</vt:lpstr>
      <vt:lpstr>Open Sans 2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DIORES</dc:title>
  <cp:lastModifiedBy>Compte Microsoft</cp:lastModifiedBy>
  <cp:revision>2</cp:revision>
  <dcterms:created xsi:type="dcterms:W3CDTF">2006-08-16T00:00:00Z</dcterms:created>
  <dcterms:modified xsi:type="dcterms:W3CDTF">2024-10-24T18:48:18Z</dcterms:modified>
  <dc:identifier>DAGPa1B113g</dc:identifier>
</cp:coreProperties>
</file>