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1.jpeg" ContentType="image/jpeg"/>
  <Override PartName="/ppt/media/image7.png" ContentType="image/png"/>
  <Override PartName="/ppt/media/image9.png" ContentType="image/png"/>
  <Override PartName="/ppt/media/image1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AFDFA-C4A7-4E59-8A45-A5CB92CCE3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479F6-FE80-49DC-8CA8-0A64840BE3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4FEC97-A624-4D90-8B48-77DA32CE0E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96647-5BCA-4BAF-92B1-C332181356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FE2BAB-EA4B-4F03-AD6B-1362A23405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B81946-1091-40E7-ACE7-5678DA20B0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341478-0F90-4E45-8D2D-800ECE3AF8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D96582-09BA-40BC-9E25-A7D4E6BB4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F8876-758E-4DFD-941A-4D53AE6AD3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B936AA-10E0-4A69-B1C4-7AF5328B22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7F82FF-F351-404B-A6C0-758FE9F36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F34B5D-42E8-4A68-A42B-CBB0C0CB57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CAE5BF-86F7-46AD-A6F8-F2B23DCAAD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F8E85A-D35A-4343-B846-7A2265FEF0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D10C50-B39A-42EE-8B64-B24485BCD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1D7D97-DA64-444C-AE61-9D0F90D9D5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F34ABD-6F6B-46A5-A39E-E8DCD21DFF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B05AE-FA86-4000-A639-562F536AE9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5699D-FDA0-4B85-90CC-6465035EE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B4B26-AB19-4B6C-9BEB-5474B14EB6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AFB71-8E3C-4598-BF67-96C9111F22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36B63-898D-42DD-B4FD-A73387A190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2A352-26DC-4D27-B43F-AF61FF0DD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1341DF-55B7-4D48-82E7-CD06DC855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39280" y="1350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19280" y="1170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19280" y="1530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3280" y="1746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3280" y="1998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39280" y="3447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000" y="3267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8640" y="3636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2640" y="3852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2640" y="4104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8640" y="5544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8640" y="5364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8560" y="126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8560" y="108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8560" y="144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4560" y="165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4560" y="1908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8560" y="3357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7280" y="3177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7920" y="3546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3920" y="3762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3920" y="401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7920" y="545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7920" y="527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8560" y="126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8560" y="108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8560" y="144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2560" y="165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2560" y="1908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8560" y="3357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7280" y="3177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7920" y="3546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1920" y="3762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1920" y="401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7920" y="545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7920" y="527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EA5DF8-8123-41D9-BA98-47496297C34D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40000" y="306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720000" y="486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864000" y="702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720000" y="126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64000" y="954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>
            <a:off x="539280" y="1350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>
            <a:off x="719280" y="1170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>
            <a:off x="719280" y="1530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863280" y="1746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863280" y="199836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40000" y="239436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720000" y="221436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20000" y="2583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64000" y="2799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864000" y="3051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 flipH="1">
            <a:off x="539280" y="3447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 flipH="1">
            <a:off x="738000" y="3267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 flipH="1">
            <a:off x="728640" y="3636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 flipH="1">
            <a:off x="872640" y="3852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 flipH="1">
            <a:off x="872640" y="4104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49360" y="4500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29360" y="4320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729360" y="4680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73360" y="4896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873360" y="5148720"/>
            <a:ext cx="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 flipH="1">
            <a:off x="548640" y="554472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728640" y="5364720"/>
            <a:ext cx="3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260000" y="21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1080000" y="39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1080000" y="3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936000" y="612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36000" y="86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 flipH="1">
            <a:off x="1258560" y="126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 flipH="1">
            <a:off x="1078560" y="108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 flipH="1">
            <a:off x="1078560" y="1440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 flipH="1">
            <a:off x="934560" y="165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 flipH="1">
            <a:off x="934560" y="1908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1260000" y="230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1080000" y="212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1080000" y="2493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936000" y="2709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936000" y="2961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 flipH="1">
            <a:off x="1258560" y="3357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 flipH="1">
            <a:off x="1097280" y="3177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 flipH="1">
            <a:off x="1087920" y="3546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 flipH="1">
            <a:off x="943920" y="3762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 flipH="1">
            <a:off x="943920" y="401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1269360" y="441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1089360" y="423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1089360" y="4590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945360" y="4806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945360" y="5058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flipH="1">
            <a:off x="367920" y="545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>
            <a:off x="547920" y="5274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60000" y="21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540000" y="39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540000" y="36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684000" y="612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684000" y="864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 flipH="1">
            <a:off x="358560" y="126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538560" y="108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 flipH="1">
            <a:off x="538560" y="1440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 flipH="1">
            <a:off x="682560" y="165636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 flipH="1">
            <a:off x="682560" y="1908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360000" y="230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540000" y="212436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540000" y="2493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684000" y="2709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684000" y="2961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H="1">
            <a:off x="358560" y="3357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H="1">
            <a:off x="557280" y="3177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 flipH="1">
            <a:off x="547920" y="3546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 flipH="1">
            <a:off x="691920" y="3762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H="1">
            <a:off x="691920" y="401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369360" y="441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549360" y="423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549360" y="4590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693360" y="4806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693360" y="5058720"/>
            <a:ext cx="178920" cy="17892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 flipH="1">
            <a:off x="1267920" y="545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H="1">
            <a:off x="1087920" y="5274720"/>
            <a:ext cx="178920" cy="17892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AB2E6-A959-41D0-A63C-ECF90CAD7F7C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4;p13"/>
          <p:cNvSpPr/>
          <p:nvPr/>
        </p:nvSpPr>
        <p:spPr>
          <a:xfrm>
            <a:off x="1800000" y="186120"/>
            <a:ext cx="7738920" cy="17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6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200" spc="-1" strike="noStrike">
                <a:solidFill>
                  <a:srgbClr val="000000"/>
                </a:solidFill>
                <a:latin typeface="Times New Roman"/>
                <a:ea typeface="Arial"/>
              </a:rPr>
              <a:t>Prediction of repurposed drugs for Main Protease (MPro) using artificial</a:t>
            </a:r>
            <a:br>
              <a:rPr sz="5200"/>
            </a:br>
            <a:r>
              <a:rPr b="1" lang="en-GB" sz="5200" spc="-1" strike="noStrike">
                <a:solidFill>
                  <a:srgbClr val="000000"/>
                </a:solidFill>
                <a:latin typeface="Times New Roman"/>
                <a:ea typeface="Arial"/>
              </a:rPr>
              <a:t>intelligence and machine learning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5" name="Google Shape;55;p13"/>
          <p:cNvSpPr/>
          <p:nvPr/>
        </p:nvSpPr>
        <p:spPr>
          <a:xfrm>
            <a:off x="1800000" y="2340000"/>
            <a:ext cx="809892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900" spc="-1" strike="noStrike">
                <a:solidFill>
                  <a:srgbClr val="0097a7"/>
                </a:solidFill>
                <a:latin typeface="Times New Roman"/>
                <a:ea typeface="Arial"/>
              </a:rPr>
              <a:t>Leva Frédéric Boido</a:t>
            </a:r>
            <a:endParaRPr b="0" lang="fr-FR" sz="3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900" spc="-1" strike="noStrike">
                <a:solidFill>
                  <a:srgbClr val="0097a7"/>
                </a:solidFill>
                <a:latin typeface="Times New Roman"/>
                <a:ea typeface="Arial"/>
              </a:rPr>
              <a:t>Superviseur :</a:t>
            </a:r>
            <a:endParaRPr b="0" lang="fr-FR" sz="3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900" spc="-1" strike="noStrike">
                <a:solidFill>
                  <a:srgbClr val="0097a7"/>
                </a:solidFill>
                <a:latin typeface="Times New Roman"/>
                <a:ea typeface="Arial"/>
              </a:rPr>
              <a:t>Pr FIFEN Jean Jules  </a:t>
            </a:r>
            <a:endParaRPr b="0" lang="fr-FR" sz="3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97a7"/>
                </a:solidFill>
                <a:latin typeface="Arial"/>
                <a:ea typeface="Arial"/>
              </a:rPr>
              <a:t> 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N’Djamena,  14 th of October, 2024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93BCD-35C3-44E5-8F1E-2E74B071BD7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440000" y="0"/>
            <a:ext cx="3058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Simulation steps</a:t>
            </a:r>
            <a:endParaRPr b="0" lang="fr-FR" sz="33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70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11CD2-B1DC-4A89-9557-3BD748DD579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0" y="2880000"/>
            <a:ext cx="3240000" cy="279072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3240000" y="3060000"/>
            <a:ext cx="3420000" cy="261072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6660000" y="3060000"/>
            <a:ext cx="3420720" cy="261072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 txBox="1"/>
          <p:nvPr/>
        </p:nvSpPr>
        <p:spPr>
          <a:xfrm>
            <a:off x="3240000" y="2700000"/>
            <a:ext cx="36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B- représentation des composés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360000" y="2700000"/>
            <a:ext cx="2538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A- collection de la 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6742440" y="2700000"/>
            <a:ext cx="3338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C- modèles de IA et application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4"/>
          <a:stretch/>
        </p:blipFill>
        <p:spPr>
          <a:xfrm>
            <a:off x="720" y="0"/>
            <a:ext cx="10080000" cy="270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20CDF-20F5-4AB3-A0C5-E21B2C0D432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66600" y="51480"/>
            <a:ext cx="9722520" cy="567036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 txBox="1"/>
          <p:nvPr/>
        </p:nvSpPr>
        <p:spPr>
          <a:xfrm>
            <a:off x="3600000" y="360000"/>
            <a:ext cx="30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Les étapes des simulations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D9410-1CBD-4FEB-96A7-EBDF5DADE41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 methodology describe in the second slide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8" name="Google Shape;73;p16"/>
          <p:cNvSpPr/>
          <p:nvPr/>
        </p:nvSpPr>
        <p:spPr>
          <a:xfrm>
            <a:off x="1800000" y="1224000"/>
            <a:ext cx="7738920" cy="41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7000"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La structure cristalline du Mpro est le 6LU7.PDD avec 203 inhibiteurs d’entrés;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Après, nous avons filtré les composés d’entrée en utilisant le IC50/EC50 et smiles de chaque composés;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IC50/EC50 sont converti en pIC50 [pIC50=-log10(IC50)]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Après le control de qualité, nous avons obteus 138 composésAfter the quality control, we obtained 138 entries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Calculer le descripteur moleculaire 1D, 2D, 3D et fingerprint pour les extraire en utilisant Padel Descriptor;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Utiliser le modèle d’analyse de Regression (eos2hbd);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Importer la base des données construite et charger nos bases de données;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Construire autre modèle et comparer les résultats avec d’autres modèles de Machine learning.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D02EF8-05C4-4554-A327-A380578062C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C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O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W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E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D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G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M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E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S</a:t>
            </a:r>
            <a:endParaRPr b="0" lang="fr-FR" sz="3300" spc="-1" strike="noStrike">
              <a:latin typeface="Arial"/>
            </a:endParaRPr>
          </a:p>
        </p:txBody>
      </p:sp>
      <p:pic>
        <p:nvPicPr>
          <p:cNvPr id="260" name="Picture 16" descr=""/>
          <p:cNvPicPr/>
          <p:nvPr/>
        </p:nvPicPr>
        <p:blipFill>
          <a:blip r:embed="rId1"/>
          <a:stretch/>
        </p:blipFill>
        <p:spPr>
          <a:xfrm>
            <a:off x="3960000" y="1188360"/>
            <a:ext cx="3418920" cy="9709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11" descr=""/>
          <p:cNvPicPr/>
          <p:nvPr/>
        </p:nvPicPr>
        <p:blipFill>
          <a:blip r:embed="rId2"/>
          <a:stretch/>
        </p:blipFill>
        <p:spPr>
          <a:xfrm>
            <a:off x="8280000" y="720000"/>
            <a:ext cx="1473840" cy="154692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12" descr=""/>
          <p:cNvPicPr/>
          <p:nvPr/>
        </p:nvPicPr>
        <p:blipFill>
          <a:blip r:embed="rId3"/>
          <a:stretch/>
        </p:blipFill>
        <p:spPr>
          <a:xfrm>
            <a:off x="1920600" y="3600000"/>
            <a:ext cx="3515760" cy="125892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>
            <a:off x="3420000" y="2421000"/>
            <a:ext cx="4678920" cy="1178280"/>
          </a:xfrm>
          <a:prstGeom prst="rect">
            <a:avLst/>
          </a:prstGeom>
          <a:ln w="18000">
            <a:noFill/>
          </a:ln>
        </p:spPr>
      </p:pic>
      <p:pic>
        <p:nvPicPr>
          <p:cNvPr id="264" name="" descr=""/>
          <p:cNvPicPr/>
          <p:nvPr/>
        </p:nvPicPr>
        <p:blipFill>
          <a:blip r:embed="rId5"/>
          <a:stretch/>
        </p:blipFill>
        <p:spPr>
          <a:xfrm>
            <a:off x="1440000" y="720000"/>
            <a:ext cx="1439280" cy="1490400"/>
          </a:xfrm>
          <a:prstGeom prst="rect">
            <a:avLst/>
          </a:prstGeom>
          <a:ln w="18000">
            <a:noFill/>
          </a:ln>
        </p:spPr>
      </p:pic>
      <p:pic>
        <p:nvPicPr>
          <p:cNvPr id="265" name="" descr=""/>
          <p:cNvPicPr/>
          <p:nvPr/>
        </p:nvPicPr>
        <p:blipFill>
          <a:blip r:embed="rId6"/>
          <a:stretch/>
        </p:blipFill>
        <p:spPr>
          <a:xfrm>
            <a:off x="5760000" y="3893400"/>
            <a:ext cx="3959280" cy="96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41899-97F3-4E55-9690-4F23FFAFBB5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2024-04-03T22:00:29Z</dcterms:created>
  <dc:creator/>
  <dc:description/>
  <dc:language>fr-FR</dc:language>
  <cp:lastModifiedBy/>
  <dcterms:modified xsi:type="dcterms:W3CDTF">2024-10-11T12:01:43Z</dcterms:modified>
  <cp:revision>13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