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19" r:id="rId2"/>
    <p:sldId id="257" r:id="rId3"/>
    <p:sldId id="504" r:id="rId4"/>
    <p:sldId id="477" r:id="rId5"/>
    <p:sldId id="479" r:id="rId6"/>
    <p:sldId id="480" r:id="rId7"/>
    <p:sldId id="546" r:id="rId8"/>
    <p:sldId id="393" r:id="rId9"/>
    <p:sldId id="512" r:id="rId10"/>
    <p:sldId id="513" r:id="rId11"/>
    <p:sldId id="514" r:id="rId12"/>
    <p:sldId id="515" r:id="rId13"/>
    <p:sldId id="516" r:id="rId14"/>
    <p:sldId id="394" r:id="rId15"/>
    <p:sldId id="518" r:id="rId16"/>
    <p:sldId id="497" r:id="rId17"/>
    <p:sldId id="498" r:id="rId18"/>
    <p:sldId id="547" r:id="rId19"/>
    <p:sldId id="548" r:id="rId20"/>
    <p:sldId id="524" r:id="rId21"/>
    <p:sldId id="525" r:id="rId22"/>
    <p:sldId id="526" r:id="rId23"/>
    <p:sldId id="549" r:id="rId24"/>
    <p:sldId id="527" r:id="rId25"/>
    <p:sldId id="528" r:id="rId26"/>
    <p:sldId id="550" r:id="rId27"/>
    <p:sldId id="529" r:id="rId28"/>
    <p:sldId id="530" r:id="rId29"/>
    <p:sldId id="531" r:id="rId30"/>
    <p:sldId id="532" r:id="rId31"/>
    <p:sldId id="533" r:id="rId32"/>
    <p:sldId id="534" r:id="rId33"/>
    <p:sldId id="551" r:id="rId34"/>
    <p:sldId id="535" r:id="rId35"/>
    <p:sldId id="536" r:id="rId36"/>
    <p:sldId id="540" r:id="rId37"/>
    <p:sldId id="541" r:id="rId38"/>
    <p:sldId id="552" r:id="rId39"/>
    <p:sldId id="499" r:id="rId40"/>
    <p:sldId id="501" r:id="rId41"/>
    <p:sldId id="553" r:id="rId42"/>
    <p:sldId id="542" r:id="rId43"/>
    <p:sldId id="543" r:id="rId44"/>
    <p:sldId id="554" r:id="rId45"/>
    <p:sldId id="555" r:id="rId46"/>
    <p:sldId id="502" r:id="rId47"/>
    <p:sldId id="544" r:id="rId48"/>
    <p:sldId id="556" r:id="rId49"/>
    <p:sldId id="503" r:id="rId50"/>
    <p:sldId id="545" r:id="rId51"/>
    <p:sldId id="390" r:id="rId52"/>
    <p:sldId id="510" r:id="rId53"/>
    <p:sldId id="511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400" autoAdjust="0"/>
    <p:restoredTop sz="98960" autoAdjust="0"/>
  </p:normalViewPr>
  <p:slideViewPr>
    <p:cSldViewPr>
      <p:cViewPr varScale="1">
        <p:scale>
          <a:sx n="113" d="100"/>
          <a:sy n="113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CE1237E-F7B4-4418-B385-2382D25DE43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76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E7A9973-B72F-4651-A372-1176B992A1B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15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5704F-8CF0-491B-A027-191491469FD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60E5D-FDCA-4199-9956-84696E403846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99142-8B6C-4A36-A186-8563FCCD9C3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0DE7D-5F37-4923-81D2-0C1E99AC90F8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3D598-ED3F-49C7-BD5B-CD895E2B8940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35163-8995-484E-8AB0-66F16C94D6DE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5631D-1F7C-4E57-B66D-3A745AB0E645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14F39-9C59-4FAC-A520-F8537DB0F0CA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42521-8479-4126-9D76-6E3B98C31D12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3AE2B-8F94-491B-9D34-1CA8CD790115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76336-B447-4148-8B4E-C4128872D41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75707-A42E-4927-A75F-D67EEC70FF9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680D82-DEB7-40B2-A625-2118074EE015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DFFC1E-A1F0-4696-89A7-D925DF3F1162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567B4-0EC5-4860-A231-E6EF66B44EE9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F67A2-B118-4B97-B192-6C8E22F1CD72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88BFF-1E10-424C-9877-D7A64CEAA692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BC950-34C1-4DFE-9D39-4003D62F4B02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6E26B-DDB6-487B-A515-69D264BFA4D4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70D5E-77BF-4DBE-A703-A6A1A03C37E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8A6FE-72F4-4C3B-A27C-72D59A8BB5CD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F86C2-F486-4474-ADF4-4142346C0BCE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91A8-41C6-46B4-8313-2301F6656A08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9283D-0610-405E-8592-CC1B90D72339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923BAB-0462-4369-BBE7-599CCB93F916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85925-C394-49E5-B8DC-C2F443FBA47F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2F2809-5165-421B-9CA4-5FDBC7304B30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9426F-F185-46B3-A109-765B41AC082D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1F3F-3A8A-48AA-AE19-CDBBF5CB8451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C5FCF9-19D7-49B0-BCA9-D256DE48C805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AAA60C-95CC-4A1B-AF0E-A7ECB2AC316E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F08EE-DE59-48F5-A095-32EFF9852D65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F08EE-DE59-48F5-A095-32EFF9852D65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1EA49-EAC7-498D-87A7-95107BFC587D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D3176-D2D3-4CEC-AE83-4FE9BAA17C7B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7C58A-81EA-4A73-8DA5-12CBA7562D24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20FABD-A134-494A-A66F-615409B13A42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8A4713-0FDA-4F15-BA35-6912504D04D1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EDB44-15B3-434E-957B-EE3B2C681860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AD15F-CF5B-4022-A497-82CC288E342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784A7-ED0D-4752-A829-1C4176781ACF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4B4357-2C6A-4E3A-84C7-9B4F324D85F6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E8D4D-FB1C-46E6-B477-491BBF0128B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FC1375-A068-4AE2-A686-5D89AC5926A1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itchFamily="18" charset="0"/>
              </a:defRPr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68469411-2CFF-4A35-9992-AE604DF171E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F03ED6-2593-4355-8D9B-55D7FDC5F9B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1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D73E66-50FD-46B6-A50D-C37046527DB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6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4A2697-BE31-4FDF-85E7-13AC7947E4A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67399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56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089D4D-F14A-45AA-BDCF-A33B8CC094F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0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25516D-9DA4-441E-A658-11FDDD633A9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1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EB22CA-F922-440C-ADA5-9D322523BA7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2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8E94C-168F-41ED-9A6D-2484B68271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33068B-B804-40E9-B119-DFDADE08A95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1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E5C09E-E73F-4874-9E47-45B0D4271B2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D336A8-95F7-414F-BEC4-2952F55523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7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r>
              <a:rPr lang="en-US" dirty="0" smtClean="0"/>
              <a:t>Guide to Network Defense and Countermeasures,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fld id="{4DBEA18C-5D30-46D2-B716-12AA8C86A95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Guide to Network Defense and Countermeasures</a:t>
            </a:r>
            <a:br>
              <a:rPr lang="en-US" dirty="0"/>
            </a:br>
            <a:r>
              <a:rPr lang="en-US" sz="3600" b="1" dirty="0"/>
              <a:t> </a:t>
            </a:r>
            <a:r>
              <a:rPr lang="en-US" dirty="0" smtClean="0"/>
              <a:t>Third </a:t>
            </a:r>
            <a:r>
              <a:rPr lang="en-US" dirty="0"/>
              <a:t>Edition</a:t>
            </a:r>
            <a:r>
              <a:rPr lang="en-US" sz="3600" b="1" dirty="0"/>
              <a:t> </a:t>
            </a:r>
          </a:p>
        </p:txBody>
      </p:sp>
      <p:sp>
        <p:nvSpPr>
          <p:cNvPr id="9216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400" b="0" i="1" dirty="0"/>
              <a:t>Chapter </a:t>
            </a:r>
            <a:r>
              <a:rPr lang="en-US" sz="3400" b="0" i="1" dirty="0" smtClean="0"/>
              <a:t>3</a:t>
            </a:r>
            <a:endParaRPr lang="en-US" sz="3400" b="0" i="1" dirty="0"/>
          </a:p>
          <a:p>
            <a:pPr>
              <a:lnSpc>
                <a:spcPct val="90000"/>
              </a:lnSpc>
            </a:pPr>
            <a:r>
              <a:rPr lang="en-US" sz="3400" b="0" i="1" dirty="0"/>
              <a:t>Network Traffic Signatures</a:t>
            </a:r>
          </a:p>
        </p:txBody>
      </p:sp>
      <p:pic>
        <p:nvPicPr>
          <p:cNvPr id="92165" name="Picture 1029" descr="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4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49E86F-D111-4D46-894A-E2A38AD7677C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/>
              <a:t>Understanding Signature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Bad header information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Checksum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Simple error-checking procedure</a:t>
            </a:r>
          </a:p>
          <a:p>
            <a:pPr lvl="2"/>
            <a:r>
              <a:rPr lang="en-US" dirty="0"/>
              <a:t>Determines whether a message has been damaged or tampered with while in transit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Uses a mathematical formula</a:t>
            </a:r>
          </a:p>
          <a:p>
            <a:pPr>
              <a:lnSpc>
                <a:spcPct val="90000"/>
              </a:lnSpc>
            </a:pPr>
            <a:r>
              <a:rPr lang="en-US" dirty="0"/>
              <a:t>Suspicious data payload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Payload</a:t>
            </a:r>
          </a:p>
          <a:p>
            <a:pPr lvl="2"/>
            <a:r>
              <a:rPr lang="en-US" dirty="0"/>
              <a:t>Actual data sent from an application on one computer to an application on another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</a:t>
            </a:r>
            <a:r>
              <a:rPr lang="en-US" dirty="0" smtClean="0"/>
              <a:t>IDPSs </a:t>
            </a:r>
            <a:r>
              <a:rPr lang="en-US" dirty="0"/>
              <a:t>check for specific strings in the payload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1817B3-A257-49AD-A93D-9AF855C616D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/>
              <a:t>Understanding Signature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Suspicious data </a:t>
            </a:r>
            <a:r>
              <a:rPr lang="en-US" dirty="0" smtClean="0"/>
              <a:t>payload (cont’d)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Remote-access Trojans (RATs):open back doors that give the remote attacker administrative rights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Unix Sendmail program is exploited by adding codes to packet contents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Single-Packet Attacks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Also called “atomic attacks”</a:t>
            </a:r>
          </a:p>
          <a:p>
            <a:pPr lvl="1"/>
            <a:r>
              <a:rPr lang="en-US" dirty="0"/>
              <a:t>Completed by sending a single network packet from client to host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Does not need a connection to be established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Changes to IP option settings can cause a server to freeze </a:t>
            </a:r>
            <a:r>
              <a:rPr lang="en-US" dirty="0" smtClean="0"/>
              <a:t>up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EADC08-F76A-410D-B5F4-72DD05168F6D}" type="slidenum">
              <a:rPr lang="en-US"/>
              <a:pPr/>
              <a:t>12</a:t>
            </a:fld>
            <a:endParaRPr lang="en-US" dirty="0"/>
          </a:p>
        </p:txBody>
      </p:sp>
      <p:pic>
        <p:nvPicPr>
          <p:cNvPr id="553989" name="Picture 5" descr="C:\Users\Julie\Documents\DropBox\InstructorManuals\NetworkDefenseCounter\Figures\ch03\Table 3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4876800" cy="342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28900" y="5029495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3-1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IP options settings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9D8AED-BDA2-49B4-96CD-1452E5690DED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/>
              <a:t>Understanding Signature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Multiple-Packet Attacks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Also called “composite attacks”</a:t>
            </a:r>
          </a:p>
          <a:p>
            <a:pPr lvl="1"/>
            <a:r>
              <a:rPr lang="en-US" dirty="0"/>
              <a:t>Require a series of packets to be received and executed for the attack to be completed</a:t>
            </a:r>
          </a:p>
          <a:p>
            <a:pPr lvl="1"/>
            <a:r>
              <a:rPr lang="en-US" dirty="0"/>
              <a:t>Especially difficult to detect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Denial-of-service (DoS) attacks are obvious examples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ICMP </a:t>
            </a:r>
            <a:r>
              <a:rPr lang="en-US" dirty="0" smtClean="0"/>
              <a:t>flood: a type of DoS attack that occurs when multiple ICMP packets are sent to a single host on a network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Server becomes so busy responding to ICMP requests that it cannot process other traffic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4BA446-9B83-486F-9704-CD29DA41DFE0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</a:t>
            </a:r>
            <a:r>
              <a:rPr lang="en-US" dirty="0"/>
              <a:t>Packets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Packet sniffer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Captures </a:t>
            </a:r>
            <a:r>
              <a:rPr lang="en-US" dirty="0"/>
              <a:t>information about each TCP/IP packet it detects</a:t>
            </a:r>
          </a:p>
          <a:p>
            <a:pPr lvl="1"/>
            <a:r>
              <a:rPr lang="en-US" dirty="0"/>
              <a:t>Capturing packets and studying them can help you better understand what makes up a </a:t>
            </a:r>
            <a:r>
              <a:rPr lang="en-US" dirty="0" smtClean="0"/>
              <a:t>signature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Wireshark</a:t>
            </a:r>
          </a:p>
          <a:p>
            <a:pPr lvl="1"/>
            <a:r>
              <a:rPr lang="en-US" dirty="0" smtClean="0"/>
              <a:t>Be familiar with elements of TCP/IP packets discussed on pages 86-88 of textbook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255C28-ED36-4C25-B07B-456772B44BD3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77733" y="5817547"/>
            <a:ext cx="4746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3-3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An ICMP echo request packet capture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050" name="Picture 2" descr="C:\Users\Julie\Documents\DropBox\InstructorManuals\NetworkDefenseCounter\Figures\ch03\Fig 3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762000"/>
            <a:ext cx="4191000" cy="48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D87A9-C9C0-44C2-94D6-ABDD6E52E644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</a:t>
            </a:r>
            <a:r>
              <a:rPr lang="en-US" dirty="0"/>
              <a:t>Traffic Signatures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Need to detect whether traffic is normal or suspicious</a:t>
            </a:r>
          </a:p>
          <a:p>
            <a:pPr>
              <a:lnSpc>
                <a:spcPct val="90000"/>
              </a:lnSpc>
            </a:pPr>
            <a:r>
              <a:rPr lang="en-US" dirty="0"/>
              <a:t>Network baselining</a:t>
            </a:r>
          </a:p>
          <a:p>
            <a:pPr lvl="1"/>
            <a:r>
              <a:rPr lang="en-US" dirty="0"/>
              <a:t>Process of determining what is normal for your network before you can identify anomalies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E5C4D5-9123-44CA-9066-B76DF0AD27EF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Normal Network Traffic </a:t>
            </a:r>
            <a:r>
              <a:rPr lang="en-US" dirty="0"/>
              <a:t>Signatures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Important TCP </a:t>
            </a:r>
            <a:r>
              <a:rPr lang="en-US" dirty="0"/>
              <a:t>flags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SYN (0x2</a:t>
            </a:r>
            <a:r>
              <a:rPr lang="en-US" dirty="0" smtClean="0"/>
              <a:t>) – </a:t>
            </a:r>
            <a:r>
              <a:rPr lang="en-US" i="1" dirty="0" smtClean="0"/>
              <a:t>synchronize flag </a:t>
            </a:r>
            <a:r>
              <a:rPr lang="en-US" dirty="0" smtClean="0"/>
              <a:t>is sent when a connection is initiated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ACK (0x10</a:t>
            </a:r>
            <a:r>
              <a:rPr lang="en-US" dirty="0" smtClean="0"/>
              <a:t>) – </a:t>
            </a:r>
            <a:r>
              <a:rPr lang="en-US" i="1" dirty="0" smtClean="0"/>
              <a:t>acknowledgement flag </a:t>
            </a:r>
            <a:r>
              <a:rPr lang="en-US" dirty="0" smtClean="0"/>
              <a:t>is set to signal that the previous packet was received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PSH (0x8</a:t>
            </a:r>
            <a:r>
              <a:rPr lang="en-US" dirty="0" smtClean="0"/>
              <a:t>) – </a:t>
            </a:r>
            <a:r>
              <a:rPr lang="en-US" i="1" dirty="0" smtClean="0"/>
              <a:t>push flag </a:t>
            </a:r>
            <a:r>
              <a:rPr lang="en-US" dirty="0" smtClean="0"/>
              <a:t>indicates that immediate delivery is required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URG (0x20</a:t>
            </a:r>
            <a:r>
              <a:rPr lang="en-US" dirty="0" smtClean="0"/>
              <a:t>) – </a:t>
            </a:r>
            <a:r>
              <a:rPr lang="en-US" i="1" dirty="0" smtClean="0"/>
              <a:t>urgent flag </a:t>
            </a:r>
            <a:r>
              <a:rPr lang="en-US" dirty="0" smtClean="0"/>
              <a:t>is used when urgent data is being sent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RST (0x4</a:t>
            </a:r>
            <a:r>
              <a:rPr lang="en-US" dirty="0" smtClean="0"/>
              <a:t>) – </a:t>
            </a:r>
            <a:r>
              <a:rPr lang="en-US" i="1" dirty="0" smtClean="0"/>
              <a:t>reset flag </a:t>
            </a:r>
            <a:r>
              <a:rPr lang="en-US" dirty="0" smtClean="0"/>
              <a:t>is sent when one computer wants to stop and restart the connection in response to a problem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Normal Network Traffic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Important TCP </a:t>
            </a:r>
            <a:r>
              <a:rPr lang="en-US" dirty="0" smtClean="0"/>
              <a:t>flags (cont’d)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FIN (0x1</a:t>
            </a:r>
            <a:r>
              <a:rPr lang="en-US" dirty="0" smtClean="0"/>
              <a:t>) – </a:t>
            </a:r>
            <a:r>
              <a:rPr lang="en-US" i="1" dirty="0" smtClean="0"/>
              <a:t>finished flag</a:t>
            </a:r>
            <a:r>
              <a:rPr lang="en-US" dirty="0" smtClean="0"/>
              <a:t> lets one computer know that the other is finished sending data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Placement </a:t>
            </a:r>
            <a:r>
              <a:rPr lang="en-US" dirty="0"/>
              <a:t>and use of these flags are definite</a:t>
            </a:r>
          </a:p>
          <a:p>
            <a:pPr lvl="1"/>
            <a:r>
              <a:rPr lang="en-US" dirty="0"/>
              <a:t>Deviations from normal use mean that the communication is suspicious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C:\Users\Julie\Documents\DropBox\InstructorManuals\NetworkDefenseCounter\Figures\ch03\Fig 3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3" y="2209800"/>
            <a:ext cx="8001000" cy="219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4559711"/>
            <a:ext cx="4229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3-6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TShark capture of a TCP stream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288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0D1968-3DF4-4CA9-9B5A-A011803CC86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r>
              <a:rPr lang="en-US" dirty="0" smtClean="0"/>
              <a:t>Explain the Common Vulnerabilities and Exposures (CVE) standard</a:t>
            </a:r>
          </a:p>
          <a:p>
            <a:r>
              <a:rPr lang="en-US" dirty="0" smtClean="0"/>
              <a:t>Describe </a:t>
            </a:r>
            <a:r>
              <a:rPr lang="en-US" dirty="0"/>
              <a:t>the concepts of signature analysis</a:t>
            </a:r>
          </a:p>
          <a:p>
            <a:r>
              <a:rPr lang="en-US" dirty="0"/>
              <a:t>Detect normal and suspicious traffic signatures</a:t>
            </a:r>
          </a:p>
          <a:p>
            <a:r>
              <a:rPr lang="en-US" dirty="0"/>
              <a:t>Identify suspicious </a:t>
            </a:r>
            <a:r>
              <a:rPr lang="en-US" dirty="0" smtClean="0"/>
              <a:t>events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8DAFEE-0851-4E99-A0E5-5B7796AFBA1D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Normal Network Traffic Signatures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FTP S</a:t>
            </a:r>
            <a:r>
              <a:rPr lang="en-US" dirty="0" smtClean="0"/>
              <a:t>ignatures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Organizations that operate a public FTP server should regularly review the signatures of packets that attempt to access that server</a:t>
            </a:r>
            <a:endParaRPr lang="en-US" dirty="0"/>
          </a:p>
          <a:p>
            <a:pPr lvl="1"/>
            <a:r>
              <a:rPr lang="en-US" dirty="0" smtClean="0"/>
              <a:t>Normal </a:t>
            </a:r>
            <a:r>
              <a:rPr lang="en-US" dirty="0"/>
              <a:t>connection signature includes a three-way </a:t>
            </a:r>
            <a:r>
              <a:rPr lang="en-US" dirty="0" smtClean="0"/>
              <a:t>handshake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sequence of packets is shown in the next slides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871CF2-45E7-40FB-9CC3-8796D8B85AE7}" type="slidenum">
              <a:rPr lang="en-US"/>
              <a:pPr/>
              <a:t>21</a:t>
            </a:fld>
            <a:endParaRPr lang="en-US" dirty="0"/>
          </a:p>
        </p:txBody>
      </p:sp>
      <p:pic>
        <p:nvPicPr>
          <p:cNvPr id="2050" name="Picture 2" descr="C:\Users\Julie\Documents\DropBox\InstructorManuals\NetworkDefenseCounter\Figures\ch03\Fig 3-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5867400" cy="402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5240923"/>
            <a:ext cx="4284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3-7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The beginning of an FTP session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A1ACA-CF66-4A73-9A0B-2529DFAA00DF}" type="slidenum">
              <a:rPr lang="en-US"/>
              <a:pPr/>
              <a:t>22</a:t>
            </a:fld>
            <a:endParaRPr lang="en-US" dirty="0"/>
          </a:p>
        </p:txBody>
      </p:sp>
      <p:pic>
        <p:nvPicPr>
          <p:cNvPr id="3074" name="Picture 2" descr="C:\Users\Julie\Documents\DropBox\InstructorManuals\NetworkDefenseCounter\Figures\ch03\Fig 3-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540" y="990600"/>
            <a:ext cx="5785691" cy="419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33600" y="5300246"/>
            <a:ext cx="4137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3-8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Continuation of an FTP session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098" name="Picture 2" descr="C:\Users\Julie\Documents\DropBox\InstructorManuals\NetworkDefenseCounter\Figures\ch03\Fig 3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57458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181600"/>
            <a:ext cx="4994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3-9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The teardown of an FTP data connection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6514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D8FED0-637E-4165-985B-9E5115DEF2F8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Normal Network Traffic Signatures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Web </a:t>
            </a:r>
            <a:r>
              <a:rPr lang="en-US" dirty="0" smtClean="0"/>
              <a:t>Signatures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Most of the signatures in log files are Web </a:t>
            </a:r>
            <a:r>
              <a:rPr lang="en-US" dirty="0" smtClean="0"/>
              <a:t>related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signature is Web-related: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It consists of packets sent back and forth from a Web browser to a Web server as a connection is made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Normal communication consists of a sequence of packets distinguished by their TCP flags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011935-E75D-44FF-9A3B-0177EF62D380}" type="slidenum">
              <a:rPr lang="en-US"/>
              <a:pPr/>
              <a:t>25</a:t>
            </a:fld>
            <a:endParaRPr lang="en-US" dirty="0"/>
          </a:p>
        </p:txBody>
      </p:sp>
      <p:pic>
        <p:nvPicPr>
          <p:cNvPr id="5122" name="Picture 2" descr="C:\Users\Julie\Documents\DropBox\InstructorManuals\NetworkDefenseCounter\Figures\ch03\Fig 3-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79" y="1143000"/>
            <a:ext cx="698178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0795" y="5480255"/>
            <a:ext cx="8084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3-10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 normal exchange of packets between a Web browser and a Web server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Normal Network Traffic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Signatures (cont’d)</a:t>
            </a:r>
          </a:p>
          <a:p>
            <a:pPr lvl="1"/>
            <a:r>
              <a:rPr lang="en-US" dirty="0" smtClean="0"/>
              <a:t>Once the handshake is complete:</a:t>
            </a:r>
          </a:p>
          <a:p>
            <a:pPr lvl="2"/>
            <a:r>
              <a:rPr lang="en-US" dirty="0" smtClean="0"/>
              <a:t>Web browser sends a request to the Web server for Web page data (called an HTTP GET packet)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146" name="Picture 2" descr="C:\Users\Julie\Documents\DropBox\InstructorManuals\NetworkDefenseCounter\Figures\ch03\Fig 3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52800"/>
            <a:ext cx="54566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5867400"/>
            <a:ext cx="3359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3-11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An HTTP GET packet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6563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1200C-A07E-47DE-8B0C-023AC1BE8D0C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Abnormal Network Traffic Signatures</a:t>
            </a:r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Categories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Informational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Traffic might not be </a:t>
            </a:r>
            <a:r>
              <a:rPr lang="en-US" dirty="0" smtClean="0"/>
              <a:t>malicious but could be used to verify whether an attack has been successful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Reconnaissance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Attacker’s attempt to gain information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Unauthorized access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Traffic caused by someone who has gained unauthorized access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Denial of service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Traffic might be part of </a:t>
            </a:r>
            <a:r>
              <a:rPr lang="en-US" dirty="0" smtClean="0"/>
              <a:t>an attempt to slow or halt all connections on a network device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1F28CA-07C5-4D5E-9424-424361F8F13A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Abnormal Network Traffic Signatures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Ping </a:t>
            </a:r>
            <a:r>
              <a:rPr lang="en-US" dirty="0" smtClean="0"/>
              <a:t>Sweeps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Also called an ICMP sweep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Used by attackers to determine the location of a host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Attacker sends a series of ICMP echo request packets in a range of IP addresses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Ping sweep alone does not cause </a:t>
            </a:r>
            <a:r>
              <a:rPr lang="en-US" dirty="0" smtClean="0"/>
              <a:t>harm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IP address used in the ping sweep should be noted in order to track further activity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AN IDPS could be configured to transmit an alarm and block transmissions if this IP address attempts to connect to a specific host on a network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0DEEAD-7C3C-4F01-A852-E19675B3D24C}" type="slidenum">
              <a:rPr lang="en-US"/>
              <a:pPr/>
              <a:t>29</a:t>
            </a:fld>
            <a:endParaRPr lang="en-US" dirty="0"/>
          </a:p>
        </p:txBody>
      </p:sp>
      <p:pic>
        <p:nvPicPr>
          <p:cNvPr id="7170" name="Picture 2" descr="C:\Users\Julie\Documents\DropBox\InstructorManuals\NetworkDefenseCounter\Figures\ch03\Fig 3-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885941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8400" y="4800600"/>
            <a:ext cx="3765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3-12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An automated ping sweep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4A5BA-F670-4114-8986-85FCEB86222D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</a:t>
            </a:r>
            <a:r>
              <a:rPr lang="en-US" dirty="0"/>
              <a:t>the Common Vulnerabilities and </a:t>
            </a:r>
            <a:r>
              <a:rPr lang="en-US" dirty="0" smtClean="0"/>
              <a:t>Exposures </a:t>
            </a:r>
            <a:r>
              <a:rPr lang="en-US" dirty="0"/>
              <a:t>Standard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To prevent attacks, make </a:t>
            </a:r>
            <a:r>
              <a:rPr lang="en-US" dirty="0"/>
              <a:t>sure your security devices share information and coordinate with one another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</a:t>
            </a:r>
            <a:r>
              <a:rPr lang="en-US" dirty="0" smtClean="0"/>
              <a:t>device </a:t>
            </a:r>
            <a:r>
              <a:rPr lang="en-US" dirty="0"/>
              <a:t>uses its own “language</a:t>
            </a:r>
            <a:r>
              <a:rPr lang="en-US" dirty="0" smtClean="0"/>
              <a:t>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way they interpret signatures might differ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Common Vulnerabilities and Exposures (CVE</a:t>
            </a:r>
            <a:r>
              <a:rPr lang="en-US" dirty="0" smtClean="0"/>
              <a:t>) standard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Enables devices to share information using the same standard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FC88B8-B11A-4807-896C-2518A73B8054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Abnormal Network Traffic Signatures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Port </a:t>
            </a:r>
            <a:r>
              <a:rPr lang="en-US" dirty="0" smtClean="0"/>
              <a:t>Scans</a:t>
            </a:r>
            <a:endParaRPr lang="en-US" dirty="0"/>
          </a:p>
          <a:p>
            <a:pPr lvl="1"/>
            <a:r>
              <a:rPr lang="en-US" dirty="0"/>
              <a:t>Attempt to connect to a computer’s ports to see whether any are active and </a:t>
            </a:r>
            <a:r>
              <a:rPr lang="en-US" dirty="0" smtClean="0"/>
              <a:t>listening</a:t>
            </a:r>
          </a:p>
          <a:p>
            <a:pPr lvl="2"/>
            <a:r>
              <a:rPr lang="en-US" dirty="0" smtClean="0"/>
              <a:t>An attacker who finds an open port can exploit any known vulnerabilities associated with any service that runs on that port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Signature </a:t>
            </a:r>
            <a:r>
              <a:rPr lang="en-US" dirty="0" smtClean="0"/>
              <a:t>of a port scan typically </a:t>
            </a:r>
            <a:r>
              <a:rPr lang="en-US" dirty="0"/>
              <a:t>includes a SYN packet sent to each </a:t>
            </a:r>
            <a:r>
              <a:rPr lang="en-US" dirty="0" smtClean="0"/>
              <a:t>port on an IP address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FDE332-2F25-4CB4-A9CF-AE312FAF136A}" type="slidenum">
              <a:rPr lang="en-US"/>
              <a:pPr/>
              <a:t>31</a:t>
            </a:fld>
            <a:endParaRPr lang="en-US" dirty="0"/>
          </a:p>
        </p:txBody>
      </p:sp>
      <p:pic>
        <p:nvPicPr>
          <p:cNvPr id="8194" name="Picture 2" descr="C:\Users\Julie\Documents\DropBox\InstructorManuals\NetworkDefenseCounter\Figures\ch03\Fig 3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49879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81087" y="5072719"/>
            <a:ext cx="3575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3-13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An automated port scan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321AA5-0164-47FC-92DB-749C79632831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Abnormal Network Traffic Signatures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Random </a:t>
            </a:r>
            <a:r>
              <a:rPr lang="en-US" dirty="0" smtClean="0"/>
              <a:t>Back </a:t>
            </a:r>
            <a:r>
              <a:rPr lang="en-US" dirty="0"/>
              <a:t>D</a:t>
            </a:r>
            <a:r>
              <a:rPr lang="en-US" dirty="0" smtClean="0"/>
              <a:t>oor Scans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Back door – an undocumented or unauthorized hidden opening (such as a port) through which an attacker can access a computer, program, or other resource</a:t>
            </a:r>
            <a:endParaRPr lang="en-US" dirty="0"/>
          </a:p>
          <a:p>
            <a:pPr lvl="1"/>
            <a:r>
              <a:rPr lang="en-US" dirty="0"/>
              <a:t>Probes a computer to see if any ports are open and listening that are used by well-known Trojan programs</a:t>
            </a:r>
          </a:p>
          <a:p>
            <a:pPr lvl="1"/>
            <a:r>
              <a:rPr lang="en-US" dirty="0"/>
              <a:t>Trojan programs</a:t>
            </a:r>
          </a:p>
          <a:p>
            <a:pPr lvl="2"/>
            <a:r>
              <a:rPr lang="en-US" dirty="0"/>
              <a:t>Applications that seem to be harmless but can cause harm to a computer or its files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Abnormal Network Traffic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Trojan Scans</a:t>
            </a:r>
          </a:p>
          <a:p>
            <a:pPr lvl="1"/>
            <a:r>
              <a:rPr lang="en-US" dirty="0" smtClean="0"/>
              <a:t>Vanilla scan – all ports from 0 to 65,535 are probed one after another</a:t>
            </a:r>
          </a:p>
          <a:p>
            <a:pPr lvl="1"/>
            <a:r>
              <a:rPr lang="en-US" dirty="0" smtClean="0"/>
              <a:t>Strobe scan – scans only ports that are commonly used by specific programs</a:t>
            </a:r>
          </a:p>
          <a:p>
            <a:pPr lvl="2"/>
            <a:r>
              <a:rPr lang="en-US" dirty="0" smtClean="0"/>
              <a:t>A common type of strobe scan searches IP addresses for the presence of a specific Trojan program</a:t>
            </a:r>
          </a:p>
          <a:p>
            <a:pPr lvl="2"/>
            <a:r>
              <a:rPr lang="en-US" dirty="0" smtClean="0"/>
              <a:t>If a Trojan program has already operating, attackers save themselves the time of installing an new Trojan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53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7810C5-049E-4B5F-863D-5DCB3874F372}" type="slidenum">
              <a:rPr lang="en-US"/>
              <a:pPr/>
              <a:t>34</a:t>
            </a:fld>
            <a:endParaRPr lang="en-US" dirty="0"/>
          </a:p>
        </p:txBody>
      </p:sp>
      <p:pic>
        <p:nvPicPr>
          <p:cNvPr id="9218" name="Picture 2" descr="C:\Users\Julie\Documents\DropBox\InstructorManuals\NetworkDefenseCounter\Figures\ch03\Table 3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19383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9745" y="5179748"/>
            <a:ext cx="4736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Table 3-2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Examples of Trojan programs and ports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01668E-32D8-4DF5-81BE-3282D0CCCC47}" type="slidenum">
              <a:rPr lang="en-US"/>
              <a:pPr/>
              <a:t>35</a:t>
            </a:fld>
            <a:endParaRPr lang="en-US" dirty="0"/>
          </a:p>
        </p:txBody>
      </p:sp>
      <p:pic>
        <p:nvPicPr>
          <p:cNvPr id="10242" name="Picture 2" descr="C:\Users\Julie\Documents\DropBox\InstructorManuals\NetworkDefenseCounter\Figures\ch03\Fig 3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77726"/>
            <a:ext cx="7620000" cy="19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6400" y="4419600"/>
            <a:ext cx="522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3-14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 scan of a single host for existing Trojans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BBD22F-23AB-41EE-96D5-CBECB7E19DBE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Abnormal Network Traffic Signatures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Nmap </a:t>
            </a:r>
            <a:r>
              <a:rPr lang="en-US" dirty="0" smtClean="0"/>
              <a:t>Scans</a:t>
            </a:r>
            <a:endParaRPr lang="en-US" dirty="0"/>
          </a:p>
          <a:p>
            <a:pPr lvl="1"/>
            <a:r>
              <a:rPr lang="en-US" dirty="0"/>
              <a:t>Network mapper (Nmap)</a:t>
            </a:r>
          </a:p>
          <a:p>
            <a:pPr lvl="2"/>
            <a:r>
              <a:rPr lang="en-US" dirty="0"/>
              <a:t>Popular software tool for scanning </a:t>
            </a:r>
            <a:r>
              <a:rPr lang="en-US" dirty="0" smtClean="0"/>
              <a:t>networks</a:t>
            </a:r>
            <a:endParaRPr lang="en-US" dirty="0"/>
          </a:p>
          <a:p>
            <a:pPr lvl="1"/>
            <a:r>
              <a:rPr lang="en-US" dirty="0"/>
              <a:t>Examples of Nmap scans</a:t>
            </a:r>
          </a:p>
          <a:p>
            <a:pPr lvl="2"/>
            <a:r>
              <a:rPr lang="en-US" dirty="0"/>
              <a:t>SYN </a:t>
            </a:r>
            <a:r>
              <a:rPr lang="en-US" dirty="0" smtClean="0"/>
              <a:t>scan – a progression of packets with only the SYN flag set</a:t>
            </a:r>
            <a:endParaRPr lang="en-US" dirty="0"/>
          </a:p>
          <a:p>
            <a:pPr lvl="2"/>
            <a:r>
              <a:rPr lang="en-US" dirty="0"/>
              <a:t>FIN </a:t>
            </a:r>
            <a:r>
              <a:rPr lang="en-US" dirty="0" smtClean="0"/>
              <a:t>scan –only packets with the FIN flag set</a:t>
            </a:r>
            <a:endParaRPr lang="en-US" dirty="0"/>
          </a:p>
          <a:p>
            <a:pPr lvl="2"/>
            <a:r>
              <a:rPr lang="en-US" dirty="0"/>
              <a:t>ACK </a:t>
            </a:r>
            <a:r>
              <a:rPr lang="en-US" dirty="0" smtClean="0"/>
              <a:t>scan –only packets with the ACK flag set</a:t>
            </a:r>
            <a:endParaRPr lang="en-US" dirty="0"/>
          </a:p>
          <a:p>
            <a:pPr lvl="2"/>
            <a:r>
              <a:rPr lang="en-US" dirty="0"/>
              <a:t>Null </a:t>
            </a:r>
            <a:r>
              <a:rPr lang="en-US" dirty="0" smtClean="0"/>
              <a:t>scan – sequence of packets that have no flags set</a:t>
            </a:r>
          </a:p>
          <a:p>
            <a:pPr lvl="2"/>
            <a:r>
              <a:rPr lang="en-US" dirty="0" smtClean="0"/>
              <a:t>Xmas scan – sequence of packets that have the FIN PSH URG flags set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28573E-39E8-4E0B-8E53-DB0FB8CC0147}" type="slidenum">
              <a:rPr lang="en-US"/>
              <a:pPr/>
              <a:t>37</a:t>
            </a:fld>
            <a:endParaRPr lang="en-US" dirty="0"/>
          </a:p>
        </p:txBody>
      </p:sp>
      <p:pic>
        <p:nvPicPr>
          <p:cNvPr id="11266" name="Picture 2" descr="C:\Users\Julie\Documents\DropBox\InstructorManuals\NetworkDefenseCounter\Figures\ch03\Fig 3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07205"/>
            <a:ext cx="5943600" cy="385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64714" y="5317123"/>
            <a:ext cx="2909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3-15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Nmap SYN scan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3068B-B804-40E9-B119-DFDADE08A95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2290" name="Picture 2" descr="C:\Users\Julie\Documents\DropBox\InstructorManuals\NetworkDefenseCounter\Figures\ch03\Fig 3-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616545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75942" y="5105400"/>
            <a:ext cx="3013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3-16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Nmap Xmas scan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5379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E5F6C-27D9-4F16-ACC6-60D934F380A5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Suspicious Events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Attackers </a:t>
            </a:r>
            <a:r>
              <a:rPr lang="en-US" dirty="0" smtClean="0"/>
              <a:t>often avoid </a:t>
            </a:r>
            <a:r>
              <a:rPr lang="en-US" dirty="0"/>
              <a:t>launching well-known attacks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waiting intervals to fool detection </a:t>
            </a:r>
            <a:r>
              <a:rPr lang="en-US" dirty="0" smtClean="0"/>
              <a:t>systems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Scan throttling – often used by attackers to delay the progression of a scan over hours, days, or weeks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Reviewing log files manually can be overwhelming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check them and identify potential attacks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 IDPS can help </a:t>
            </a:r>
            <a:r>
              <a:rPr lang="en-US" dirty="0"/>
              <a:t>you with this task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IDPSs </a:t>
            </a:r>
            <a:r>
              <a:rPr lang="en-US" dirty="0"/>
              <a:t>depend on extensive databases of attack signatures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A16AAF-8D2F-45F1-A7AA-B6284937408B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CVE Works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CVE enables hardware and </a:t>
            </a:r>
            <a:r>
              <a:rPr lang="en-US" dirty="0" smtClean="0"/>
              <a:t>security devices </a:t>
            </a:r>
            <a:r>
              <a:rPr lang="en-US" dirty="0"/>
              <a:t>to draw from the same database of vulnerabilities</a:t>
            </a:r>
          </a:p>
          <a:p>
            <a:pPr>
              <a:lnSpc>
                <a:spcPct val="90000"/>
              </a:lnSpc>
            </a:pPr>
            <a:r>
              <a:rPr lang="en-US" dirty="0"/>
              <a:t>Benefits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Stronger security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Better </a:t>
            </a:r>
            <a:r>
              <a:rPr lang="en-US" dirty="0" smtClean="0"/>
              <a:t>performance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When purchasing an intrusion detection and prevention system (IDPS)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Make sure they support CVE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AAFA8-DD75-4808-8F8F-7700FB91A1E1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Header Discrepancies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Falsified IP address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Attacker can insert a false address into the IP header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Make the packet more difficult to trace back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Also known as IP </a:t>
            </a:r>
            <a:r>
              <a:rPr lang="en-US" dirty="0" smtClean="0"/>
              <a:t>spoofing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land attack is an example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Occurs when a detected IP packet the same source and destination IP address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Localhost source spoof is another example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source address of 127.0.0.1 occurs in a packet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Falsified port number or protocol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Protocol numbers can also be </a:t>
            </a:r>
            <a:r>
              <a:rPr lang="en-US" dirty="0" smtClean="0"/>
              <a:t>altered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Port numbers should never be set to 0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Header Discrepancies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Illegal TCP flags</a:t>
            </a:r>
          </a:p>
          <a:p>
            <a:pPr lvl="1"/>
            <a:r>
              <a:rPr lang="en-US" dirty="0"/>
              <a:t>Look at the TCP flags for violations of normal usage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Examples of SYN and FIN flags misuse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SYN/FIN flags should not exist in normal traffic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SYN/FIN/PSH,SYN/FIN/RST,SYN/FIN/RST/PSH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Use is sometimes called an Xmas attack</a:t>
            </a:r>
          </a:p>
          <a:p>
            <a:pPr lvl="2"/>
            <a:r>
              <a:rPr lang="en-US" dirty="0" smtClean="0"/>
              <a:t>Packets should never contain a FIN flag by itself</a:t>
            </a:r>
          </a:p>
          <a:p>
            <a:pPr lvl="2"/>
            <a:r>
              <a:rPr lang="en-US" dirty="0" smtClean="0"/>
              <a:t>A SYN-only packet should not contain any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43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650807-67CB-4D0E-AED8-A30E5447B929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Header </a:t>
            </a:r>
            <a:r>
              <a:rPr lang="en-US" dirty="0" smtClean="0"/>
              <a:t>Discrepancies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TCP or IP options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TCP options can alert you of an attack</a:t>
            </a:r>
          </a:p>
          <a:p>
            <a:pPr lvl="2"/>
            <a:r>
              <a:rPr lang="en-US" dirty="0"/>
              <a:t>Only one MSS </a:t>
            </a:r>
            <a:r>
              <a:rPr lang="en-US" dirty="0" smtClean="0"/>
              <a:t>or window option </a:t>
            </a:r>
            <a:r>
              <a:rPr lang="en-US" dirty="0"/>
              <a:t>should appear in a packet</a:t>
            </a:r>
          </a:p>
          <a:p>
            <a:pPr lvl="2"/>
            <a:r>
              <a:rPr lang="en-US" dirty="0"/>
              <a:t>MSS, NOP, and SackOK should appear only in packets that have the SYN and/or ACK flag set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IP </a:t>
            </a:r>
            <a:r>
              <a:rPr lang="en-US" dirty="0"/>
              <a:t>options</a:t>
            </a:r>
          </a:p>
          <a:p>
            <a:pPr lvl="2"/>
            <a:r>
              <a:rPr lang="en-US" dirty="0"/>
              <a:t>Originally intended as ways to insert special handling instructions into packets</a:t>
            </a:r>
          </a:p>
          <a:p>
            <a:pPr lvl="2"/>
            <a:r>
              <a:rPr lang="en-US" dirty="0"/>
              <a:t>Attackers mostly use IP options now for attack </a:t>
            </a:r>
            <a:r>
              <a:rPr lang="en-US" dirty="0" smtClean="0"/>
              <a:t>attempts</a:t>
            </a:r>
          </a:p>
          <a:p>
            <a:pPr lvl="2"/>
            <a:r>
              <a:rPr lang="en-US" dirty="0" smtClean="0"/>
              <a:t>IPv6 removed options field and replaced it with extension headers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8C1429-7D0D-4FC1-91D2-67CFCC008D29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Header </a:t>
            </a:r>
            <a:r>
              <a:rPr lang="en-US" dirty="0" smtClean="0"/>
              <a:t>Discrepancies</a:t>
            </a:r>
            <a:endParaRPr lang="en-US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Fragmentation abuses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Maximum transmit unit (MTU)</a:t>
            </a:r>
          </a:p>
          <a:p>
            <a:pPr lvl="2"/>
            <a:r>
              <a:rPr lang="en-US" dirty="0"/>
              <a:t>Maximum packet size that can be transmitted over a network</a:t>
            </a:r>
          </a:p>
          <a:p>
            <a:pPr lvl="1"/>
            <a:r>
              <a:rPr lang="en-US" dirty="0"/>
              <a:t>Packets larger than the MTU must be fragmented</a:t>
            </a:r>
          </a:p>
          <a:p>
            <a:pPr lvl="2"/>
            <a:r>
              <a:rPr lang="en-US" dirty="0"/>
              <a:t>Broken into multiple segments small enough for the network to </a:t>
            </a:r>
            <a:r>
              <a:rPr lang="en-US" dirty="0" smtClean="0"/>
              <a:t>handle</a:t>
            </a:r>
          </a:p>
          <a:p>
            <a:pPr lvl="1"/>
            <a:r>
              <a:rPr lang="en-US" dirty="0" smtClean="0"/>
              <a:t>An IDPS should be configured to send an alarm if it encounters a large number of fragmented packets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Packet Header Discrepancies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Fragmentation abuses (cont’d)</a:t>
            </a:r>
          </a:p>
          <a:p>
            <a:pPr lvl="1"/>
            <a:r>
              <a:rPr lang="en-US" dirty="0" smtClean="0"/>
              <a:t>IPv4</a:t>
            </a:r>
          </a:p>
          <a:p>
            <a:pPr lvl="2"/>
            <a:r>
              <a:rPr lang="en-US" dirty="0" smtClean="0"/>
              <a:t>Overlapping fragments – two fragments of the same packet have the same position within the packet</a:t>
            </a:r>
            <a:endParaRPr lang="en-US" dirty="0"/>
          </a:p>
          <a:p>
            <a:pPr lvl="2"/>
            <a:r>
              <a:rPr lang="en-US" dirty="0"/>
              <a:t>Fragments that are too </a:t>
            </a:r>
            <a:r>
              <a:rPr lang="en-US" dirty="0" smtClean="0"/>
              <a:t>large – IP packet can be no larger than 65,535 bytes</a:t>
            </a:r>
            <a:endParaRPr lang="en-US" dirty="0"/>
          </a:p>
          <a:p>
            <a:pPr lvl="2"/>
            <a:r>
              <a:rPr lang="en-US" dirty="0"/>
              <a:t>Fragments </a:t>
            </a:r>
            <a:r>
              <a:rPr lang="en-US" dirty="0" smtClean="0"/>
              <a:t>overwrite data – early fragments are transmitted along with random data and later fragments overwrite the random data</a:t>
            </a:r>
          </a:p>
          <a:p>
            <a:pPr lvl="2"/>
            <a:r>
              <a:rPr lang="en-US" dirty="0" smtClean="0"/>
              <a:t>Fragments are too small – if any fragment (other than the final fragment) is less than 400 bytes, it has probably been crafted intentionally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2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Packet Header Discrepancies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Fragmentation abuses (cont’d)</a:t>
            </a:r>
          </a:p>
          <a:p>
            <a:pPr lvl="1"/>
            <a:r>
              <a:rPr lang="en-US" dirty="0" smtClean="0"/>
              <a:t>IPv6</a:t>
            </a:r>
          </a:p>
          <a:p>
            <a:pPr lvl="2"/>
            <a:r>
              <a:rPr lang="en-US" dirty="0" smtClean="0"/>
              <a:t>Fragments with a destination address of a network device – if a router, firewall, or other device is the destination of fragmented IPv6 packets, a DoS attack might be intended</a:t>
            </a:r>
          </a:p>
          <a:p>
            <a:pPr lvl="2"/>
            <a:r>
              <a:rPr lang="en-US" dirty="0" smtClean="0"/>
              <a:t>Fragments are too small - </a:t>
            </a:r>
            <a:r>
              <a:rPr lang="en-US" dirty="0"/>
              <a:t>if any fragment (other than the final fragment) is less than </a:t>
            </a:r>
            <a:r>
              <a:rPr lang="en-US" dirty="0" smtClean="0"/>
              <a:t>1280 </a:t>
            </a:r>
            <a:r>
              <a:rPr lang="en-US" dirty="0"/>
              <a:t>bytes, it has probably been crafted </a:t>
            </a:r>
            <a:r>
              <a:rPr lang="en-US" dirty="0" smtClean="0"/>
              <a:t>intentionally</a:t>
            </a:r>
          </a:p>
          <a:p>
            <a:pPr lvl="2"/>
            <a:r>
              <a:rPr lang="en-US" dirty="0" smtClean="0"/>
              <a:t>Fragments that arrive too slowly – fragments that take more than 60 seconds to deliver should be dropped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A2697-BE31-4FDF-85E7-13AC7947E4A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08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3351EE-16F8-4393-AC4E-C8C0AC4A5496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Attacks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Advanced </a:t>
            </a:r>
            <a:r>
              <a:rPr lang="en-US" dirty="0" smtClean="0"/>
              <a:t>IDPS </a:t>
            </a:r>
            <a:r>
              <a:rPr lang="en-US" dirty="0"/>
              <a:t>evasion techniques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Polymorphic buffer overflow attack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Uses a tool called ADMutate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Alters </a:t>
            </a:r>
            <a:r>
              <a:rPr lang="en-US" dirty="0"/>
              <a:t>an attack’s shell code to differ from the known signature </a:t>
            </a:r>
            <a:r>
              <a:rPr lang="en-US"/>
              <a:t>many </a:t>
            </a:r>
            <a:r>
              <a:rPr lang="en-US" smtClean="0"/>
              <a:t>IDPSs </a:t>
            </a:r>
            <a:r>
              <a:rPr lang="en-US" dirty="0"/>
              <a:t>use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Once packets reach the target, they reassemble into original form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Path obfuscation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Directory path in payload is obfuscated by using multiple forward </a:t>
            </a:r>
            <a:r>
              <a:rPr lang="en-US" dirty="0" smtClean="0"/>
              <a:t>slashes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61F3D4-01A1-493F-A50F-8CB52F818F57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Advanced </a:t>
            </a:r>
            <a:r>
              <a:rPr lang="en-US" dirty="0" smtClean="0"/>
              <a:t>IDPS </a:t>
            </a:r>
            <a:r>
              <a:rPr lang="en-US" dirty="0"/>
              <a:t>evasion </a:t>
            </a:r>
            <a:r>
              <a:rPr lang="en-US" dirty="0" smtClean="0"/>
              <a:t>techniques (cont’d)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Common Gateway Interface (CGI) scripts</a:t>
            </a:r>
          </a:p>
          <a:p>
            <a:pPr lvl="2"/>
            <a:r>
              <a:rPr lang="en-US" dirty="0"/>
              <a:t>Scripts used to process data submitted over the Internet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Examples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Count.cgi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FormMail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AnyForm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Php.cgi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TextCounter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GuestBook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61F3D4-01A1-493F-A50F-8CB52F818F57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Advanced </a:t>
            </a:r>
            <a:r>
              <a:rPr lang="en-US" dirty="0" smtClean="0"/>
              <a:t>IDPS </a:t>
            </a:r>
            <a:r>
              <a:rPr lang="en-US" dirty="0"/>
              <a:t>evasion </a:t>
            </a:r>
            <a:r>
              <a:rPr lang="en-US" dirty="0" smtClean="0"/>
              <a:t>techniques (cont’d)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Packet injection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Attackers can craft packets that comply with protocols that can be inserted into network traffic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Tools such as Nemesis are supposed to be useful for testing IDPSs and firewalls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Can be used to disrupt communications, spoof a variety of systems, and carry out a number of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25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E5DCEE-D64B-4979-B64E-780642FAF2D6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Remote Procedure Call (RPC)</a:t>
            </a:r>
          </a:p>
          <a:p>
            <a:pPr lvl="1"/>
            <a:r>
              <a:rPr lang="en-US" dirty="0"/>
              <a:t>Standard set of communication rules </a:t>
            </a:r>
          </a:p>
          <a:p>
            <a:pPr lvl="1"/>
            <a:r>
              <a:rPr lang="en-US" dirty="0"/>
              <a:t>Allows one computer to request a service from another computer on a network</a:t>
            </a:r>
          </a:p>
          <a:p>
            <a:r>
              <a:rPr lang="en-US" dirty="0"/>
              <a:t>Portmapper</a:t>
            </a:r>
          </a:p>
          <a:p>
            <a:pPr lvl="1"/>
            <a:r>
              <a:rPr lang="en-US" dirty="0"/>
              <a:t>Maintains a record of each remotely accessible program and the port it uses</a:t>
            </a:r>
          </a:p>
          <a:p>
            <a:pPr lvl="1"/>
            <a:r>
              <a:rPr lang="en-US" dirty="0"/>
              <a:t>Converts RPC program numbers into TCP/IP port numbers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058A79-C6C9-4075-8504-9B9EB7060906}" type="slidenum">
              <a:rPr lang="en-US"/>
              <a:pPr/>
              <a:t>5</a:t>
            </a:fld>
            <a:endParaRPr lang="en-US" dirty="0"/>
          </a:p>
        </p:txBody>
      </p:sp>
      <p:pic>
        <p:nvPicPr>
          <p:cNvPr id="481289" name="Picture 9" descr="C:\Users\Julie\Documents\DropBox\InstructorManuals\NetworkDefenseCounter\Figures\ch03\Fig 3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86" y="609600"/>
            <a:ext cx="6163614" cy="48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9492" y="5662411"/>
            <a:ext cx="783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3-1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CVE enables multiple devices to work together to detect possible attacks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76D610-3DB2-4413-AB86-BFD4132B30B9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</a:t>
            </a:r>
            <a:r>
              <a:rPr lang="en-US" dirty="0" smtClean="0"/>
              <a:t>Calls</a:t>
            </a:r>
            <a:endParaRPr 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RPC-related events that should trigger IDPS alarms: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RPC dump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Targeted host receives an RPC dump request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RPC set spoof</a:t>
            </a:r>
          </a:p>
          <a:p>
            <a:pPr lvl="2"/>
            <a:r>
              <a:rPr lang="en-US" dirty="0"/>
              <a:t>Targeted host receives an RPC set request from a source IP address of </a:t>
            </a:r>
            <a:r>
              <a:rPr lang="en-US" dirty="0" smtClean="0"/>
              <a:t>127.0.0.1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RPC NFS sweep</a:t>
            </a:r>
          </a:p>
          <a:p>
            <a:pPr lvl="2"/>
            <a:r>
              <a:rPr lang="en-US" dirty="0"/>
              <a:t>Targeted host receives series of requests for the Network File System (NFS) on different ports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E5A337-5705-4CBE-97D9-32706A966D73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/>
              <a:t>Common Vulnerabilities and Exposures (CVE)</a:t>
            </a:r>
          </a:p>
          <a:p>
            <a:pPr lvl="1"/>
            <a:r>
              <a:rPr lang="en-US" dirty="0"/>
              <a:t>Enables security devices to share attack signatures and information about network vulnerabilities</a:t>
            </a:r>
          </a:p>
          <a:p>
            <a:r>
              <a:rPr lang="en-US" dirty="0" smtClean="0"/>
              <a:t>Interpreting </a:t>
            </a:r>
            <a:r>
              <a:rPr lang="en-US" dirty="0"/>
              <a:t>network traffic </a:t>
            </a:r>
            <a:r>
              <a:rPr lang="en-US" dirty="0" smtClean="0"/>
              <a:t>signatures can </a:t>
            </a:r>
            <a:r>
              <a:rPr lang="en-US" dirty="0"/>
              <a:t>help prevent network intrusions</a:t>
            </a:r>
          </a:p>
          <a:p>
            <a:r>
              <a:rPr lang="en-US" dirty="0"/>
              <a:t>Analysis of traffic </a:t>
            </a:r>
            <a:r>
              <a:rPr lang="en-US" dirty="0" smtClean="0"/>
              <a:t>signatures is an integral </a:t>
            </a:r>
            <a:r>
              <a:rPr lang="en-US" dirty="0"/>
              <a:t>aspect of intrusion prevention</a:t>
            </a:r>
          </a:p>
          <a:p>
            <a:pPr lvl="1"/>
            <a:r>
              <a:rPr lang="en-US" dirty="0"/>
              <a:t>Possible intrusions are marked by invalid </a:t>
            </a:r>
            <a:r>
              <a:rPr lang="en-US" dirty="0" smtClean="0"/>
              <a:t>settings</a:t>
            </a:r>
          </a:p>
          <a:p>
            <a:r>
              <a:rPr lang="en-US" dirty="0" smtClean="0"/>
              <a:t>TCP flags are used in sequence to create a normal three-way handshake between two computers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0DA2C-4E26-4861-BA20-C7B853B61A58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 smtClean="0"/>
              <a:t>Learn </a:t>
            </a:r>
            <a:r>
              <a:rPr lang="en-US" dirty="0"/>
              <a:t>what normal traffic signatures look like</a:t>
            </a:r>
          </a:p>
          <a:p>
            <a:pPr lvl="1"/>
            <a:r>
              <a:rPr lang="en-US" dirty="0"/>
              <a:t>Help identify signatures of suspicious connection attempts</a:t>
            </a:r>
          </a:p>
          <a:p>
            <a:r>
              <a:rPr lang="en-US" dirty="0" smtClean="0"/>
              <a:t>Suspicious </a:t>
            </a:r>
            <a:r>
              <a:rPr lang="en-US" dirty="0"/>
              <a:t>network events</a:t>
            </a:r>
          </a:p>
          <a:p>
            <a:pPr lvl="1"/>
            <a:r>
              <a:rPr lang="en-US" dirty="0"/>
              <a:t>“Orphaned” packets</a:t>
            </a:r>
          </a:p>
          <a:p>
            <a:pPr lvl="1"/>
            <a:r>
              <a:rPr lang="en-US" dirty="0"/>
              <a:t>Land attacks</a:t>
            </a:r>
          </a:p>
          <a:p>
            <a:pPr lvl="1"/>
            <a:r>
              <a:rPr lang="en-US" dirty="0"/>
              <a:t>Localhost source spoof</a:t>
            </a:r>
          </a:p>
          <a:p>
            <a:pPr lvl="1"/>
            <a:r>
              <a:rPr lang="en-US" dirty="0"/>
              <a:t>Falsified protocol numbers</a:t>
            </a:r>
          </a:p>
          <a:p>
            <a:pPr lvl="1"/>
            <a:r>
              <a:rPr lang="en-US" dirty="0"/>
              <a:t>Illegal combinations of TCP </a:t>
            </a:r>
            <a:r>
              <a:rPr lang="en-US" dirty="0" smtClean="0"/>
              <a:t>flags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17CAF3-C861-4FEF-BEAB-36F06509669C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/>
              <a:t>Advanced attacks</a:t>
            </a:r>
          </a:p>
          <a:p>
            <a:pPr lvl="1"/>
            <a:r>
              <a:rPr lang="en-US" dirty="0"/>
              <a:t>Difficult to detect without a database of intrusion signatures or user behaviors</a:t>
            </a:r>
          </a:p>
          <a:p>
            <a:r>
              <a:rPr lang="en-US" dirty="0" smtClean="0"/>
              <a:t>Advanced </a:t>
            </a:r>
            <a:r>
              <a:rPr lang="en-US" dirty="0"/>
              <a:t>attack methods include</a:t>
            </a:r>
          </a:p>
          <a:p>
            <a:pPr lvl="1"/>
            <a:r>
              <a:rPr lang="en-US" dirty="0"/>
              <a:t>Exploiting CGI vulnerabilities</a:t>
            </a:r>
          </a:p>
          <a:p>
            <a:pPr lvl="1"/>
            <a:r>
              <a:rPr lang="en-US" dirty="0"/>
              <a:t>Misusing Remote Procedure </a:t>
            </a:r>
            <a:r>
              <a:rPr lang="en-US" dirty="0" smtClean="0"/>
              <a:t>Calls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830EE-8C0A-47F5-8073-D385EFBC30E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CVE Vulnerabilities Descriptions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V</a:t>
            </a:r>
            <a:r>
              <a:rPr lang="en-US" dirty="0" smtClean="0"/>
              <a:t>iew </a:t>
            </a:r>
            <a:r>
              <a:rPr lang="en-US" dirty="0"/>
              <a:t>current CVE vulnerabilities online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List can be downloaded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CVE list is not a vulnerability database that can be used </a:t>
            </a:r>
            <a:r>
              <a:rPr lang="en-US" dirty="0" smtClean="0"/>
              <a:t>to repair attacks on an IDPS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Information in a CVE reference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Name of the vulnerability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Short description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References to the event in other databases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Such as BUGTRAQ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ECEC54-6DBD-4479-BB89-8D94EF2F86EA}" type="slidenum">
              <a:rPr lang="en-US"/>
              <a:pPr/>
              <a:t>7</a:t>
            </a:fld>
            <a:endParaRPr lang="en-US" dirty="0"/>
          </a:p>
        </p:txBody>
      </p:sp>
      <p:pic>
        <p:nvPicPr>
          <p:cNvPr id="602117" name="Picture 5" descr="C:\Users\Julie\Documents\DropBox\InstructorManuals\NetworkDefenseCounter\Figures\ch03\Fig 3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799"/>
            <a:ext cx="4800600" cy="398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86142" y="5410200"/>
            <a:ext cx="4753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3-2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CVE candidate listing CVE-2012-0390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23A50-1655-46C7-AD04-4B0718C804B5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/>
              <a:t>Understanding Signature Analysis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Signature – set of characteristics used to define a type of network </a:t>
            </a:r>
            <a:r>
              <a:rPr lang="en-US" dirty="0" smtClean="0"/>
              <a:t>activity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IP numbers and options, TCP flags, and port numbers are examples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Some intrusion-detection devices </a:t>
            </a:r>
            <a:r>
              <a:rPr lang="en-US" dirty="0"/>
              <a:t>assemble databases of “normal” traffic signatures</a:t>
            </a:r>
          </a:p>
          <a:p>
            <a:pPr lvl="1"/>
            <a:r>
              <a:rPr lang="en-US" dirty="0"/>
              <a:t>Deviations from normal signatures trigger an alarm</a:t>
            </a:r>
          </a:p>
          <a:p>
            <a:r>
              <a:rPr lang="en-US" dirty="0"/>
              <a:t>Other devices refer to a database of well-known attack signatures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Traffic that matches stored signatures triggers an </a:t>
            </a:r>
            <a:r>
              <a:rPr lang="en-US" dirty="0" smtClean="0"/>
              <a:t>alarm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DDD4D2-C54D-4ED7-B8A5-394A672235F3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/>
              <a:t>Understanding Signature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Signature </a:t>
            </a:r>
            <a:r>
              <a:rPr lang="en-US" dirty="0" smtClean="0"/>
              <a:t>analysis:</a:t>
            </a:r>
            <a:endParaRPr lang="en-US" dirty="0"/>
          </a:p>
          <a:p>
            <a:pPr lvl="1"/>
            <a:r>
              <a:rPr lang="en-US" dirty="0" smtClean="0"/>
              <a:t>Practice of analyzing and understanding </a:t>
            </a:r>
            <a:r>
              <a:rPr lang="en-US" dirty="0"/>
              <a:t>TCP/IP communications </a:t>
            </a:r>
            <a:r>
              <a:rPr lang="en-US" dirty="0" smtClean="0"/>
              <a:t>to determine </a:t>
            </a:r>
            <a:r>
              <a:rPr lang="en-US" dirty="0"/>
              <a:t>whether they are legitimate or suspicious</a:t>
            </a:r>
          </a:p>
          <a:p>
            <a:pPr>
              <a:lnSpc>
                <a:spcPct val="90000"/>
              </a:lnSpc>
            </a:pPr>
            <a:r>
              <a:rPr lang="en-US" dirty="0"/>
              <a:t>Bad header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Packets </a:t>
            </a:r>
            <a:r>
              <a:rPr lang="en-US" dirty="0"/>
              <a:t>are </a:t>
            </a:r>
            <a:r>
              <a:rPr lang="en-US" dirty="0" smtClean="0"/>
              <a:t>often altered through header information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Suspicious signatures can include malformed</a:t>
            </a:r>
          </a:p>
          <a:p>
            <a:pPr lvl="2"/>
            <a:r>
              <a:rPr lang="en-US" dirty="0"/>
              <a:t>Source and destination IP address</a:t>
            </a:r>
          </a:p>
          <a:p>
            <a:pPr lvl="2"/>
            <a:r>
              <a:rPr lang="en-US" dirty="0"/>
              <a:t>Source and destination port number</a:t>
            </a:r>
          </a:p>
          <a:p>
            <a:pPr lvl="2"/>
            <a:r>
              <a:rPr lang="en-US" dirty="0"/>
              <a:t>IP options, </a:t>
            </a:r>
            <a:r>
              <a:rPr lang="en-US" dirty="0" smtClean="0"/>
              <a:t>protocol and checksums</a:t>
            </a:r>
          </a:p>
          <a:p>
            <a:pPr lvl="2"/>
            <a:r>
              <a:rPr lang="en-US" dirty="0" smtClean="0"/>
              <a:t>IP </a:t>
            </a:r>
            <a:r>
              <a:rPr lang="en-US" dirty="0"/>
              <a:t>fragmentation flags, offset, or identification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2869</Words>
  <Application>Microsoft Office PowerPoint</Application>
  <PresentationFormat>On-screen Show (4:3)</PresentationFormat>
  <Paragraphs>443</Paragraphs>
  <Slides>53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Default Design</vt:lpstr>
      <vt:lpstr>Guide to Network Defense and Countermeasures  Third Edition </vt:lpstr>
      <vt:lpstr>Objectives</vt:lpstr>
      <vt:lpstr>Examining the Common Vulnerabilities and Exposures Standard</vt:lpstr>
      <vt:lpstr>How the CVE Works</vt:lpstr>
      <vt:lpstr>PowerPoint Presentation</vt:lpstr>
      <vt:lpstr>Scanning CVE Vulnerabilities Descriptions</vt:lpstr>
      <vt:lpstr>PowerPoint Presentation</vt:lpstr>
      <vt:lpstr>Understanding Signature Analysis</vt:lpstr>
      <vt:lpstr>Understanding Signature Analysis</vt:lpstr>
      <vt:lpstr>Understanding Signature Analysis</vt:lpstr>
      <vt:lpstr>Understanding Signature Analysis</vt:lpstr>
      <vt:lpstr>PowerPoint Presentation</vt:lpstr>
      <vt:lpstr>Understanding Signature Analysis</vt:lpstr>
      <vt:lpstr>Analyzing Packets</vt:lpstr>
      <vt:lpstr>PowerPoint Presentation</vt:lpstr>
      <vt:lpstr>Analyzing Traffic Signatures</vt:lpstr>
      <vt:lpstr>Examining Normal Network Traffic Signatures</vt:lpstr>
      <vt:lpstr>Examining Normal Network Traffic Signatures</vt:lpstr>
      <vt:lpstr>PowerPoint Presentation</vt:lpstr>
      <vt:lpstr>Examining Normal Network Traffic Signatures</vt:lpstr>
      <vt:lpstr>PowerPoint Presentation</vt:lpstr>
      <vt:lpstr>PowerPoint Presentation</vt:lpstr>
      <vt:lpstr>PowerPoint Presentation</vt:lpstr>
      <vt:lpstr>Examining Normal Network Traffic Signatures</vt:lpstr>
      <vt:lpstr>PowerPoint Presentation</vt:lpstr>
      <vt:lpstr>Examining Normal Network Traffic Signatures</vt:lpstr>
      <vt:lpstr>Examining Abnormal Network Traffic Signatures</vt:lpstr>
      <vt:lpstr>Examining Abnormal Network Traffic Signatures</vt:lpstr>
      <vt:lpstr>PowerPoint Presentation</vt:lpstr>
      <vt:lpstr>Examining Abnormal Network Traffic Signatures</vt:lpstr>
      <vt:lpstr>PowerPoint Presentation</vt:lpstr>
      <vt:lpstr>Examining Abnormal Network Traffic Signatures</vt:lpstr>
      <vt:lpstr>Examining Abnormal Network Traffic Signatures</vt:lpstr>
      <vt:lpstr>PowerPoint Presentation</vt:lpstr>
      <vt:lpstr>PowerPoint Presentation</vt:lpstr>
      <vt:lpstr>Examining Abnormal Network Traffic Signatures</vt:lpstr>
      <vt:lpstr>PowerPoint Presentation</vt:lpstr>
      <vt:lpstr>PowerPoint Presentation</vt:lpstr>
      <vt:lpstr>Identifying Suspicious Events</vt:lpstr>
      <vt:lpstr>Packet Header Discrepancies</vt:lpstr>
      <vt:lpstr>Packet Header Discrepancies</vt:lpstr>
      <vt:lpstr>Packet Header Discrepancies</vt:lpstr>
      <vt:lpstr>Packet Header Discrepancies</vt:lpstr>
      <vt:lpstr>Packet Header Discrepancies</vt:lpstr>
      <vt:lpstr>Packet Header Discrepancies</vt:lpstr>
      <vt:lpstr>Advanced Attacks</vt:lpstr>
      <vt:lpstr>Advanced Attacks</vt:lpstr>
      <vt:lpstr>Advanced Attacks</vt:lpstr>
      <vt:lpstr>Remote Procedure Calls</vt:lpstr>
      <vt:lpstr>Remote Procedure Calls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Network Defense and Countermeasures</dc:title>
  <dc:subject>Chapter Four</dc:subject>
  <dc:creator/>
  <cp:lastModifiedBy/>
  <cp:revision>481</cp:revision>
  <dcterms:created xsi:type="dcterms:W3CDTF">2002-09-27T23:29:22Z</dcterms:created>
  <dcterms:modified xsi:type="dcterms:W3CDTF">2012-12-07T21:00:04Z</dcterms:modified>
</cp:coreProperties>
</file>