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319" r:id="rId2"/>
    <p:sldId id="257" r:id="rId3"/>
    <p:sldId id="504" r:id="rId4"/>
    <p:sldId id="477" r:id="rId5"/>
    <p:sldId id="480" r:id="rId6"/>
    <p:sldId id="575" r:id="rId7"/>
    <p:sldId id="576" r:id="rId8"/>
    <p:sldId id="577" r:id="rId9"/>
    <p:sldId id="598" r:id="rId10"/>
    <p:sldId id="578" r:id="rId11"/>
    <p:sldId id="580" r:id="rId12"/>
    <p:sldId id="581" r:id="rId13"/>
    <p:sldId id="393" r:id="rId14"/>
    <p:sldId id="582" r:id="rId15"/>
    <p:sldId id="599" r:id="rId16"/>
    <p:sldId id="583" r:id="rId17"/>
    <p:sldId id="584" r:id="rId18"/>
    <p:sldId id="585" r:id="rId19"/>
    <p:sldId id="600" r:id="rId20"/>
    <p:sldId id="586" r:id="rId21"/>
    <p:sldId id="557" r:id="rId22"/>
    <p:sldId id="587" r:id="rId23"/>
    <p:sldId id="601" r:id="rId24"/>
    <p:sldId id="588" r:id="rId25"/>
    <p:sldId id="602" r:id="rId26"/>
    <p:sldId id="512" r:id="rId27"/>
    <p:sldId id="603" r:id="rId28"/>
    <p:sldId id="604" r:id="rId29"/>
    <p:sldId id="513" r:id="rId30"/>
    <p:sldId id="514" r:id="rId31"/>
    <p:sldId id="559" r:id="rId32"/>
    <p:sldId id="605" r:id="rId33"/>
    <p:sldId id="516" r:id="rId34"/>
    <p:sldId id="593" r:id="rId35"/>
    <p:sldId id="394" r:id="rId36"/>
    <p:sldId id="606" r:id="rId37"/>
    <p:sldId id="497" r:id="rId38"/>
    <p:sldId id="607" r:id="rId39"/>
    <p:sldId id="498" r:id="rId40"/>
    <p:sldId id="547" r:id="rId41"/>
    <p:sldId id="608" r:id="rId42"/>
    <p:sldId id="594" r:id="rId43"/>
    <p:sldId id="524" r:id="rId44"/>
    <p:sldId id="527" r:id="rId45"/>
    <p:sldId id="609" r:id="rId46"/>
    <p:sldId id="610" r:id="rId47"/>
    <p:sldId id="550" r:id="rId48"/>
    <p:sldId id="529" r:id="rId49"/>
    <p:sldId id="561" r:id="rId50"/>
    <p:sldId id="530" r:id="rId51"/>
    <p:sldId id="562" r:id="rId52"/>
    <p:sldId id="510" r:id="rId53"/>
    <p:sldId id="511" r:id="rId54"/>
    <p:sldId id="597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400" autoAdjust="0"/>
    <p:restoredTop sz="98960" autoAdjust="0"/>
  </p:normalViewPr>
  <p:slideViewPr>
    <p:cSldViewPr>
      <p:cViewPr varScale="1">
        <p:scale>
          <a:sx n="113" d="100"/>
          <a:sy n="113" d="100"/>
        </p:scale>
        <p:origin x="-15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CE1237E-F7B4-4418-B385-2382D25DE43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76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E7A9973-B72F-4651-A372-1176B992A1B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315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55704F-8CF0-491B-A027-191491469FD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0784A7-ED0D-4752-A829-1C4176781ACF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0784A7-ED0D-4752-A829-1C4176781ACF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E8D4D-FB1C-46E6-B477-491BBF0128BC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E8D4D-FB1C-46E6-B477-491BBF0128BC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E8D4D-FB1C-46E6-B477-491BBF0128BC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E8D4D-FB1C-46E6-B477-491BBF0128BC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E8D4D-FB1C-46E6-B477-491BBF0128BC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E8D4D-FB1C-46E6-B477-491BBF0128BC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FC1375-A068-4AE2-A686-5D89AC5926A1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60E5D-FDCA-4199-9956-84696E403846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75707-A42E-4927-A75F-D67EEC70FF98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699142-8B6C-4A36-A186-8563FCCD9C3A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699142-8B6C-4A36-A186-8563FCCD9C3A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3D598-ED3F-49C7-BD5B-CD895E2B8940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935163-8995-484E-8AB0-66F16C94D6DE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914F39-9C59-4FAC-A520-F8537DB0F0CA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42521-8479-4126-9D76-6E3B98C31D12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3AE2B-8F94-491B-9D34-1CA8CD790115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DFFC1E-A1F0-4696-89A7-D925DF3F1162}" type="slidenum">
              <a:rPr lang="en-US"/>
              <a:pPr/>
              <a:t>44</a:t>
            </a:fld>
            <a:endParaRPr lang="en-US" dirty="0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FF67A2-B118-4B97-B192-6C8E22F1CD72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57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FF67A2-B118-4B97-B192-6C8E22F1CD72}" type="slidenum">
              <a:rPr lang="en-US"/>
              <a:pPr/>
              <a:t>49</a:t>
            </a:fld>
            <a:endParaRPr lang="en-US" dirty="0"/>
          </a:p>
        </p:txBody>
      </p:sp>
      <p:sp>
        <p:nvSpPr>
          <p:cNvPr id="57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E91A8-41C6-46B4-8313-2301F6656A08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88BFF-1E10-424C-9877-D7A64CEAA692}" type="slidenum">
              <a:rPr lang="en-US"/>
              <a:pPr/>
              <a:t>50</a:t>
            </a:fld>
            <a:endParaRPr lang="en-US" dirty="0"/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88BFF-1E10-424C-9877-D7A64CEAA692}" type="slidenum">
              <a:rPr lang="en-US"/>
              <a:pPr/>
              <a:t>51</a:t>
            </a:fld>
            <a:endParaRPr lang="en-US" dirty="0"/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8A4713-0FDA-4F15-BA35-6912504D04D1}" type="slidenum">
              <a:rPr lang="en-US"/>
              <a:pPr/>
              <a:t>52</a:t>
            </a:fld>
            <a:endParaRPr lang="en-US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EDB44-15B3-434E-957B-EE3B2C681860}" type="slidenum">
              <a:rPr lang="en-US"/>
              <a:pPr/>
              <a:t>53</a:t>
            </a:fld>
            <a:endParaRPr lang="en-US" dirty="0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11EA49-EAC7-498D-87A7-95107BFC587D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0784A7-ED0D-4752-A829-1C4176781ACF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0784A7-ED0D-4752-A829-1C4176781ACF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0784A7-ED0D-4752-A829-1C4176781ACF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0784A7-ED0D-4752-A829-1C4176781ACF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0784A7-ED0D-4752-A829-1C4176781ACF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>
                <a:latin typeface="Times New Roman" pitchFamily="18" charset="0"/>
              </a:defRPr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fld id="{68469411-2CFF-4A35-9992-AE604DF171E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F03ED6-2593-4355-8D9B-55D7FDC5F9B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1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D73E66-50FD-46B6-A50D-C37046527DB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86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4A2697-BE31-4FDF-85E7-13AC7947E4A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867399" y="6426200"/>
            <a:ext cx="18806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© Cengage Learning  2014</a:t>
            </a:r>
            <a:endParaRPr lang="en-US" sz="1100" kern="1200" dirty="0"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56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089D4D-F14A-45AA-BDCF-A33B8CC094F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0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25516D-9DA4-441E-A658-11FDDD633A9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1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EB22CA-F922-440C-ADA5-9D322523BA7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2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78E94C-168F-41ED-9A6D-2484B68271C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33068B-B804-40E9-B119-DFDADE08A95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1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E5C09E-E73F-4874-9E47-45B0D4271B2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8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D336A8-95F7-414F-BEC4-2952F555232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7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10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r>
              <a:rPr lang="en-US" dirty="0" smtClean="0"/>
              <a:t>Guide to Network Defense and Countermeasures,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324600"/>
            <a:ext cx="60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fld id="{4DBEA18C-5D30-46D2-B716-12AA8C86A95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dirty="0"/>
              <a:t>Guide to Network Defense and Countermeasures</a:t>
            </a:r>
            <a:br>
              <a:rPr lang="en-US" dirty="0"/>
            </a:br>
            <a:r>
              <a:rPr lang="en-US" sz="3600" b="1" dirty="0"/>
              <a:t> </a:t>
            </a:r>
            <a:r>
              <a:rPr lang="en-US" dirty="0" smtClean="0"/>
              <a:t>Third </a:t>
            </a:r>
            <a:r>
              <a:rPr lang="en-US" dirty="0"/>
              <a:t>Edition</a:t>
            </a:r>
            <a:r>
              <a:rPr lang="en-US" sz="3600" b="1" dirty="0"/>
              <a:t> </a:t>
            </a:r>
          </a:p>
        </p:txBody>
      </p:sp>
      <p:sp>
        <p:nvSpPr>
          <p:cNvPr id="9216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400" b="0" i="1" dirty="0"/>
              <a:t>Chapter 6</a:t>
            </a:r>
          </a:p>
          <a:p>
            <a:pPr>
              <a:lnSpc>
                <a:spcPct val="90000"/>
              </a:lnSpc>
            </a:pPr>
            <a:r>
              <a:rPr lang="en-US" sz="3400" b="0" i="1" dirty="0" smtClean="0"/>
              <a:t>Wireless Network Fundamentals</a:t>
            </a:r>
            <a:endParaRPr lang="en-US" sz="3400" b="0" i="1" dirty="0"/>
          </a:p>
        </p:txBody>
      </p:sp>
      <p:pic>
        <p:nvPicPr>
          <p:cNvPr id="92165" name="Picture 1029" descr="new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4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830EE-8C0A-47F5-8073-D385EFBC30E9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Ranges</a:t>
            </a:r>
            <a:endParaRPr lang="en-US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Transmission ranges vary depending on the standard in use and environment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Generally, lowering bandwidth increases coverage area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rate at which a wireless client receives data decreases as client moves away from transmitter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Access point</a:t>
            </a:r>
            <a:r>
              <a:rPr lang="en-US" dirty="0" smtClean="0"/>
              <a:t>: an electronic device that connects to a wired network and can transmit and receive wireless signals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Enforcing security for wireless signals requires careful placement of APs</a:t>
            </a:r>
          </a:p>
        </p:txBody>
      </p:sp>
    </p:spTree>
    <p:extLst>
      <p:ext uri="{BB962C8B-B14F-4D97-AF65-F5344CB8AC3E}">
        <p14:creationId xmlns:p14="http://schemas.microsoft.com/office/powerpoint/2010/main" val="351310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830EE-8C0A-47F5-8073-D385EFBC30E9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Interference</a:t>
            </a:r>
            <a:endParaRPr lang="en-US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Co-channel interference </a:t>
            </a:r>
            <a:r>
              <a:rPr lang="en-US" dirty="0" smtClean="0"/>
              <a:t>occurs when signals from APs interfere with each other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Must arrange APs so that overlapping signals do not share the same channel (frequency)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Interference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RF can be highly susceptible to interference from electrical storms, solar activity, laser printers, and other forms of EM radiation (microwave ovens)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Multipath</a:t>
            </a:r>
            <a:r>
              <a:rPr lang="en-US" dirty="0" smtClean="0"/>
              <a:t>: a signal has more than one path from transmitter to receiver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If signal is reflected, the reflected path can interfere with direct path (this problem is called </a:t>
            </a:r>
            <a:r>
              <a:rPr lang="en-US" b="1" dirty="0" smtClean="0"/>
              <a:t>fading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1555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830EE-8C0A-47F5-8073-D385EFBC30E9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Frequency Signal Behavior</a:t>
            </a:r>
            <a:endParaRPr lang="en-US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RF signal behavior is characterized by whether a factor contributes to an increase (gain) or decrease (loss) in power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Gain: positive difference in amplitude between two signals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Achieved by magnifying the signal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Loss: negative difference in amplitude of signals (sometimes called attenuation)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Common factors that result in loss: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Absorption – when certain types of material absorb RF signals, such as wood, concrete, and asphalt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Reflection – when RF signals bounce off some materials </a:t>
            </a:r>
          </a:p>
        </p:txBody>
      </p:sp>
    </p:spTree>
    <p:extLst>
      <p:ext uri="{BB962C8B-B14F-4D97-AF65-F5344CB8AC3E}">
        <p14:creationId xmlns:p14="http://schemas.microsoft.com/office/powerpoint/2010/main" val="304834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523A50-1655-46C7-AD04-4B0718C804B5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/>
              <a:t>Radio Frequency Signal Behavior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Common factors that result in </a:t>
            </a:r>
            <a:r>
              <a:rPr lang="en-US" dirty="0" smtClean="0"/>
              <a:t>loss (cont’d):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Scattering – when small objects and rough textures disperse signals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Refraction – when differences in density between air masses over distances cause problems (signals may bend instead of traveling in a straight line)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Diffraction – similar to refraction, except signal bends around an object in its path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Voltage standing wave ratio (VSWR) – caused by differences in equipment rather than external influences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523A50-1655-46C7-AD04-4B0718C804B5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 smtClean="0"/>
              <a:t>Measuring RF Signals</a:t>
            </a:r>
            <a:endParaRPr lang="en-US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RF power is measured on a linear scale using milliwatts (mW)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Watt: measure of power or the rate at which work is done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One mW is equal to one-thousandth of one watt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Decibel-milliwatts (dBm) is the reference point that relates the decibel scale to the linear milliwatt scale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Specifies that 1 mW = 0 dBm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RF power gains and losses on a relative scale are measured in decibels (dB) instead of mW</a:t>
            </a:r>
          </a:p>
        </p:txBody>
      </p:sp>
    </p:spTree>
    <p:extLst>
      <p:ext uri="{BB962C8B-B14F-4D97-AF65-F5344CB8AC3E}">
        <p14:creationId xmlns:p14="http://schemas.microsoft.com/office/powerpoint/2010/main" val="81885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33068B-B804-40E9-B119-DFDADE08A95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42" name="Picture 2" descr="C:\Users\Julie\Documents\DropBox\InstructorManuals\NetworkDefenseCounter\Figures\ch06\Table 6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8018112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54244" y="4340475"/>
            <a:ext cx="4128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Table 6-3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The 10s and 3s rules of RF math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2471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523A50-1655-46C7-AD04-4B0718C804B5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/>
              <a:t>Measuring RF Signals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Equivalent Isotropically Radiated Power (EIRP):</a:t>
            </a:r>
            <a:r>
              <a:rPr lang="en-US" dirty="0"/>
              <a:t> </a:t>
            </a:r>
            <a:r>
              <a:rPr lang="en-US" dirty="0" smtClean="0"/>
              <a:t>power radiated by a wireless system’s antenna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Uses a measurement known as isotropic decibels (dBi) that applies only to an antenna’s gain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Transmitter Power Output (TPO) measures the power being delivered to the transmitting antenna</a:t>
            </a:r>
          </a:p>
        </p:txBody>
      </p:sp>
    </p:spTree>
    <p:extLst>
      <p:ext uri="{BB962C8B-B14F-4D97-AF65-F5344CB8AC3E}">
        <p14:creationId xmlns:p14="http://schemas.microsoft.com/office/powerpoint/2010/main" val="1133150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523A50-1655-46C7-AD04-4B0718C804B5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 smtClean="0"/>
              <a:t>RF Signaling</a:t>
            </a:r>
            <a:endParaRPr lang="en-US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RF transmits a carrier signal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Changes based on the signal’s voltage and direction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RF data is transmitted as analog or digital signals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Analog RF signal: continuous wave that oscillates between positive and negative voltage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Must be converted into digital format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Digital RF signal: divided into discrete segments or defined states within the carrier’s range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Modulation</a:t>
            </a:r>
            <a:r>
              <a:rPr lang="en-US" dirty="0" smtClean="0"/>
              <a:t>: changing characteristics of the signal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Three characteristics of a carrier signal can be modified to enable it to carry data:  height, frequency, and relative starting point of the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22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523A50-1655-46C7-AD04-4B0718C804B5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 smtClean="0"/>
              <a:t>Analog Modulation</a:t>
            </a:r>
            <a:endParaRPr lang="en-US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Analog modulation methods: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Amplitude modulation (AM) – the height of the carrier wave is changed so a higher wave represents a 1 bit and a lower wave represents a 0 bit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Frequency modulation (FM) – number of waves representing one cycle is changed so that the number representing a 1 bit is greater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Phase modulation (PM) – cycle’s starting point is changed when the bit being transmitted changes from 1 to 0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8746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33068B-B804-40E9-B119-DFDADE08A95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1266" name="Picture 2" descr="C:\Users\Julie\Documents\DropBox\InstructorManuals\NetworkDefenseCounter\Figures\ch06\Fig 6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14400"/>
            <a:ext cx="5029200" cy="467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59587" y="5791200"/>
            <a:ext cx="4025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6-3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Analog modulation techniques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570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0D1968-3DF4-4CA9-9B5A-A011803CC868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r>
              <a:rPr lang="en-US" dirty="0" smtClean="0"/>
              <a:t>Explain wireless communication concepts</a:t>
            </a:r>
          </a:p>
          <a:p>
            <a:r>
              <a:rPr lang="en-US" dirty="0" smtClean="0"/>
              <a:t>Describe radio frequency characteristics relevant to wireless networking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523A50-1655-46C7-AD04-4B0718C804B5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 smtClean="0"/>
              <a:t>Digital Modulation</a:t>
            </a:r>
            <a:endParaRPr lang="en-US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Digital modulation techniques are superior to analog methods for four reasons: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More efficient use of bandwidth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Fewer interference problems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Error correction that is more compatible with other digital systems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Less power required to transmit</a:t>
            </a:r>
          </a:p>
        </p:txBody>
      </p:sp>
    </p:spTree>
    <p:extLst>
      <p:ext uri="{BB962C8B-B14F-4D97-AF65-F5344CB8AC3E}">
        <p14:creationId xmlns:p14="http://schemas.microsoft.com/office/powerpoint/2010/main" val="3168616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Modulation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r>
              <a:rPr lang="en-US" dirty="0" smtClean="0"/>
              <a:t>Three binary signaling techniques:</a:t>
            </a:r>
          </a:p>
          <a:p>
            <a:pPr lvl="1"/>
            <a:r>
              <a:rPr lang="en-US" i="1" dirty="0" smtClean="0"/>
              <a:t>Return-to-zero (RTZ)</a:t>
            </a:r>
            <a:r>
              <a:rPr lang="en-US" dirty="0" smtClean="0"/>
              <a:t> – Voltage increases to represent a 1 bit, no voltage represents a 0 bit</a:t>
            </a:r>
          </a:p>
          <a:p>
            <a:pPr lvl="2"/>
            <a:r>
              <a:rPr lang="en-US" dirty="0" smtClean="0"/>
              <a:t>Voltage for a 1 bit drops back to zero before the end of the bit period</a:t>
            </a:r>
          </a:p>
          <a:p>
            <a:pPr lvl="1"/>
            <a:r>
              <a:rPr lang="en-US" i="1" dirty="0" smtClean="0"/>
              <a:t>Non-return-to-zero (NRZ)</a:t>
            </a:r>
            <a:r>
              <a:rPr lang="en-US" dirty="0" smtClean="0"/>
              <a:t> </a:t>
            </a:r>
            <a:r>
              <a:rPr lang="en-US" dirty="0"/>
              <a:t>- Voltage increases to represent a 1 bit, no voltage represents a 0 bit</a:t>
            </a:r>
          </a:p>
          <a:p>
            <a:pPr lvl="2"/>
            <a:r>
              <a:rPr lang="en-US" dirty="0"/>
              <a:t>Voltage for a 1 bit </a:t>
            </a:r>
            <a:r>
              <a:rPr lang="en-US" dirty="0" smtClean="0"/>
              <a:t>does not drop </a:t>
            </a:r>
            <a:r>
              <a:rPr lang="en-US" dirty="0"/>
              <a:t>back to zero before the end of the bit </a:t>
            </a:r>
            <a:r>
              <a:rPr lang="en-US" dirty="0" smtClean="0"/>
              <a:t>period</a:t>
            </a:r>
          </a:p>
          <a:p>
            <a:pPr lvl="1"/>
            <a:r>
              <a:rPr lang="en-US" i="1" dirty="0" smtClean="0"/>
              <a:t>Polar non-return-to-zero (polar NRZ) </a:t>
            </a:r>
            <a:r>
              <a:rPr lang="en-US" dirty="0" smtClean="0"/>
              <a:t>– Voltage increases to represent a 1 and drops to negative voltage to represent a 0 bit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A2697-BE31-4FDF-85E7-13AC7947E4A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14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Modulation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RF signals are narrowband transmissions</a:t>
            </a:r>
          </a:p>
          <a:p>
            <a:pPr lvl="1"/>
            <a:r>
              <a:rPr lang="en-US" dirty="0" smtClean="0"/>
              <a:t>Transmit on one frequency or small frequency range</a:t>
            </a:r>
          </a:p>
          <a:p>
            <a:r>
              <a:rPr lang="en-US" dirty="0" smtClean="0"/>
              <a:t>Common digital modulation methods:</a:t>
            </a:r>
          </a:p>
          <a:p>
            <a:pPr lvl="1"/>
            <a:r>
              <a:rPr lang="en-US" sz="2300" dirty="0" smtClean="0"/>
              <a:t>Amplitude shift keying (ASK) – height of the carrier can be changed to represent a 1 or 0 bit</a:t>
            </a:r>
          </a:p>
          <a:p>
            <a:pPr lvl="1"/>
            <a:r>
              <a:rPr lang="en-US" sz="2300" dirty="0" smtClean="0"/>
              <a:t>Frequency shift keying (FSK) – carrier signal’s frequency is changed to represent a 1 or 0 bit</a:t>
            </a:r>
          </a:p>
          <a:p>
            <a:pPr lvl="1"/>
            <a:r>
              <a:rPr lang="en-US" sz="2300" dirty="0" smtClean="0"/>
              <a:t>Phase shift keying (PSK) – similar to phase modulation</a:t>
            </a:r>
          </a:p>
          <a:p>
            <a:pPr lvl="1"/>
            <a:r>
              <a:rPr lang="en-US" sz="2300" dirty="0" smtClean="0"/>
              <a:t>Frequency division multiplexing (FDM) – multiple base signals are modulated on different carrier waves and combined to form a composite signal</a:t>
            </a:r>
            <a:endParaRPr lang="en-US" sz="2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A2697-BE31-4FDF-85E7-13AC7947E4A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85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33068B-B804-40E9-B119-DFDADE08A95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2290" name="Picture 2" descr="C:\Users\Julie\Documents\DropBox\InstructorManuals\NetworkDefenseCounter\Figures\ch06\Fig 6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01554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76635" y="5240923"/>
            <a:ext cx="3605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6-4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Narrowband transmission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3206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 Spectrum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Spread spectrum spreads a signal over a broader portion of the radio band</a:t>
            </a:r>
          </a:p>
          <a:p>
            <a:r>
              <a:rPr lang="en-US" dirty="0" smtClean="0"/>
              <a:t>Advantages of spread spectrum over narrowband:</a:t>
            </a:r>
          </a:p>
          <a:p>
            <a:pPr lvl="1"/>
            <a:r>
              <a:rPr lang="en-US" dirty="0" smtClean="0"/>
              <a:t>Bandwidth of signal is higher than original message</a:t>
            </a:r>
          </a:p>
          <a:p>
            <a:pPr lvl="1"/>
            <a:r>
              <a:rPr lang="en-US" dirty="0" smtClean="0"/>
              <a:t>Bandwidth is determined by the spreading function</a:t>
            </a:r>
          </a:p>
          <a:p>
            <a:pPr lvl="2"/>
            <a:r>
              <a:rPr lang="en-US" dirty="0" smtClean="0"/>
              <a:t>Known only to the transmitter and receiver</a:t>
            </a:r>
          </a:p>
          <a:p>
            <a:r>
              <a:rPr lang="en-US" dirty="0" smtClean="0"/>
              <a:t>In spread spectrum:</a:t>
            </a:r>
          </a:p>
          <a:p>
            <a:pPr lvl="1"/>
            <a:r>
              <a:rPr lang="en-US" dirty="0" smtClean="0"/>
              <a:t>The spreading function attaches a key (called a spreading code or sequence) to the communication channel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A2697-BE31-4FDF-85E7-13AC7947E4A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8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33068B-B804-40E9-B119-DFDADE08A95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3314" name="Picture 2" descr="C:\Users\Julie\Documents\DropBox\InstructorManuals\NetworkDefenseCounter\Figures\ch06\Fig 6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5334000" cy="304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87633" y="4948223"/>
            <a:ext cx="4063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6-5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Spread-spectrum transmission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8707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DDD4D2-C54D-4ED7-B8A5-394A672235F3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/>
              <a:t>Spread Spectrum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Major methods of spread spectrum: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Direct sequence spread spectrum (DSSS) </a:t>
            </a:r>
            <a:r>
              <a:rPr lang="en-US" dirty="0" smtClean="0"/>
              <a:t>– key is applied at the data level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Frequency hopping spread spectrum (FHSS)</a:t>
            </a:r>
            <a:r>
              <a:rPr lang="en-US" dirty="0" smtClean="0"/>
              <a:t> – key is applied at the carrier frequency level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Orthogonal frequency division multiplexing (OFDM) </a:t>
            </a:r>
            <a:r>
              <a:rPr lang="en-US" dirty="0" smtClean="0"/>
              <a:t>– high-speed signal is divided into smaller pieces and  sent simultaneously across lower-speed channels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33068B-B804-40E9-B119-DFDADE08A95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4338" name="Picture 2" descr="C:\Users\Julie\Documents\DropBox\InstructorManuals\NetworkDefenseCounter\Figures\ch06\Fig 6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19200"/>
            <a:ext cx="4724400" cy="366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96586" y="5410200"/>
            <a:ext cx="3046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6-6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DSSS transmission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5625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33068B-B804-40E9-B119-DFDADE08A95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5362" name="Picture 2" descr="C:\Users\Julie\Documents\DropBox\InstructorManuals\NetworkDefenseCounter\Figures\ch06\Fig 6-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14589"/>
            <a:ext cx="4419600" cy="47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02197" y="5693209"/>
            <a:ext cx="303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6-7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FHSS transmission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3596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49E86F-D111-4D46-894A-E2A38AD7677C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 smtClean="0"/>
              <a:t>Spread Spectrum</a:t>
            </a:r>
            <a:endParaRPr lang="en-US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 DSSS, an expanded redundant chipping code is used to transmit each bit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Chipping code: term for bit pattern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DSSS is less vulnerable to data loss from interference but requires high bandwidth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 FHSS, carrier hops frequencies over a wide band according to a sequence defined by the key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Key is called the hopping code and it determines the sequence and speed of frequency hops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Advantages of FHSS are immunity to jamming and interference and it is secure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4A5BA-F670-4114-8986-85FCEB86222D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Communications Primer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Wireless networking</a:t>
            </a:r>
            <a:r>
              <a:rPr lang="en-US" dirty="0" smtClean="0"/>
              <a:t>: any exchange of data between computers and other devices that does not use cables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Different from cabled networks: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 certain types of electromagnetic radiation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Radio frequency (RF) waves is most commonly used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Infrared (IR) radiation used mainly for communication with peripheral devices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1817B3-A257-49AD-A93D-9AF855C616D5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 smtClean="0"/>
              <a:t>Wireless LANs and Their Components</a:t>
            </a:r>
            <a:endParaRPr lang="en-US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To secure a WLAN, you need to be familiar with: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Wireless components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Topologies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Transmission and frequency ranges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Methods of identifying and eliminating interference sources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1817B3-A257-49AD-A93D-9AF855C616D5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 smtClean="0"/>
              <a:t>Wireless NICs</a:t>
            </a:r>
            <a:endParaRPr lang="en-US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When a wireless NIC (WNIC) prepares to transmit, it does the following: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Changes the computer’s internal data from parallel to serial transmission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Divides data into packets and attaches address information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Determines where to send the packet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Transmits the packet</a:t>
            </a:r>
          </a:p>
        </p:txBody>
      </p:sp>
    </p:spTree>
    <p:extLst>
      <p:ext uri="{BB962C8B-B14F-4D97-AF65-F5344CB8AC3E}">
        <p14:creationId xmlns:p14="http://schemas.microsoft.com/office/powerpoint/2010/main" val="1143710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33068B-B804-40E9-B119-DFDADE08A95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6386" name="Picture 2" descr="C:\Users\Julie\Documents\DropBox\InstructorManuals\NetworkDefenseCounter\Figures\ch06\Fig 6-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255" y="1524000"/>
            <a:ext cx="6379879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00412" y="5334000"/>
            <a:ext cx="3653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6-8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Desktop computer WNICs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9238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9D8AED-BDA2-49B4-96CD-1452E5690DED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 smtClean="0"/>
              <a:t>Access Points</a:t>
            </a:r>
            <a:endParaRPr lang="en-US" dirty="0"/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Access point (AP) - an antenna and radio transceiver used to transmit and receive signals and to perform the following functions:</a:t>
            </a:r>
          </a:p>
          <a:p>
            <a:pPr lvl="1">
              <a:lnSpc>
                <a:spcPct val="90000"/>
              </a:lnSpc>
            </a:pPr>
            <a:r>
              <a:rPr lang="en-US" sz="2300" dirty="0" smtClean="0"/>
              <a:t>Acts as a base station for the wireless network segment</a:t>
            </a:r>
          </a:p>
          <a:p>
            <a:pPr lvl="1">
              <a:lnSpc>
                <a:spcPct val="90000"/>
              </a:lnSpc>
            </a:pPr>
            <a:r>
              <a:rPr lang="en-US" sz="2300" dirty="0" smtClean="0"/>
              <a:t>Serves as the bridge between wired and wireless segments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Preferred placement of APs is on the ceiling or high on a wall</a:t>
            </a:r>
          </a:p>
          <a:p>
            <a:pPr lvl="1">
              <a:lnSpc>
                <a:spcPct val="90000"/>
              </a:lnSpc>
            </a:pPr>
            <a:r>
              <a:rPr lang="en-US" sz="2300" dirty="0" smtClean="0"/>
              <a:t>Solution to getting power to APs placed in ceilings or up high:  </a:t>
            </a:r>
            <a:r>
              <a:rPr lang="en-US" sz="2300" b="1" dirty="0" smtClean="0"/>
              <a:t>Power over Ethernet (PoE)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PoE: power for AP unit is supplied through unused wires in Ethernet cabling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33068B-B804-40E9-B119-DFDADE08A95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42952" y="5367377"/>
            <a:ext cx="3297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6-9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Wireless Access Point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051" name="Picture 3" descr="C:\Users\Julie\Documents\DropBox\InstructorManuals\NetworkDefenseCounter\Figures\ch06\Fig 6-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8" y="1447800"/>
            <a:ext cx="3697079" cy="352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281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4BA446-9B83-486F-9704-CD29DA41DFE0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Antennas</a:t>
            </a:r>
            <a:endParaRPr lang="en-US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RF waves are transmitted and received by an antenna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EIRP is the measurement of total power radiated by a wireless system’s antenna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FCC uses the term intentional radiator to describe a device designed to generate radio signals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Fundamental characteristics of antennas: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As frequency gets higher, wavelength gets smaller (requiring a smaller antenna)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Antenna length should be ¼ of the wavelength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As antenna gain increases, coverage area narrows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33068B-B804-40E9-B119-DFDADE08A95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7410" name="Picture 2" descr="C:\Users\Julie\Documents\DropBox\InstructorManuals\NetworkDefenseCounter\Figures\ch06\Fig 6-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629099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09466" y="5012323"/>
            <a:ext cx="5415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6-10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Antenna sending and receiving radio signals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4482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0D87A9-C9C0-44C2-94D6-ABDD6E52E644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Antennas</a:t>
            </a:r>
            <a:endParaRPr 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Other characteristics of RF antenna transmissions: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Polarization – plane in which radio waves propagate or the orientation of radio waves as they leave the antenna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Wave propagation – dispersal pattern of waves as they travel from sending to receiving antennas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Fresnel zone – series of ellipsoidal shapes in the wave calculated to determine the signal strength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Also identifies potential obstacles and multipath distortion between antennas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Free space path loss – phenomenon of signals dispersing as they travel from the sending antenna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Signal becomes weaker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33068B-B804-40E9-B119-DFDADE08A95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8434" name="Picture 2" descr="C:\Users\Julie\Documents\DropBox\InstructorManuals\NetworkDefenseCounter\Figures\ch06\Fig 6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2527"/>
            <a:ext cx="6888088" cy="198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73958" y="4419600"/>
            <a:ext cx="2978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6-11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The Fresnel zone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22104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E5C4D5-9123-44CA-9066-B76DF0AD27EF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Antennas</a:t>
            </a:r>
            <a:endParaRPr lang="en-US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There are three basic types of antennas: omnidirectional (also known as dipole), semidirectional, and highly directional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19458" name="Picture 2" descr="C:\Users\Julie\Documents\DropBox\InstructorManuals\NetworkDefenseCounter\Figures\ch06\Table 6-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24200"/>
            <a:ext cx="7007721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60086" y="5088523"/>
            <a:ext cx="3021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Table 6-4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Basic antenna types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A16AAF-8D2F-45F1-A7AA-B6284937408B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Electromagnetic Radiation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r>
              <a:rPr lang="en-US" b="1" dirty="0" smtClean="0"/>
              <a:t>Electromagnetic (EM) radiation</a:t>
            </a:r>
            <a:r>
              <a:rPr lang="en-US" dirty="0" smtClean="0"/>
              <a:t>: electromagnetic energy traveling as a self-propagating wave and spreading out at the same time</a:t>
            </a:r>
          </a:p>
          <a:p>
            <a:r>
              <a:rPr lang="en-US" b="1" dirty="0" smtClean="0"/>
              <a:t>Wave</a:t>
            </a:r>
            <a:r>
              <a:rPr lang="en-US" dirty="0" smtClean="0"/>
              <a:t>: means of transporting energy from one place to another </a:t>
            </a:r>
          </a:p>
          <a:p>
            <a:pPr lvl="1"/>
            <a:r>
              <a:rPr lang="en-US" dirty="0" smtClean="0"/>
              <a:t>Energy is transported by a disturbance that occurs in a distinct repeating pattern</a:t>
            </a:r>
          </a:p>
          <a:p>
            <a:r>
              <a:rPr lang="en-US" b="1" dirty="0" smtClean="0"/>
              <a:t>Amplitude</a:t>
            </a:r>
            <a:r>
              <a:rPr lang="en-US" dirty="0" smtClean="0"/>
              <a:t>: maximum departure of a wave from the undisturbed state</a:t>
            </a:r>
          </a:p>
          <a:p>
            <a:r>
              <a:rPr lang="en-US" b="1" dirty="0" smtClean="0"/>
              <a:t>Frequency</a:t>
            </a:r>
            <a:r>
              <a:rPr lang="en-US" dirty="0" smtClean="0"/>
              <a:t>: number of times an event occurs in a specified period (measured in hertz)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Wireless Bridges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Remote wireless bridges connect wired and wireless segments like APs, with two exceptions: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Transmits at higher power than an AP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Uses a directional antenna to focus transmission in one direction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APs use omnidirectional transmission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Operates in four modes: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Access point mode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Root mode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Nonroot mode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Repeater mode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A2697-BE31-4FDF-85E7-13AC7947E4AD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71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33068B-B804-40E9-B119-DFDADE08A955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20482" name="Picture 2" descr="C:\Users\Julie\Documents\DropBox\InstructorManuals\NetworkDefenseCounter\Figures\ch06\Fig 6-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6177558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4287" y="5427077"/>
            <a:ext cx="4196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6-12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Point-to-point wireless bridging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71866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33068B-B804-40E9-B119-DFDADE08A95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32496" y="5224046"/>
            <a:ext cx="4629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6-13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Point-to-multipoint wireless bridging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075" name="Picture 3" descr="C:\Users\Julie\Documents\DropBox\InstructorManuals\NetworkDefenseCounter\Figures\ch06\Fig 6-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19200"/>
            <a:ext cx="4827587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242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8DAFEE-0851-4E99-A0E5-5B7796AFBA1D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Gateways</a:t>
            </a:r>
            <a:endParaRPr lang="en-US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Wireless gateway combines management and security into a single appliance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Can perform the following functions: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Authentication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Encryption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Intrusion detection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Malicious program protection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Bandwidth management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Centralized network management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D8FED0-637E-4165-985B-9E5115DEF2F8}" type="slidenum">
              <a:rPr lang="en-US"/>
              <a:pPr/>
              <a:t>44</a:t>
            </a:fld>
            <a:endParaRPr lang="en-US" dirty="0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WLAN Configurations</a:t>
            </a:r>
            <a:endParaRPr lang="en-US" dirty="0"/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Three basic WLAN configurations: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Basic Service Set (BSS) – group of wireless devices are served by a single AP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Must be assigned a unique identifier known as the service set identifier (SSID)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Geographical coverage is called the Basic Service Area (BSA)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Extended Service Set (ESS) – APs are set up to provide overlap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Coverage areas are called cells and movement between cells is called roaming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Independent Basic Service Set (IBSS) – wireless network that does not use an AP</a:t>
            </a:r>
          </a:p>
          <a:p>
            <a:pPr marL="1371600" lvl="3" indent="0">
              <a:lnSpc>
                <a:spcPct val="90000"/>
              </a:lnSpc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33068B-B804-40E9-B119-DFDADE08A955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21506" name="Picture 2" descr="C:\Users\Julie\Documents\DropBox\InstructorManuals\NetworkDefenseCounter\Figures\ch06\Fig 6-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83" y="1326524"/>
            <a:ext cx="6159564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74762" y="5368638"/>
            <a:ext cx="303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6-14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BSS configuration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09305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33068B-B804-40E9-B119-DFDADE08A955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22530" name="Picture 2" descr="C:\Users\Julie\Documents\DropBox\InstructorManuals\NetworkDefenseCounter\Figures\ch06\Fig 6-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910" y="1543318"/>
            <a:ext cx="5891757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68385" y="5393323"/>
            <a:ext cx="303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6-15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ESS configuration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12626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Networking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networking technology was developed in a haphazard way</a:t>
            </a:r>
          </a:p>
          <a:p>
            <a:pPr lvl="1"/>
            <a:r>
              <a:rPr lang="en-US" dirty="0" smtClean="0"/>
              <a:t>Different companies worked on similar problems and came up with different solutions</a:t>
            </a:r>
          </a:p>
          <a:p>
            <a:r>
              <a:rPr lang="en-US" dirty="0" smtClean="0"/>
              <a:t>Wireless standards process has become more efficient</a:t>
            </a:r>
          </a:p>
          <a:p>
            <a:pPr lvl="1"/>
            <a:r>
              <a:rPr lang="en-US" dirty="0" smtClean="0"/>
              <a:t>Still overlaps and uncertainty as wireless networking expands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A2697-BE31-4FDF-85E7-13AC7947E4AD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632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1200C-A07E-47DE-8B0C-023AC1BE8D0C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802.11</a:t>
            </a:r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IEEE 802.11 – first released in 1997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Most recent iteration is IEEE Std. 802.11-2007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Includes all ongoing amendments up to that time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Since 2007, 802.11n (2009) have been added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IEEE 802.11b (1999) – ratified before 802.11a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Operates in the 2.4 GHz band and maximum bandwidth supported is 11 Mbps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 longer used in contemporary WLANs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IEEE 802.11a (1999) – ratified after 802.11b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Operates  in the 5 GHz band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Not subject to interference by microwave ovens and cordless phones that operate in 2.4 GHz range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Maximum bandwidth is 54 Mbps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1200C-A07E-47DE-8B0C-023AC1BE8D0C}" type="slidenum">
              <a:rPr lang="en-US"/>
              <a:pPr/>
              <a:t>49</a:t>
            </a:fld>
            <a:endParaRPr lang="en-US" dirty="0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802.11</a:t>
            </a:r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802.11g (2003) – operates in the 2.4 GHz band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Interoperable with 802.11a devices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Maximum bandwidth is 54 Mbps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802.11i (2004) – wireless security standard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WPA 2 was released to map exactly to the 802.11 standard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802.11r (2008) – designed to provide </a:t>
            </a:r>
            <a:r>
              <a:rPr lang="en-US" b="1" dirty="0" smtClean="0"/>
              <a:t>fast basic service set transition (FT)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Involves having a client perform a security association with the next AP before the client leaves the range of the current AP</a:t>
            </a:r>
          </a:p>
        </p:txBody>
      </p:sp>
    </p:spTree>
    <p:extLst>
      <p:ext uri="{BB962C8B-B14F-4D97-AF65-F5344CB8AC3E}">
        <p14:creationId xmlns:p14="http://schemas.microsoft.com/office/powerpoint/2010/main" val="178627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830EE-8C0A-47F5-8073-D385EFBC30E9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Electromagnetic Radiation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Wavelength</a:t>
            </a:r>
            <a:r>
              <a:rPr lang="en-US" dirty="0" smtClean="0"/>
              <a:t>: distance between repeating units of the wave (usually the midpoint or crest)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Frequency has an inverse relationship with wavelength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Frequency is number of waves per second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Wavelength is the distance between waves</a:t>
            </a:r>
          </a:p>
        </p:txBody>
      </p:sp>
      <p:pic>
        <p:nvPicPr>
          <p:cNvPr id="8194" name="Picture 2" descr="C:\Users\Julie\Documents\DropBox\InstructorManuals\NetworkDefenseCounter\Figures\ch06\Fig 6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690" y="4156612"/>
            <a:ext cx="4505325" cy="153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86607" y="5791200"/>
            <a:ext cx="2767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6-1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Wave properties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1F28CA-07C5-4D5E-9424-424361F8F13A}" type="slidenum">
              <a:rPr lang="en-US"/>
              <a:pPr/>
              <a:t>50</a:t>
            </a:fld>
            <a:endParaRPr lang="en-US" dirty="0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802.11</a:t>
            </a:r>
            <a:endParaRPr lang="en-US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802.11n (2009) – defines a standard that supports multiple-input multiple-output (MIMO)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Uses both 2.4 GHz and 5 GHz radio frequencies to simultaneously send or receive data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Maximum bandwidth can reach 450 Mbps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802.11v (2011) – defines standards that allow wireless stations to exchange operational information to improve wireless network performance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802.11ac (Draft) – will use the 5 GHz band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Expected to provide multistation WLANs with a bandwidth of 1 Gbps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1F28CA-07C5-4D5E-9424-424361F8F13A}" type="slidenum">
              <a:rPr lang="en-US"/>
              <a:pPr/>
              <a:t>51</a:t>
            </a:fld>
            <a:endParaRPr lang="en-US" dirty="0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Frequency and the FCC</a:t>
            </a:r>
            <a:endParaRPr lang="en-US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Wireless primarily uses RF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 interfere with critical applications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Regulated strictly by the Federal Communications Commission (FCC)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Regulates what frequencies wireless communications can use, how much power antennas can emit, and other matters concerning the use of radio waves, infrared, and microwaves for communication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When planning deployment, check with your local FCC office to learn about regulations or requirements you must meet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312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0DA2C-4E26-4861-BA20-C7B853B61A58}" type="slidenum">
              <a:rPr lang="en-US"/>
              <a:pPr/>
              <a:t>52</a:t>
            </a:fld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572000"/>
          </a:xfrm>
        </p:spPr>
        <p:txBody>
          <a:bodyPr/>
          <a:lstStyle/>
          <a:p>
            <a:r>
              <a:rPr lang="en-US" dirty="0" smtClean="0"/>
              <a:t>Wireless transmissions use electromagnetic (EM) radiation, specifically radio frequency (RF) waves or infrared (IR) radiation, to communicate</a:t>
            </a:r>
          </a:p>
          <a:p>
            <a:r>
              <a:rPr lang="en-US" dirty="0" smtClean="0"/>
              <a:t>EM radiation travels in waves</a:t>
            </a:r>
          </a:p>
          <a:p>
            <a:r>
              <a:rPr lang="en-US" dirty="0" smtClean="0"/>
              <a:t>The RF spectrum is divided into bands based on frequency</a:t>
            </a:r>
          </a:p>
          <a:p>
            <a:r>
              <a:rPr lang="en-US" dirty="0" smtClean="0"/>
              <a:t>The speed and transmission range of a wireless network vary depending on the standard, equipment, environmental factors, number of users, location of clients, and purpose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17CAF3-C861-4FEF-BEAB-36F06509669C}" type="slidenum">
              <a:rPr lang="en-US"/>
              <a:pPr/>
              <a:t>53</a:t>
            </a:fld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572000"/>
          </a:xfrm>
        </p:spPr>
        <p:txBody>
          <a:bodyPr/>
          <a:lstStyle/>
          <a:p>
            <a:r>
              <a:rPr lang="en-US" dirty="0" smtClean="0"/>
              <a:t>RF transmits a carrier signal</a:t>
            </a:r>
          </a:p>
          <a:p>
            <a:r>
              <a:rPr lang="en-US" dirty="0" smtClean="0"/>
              <a:t>RF data can be analog or digital </a:t>
            </a:r>
          </a:p>
          <a:p>
            <a:r>
              <a:rPr lang="en-US" dirty="0" smtClean="0"/>
              <a:t>Spread spectrum spreads a narrowband signal over a broader portion of the RF band</a:t>
            </a:r>
          </a:p>
          <a:p>
            <a:r>
              <a:rPr lang="en-US" dirty="0" smtClean="0"/>
              <a:t>Wireless network components include wireless NICs, access points, antennas, remote wireless bridges, and wireless gateways</a:t>
            </a:r>
          </a:p>
          <a:p>
            <a:r>
              <a:rPr lang="en-US" dirty="0" smtClean="0"/>
              <a:t>Antennas transmit and receive radio waves and can be omnidirectional, semidirectional, or highly directional 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remote wireless bridge operates in four modes: access point, root, nonroot, and repeater</a:t>
            </a:r>
          </a:p>
          <a:p>
            <a:r>
              <a:rPr lang="en-US" dirty="0" smtClean="0"/>
              <a:t>IEEE 802.11 standards define three WLAN configurations: BSS, ESS, and IBSS</a:t>
            </a:r>
          </a:p>
          <a:p>
            <a:r>
              <a:rPr lang="en-US" dirty="0" smtClean="0"/>
              <a:t>IEEE 802.11 standards include: 802.11a, 802.11g, and 802.11n</a:t>
            </a:r>
          </a:p>
          <a:p>
            <a:r>
              <a:rPr lang="en-US" dirty="0" smtClean="0"/>
              <a:t>RF is subject to strict regulations by the FCC because of the potential for interference with critical communications, including radio, TV, military, and emergency services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A2697-BE31-4FDF-85E7-13AC7947E4AD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9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830EE-8C0A-47F5-8073-D385EFBC30E9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Infrared Transmissions</a:t>
            </a:r>
            <a:endParaRPr lang="en-US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Infrared transmissions </a:t>
            </a:r>
            <a:r>
              <a:rPr lang="en-US" dirty="0" smtClean="0"/>
              <a:t>use infrared light pulses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Require an emitter (laser diode or LED)</a:t>
            </a:r>
            <a:r>
              <a:rPr lang="en-US" dirty="0"/>
              <a:t> </a:t>
            </a:r>
            <a:r>
              <a:rPr lang="en-US" dirty="0" smtClean="0"/>
              <a:t>and a detector (sometimes combined with an emitter)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Intensity of the light pulse indicates the on or off status of each bit of data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Directed IR transmission</a:t>
            </a:r>
            <a:r>
              <a:rPr lang="en-US" dirty="0" smtClean="0"/>
              <a:t>: requires emitter and detector to be pointed directly at one another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Diffused IR transmission</a:t>
            </a:r>
            <a:r>
              <a:rPr lang="en-US" dirty="0" smtClean="0"/>
              <a:t>: relies on reflected light that can bounce off walls or other objects</a:t>
            </a:r>
          </a:p>
        </p:txBody>
      </p:sp>
    </p:spTree>
    <p:extLst>
      <p:ext uri="{BB962C8B-B14F-4D97-AF65-F5344CB8AC3E}">
        <p14:creationId xmlns:p14="http://schemas.microsoft.com/office/powerpoint/2010/main" val="383508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830EE-8C0A-47F5-8073-D385EFBC30E9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Infrared Transmissions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Advantages of IR wireless: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Does not interfere with other signals and is not susceptible to interference from them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IR signals cannot pass through walls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Disadvantages of IR wireless: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Limited range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Low speeds of up to 4 Mbps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Requires direct line of sight or in-the-room conditions</a:t>
            </a:r>
          </a:p>
        </p:txBody>
      </p:sp>
    </p:spTree>
    <p:extLst>
      <p:ext uri="{BB962C8B-B14F-4D97-AF65-F5344CB8AC3E}">
        <p14:creationId xmlns:p14="http://schemas.microsoft.com/office/powerpoint/2010/main" val="238428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830EE-8C0A-47F5-8073-D385EFBC30E9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Frequency Transmissions</a:t>
            </a:r>
            <a:endParaRPr lang="en-US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RF is the most commonly used transmission medium for WLANs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RF can travel through walls and travel great distances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RF involves transmission ranges, signal modulation, and interference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More complex than IR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620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33068B-B804-40E9-B119-DFDADE08A95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218" name="Picture 2" descr="C:\Users\Julie\Documents\DropBox\InstructorManuals\NetworkDefenseCounter\Figures\ch06\Table 6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990600"/>
            <a:ext cx="5522913" cy="427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3963" y="5486400"/>
            <a:ext cx="3034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Table 6-1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Common RF bands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154810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3165</Words>
  <Application>Microsoft Office PowerPoint</Application>
  <PresentationFormat>On-screen Show (4:3)</PresentationFormat>
  <Paragraphs>409</Paragraphs>
  <Slides>54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Default Design</vt:lpstr>
      <vt:lpstr>Guide to Network Defense and Countermeasures  Third Edition </vt:lpstr>
      <vt:lpstr>Objectives</vt:lpstr>
      <vt:lpstr>Wireless Communications Primer</vt:lpstr>
      <vt:lpstr>Electromagnetic Radiation</vt:lpstr>
      <vt:lpstr>Electromagnetic Radiation</vt:lpstr>
      <vt:lpstr>Infrared Transmissions</vt:lpstr>
      <vt:lpstr>Infrared Transmissions</vt:lpstr>
      <vt:lpstr>Radio Frequency Transmissions</vt:lpstr>
      <vt:lpstr>PowerPoint Presentation</vt:lpstr>
      <vt:lpstr>Transmission Ranges</vt:lpstr>
      <vt:lpstr>Interference</vt:lpstr>
      <vt:lpstr>Radio Frequency Signal Behavior</vt:lpstr>
      <vt:lpstr>Radio Frequency Signal Behavior</vt:lpstr>
      <vt:lpstr>Measuring RF Signals</vt:lpstr>
      <vt:lpstr>PowerPoint Presentation</vt:lpstr>
      <vt:lpstr>Measuring RF Signals</vt:lpstr>
      <vt:lpstr>RF Signaling</vt:lpstr>
      <vt:lpstr>Analog Modulation</vt:lpstr>
      <vt:lpstr>PowerPoint Presentation</vt:lpstr>
      <vt:lpstr>Digital Modulation</vt:lpstr>
      <vt:lpstr>Digital Modulation</vt:lpstr>
      <vt:lpstr>Digital Modulation</vt:lpstr>
      <vt:lpstr>PowerPoint Presentation</vt:lpstr>
      <vt:lpstr>Spread Spectrum</vt:lpstr>
      <vt:lpstr>PowerPoint Presentation</vt:lpstr>
      <vt:lpstr>Spread Spectrum</vt:lpstr>
      <vt:lpstr>PowerPoint Presentation</vt:lpstr>
      <vt:lpstr>PowerPoint Presentation</vt:lpstr>
      <vt:lpstr>Spread Spectrum</vt:lpstr>
      <vt:lpstr>Wireless LANs and Their Components</vt:lpstr>
      <vt:lpstr>Wireless NICs</vt:lpstr>
      <vt:lpstr>PowerPoint Presentation</vt:lpstr>
      <vt:lpstr>Access Points</vt:lpstr>
      <vt:lpstr>PowerPoint Presentation</vt:lpstr>
      <vt:lpstr>Antennas</vt:lpstr>
      <vt:lpstr>PowerPoint Presentation</vt:lpstr>
      <vt:lpstr>Antennas</vt:lpstr>
      <vt:lpstr>PowerPoint Presentation</vt:lpstr>
      <vt:lpstr>Antennas</vt:lpstr>
      <vt:lpstr>Remote Wireless Bridges</vt:lpstr>
      <vt:lpstr>PowerPoint Presentation</vt:lpstr>
      <vt:lpstr>PowerPoint Presentation</vt:lpstr>
      <vt:lpstr>Wireless Gateways</vt:lpstr>
      <vt:lpstr>WLAN Configurations</vt:lpstr>
      <vt:lpstr>PowerPoint Presentation</vt:lpstr>
      <vt:lpstr>PowerPoint Presentation</vt:lpstr>
      <vt:lpstr>Wireless Networking Standards</vt:lpstr>
      <vt:lpstr>IEEE 802.11</vt:lpstr>
      <vt:lpstr>IEEE 802.11</vt:lpstr>
      <vt:lpstr>IEEE 802.11</vt:lpstr>
      <vt:lpstr>Radio Frequency and the FCC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to Network Defense and Countermeasures</dc:title>
  <dc:subject>Chapter Four</dc:subject>
  <dc:creator/>
  <cp:lastModifiedBy/>
  <cp:revision>481</cp:revision>
  <dcterms:created xsi:type="dcterms:W3CDTF">2002-09-27T23:29:22Z</dcterms:created>
  <dcterms:modified xsi:type="dcterms:W3CDTF">2012-12-07T20:37:53Z</dcterms:modified>
</cp:coreProperties>
</file>