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19" r:id="rId2"/>
    <p:sldId id="257" r:id="rId3"/>
    <p:sldId id="504" r:id="rId4"/>
    <p:sldId id="477" r:id="rId5"/>
    <p:sldId id="480" r:id="rId6"/>
    <p:sldId id="575" r:id="rId7"/>
    <p:sldId id="611" r:id="rId8"/>
    <p:sldId id="576" r:id="rId9"/>
    <p:sldId id="612" r:id="rId10"/>
    <p:sldId id="577" r:id="rId11"/>
    <p:sldId id="578" r:id="rId12"/>
    <p:sldId id="580" r:id="rId13"/>
    <p:sldId id="613" r:id="rId14"/>
    <p:sldId id="614" r:id="rId15"/>
    <p:sldId id="581" r:id="rId16"/>
    <p:sldId id="393" r:id="rId17"/>
    <p:sldId id="615" r:id="rId18"/>
    <p:sldId id="582" r:id="rId19"/>
    <p:sldId id="583" r:id="rId20"/>
    <p:sldId id="616" r:id="rId21"/>
    <p:sldId id="584" r:id="rId22"/>
    <p:sldId id="617" r:id="rId23"/>
    <p:sldId id="585" r:id="rId24"/>
    <p:sldId id="586" r:id="rId25"/>
    <p:sldId id="557" r:id="rId26"/>
    <p:sldId id="587" r:id="rId27"/>
    <p:sldId id="588" r:id="rId28"/>
    <p:sldId id="512" r:id="rId29"/>
    <p:sldId id="513" r:id="rId30"/>
    <p:sldId id="514" r:id="rId31"/>
    <p:sldId id="618" r:id="rId32"/>
    <p:sldId id="559" r:id="rId33"/>
    <p:sldId id="516" r:id="rId34"/>
    <p:sldId id="394" r:id="rId35"/>
    <p:sldId id="497" r:id="rId36"/>
    <p:sldId id="607" r:id="rId37"/>
    <p:sldId id="498" r:id="rId38"/>
    <p:sldId id="619" r:id="rId39"/>
    <p:sldId id="620" r:id="rId40"/>
    <p:sldId id="621" r:id="rId41"/>
    <p:sldId id="547" r:id="rId42"/>
    <p:sldId id="622" r:id="rId43"/>
    <p:sldId id="608" r:id="rId44"/>
    <p:sldId id="524" r:id="rId45"/>
    <p:sldId id="623" r:id="rId46"/>
    <p:sldId id="624" r:id="rId47"/>
    <p:sldId id="625" r:id="rId48"/>
    <p:sldId id="527" r:id="rId49"/>
    <p:sldId id="609" r:id="rId50"/>
    <p:sldId id="550" r:id="rId51"/>
    <p:sldId id="626" r:id="rId52"/>
    <p:sldId id="529" r:id="rId53"/>
    <p:sldId id="561" r:id="rId54"/>
    <p:sldId id="627" r:id="rId55"/>
    <p:sldId id="510" r:id="rId56"/>
    <p:sldId id="511" r:id="rId57"/>
    <p:sldId id="597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400" autoAdjust="0"/>
    <p:restoredTop sz="98960" autoAdjust="0"/>
  </p:normalViewPr>
  <p:slideViewPr>
    <p:cSldViewPr>
      <p:cViewPr varScale="1">
        <p:scale>
          <a:sx n="113" d="100"/>
          <a:sy n="113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CE1237E-F7B4-4418-B385-2382D25DE43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76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E7A9973-B72F-4651-A372-1176B992A1B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15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5704F-8CF0-491B-A027-191491469FD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784A7-ED0D-4752-A829-1C4176781ACF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784A7-ED0D-4752-A829-1C4176781ACF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E8D4D-FB1C-46E6-B477-491BBF0128BC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E8D4D-FB1C-46E6-B477-491BBF0128BC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E8D4D-FB1C-46E6-B477-491BBF0128BC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E8D4D-FB1C-46E6-B477-491BBF0128BC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E8D4D-FB1C-46E6-B477-491BBF0128BC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E8D4D-FB1C-46E6-B477-491BBF0128BC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FC1375-A068-4AE2-A686-5D89AC5926A1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60E5D-FDCA-4199-9956-84696E403846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75707-A42E-4927-A75F-D67EEC70FF9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99142-8B6C-4A36-A186-8563FCCD9C3A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99142-8B6C-4A36-A186-8563FCCD9C3A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99142-8B6C-4A36-A186-8563FCCD9C3A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3D598-ED3F-49C7-BD5B-CD895E2B8940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35163-8995-484E-8AB0-66F16C94D6DE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14F39-9C59-4FAC-A520-F8537DB0F0CA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42521-8479-4126-9D76-6E3B98C31D12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42521-8479-4126-9D76-6E3B98C31D12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42521-8479-4126-9D76-6E3B98C31D12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3AE2B-8F94-491B-9D34-1CA8CD790115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91A8-41C6-46B4-8313-2301F6656A08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3AE2B-8F94-491B-9D34-1CA8CD790115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3AE2B-8F94-491B-9D34-1CA8CD790115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DFFC1E-A1F0-4696-89A7-D925DF3F1162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F67A2-B118-4B97-B192-6C8E22F1CD72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F67A2-B118-4B97-B192-6C8E22F1CD72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F67A2-B118-4B97-B192-6C8E22F1CD72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8A4713-0FDA-4F15-BA35-6912504D04D1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EDB44-15B3-434E-957B-EE3B2C681860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1EA49-EAC7-498D-87A7-95107BFC587D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784A7-ED0D-4752-A829-1C4176781ACF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784A7-ED0D-4752-A829-1C4176781ACF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784A7-ED0D-4752-A829-1C4176781ACF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784A7-ED0D-4752-A829-1C4176781ACF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784A7-ED0D-4752-A829-1C4176781ACF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itchFamily="18" charset="0"/>
              </a:defRPr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68469411-2CFF-4A35-9992-AE604DF171E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F03ED6-2593-4355-8D9B-55D7FDC5F9B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1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D73E66-50FD-46B6-A50D-C37046527DB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6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4A2697-BE31-4FDF-85E7-13AC7947E4A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67399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56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089D4D-F14A-45AA-BDCF-A33B8CC094F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0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25516D-9DA4-441E-A658-11FDDD633A9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1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EB22CA-F922-440C-ADA5-9D322523BA7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2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8E94C-168F-41ED-9A6D-2484B68271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33068B-B804-40E9-B119-DFDADE08A95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1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E5C09E-E73F-4874-9E47-45B0D4271B2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D336A8-95F7-414F-BEC4-2952F55523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7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r>
              <a:rPr lang="en-US" dirty="0" smtClean="0"/>
              <a:t>Guide to Network Defense and Countermeasures,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fld id="{4DBEA18C-5D30-46D2-B716-12AA8C86A95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Guide to Network Defense and Countermeasures</a:t>
            </a:r>
            <a:br>
              <a:rPr lang="en-US" dirty="0"/>
            </a:br>
            <a:r>
              <a:rPr lang="en-US" sz="3600" b="1" dirty="0"/>
              <a:t> </a:t>
            </a:r>
            <a:r>
              <a:rPr lang="en-US" dirty="0" smtClean="0"/>
              <a:t>Third </a:t>
            </a:r>
            <a:r>
              <a:rPr lang="en-US" dirty="0"/>
              <a:t>Edition</a:t>
            </a:r>
            <a:r>
              <a:rPr lang="en-US" sz="3600" b="1" dirty="0"/>
              <a:t> </a:t>
            </a:r>
          </a:p>
        </p:txBody>
      </p:sp>
      <p:sp>
        <p:nvSpPr>
          <p:cNvPr id="9216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400" b="0" i="1" dirty="0"/>
              <a:t>Chapter </a:t>
            </a:r>
            <a:r>
              <a:rPr lang="en-US" sz="3400" b="0" i="1" dirty="0" smtClean="0"/>
              <a:t>7</a:t>
            </a:r>
            <a:endParaRPr lang="en-US" sz="3400" b="0" i="1" dirty="0"/>
          </a:p>
          <a:p>
            <a:pPr>
              <a:lnSpc>
                <a:spcPct val="90000"/>
              </a:lnSpc>
            </a:pPr>
            <a:r>
              <a:rPr lang="en-US" sz="3400" b="0" i="1" dirty="0" smtClean="0"/>
              <a:t>Understanding Wireless Security</a:t>
            </a:r>
            <a:endParaRPr lang="en-US" sz="3400" b="0" i="1" dirty="0"/>
          </a:p>
        </p:txBody>
      </p:sp>
      <p:pic>
        <p:nvPicPr>
          <p:cNvPr id="92165" name="Picture 1029" descr="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4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830EE-8C0A-47F5-8073-D385EFBC30E9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802.11 Media Access Control: Frames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Data frames: carry the TCP/IP datagram and the payload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4098" name="Picture 2" descr="C:\Users\Julie\Documents\DropBox\InstructorManuals\NetworkDefenseCounter\Figures\ch07\Fig 7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28120"/>
            <a:ext cx="7123979" cy="18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70118" y="5088523"/>
            <a:ext cx="3764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7-3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An IEEE 802.11 data frame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20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830EE-8C0A-47F5-8073-D385EFBC30E9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802.11 Media Access Control: Frames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wireless station could have a null SSID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Allows it to match all SSIDs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a beacon frame contains a null SSID, attackers just have to capture frames that contain the correct SSID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Beaconing can be turned off on most current APs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Sniffing</a:t>
            </a:r>
            <a:r>
              <a:rPr lang="en-US" dirty="0" smtClean="0"/>
              <a:t>: capturing network traffic during transmission</a:t>
            </a:r>
          </a:p>
        </p:txBody>
      </p:sp>
    </p:spTree>
    <p:extLst>
      <p:ext uri="{BB962C8B-B14F-4D97-AF65-F5344CB8AC3E}">
        <p14:creationId xmlns:p14="http://schemas.microsoft.com/office/powerpoint/2010/main" val="351310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830EE-8C0A-47F5-8073-D385EFBC30E9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14400"/>
          </a:xfrm>
        </p:spPr>
        <p:txBody>
          <a:bodyPr/>
          <a:lstStyle/>
          <a:p>
            <a:r>
              <a:rPr lang="en-US" dirty="0" smtClean="0"/>
              <a:t>Scanning and Attacks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Passive scanning</a:t>
            </a:r>
            <a:r>
              <a:rPr lang="en-US" dirty="0" smtClean="0"/>
              <a:t>: a WNIC listens to each channel for a few packets, then moves to another channel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WNIC’s </a:t>
            </a:r>
            <a:r>
              <a:rPr lang="en-US" b="1" dirty="0" smtClean="0"/>
              <a:t>radio frequency (RF) monitor mode </a:t>
            </a:r>
            <a:r>
              <a:rPr lang="en-US" dirty="0" smtClean="0"/>
              <a:t>allows passive scanning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Passive attack</a:t>
            </a:r>
            <a:r>
              <a:rPr lang="en-US" dirty="0" smtClean="0"/>
              <a:t>: uses passive scanning to gather information about a wireless network for later use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Active scanning</a:t>
            </a:r>
            <a:r>
              <a:rPr lang="en-US" dirty="0" smtClean="0"/>
              <a:t>: station sends a probe request frame on each available channel and waits for a probe response frame from available APs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Active attack</a:t>
            </a:r>
            <a:r>
              <a:rPr lang="en-US" dirty="0" smtClean="0"/>
              <a:t>: attackers use several techniques to probe wireless networks in an attempt to gather information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be detected  by network 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19815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122" name="Picture 2" descr="C:\Users\Julie\Documents\DropBox\InstructorManuals\NetworkDefenseCounter\Figures\ch07\Table 7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83" y="947186"/>
            <a:ext cx="669303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33731" y="5409716"/>
            <a:ext cx="327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7-2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Common active attacks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52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146" name="Picture 2" descr="C:\Users\Julie\Documents\DropBox\InstructorManuals\NetworkDefenseCounter\Figures\ch07\Table 7-2 (continued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82515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8294" y="4267200"/>
            <a:ext cx="4360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7-2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Common active attacks (continued)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49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830EE-8C0A-47F5-8073-D385EFBC30E9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Wardriving and Exploitation of Rogue Devices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Wardriving</a:t>
            </a:r>
            <a:r>
              <a:rPr lang="en-US" dirty="0" smtClean="0"/>
              <a:t>: a potential attacker drives around with a laptop and WNIC in RF monitor mode to detect unsecured wireless signals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Rogue devices</a:t>
            </a:r>
            <a:r>
              <a:rPr lang="en-US" dirty="0" smtClean="0"/>
              <a:t>: wireless devices that employees connect and use without authorization or verified configurations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Usually configured poorly, so attackers can locate easily</a:t>
            </a:r>
          </a:p>
        </p:txBody>
      </p:sp>
    </p:spTree>
    <p:extLst>
      <p:ext uri="{BB962C8B-B14F-4D97-AF65-F5344CB8AC3E}">
        <p14:creationId xmlns:p14="http://schemas.microsoft.com/office/powerpoint/2010/main" val="3048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23A50-1655-46C7-AD04-4B0718C804B5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Wireless Man-in-the-Middle Attacks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Man-in-the-middle (MITM) attack: attackers intercept the transmission of two nodes without the users’ knowledge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Transmission can be modified and then forwarded to the intended destination, blocked from being delivered, or read and passed 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Attackers often set up a fake AP to intercept transmissions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Make stations think they are connecting to an authentic 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170" name="Picture 2" descr="C:\Users\Julie\Documents\DropBox\InstructorManuals\NetworkDefenseCounter\Figures\ch07\Fig 7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5715000" cy="39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99593" y="5342881"/>
            <a:ext cx="4563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7-4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 wireless man-in-the-middle attack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41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23A50-1655-46C7-AD04-4B0718C804B5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Association with a Wireless Network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To access services and resources: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station must be associated with an AP or other station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Association</a:t>
            </a:r>
            <a:r>
              <a:rPr lang="en-US" dirty="0" smtClean="0"/>
              <a:t>: Two-step process: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station listens for beacon frames to join a network and goes through authentication process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Station sends an association request frame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AP accepts it will send back an association response frame that contains the association ID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station can be authenticated to several APs but it can be associated with only one network at a time</a:t>
            </a:r>
          </a:p>
        </p:txBody>
      </p:sp>
    </p:spTree>
    <p:extLst>
      <p:ext uri="{BB962C8B-B14F-4D97-AF65-F5344CB8AC3E}">
        <p14:creationId xmlns:p14="http://schemas.microsoft.com/office/powerpoint/2010/main" val="818856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23A50-1655-46C7-AD04-4B0718C804B5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Wireless Authentication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Difference between wireless and wired networks: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wireless station, not the user, is authenticated before being connected to the network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Two types of IEEE 802.11 authentication: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Open system authentication – station is authenticated without further checking as long as SSID matches the network it is attempting to join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Provides little security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Shared key authentication – uses a standard challenge-response process with shared key encryption</a:t>
            </a:r>
          </a:p>
        </p:txBody>
      </p:sp>
    </p:spTree>
    <p:extLst>
      <p:ext uri="{BB962C8B-B14F-4D97-AF65-F5344CB8AC3E}">
        <p14:creationId xmlns:p14="http://schemas.microsoft.com/office/powerpoint/2010/main" val="113315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0D1968-3DF4-4CA9-9B5A-A011803CC86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r>
              <a:rPr lang="en-US" dirty="0" smtClean="0"/>
              <a:t>Explain basic concepts in wireless security</a:t>
            </a:r>
          </a:p>
          <a:p>
            <a:r>
              <a:rPr lang="en-US" dirty="0" smtClean="0"/>
              <a:t>Describe security solutions for wireless networking</a:t>
            </a:r>
          </a:p>
          <a:p>
            <a:r>
              <a:rPr lang="en-US" dirty="0" smtClean="0"/>
              <a:t>Describe security solutions for handheld wireless devices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194" name="Picture 2" descr="C:\Users\Julie\Documents\DropBox\InstructorManuals\NetworkDefenseCounter\Figures\ch07\Fig 7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4724400" cy="355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07057" y="5257800"/>
            <a:ext cx="3825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7-5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Open system authentication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903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23A50-1655-46C7-AD04-4B0718C804B5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/>
              <a:t>Wireless Authentication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 shared key authentication: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Station sends an authentication frame to an AP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AP returns an authentication response frame that contains challenge text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Station encrypts the text with its shared key and returns it to the AP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Using its own copy of the shared key, the AP decrypts the text and compares to original challenge text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they match, AP sends another authentication frame with the results and station is authenticated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they do not match, station is rejected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2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218" name="Picture 2" descr="C:\Users\Julie\Documents\DropBox\InstructorManuals\NetworkDefenseCounter\Figures\ch07\Fig 7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57330"/>
            <a:ext cx="540316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17837" y="5181600"/>
            <a:ext cx="3825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7-5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Open system authentication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038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23A50-1655-46C7-AD04-4B0718C804B5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/>
              <a:t>Wireless Authentication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Shared key authentication is considered weak if it uses WEP for encryption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Attackers can use passive scanning to capture packets and crack the shared key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802.11 standard uses a 40-bit or 104-bit key with a 24-bit </a:t>
            </a:r>
            <a:r>
              <a:rPr lang="en-US" b="1" dirty="0" smtClean="0"/>
              <a:t>initialization vector (IV) </a:t>
            </a:r>
            <a:r>
              <a:rPr lang="en-US" dirty="0" smtClean="0"/>
              <a:t>added to the beginning of the key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IV is transmitted in cleartext, giving attackers 24 bits of the key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After enough packets have been captured, attackers can crack they key with a brute-force or dictionary attack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8746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23A50-1655-46C7-AD04-4B0718C804B5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/>
              <a:t>Wireless Authentication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WEP provides adequate protection against casual users, but not against attackers determined to gain access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Dynamic WEP, a newer version, offers slightly better protections (rotates keys frequently)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WEP2 was developed to address WEP vulnerabilities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Uses a 120-bit key and Kerberos authentication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No more secure than WEP </a:t>
            </a:r>
          </a:p>
        </p:txBody>
      </p:sp>
    </p:spTree>
    <p:extLst>
      <p:ext uri="{BB962C8B-B14F-4D97-AF65-F5344CB8AC3E}">
        <p14:creationId xmlns:p14="http://schemas.microsoft.com/office/powerpoint/2010/main" val="316861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WEP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dirty="0" smtClean="0"/>
              <a:t>APs and stations can hold up to four keys but only one is chosen as the </a:t>
            </a:r>
            <a:r>
              <a:rPr lang="en-US" b="1" dirty="0" smtClean="0"/>
              <a:t>default key</a:t>
            </a:r>
          </a:p>
          <a:p>
            <a:pPr lvl="1"/>
            <a:r>
              <a:rPr lang="en-US" dirty="0" smtClean="0"/>
              <a:t>Does not have to be the same on every station but same key must be used for encryption and decryption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242" name="Picture 2" descr="C:\Users\Julie\Documents\DropBox\InstructorManuals\NetworkDefenseCounter\Figures\ch07\Fig 7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4191000" cy="295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5715000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7-7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Default WEP keys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914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Management Concerns in 802.11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 smtClean="0"/>
              <a:t>802.11 standard leaves the details of key management up to vendors and users</a:t>
            </a:r>
          </a:p>
          <a:p>
            <a:pPr lvl="1"/>
            <a:r>
              <a:rPr lang="en-US" sz="2100" dirty="0" smtClean="0"/>
              <a:t>Is a challenge in wireless security</a:t>
            </a:r>
          </a:p>
          <a:p>
            <a:r>
              <a:rPr lang="en-US" sz="2300" dirty="0" smtClean="0"/>
              <a:t>WEP was intended to prevent casual eavesdropping but does not prevent unauthorized access</a:t>
            </a:r>
          </a:p>
          <a:p>
            <a:pPr lvl="1"/>
            <a:r>
              <a:rPr lang="en-US" sz="2100" dirty="0" smtClean="0"/>
              <a:t>WEP keys must be installed on all stations in a network, which takes a lot of time</a:t>
            </a:r>
          </a:p>
          <a:p>
            <a:pPr lvl="1"/>
            <a:r>
              <a:rPr lang="en-US" sz="2100" dirty="0" smtClean="0"/>
              <a:t>Keys are changed infrequently or not at all</a:t>
            </a:r>
          </a:p>
          <a:p>
            <a:r>
              <a:rPr lang="en-US" sz="2300" dirty="0" smtClean="0"/>
              <a:t>If stronger encryption methods are used, an effective key management method is still crucial</a:t>
            </a:r>
            <a:endParaRPr lang="en-US" sz="2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85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Address Filtering and 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dirty="0" smtClean="0"/>
              <a:t>Wireless stations use MAC addresses for identification between stations and APs</a:t>
            </a:r>
          </a:p>
          <a:p>
            <a:r>
              <a:rPr lang="en-US" dirty="0" smtClean="0"/>
              <a:t>MAC addresses are hard-coded into NIC firmware</a:t>
            </a:r>
          </a:p>
          <a:p>
            <a:pPr lvl="1"/>
            <a:r>
              <a:rPr lang="en-US" dirty="0" smtClean="0"/>
              <a:t>Can use configuration tools to change a WNIC’s MAC address</a:t>
            </a:r>
          </a:p>
          <a:p>
            <a:r>
              <a:rPr lang="en-US" dirty="0" smtClean="0"/>
              <a:t>Basic security mechanism is MAC address filtering</a:t>
            </a:r>
          </a:p>
          <a:p>
            <a:pPr lvl="1"/>
            <a:r>
              <a:rPr lang="en-US" dirty="0" smtClean="0"/>
              <a:t>Addresses of legitimate stations can be entered into AP’s MAC address table so that only recognized stations can connect to the AP</a:t>
            </a:r>
          </a:p>
          <a:p>
            <a:r>
              <a:rPr lang="en-US" dirty="0" smtClean="0"/>
              <a:t>MAC address spoofing: attackers alter their frames with legitimate MAC addresses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8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DDD4D2-C54D-4ED7-B8A5-394A672235F3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Wireless Device Portability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Wireless devices are designed to be portable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Makes them vulnerable to theft, unauthorized use, improper or unsafe storage and handling, established connection protocols being bypassed, and more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Mobile devices may not be backed up properly or may not have updates installed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Make sure highly sensitive data is not stored on mobile devices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Must use strong encryption and authentication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49E86F-D111-4D46-894A-E2A38AD7677C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Examining Wireless Security Solutions and Countermeasures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 early years of wired networking, wireless standards focused on connectivity instead of security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Wireless security has lagged a few years behind wired network security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the following sections you will learn about: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Common solutions for addressing security flaws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Special security requirements of wireless networks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Common configurations that mitigate wireless vulnerabilities and protect against wireless networking threats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4A5BA-F670-4114-8986-85FCEB86222D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Concerns of Wireless Networking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 this section you will learn: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the Media Access Control (MAC) sublayer of the Data Link layer can create vulnerabilities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passive and active scanning methods are used to find networks to attack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Inherent vulnerabilities of IEEE 802.11’s authentication mechanisms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Common methods for securing wireless networks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1817B3-A257-49AD-A93D-9AF855C616D5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Incorporating a Wireless Security Policy</a:t>
            </a:r>
            <a:endParaRPr 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wireless security policy should address: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Scope and goals of the policy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Responsibilities for wireless matters and contact information for responsible parties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Physical security of APs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Approved hardware and software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Procedures for requesting, testing, installing, and configuring hardware and software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Assignment of responsibilities for installing, maintaining, and managing wireless devices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Guidelines and penalties for scanning or accessing the wireless network without authorization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1817B3-A257-49AD-A93D-9AF855C616D5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Incorporating a Wireless Security Policy</a:t>
            </a:r>
            <a:endParaRPr 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wireless security policy should address (cont’d):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Explicit statements about the nature of wireless communications, including measures to protect the rest of the network from potential harm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Details on wireless security awareness training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Internet access via wireless connections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Assignment of responsibilities for protecting data, privacy, and devices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Penalties for attempting to bypass security measures willfully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Requirements for encryption methods, authentication, and storage of confidential data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875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1817B3-A257-49AD-A93D-9AF855C616D5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Ensuring Physical Security</a:t>
            </a:r>
            <a:endParaRPr 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Best tool for ensuring physical security is to provide security awareness training for users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Should be made aware of the potential for theft and consequences of stolen devices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Should be trained not to leave wireless devices logged on to the network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Include instructions for protecting mobile devices from damage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Never leave laptops in cars during summer or winter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Never leave laptops unattended in public </a:t>
            </a:r>
          </a:p>
        </p:txBody>
      </p:sp>
    </p:spTree>
    <p:extLst>
      <p:ext uri="{BB962C8B-B14F-4D97-AF65-F5344CB8AC3E}">
        <p14:creationId xmlns:p14="http://schemas.microsoft.com/office/powerpoint/2010/main" val="1143710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9D8AED-BDA2-49B4-96CD-1452E5690DED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Planning AP Placement</a:t>
            </a:r>
            <a:endParaRPr lang="en-US" dirty="0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Site survey</a:t>
            </a:r>
            <a:r>
              <a:rPr lang="en-US" dirty="0" smtClean="0"/>
              <a:t>: procedure for assessing the environment and determining where APs are needed to provide adequate coverage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Help determine whether to use directional or omnidirectional antennas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Also tells you if your signal extends beyond areas that are within your physical control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Network components require careful placement to provide adequate coverage but prevent indiscriminant radiation of the signal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4BA446-9B83-486F-9704-CD29DA41DFE0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Default Hardware and Software Settings</a:t>
            </a:r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Change the following default settings: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SSID – default SSIDs commonly include information about a device’s manufacturer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Administrator password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Beaconing interval – to reduce traffic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Manufacturer’s keys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Channels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Security measures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 ACLS, authentication, and encryption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D87A9-C9C0-44C2-94D6-ABDD6E52E644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Encryption and Authentication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802.1x and Extensible Authentication Protocol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802.1x was developed to provide port-based access control on Ethernet LANs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Was revised to work for wireless networks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Uses Extensible Authentication Protocol (EAP) – a group of management protocols that stations use to request port access and includes a method of secure key exchange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Involves three participants: supplicant (station), authenticator (AP), and authentication server (RADIUS server)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57" y="5336146"/>
            <a:ext cx="323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7-8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802.1x authentication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266" name="Picture 2" descr="C:\Users\Julie\Documents\Dropbox\instructormanuals\NetworkDefenseCounter\Figures\ch07\Fig 7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90" y="1295400"/>
            <a:ext cx="6750707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210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E5C4D5-9123-44CA-9066-B76DF0AD27EF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Encryption and Authentication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802.11i and Advanced Encryption Standard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Uses 802.1x authentication and Advanced Encryption Standard (AES)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AES is strong enough to meet the U.S. Federal Information Processing Standard (FIPS)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Is a block cipher which breaks data into blocks of 8 to 16 bits, then encrypts each block separately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For additional security, blocks can arranged randomly rather than sequentially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E5C4D5-9123-44CA-9066-B76DF0AD27EF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Encryption and Authentication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Wi-Fi Protected Access (WPA)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Replaced WEP encryption with </a:t>
            </a:r>
            <a:r>
              <a:rPr lang="en-US" b="1" dirty="0" smtClean="0"/>
              <a:t>Temporal Key Integrity Protocol (TKIP)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TKIP is based on WEP but includes a method for generating new keys for each packet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Different TKIP keys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Pairwise keys</a:t>
            </a:r>
            <a:r>
              <a:rPr lang="en-US" dirty="0" smtClean="0"/>
              <a:t>: used between a pair of stations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Pairwise master key (PMK): </a:t>
            </a:r>
            <a:r>
              <a:rPr lang="en-US" dirty="0" smtClean="0"/>
              <a:t>generates data encryption keys, data integrity keys, and session group keys for multicasts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Pairwise transient key (PTK)</a:t>
            </a:r>
            <a:r>
              <a:rPr lang="en-US" dirty="0" smtClean="0"/>
              <a:t>: first key created from the PMK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Actually four keys shared between AP and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25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E5C4D5-9123-44CA-9066-B76DF0AD27EF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Encryption and Authentication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Wi-Fi Protected Access (WPA) </a:t>
            </a:r>
            <a:r>
              <a:rPr lang="en-US" dirty="0" smtClean="0"/>
              <a:t>(cont’d)</a:t>
            </a: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Message Integrity Check (MIC): </a:t>
            </a:r>
            <a:r>
              <a:rPr lang="en-US" dirty="0" smtClean="0"/>
              <a:t>mathematical function used to check messages for evidence of alteration (similar to cyclic redundancy check – CRC)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WPA offers improvements over WEP: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Minimum key length is increased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IV sequencing is enforced (IVs are not reused)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IV length is doubled from 24 bits to 48 bits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Packet-tampering detection is built-in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Key rotation is automatic</a:t>
            </a:r>
          </a:p>
        </p:txBody>
      </p:sp>
    </p:spTree>
    <p:extLst>
      <p:ext uri="{BB962C8B-B14F-4D97-AF65-F5344CB8AC3E}">
        <p14:creationId xmlns:p14="http://schemas.microsoft.com/office/powerpoint/2010/main" val="154613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A16AAF-8D2F-45F1-A7AA-B6284937408B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Media Access Control: Frames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dirty="0" smtClean="0"/>
              <a:t>MAC sublayer of the Data Link layer performs many critical functions:</a:t>
            </a:r>
          </a:p>
          <a:p>
            <a:pPr lvl="1"/>
            <a:r>
              <a:rPr lang="en-US" dirty="0" smtClean="0"/>
              <a:t>Discover wireless access point, channels, and signal strengths </a:t>
            </a:r>
          </a:p>
          <a:p>
            <a:pPr lvl="1"/>
            <a:r>
              <a:rPr lang="en-US" dirty="0" smtClean="0"/>
              <a:t>Join wireless networks (includes authentication and association to the access point</a:t>
            </a:r>
          </a:p>
          <a:p>
            <a:pPr lvl="1"/>
            <a:r>
              <a:rPr lang="en-US" dirty="0" smtClean="0"/>
              <a:t>Transmitting data</a:t>
            </a:r>
          </a:p>
          <a:p>
            <a:pPr lvl="1"/>
            <a:r>
              <a:rPr lang="en-US" dirty="0" smtClean="0"/>
              <a:t>Maintaining the connection</a:t>
            </a:r>
          </a:p>
          <a:p>
            <a:r>
              <a:rPr lang="en-US" dirty="0" smtClean="0"/>
              <a:t>Each access point (AP) has a 0- to 32-byte SSID that functions as the name of the network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2290" name="Picture 2" descr="C:\Users\Julie\Documents\Dropbox\instructormanuals\NetworkDefenseCounter\Figures\ch07\Fig 7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14400"/>
            <a:ext cx="4114800" cy="42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3776" y="5469523"/>
            <a:ext cx="2844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7-9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The MIC process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3138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Encryption and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Wi-Fi Protected Access version 2 (WPA2)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Based on the final ratified 802.11i standard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Uses AES for encryption and 802.1x or preshared keys for authentication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Allows both TKIP and AES clients to communicate (802.1x recognizes only AES)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WPA and WPA2 have two modes: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Personal Security – for single user or SOHO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Enterprise Security – for medium to large businesses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7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Encryption and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Recent research has shown serious weaknesses in WPA and WPA2 when using TKIP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WPA2-TKIP is now considered far less secure than WPA2-AES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WPA2-AES Enterprise Security provides the highest security available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Wi-Fi Protected Setup (WPS): </a:t>
            </a:r>
            <a:r>
              <a:rPr lang="en-US" dirty="0" smtClean="0"/>
              <a:t>protocol designed to automate key distribution in small office and home networks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Allows users to enter an eight-digit PIN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In 2011, a flaw was discovered that made it unsecure and should be disabled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64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287" y="5088523"/>
            <a:ext cx="3590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7-3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Wireless security solutions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314" name="Picture 2" descr="C:\Users\Julie\Documents\Dropbox\instructormanuals\NetworkDefenseCounter\Figures\ch07\Table 7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66" y="1447800"/>
            <a:ext cx="6997824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186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8DAFEE-0851-4E99-A0E5-5B7796AFBA1D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Auditing</a:t>
            </a:r>
            <a:endParaRPr lang="en-US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Auditing wireless networks is an integral part of security management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Audits are based on security policies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Hiring third-party experts can be a good idea: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They see your network with fresh eyes and no preconceived ideas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They are likely to have different skills and tools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They have the focus and experience of a specialist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Check credentials and ask for references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8DAFEE-0851-4E99-A0E5-5B7796AFBA1D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Auditing</a:t>
            </a:r>
            <a:endParaRPr lang="en-US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Risk and Security Assessments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Risk assessment: identifies what your assets are and how critical they are so you know how to protect them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Includes: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Inventory of company assets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Analysis of possible threats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Consequences if a threat materializes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Probability that the threat could occur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Security controls available to mitigate the risk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Organization’s acceptable level of risk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Security assessment: identifies existing security measures</a:t>
            </a:r>
          </a:p>
          <a:p>
            <a:pPr lvl="3">
              <a:lnSpc>
                <a:spcPct val="90000"/>
              </a:lnSpc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85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8DAFEE-0851-4E99-A0E5-5B7796AFBA1D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Auditing</a:t>
            </a:r>
            <a:endParaRPr lang="en-US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Auditing Tools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Penetration testing</a:t>
            </a:r>
            <a:r>
              <a:rPr lang="en-US" dirty="0" smtClean="0"/>
              <a:t>: intended to identify security vulnerabilities that attackers could exploit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Attackers use </a:t>
            </a:r>
            <a:r>
              <a:rPr lang="en-US" b="1" dirty="0" smtClean="0"/>
              <a:t>sniffers</a:t>
            </a:r>
            <a:r>
              <a:rPr lang="en-US" dirty="0" smtClean="0"/>
              <a:t> in the reconnaissance phase to capture packets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Used to gather information about targets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Auditors use sniffers to see what kind of information attackers can gain by using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Hundreds of sniffing programs are available for PCs, handheld devices, and any available OS</a:t>
            </a:r>
          </a:p>
          <a:p>
            <a:pPr lvl="3">
              <a:lnSpc>
                <a:spcPct val="90000"/>
              </a:lnSpc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14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4338" name="Picture 2" descr="C:\Users\Julie\Documents\Dropbox\instructormanuals\NetworkDefenseCounter\Figures\ch07\Table 7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408" y="1066800"/>
            <a:ext cx="6172200" cy="405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75513" y="5257800"/>
            <a:ext cx="2675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7-4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Wireless sniffers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8538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D8FED0-637E-4165-985B-9E5115DEF2F8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 Logging Functions</a:t>
            </a:r>
            <a:endParaRPr lang="en-US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Many enterprise-class AP models can maintain complex event logs and connection statistics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Some can interface with a Simple Network Management Protocol (SNMP) tool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SNMP requires an SNMP agent on the device you want to monitor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Logged information is stored in the SNMP agent’s management information base (MIB)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set an SNMP alarm that sends an alert message, called an SNMP trap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Management station queries all stations for details about the event that triggered alarm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1371600" lvl="3" indent="0">
              <a:lnSpc>
                <a:spcPct val="9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7254" y="5199361"/>
            <a:ext cx="2849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7-10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An AP event log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362" name="Picture 2" descr="C:\Users\Julie\Documents\Dropbox\instructormanuals\NetworkDefenseCounter\Figures\ch07\Fig 7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589" y="1371600"/>
            <a:ext cx="4883150" cy="342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93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830EE-8C0A-47F5-8073-D385EFBC30E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802.11 Media Access Control: Frames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MAC frames are used to locate wireless networks, establish and maintain the connection, and transmit data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802.11 standard has three types of MAC frames: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Management frames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 frames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frames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for Wireless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strong authentication, such as 802.1x</a:t>
            </a:r>
          </a:p>
          <a:p>
            <a:r>
              <a:rPr lang="en-US" dirty="0" smtClean="0"/>
              <a:t>Use strong encryption, preferably end to end</a:t>
            </a:r>
          </a:p>
          <a:p>
            <a:r>
              <a:rPr lang="en-US" dirty="0" smtClean="0"/>
              <a:t>Perform a site survey and place APs strategically</a:t>
            </a:r>
          </a:p>
          <a:p>
            <a:r>
              <a:rPr lang="en-US" dirty="0" smtClean="0"/>
              <a:t>Make sure that a comprehensive wireless security policy is kept up to date and users are trained</a:t>
            </a:r>
          </a:p>
          <a:p>
            <a:r>
              <a:rPr lang="en-US" dirty="0" smtClean="0"/>
              <a:t>Change default settings, such as SSIDs</a:t>
            </a:r>
          </a:p>
          <a:p>
            <a:r>
              <a:rPr lang="en-US" dirty="0" smtClean="0"/>
              <a:t>Avoid using protocols that send traffic in cleartext</a:t>
            </a:r>
          </a:p>
          <a:p>
            <a:r>
              <a:rPr lang="en-US" dirty="0" smtClean="0"/>
              <a:t>If appropriate, use VPNs for wireless transmissions</a:t>
            </a:r>
          </a:p>
          <a:p>
            <a:r>
              <a:rPr lang="en-US" dirty="0" smtClean="0"/>
              <a:t>Use wireless IDPSs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632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for Wireless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that all stations use updated antivirus protection</a:t>
            </a:r>
          </a:p>
          <a:p>
            <a:r>
              <a:rPr lang="en-US" dirty="0" smtClean="0"/>
              <a:t>Make sure that wireless devices use firewalls</a:t>
            </a:r>
          </a:p>
          <a:p>
            <a:r>
              <a:rPr lang="en-US" dirty="0" smtClean="0"/>
              <a:t>Audit the wireless network periodically</a:t>
            </a:r>
          </a:p>
          <a:p>
            <a:r>
              <a:rPr lang="en-US" dirty="0" smtClean="0"/>
              <a:t>Monitor your wireless network traffic with the best tools available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1200C-A07E-47DE-8B0C-023AC1BE8D0C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 Security</a:t>
            </a:r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Mobile devices that can now access the Internet and use mobile applications for business activities have to be added to the corporate network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Difficulties: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Devices are often outside the physical control of the IT security team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Transmission media used might be beyond a company’s control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Users may synchronize their devices with computers that are not controlled by the corporate IT department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Increases the risk of malware infection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1200C-A07E-47DE-8B0C-023AC1BE8D0C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Mobile Device Security</a:t>
            </a:r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Checklist that ensures the security of handheld devices should include the following: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Device configuration management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Critical patch and OS update management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Application installation/configuration management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Elimination of unneeded applications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Antivirus software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Firewall software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IDPS software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Antispam software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Antispyware software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Remote content erasure capability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Remote password reset capability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62793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1200C-A07E-47DE-8B0C-023AC1BE8D0C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Mobile Device Security</a:t>
            </a:r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Checklist (cont’d):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VPN software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Backup management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Authentication management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Encryption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Log management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Incident response policy and procedures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Restriction of application downloads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Restriction of camera, microphone, removable media use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Remote diagnostics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Subscriber Identity Module (SIM) security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User training</a:t>
            </a:r>
          </a:p>
          <a:p>
            <a:pPr lvl="1">
              <a:lnSpc>
                <a:spcPct val="90000"/>
              </a:lnSpc>
            </a:pPr>
            <a:endParaRPr lang="en-US" sz="2200" dirty="0" smtClean="0"/>
          </a:p>
          <a:p>
            <a:pPr lvl="1">
              <a:lnSpc>
                <a:spcPct val="90000"/>
              </a:lnSpc>
            </a:pPr>
            <a:endParaRPr lang="en-US" sz="2200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93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0DA2C-4E26-4861-BA20-C7B853B61A58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 smtClean="0"/>
              <a:t>A major challenge for wireless networking is security</a:t>
            </a:r>
          </a:p>
          <a:p>
            <a:r>
              <a:rPr lang="en-US" dirty="0" smtClean="0"/>
              <a:t>Wireless networks use the airwaves as a transmission medium, so packets are vulnerable</a:t>
            </a:r>
          </a:p>
          <a:p>
            <a:r>
              <a:rPr lang="en-US" dirty="0" smtClean="0"/>
              <a:t>The MAC sublayer of the Data Link layer performs many critical functions in a wireless network</a:t>
            </a:r>
          </a:p>
          <a:p>
            <a:r>
              <a:rPr lang="en-US" dirty="0" smtClean="0"/>
              <a:t>Passive scanning involves listening for beacon frames and a passive attack uses passive scanning to gather information for later use</a:t>
            </a:r>
          </a:p>
          <a:p>
            <a:r>
              <a:rPr lang="en-US" dirty="0" smtClean="0"/>
              <a:t>Active scanning involves sending probe request frames on each channel and waiting for a response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17CAF3-C861-4FEF-BEAB-36F06509669C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 smtClean="0"/>
              <a:t>A station must be authenticated in order to join a wireless network</a:t>
            </a:r>
          </a:p>
          <a:p>
            <a:r>
              <a:rPr lang="en-US" dirty="0" smtClean="0"/>
              <a:t>SSIDs and other information are vulnerable in standard 802.11 transmission because management frames send network information in cleartext</a:t>
            </a:r>
          </a:p>
          <a:p>
            <a:r>
              <a:rPr lang="en-US" dirty="0" smtClean="0"/>
              <a:t>WEP was implemented in original 802.11 and uses a default key for encryption</a:t>
            </a:r>
          </a:p>
          <a:p>
            <a:r>
              <a:rPr lang="en-US" dirty="0" smtClean="0"/>
              <a:t>Effective security solutions include: IEEE 802.11x, WPA/WPA2, and IEEE 802.11i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Auditing a wireless network is crucial to maintaining and improving security</a:t>
            </a:r>
          </a:p>
          <a:p>
            <a:r>
              <a:rPr lang="en-US" dirty="0" smtClean="0"/>
              <a:t>Less sophisticated APs might generate simple logs but enterprise-class models can maintain an event log and can interface with a SNMP tool</a:t>
            </a:r>
          </a:p>
          <a:p>
            <a:r>
              <a:rPr lang="en-US" dirty="0" smtClean="0"/>
              <a:t>Some best practices for wireless security include training users, developing a wireless security policy, restricting the data stored on portable devices, and ensuring that default settings are changed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9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830EE-8C0A-47F5-8073-D385EFBC30E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802.11 Media Access Control: Frames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Management frames</a:t>
            </a:r>
            <a:r>
              <a:rPr lang="en-US" dirty="0" smtClean="0"/>
              <a:t>: establish and maintain communications (sent in cleartext with SSIDs)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Anyone who intercepts one can discover the SSID </a:t>
            </a:r>
          </a:p>
        </p:txBody>
      </p:sp>
      <p:pic>
        <p:nvPicPr>
          <p:cNvPr id="1026" name="Picture 2" descr="C:\Users\Julie\Documents\DropBox\InstructorManuals\NetworkDefenseCounter\Figures\ch07\Fig 7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5723914" cy="16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58263" y="5166869"/>
            <a:ext cx="4563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7-1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An IEEE 802.11 management frame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508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C:\Users\Julie\Documents\DropBox\InstructorManuals\NetworkDefenseCounter\Figures\ch07\Table 7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72544"/>
            <a:ext cx="609728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60388" y="5280633"/>
            <a:ext cx="3472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7-1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Management frame types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00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830EE-8C0A-47F5-8073-D385EFBC30E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802.11 Media Access Control: Frames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Control frames</a:t>
            </a:r>
            <a:r>
              <a:rPr lang="en-US" dirty="0" smtClean="0"/>
              <a:t>: help deliver data frames between stations and control access to medium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Four most common types of control frames: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Request to send (RTS) – first step of the two-way handshake before sending a data frame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Clear to send (CTS) – gives a station clearance to send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Acknowledgement (ACK) – after receiving a data frame with no errors, receiving station sends this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Power-save poll (PS-Poll) – used when a station has awakened from power-save mode and sees that an AP has frames buffered for it</a:t>
            </a:r>
          </a:p>
        </p:txBody>
      </p:sp>
    </p:spTree>
    <p:extLst>
      <p:ext uri="{BB962C8B-B14F-4D97-AF65-F5344CB8AC3E}">
        <p14:creationId xmlns:p14="http://schemas.microsoft.com/office/powerpoint/2010/main" val="238428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 descr="C:\Users\Julie\Documents\DropBox\InstructorManuals\NetworkDefenseCounter\Figures\ch07\Fig 7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44" y="1752600"/>
            <a:ext cx="593510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28422" y="4572000"/>
            <a:ext cx="398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7-2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An IEEE 802.11 control frame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24574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3504</Words>
  <Application>Microsoft Office PowerPoint</Application>
  <PresentationFormat>On-screen Show (4:3)</PresentationFormat>
  <Paragraphs>469</Paragraphs>
  <Slides>57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Default Design</vt:lpstr>
      <vt:lpstr>Guide to Network Defense and Countermeasures  Third Edition </vt:lpstr>
      <vt:lpstr>Objectives</vt:lpstr>
      <vt:lpstr>Security Concerns of Wireless Networking</vt:lpstr>
      <vt:lpstr>IEEE 802.11 Media Access Control: Frames</vt:lpstr>
      <vt:lpstr>IEEE 802.11 Media Access Control: Frames</vt:lpstr>
      <vt:lpstr>IEEE 802.11 Media Access Control: Frames</vt:lpstr>
      <vt:lpstr>PowerPoint Presentation</vt:lpstr>
      <vt:lpstr>IEEE 802.11 Media Access Control: Frames</vt:lpstr>
      <vt:lpstr>PowerPoint Presentation</vt:lpstr>
      <vt:lpstr>IEEE 802.11 Media Access Control: Frames</vt:lpstr>
      <vt:lpstr>IEEE 802.11 Media Access Control: Frames</vt:lpstr>
      <vt:lpstr>Scanning and Attacks</vt:lpstr>
      <vt:lpstr>PowerPoint Presentation</vt:lpstr>
      <vt:lpstr>PowerPoint Presentation</vt:lpstr>
      <vt:lpstr>Wardriving and Exploitation of Rogue Devices</vt:lpstr>
      <vt:lpstr>Wireless Man-in-the-Middle Attacks</vt:lpstr>
      <vt:lpstr>PowerPoint Presentation</vt:lpstr>
      <vt:lpstr>Association with a Wireless Network</vt:lpstr>
      <vt:lpstr>Wireless Authentication</vt:lpstr>
      <vt:lpstr>PowerPoint Presentation</vt:lpstr>
      <vt:lpstr>Wireless Authentication</vt:lpstr>
      <vt:lpstr>PowerPoint Presentation</vt:lpstr>
      <vt:lpstr>Wireless Authentication</vt:lpstr>
      <vt:lpstr>Wireless Authentication</vt:lpstr>
      <vt:lpstr>Default WEP Keys</vt:lpstr>
      <vt:lpstr>Key Management Concerns in 802.11 Networks</vt:lpstr>
      <vt:lpstr>MAC Address Filtering and Spoofing</vt:lpstr>
      <vt:lpstr>Wireless Device Portability</vt:lpstr>
      <vt:lpstr>Examining Wireless Security Solutions and Countermeasures</vt:lpstr>
      <vt:lpstr>Incorporating a Wireless Security Policy</vt:lpstr>
      <vt:lpstr>Incorporating a Wireless Security Policy</vt:lpstr>
      <vt:lpstr>Ensuring Physical Security</vt:lpstr>
      <vt:lpstr>Planning AP Placement</vt:lpstr>
      <vt:lpstr>Changing Default Hardware and Software Settings</vt:lpstr>
      <vt:lpstr>Strong Encryption and Authentication</vt:lpstr>
      <vt:lpstr>PowerPoint Presentation</vt:lpstr>
      <vt:lpstr>Strong Encryption and Authentication</vt:lpstr>
      <vt:lpstr>Strong Encryption and Authentication</vt:lpstr>
      <vt:lpstr>Strong Encryption and Authentication</vt:lpstr>
      <vt:lpstr>PowerPoint Presentation</vt:lpstr>
      <vt:lpstr>Strong Encryption and Authentication</vt:lpstr>
      <vt:lpstr>Strong Encryption and Authentication</vt:lpstr>
      <vt:lpstr>PowerPoint Presentation</vt:lpstr>
      <vt:lpstr>Wireless Auditing</vt:lpstr>
      <vt:lpstr>Wireless Auditing</vt:lpstr>
      <vt:lpstr>Wireless Auditing</vt:lpstr>
      <vt:lpstr>PowerPoint Presentation</vt:lpstr>
      <vt:lpstr>AP Logging Functions</vt:lpstr>
      <vt:lpstr>PowerPoint Presentation</vt:lpstr>
      <vt:lpstr>Best Practices for Wireless Network Security</vt:lpstr>
      <vt:lpstr>Best Practices for Wireless Network Security</vt:lpstr>
      <vt:lpstr>Mobile Device Security</vt:lpstr>
      <vt:lpstr>Approaches to Mobile Device Security</vt:lpstr>
      <vt:lpstr>Approaches to Mobile Device Security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Network Defense and Countermeasures</dc:title>
  <dc:subject>Chapter Four</dc:subject>
  <dc:creator/>
  <cp:lastModifiedBy/>
  <cp:revision>481</cp:revision>
  <dcterms:created xsi:type="dcterms:W3CDTF">2002-09-27T23:29:22Z</dcterms:created>
  <dcterms:modified xsi:type="dcterms:W3CDTF">2012-12-07T20:38:15Z</dcterms:modified>
</cp:coreProperties>
</file>