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9" r:id="rId8"/>
    <p:sldId id="268" r:id="rId9"/>
    <p:sldId id="271" r:id="rId10"/>
    <p:sldId id="277" r:id="rId11"/>
    <p:sldId id="278" r:id="rId12"/>
    <p:sldId id="279" r:id="rId13"/>
    <p:sldId id="280" r:id="rId14"/>
    <p:sldId id="281" r:id="rId15"/>
    <p:sldId id="270" r:id="rId16"/>
    <p:sldId id="260" r:id="rId17"/>
    <p:sldId id="263" r:id="rId18"/>
    <p:sldId id="264" r:id="rId19"/>
    <p:sldId id="265" r:id="rId20"/>
    <p:sldId id="266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Ballay" initials="CB" lastIdx="8" clrIdx="0">
    <p:extLst>
      <p:ext uri="{19B8F6BF-5375-455C-9EA6-DF929625EA0E}">
        <p15:presenceInfo xmlns:p15="http://schemas.microsoft.com/office/powerpoint/2012/main" userId="S::j3balla@homeoffice.wal-mart.com::9fda9eb8-c78d-45b0-985e-bd0ba386e8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4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2T21:08:31.809" idx="8">
    <p:pos x="7171" y="1109"/>
    <p:text>Enumerating through each country seems like a waste for powerpoint.  Not sure how I would best convey how hetrogenous their setup is across their locations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2C79-7545-9740-B761-ECE0993BA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Integrated Distributors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6A84-A161-204A-8A76-39177E2EF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 312</a:t>
            </a:r>
          </a:p>
          <a:p>
            <a:r>
              <a:rPr lang="en-US" dirty="0"/>
              <a:t>Final Outline</a:t>
            </a:r>
          </a:p>
          <a:p>
            <a:r>
              <a:rPr lang="en-US" dirty="0"/>
              <a:t>Chad </a:t>
            </a:r>
            <a:r>
              <a:rPr lang="en-US" dirty="0" err="1"/>
              <a:t>Ballay</a:t>
            </a:r>
            <a:r>
              <a:rPr lang="en-US" dirty="0"/>
              <a:t> 4/11/2020</a:t>
            </a:r>
          </a:p>
        </p:txBody>
      </p:sp>
    </p:spTree>
    <p:extLst>
      <p:ext uri="{BB962C8B-B14F-4D97-AF65-F5344CB8AC3E}">
        <p14:creationId xmlns:p14="http://schemas.microsoft.com/office/powerpoint/2010/main" val="29587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Sao Paulo</a:t>
            </a:r>
            <a:br>
              <a:rPr lang="en-US" dirty="0"/>
            </a:br>
            <a:r>
              <a:rPr lang="en-US" dirty="0"/>
              <a:t>Brazil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SLA’s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Vendor depth of expertise is lacking.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shared credential by all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credentials lacking in complexity.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user elevation policy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anti-virus or malware installed.</a:t>
            </a:r>
          </a:p>
        </p:txBody>
      </p:sp>
    </p:spTree>
    <p:extLst>
      <p:ext uri="{BB962C8B-B14F-4D97-AF65-F5344CB8AC3E}">
        <p14:creationId xmlns:p14="http://schemas.microsoft.com/office/powerpoint/2010/main" val="198775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Warsaw</a:t>
            </a:r>
            <a:br>
              <a:rPr lang="en-US" dirty="0"/>
            </a:br>
            <a:r>
              <a:rPr lang="en-US" dirty="0"/>
              <a:t>Poland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S&amp;S lack of integration and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access redundancy and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Unmonitored access JV and SA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public WIFI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Staffing skillset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Audit of financial controls lacking</a:t>
            </a:r>
          </a:p>
        </p:txBody>
      </p:sp>
    </p:spTree>
    <p:extLst>
      <p:ext uri="{BB962C8B-B14F-4D97-AF65-F5344CB8AC3E}">
        <p14:creationId xmlns:p14="http://schemas.microsoft.com/office/powerpoint/2010/main" val="374543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Sydney</a:t>
            </a:r>
            <a:br>
              <a:rPr lang="en-US" dirty="0"/>
            </a:br>
            <a:r>
              <a:rPr lang="en-US" dirty="0"/>
              <a:t>Australia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Recent wildfires have created supply chain demand above current capacity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country WAN bandwidth subpar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Timezone</a:t>
            </a:r>
            <a:r>
              <a:rPr lang="en-US" sz="2400" dirty="0"/>
              <a:t> and Home Office culture barrier</a:t>
            </a:r>
          </a:p>
        </p:txBody>
      </p:sp>
    </p:spTree>
    <p:extLst>
      <p:ext uri="{BB962C8B-B14F-4D97-AF65-F5344CB8AC3E}">
        <p14:creationId xmlns:p14="http://schemas.microsoft.com/office/powerpoint/2010/main" val="19930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br>
              <a:rPr lang="en-US" dirty="0"/>
            </a:br>
            <a:r>
              <a:rPr lang="en-US" dirty="0"/>
              <a:t>Africa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on-premise compute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WIFI protection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Audit of financial controls lacking</a:t>
            </a:r>
          </a:p>
        </p:txBody>
      </p:sp>
    </p:spTree>
    <p:extLst>
      <p:ext uri="{BB962C8B-B14F-4D97-AF65-F5344CB8AC3E}">
        <p14:creationId xmlns:p14="http://schemas.microsoft.com/office/powerpoint/2010/main" val="200544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Japan, China, &amp; Hong Kong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2274838"/>
            <a:ext cx="6369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Political climate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Timezone</a:t>
            </a:r>
            <a:r>
              <a:rPr lang="en-US" sz="2400" dirty="0"/>
              <a:t> &amp; Home Office culture clash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Localization of </a:t>
            </a:r>
            <a:r>
              <a:rPr lang="en-US" sz="2400" dirty="0" err="1"/>
              <a:t>Logisuite</a:t>
            </a:r>
            <a:r>
              <a:rPr lang="en-US" sz="2400" dirty="0"/>
              <a:t>/</a:t>
            </a:r>
            <a:r>
              <a:rPr lang="en-US" sz="2400" dirty="0" err="1"/>
              <a:t>RouteSim</a:t>
            </a:r>
            <a:r>
              <a:rPr lang="en-US" sz="2400" dirty="0"/>
              <a:t> upgrades</a:t>
            </a:r>
          </a:p>
        </p:txBody>
      </p:sp>
    </p:spTree>
    <p:extLst>
      <p:ext uri="{BB962C8B-B14F-4D97-AF65-F5344CB8AC3E}">
        <p14:creationId xmlns:p14="http://schemas.microsoft.com/office/powerpoint/2010/main" val="382474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Tech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CMDB for inventory.</a:t>
            </a:r>
          </a:p>
          <a:p>
            <a:r>
              <a:rPr lang="en-US" sz="2400" dirty="0"/>
              <a:t>Patch automation.</a:t>
            </a:r>
          </a:p>
          <a:p>
            <a:r>
              <a:rPr lang="en-US" sz="2400" dirty="0"/>
              <a:t>EOL infrastructure remediation plan.</a:t>
            </a:r>
          </a:p>
          <a:p>
            <a:r>
              <a:rPr lang="en-US" sz="2400" dirty="0"/>
              <a:t>Pacific Rim sites autonomy needs have to be defined. </a:t>
            </a:r>
          </a:p>
        </p:txBody>
      </p:sp>
    </p:spTree>
    <p:extLst>
      <p:ext uri="{BB962C8B-B14F-4D97-AF65-F5344CB8AC3E}">
        <p14:creationId xmlns:p14="http://schemas.microsoft.com/office/powerpoint/2010/main" val="205273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SAS solutions all over the board</a:t>
            </a:r>
          </a:p>
          <a:p>
            <a:r>
              <a:rPr lang="en-US" sz="2400" dirty="0"/>
              <a:t>Internally hosted and not part of company's core competencies</a:t>
            </a:r>
          </a:p>
          <a:p>
            <a:r>
              <a:rPr lang="en-US" sz="2400" dirty="0"/>
              <a:t>Localization for Asian language character sets will require focus.  (Unicode vs </a:t>
            </a:r>
            <a:r>
              <a:rPr lang="en-US" sz="2400" dirty="0" err="1"/>
              <a:t>DoubleByte</a:t>
            </a:r>
            <a:r>
              <a:rPr lang="en-US" sz="2400" dirty="0"/>
              <a:t> character encoding)</a:t>
            </a:r>
          </a:p>
        </p:txBody>
      </p:sp>
    </p:spTree>
    <p:extLst>
      <p:ext uri="{BB962C8B-B14F-4D97-AF65-F5344CB8AC3E}">
        <p14:creationId xmlns:p14="http://schemas.microsoft.com/office/powerpoint/2010/main" val="421504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D3A4-7AAA-1642-A8D6-CEF927FB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Standardization of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1A496-5EF3-1740-91E7-59928A30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Physical hardware vs Cloud Strategy</a:t>
            </a:r>
          </a:p>
          <a:p>
            <a:r>
              <a:rPr lang="en-US" sz="2400" dirty="0"/>
              <a:t>Developer/Desktop builds and support</a:t>
            </a:r>
          </a:p>
          <a:p>
            <a:r>
              <a:rPr lang="en-US" sz="2400" dirty="0"/>
              <a:t>BYOD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24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and Automation of Core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Core functionality not enumerated or protected</a:t>
            </a:r>
          </a:p>
          <a:p>
            <a:r>
              <a:rPr lang="en-US" sz="2400" dirty="0" err="1"/>
              <a:t>Logisuite</a:t>
            </a:r>
            <a:r>
              <a:rPr lang="en-US" sz="2400" dirty="0"/>
              <a:t> and </a:t>
            </a:r>
            <a:r>
              <a:rPr lang="en-US" sz="2400" dirty="0" err="1"/>
              <a:t>RouteSim</a:t>
            </a:r>
            <a:r>
              <a:rPr lang="en-US" sz="2400" dirty="0"/>
              <a:t> disconnected and out of date</a:t>
            </a:r>
          </a:p>
          <a:p>
            <a:r>
              <a:rPr lang="en-US" sz="2400" dirty="0"/>
              <a:t>Business Continuity due to disaster is unlikely</a:t>
            </a:r>
          </a:p>
        </p:txBody>
      </p:sp>
    </p:spTree>
    <p:extLst>
      <p:ext uri="{BB962C8B-B14F-4D97-AF65-F5344CB8AC3E}">
        <p14:creationId xmlns:p14="http://schemas.microsoft.com/office/powerpoint/2010/main" val="1275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 -  Capacity and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PBX/WAN modernization</a:t>
            </a:r>
          </a:p>
          <a:p>
            <a:r>
              <a:rPr lang="en-US" sz="2400" dirty="0"/>
              <a:t>Effort to standardize collaboration tools primarily intra-site and secondly globally</a:t>
            </a:r>
          </a:p>
          <a:p>
            <a:r>
              <a:rPr lang="en-US" sz="2400" dirty="0"/>
              <a:t>Additional on-premise compute capacity allocated for underserved cloud regions.  (Africa/Australia)</a:t>
            </a:r>
          </a:p>
        </p:txBody>
      </p:sp>
    </p:spTree>
    <p:extLst>
      <p:ext uri="{BB962C8B-B14F-4D97-AF65-F5344CB8AC3E}">
        <p14:creationId xmlns:p14="http://schemas.microsoft.com/office/powerpoint/2010/main" val="104429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Controls and 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281873" cy="5248622"/>
          </a:xfrm>
        </p:spPr>
        <p:txBody>
          <a:bodyPr>
            <a:normAutofit/>
          </a:bodyPr>
          <a:lstStyle/>
          <a:p>
            <a:r>
              <a:rPr lang="en-US" sz="2400" dirty="0"/>
              <a:t>Financial audit process reviewed and strengthened</a:t>
            </a:r>
          </a:p>
          <a:p>
            <a:r>
              <a:rPr lang="en-US" sz="2400" dirty="0"/>
              <a:t>Separation of roles and responsibilities</a:t>
            </a:r>
          </a:p>
          <a:p>
            <a:r>
              <a:rPr lang="en-US" sz="2400" dirty="0"/>
              <a:t>Update of employee policies to create ethical concern escalation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380531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Focus - Sydney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modernization to be done on Sydney Office.  </a:t>
            </a:r>
          </a:p>
          <a:p>
            <a:r>
              <a:rPr lang="en-US" sz="2400" dirty="0"/>
              <a:t>Long term plan in region due to wildfires.</a:t>
            </a:r>
          </a:p>
          <a:p>
            <a:r>
              <a:rPr lang="en-US" sz="2400" dirty="0"/>
              <a:t>Small enough to allow for best practices to emerge.</a:t>
            </a:r>
          </a:p>
          <a:p>
            <a:r>
              <a:rPr lang="en-US" sz="2400" dirty="0"/>
              <a:t>Time zone difference allows for communications during workday overlap as well as minimally impacting off hour installs.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456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2DA8-841D-C341-8345-9340D232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9B11-5B9C-394B-98B5-E293C22B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best practices emerge, spin off multi-month or less initiatives out to other campuses.</a:t>
            </a:r>
          </a:p>
          <a:p>
            <a:r>
              <a:rPr lang="en-US" sz="2400" dirty="0"/>
              <a:t>Allows for quarterly budgeting and allocations.</a:t>
            </a:r>
          </a:p>
          <a:p>
            <a:r>
              <a:rPr lang="en-US" sz="2400" dirty="0"/>
              <a:t>Can establish a strategy of international rotations within staff to build the </a:t>
            </a:r>
            <a:r>
              <a:rPr lang="en-US" sz="2400"/>
              <a:t>internal skillset.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7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47FD6B-43A1-744B-9512-D3E18D91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Integrated Distributors Incorporated (IDI), a publicly traded company, has its home office located in Billings, Montana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853971-9206-FC45-9676-847FC11D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705563"/>
              </p:ext>
            </p:extLst>
          </p:nvPr>
        </p:nvGraphicFramePr>
        <p:xfrm>
          <a:off x="5021631" y="1390134"/>
          <a:ext cx="6281738" cy="4077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2752786823"/>
                    </a:ext>
                  </a:extLst>
                </a:gridCol>
                <a:gridCol w="2187258">
                  <a:extLst>
                    <a:ext uri="{9D8B030D-6E8A-4147-A177-3AD203B41FA5}">
                      <a16:colId xmlns:a16="http://schemas.microsoft.com/office/drawing/2014/main" val="3184829750"/>
                    </a:ext>
                  </a:extLst>
                </a:gridCol>
              </a:tblGrid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55858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Billings, Montana (Headquarters)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80797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Sao Paulo, 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73014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Warsaw, 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1622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Sydney, 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0876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Tanzania,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675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884956"/>
                  </a:ext>
                </a:extLst>
              </a:tr>
              <a:tr h="582533">
                <a:tc>
                  <a:txBody>
                    <a:bodyPr/>
                    <a:lstStyle/>
                    <a:p>
                      <a:r>
                        <a:rPr lang="en-US" dirty="0"/>
                        <a:t>Japan, China, &amp; 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12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7B9F-F3F0-FA44-9821-DFDA106F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32FE-F11F-9D40-ABC1-233044B4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has accounts with major market retailers, federal governments, and large state governments. IDI operates a fleet of trucks in each country and has network interface agreements with subcontractors for freight forwarding, storage, and delivery.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86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AE9C-974C-5841-B79D-533FE4D2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D635-BA49-5E4F-8E8E-A385CE50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380133" cy="5300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IDI is responsible for the movement of goods, from multiple manufacturers and distributors to its clients, in a timely and efficient manner using cost-effective methods. Alternatively, IDI may transfer this responsibility to one of its joint ventures (JVs) or strategic alliances (SAs), if it is more cost-effective and the income differential is within acceptable limits.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93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8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B4781-8186-444F-A46E-55B60A07A5E4}"/>
              </a:ext>
            </a:extLst>
          </p:cNvPr>
          <p:cNvSpPr txBox="1"/>
          <p:nvPr/>
        </p:nvSpPr>
        <p:spPr>
          <a:xfrm>
            <a:off x="665226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72408E-4FAB-DA4A-9300-53BA573FFE99}"/>
              </a:ext>
            </a:extLst>
          </p:cNvPr>
          <p:cNvSpPr/>
          <p:nvPr/>
        </p:nvSpPr>
        <p:spPr>
          <a:xfrm>
            <a:off x="800100" y="1714500"/>
            <a:ext cx="107670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Assess</a:t>
            </a:r>
          </a:p>
          <a:p>
            <a:r>
              <a:rPr lang="en-US" sz="2400" dirty="0"/>
              <a:t>Perform census of existing IT infrastructure</a:t>
            </a:r>
          </a:p>
          <a:p>
            <a:r>
              <a:rPr lang="en-US" sz="2400" dirty="0"/>
              <a:t>Document workflow processes</a:t>
            </a:r>
          </a:p>
          <a:p>
            <a:endParaRPr lang="en-US" sz="2400" dirty="0"/>
          </a:p>
          <a:p>
            <a:r>
              <a:rPr lang="en-US" sz="2400" b="1" dirty="0"/>
              <a:t>Plan</a:t>
            </a:r>
          </a:p>
          <a:p>
            <a:r>
              <a:rPr lang="en-US" sz="2400" dirty="0"/>
              <a:t>Key IT infrastructure upgrades for modernization/standardization.</a:t>
            </a:r>
          </a:p>
          <a:p>
            <a:r>
              <a:rPr lang="en-US" sz="2400" dirty="0"/>
              <a:t>Update workflow processes for business continuity/efficiency.</a:t>
            </a:r>
          </a:p>
          <a:p>
            <a:endParaRPr lang="en-US" sz="2400" dirty="0"/>
          </a:p>
          <a:p>
            <a:r>
              <a:rPr lang="en-US" sz="2400" b="1" dirty="0"/>
              <a:t>Target</a:t>
            </a:r>
          </a:p>
          <a:p>
            <a:r>
              <a:rPr lang="en-US" sz="2400" dirty="0"/>
              <a:t>Multi-year implementation to align with depreciation cycle.</a:t>
            </a:r>
          </a:p>
          <a:p>
            <a:r>
              <a:rPr lang="en-US" sz="2400" dirty="0"/>
              <a:t>Site focused timeline rather than incremental global focus.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34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B03E-EE8F-D64D-9CA4-D30E10E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Country/Site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EC9E8-49AF-DC4A-8D10-3417DCF7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 Findings Only</a:t>
            </a:r>
          </a:p>
        </p:txBody>
      </p:sp>
    </p:spTree>
    <p:extLst>
      <p:ext uri="{BB962C8B-B14F-4D97-AF65-F5344CB8AC3E}">
        <p14:creationId xmlns:p14="http://schemas.microsoft.com/office/powerpoint/2010/main" val="228320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C97E-0911-F746-ABF4-DAEA7B50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Headquarters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25831-5C84-B64F-82E1-11657CC29554}"/>
              </a:ext>
            </a:extLst>
          </p:cNvPr>
          <p:cNvSpPr txBox="1"/>
          <p:nvPr/>
        </p:nvSpPr>
        <p:spPr>
          <a:xfrm>
            <a:off x="4933507" y="1685320"/>
            <a:ext cx="6369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HP-UX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2003 server upgrade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Logisuite</a:t>
            </a:r>
            <a:r>
              <a:rPr lang="en-US" sz="2400" dirty="0"/>
              <a:t> installation End Of Life(EOL)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RouteSim</a:t>
            </a:r>
            <a:r>
              <a:rPr lang="en-US" sz="2400" dirty="0"/>
              <a:t> lack of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Workstation/Server procurement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Office productivity suite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installation EOL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Telecommunications lacking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BYOD policy lacking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WAN installation EOL</a:t>
            </a:r>
          </a:p>
        </p:txBody>
      </p:sp>
    </p:spTree>
    <p:extLst>
      <p:ext uri="{BB962C8B-B14F-4D97-AF65-F5344CB8AC3E}">
        <p14:creationId xmlns:p14="http://schemas.microsoft.com/office/powerpoint/2010/main" val="142435011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670</TotalTime>
  <Words>677</Words>
  <Application>Microsoft Macintosh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 Light</vt:lpstr>
      <vt:lpstr>Rockwell</vt:lpstr>
      <vt:lpstr>Wingdings</vt:lpstr>
      <vt:lpstr>Atlas</vt:lpstr>
      <vt:lpstr>Integrated Distributors Inc.</vt:lpstr>
      <vt:lpstr>Background</vt:lpstr>
      <vt:lpstr>Integrated Distributors Incorporated (IDI), a publicly traded company, has its home office located in Billings, Montana </vt:lpstr>
      <vt:lpstr>Customer Market</vt:lpstr>
      <vt:lpstr>Target Market Niche</vt:lpstr>
      <vt:lpstr>Problem Scope</vt:lpstr>
      <vt:lpstr>PowerPoint Presentation</vt:lpstr>
      <vt:lpstr>Country/Site Survey</vt:lpstr>
      <vt:lpstr>US Headquarters</vt:lpstr>
      <vt:lpstr>Sao Paulo Brazil</vt:lpstr>
      <vt:lpstr>Warsaw Poland</vt:lpstr>
      <vt:lpstr>Sydney Australia</vt:lpstr>
      <vt:lpstr>Tanzania Africa</vt:lpstr>
      <vt:lpstr>Japan, China, &amp; Hong Kong</vt:lpstr>
      <vt:lpstr>Areas of Focus and Recommendations</vt:lpstr>
      <vt:lpstr>Security Tech Debt</vt:lpstr>
      <vt:lpstr>Standardization of Applications</vt:lpstr>
      <vt:lpstr>Standardization of Infrastructure</vt:lpstr>
      <vt:lpstr>Integration and Automation of Core Business</vt:lpstr>
      <vt:lpstr>Communication -  Capacity and Growth</vt:lpstr>
      <vt:lpstr>Internal Controls and Audits</vt:lpstr>
      <vt:lpstr>Implementation and Timeline</vt:lpstr>
      <vt:lpstr>Initial Focus - Sydney</vt:lpstr>
      <vt:lpstr>Global Dissemination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Distributors Inc.</dc:title>
  <dc:creator>Chad Ballay</dc:creator>
  <cp:lastModifiedBy>Chad Ballay</cp:lastModifiedBy>
  <cp:revision>21</cp:revision>
  <dcterms:created xsi:type="dcterms:W3CDTF">2020-03-23T01:32:50Z</dcterms:created>
  <dcterms:modified xsi:type="dcterms:W3CDTF">2020-04-11T16:24:59Z</dcterms:modified>
</cp:coreProperties>
</file>