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2" r:id="rId3"/>
    <p:sldId id="277" r:id="rId4"/>
    <p:sldId id="261" r:id="rId5"/>
    <p:sldId id="269" r:id="rId6"/>
    <p:sldId id="268" r:id="rId7"/>
    <p:sldId id="278" r:id="rId8"/>
    <p:sldId id="270" r:id="rId9"/>
    <p:sldId id="279" r:id="rId10"/>
    <p:sldId id="274"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Ballay" initials="CB" lastIdx="8" clrIdx="0">
    <p:extLst>
      <p:ext uri="{19B8F6BF-5375-455C-9EA6-DF929625EA0E}">
        <p15:presenceInfo xmlns:p15="http://schemas.microsoft.com/office/powerpoint/2012/main" userId="S::j3balla@homeoffice.wal-mart.com::9fda9eb8-c78d-45b0-985e-bd0ba386e8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2T21:05:29.947" idx="7">
    <p:pos x="7214" y="1109"/>
    <p:text>No real clear idea on how to tackle the Problem Scope.  I figure the customer tells us the target and we just parrot it back to them to show we understand what it is they want.  The consultant ju-jitsu comes in the recommendation section, right?</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948E-B21B-1E46-B5EB-F9C396B6C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040F0-7297-6E4B-99D0-00F8C1143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38201-B898-F142-A2AF-D0A82FD4DB57}"/>
              </a:ext>
            </a:extLst>
          </p:cNvPr>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a:extLst>
              <a:ext uri="{FF2B5EF4-FFF2-40B4-BE49-F238E27FC236}">
                <a16:creationId xmlns:a16="http://schemas.microsoft.com/office/drawing/2014/main" id="{794A47FE-A681-6941-A464-623216D14B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5EFB9-C768-DC49-9930-03EADFB6AB2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795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0B4F-12E7-664B-A81B-594731400B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E435C-903B-C249-8C54-7AA6FAC04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5B95-68B4-7144-98B1-0CCA278F1E6C}"/>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a:extLst>
              <a:ext uri="{FF2B5EF4-FFF2-40B4-BE49-F238E27FC236}">
                <a16:creationId xmlns:a16="http://schemas.microsoft.com/office/drawing/2014/main" id="{F862F0A7-7ECB-7D48-AD02-7E8FF42EFF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E1AE55-937C-8C47-ABBC-1A4AA05F353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2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D2721-185A-E646-ACEC-E733A255C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839AE7-C5D7-254D-ACBD-839925B32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DFC20-07F4-9649-9853-4A43885023C8}"/>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a:extLst>
              <a:ext uri="{FF2B5EF4-FFF2-40B4-BE49-F238E27FC236}">
                <a16:creationId xmlns:a16="http://schemas.microsoft.com/office/drawing/2014/main" id="{9AEFEAA9-3FFA-9145-B556-16E54136B6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8468BB-9FB2-7A4E-967E-CDD1D1BBCD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027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D854-5BCD-F040-82AC-E057BF678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4E220-CC99-F54D-99C2-A181CF37A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69356-6145-6145-9B59-9FC0FE059A5B}"/>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a:extLst>
              <a:ext uri="{FF2B5EF4-FFF2-40B4-BE49-F238E27FC236}">
                <a16:creationId xmlns:a16="http://schemas.microsoft.com/office/drawing/2014/main" id="{15D9DC40-6B86-4947-8DC0-A54AD78FCD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B5DA18-004F-404A-9F68-AAAE46EA95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94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2CE0-DE05-AD45-8AA8-8ED508E647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92F8E-C42D-AE4E-A9E1-CFD7BC2CE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005B3-DC39-CD43-AA42-B71F8EF920A8}"/>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a:extLst>
              <a:ext uri="{FF2B5EF4-FFF2-40B4-BE49-F238E27FC236}">
                <a16:creationId xmlns:a16="http://schemas.microsoft.com/office/drawing/2014/main" id="{34963DFA-755E-574E-8890-F49848ADB0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4B8A86-A87C-834B-923F-7A1601BCDF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92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E66E-1D62-554B-9ADF-867AD4FF7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E9F31-F784-E641-BBF7-3BD6D69BA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A5F47-CE3E-3C48-8C07-C93C0942D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809F0-3FBB-7E44-BA5B-758AF5B2CB07}"/>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a:extLst>
              <a:ext uri="{FF2B5EF4-FFF2-40B4-BE49-F238E27FC236}">
                <a16:creationId xmlns:a16="http://schemas.microsoft.com/office/drawing/2014/main" id="{D7A60FB2-5561-0548-B25C-DD1D5DBD9B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CFF633-068D-DE4C-9DD2-A0D7291810D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176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825E-DD19-3D40-B8A4-D65738022D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13BE7E-FD4E-0B44-965B-93B4C8A86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762F0-25B4-DB4B-9AF7-5BDD224A2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9015C-5800-3C48-9CB0-4F5972D1F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E5572-535B-6E42-8136-59076EB08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B769DF-910F-0749-896A-3CD07216FA07}"/>
              </a:ext>
            </a:extLst>
          </p:cNvPr>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8" name="Footer Placeholder 7">
            <a:extLst>
              <a:ext uri="{FF2B5EF4-FFF2-40B4-BE49-F238E27FC236}">
                <a16:creationId xmlns:a16="http://schemas.microsoft.com/office/drawing/2014/main" id="{53FC2866-1427-F941-9849-E11041B79F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C1C141-7976-6D4C-A968-848EFF55A96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097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D99C-0A69-3F4C-BA4E-BECA7DC47E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D90898-4146-7A47-9A4B-D8AC482A68BA}"/>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4" name="Footer Placeholder 3">
            <a:extLst>
              <a:ext uri="{FF2B5EF4-FFF2-40B4-BE49-F238E27FC236}">
                <a16:creationId xmlns:a16="http://schemas.microsoft.com/office/drawing/2014/main" id="{8EF8005D-FAF2-A84A-8287-AFBD9C7D047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8259A57-A812-F748-BA63-3B5676F2BF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29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48798-E311-324A-9CE0-4A1C9BDE73A7}"/>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3" name="Footer Placeholder 2">
            <a:extLst>
              <a:ext uri="{FF2B5EF4-FFF2-40B4-BE49-F238E27FC236}">
                <a16:creationId xmlns:a16="http://schemas.microsoft.com/office/drawing/2014/main" id="{00875178-DEFD-8445-9598-55126CF4A98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A58406-C86F-004F-93E0-778DDC8EF3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43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B7C5-45DE-1149-8AC7-9EF9EE0DC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4E665-794B-0B4C-B10C-6C9427577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B70C5-F78D-334C-AC99-0F74AABE7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FE348-3464-4B40-8558-C7363A4DE2E9}"/>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a:extLst>
              <a:ext uri="{FF2B5EF4-FFF2-40B4-BE49-F238E27FC236}">
                <a16:creationId xmlns:a16="http://schemas.microsoft.com/office/drawing/2014/main" id="{A1023598-B04A-B74B-8965-082FDF500E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10F95F-317E-F04A-A6FB-533222798C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501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469C-E158-7245-A9FC-21AE65049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F206AA-7EAB-AE4D-BF0E-B376C2B38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92C46C-2228-5945-A3B0-BDE9EEFE6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F5BE7-7F08-F54D-99CF-998181D28E2E}"/>
              </a:ext>
            </a:extLst>
          </p:cNvPr>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a:extLst>
              <a:ext uri="{FF2B5EF4-FFF2-40B4-BE49-F238E27FC236}">
                <a16:creationId xmlns:a16="http://schemas.microsoft.com/office/drawing/2014/main" id="{2FB30DE5-2A52-9F48-842F-32C2525F75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905FAF-FBEC-DD42-A216-49656575300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0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9B9D76-BE31-D44D-B75C-F4F7C5987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D8E2DA-53E9-F14A-A3A5-9B2898D91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72880-1825-DF42-AE7A-12CF1DE71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3/22/20</a:t>
            </a:fld>
            <a:endParaRPr lang="en-US" dirty="0"/>
          </a:p>
        </p:txBody>
      </p:sp>
      <p:sp>
        <p:nvSpPr>
          <p:cNvPr id="5" name="Footer Placeholder 4">
            <a:extLst>
              <a:ext uri="{FF2B5EF4-FFF2-40B4-BE49-F238E27FC236}">
                <a16:creationId xmlns:a16="http://schemas.microsoft.com/office/drawing/2014/main" id="{30043171-9D84-CD42-A46B-982BBE28F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B7AA029-E57F-4C46-8E2D-485A894CF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8839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C79-7545-9740-B761-ECE0993BAB86}"/>
              </a:ext>
            </a:extLst>
          </p:cNvPr>
          <p:cNvSpPr>
            <a:spLocks noGrp="1"/>
          </p:cNvSpPr>
          <p:nvPr>
            <p:ph type="ctrTitle"/>
          </p:nvPr>
        </p:nvSpPr>
        <p:spPr/>
        <p:txBody>
          <a:bodyPr/>
          <a:lstStyle/>
          <a:p>
            <a:r>
              <a:rPr lang="en-US" dirty="0"/>
              <a:t>Integrated Distributors Inc.</a:t>
            </a:r>
          </a:p>
        </p:txBody>
      </p:sp>
      <p:sp>
        <p:nvSpPr>
          <p:cNvPr id="3" name="Subtitle 2">
            <a:extLst>
              <a:ext uri="{FF2B5EF4-FFF2-40B4-BE49-F238E27FC236}">
                <a16:creationId xmlns:a16="http://schemas.microsoft.com/office/drawing/2014/main" id="{76336A84-A161-204A-8A76-39177E2EF70A}"/>
              </a:ext>
            </a:extLst>
          </p:cNvPr>
          <p:cNvSpPr>
            <a:spLocks noGrp="1"/>
          </p:cNvSpPr>
          <p:nvPr>
            <p:ph type="subTitle" idx="1"/>
          </p:nvPr>
        </p:nvSpPr>
        <p:spPr/>
        <p:txBody>
          <a:bodyPr>
            <a:normAutofit/>
          </a:bodyPr>
          <a:lstStyle/>
          <a:p>
            <a:r>
              <a:rPr lang="en-US" dirty="0"/>
              <a:t>CIS 312</a:t>
            </a:r>
          </a:p>
          <a:p>
            <a:r>
              <a:rPr lang="en-US" dirty="0"/>
              <a:t>DRAFT Outline Week 4</a:t>
            </a:r>
          </a:p>
          <a:p>
            <a:r>
              <a:rPr lang="en-US" dirty="0"/>
              <a:t>Chad </a:t>
            </a:r>
            <a:r>
              <a:rPr lang="en-US" dirty="0" err="1"/>
              <a:t>Ballay</a:t>
            </a:r>
            <a:r>
              <a:rPr lang="en-US" dirty="0"/>
              <a:t> 3/22/2020</a:t>
            </a:r>
          </a:p>
        </p:txBody>
      </p:sp>
    </p:spTree>
    <p:extLst>
      <p:ext uri="{BB962C8B-B14F-4D97-AF65-F5344CB8AC3E}">
        <p14:creationId xmlns:p14="http://schemas.microsoft.com/office/powerpoint/2010/main" val="295872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03E-EE8F-D64D-9CA4-D30E10EB95B7}"/>
              </a:ext>
            </a:extLst>
          </p:cNvPr>
          <p:cNvSpPr>
            <a:spLocks noGrp="1"/>
          </p:cNvSpPr>
          <p:nvPr>
            <p:ph type="title"/>
          </p:nvPr>
        </p:nvSpPr>
        <p:spPr/>
        <p:txBody>
          <a:bodyPr/>
          <a:lstStyle/>
          <a:p>
            <a:r>
              <a:rPr lang="en-US" dirty="0"/>
              <a:t>Implementation and Timeline</a:t>
            </a:r>
          </a:p>
        </p:txBody>
      </p:sp>
      <p:sp>
        <p:nvSpPr>
          <p:cNvPr id="3" name="Text Placeholder 2">
            <a:extLst>
              <a:ext uri="{FF2B5EF4-FFF2-40B4-BE49-F238E27FC236}">
                <a16:creationId xmlns:a16="http://schemas.microsoft.com/office/drawing/2014/main" id="{776EC9E8-49AF-DC4A-8D10-3417DCF78C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4745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4781-8186-444F-A46E-55B60A07A5E4}"/>
              </a:ext>
            </a:extLst>
          </p:cNvPr>
          <p:cNvSpPr txBox="1"/>
          <p:nvPr/>
        </p:nvSpPr>
        <p:spPr>
          <a:xfrm>
            <a:off x="6652260" y="251460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E72408E-4FAB-DA4A-9300-53BA573FFE99}"/>
              </a:ext>
            </a:extLst>
          </p:cNvPr>
          <p:cNvSpPr/>
          <p:nvPr/>
        </p:nvSpPr>
        <p:spPr>
          <a:xfrm>
            <a:off x="800100" y="1714500"/>
            <a:ext cx="10767060" cy="1938992"/>
          </a:xfrm>
          <a:prstGeom prst="rect">
            <a:avLst/>
          </a:prstGeom>
        </p:spPr>
        <p:txBody>
          <a:bodyPr wrap="square">
            <a:spAutoFit/>
          </a:bodyPr>
          <a:lstStyle/>
          <a:p>
            <a:r>
              <a:rPr lang="en-US" sz="2400" dirty="0"/>
              <a:t>This is </a:t>
            </a:r>
            <a:r>
              <a:rPr lang="en-US" sz="2400" dirty="0" err="1"/>
              <a:t>gonna</a:t>
            </a:r>
            <a:r>
              <a:rPr lang="en-US" sz="2400" dirty="0"/>
              <a:t> be a lot of assumptions.  </a:t>
            </a:r>
          </a:p>
          <a:p>
            <a:endParaRPr lang="en-US" sz="2400" dirty="0"/>
          </a:p>
          <a:p>
            <a:pPr marL="457200" indent="-457200">
              <a:buAutoNum type="arabicPeriod"/>
            </a:pPr>
            <a:r>
              <a:rPr lang="en-US" sz="2400" dirty="0"/>
              <a:t>Pick a site that’ll be a good start</a:t>
            </a:r>
          </a:p>
          <a:p>
            <a:pPr marL="457200" indent="-457200">
              <a:buAutoNum type="arabicPeriod"/>
            </a:pPr>
            <a:r>
              <a:rPr lang="en-US" sz="2400" dirty="0"/>
              <a:t>Break initiatives down into manageable chunks</a:t>
            </a:r>
          </a:p>
          <a:p>
            <a:pPr marL="457200" indent="-457200">
              <a:buAutoNum type="arabicPeriod"/>
            </a:pPr>
            <a:r>
              <a:rPr lang="en-US" sz="2400" dirty="0"/>
              <a:t>Try to keep it within 5</a:t>
            </a:r>
            <a:r>
              <a:rPr lang="en-US" sz="2400" i="1" dirty="0"/>
              <a:t> year plan?  </a:t>
            </a:r>
            <a:endParaRPr lang="en-US" sz="2400" dirty="0"/>
          </a:p>
        </p:txBody>
      </p:sp>
    </p:spTree>
    <p:extLst>
      <p:ext uri="{BB962C8B-B14F-4D97-AF65-F5344CB8AC3E}">
        <p14:creationId xmlns:p14="http://schemas.microsoft.com/office/powerpoint/2010/main" val="304427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03E-EE8F-D64D-9CA4-D30E10EB95B7}"/>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776EC9E8-49AF-DC4A-8D10-3417DCF78C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920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5B170-3E7E-BC4B-8CBB-EFD99254BDAB}"/>
              </a:ext>
            </a:extLst>
          </p:cNvPr>
          <p:cNvSpPr txBox="1"/>
          <p:nvPr/>
        </p:nvSpPr>
        <p:spPr>
          <a:xfrm>
            <a:off x="1120140" y="2674620"/>
            <a:ext cx="10645335" cy="2031325"/>
          </a:xfrm>
          <a:prstGeom prst="rect">
            <a:avLst/>
          </a:prstGeom>
          <a:noFill/>
        </p:spPr>
        <p:txBody>
          <a:bodyPr wrap="square" rtlCol="0">
            <a:spAutoFit/>
          </a:bodyPr>
          <a:lstStyle/>
          <a:p>
            <a:r>
              <a:rPr lang="en-US" dirty="0"/>
              <a:t>Broad overview of company, market segment and relevant stakeholders. </a:t>
            </a:r>
          </a:p>
          <a:p>
            <a:endParaRPr lang="en-US" dirty="0"/>
          </a:p>
          <a:p>
            <a:pPr marL="342900" indent="-342900">
              <a:buAutoNum type="arabicPeriod"/>
            </a:pPr>
            <a:r>
              <a:rPr lang="en-US" dirty="0"/>
              <a:t>List locations</a:t>
            </a:r>
          </a:p>
          <a:p>
            <a:pPr marL="342900" indent="-342900">
              <a:buAutoNum type="arabicPeriod"/>
            </a:pPr>
            <a:r>
              <a:rPr lang="en-US" dirty="0"/>
              <a:t>What does the company do</a:t>
            </a:r>
          </a:p>
          <a:p>
            <a:pPr marL="342900" indent="-342900">
              <a:buAutoNum type="arabicPeriod"/>
            </a:pPr>
            <a:r>
              <a:rPr lang="en-US" dirty="0"/>
              <a:t>Insight to culture</a:t>
            </a:r>
          </a:p>
          <a:p>
            <a:endParaRPr lang="en-US" dirty="0"/>
          </a:p>
          <a:p>
            <a:r>
              <a:rPr lang="en-US" dirty="0"/>
              <a:t>Goal is to fill space and frame tone.</a:t>
            </a:r>
          </a:p>
        </p:txBody>
      </p:sp>
    </p:spTree>
    <p:extLst>
      <p:ext uri="{BB962C8B-B14F-4D97-AF65-F5344CB8AC3E}">
        <p14:creationId xmlns:p14="http://schemas.microsoft.com/office/powerpoint/2010/main" val="426257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03E-EE8F-D64D-9CA4-D30E10EB95B7}"/>
              </a:ext>
            </a:extLst>
          </p:cNvPr>
          <p:cNvSpPr>
            <a:spLocks noGrp="1"/>
          </p:cNvSpPr>
          <p:nvPr>
            <p:ph type="title"/>
          </p:nvPr>
        </p:nvSpPr>
        <p:spPr/>
        <p:txBody>
          <a:bodyPr/>
          <a:lstStyle/>
          <a:p>
            <a:r>
              <a:rPr lang="en-US" dirty="0"/>
              <a:t>Problem Scope</a:t>
            </a:r>
          </a:p>
        </p:txBody>
      </p:sp>
      <p:sp>
        <p:nvSpPr>
          <p:cNvPr id="3" name="Text Placeholder 2">
            <a:extLst>
              <a:ext uri="{FF2B5EF4-FFF2-40B4-BE49-F238E27FC236}">
                <a16:creationId xmlns:a16="http://schemas.microsoft.com/office/drawing/2014/main" id="{776EC9E8-49AF-DC4A-8D10-3417DCF78C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5838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4781-8186-444F-A46E-55B60A07A5E4}"/>
              </a:ext>
            </a:extLst>
          </p:cNvPr>
          <p:cNvSpPr txBox="1"/>
          <p:nvPr/>
        </p:nvSpPr>
        <p:spPr>
          <a:xfrm>
            <a:off x="6652260" y="251460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E72408E-4FAB-DA4A-9300-53BA573FFE99}"/>
              </a:ext>
            </a:extLst>
          </p:cNvPr>
          <p:cNvSpPr/>
          <p:nvPr/>
        </p:nvSpPr>
        <p:spPr>
          <a:xfrm>
            <a:off x="800100" y="1714500"/>
            <a:ext cx="10767060" cy="4524315"/>
          </a:xfrm>
          <a:prstGeom prst="rect">
            <a:avLst/>
          </a:prstGeom>
        </p:spPr>
        <p:txBody>
          <a:bodyPr wrap="square">
            <a:spAutoFit/>
          </a:bodyPr>
          <a:lstStyle/>
          <a:p>
            <a:r>
              <a:rPr lang="en-US" sz="2400" dirty="0"/>
              <a:t>Make things less insecure and get </a:t>
            </a:r>
            <a:r>
              <a:rPr lang="en-US" sz="2400" dirty="0" err="1"/>
              <a:t>longterm</a:t>
            </a:r>
            <a:r>
              <a:rPr lang="en-US" sz="2400" dirty="0"/>
              <a:t> costs down….  (Big picture.)</a:t>
            </a:r>
          </a:p>
          <a:p>
            <a:endParaRPr lang="en-US" sz="2400" dirty="0"/>
          </a:p>
          <a:p>
            <a:pPr marL="457200" indent="-457200">
              <a:buAutoNum type="arabicPeriod"/>
            </a:pPr>
            <a:r>
              <a:rPr lang="en-US" sz="2400" dirty="0"/>
              <a:t>Find real life examples to help understand what the wording should read like?</a:t>
            </a:r>
          </a:p>
          <a:p>
            <a:pPr marL="457200" indent="-457200">
              <a:buAutoNum type="arabicPeriod"/>
            </a:pPr>
            <a:r>
              <a:rPr lang="en-US" sz="2400" dirty="0"/>
              <a:t>Do I generate this or does the customer tell me what my scope is?  (Yeah it is give and take but who sets the first stake in the ground?)</a:t>
            </a:r>
          </a:p>
          <a:p>
            <a:pPr marL="457200" indent="-457200">
              <a:buAutoNum type="arabicPeriod"/>
            </a:pPr>
            <a:r>
              <a:rPr lang="en-US" sz="2400" dirty="0"/>
              <a:t>How do I define done and how do I know if I’ve had success?</a:t>
            </a:r>
          </a:p>
          <a:p>
            <a:pPr marL="457200" indent="-457200">
              <a:buAutoNum type="arabicPeriod"/>
            </a:pPr>
            <a:r>
              <a:rPr lang="en-US" sz="2400" dirty="0"/>
              <a:t>Is this being done to actually hear the bad news or is this being done for compliance checkbox needed?  (Hopefully for bad news but would need to worry about that distinction in real world, right?)</a:t>
            </a:r>
          </a:p>
          <a:p>
            <a:pPr marL="457200" indent="-457200">
              <a:buAutoNum type="arabicPeriod"/>
            </a:pPr>
            <a:endParaRPr lang="en-US" sz="2400" dirty="0"/>
          </a:p>
          <a:p>
            <a:r>
              <a:rPr lang="en-US" sz="2400" dirty="0"/>
              <a:t>Goal</a:t>
            </a:r>
          </a:p>
          <a:p>
            <a:r>
              <a:rPr lang="en-US" sz="2400" dirty="0"/>
              <a:t>Get something that’ll summarize it enough to be able to nail </a:t>
            </a:r>
            <a:r>
              <a:rPr lang="en-US" sz="2400" dirty="0" err="1"/>
              <a:t>jello</a:t>
            </a:r>
            <a:r>
              <a:rPr lang="en-US" sz="2400" dirty="0"/>
              <a:t> to the wall.  </a:t>
            </a:r>
          </a:p>
        </p:txBody>
      </p:sp>
    </p:spTree>
    <p:extLst>
      <p:ext uri="{BB962C8B-B14F-4D97-AF65-F5344CB8AC3E}">
        <p14:creationId xmlns:p14="http://schemas.microsoft.com/office/powerpoint/2010/main" val="179341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03E-EE8F-D64D-9CA4-D30E10EB95B7}"/>
              </a:ext>
            </a:extLst>
          </p:cNvPr>
          <p:cNvSpPr>
            <a:spLocks noGrp="1"/>
          </p:cNvSpPr>
          <p:nvPr>
            <p:ph type="title"/>
          </p:nvPr>
        </p:nvSpPr>
        <p:spPr/>
        <p:txBody>
          <a:bodyPr/>
          <a:lstStyle/>
          <a:p>
            <a:r>
              <a:rPr lang="en-US" dirty="0"/>
              <a:t>Country/Site Survey</a:t>
            </a:r>
          </a:p>
        </p:txBody>
      </p:sp>
      <p:sp>
        <p:nvSpPr>
          <p:cNvPr id="3" name="Text Placeholder 2">
            <a:extLst>
              <a:ext uri="{FF2B5EF4-FFF2-40B4-BE49-F238E27FC236}">
                <a16:creationId xmlns:a16="http://schemas.microsoft.com/office/drawing/2014/main" id="{776EC9E8-49AF-DC4A-8D10-3417DCF78C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20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4781-8186-444F-A46E-55B60A07A5E4}"/>
              </a:ext>
            </a:extLst>
          </p:cNvPr>
          <p:cNvSpPr txBox="1"/>
          <p:nvPr/>
        </p:nvSpPr>
        <p:spPr>
          <a:xfrm>
            <a:off x="6652260" y="251460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E72408E-4FAB-DA4A-9300-53BA573FFE99}"/>
              </a:ext>
            </a:extLst>
          </p:cNvPr>
          <p:cNvSpPr/>
          <p:nvPr/>
        </p:nvSpPr>
        <p:spPr>
          <a:xfrm>
            <a:off x="712470" y="800100"/>
            <a:ext cx="10767060" cy="4893647"/>
          </a:xfrm>
          <a:prstGeom prst="rect">
            <a:avLst/>
          </a:prstGeom>
        </p:spPr>
        <p:txBody>
          <a:bodyPr wrap="square">
            <a:spAutoFit/>
          </a:bodyPr>
          <a:lstStyle/>
          <a:p>
            <a:r>
              <a:rPr lang="en-US" sz="2400" dirty="0"/>
              <a:t>Each country’s breakdown.  List of hardware, people, and processes.  </a:t>
            </a:r>
          </a:p>
          <a:p>
            <a:endParaRPr lang="en-US" sz="2400" dirty="0"/>
          </a:p>
          <a:p>
            <a:pPr marL="457200" indent="-457200">
              <a:buAutoNum type="arabicPeriod"/>
            </a:pPr>
            <a:r>
              <a:rPr lang="en-US" sz="2400" dirty="0"/>
              <a:t>Call out issues here?</a:t>
            </a:r>
          </a:p>
          <a:p>
            <a:pPr marL="457200" indent="-457200">
              <a:buAutoNum type="arabicPeriod"/>
            </a:pPr>
            <a:r>
              <a:rPr lang="en-US" sz="2400" dirty="0"/>
              <a:t>International regulations?</a:t>
            </a:r>
          </a:p>
          <a:p>
            <a:pPr marL="457200" indent="-457200">
              <a:buAutoNum type="arabicPeriod"/>
            </a:pPr>
            <a:r>
              <a:rPr lang="en-US" sz="2400" dirty="0"/>
              <a:t>How much swing does the home office have with dictating foreign office focus?</a:t>
            </a:r>
          </a:p>
          <a:p>
            <a:pPr marL="457200" indent="-457200">
              <a:buAutoNum type="arabicPeriod"/>
            </a:pPr>
            <a:r>
              <a:rPr lang="en-US" sz="2400" dirty="0"/>
              <a:t>Definitely frame items in the bigger picture of impact.  Get the herd together and in the same direction.</a:t>
            </a:r>
          </a:p>
          <a:p>
            <a:pPr marL="457200" indent="-457200">
              <a:buAutoNum type="arabicPeriod"/>
            </a:pPr>
            <a:endParaRPr lang="en-US" sz="2400" dirty="0"/>
          </a:p>
          <a:p>
            <a:r>
              <a:rPr lang="en-US" sz="2400" dirty="0"/>
              <a:t>Old physical hardware.</a:t>
            </a:r>
          </a:p>
          <a:p>
            <a:r>
              <a:rPr lang="en-US" sz="2400" dirty="0"/>
              <a:t>Inconsistent tech stack.</a:t>
            </a:r>
          </a:p>
          <a:p>
            <a:r>
              <a:rPr lang="en-US" sz="2400" dirty="0"/>
              <a:t>Inefficient organizational structure.</a:t>
            </a:r>
          </a:p>
          <a:p>
            <a:r>
              <a:rPr lang="en-US" sz="2400" dirty="0"/>
              <a:t>Security is </a:t>
            </a:r>
            <a:r>
              <a:rPr lang="en-US" sz="2400" dirty="0" err="1"/>
              <a:t>adhoc</a:t>
            </a:r>
            <a:r>
              <a:rPr lang="en-US" sz="2400" dirty="0"/>
              <a:t>.</a:t>
            </a:r>
          </a:p>
          <a:p>
            <a:endParaRPr lang="en-US" sz="2400" dirty="0"/>
          </a:p>
        </p:txBody>
      </p:sp>
    </p:spTree>
    <p:extLst>
      <p:ext uri="{BB962C8B-B14F-4D97-AF65-F5344CB8AC3E}">
        <p14:creationId xmlns:p14="http://schemas.microsoft.com/office/powerpoint/2010/main" val="120439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03E-EE8F-D64D-9CA4-D30E10EB95B7}"/>
              </a:ext>
            </a:extLst>
          </p:cNvPr>
          <p:cNvSpPr>
            <a:spLocks noGrp="1"/>
          </p:cNvSpPr>
          <p:nvPr>
            <p:ph type="title"/>
          </p:nvPr>
        </p:nvSpPr>
        <p:spPr/>
        <p:txBody>
          <a:bodyPr/>
          <a:lstStyle/>
          <a:p>
            <a:r>
              <a:rPr lang="en-US" dirty="0"/>
              <a:t>Areas of Focus and Recommendations</a:t>
            </a:r>
          </a:p>
        </p:txBody>
      </p:sp>
      <p:sp>
        <p:nvSpPr>
          <p:cNvPr id="3" name="Text Placeholder 2">
            <a:extLst>
              <a:ext uri="{FF2B5EF4-FFF2-40B4-BE49-F238E27FC236}">
                <a16:creationId xmlns:a16="http://schemas.microsoft.com/office/drawing/2014/main" id="{776EC9E8-49AF-DC4A-8D10-3417DCF78C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690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4781-8186-444F-A46E-55B60A07A5E4}"/>
              </a:ext>
            </a:extLst>
          </p:cNvPr>
          <p:cNvSpPr txBox="1"/>
          <p:nvPr/>
        </p:nvSpPr>
        <p:spPr>
          <a:xfrm>
            <a:off x="6652260" y="251460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E72408E-4FAB-DA4A-9300-53BA573FFE99}"/>
              </a:ext>
            </a:extLst>
          </p:cNvPr>
          <p:cNvSpPr/>
          <p:nvPr/>
        </p:nvSpPr>
        <p:spPr>
          <a:xfrm>
            <a:off x="800100" y="1714500"/>
            <a:ext cx="10767060" cy="3416320"/>
          </a:xfrm>
          <a:prstGeom prst="rect">
            <a:avLst/>
          </a:prstGeom>
        </p:spPr>
        <p:txBody>
          <a:bodyPr wrap="square">
            <a:spAutoFit/>
          </a:bodyPr>
          <a:lstStyle/>
          <a:p>
            <a:r>
              <a:rPr lang="en-US" sz="2400" dirty="0"/>
              <a:t>Looks to be a lot of variations of the same theme.</a:t>
            </a:r>
          </a:p>
          <a:p>
            <a:endParaRPr lang="en-US" sz="2400" dirty="0"/>
          </a:p>
          <a:p>
            <a:pPr marL="457200" indent="-457200">
              <a:buAutoNum type="arabicPeriod"/>
            </a:pPr>
            <a:r>
              <a:rPr lang="en-US" sz="2400" dirty="0"/>
              <a:t>Old hardware</a:t>
            </a:r>
          </a:p>
          <a:p>
            <a:pPr marL="457200" indent="-457200">
              <a:buAutoNum type="arabicPeriod"/>
            </a:pPr>
            <a:r>
              <a:rPr lang="en-US" sz="2400" dirty="0"/>
              <a:t>Inconsistently applied best practices.</a:t>
            </a:r>
          </a:p>
          <a:p>
            <a:pPr marL="457200" indent="-457200">
              <a:buAutoNum type="arabicPeriod"/>
            </a:pPr>
            <a:r>
              <a:rPr lang="en-US" sz="2400" dirty="0"/>
              <a:t>Walled gardens with no curated walkways between them.</a:t>
            </a:r>
          </a:p>
          <a:p>
            <a:pPr marL="457200" indent="-457200">
              <a:buAutoNum type="arabicPeriod"/>
            </a:pPr>
            <a:r>
              <a:rPr lang="en-US" sz="2400" dirty="0"/>
              <a:t>Physical hardware vs Cloud infrastructure</a:t>
            </a:r>
          </a:p>
          <a:p>
            <a:pPr marL="457200" indent="-457200">
              <a:buAutoNum type="arabicPeriod"/>
            </a:pPr>
            <a:r>
              <a:rPr lang="en-US" sz="2400" dirty="0"/>
              <a:t>Heavily focused on stuff that isn’t core competency of business.</a:t>
            </a:r>
          </a:p>
          <a:p>
            <a:pPr marL="457200" indent="-457200">
              <a:buAutoNum type="arabicPeriod"/>
            </a:pPr>
            <a:r>
              <a:rPr lang="en-US" sz="2400" dirty="0"/>
              <a:t>Figure out how to get more overlap between locations for helpdesk/NOC/</a:t>
            </a:r>
            <a:r>
              <a:rPr lang="en-US" sz="2400" dirty="0" err="1"/>
              <a:t>etc</a:t>
            </a:r>
            <a:r>
              <a:rPr lang="en-US" sz="2400" dirty="0"/>
              <a:t>…. Follow the sun rule for support needs implementation.</a:t>
            </a:r>
          </a:p>
        </p:txBody>
      </p:sp>
    </p:spTree>
    <p:extLst>
      <p:ext uri="{BB962C8B-B14F-4D97-AF65-F5344CB8AC3E}">
        <p14:creationId xmlns:p14="http://schemas.microsoft.com/office/powerpoint/2010/main" val="235818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361</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Integrated Distributors Inc.</vt:lpstr>
      <vt:lpstr>Background</vt:lpstr>
      <vt:lpstr>PowerPoint Presentation</vt:lpstr>
      <vt:lpstr>Problem Scope</vt:lpstr>
      <vt:lpstr>PowerPoint Presentation</vt:lpstr>
      <vt:lpstr>Country/Site Survey</vt:lpstr>
      <vt:lpstr>PowerPoint Presentation</vt:lpstr>
      <vt:lpstr>Areas of Focus and Recommendations</vt:lpstr>
      <vt:lpstr>PowerPoint Presentation</vt:lpstr>
      <vt:lpstr>Implementation and 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Distributors Inc.</dc:title>
  <dc:creator>Chad Ballay</dc:creator>
  <cp:lastModifiedBy>Chad Ballay</cp:lastModifiedBy>
  <cp:revision>11</cp:revision>
  <dcterms:created xsi:type="dcterms:W3CDTF">2020-03-23T01:32:50Z</dcterms:created>
  <dcterms:modified xsi:type="dcterms:W3CDTF">2020-03-23T03:44:50Z</dcterms:modified>
</cp:coreProperties>
</file>