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3A702A-285A-2AB6-4F20-7E623371F365}" v="4170" dt="2020-01-11T04:50:50.545"/>
    <p1510:client id="{EFA7EABA-E217-41DF-D7D9-7F3584F0152B}" v="85" dt="2020-01-11T02:57:38.4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2F4C4-5753-4211-9407-6CDCC889E020}" type="datetimeFigureOut">
              <a:rPr lang="en-US"/>
              <a:t>1/10/2020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0B5F0-702B-47CB-9866-639169FCB9B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83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ecure_Shell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tools.ietf.org/html/rfc4251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unneling_protocol#Secure_Shell_tunneling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https://en.wikipedia.org/wiki/Secure_Shell</a:t>
            </a:r>
          </a:p>
          <a:p>
            <a:r>
              <a:rPr lang="en-US" dirty="0">
                <a:hlinkClick r:id="rId4"/>
              </a:rPr>
              <a:t>https://tools.ietf.org/html/rfc4251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0B5F0-702B-47CB-9866-639169FCB9BA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7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0B5F0-702B-47CB-9866-639169FCB9BA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10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0B5F0-702B-47CB-9866-639169FCB9B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921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0B5F0-702B-47CB-9866-639169FCB9B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81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0B5F0-702B-47CB-9866-639169FCB9B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75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0B5F0-702B-47CB-9866-639169FCB9B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50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https://en.wikipedia.org/wiki/Tunneling_protocol#Secure_Shell_tunneling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0B5F0-702B-47CB-9866-639169FCB9B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Note the wrapping of the communication through the network with SSH.  Local server and application server have no knowledge of the SSH tunnel.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0B5F0-702B-47CB-9866-639169FCB9B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67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Practical example of setting up a server that you can get to to bounce your traffic off of to access a server you can't get to.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0B5F0-702B-47CB-9866-639169FCB9B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730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ernoon.com/how-to-access-spotify-without-3rd-party-vpns-db95ce708a30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mages.ctfassets.net/0lvk5dbamxpi/1CchmADcrSfPc7vqb7w5qK/ea1099f49d5d7ce24fbf9bbc141269f7/Securing_applications_with_ssh_tunneling___port_forwarding" TargetMode="External"/><Relationship Id="rId2" Type="http://schemas.openxmlformats.org/officeDocument/2006/relationships/hyperlink" Target="https://tools.ietf.org/html/rfc425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ackernoon.com/how-to-access-spotify-without-3rd-party-vpns-db95ce708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SSH –Secure Shell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James Chad </a:t>
            </a:r>
            <a:r>
              <a:rPr lang="en-US" dirty="0" err="1">
                <a:cs typeface="Calibri"/>
              </a:rPr>
              <a:t>Ballay</a:t>
            </a:r>
          </a:p>
          <a:p>
            <a:r>
              <a:rPr lang="en-US">
                <a:cs typeface="Calibri"/>
              </a:rPr>
              <a:t>CIS 313-342N</a:t>
            </a:r>
          </a:p>
          <a:p>
            <a:r>
              <a:rPr lang="en-US" dirty="0">
                <a:cs typeface="Calibri"/>
              </a:rPr>
              <a:t>Jan 2020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962E2-7F02-416F-8B5D-2FA4C3FB8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 Bypass for Firewall/Spotify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6E856-36BD-4787-AEFB-30F20B76E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  <a:hlinkClick r:id="rId3"/>
              </a:rPr>
              <a:t>https://hackernoon.com/how-to-access-spotify-without-3rd-party-vpns-db95ce708a30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225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842BD-5FE8-4484-948D-1C435582F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References</a:t>
            </a:r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11B0B-1F00-4DA8-ABEE-1A0AC9288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457200" indent="-457200"/>
            <a:r>
              <a:rPr lang="en-US">
                <a:ea typeface="+mn-lt"/>
                <a:cs typeface="+mn-lt"/>
              </a:rPr>
              <a:t>The Secure Shell (SSH) Protocol Architecture. (n.d.). Retrieved January 10, 2020, from </a:t>
            </a:r>
            <a:r>
              <a:rPr lang="en-US" dirty="0">
                <a:ea typeface="+mn-lt"/>
                <a:cs typeface="+mn-lt"/>
                <a:hlinkClick r:id="rId2"/>
              </a:rPr>
              <a:t>https://tools.ietf.org/html/rfc4251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pPr marL="457200" indent="-457200"/>
            <a:r>
              <a:rPr lang="en-US">
                <a:ea typeface="+mn-lt"/>
                <a:cs typeface="+mn-lt"/>
              </a:rPr>
              <a:t>Geerling, J. (2018). </a:t>
            </a:r>
            <a:r>
              <a:rPr lang="en-US" i="1">
                <a:ea typeface="+mn-lt"/>
                <a:cs typeface="+mn-lt"/>
              </a:rPr>
              <a:t>Ansible for DevOps: server and configuration management for humans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pPr marL="457200" indent="-457200"/>
            <a:r>
              <a:rPr lang="en-US">
                <a:ea typeface="+mn-lt"/>
                <a:cs typeface="+mn-lt"/>
              </a:rPr>
              <a:t>(n.d.). Retrieved from </a:t>
            </a:r>
            <a:r>
              <a:rPr lang="en-US" dirty="0">
                <a:ea typeface="+mn-lt"/>
                <a:cs typeface="+mn-lt"/>
                <a:hlinkClick r:id="rId3"/>
              </a:rPr>
              <a:t>https://images.ctfassets.net/0lvk5dbamxpi/1CchmADcrSfPc7vqb7w5qK/ea1099f49d5d7ce24fbf9bbc141269f7/Securing_applications_with_ssh_tunneling___port_forwarding</a:t>
            </a:r>
            <a:endParaRPr lang="en-US" dirty="0">
              <a:cs typeface="Calibri"/>
            </a:endParaRPr>
          </a:p>
          <a:p>
            <a:pPr marL="457200" indent="-457200"/>
            <a:r>
              <a:rPr lang="en-US">
                <a:ea typeface="+mn-lt"/>
                <a:cs typeface="+mn-lt"/>
              </a:rPr>
              <a:t>Singh, G. R. (2017, December 11). How to access Spotify without 3rd Party VPNs. Retrieved from </a:t>
            </a:r>
            <a:r>
              <a:rPr lang="en-US" dirty="0">
                <a:ea typeface="+mn-lt"/>
                <a:cs typeface="+mn-lt"/>
                <a:hlinkClick r:id="rId4"/>
              </a:rPr>
              <a:t>https://hackernoon.com/how-to-access-spotify-without-3rd-party-vpns-db95ce708a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0723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1ED9A-2767-4DA0-B838-0D4450A75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What is SSH?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B6F84-418E-41B0-9388-217213823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Multi-use tool that primarily is used for terminal connections to remote servers but is also used for file transfers and establish secure communication channels.</a:t>
            </a:r>
            <a:endParaRPr lang="en-US" dirty="0"/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Runs on TCP port 22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Secure remote access to a machine over an untrusted network.</a:t>
            </a:r>
          </a:p>
        </p:txBody>
      </p:sp>
    </p:spTree>
    <p:extLst>
      <p:ext uri="{BB962C8B-B14F-4D97-AF65-F5344CB8AC3E}">
        <p14:creationId xmlns:p14="http://schemas.microsoft.com/office/powerpoint/2010/main" val="2136144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69A59-E917-40A3-8343-1C373CCDA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History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D558C-93D2-4FD6-A8A3-5E1555539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SSH Version 1.X was created by Tatu Ylonen</a:t>
            </a:r>
          </a:p>
          <a:p>
            <a:pPr lvl="1"/>
            <a:r>
              <a:rPr lang="en-US" dirty="0">
                <a:cs typeface="Calibri"/>
              </a:rPr>
              <a:t>Password sniffing attack prompted the creation.</a:t>
            </a:r>
          </a:p>
          <a:p>
            <a:pPr lvl="1"/>
            <a:r>
              <a:rPr lang="en-US" dirty="0">
                <a:cs typeface="Calibri"/>
              </a:rPr>
              <a:t>Released as freeware in July of 1995</a:t>
            </a:r>
          </a:p>
          <a:p>
            <a:pPr lvl="1"/>
            <a:r>
              <a:rPr lang="en-US" dirty="0" err="1">
                <a:cs typeface="Calibri"/>
              </a:rPr>
              <a:t>Replacment</a:t>
            </a:r>
            <a:r>
              <a:rPr lang="en-US" dirty="0">
                <a:cs typeface="Calibri"/>
              </a:rPr>
              <a:t> for telnet, rlogin, and other insecure protocols that sent data in plaintext.</a:t>
            </a:r>
          </a:p>
          <a:p>
            <a:r>
              <a:rPr lang="en-US" dirty="0">
                <a:cs typeface="Calibri"/>
              </a:rPr>
              <a:t>SSH Version 2.X designed by an IETF committee</a:t>
            </a:r>
          </a:p>
          <a:p>
            <a:pPr lvl="1"/>
            <a:r>
              <a:rPr lang="en-US" dirty="0">
                <a:cs typeface="Calibri"/>
              </a:rPr>
              <a:t>Fixed some of the architecture flaws.</a:t>
            </a:r>
          </a:p>
          <a:p>
            <a:pPr lvl="1"/>
            <a:r>
              <a:rPr lang="en-US" dirty="0">
                <a:cs typeface="Calibri"/>
              </a:rPr>
              <a:t>Originally is not backwards compatible.  (Backwards compatibility implemented through a 1.99 version workaround.)</a:t>
            </a:r>
          </a:p>
          <a:p>
            <a:pPr lvl="1"/>
            <a:r>
              <a:rPr lang="en-US" dirty="0">
                <a:cs typeface="Calibri"/>
              </a:rPr>
              <a:t>OpenSSH implementation is the current market leader for implementations.</a:t>
            </a:r>
          </a:p>
        </p:txBody>
      </p:sp>
    </p:spTree>
    <p:extLst>
      <p:ext uri="{BB962C8B-B14F-4D97-AF65-F5344CB8AC3E}">
        <p14:creationId xmlns:p14="http://schemas.microsoft.com/office/powerpoint/2010/main" val="1705745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B2AE0-1733-4DE5-804E-25A1A6A23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Remote Shell Usage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EC13B-34D2-45E4-8CF2-3FC76C96A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Used to open a terminal on a remote server.</a:t>
            </a:r>
          </a:p>
          <a:p>
            <a:pPr marL="0" indent="0">
              <a:buNone/>
            </a:pPr>
            <a:r>
              <a:rPr lang="en-US" i="1" err="1">
                <a:cs typeface="Calibri" panose="020F0502020204030204"/>
              </a:rPr>
              <a:t>ssh</a:t>
            </a:r>
            <a:r>
              <a:rPr lang="en-US" i="1">
                <a:cs typeface="Calibri" panose="020F0502020204030204"/>
              </a:rPr>
              <a:t> HOST</a:t>
            </a:r>
          </a:p>
          <a:p>
            <a:pPr marL="0" indent="0">
              <a:buNone/>
            </a:pPr>
            <a:endParaRPr lang="en-US" i="1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If the userid on the remote server that you are connecting to is </a:t>
            </a:r>
            <a:r>
              <a:rPr lang="en-US">
                <a:cs typeface="Calibri" panose="020F0502020204030204"/>
              </a:rPr>
              <a:t>different from the userid on your current server</a:t>
            </a:r>
          </a:p>
          <a:p>
            <a:pPr marL="0" indent="0">
              <a:buNone/>
            </a:pPr>
            <a:r>
              <a:rPr lang="en-US" i="1">
                <a:cs typeface="Calibri" panose="020F0502020204030204"/>
              </a:rPr>
              <a:t>ssh USER@HOST</a:t>
            </a: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17212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1640D-9776-4C39-8166-A5C8E8646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Run a remote command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81E7D-0A52-49B6-ADB9-F3F532D93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 panose="020F0502020204030204"/>
              </a:rPr>
              <a:t>Run a command remotely</a:t>
            </a:r>
            <a:endParaRPr lang="en-US"/>
          </a:p>
          <a:p>
            <a:pPr marL="0" indent="0">
              <a:buNone/>
            </a:pPr>
            <a:r>
              <a:rPr lang="en-US" i="1">
                <a:cs typeface="Calibri" panose="020F0502020204030204"/>
              </a:rPr>
              <a:t>ssh USER@HOST "COMMAND"</a:t>
            </a:r>
          </a:p>
          <a:p>
            <a:pPr marL="0" indent="0">
              <a:buNone/>
            </a:pPr>
            <a:endParaRPr lang="en-US" i="1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For example to check what version of Linux kernel a remote server is running.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s</a:t>
            </a:r>
            <a:r>
              <a:rPr lang="en-US" i="1">
                <a:cs typeface="Calibri" panose="020F0502020204030204"/>
              </a:rPr>
              <a:t>sh foo@bar "cat /proc/version"</a:t>
            </a: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10763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669F6-E72D-4A99-A82D-7250E2A0C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Passwordless Access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C4B75-E906-464B-95D8-5E89DE3D6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One of the biggest usability featuers that spurred SSH adoption was the </a:t>
            </a:r>
            <a:r>
              <a:rPr lang="en-US">
                <a:cs typeface="Calibri" panose="020F0502020204030204"/>
              </a:rPr>
              <a:t>ability to setup access using public keys to enable passwordless access.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1.  On your server generate a pub/private key pair.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</a:t>
            </a:r>
            <a:r>
              <a:rPr lang="en-US" i="1">
                <a:ea typeface="+mn-lt"/>
                <a:cs typeface="+mn-lt"/>
              </a:rPr>
              <a:t>ssh-keygen -t rsa</a:t>
            </a:r>
            <a:endParaRPr lang="en-US" i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i="1" dirty="0">
                <a:ea typeface="+mn-lt"/>
                <a:cs typeface="+mn-lt"/>
              </a:rPr>
              <a:t>
</a:t>
            </a:r>
            <a:r>
              <a:rPr lang="en-US">
                <a:ea typeface="+mn-lt"/>
                <a:cs typeface="+mn-lt"/>
              </a:rPr>
              <a:t>2.   Push your public key out to remote server.</a:t>
            </a:r>
            <a:endParaRPr lang="en-US" i="1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   </a:t>
            </a:r>
            <a:r>
              <a:rPr lang="en-US" i="1">
                <a:ea typeface="+mn-lt"/>
                <a:cs typeface="+mn-lt"/>
              </a:rPr>
              <a:t>ssh-copy-id USER@HOST</a:t>
            </a:r>
            <a:endParaRPr lang="en-US" i="1" dirty="0">
              <a:cs typeface="Calibri" panose="020F0502020204030204"/>
            </a:endParaRPr>
          </a:p>
          <a:p>
            <a:pPr>
              <a:buFont typeface="Arial"/>
              <a:buChar char="•"/>
            </a:pP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3.   You will authenticate with your password for this once but going forward </a:t>
            </a:r>
            <a:r>
              <a:rPr lang="en-US">
                <a:cs typeface="Calibri" panose="020F0502020204030204"/>
              </a:rPr>
              <a:t>you will not be prompted to key in your password when accessing the remote server.</a:t>
            </a: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   s</a:t>
            </a:r>
            <a:r>
              <a:rPr lang="en-US" i="1">
                <a:cs typeface="Calibri" panose="020F0502020204030204"/>
              </a:rPr>
              <a:t>sh USER@HOST</a:t>
            </a: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9028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238C2-A8AD-4A1D-856A-C3BA14371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File Transfers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D94D9-A41B-4FDE-9127-F35F28221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Interactive FTP session</a:t>
            </a:r>
          </a:p>
          <a:p>
            <a:pPr marL="0" indent="0">
              <a:buNone/>
            </a:pPr>
            <a:r>
              <a:rPr lang="en-US" i="1">
                <a:cs typeface="Calibri"/>
              </a:rPr>
              <a:t>sftp USER@HOST</a:t>
            </a:r>
          </a:p>
          <a:p>
            <a:pPr marL="0" indent="0">
              <a:buNone/>
            </a:pPr>
            <a:endParaRPr lang="en-US" i="1" dirty="0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Batch FTP session</a:t>
            </a:r>
          </a:p>
          <a:p>
            <a:pPr marL="0" indent="0">
              <a:buNone/>
            </a:pPr>
            <a:r>
              <a:rPr lang="en-US" i="1">
                <a:cs typeface="Calibri"/>
              </a:rPr>
              <a:t>scp /local/file.txt USER@HOST:/remote/file.txt</a:t>
            </a:r>
            <a:endParaRPr lang="en-US" i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5983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BAF26-305E-4836-AE94-FE5A5B240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SSH Port Forwarding &amp; Tunneling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5D4CC-7E25-4F17-913A-3EA62E6F8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So far the examples have been showing how to replace telnet, remsh, </a:t>
            </a:r>
            <a:r>
              <a:rPr lang="en-US">
                <a:cs typeface="Calibri" panose="020F0502020204030204"/>
              </a:rPr>
              <a:t>ftp, scp and rlogin.  Taking the existing functionality of established tools and securing them.</a:t>
            </a:r>
            <a:endParaRPr lang="en-US"/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But what about creating a secure tunnel to send any arbitrary data?  Or </a:t>
            </a:r>
            <a:r>
              <a:rPr lang="en-US">
                <a:cs typeface="Calibri" panose="020F0502020204030204"/>
              </a:rPr>
              <a:t>routing traffic through a different port due to firewall rules?  SSH to the rescue.</a:t>
            </a: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7604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4146F91-E753-4F3A-A812-26910E5578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(n.d.). Retrieved from </a:t>
            </a:r>
            <a:r>
              <a:rPr lang="en-US" dirty="0">
                <a:ea typeface="+mn-lt"/>
                <a:cs typeface="+mn-lt"/>
              </a:rPr>
              <a:t>https://images.ctfassets.net/0lvk5dbamxpi/1CchmADcrSfPc7vqb7w5qK/ea1099f49d5d7ce24fbf9bbc141269f7/Securing_applications_with_ssh_tunneling___port_forwarding</a:t>
            </a:r>
            <a:endParaRPr lang="en-US" dirty="0"/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EC25B80-F7A8-4A1F-BA28-181C3601116B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1768415" y="619484"/>
            <a:ext cx="8658225" cy="2695575"/>
          </a:xfrm>
        </p:spPr>
      </p:pic>
    </p:spTree>
    <p:extLst>
      <p:ext uri="{BB962C8B-B14F-4D97-AF65-F5344CB8AC3E}">
        <p14:creationId xmlns:p14="http://schemas.microsoft.com/office/powerpoint/2010/main" val="3643524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SSH –Secure Shell</vt:lpstr>
      <vt:lpstr>What is SSH?</vt:lpstr>
      <vt:lpstr>History</vt:lpstr>
      <vt:lpstr>Remote Shell Usage</vt:lpstr>
      <vt:lpstr>Run a remote command</vt:lpstr>
      <vt:lpstr>Passwordless Access</vt:lpstr>
      <vt:lpstr>File Transfers</vt:lpstr>
      <vt:lpstr>SSH Port Forwarding &amp; Tunneling</vt:lpstr>
      <vt:lpstr>PowerPoint Presentation</vt:lpstr>
      <vt:lpstr>Example Bypass for Firewall/Spotify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492</cp:revision>
  <dcterms:created xsi:type="dcterms:W3CDTF">2020-01-11T02:55:50Z</dcterms:created>
  <dcterms:modified xsi:type="dcterms:W3CDTF">2020-01-11T04:50:53Z</dcterms:modified>
</cp:coreProperties>
</file>