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19" r:id="rId2"/>
    <p:sldId id="257" r:id="rId3"/>
    <p:sldId id="393" r:id="rId4"/>
    <p:sldId id="475" r:id="rId5"/>
    <p:sldId id="476" r:id="rId6"/>
    <p:sldId id="394" r:id="rId7"/>
    <p:sldId id="477" r:id="rId8"/>
    <p:sldId id="478" r:id="rId9"/>
    <p:sldId id="479" r:id="rId10"/>
    <p:sldId id="461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397" r:id="rId23"/>
    <p:sldId id="491" r:id="rId24"/>
    <p:sldId id="459" r:id="rId25"/>
    <p:sldId id="492" r:id="rId26"/>
    <p:sldId id="398" r:id="rId27"/>
    <p:sldId id="493" r:id="rId28"/>
    <p:sldId id="494" r:id="rId29"/>
    <p:sldId id="495" r:id="rId30"/>
    <p:sldId id="496" r:id="rId31"/>
    <p:sldId id="497" r:id="rId32"/>
    <p:sldId id="498" r:id="rId33"/>
    <p:sldId id="462" r:id="rId34"/>
    <p:sldId id="499" r:id="rId35"/>
    <p:sldId id="500" r:id="rId36"/>
    <p:sldId id="501" r:id="rId37"/>
    <p:sldId id="502" r:id="rId38"/>
    <p:sldId id="503" r:id="rId39"/>
    <p:sldId id="405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390" r:id="rId57"/>
    <p:sldId id="391" r:id="rId58"/>
    <p:sldId id="392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8960" autoAdjust="0"/>
  </p:normalViewPr>
  <p:slideViewPr>
    <p:cSldViewPr>
      <p:cViewPr varScale="1">
        <p:scale>
          <a:sx n="112" d="100"/>
          <a:sy n="112" d="100"/>
        </p:scale>
        <p:origin x="-8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9810A0-90CB-4A32-AED1-4AE07A9AA10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A6E2349-A1B1-4909-93B0-A8A7A8D69F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08EA8-766D-458F-BCD5-92A8B2380E5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C8D4F-4062-4404-AC0D-0548D274152B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57A42-E2CF-4B3C-88CE-7A3D43893783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58243-7737-4B0B-83CA-4DBEFA4B3463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56DA5-A667-4F09-B05A-409FF724F7E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3943-7B74-4155-9649-012FA00FF075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CED57-8230-40AA-9D36-02D97906599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6CDCE-96B1-488D-9D10-65BD36E2F182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B6984-8F58-42B5-945D-5621891E832B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72169-D523-427C-93B9-82EE6B6ED84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C314-1DDE-4F89-86E7-D1E17166073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7D36E-2528-48CA-B431-1286A39D8C7B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A9BCA-95E4-4317-9374-AAA4119C5123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DC38ACB7-FA48-4C74-9047-1F9D4B84C1F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3AE4E-A145-4041-B3E6-0B1B634695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373F1-4140-46FA-8920-FD148AC361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D5D6B8-1EEA-4E80-BFE5-3CEF3823B75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67399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9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33F7F2-7FDF-46F7-A762-1B0039E2227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CCE552-6F3B-498A-8F3B-95A9125956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A4CD3-8761-48C5-9BB8-42D21827AD2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34B909-21EF-4C1D-9E04-9CA2B595DE9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2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67754A-C86C-436C-8555-15DF024B414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0F2600-4651-49BF-829C-FA105BD2CF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4D2DFD-612A-4401-8197-22F773E1508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6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02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fld id="{9487F35C-7C48-4BB8-8DCD-1565CADC70B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Guide to Network Defense and </a:t>
            </a:r>
            <a:r>
              <a:rPr lang="en-US" dirty="0" smtClean="0"/>
              <a:t>Countermeasures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</a:t>
            </a:r>
            <a:r>
              <a:rPr lang="en-US" dirty="0"/>
              <a:t>Edition</a:t>
            </a:r>
            <a:r>
              <a:rPr lang="en-US" sz="3600" b="1" dirty="0"/>
              <a:t> 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b="0" i="1" dirty="0"/>
              <a:t>Chapter </a:t>
            </a:r>
            <a:r>
              <a:rPr lang="en-US" sz="3400" b="0" i="1" dirty="0" smtClean="0"/>
              <a:t>2</a:t>
            </a:r>
            <a:endParaRPr lang="en-US" sz="3400" b="0" i="1" dirty="0"/>
          </a:p>
          <a:p>
            <a:pPr>
              <a:lnSpc>
                <a:spcPct val="90000"/>
              </a:lnSpc>
            </a:pPr>
            <a:r>
              <a:rPr lang="en-US" sz="3400" b="0" i="1" dirty="0" smtClean="0"/>
              <a:t>TCP/IP</a:t>
            </a:r>
            <a:endParaRPr lang="en-US" sz="3400" b="0" i="1" dirty="0"/>
          </a:p>
        </p:txBody>
      </p:sp>
      <p:pic>
        <p:nvPicPr>
          <p:cNvPr id="92165" name="Picture 1029" descr="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5EE84-C191-4E1D-98F8-46E82E459561}" type="slidenum">
              <a:rPr lang="en-US"/>
              <a:pPr/>
              <a:t>10</a:t>
            </a:fld>
            <a:endParaRPr lang="en-US" dirty="0"/>
          </a:p>
        </p:txBody>
      </p:sp>
      <p:pic>
        <p:nvPicPr>
          <p:cNvPr id="460802" name="Picture 2" descr="C:\Users\Julie\Documents\DropBox\InstructorManuals\NetworkDefenseCounter\Figures\ch02\Table 2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9858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4794069"/>
            <a:ext cx="2892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IP address classes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IP Address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addresses are needed so that organizations can build internal infrastructures</a:t>
            </a:r>
          </a:p>
          <a:p>
            <a:pPr lvl="1"/>
            <a:r>
              <a:rPr lang="en-US" dirty="0" smtClean="0"/>
              <a:t>Public IP addresses require registration and a fee for each address</a:t>
            </a:r>
          </a:p>
          <a:p>
            <a:pPr lvl="1"/>
            <a:r>
              <a:rPr lang="en-US" dirty="0" smtClean="0"/>
              <a:t>Private addressing scheme eliminates the need to purchase addresses for every group of machines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61826" name="Picture 2" descr="C:\Users\Julie\Documents\DropBox\InstructorManuals\NetworkDefenseCounter\Figures\ch02\Table 2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75908"/>
            <a:ext cx="7038318" cy="15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30389"/>
            <a:ext cx="350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Private IP address ranges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51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classes already have network id octets by default</a:t>
            </a:r>
          </a:p>
          <a:p>
            <a:pPr lvl="1"/>
            <a:r>
              <a:rPr lang="en-US" dirty="0" smtClean="0"/>
              <a:t>Class A uses first octet</a:t>
            </a:r>
          </a:p>
          <a:p>
            <a:pPr lvl="1"/>
            <a:r>
              <a:rPr lang="en-US" dirty="0" smtClean="0"/>
              <a:t>Class B uses first two octets</a:t>
            </a:r>
          </a:p>
          <a:p>
            <a:pPr lvl="1"/>
            <a:r>
              <a:rPr lang="en-US" dirty="0" smtClean="0"/>
              <a:t>Class C uses first three octets</a:t>
            </a:r>
          </a:p>
          <a:p>
            <a:r>
              <a:rPr lang="en-US" dirty="0" smtClean="0"/>
              <a:t>Default Class B has 16 bits available for hosts</a:t>
            </a:r>
          </a:p>
          <a:p>
            <a:pPr lvl="1"/>
            <a:r>
              <a:rPr lang="en-US" dirty="0" smtClean="0"/>
              <a:t>This means a Class B network can have more than 65,000 host addresses</a:t>
            </a:r>
          </a:p>
          <a:p>
            <a:pPr lvl="1"/>
            <a:r>
              <a:rPr lang="en-US" dirty="0" smtClean="0"/>
              <a:t>Some of host bits can be used to identify the network</a:t>
            </a:r>
          </a:p>
          <a:p>
            <a:pPr lvl="1"/>
            <a:r>
              <a:rPr lang="en-US" dirty="0" smtClean="0"/>
              <a:t>Creates smaller subnetworks with fewer hosts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Subnetting can be used for:</a:t>
            </a:r>
          </a:p>
          <a:p>
            <a:pPr lvl="1"/>
            <a:r>
              <a:rPr lang="en-US" dirty="0" smtClean="0"/>
              <a:t>Mirroring the organization’s physical layout</a:t>
            </a:r>
          </a:p>
          <a:p>
            <a:pPr lvl="1"/>
            <a:r>
              <a:rPr lang="en-US" dirty="0" smtClean="0"/>
              <a:t>Mirroring the organization’s administrative structure</a:t>
            </a:r>
          </a:p>
          <a:p>
            <a:pPr lvl="1"/>
            <a:r>
              <a:rPr lang="en-US" dirty="0" smtClean="0"/>
              <a:t>Planning for future growth</a:t>
            </a:r>
          </a:p>
          <a:p>
            <a:pPr lvl="1"/>
            <a:r>
              <a:rPr lang="en-US" dirty="0" smtClean="0"/>
              <a:t>Reducing and controlling network traffic</a:t>
            </a:r>
          </a:p>
          <a:p>
            <a:pPr lvl="1"/>
            <a:r>
              <a:rPr lang="en-US" dirty="0" smtClean="0"/>
              <a:t>Increasing network security</a:t>
            </a:r>
          </a:p>
          <a:p>
            <a:r>
              <a:rPr lang="en-US" dirty="0" smtClean="0"/>
              <a:t>If all users with similar security and access needs are grouped into a single subnet, the entire group can be managed instead of managing each user separately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Subnetting</a:t>
            </a:r>
          </a:p>
          <a:p>
            <a:pPr lvl="1"/>
            <a:r>
              <a:rPr lang="en-US" dirty="0" smtClean="0"/>
              <a:t>Borrow bits from host portion of IP address</a:t>
            </a:r>
          </a:p>
          <a:p>
            <a:pPr lvl="1"/>
            <a:r>
              <a:rPr lang="en-US" dirty="0" smtClean="0"/>
              <a:t>Number of borrowed bits determines how many subnets and hosts are available</a:t>
            </a:r>
          </a:p>
          <a:p>
            <a:pPr lvl="1"/>
            <a:r>
              <a:rPr lang="en-US" dirty="0" smtClean="0"/>
              <a:t>At least two bits must be available for hosts</a:t>
            </a:r>
          </a:p>
          <a:p>
            <a:pPr lvl="2"/>
            <a:r>
              <a:rPr lang="en-US" dirty="0" smtClean="0"/>
              <a:t>Up to 14 bits can be borrowed for a Class B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62850" name="Picture 2" descr="C:\Users\Julie\Documents\DropBox\InstructorManuals\NetworkDefenseCounter\Figures\ch02\Table 2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16874"/>
            <a:ext cx="49630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5496189"/>
            <a:ext cx="282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2-4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Class B subnetting</a:t>
            </a:r>
          </a:p>
        </p:txBody>
      </p:sp>
    </p:spTree>
    <p:extLst>
      <p:ext uri="{BB962C8B-B14F-4D97-AF65-F5344CB8AC3E}">
        <p14:creationId xmlns:p14="http://schemas.microsoft.com/office/powerpoint/2010/main" val="190712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63874" name="Picture 2" descr="C:\Users\Julie\Documents\DropBox\InstructorManuals\NetworkDefenseCounter\Figures\ch02\Table 2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92388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4289512"/>
            <a:ext cx="3387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Binary-to-decimal values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13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Subnetting a Class C address example:</a:t>
            </a:r>
          </a:p>
          <a:p>
            <a:pPr lvl="1"/>
            <a:r>
              <a:rPr lang="en-US" dirty="0" smtClean="0"/>
              <a:t>Network address: 199.1.10.0</a:t>
            </a:r>
          </a:p>
          <a:p>
            <a:pPr lvl="1"/>
            <a:r>
              <a:rPr lang="en-US" dirty="0" smtClean="0"/>
              <a:t>Default subnet mask: 255.255.255.0</a:t>
            </a:r>
          </a:p>
          <a:p>
            <a:pPr lvl="1"/>
            <a:r>
              <a:rPr lang="en-US" dirty="0" smtClean="0"/>
              <a:t>Selected mask: 255.255.255.224</a:t>
            </a:r>
          </a:p>
          <a:p>
            <a:pPr lvl="1"/>
            <a:r>
              <a:rPr lang="en-US" dirty="0" smtClean="0"/>
              <a:t>Mask in binary: 11111111.11111111.11111111.11100000</a:t>
            </a:r>
          </a:p>
          <a:p>
            <a:pPr lvl="2"/>
            <a:r>
              <a:rPr lang="en-US" dirty="0" smtClean="0"/>
              <a:t>Last masked digit occupies the binary value of 32</a:t>
            </a:r>
          </a:p>
          <a:p>
            <a:pPr lvl="2"/>
            <a:r>
              <a:rPr lang="en-US" dirty="0" smtClean="0"/>
              <a:t>Starting with network address, increment by 32 until you reach the mask’s number (224)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2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64899" name="Picture 3" descr="C:\Users\Julie\Documents\DropBox\InstructorManuals\NetworkDefenseCounter\Figures\ch02\Table 2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4936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5066194"/>
            <a:ext cx="2985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Subnetting example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67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Subnet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that do not have a large number of available IP addresses use variable length subnet masking (VLSM)</a:t>
            </a:r>
          </a:p>
          <a:p>
            <a:pPr lvl="1"/>
            <a:r>
              <a:rPr lang="en-US" dirty="0" smtClean="0"/>
              <a:t>Involves applying masks of varying sizes to the same network</a:t>
            </a:r>
          </a:p>
          <a:p>
            <a:pPr lvl="1"/>
            <a:r>
              <a:rPr lang="en-US" dirty="0" smtClean="0"/>
              <a:t>Creates subnets within subnets</a:t>
            </a:r>
          </a:p>
          <a:p>
            <a:pPr lvl="1"/>
            <a:r>
              <a:rPr lang="en-US" dirty="0" smtClean="0"/>
              <a:t>Often used to secure stub networks (only have one connection to any other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5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5CB7A-D6AF-4DA0-9888-26340C73982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/>
              <a:t>Explain the fundamentals of TCP/IP networking</a:t>
            </a:r>
          </a:p>
          <a:p>
            <a:r>
              <a:rPr lang="en-US" dirty="0"/>
              <a:t>Describe </a:t>
            </a:r>
            <a:r>
              <a:rPr lang="en-US" dirty="0" smtClean="0"/>
              <a:t>IPv4 packet structure and explain packet fragmentation</a:t>
            </a:r>
          </a:p>
          <a:p>
            <a:r>
              <a:rPr lang="en-US" dirty="0" smtClean="0"/>
              <a:t>Describe Internet Protocol version 6 (IPv6)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Interdomain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Classless Interdomain Routing (CIDR) – specifies the number of masked bits in an IP address/subnet mask combination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network address of 192.168.6.0 with a subnet mask of 255.255.255.224 would have a CIDR notation of 192.168.6.0/27</a:t>
            </a:r>
          </a:p>
          <a:p>
            <a:r>
              <a:rPr lang="en-US" dirty="0" smtClean="0"/>
              <a:t>CIDR overcomes limitations of default subnet masks so that unused addresses do not go to waste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2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Unicasting, Multicasting, and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 transmission: one packet is sent from one server to each client computer individually</a:t>
            </a:r>
          </a:p>
          <a:p>
            <a:r>
              <a:rPr lang="en-US" dirty="0" smtClean="0"/>
              <a:t>Multicast transmission: server can treat several computers as a group and send one transmission that reaches all of them</a:t>
            </a:r>
          </a:p>
          <a:p>
            <a:pPr lvl="1"/>
            <a:r>
              <a:rPr lang="en-US" dirty="0" smtClean="0"/>
              <a:t>Example: streaming video presentation</a:t>
            </a:r>
          </a:p>
          <a:p>
            <a:r>
              <a:rPr lang="en-US" dirty="0" smtClean="0"/>
              <a:t>Broadcast transmission: sent to all nodes on a specific network</a:t>
            </a:r>
          </a:p>
          <a:p>
            <a:pPr lvl="1"/>
            <a:r>
              <a:rPr lang="en-US" dirty="0" smtClean="0"/>
              <a:t>Flooded broadcasts: sent to any subnet</a:t>
            </a:r>
          </a:p>
          <a:p>
            <a:pPr lvl="1"/>
            <a:r>
              <a:rPr lang="en-US" dirty="0" smtClean="0"/>
              <a:t>Directed broadcasts: sent to a specific subnet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7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0DCEB6-4D9D-41BB-9057-02DB2A57197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Internet Protocol Version 4 (IPv4)</a:t>
            </a:r>
            <a:endParaRPr lang="en-US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datagrams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Portion of the packet that is responsible for routing through networks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Processed at the Network layer of the OSI model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Complete message is </a:t>
            </a:r>
            <a:r>
              <a:rPr lang="en-US" dirty="0"/>
              <a:t>transmitted using multiple datagrams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 information about source and destination IP </a:t>
            </a:r>
            <a:r>
              <a:rPr lang="en-US" dirty="0" smtClean="0"/>
              <a:t>addresses, </a:t>
            </a:r>
            <a:r>
              <a:rPr lang="en-US" dirty="0"/>
              <a:t>control </a:t>
            </a:r>
            <a:r>
              <a:rPr lang="en-US" dirty="0" smtClean="0"/>
              <a:t>settings, and data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Divided into different </a:t>
            </a:r>
            <a:r>
              <a:rPr lang="en-US" dirty="0" smtClean="0"/>
              <a:t>sections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Primary subdivisions are header and data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packets have a footer (or trailer) that indicates the end of a packet or error checking (CRC)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Header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Part </a:t>
            </a:r>
            <a:r>
              <a:rPr lang="en-US" dirty="0"/>
              <a:t>of an IP packet that computers </a:t>
            </a:r>
            <a:r>
              <a:rPr lang="en-US" dirty="0" smtClean="0"/>
              <a:t>use </a:t>
            </a:r>
            <a:r>
              <a:rPr lang="en-US" dirty="0"/>
              <a:t>to communicate</a:t>
            </a:r>
          </a:p>
          <a:p>
            <a:r>
              <a:rPr lang="en-US" dirty="0"/>
              <a:t>IP header plays an important role in terms of network security and intrusion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Contains a number of fields and is similar to a TCP header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3BC07-4FB9-46D8-8CD7-42796A74B175}" type="slidenum">
              <a:rPr lang="en-US"/>
              <a:pPr/>
              <a:t>24</a:t>
            </a:fld>
            <a:endParaRPr lang="en-US" dirty="0"/>
          </a:p>
        </p:txBody>
      </p:sp>
      <p:pic>
        <p:nvPicPr>
          <p:cNvPr id="465922" name="Picture 2" descr="C:\Users\Julie\Documents\DropBox\InstructorManuals\NetworkDefenseCounter\Figures\ch02\Fig 2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516563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5587" y="5465169"/>
            <a:ext cx="3024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IP header structure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Header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network operating systems (NOSs) have a type of built-in or add-on program to monitor network activity</a:t>
            </a:r>
          </a:p>
          <a:p>
            <a:r>
              <a:rPr lang="en-US" dirty="0" smtClean="0"/>
              <a:t>Most administrators prefer third-party applications for their versatility and extra features</a:t>
            </a:r>
          </a:p>
          <a:p>
            <a:pPr lvl="1"/>
            <a:r>
              <a:rPr lang="en-US" dirty="0" smtClean="0"/>
              <a:t>Wireshark (formerly Ethereal) is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89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7170D3-9F2D-43FB-9798-760FBA9EED35}" type="slidenum">
              <a:rPr lang="en-US"/>
              <a:pPr/>
              <a:t>26</a:t>
            </a:fld>
            <a:endParaRPr lang="en-US" dirty="0"/>
          </a:p>
        </p:txBody>
      </p:sp>
      <p:pic>
        <p:nvPicPr>
          <p:cNvPr id="466946" name="Picture 2" descr="C:\Users\Julie\Documents\DropBox\InstructorManuals\NetworkDefenseCounter\Figures\ch02\Fig 2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1142347"/>
            <a:ext cx="5870575" cy="40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469523"/>
            <a:ext cx="652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IP header structure as seen in a Wireshark packet capture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Control Message Protocol (ICMP) used to assist with troubleshooting communication problems</a:t>
            </a:r>
          </a:p>
          <a:p>
            <a:pPr lvl="1"/>
            <a:r>
              <a:rPr lang="en-US" dirty="0" smtClean="0"/>
              <a:t>Ping command uses ICMP to check whether a remote host has connectivity</a:t>
            </a:r>
          </a:p>
          <a:p>
            <a:r>
              <a:rPr lang="en-US" dirty="0" smtClean="0"/>
              <a:t>Processed at the network layer of the OSI model</a:t>
            </a:r>
          </a:p>
          <a:p>
            <a:r>
              <a:rPr lang="en-US" dirty="0" smtClean="0"/>
              <a:t>Firewalls or packet filters can be configured to accept or deny certain ICMP packets through the network</a:t>
            </a:r>
          </a:p>
          <a:p>
            <a:pPr lvl="1"/>
            <a:r>
              <a:rPr lang="en-US" dirty="0" smtClean="0"/>
              <a:t>Some ICMP packets could be used as part of an attack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6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67970" name="Picture 2" descr="C:\Users\Julie\Documents\DropBox\InstructorManuals\NetworkDefenseCounter\Figures\ch02\Table 2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34628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8257" y="5410200"/>
            <a:ext cx="223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ICMP types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01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packets may also contain TCP headers</a:t>
            </a:r>
          </a:p>
          <a:p>
            <a:pPr lvl="1"/>
            <a:r>
              <a:rPr lang="en-US" dirty="0" smtClean="0"/>
              <a:t>TCP headers are processed at the Transport layer of OSI model</a:t>
            </a:r>
          </a:p>
          <a:p>
            <a:pPr lvl="1"/>
            <a:r>
              <a:rPr lang="en-US" dirty="0" smtClean="0"/>
              <a:t>TCP portion of a packet is called TCP segment</a:t>
            </a:r>
          </a:p>
          <a:p>
            <a:pPr lvl="1"/>
            <a:r>
              <a:rPr lang="en-US" dirty="0" smtClean="0"/>
              <a:t>Flags section of a TCP header are important:</a:t>
            </a:r>
          </a:p>
          <a:p>
            <a:pPr lvl="2"/>
            <a:r>
              <a:rPr lang="en-US" dirty="0" smtClean="0"/>
              <a:t>You can specify them when you create packet-filtering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6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DEA8E-14F9-42E6-95EA-70672BFDEC5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The OSI Model and TCP/IP Protocols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Transmission Control Protocol/Internet Protocol (TCP/IP</a:t>
            </a:r>
            <a:r>
              <a:rPr lang="en-US" dirty="0" smtClean="0"/>
              <a:t>) is a suite </a:t>
            </a:r>
            <a:r>
              <a:rPr lang="en-US" dirty="0"/>
              <a:t>of many </a:t>
            </a:r>
            <a:r>
              <a:rPr lang="en-US" dirty="0" smtClean="0"/>
              <a:t>protocols for transmitting information from </a:t>
            </a:r>
            <a:r>
              <a:rPr lang="en-US" dirty="0"/>
              <a:t>point to point on a </a:t>
            </a:r>
            <a:r>
              <a:rPr lang="en-US" dirty="0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Often referred to as a “stack”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section covers: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Open System Interconnection (OSI)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IP addressing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subnetting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68994" name="Picture 2" descr="C:\Users\Julie\Documents\DropBox\InstructorManuals\NetworkDefenseCounter\Figures\ch02\Fig 2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66" y="762000"/>
            <a:ext cx="594801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5486400"/>
            <a:ext cx="3239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2-3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TCP header structure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9296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Datagram Protocol (UDP): provides a transport service for IP</a:t>
            </a:r>
          </a:p>
          <a:p>
            <a:pPr lvl="1"/>
            <a:r>
              <a:rPr lang="en-US" dirty="0" smtClean="0"/>
              <a:t>Processed at Transport layer of OSI model</a:t>
            </a:r>
          </a:p>
          <a:p>
            <a:pPr lvl="1"/>
            <a:r>
              <a:rPr lang="en-US" dirty="0" smtClean="0"/>
              <a:t>Considered unreliable because it is connectionless</a:t>
            </a:r>
          </a:p>
          <a:p>
            <a:pPr lvl="2"/>
            <a:r>
              <a:rPr lang="en-US" dirty="0" smtClean="0"/>
              <a:t>UDP packet does not contain sequence or acknowledgement numbers that enable TCP to guarantee delivery</a:t>
            </a:r>
          </a:p>
          <a:p>
            <a:pPr lvl="1"/>
            <a:r>
              <a:rPr lang="en-US" dirty="0" smtClean="0"/>
              <a:t>Much faster than TCP</a:t>
            </a:r>
          </a:p>
          <a:p>
            <a:pPr lvl="1"/>
            <a:r>
              <a:rPr lang="en-US" dirty="0" smtClean="0"/>
              <a:t>Used for broadcasting messages or for protocols that do not require the same level of service as TCP</a:t>
            </a:r>
          </a:p>
          <a:p>
            <a:pPr lvl="1"/>
            <a:r>
              <a:rPr lang="en-US" dirty="0" smtClean="0"/>
              <a:t>Attackers can scan for open UDP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7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5809" y="4981843"/>
            <a:ext cx="3319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2-5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UDP header structure 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0019" name="Picture 3" descr="C:\Users\Julie\Documents\DropBox\InstructorManuals\NetworkDefenseCounter\Figures\ch02\Fig 2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" y="1828800"/>
            <a:ext cx="720586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63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F6C89-29C0-45C1-934D-0339D3D13575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Fragmentation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Originally developed to allow large packets to pass through routers with frame size limitations</a:t>
            </a:r>
            <a:endParaRPr lang="en-US" dirty="0"/>
          </a:p>
          <a:p>
            <a:pPr lvl="1"/>
            <a:r>
              <a:rPr lang="en-US" dirty="0" smtClean="0"/>
              <a:t>Routers </a:t>
            </a:r>
            <a:r>
              <a:rPr lang="en-US" dirty="0"/>
              <a:t>divide packets into multiple fragments and send them along the network</a:t>
            </a:r>
          </a:p>
          <a:p>
            <a:r>
              <a:rPr lang="en-US" dirty="0"/>
              <a:t>Fragmentation creates security problems</a:t>
            </a:r>
          </a:p>
          <a:p>
            <a:pPr lvl="1"/>
            <a:r>
              <a:rPr lang="en-US" dirty="0"/>
              <a:t>Port numbers appear only in fragment 0</a:t>
            </a:r>
          </a:p>
          <a:p>
            <a:pPr lvl="1"/>
            <a:r>
              <a:rPr lang="en-US" dirty="0"/>
              <a:t>Fragments 1 and higher pass through filters without being </a:t>
            </a:r>
            <a:r>
              <a:rPr lang="en-US" dirty="0" smtClean="0"/>
              <a:t>scrutinized</a:t>
            </a:r>
          </a:p>
          <a:p>
            <a:pPr lvl="2"/>
            <a:r>
              <a:rPr lang="en-US" dirty="0" smtClean="0"/>
              <a:t>Attacker can modify the IP header to make all fragment numbers start at 1 or higher</a:t>
            </a:r>
          </a:p>
          <a:p>
            <a:pPr lvl="1"/>
            <a:r>
              <a:rPr lang="en-US" dirty="0" smtClean="0"/>
              <a:t>Configure firewall to drop all fragmented packets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Life Cycle and the TCP Three-Way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Establishing connection-oriented communication using a three-way handshake:</a:t>
            </a:r>
          </a:p>
          <a:p>
            <a:pPr lvl="1"/>
            <a:r>
              <a:rPr lang="en-US" dirty="0" smtClean="0"/>
              <a:t>Host A sends an initial sequence number in its first packet to Host B</a:t>
            </a:r>
          </a:p>
          <a:p>
            <a:pPr lvl="2"/>
            <a:r>
              <a:rPr lang="en-US" dirty="0" smtClean="0"/>
              <a:t>Called a SYN packet</a:t>
            </a:r>
          </a:p>
          <a:p>
            <a:pPr lvl="1"/>
            <a:r>
              <a:rPr lang="en-US" dirty="0" smtClean="0"/>
              <a:t>Host B receives SYN packet - responds with SYN ACK with an initial sequence number for Host B</a:t>
            </a:r>
          </a:p>
          <a:p>
            <a:pPr lvl="2"/>
            <a:r>
              <a:rPr lang="en-US" dirty="0" smtClean="0"/>
              <a:t>Includes an acknowledgement number that is one more than the initial sequence number</a:t>
            </a:r>
          </a:p>
          <a:p>
            <a:pPr lvl="1"/>
            <a:r>
              <a:rPr lang="en-US" dirty="0" smtClean="0"/>
              <a:t>Host A sends an ACK packet to Host B</a:t>
            </a:r>
          </a:p>
          <a:p>
            <a:pPr lvl="2"/>
            <a:r>
              <a:rPr lang="en-US" dirty="0" smtClean="0"/>
              <a:t>Increases Host B’s sequence number by 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96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4822" y="2768769"/>
            <a:ext cx="409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TCP three-way handshake: SYN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1043" name="Picture 3" descr="C:\Users\Julie\Documents\DropBox\InstructorManuals\NetworkDefenseCounter\Figures\ch02\Table 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3122863" cy="176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44" name="Picture 4" descr="C:\Users\Julie\Documents\DropBox\InstructorManuals\NetworkDefenseCounter\Figures\ch02\Table 2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83912"/>
            <a:ext cx="3122863" cy="19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5469523"/>
            <a:ext cx="456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2-9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TCP three-way handshake: SYN ACK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937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72066" name="Picture 2" descr="C:\Users\Julie\Documents\DropBox\InstructorManuals\NetworkDefenseCounter\Figures\ch02\Table 2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44181" cy="25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0418" y="4482180"/>
            <a:ext cx="420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2-10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TCP three-way handshake: ACK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6754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Life Cycle and the TCP Three-Way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size: determines the number of packets that can be sent before ACKs must be received</a:t>
            </a:r>
          </a:p>
          <a:p>
            <a:pPr lvl="1"/>
            <a:r>
              <a:rPr lang="en-US" dirty="0" smtClean="0"/>
              <a:t>Controls the flow and efficiency of communications</a:t>
            </a:r>
          </a:p>
          <a:p>
            <a:pPr lvl="1"/>
            <a:r>
              <a:rPr lang="en-US" dirty="0" smtClean="0"/>
              <a:t>Sender controls size of sliding window</a:t>
            </a:r>
          </a:p>
          <a:p>
            <a:r>
              <a:rPr lang="en-US" dirty="0" smtClean="0"/>
              <a:t>FIN flag is set when either side is ready to end the session</a:t>
            </a:r>
          </a:p>
          <a:p>
            <a:pPr lvl="1"/>
            <a:r>
              <a:rPr lang="en-US" dirty="0" smtClean="0"/>
              <a:t>Station that receives the initial flag sends a response packet with the ACK flag and its own FIN flag set to acknowledge receipt and to show it is ready to end the session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93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73090" name="Picture 2" descr="C:\Users\Julie\Documents\DropBox\InstructorManuals\NetworkDefenseCounter\Figures\ch02\Fig 2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22660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5257800"/>
            <a:ext cx="51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2-7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Summary of the TCP three-way handshake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156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83C9E6-56A4-4710-8EAD-FD92BAC36EFA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en-US" dirty="0"/>
              <a:t>DNS servers translate fully qualified domain </a:t>
            </a:r>
            <a:r>
              <a:rPr lang="en-US" dirty="0" smtClean="0"/>
              <a:t>names (FQDNs) </a:t>
            </a:r>
            <a:r>
              <a:rPr lang="en-US" dirty="0"/>
              <a:t>to IP addresses</a:t>
            </a:r>
          </a:p>
          <a:p>
            <a:r>
              <a:rPr lang="en-US" dirty="0"/>
              <a:t>DNS can be used to block unwanted communications</a:t>
            </a:r>
          </a:p>
          <a:p>
            <a:pPr lvl="1"/>
            <a:r>
              <a:rPr lang="en-US" dirty="0"/>
              <a:t>Administrators can block Web sites containing offensive content</a:t>
            </a:r>
          </a:p>
          <a:p>
            <a:r>
              <a:rPr lang="en-US" dirty="0"/>
              <a:t>DNS attacks</a:t>
            </a:r>
          </a:p>
          <a:p>
            <a:pPr lvl="1"/>
            <a:r>
              <a:rPr lang="en-US" dirty="0"/>
              <a:t>Buffer overflow</a:t>
            </a:r>
          </a:p>
          <a:p>
            <a:pPr lvl="1"/>
            <a:r>
              <a:rPr lang="en-US" dirty="0"/>
              <a:t>Zone transfer</a:t>
            </a:r>
          </a:p>
          <a:p>
            <a:pPr lvl="1"/>
            <a:r>
              <a:rPr lang="en-US" dirty="0"/>
              <a:t>Cache poisoning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OSI reference model: divides the communication functions used by two hosts into seven separate layers</a:t>
            </a:r>
          </a:p>
          <a:p>
            <a:r>
              <a:rPr lang="en-US" dirty="0" smtClean="0"/>
              <a:t>TCP/IP has its own stack of protocols that correspond to these layers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71042" name="Picture 2" descr="C:\Users\Julie\Documents\DropBox\InstructorManuals\NetworkDefenseCounter\Figures\ch02\Table 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3429000" cy="19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1600" y="5943600"/>
            <a:ext cx="624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2-1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OSI model and the subprotocols of the TCP/IP stack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450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Version 6 (IPv6)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IPv6 addresses the many limitations of IPv4</a:t>
            </a:r>
          </a:p>
          <a:p>
            <a:pPr lvl="1"/>
            <a:r>
              <a:rPr lang="en-US" dirty="0" smtClean="0"/>
              <a:t>IPv6 has a larger address space of 128 bits</a:t>
            </a:r>
          </a:p>
          <a:p>
            <a:pPr lvl="1"/>
            <a:r>
              <a:rPr lang="en-US" dirty="0" smtClean="0"/>
              <a:t>Routing tables need only the entries of other routers that are directly connected to them</a:t>
            </a:r>
          </a:p>
          <a:p>
            <a:pPr lvl="1"/>
            <a:r>
              <a:rPr lang="en-US" dirty="0" smtClean="0"/>
              <a:t>IPv6 has integrated support for security called </a:t>
            </a:r>
            <a:r>
              <a:rPr lang="en-US" dirty="0" smtClean="0"/>
              <a:t>IPsec</a:t>
            </a:r>
            <a:endParaRPr lang="en-US" dirty="0" smtClean="0"/>
          </a:p>
          <a:p>
            <a:pPr lvl="1"/>
            <a:r>
              <a:rPr lang="en-US" dirty="0" smtClean="0"/>
              <a:t>Network Address Translation (NAT) is not needed</a:t>
            </a:r>
          </a:p>
          <a:p>
            <a:pPr lvl="2"/>
            <a:r>
              <a:rPr lang="en-US" dirty="0" smtClean="0"/>
              <a:t>NAT has security problems</a:t>
            </a:r>
          </a:p>
          <a:p>
            <a:pPr lvl="1"/>
            <a:r>
              <a:rPr lang="en-US" dirty="0" smtClean="0"/>
              <a:t>IPv6 can determine its own settings based on two different models:</a:t>
            </a:r>
          </a:p>
          <a:p>
            <a:pPr lvl="2"/>
            <a:r>
              <a:rPr lang="en-US" dirty="0" smtClean="0"/>
              <a:t>Stateful autoconfiguration</a:t>
            </a:r>
          </a:p>
          <a:p>
            <a:pPr lvl="2"/>
            <a:r>
              <a:rPr lang="en-US" dirty="0" smtClean="0"/>
              <a:t>Stateless autoconfiguration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18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Core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IPv6 has major differences to IPv4 in its core architecture and functions</a:t>
            </a:r>
          </a:p>
          <a:p>
            <a:pPr lvl="1"/>
            <a:r>
              <a:rPr lang="en-US" dirty="0" smtClean="0"/>
              <a:t>It is a connectionless, unreliable datagram protocol used mainly for addressing and routing packets </a:t>
            </a:r>
          </a:p>
          <a:p>
            <a:r>
              <a:rPr lang="en-US" dirty="0" smtClean="0"/>
              <a:t>IPv6 datagram consists of the IPv6 header and IPv6 payload</a:t>
            </a:r>
          </a:p>
          <a:p>
            <a:pPr lvl="1"/>
            <a:r>
              <a:rPr lang="en-US" dirty="0" smtClean="0"/>
              <a:t>Header is made up of IPv6 base header and optional extension headers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1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74114" name="Picture 2" descr="C:\Users\Julie\Documents\DropBox\InstructorManuals\NetworkDefenseCounter\Figures\ch02\Fig 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51656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2281" y="4859923"/>
            <a:ext cx="3244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2-8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IPv6 header structure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02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Core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headers are not normally found in a typical IPv6 packet</a:t>
            </a:r>
          </a:p>
          <a:p>
            <a:pPr lvl="1"/>
            <a:r>
              <a:rPr lang="en-US" dirty="0" smtClean="0"/>
              <a:t>If needed, the sending host adds appropriate header</a:t>
            </a:r>
          </a:p>
          <a:p>
            <a:pPr lvl="1"/>
            <a:r>
              <a:rPr lang="en-US" dirty="0" smtClean="0"/>
              <a:t>IPv6 extension headers:</a:t>
            </a:r>
          </a:p>
          <a:p>
            <a:pPr lvl="2"/>
            <a:r>
              <a:rPr lang="en-US" dirty="0" smtClean="0"/>
              <a:t>Hop-by-Hop Options</a:t>
            </a:r>
          </a:p>
          <a:p>
            <a:pPr lvl="2"/>
            <a:r>
              <a:rPr lang="en-US" dirty="0" smtClean="0"/>
              <a:t>Destination Options</a:t>
            </a:r>
          </a:p>
          <a:p>
            <a:pPr lvl="2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Fragment</a:t>
            </a:r>
          </a:p>
          <a:p>
            <a:pPr lvl="2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Encapsulating Security Payload (ESP)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31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Control Message Protocol for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ICMPv6 messages are grouped into two classes:</a:t>
            </a:r>
          </a:p>
          <a:p>
            <a:pPr lvl="1"/>
            <a:r>
              <a:rPr lang="en-US" dirty="0" smtClean="0"/>
              <a:t>Error messages: 0-127</a:t>
            </a:r>
          </a:p>
          <a:p>
            <a:pPr lvl="1"/>
            <a:r>
              <a:rPr lang="en-US" dirty="0" smtClean="0"/>
              <a:t>Informational messages: 128-255</a:t>
            </a:r>
          </a:p>
          <a:p>
            <a:r>
              <a:rPr lang="en-US" dirty="0" smtClean="0"/>
              <a:t>ICMPv6 messages is preceded by an IPv6 header</a:t>
            </a:r>
          </a:p>
          <a:p>
            <a:pPr lvl="1"/>
            <a:r>
              <a:rPr lang="en-US" dirty="0" smtClean="0"/>
              <a:t>Sometimes by extension headers</a:t>
            </a:r>
          </a:p>
          <a:p>
            <a:r>
              <a:rPr lang="en-US" dirty="0" smtClean="0"/>
              <a:t>Type field contains the value for a type of message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75138" name="Picture 2" descr="C:\Users\Julie\Documents\DropBox\InstructorManuals\NetworkDefenseCounter\Figures\ch02\Table 2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5800"/>
            <a:ext cx="259715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200" y="5526889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2-11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Common ICMPv6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                 message type codes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239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76162" name="Picture 2" descr="C:\Users\Julie\Documents\DropBox\InstructorManuals\NetworkDefenseCounter\Figures\ch02\Table 2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905000"/>
            <a:ext cx="7010400" cy="18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4191000"/>
            <a:ext cx="281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2-12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ICMPv6 features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329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Listener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Multicasts: connectionless delivery of information to multiple subscribers at the same time</a:t>
            </a:r>
          </a:p>
          <a:p>
            <a:pPr lvl="1"/>
            <a:r>
              <a:rPr lang="en-US" dirty="0" smtClean="0"/>
              <a:t>Has a single stream on any link instead of one stream per recipient</a:t>
            </a:r>
          </a:p>
          <a:p>
            <a:r>
              <a:rPr lang="en-US" dirty="0" smtClean="0"/>
              <a:t>IP multicast traffic is sent to a single address but is processed by all members of a multicast group</a:t>
            </a:r>
          </a:p>
          <a:p>
            <a:pPr lvl="1"/>
            <a:r>
              <a:rPr lang="en-US" dirty="0" smtClean="0"/>
              <a:t>Hosts listening on a specific multicast address are part of the multicast group</a:t>
            </a:r>
          </a:p>
          <a:p>
            <a:pPr lvl="1"/>
            <a:r>
              <a:rPr lang="en-US" dirty="0" smtClean="0"/>
              <a:t>Group membership is dynamic</a:t>
            </a:r>
          </a:p>
          <a:p>
            <a:pPr lvl="1"/>
            <a:r>
              <a:rPr lang="en-US" dirty="0" smtClean="0"/>
              <a:t>Members can be on different subnets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4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Listener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Multicast Listener Discovery (MLD) </a:t>
            </a:r>
            <a:r>
              <a:rPr lang="en-US" dirty="0" smtClean="0"/>
              <a:t>enables IPv6 routers to discover multicast listeners and decide which multicast addresses are of interest to 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77186" name="Picture 2" descr="C:\Users\Julie\Documents\DropBox\InstructorManuals\NetworkDefenseCounter\Figures\ch02\Table 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43878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5257800"/>
            <a:ext cx="5248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2-13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Multicast Listener Discovery message types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96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en-US" dirty="0" smtClean="0"/>
              <a:t>Neighbor Discovery (ND): new IPv6 protocol that replaces ARP, ICMP Router Discovery and ICMP Redirect in IPv4</a:t>
            </a:r>
          </a:p>
          <a:p>
            <a:pPr lvl="1"/>
            <a:r>
              <a:rPr lang="en-US" dirty="0" smtClean="0"/>
              <a:t>Uses ICMPv6 messages to manage node-to-node communications</a:t>
            </a:r>
          </a:p>
          <a:p>
            <a:r>
              <a:rPr lang="en-US" dirty="0" smtClean="0"/>
              <a:t>Five different types of ICMP messages:</a:t>
            </a:r>
          </a:p>
          <a:p>
            <a:pPr lvl="1"/>
            <a:r>
              <a:rPr lang="en-US" dirty="0" smtClean="0"/>
              <a:t>Router Solicitation </a:t>
            </a:r>
          </a:p>
          <a:p>
            <a:pPr lvl="1"/>
            <a:r>
              <a:rPr lang="en-US" dirty="0" smtClean="0"/>
              <a:t>Router Advertisement</a:t>
            </a:r>
          </a:p>
          <a:p>
            <a:pPr lvl="1"/>
            <a:r>
              <a:rPr lang="en-US" dirty="0" smtClean="0"/>
              <a:t>Neighbor Solicitation</a:t>
            </a:r>
          </a:p>
          <a:p>
            <a:pPr lvl="1"/>
            <a:r>
              <a:rPr lang="en-US" dirty="0" smtClean="0"/>
              <a:t>Neighbor Advertisements</a:t>
            </a:r>
          </a:p>
          <a:p>
            <a:pPr lvl="1"/>
            <a:r>
              <a:rPr lang="en-US" dirty="0" smtClean="0"/>
              <a:t>Redirect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7754A-C86C-436C-8555-15DF024B4141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78210" name="Picture 2" descr="C:\Users\Julie\Documents\DropBox\InstructorManuals\NetworkDefenseCounter\Figures\ch02\Table 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41120"/>
            <a:ext cx="677525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4953000"/>
            <a:ext cx="4390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2-14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IPv6 Neighbor Discovery functions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301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subprotocols are services that support a number of network functions:</a:t>
            </a:r>
          </a:p>
          <a:p>
            <a:pPr lvl="1"/>
            <a:r>
              <a:rPr lang="en-US" dirty="0" smtClean="0"/>
              <a:t>HTTP (Hypertext Transfer Protocol) </a:t>
            </a:r>
          </a:p>
          <a:p>
            <a:pPr lvl="1"/>
            <a:r>
              <a:rPr lang="en-US" dirty="0" smtClean="0"/>
              <a:t>DNS (Domain Name System)</a:t>
            </a:r>
          </a:p>
          <a:p>
            <a:pPr lvl="1"/>
            <a:r>
              <a:rPr lang="en-US" dirty="0" smtClean="0"/>
              <a:t>DHCP (Dynamic Host Configuration Protocol)</a:t>
            </a:r>
          </a:p>
          <a:p>
            <a:pPr lvl="1"/>
            <a:r>
              <a:rPr lang="en-US" dirty="0" smtClean="0"/>
              <a:t>FTP (File Transport Protocol)</a:t>
            </a:r>
          </a:p>
          <a:p>
            <a:pPr lvl="1"/>
            <a:r>
              <a:rPr lang="en-US" dirty="0" smtClean="0"/>
              <a:t>SNMP (Simple Network Management Protocol)</a:t>
            </a:r>
          </a:p>
          <a:p>
            <a:pPr lvl="1"/>
            <a:r>
              <a:rPr lang="en-US" dirty="0" smtClean="0"/>
              <a:t>Telnet</a:t>
            </a:r>
          </a:p>
          <a:p>
            <a:pPr lvl="1"/>
            <a:r>
              <a:rPr lang="en-US" dirty="0" smtClean="0"/>
              <a:t>IMAP, SMTP, POP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45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dirty="0" smtClean="0"/>
              <a:t>IPv6 addresses:</a:t>
            </a:r>
          </a:p>
          <a:p>
            <a:pPr lvl="1"/>
            <a:r>
              <a:rPr lang="en-US" dirty="0" smtClean="0"/>
              <a:t>128 bits long and use the hexadecimal numbering format</a:t>
            </a:r>
          </a:p>
          <a:p>
            <a:pPr lvl="1"/>
            <a:r>
              <a:rPr lang="en-US" dirty="0" smtClean="0"/>
              <a:t>Consist of eight hex groups separated by colons</a:t>
            </a:r>
          </a:p>
          <a:p>
            <a:pPr lvl="2"/>
            <a:r>
              <a:rPr lang="en-US" dirty="0" smtClean="0"/>
              <a:t>Each hex group contains a 16-bit 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4EDC</a:t>
            </a:r>
            <a:r>
              <a:rPr lang="en-US" dirty="0" smtClean="0">
                <a:sym typeface="Wingdings" pitchFamily="2" charset="2"/>
              </a:rPr>
              <a:t>:0000:7654:3210:F3DC:BA98:7654:AB1F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Including leading zeros is not necessary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1080:0:0:0:8:800:200C:417A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Can replace consecutive zeros with a double colon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1080::8:800:200C:417A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1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 </a:t>
            </a:r>
            <a:r>
              <a:rPr lang="en-US" dirty="0" smtClean="0"/>
              <a:t>addressing: </a:t>
            </a:r>
            <a:r>
              <a:rPr lang="en-US" dirty="0" smtClean="0"/>
              <a:t>used for one-to-one communication (between two host or two routers)</a:t>
            </a:r>
          </a:p>
          <a:p>
            <a:r>
              <a:rPr lang="en-US" dirty="0" smtClean="0"/>
              <a:t>Scopes of unicast addresses:</a:t>
            </a:r>
          </a:p>
          <a:p>
            <a:pPr lvl="1"/>
            <a:r>
              <a:rPr lang="en-US" dirty="0" smtClean="0"/>
              <a:t>Global unicast address: public addresses routable on the Internet</a:t>
            </a:r>
          </a:p>
          <a:p>
            <a:pPr lvl="1"/>
            <a:r>
              <a:rPr lang="en-US" dirty="0" smtClean="0"/>
              <a:t>Site-local unicast address: similar to private IPv4 addresses</a:t>
            </a:r>
          </a:p>
          <a:p>
            <a:pPr lvl="1"/>
            <a:r>
              <a:rPr lang="en-US" dirty="0" smtClean="0"/>
              <a:t>Unique local IPv6 unicast address: replacing site-local unicast address</a:t>
            </a:r>
          </a:p>
          <a:p>
            <a:pPr lvl="1"/>
            <a:r>
              <a:rPr lang="en-US" dirty="0" smtClean="0"/>
              <a:t>Link-local unicast address: used by hosts to communicate with other hosts on same network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8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Multicast addresses: used for one-to-many communications</a:t>
            </a:r>
          </a:p>
          <a:p>
            <a:pPr lvl="1"/>
            <a:r>
              <a:rPr lang="en-US" dirty="0" smtClean="0"/>
              <a:t>Always begin with FF in the first byte</a:t>
            </a:r>
          </a:p>
          <a:p>
            <a:r>
              <a:rPr lang="en-US" dirty="0" smtClean="0"/>
              <a:t>Anycast addresses: used for one-to-one or one-to-many communications</a:t>
            </a:r>
          </a:p>
          <a:p>
            <a:pPr lvl="1"/>
            <a:r>
              <a:rPr lang="en-US" dirty="0" smtClean="0"/>
              <a:t>Created automatically when a unicast address is assigned to more than one interface</a:t>
            </a:r>
          </a:p>
          <a:p>
            <a:pPr lvl="1"/>
            <a:r>
              <a:rPr lang="en-US" dirty="0" smtClean="0"/>
              <a:t>Offers flexibility in providing services</a:t>
            </a:r>
          </a:p>
          <a:p>
            <a:pPr lvl="1"/>
            <a:r>
              <a:rPr lang="en-US" dirty="0" smtClean="0"/>
              <a:t>Currently only used by routers but will expand as technology becomes widespread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33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OSs since Windows XP SP1 have built-in support for IPv6 support</a:t>
            </a:r>
          </a:p>
          <a:p>
            <a:pPr lvl="1"/>
            <a:r>
              <a:rPr lang="en-US" dirty="0" smtClean="0"/>
              <a:t>Support stateless autoconfiguration</a:t>
            </a:r>
          </a:p>
          <a:p>
            <a:r>
              <a:rPr lang="en-US" dirty="0" smtClean="0"/>
              <a:t>A link-local address is assigned to every Ethernet interface during startup</a:t>
            </a:r>
          </a:p>
          <a:p>
            <a:pPr lvl="1"/>
            <a:r>
              <a:rPr lang="en-US" dirty="0" smtClean="0"/>
              <a:t>Assigned automatically based on receipt of IPv6 Router Advertisement messages</a:t>
            </a:r>
          </a:p>
          <a:p>
            <a:pPr lvl="1"/>
            <a:r>
              <a:rPr lang="en-US" dirty="0" smtClean="0"/>
              <a:t>Must have a correctly configured IPv6 capable router on network segment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18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Ipconfig</a:t>
            </a:r>
            <a:r>
              <a:rPr lang="en-US" dirty="0" smtClean="0"/>
              <a:t>: shows IPv6 configuration details</a:t>
            </a:r>
          </a:p>
          <a:p>
            <a:pPr lvl="1"/>
            <a:r>
              <a:rPr lang="en-US" dirty="0" smtClean="0"/>
              <a:t>Can also use the command with IPv4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79234" name="Picture 2" descr="C:\Users\Julie\Documents\DropBox\InstructorManuals\NetworkDefenseCounter\Figures\ch02\Fig 2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97" y="2758438"/>
            <a:ext cx="4931204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3600" y="5410200"/>
            <a:ext cx="3982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2-10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Using the ipconfig command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8771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Netstat</a:t>
            </a:r>
            <a:r>
              <a:rPr lang="en-US" dirty="0" smtClean="0"/>
              <a:t>: display system’s routing tables by using netstat </a:t>
            </a:r>
            <a:r>
              <a:rPr lang="en-US" i="1" dirty="0" smtClean="0"/>
              <a:t>–r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Netstat </a:t>
            </a:r>
            <a:r>
              <a:rPr lang="en-US" i="1" dirty="0" smtClean="0"/>
              <a:t>-n </a:t>
            </a:r>
            <a:r>
              <a:rPr lang="en-US" dirty="0" smtClean="0"/>
              <a:t>option shows current sessions with the associated port numbers</a:t>
            </a:r>
          </a:p>
          <a:p>
            <a:pPr lvl="1"/>
            <a:r>
              <a:rPr lang="en-US" dirty="0" smtClean="0"/>
              <a:t>Netstat </a:t>
            </a:r>
            <a:r>
              <a:rPr lang="en-US" i="1" dirty="0" smtClean="0"/>
              <a:t>–ps </a:t>
            </a:r>
            <a:r>
              <a:rPr lang="en-US" dirty="0" smtClean="0"/>
              <a:t>IPv6 option displays detailed statistics on IPv6 activity since the last </a:t>
            </a:r>
            <a:r>
              <a:rPr lang="en-US" dirty="0" smtClean="0"/>
              <a:t>boot</a:t>
            </a:r>
          </a:p>
          <a:p>
            <a:r>
              <a:rPr lang="en-US" b="1" dirty="0" smtClean="0"/>
              <a:t>Netsh</a:t>
            </a:r>
            <a:r>
              <a:rPr lang="en-US" dirty="0" smtClean="0"/>
              <a:t>: command-line scripting tool on Windows systems that allows troubleshooting and configuration of network interfaces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4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FE6E2-35CA-4D83-96CA-B871FFD5EEF6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TCP/IP is a suite of protocols for transmitting information from point to point on a network</a:t>
            </a:r>
          </a:p>
          <a:p>
            <a:r>
              <a:rPr lang="en-US" dirty="0" smtClean="0"/>
              <a:t>TCP and UDP map to the Transport layer and IPv4, IPv6, ICMP, and ICMPv6 map to the Network layer of the OSI model</a:t>
            </a:r>
          </a:p>
          <a:p>
            <a:r>
              <a:rPr lang="en-US" dirty="0" smtClean="0"/>
              <a:t>IP addresses most commonly used on the Internet conform to IPv4</a:t>
            </a:r>
          </a:p>
          <a:p>
            <a:r>
              <a:rPr lang="en-US" dirty="0" smtClean="0"/>
              <a:t>You must understand the normal configuration of fields in IP, TCP, and UDP headers to recognize and filter unwanted or malicious traffic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8CFEE4-6CE0-40A0-9652-8BB5BA8E7C8F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en-US" dirty="0" smtClean="0"/>
              <a:t>Fragmentation of IP packets allows large packets to pass through routers with frame size limits</a:t>
            </a:r>
          </a:p>
          <a:p>
            <a:r>
              <a:rPr lang="en-US" dirty="0" smtClean="0"/>
              <a:t>DNS translates fully qualified domain names into IP addresses</a:t>
            </a:r>
          </a:p>
          <a:p>
            <a:r>
              <a:rPr lang="en-US" dirty="0" smtClean="0"/>
              <a:t>TCP three-way handshake establishes a reliable connection between two points</a:t>
            </a:r>
          </a:p>
          <a:p>
            <a:r>
              <a:rPr lang="en-US" dirty="0" smtClean="0"/>
              <a:t>IPv6 was designed to address problems with IPv4</a:t>
            </a:r>
          </a:p>
          <a:p>
            <a:r>
              <a:rPr lang="en-US" dirty="0" smtClean="0"/>
              <a:t>IPv6 is a connectionless, unreliable protocol used mainly for addressing and routing packets </a:t>
            </a:r>
          </a:p>
          <a:p>
            <a:r>
              <a:rPr lang="en-US" dirty="0" smtClean="0"/>
              <a:t>ICMP is used for reporting errors and diagnostics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88E858-FA26-4033-A1A2-6976AA73BE8D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MLD enables IPv6 routers to discover multicasts</a:t>
            </a:r>
          </a:p>
          <a:p>
            <a:r>
              <a:rPr lang="en-US" dirty="0" smtClean="0"/>
              <a:t>IPv6 uses ND to perform tasks that ARP, ICMP Router Discovery and ICMP Redirect handled</a:t>
            </a:r>
          </a:p>
          <a:p>
            <a:r>
              <a:rPr lang="en-US" dirty="0" smtClean="0"/>
              <a:t>Hexadecimal numbering format makes IPv6 addresses manageable</a:t>
            </a:r>
          </a:p>
          <a:p>
            <a:r>
              <a:rPr lang="en-US" dirty="0" smtClean="0"/>
              <a:t>IPv6 uses three types of addresses: unicast, multicast, and anycast</a:t>
            </a:r>
          </a:p>
          <a:p>
            <a:r>
              <a:rPr lang="en-US" dirty="0" smtClean="0"/>
              <a:t>You can monitor and configure IPv6 using tools such as Ipconfig, Netstat, and Netsh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92AEA-B0E4-47B0-9238-A175AA0F5C6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/>
              <a:t>Addressing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IP addresses are a method used to identify computers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Processed at the Network layer of the OSI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Most common in use conform to Internet Protocol version 4 (IPv4)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32-bit address divided into four groups called octets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Each octet contains 8 bits of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binary, an IP address looks like: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10000000.00100110.00101100.11100010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Binary is converted to dotted decimal notation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192.168.10.1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address components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Network </a:t>
            </a:r>
            <a:r>
              <a:rPr lang="en-US" dirty="0" smtClean="0"/>
              <a:t>identifier – shared among computers in a network segment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Host </a:t>
            </a:r>
            <a:r>
              <a:rPr lang="en-US" dirty="0" smtClean="0"/>
              <a:t>address – unique to each computer on the network segment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Subnet </a:t>
            </a:r>
            <a:r>
              <a:rPr lang="en-US" dirty="0" smtClean="0"/>
              <a:t>mask – used to identify which part of the IP address is the network identifier and which is the host identifier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Attackers can gain access to a network by determining IP addresses of computers</a:t>
            </a:r>
            <a:endParaRPr lang="en-US" dirty="0"/>
          </a:p>
          <a:p>
            <a:r>
              <a:rPr lang="en-US" dirty="0" smtClean="0"/>
              <a:t>IP </a:t>
            </a:r>
            <a:r>
              <a:rPr lang="en-US" dirty="0"/>
              <a:t>addresses </a:t>
            </a:r>
            <a:r>
              <a:rPr lang="en-US" dirty="0" smtClean="0"/>
              <a:t>need to be concealed to </a:t>
            </a:r>
            <a:r>
              <a:rPr lang="en-US" dirty="0"/>
              <a:t>prevent certain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attacker can find a PC’s IP address, they can run a port scan to look for open ports to exploit</a:t>
            </a:r>
          </a:p>
          <a:p>
            <a:r>
              <a:rPr lang="en-US" dirty="0" smtClean="0"/>
              <a:t>To hide addresses, use </a:t>
            </a:r>
            <a:r>
              <a:rPr lang="en-US" b="1" dirty="0" smtClean="0"/>
              <a:t>Network </a:t>
            </a:r>
            <a:r>
              <a:rPr lang="en-US" b="1" dirty="0"/>
              <a:t>Address Translation (NAT)</a:t>
            </a:r>
          </a:p>
          <a:p>
            <a:pPr lvl="1"/>
            <a:r>
              <a:rPr lang="en-US" dirty="0" smtClean="0"/>
              <a:t>Translates private network’s internal addresses into external addresses that can be used on the public Internet</a:t>
            </a:r>
          </a:p>
          <a:p>
            <a:pPr lvl="2"/>
            <a:r>
              <a:rPr lang="en-US" dirty="0" smtClean="0"/>
              <a:t>Private network’s internal addresses are not routable on the Internet</a:t>
            </a:r>
            <a:endParaRPr lang="en-US" dirty="0"/>
          </a:p>
          <a:p>
            <a:r>
              <a:rPr lang="en-US" dirty="0" smtClean="0"/>
              <a:t>Today IP addresses are in short supply, so Internet Protocol version 6 (IPv6) is being implemented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 addresses are separated by classes</a:t>
            </a:r>
          </a:p>
          <a:p>
            <a:pPr lvl="1"/>
            <a:r>
              <a:rPr lang="en-US" dirty="0" smtClean="0"/>
              <a:t>Class is determined by the number of its networks compared to number of hosts</a:t>
            </a:r>
          </a:p>
          <a:p>
            <a:pPr lvl="1"/>
            <a:r>
              <a:rPr lang="en-US" dirty="0" smtClean="0"/>
              <a:t>Example: a Class A address uses 8 bits for the network portion and 24 bits for the host portion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5D6B8-1EEA-4E80-BFE5-3CEF3823B75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709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3059</Words>
  <Application>Microsoft Office PowerPoint</Application>
  <PresentationFormat>On-screen Show (4:3)</PresentationFormat>
  <Paragraphs>428</Paragraphs>
  <Slides>58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Design</vt:lpstr>
      <vt:lpstr>Guide to Network Defense and Countermeasures Third Edition </vt:lpstr>
      <vt:lpstr>Objectives</vt:lpstr>
      <vt:lpstr>The OSI Model and TCP/IP Protocols</vt:lpstr>
      <vt:lpstr>The OSI Model</vt:lpstr>
      <vt:lpstr>The OSI Model</vt:lpstr>
      <vt:lpstr>TCP/IP Addressing</vt:lpstr>
      <vt:lpstr>TCP/IP Addressing</vt:lpstr>
      <vt:lpstr>TCP/IP Addressing</vt:lpstr>
      <vt:lpstr>Address Classes</vt:lpstr>
      <vt:lpstr>PowerPoint Presentation</vt:lpstr>
      <vt:lpstr>Private IP Address Ranges</vt:lpstr>
      <vt:lpstr>Subnetting</vt:lpstr>
      <vt:lpstr>Subnetting</vt:lpstr>
      <vt:lpstr>Subnetting</vt:lpstr>
      <vt:lpstr>PowerPoint Presentation</vt:lpstr>
      <vt:lpstr>PowerPoint Presentation</vt:lpstr>
      <vt:lpstr>Subnetting</vt:lpstr>
      <vt:lpstr>PowerPoint Presentation</vt:lpstr>
      <vt:lpstr>Variable Length Subnet Masking</vt:lpstr>
      <vt:lpstr>Classless Interdomain Routing</vt:lpstr>
      <vt:lpstr>Unicasting, Multicasting, and Broadcasting</vt:lpstr>
      <vt:lpstr>Examining Internet Protocol Version 4 (IPv4)</vt:lpstr>
      <vt:lpstr>IP Header Structure</vt:lpstr>
      <vt:lpstr>PowerPoint Presentation</vt:lpstr>
      <vt:lpstr>IP Header Structure</vt:lpstr>
      <vt:lpstr>PowerPoint Presentation</vt:lpstr>
      <vt:lpstr>ICMP Messages</vt:lpstr>
      <vt:lpstr>PowerPoint Presentation</vt:lpstr>
      <vt:lpstr>TCP Headers</vt:lpstr>
      <vt:lpstr>PowerPoint Presentation</vt:lpstr>
      <vt:lpstr>UDP Headers</vt:lpstr>
      <vt:lpstr>PowerPoint Presentation</vt:lpstr>
      <vt:lpstr>Packet Fragmentation</vt:lpstr>
      <vt:lpstr>The TCP Life Cycle and the TCP Three-Way Handshake</vt:lpstr>
      <vt:lpstr>PowerPoint Presentation</vt:lpstr>
      <vt:lpstr>PowerPoint Presentation</vt:lpstr>
      <vt:lpstr>The TCP Life Cycle and the TCP Three-Way Handshake</vt:lpstr>
      <vt:lpstr>PowerPoint Presentation</vt:lpstr>
      <vt:lpstr>Domain Name Service</vt:lpstr>
      <vt:lpstr>Internet Protocol Version 6 (IPv6)</vt:lpstr>
      <vt:lpstr>IPv6 Core Protocols</vt:lpstr>
      <vt:lpstr>PowerPoint Presentation</vt:lpstr>
      <vt:lpstr>IPv6 Core Protocols</vt:lpstr>
      <vt:lpstr>Internet Control Message Protocol for IPv6</vt:lpstr>
      <vt:lpstr>PowerPoint Presentation</vt:lpstr>
      <vt:lpstr>Multicast Listener Discovery</vt:lpstr>
      <vt:lpstr>Multicast Listener Discovery</vt:lpstr>
      <vt:lpstr>Neighbor Discovery</vt:lpstr>
      <vt:lpstr>PowerPoint Presentation</vt:lpstr>
      <vt:lpstr>IPv6 Addressing</vt:lpstr>
      <vt:lpstr>IPv6 Addressing</vt:lpstr>
      <vt:lpstr>IPv6 Addressing</vt:lpstr>
      <vt:lpstr>IPv6 Configuration</vt:lpstr>
      <vt:lpstr>IPv6 Utilities</vt:lpstr>
      <vt:lpstr>IPv6 Utilities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Network Defense and Countermeasures</dc:title>
  <dc:subject>Chapter One</dc:subject>
  <dc:creator/>
  <cp:lastModifiedBy/>
  <cp:revision>364</cp:revision>
  <dcterms:created xsi:type="dcterms:W3CDTF">2002-09-27T23:29:22Z</dcterms:created>
  <dcterms:modified xsi:type="dcterms:W3CDTF">2012-12-07T20:33:24Z</dcterms:modified>
</cp:coreProperties>
</file>