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319" r:id="rId2"/>
    <p:sldId id="257" r:id="rId3"/>
    <p:sldId id="393" r:id="rId4"/>
    <p:sldId id="513" r:id="rId5"/>
    <p:sldId id="548" r:id="rId6"/>
    <p:sldId id="602" r:id="rId7"/>
    <p:sldId id="603" r:id="rId8"/>
    <p:sldId id="605" r:id="rId9"/>
    <p:sldId id="604" r:id="rId10"/>
    <p:sldId id="606" r:id="rId11"/>
    <p:sldId id="549" r:id="rId12"/>
    <p:sldId id="607" r:id="rId13"/>
    <p:sldId id="608" r:id="rId14"/>
    <p:sldId id="567" r:id="rId15"/>
    <p:sldId id="609" r:id="rId16"/>
    <p:sldId id="610" r:id="rId17"/>
    <p:sldId id="611" r:id="rId18"/>
    <p:sldId id="552" r:id="rId19"/>
    <p:sldId id="612" r:id="rId20"/>
    <p:sldId id="613" r:id="rId21"/>
    <p:sldId id="553" r:id="rId22"/>
    <p:sldId id="554" r:id="rId23"/>
    <p:sldId id="569" r:id="rId24"/>
    <p:sldId id="614" r:id="rId25"/>
    <p:sldId id="516" r:id="rId26"/>
    <p:sldId id="520" r:id="rId27"/>
    <p:sldId id="615" r:id="rId28"/>
    <p:sldId id="616" r:id="rId29"/>
    <p:sldId id="617" r:id="rId30"/>
    <p:sldId id="555" r:id="rId31"/>
    <p:sldId id="570" r:id="rId32"/>
    <p:sldId id="618" r:id="rId33"/>
    <p:sldId id="497" r:id="rId34"/>
    <p:sldId id="557" r:id="rId35"/>
    <p:sldId id="558" r:id="rId36"/>
    <p:sldId id="619" r:id="rId37"/>
    <p:sldId id="620" r:id="rId38"/>
    <p:sldId id="559" r:id="rId39"/>
    <p:sldId id="621" r:id="rId40"/>
    <p:sldId id="571" r:id="rId41"/>
    <p:sldId id="622" r:id="rId42"/>
    <p:sldId id="562" r:id="rId43"/>
    <p:sldId id="524" r:id="rId44"/>
    <p:sldId id="623" r:id="rId45"/>
    <p:sldId id="624" r:id="rId46"/>
    <p:sldId id="625" r:id="rId47"/>
    <p:sldId id="626" r:id="rId48"/>
    <p:sldId id="627" r:id="rId49"/>
    <p:sldId id="628" r:id="rId50"/>
    <p:sldId id="629" r:id="rId51"/>
    <p:sldId id="630" r:id="rId52"/>
    <p:sldId id="510" r:id="rId53"/>
    <p:sldId id="631" r:id="rId54"/>
    <p:sldId id="632" r:id="rId55"/>
    <p:sldId id="633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994" autoAdjust="0"/>
    <p:restoredTop sz="98960" autoAdjust="0"/>
  </p:normalViewPr>
  <p:slideViewPr>
    <p:cSldViewPr>
      <p:cViewPr varScale="1">
        <p:scale>
          <a:sx n="113" d="100"/>
          <a:sy n="113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CED0AD-B9BC-4E9D-A60D-6F6E80E36D4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0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43F175-0EA5-46D1-97DC-E2899FECF1F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86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2306E2-EB6E-4649-AD82-30E33A5151FC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E0454-4FF9-465C-AB4A-AA3B906A8C73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E0454-4FF9-465C-AB4A-AA3B906A8C73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C95471-D349-444C-94D1-3DDC649CF615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C95471-D349-444C-94D1-3DDC649CF615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EC3D89-E122-4E0B-AF14-1E9D3F6B33DB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C7EFA-AA1D-4007-8FC2-0B25F915E82C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2F338-F9F2-464C-AA13-8818CB8FC54B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1C26D-9638-4DEC-A84C-DBAD5F621458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1C26D-9638-4DEC-A84C-DBAD5F621458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1C26D-9638-4DEC-A84C-DBAD5F621458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306B4-F212-47F1-A7C6-DA1FA14A374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1C26D-9638-4DEC-A84C-DBAD5F621458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D214-CE7C-458C-8DF6-39CCE75C0582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D214-CE7C-458C-8DF6-39CCE75C0582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D214-CE7C-458C-8DF6-39CCE75C0582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FF193-F08E-4B8F-A26A-945A7B821C9C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AB176-46B5-4AC2-AC74-A3668195D584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5E1F7-5C00-40C9-A209-9251F7722FE5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5E1F7-5C00-40C9-A209-9251F7722FE5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FD390-0737-4AE1-8997-84035F566F01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FD390-0737-4AE1-8997-84035F566F01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236249-7260-47CF-8CCE-93E3075D2B42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FD390-0737-4AE1-8997-84035F566F01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448E50-0CA7-4587-8056-76FEF98D804B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F2A3D-8A7C-437B-AC75-BD5ED0EEC966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F2A3D-8A7C-437B-AC75-BD5ED0EEC966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F2A3D-8A7C-437B-AC75-BD5ED0EEC966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F2A3D-8A7C-437B-AC75-BD5ED0EEC966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F2A3D-8A7C-437B-AC75-BD5ED0EEC966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F2A3D-8A7C-437B-AC75-BD5ED0EEC966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6966F4-3788-43A4-981A-BD84C158CFE3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6966F4-3788-43A4-981A-BD84C158CFE3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3C154-45F8-40C6-9B4D-F27EFBD8F13C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6966F4-3788-43A4-981A-BD84C158CFE3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6966F4-3788-43A4-981A-BD84C158CFE3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446C7A-698B-49BB-B314-3FAF3051C18F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446C7A-698B-49BB-B314-3FAF3051C18F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446C7A-698B-49BB-B314-3FAF3051C18F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446C7A-698B-49BB-B314-3FAF3051C18F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E0454-4FF9-465C-AB4A-AA3B906A8C73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pitchFamily="18" charset="0"/>
              </a:defRPr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fld id="{52AD4C2F-4B7A-41D5-9310-C7F0A8777B6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AA9603-3DCE-421F-B1FA-E30223195E2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1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59161A-36FF-42D9-876C-2C2704F19F7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9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156BEE-1F05-48EF-B8B3-EDF11450639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867399" y="64262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2014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51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3AFDBC-084F-4D95-A3C8-3308FAEC549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0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777482-CEB0-4BB9-9E06-FF1C89800F9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9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958CED-0EC1-405B-A9E8-9A8C36DF7A3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2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DD435C-E0BD-4624-A104-63E109C7FE3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4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E5117A-791B-4F9A-93E8-FF641C674C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5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DC26C1-25A5-4486-B677-8FB3D06E14C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6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CCE37E-7306-46AF-823E-79CF39AF52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5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fld id="{A3086351-6561-46B1-AC62-5C0681B73BA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Guide to Network Defense and Countermeasures</a:t>
            </a:r>
            <a:br>
              <a:rPr lang="en-US" dirty="0"/>
            </a:br>
            <a:r>
              <a:rPr lang="en-US" sz="3600" b="1" dirty="0"/>
              <a:t> </a:t>
            </a:r>
            <a:r>
              <a:rPr lang="en-US" dirty="0" smtClean="0"/>
              <a:t>Third </a:t>
            </a:r>
            <a:r>
              <a:rPr lang="en-US" dirty="0"/>
              <a:t>Edition</a:t>
            </a:r>
            <a:r>
              <a:rPr lang="en-US" sz="3600" b="1" dirty="0"/>
              <a:t> </a:t>
            </a:r>
          </a:p>
        </p:txBody>
      </p:sp>
      <p:sp>
        <p:nvSpPr>
          <p:cNvPr id="9216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400" b="0" i="1" dirty="0"/>
              <a:t>Chapter </a:t>
            </a:r>
            <a:r>
              <a:rPr lang="en-US" sz="3400" b="0" i="1" dirty="0" smtClean="0"/>
              <a:t>12</a:t>
            </a:r>
            <a:endParaRPr lang="en-US" sz="3400" b="0" i="1" dirty="0"/>
          </a:p>
          <a:p>
            <a:pPr>
              <a:lnSpc>
                <a:spcPct val="90000"/>
              </a:lnSpc>
            </a:pPr>
            <a:r>
              <a:rPr lang="en-US" sz="3400" b="0" i="1" dirty="0" smtClean="0"/>
              <a:t>Internet and World Wide Web Security</a:t>
            </a:r>
            <a:endParaRPr lang="en-US" sz="3400" b="0" i="1" dirty="0"/>
          </a:p>
        </p:txBody>
      </p:sp>
      <p:pic>
        <p:nvPicPr>
          <p:cNvPr id="92165" name="Picture 1029" descr="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4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E5117A-791B-4F9A-93E8-FF641C674CE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64578" name="Picture 2" descr="C:\Users\Julie\Documents\Dropbox\instructormanuals\NetworkDefenseCounter\Figures\ch12\Fig 12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17600"/>
            <a:ext cx="4572000" cy="433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8485" y="5777731"/>
            <a:ext cx="2727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12-2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DNS hierarchy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725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7BFB53-80C8-4357-829D-AED257F54C82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Understanding Weak Points in the Internet’s Structure</a:t>
            </a:r>
            <a:endParaRPr lang="en-US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Attackers constantly discover new ways of exploiting the Internet infrastructure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IP Spoofing</a:t>
            </a:r>
            <a:r>
              <a:rPr lang="en-US" dirty="0" smtClean="0"/>
              <a:t>: When attackers change the source IP address in the headers of malicious packets they are sending to match a trusted host’s IP address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Attackers send ping packets into a network to find legitimate IP addresses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Used most often in denial of service (DoS) attacks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Goal is to flood the network with packets and cause it to crash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Packet filtering through routers is a major defense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7BFB53-80C8-4357-829D-AED257F54C82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Understanding Weak Points in the Internet’s Structure</a:t>
            </a:r>
            <a:endParaRPr lang="en-US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Routing Security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Routing protocols are used to communicate information updates for routing tables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Routing information is not authenticated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Vulnerable to compromise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DNS Security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DNS information is not authenticated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DNS cache poisoning (DNS spoofing): attackers can send false data to a name server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Steer unsuspecting victims to a server of their choice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DNS information leakage: attackers gain access to DNS database entries</a:t>
            </a:r>
          </a:p>
        </p:txBody>
      </p:sp>
    </p:spTree>
    <p:extLst>
      <p:ext uri="{BB962C8B-B14F-4D97-AF65-F5344CB8AC3E}">
        <p14:creationId xmlns:p14="http://schemas.microsoft.com/office/powerpoint/2010/main" val="225392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7BFB53-80C8-4357-829D-AED257F54C82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Understanding Weak Points in the Internet’s Structure</a:t>
            </a:r>
            <a:endParaRPr lang="en-US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Internet Host Security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Attackers hijack unprotected computers and use them as “zombie” computers to deliver spam e-mail, DoS attacks, and malicious code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Botnets: networks of zombie computers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Assembled by attackers to magnify the scope and intensity of their attacks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According to M86 Security Labs: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91 percent of spam e-mail sent in May 2012 was delivered by hijacked zombie computers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Practices to minimize risks: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Antivirus software, firewalls, and system patches</a:t>
            </a:r>
          </a:p>
        </p:txBody>
      </p:sp>
    </p:spTree>
    <p:extLst>
      <p:ext uri="{BB962C8B-B14F-4D97-AF65-F5344CB8AC3E}">
        <p14:creationId xmlns:p14="http://schemas.microsoft.com/office/powerpoint/2010/main" val="2330569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Attack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 Techniques Against Web Servers</a:t>
            </a:r>
          </a:p>
          <a:p>
            <a:pPr lvl="1"/>
            <a:r>
              <a:rPr lang="en-US" dirty="0" smtClean="0"/>
              <a:t>Attackers probe common hardware/software server configurations in an attempt to discover security holes</a:t>
            </a:r>
          </a:p>
          <a:p>
            <a:pPr lvl="1"/>
            <a:r>
              <a:rPr lang="en-US" dirty="0" smtClean="0"/>
              <a:t>Attackers often select Web servers that handle banking and e-commerce</a:t>
            </a:r>
          </a:p>
          <a:p>
            <a:pPr lvl="2"/>
            <a:r>
              <a:rPr lang="en-US" dirty="0" smtClean="0"/>
              <a:t>Targets for identity theft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56BEE-1F05-48EF-B8B3-EDF11450639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76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dirty="0" smtClean="0"/>
              <a:t>Exploits software vulnerabilities over which users and network security personnel have little or no control</a:t>
            </a:r>
          </a:p>
          <a:p>
            <a:r>
              <a:rPr lang="en-US" dirty="0" smtClean="0"/>
              <a:t>Attacks often come with no warning and are almost impossible to detect and fix</a:t>
            </a:r>
          </a:p>
          <a:p>
            <a:r>
              <a:rPr lang="en-US" dirty="0" smtClean="0"/>
              <a:t>Source code is wrapped in a “black box” to protect it from tampering</a:t>
            </a:r>
          </a:p>
          <a:p>
            <a:pPr lvl="1"/>
            <a:r>
              <a:rPr lang="en-US" dirty="0" smtClean="0"/>
              <a:t>Many attackers have the skill to access anyway</a:t>
            </a:r>
          </a:p>
          <a:p>
            <a:r>
              <a:rPr lang="en-US" dirty="0" smtClean="0"/>
              <a:t>Security problem starts when attackers discover poorly written code that causes buffer overflows</a:t>
            </a:r>
          </a:p>
          <a:p>
            <a:pPr lvl="1"/>
            <a:r>
              <a:rPr lang="en-US" dirty="0" smtClean="0"/>
              <a:t>Inject malicious code into this breach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56BEE-1F05-48EF-B8B3-EDF11450639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6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572000"/>
          </a:xfrm>
        </p:spPr>
        <p:txBody>
          <a:bodyPr/>
          <a:lstStyle/>
          <a:p>
            <a:r>
              <a:rPr lang="en-US" dirty="0" smtClean="0"/>
              <a:t>Buffer: section of random access memory shared by application processes that depend on one another </a:t>
            </a:r>
          </a:p>
          <a:p>
            <a:pPr lvl="1"/>
            <a:r>
              <a:rPr lang="en-US" dirty="0" smtClean="0"/>
              <a:t>Coordinate data intended for use by separate activities</a:t>
            </a:r>
          </a:p>
          <a:p>
            <a:pPr lvl="1"/>
            <a:r>
              <a:rPr lang="en-US" dirty="0" smtClean="0"/>
              <a:t>Critical buffer component for coordination is the call or function stack</a:t>
            </a:r>
          </a:p>
          <a:p>
            <a:pPr lvl="2"/>
            <a:r>
              <a:rPr lang="en-US" dirty="0" smtClean="0"/>
              <a:t>Buffer flow attacks are usually aimed at this </a:t>
            </a:r>
          </a:p>
          <a:p>
            <a:pPr lvl="1"/>
            <a:r>
              <a:rPr lang="en-US" dirty="0" smtClean="0"/>
              <a:t>Stacks are allocated a fixed size in memory</a:t>
            </a:r>
          </a:p>
          <a:p>
            <a:pPr lvl="2"/>
            <a:r>
              <a:rPr lang="en-US" dirty="0" smtClean="0"/>
              <a:t>If process of pushing instructions on the stack consumes all space allocated for stack, a buffer overflow occurs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56BEE-1F05-48EF-B8B3-EDF11450639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1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572000"/>
          </a:xfrm>
        </p:spPr>
        <p:txBody>
          <a:bodyPr/>
          <a:lstStyle/>
          <a:p>
            <a:r>
              <a:rPr lang="en-US" dirty="0" smtClean="0"/>
              <a:t>Defending against a buffer attack is usually reactive</a:t>
            </a:r>
          </a:p>
          <a:p>
            <a:r>
              <a:rPr lang="en-US" dirty="0" smtClean="0"/>
              <a:t>Best defense is to install patches and updates as soon as they are available</a:t>
            </a:r>
          </a:p>
          <a:p>
            <a:pPr lvl="1"/>
            <a:r>
              <a:rPr lang="en-US" dirty="0" smtClean="0"/>
              <a:t>Most buffer attack damage is inflicted on unpatched systems</a:t>
            </a:r>
          </a:p>
          <a:p>
            <a:r>
              <a:rPr lang="en-US" dirty="0" smtClean="0"/>
              <a:t>Installing intrusion detection and prevention software can also be beneficial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56BEE-1F05-48EF-B8B3-EDF11450639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54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2ABA2-517F-42C1-BE3D-AF66312033C0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SQL Injection Attacks</a:t>
            </a:r>
            <a:endParaRPr lang="en-US" dirty="0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Structured Query Language (SQL): used to communicate with most relational database management systems (RDBMSs)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SQL injection: plaintext scripting that is easy to learn and apply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Does not attack a Web server directly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Attacks the database used to support Web sites housed on the Web server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2ABA2-517F-42C1-BE3D-AF66312033C0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SQL Injection Attacks</a:t>
            </a:r>
            <a:endParaRPr lang="en-US" dirty="0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SQL Injection: Web Form Attacks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Web forms used to gather information are potential entry points for attackers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form’s entry text boxes are not verified correctly, attackers can use them to send malicious code to the database, database server, or Web server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Common method of finding candidates: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 a Google search for login pages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Attacker hopes to generate an error on the login page in order to find information</a:t>
            </a:r>
          </a:p>
        </p:txBody>
      </p:sp>
    </p:spTree>
    <p:extLst>
      <p:ext uri="{BB962C8B-B14F-4D97-AF65-F5344CB8AC3E}">
        <p14:creationId xmlns:p14="http://schemas.microsoft.com/office/powerpoint/2010/main" val="15435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017346-A6C7-4F6C-895F-F8681C4FB698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572000"/>
          </a:xfrm>
        </p:spPr>
        <p:txBody>
          <a:bodyPr/>
          <a:lstStyle/>
          <a:p>
            <a:r>
              <a:rPr lang="en-US" dirty="0" smtClean="0"/>
              <a:t>Describe weak points in the structure of the Internet</a:t>
            </a:r>
          </a:p>
          <a:p>
            <a:r>
              <a:rPr lang="en-US" dirty="0" smtClean="0"/>
              <a:t>Explain attack techniques against Web sites and Web users</a:t>
            </a:r>
          </a:p>
          <a:p>
            <a:r>
              <a:rPr lang="en-US" dirty="0" smtClean="0"/>
              <a:t>Explain methods for hardening Web and Internet resources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E5117A-791B-4F9A-93E8-FF641C674CE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65602" name="Picture 2" descr="C:\Users\Julie\Documents\Dropbox\instructormanuals\NetworkDefenseCounter\Figures\ch12\Fig 12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400"/>
            <a:ext cx="5638800" cy="522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74613" y="5928356"/>
            <a:ext cx="4794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12-4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 database-generated error message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475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79A16F-4012-40FA-BD27-2FC4018C138D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SQL Injection Attacks</a:t>
            </a:r>
            <a:endParaRPr lang="en-US" dirty="0"/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SQL Injection: Web Form Attacks (cont’d)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With input from an error message, the attacker might be able to learn: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Web page is not well protected from intrusion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database uses SQL Server and the Web server uses Internet Information Services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 careless administrator has not changed the default database username (sa)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Pages are constructed with Active Server Pages (ASP)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Could be a clue about the coding languages used on this Web site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Requires patience but attackers could learn enough to cause serious damage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B1EBE-5461-4386-82F4-A09B5E081DCC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/>
              <a:t>SQL Injection Attacks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SQL Injection: Query String Attacks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Involves the query string used to send information to a database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When a user clicks on a link on a Web page, information is sent to the Web server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Attackers use this method to probe Web databases for vulnerabilities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Same technique as Web form attacks with a different injection point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Goal of a query string probe is to gain additional information about a database’s structure for future attacks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Defenses Against SQL Injection Attacks</a:t>
            </a:r>
          </a:p>
          <a:p>
            <a:pPr lvl="1"/>
            <a:r>
              <a:rPr lang="en-US" dirty="0" smtClean="0"/>
              <a:t>SQL injection attacks are isolated custom applications</a:t>
            </a:r>
          </a:p>
          <a:p>
            <a:pPr lvl="2"/>
            <a:r>
              <a:rPr lang="en-US" dirty="0" smtClean="0"/>
              <a:t>Administrators can prevent them, unlike buffer overflows</a:t>
            </a:r>
          </a:p>
          <a:p>
            <a:pPr lvl="1"/>
            <a:r>
              <a:rPr lang="en-US" dirty="0" smtClean="0"/>
              <a:t>Take the following steps to close all potential holes:</a:t>
            </a:r>
          </a:p>
          <a:p>
            <a:pPr lvl="2"/>
            <a:r>
              <a:rPr lang="en-US" dirty="0" smtClean="0"/>
              <a:t>Tighten database authentication and limit table access</a:t>
            </a:r>
          </a:p>
          <a:p>
            <a:pPr lvl="2"/>
            <a:r>
              <a:rPr lang="en-US" dirty="0" smtClean="0"/>
              <a:t>Use stored procedures to eliminate passing any SQL commands to the database</a:t>
            </a:r>
          </a:p>
          <a:p>
            <a:pPr lvl="2"/>
            <a:r>
              <a:rPr lang="en-US" dirty="0" smtClean="0"/>
              <a:t>Validate all user entries to make sure they are formed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56BEE-1F05-48EF-B8B3-EDF11450639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72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Defenses Against SQL Injection Attacks</a:t>
            </a:r>
          </a:p>
          <a:p>
            <a:pPr lvl="1"/>
            <a:r>
              <a:rPr lang="en-US" dirty="0" smtClean="0"/>
              <a:t>Take the following steps to close all potential holes (cont’d):</a:t>
            </a:r>
          </a:p>
          <a:p>
            <a:pPr lvl="2"/>
            <a:r>
              <a:rPr lang="en-US" dirty="0" smtClean="0"/>
              <a:t>Place the Web server and database server in a network DMZ</a:t>
            </a:r>
          </a:p>
          <a:p>
            <a:pPr lvl="2"/>
            <a:r>
              <a:rPr lang="en-US" dirty="0" smtClean="0"/>
              <a:t>Use nonstandard naming conventions in database construction</a:t>
            </a:r>
          </a:p>
          <a:p>
            <a:pPr lvl="2"/>
            <a:r>
              <a:rPr lang="en-US" dirty="0" smtClean="0"/>
              <a:t>Inevitably, database errors do occur, so configure a custom error message that does not reveal information for attackers to exploit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56BEE-1F05-48EF-B8B3-EDF11450639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30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C51C93-D1F0-415D-ABB2-46764FFF4635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Attack Techniques Against Web Users</a:t>
            </a:r>
            <a:endParaRPr lang="en-US" dirty="0"/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Social engineering attacks prey on emotions such as curiosity, anxiety, fear, and greed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Almost all attacks against Web users can be prevented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Attacks on Web users: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Identity theft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Simple malicious behavior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Informed Web users should understand attack methods and know how to prevent them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742229-7AE3-4AD0-894B-386D8E3C7624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Phishing Attacks</a:t>
            </a:r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Phishing: attack through a Web browser that displays false information masquerading as legitimate data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Designed to steal personal information such as credit card data, account numbers, usernames, and passwords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Simple form of phishing is the Nigeria money scam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Perpetrator send e-mail asking for help in transferring money from Nigeria to US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Another form involves Web page deception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Attacker send email that appears to come from trusted source (banks, insurance companies, etc…)</a:t>
            </a:r>
            <a:endParaRPr lang="en-US" dirty="0"/>
          </a:p>
          <a:p>
            <a:pPr marL="914400" lvl="2" indent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742229-7AE3-4AD0-894B-386D8E3C7624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Phishing Attacks</a:t>
            </a:r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Phishing e-mails have the following characteristics: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E-mail is unsolicited and unexpected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Logo and graphics are copies of corporate images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Message uses generic greeting, such as “Dear valued customer” or “Corporate bank user”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Message conveys a sense of urgency, such as “Please respond immediately”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Personal account information is requested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Contains a link that seems to be a secure HTTPS link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Usually the link to which you are redirected is no longer active after several hours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Attacker play a game of hit-and-run to avoid authorities</a:t>
            </a:r>
            <a:endParaRPr lang="en-US" dirty="0"/>
          </a:p>
          <a:p>
            <a:pPr marL="914400" lvl="2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73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742229-7AE3-4AD0-894B-386D8E3C7624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Phishing Attacks</a:t>
            </a:r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Objective of a phishing attack is to entice e-mail recipients to click on the bogus link, visit fake Web site, and enter personal information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Variations of phishing: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Pharming: traffic to a legitimate Web site is redirected to the attacker’s Web server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Spear phishing: attacker identifies users or groups in an organization by using common avenues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Such as e-mail, telephone, Facebook, and corporate Web pages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Then mounts a campaign to exploit employee’s authentication credentials</a:t>
            </a:r>
            <a:endParaRPr lang="en-US" dirty="0"/>
          </a:p>
          <a:p>
            <a:pPr marL="914400" lvl="2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12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742229-7AE3-4AD0-894B-386D8E3C7624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Phishing Attacks</a:t>
            </a:r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Train employees to follow these simple guidelines for preventing phishing attacks: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Check the browser address bar and footer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no HTTPS address or lock icon, it is not secure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you get an e-mail from a familiar company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Call to check that e-mail is legitimate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Forward any obvious phishing e-mails to company being portrayed in the phishing attempt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PayPal and eBay have forwarding addresses set up for this purpose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Delete any unsolicited e-mails about foreign banking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4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9318F3-C702-421C-BC95-3969028AF4E8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Examining the Structure of the Internet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Internet use as increased exponentially in the past 10 – 15 years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Opportunists seek to exploit poorly designed systems on the Internet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As attackers discover new exploits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Vendors distribute notifications and patches to defend against exploits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C17DB8-2B39-4690-9332-0CEDC4F6ADC6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Attachment Attacks</a:t>
            </a:r>
            <a:endParaRPr lang="en-US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Attacks first occurred in 2002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JPEG attachments had virus code embedded in file header code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Attack requires two virus components: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First part spreads in the form of a traditional Win32 executable virus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Virus makes changes to the Registry so that JPEG files are run through an extractor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Virus strikes is user tries to view a JPEG image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Extractor find the second virus component in the graphics file header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Users should be cautious of viewing image file attachments from unknown sources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C17DB8-2B39-4690-9332-0CEDC4F6ADC6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ActiveX Control Attacks</a:t>
            </a:r>
            <a:endParaRPr lang="en-US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ActiveX control: a Windows object coded in languages such as C++, Visual Basic, and Java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Purpose is to deliver dynamic, interactive content to Web pages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Attackers discovered that an ActiveX control can be programmed to run malicious code on a user’s Web browser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They run automatically when browser loads and have almost full access to the Windows OS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access and download files, plant Trojan programs and worms, or destroy system programs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03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C17DB8-2B39-4690-9332-0CEDC4F6ADC6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ActiveX Control Attacks</a:t>
            </a:r>
            <a:endParaRPr lang="en-US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Defense against malicious ActiveX controls: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security settings on Web browsers to block ActiveX controls from running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Adjust browser settings to permit certain types of ActiveX controls to run and block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3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618BC6-A36E-4627-A8FB-D3A6700905BF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Applet Attacks</a:t>
            </a:r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Java applet: small program sometimes used as embedded code in Web pages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Internet Explorer attacks: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Malicious code embedded in a Java applet was used to exploit a proxy server network connection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User’s session was redirected so the attacker was able to capture user’s </a:t>
            </a:r>
            <a:r>
              <a:rPr lang="en-US" dirty="0" smtClean="0"/>
              <a:t>information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In Netscape attacks: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Java applet code gained access to unauthorized local and remote files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By opening a connection to a URL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Patch your system with latest updates and fixes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371F6-5747-400D-9201-98E3356F64CE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Hardening Web and Internet Resources</a:t>
            </a:r>
            <a:endParaRPr lang="en-US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Establishing and maintaining a hardened network with secure hosts requires vigilance with updates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New versions of software, hardware, and network media are released frequently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Threats against networks change just as often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Enlist help of security experts and adopt a preventative stance toward network security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Check with supplier of your firewall and antivirus software for guidelines on how to best use products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offer automatic, timely downloads of latest virus signature databases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FCFE78-CF66-4A16-89D1-A722BDE351D4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Hardening DNS Servers</a:t>
            </a: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Primary DNS server – authoritative for specific domains and has DNS zone files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Zone file: set of instructions for resolving domain names into IP addresses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Internal zone file contains entries of all internal hosts on a network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External zone file contains only host entries visible to public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Secondary DNS server – receives a read-only copy of the zone file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Zone transfer</a:t>
            </a:r>
            <a:r>
              <a:rPr lang="en-US" dirty="0" smtClean="0"/>
              <a:t>: occurs when a zone file is sent from primary to secondary DNS servers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FCFE78-CF66-4A16-89D1-A722BDE351D4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Hardening DNS Servers</a:t>
            </a: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If zone transfers are not secured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Attackers might be able to intercept and retrieve a complete listing of network resources and possible targets for attack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Transfers should be allowed only between primary and secondary DNS servers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Administrators who allow untrusted Internet users to perform zone transfers are making a huge mistake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DNS server does not use a segregation method to separate external DNS information from private internal information, internal IP address and host name information could be exposed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30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E5117A-791B-4F9A-93E8-FF641C674CE9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026" name="Picture 2" descr="C:\Users\Julie\Documents\DropBox\InstructorManuals\NetworkDefenseCounter\Figures\ch12\Fig 12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90" y="1066800"/>
            <a:ext cx="6716643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97705" y="5257800"/>
            <a:ext cx="4280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12-6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 zone file for myschoolsite.edu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155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9D82C-0137-4710-BE48-380DB88AEF99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Hardening DNS Servers</a:t>
            </a:r>
            <a:endParaRPr lang="en-US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Securing zone transfers is straightforward: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Configure all DNS servers to restrict zone transfers to specific authorized servers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an organization has a DNS server that is authoritative for its domain on the Internet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DNS server should be in a DMZ using a split DNS architecture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Split DNS architecture</a:t>
            </a:r>
            <a:r>
              <a:rPr lang="en-US" dirty="0" smtClean="0"/>
              <a:t>: physically separates public DNS servers from organization’s internal DNS servers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Split brain DNS architecture</a:t>
            </a:r>
            <a:r>
              <a:rPr lang="en-US" dirty="0" smtClean="0"/>
              <a:t>: physical separation exist between internal and external DNS servers, but both DNS systems use the same domain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E5117A-791B-4F9A-93E8-FF641C674CE9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2050" name="Picture 2" descr="C:\Users\Julie\Documents\DropBox\InstructorManuals\NetworkDefenseCounter\Figures\ch12\Fig 12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28" y="1678546"/>
            <a:ext cx="785820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7499" y="4800600"/>
            <a:ext cx="3560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12-7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 split DNS architecture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680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893084-5B60-4D91-85C4-0C2D443297EB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Understanding the Structure of the Internet</a:t>
            </a:r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Internet: group of networks tied together to form an infrastructure for communication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First established in mid-1960’s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World Wide Web: uses Hypertext Transfer Protocol (HTTP) and is just one of the services the Internet offers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E-mail (uses SMTP) and file transfer (uses FTP) are other services offered by the Internet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Uses web servers, web browsers, and web pages to communicate information through the Internet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9D82C-0137-4710-BE48-380DB88AEF99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DNSSEC</a:t>
            </a:r>
            <a:endParaRPr lang="en-US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DNS Security Extensions (DNSSEC)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Created to thwart some DNS attacks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Uses cryptographic techniques to provide security for DNS data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Goals of DNSSEC: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 authentication of DNS data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Ensure integrity of DNS data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Authenticate the denial of existence of DNS data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Security-aware resolver</a:t>
            </a:r>
            <a:r>
              <a:rPr lang="en-US" dirty="0" smtClean="0"/>
              <a:t>: system that is compliant with DNSSEC and attempts to use a DNS server to resolve a fully qualified domain name to IP address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88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9D82C-0137-4710-BE48-380DB88AEF99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DNSSEC</a:t>
            </a:r>
            <a:endParaRPr lang="en-US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Larger ISPs have begun implementing DNSSEC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Does have weaknesses: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Does not provide message confidentiality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Does not protect against DDoS attacks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Attacker may be able to enumerate the contents of a DNS zone by following the NSEC resource record chain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NSEC resource record: Next Secure record that allows a resolver to trace the authentication path of the RRSIG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DNSSEC is more complicated than DNS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Increases possibility of errors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79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2F9ED0-2043-4C86-A98E-2828509F4B1C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Hardening Windows Web Servers</a:t>
            </a:r>
            <a:endParaRPr lang="en-US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Web servers are usually secured by hardening the underlying OS, installing patches, disabling unused services, and restricting number of user accounts and their access permissions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Internet Information Services (IIS) is the Web server used in: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Windows 2000, Windows XP Professional, Windows Server 2003 and 2008, Windows Vista, and Windows 7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B29C2-D44E-4B62-9B23-BA98DE1461D2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Hardening Windows Web Servers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Authentication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configuring Web server security, IIS 7 allows you to select one of two forms of authentication: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Challenge-based authentication – web client must respond to a challenge from the Web server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Login redirection-based authentication – users must enter credentials on a login page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Windows Basic Authentication requires users to enter a username and password (not browser specific)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Transmits passwords in plain text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Windows Digest Authentication uses Active Directory to authenticate users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Client browser must support HTTP 1.1 protocol</a:t>
            </a:r>
          </a:p>
          <a:p>
            <a:pPr lvl="2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B29C2-D44E-4B62-9B23-BA98DE1461D2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Hardening Windows Web Servers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Authentication </a:t>
            </a:r>
            <a:r>
              <a:rPr lang="en-US" dirty="0" smtClean="0"/>
              <a:t>(cont’d)</a:t>
            </a: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Windows Authentication supports both Kerberos and NTLM (New Technology LAN Manager) authentication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Extended Protection – authentication method available in IIS 7.5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Designed to decrease risks associated with man-in-the-middle attacks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Provides additional information, such as channel-binding tokens and service-binding identifiers</a:t>
            </a:r>
          </a:p>
          <a:p>
            <a:pPr lvl="2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91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B29C2-D44E-4B62-9B23-BA98DE1461D2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Hardening Windows Web Servers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Access Control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IIS 7 allows you to restrict access to Web server based on IP address, IP address ranges, and domain names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Can be limited based on other parameters such as computers, groups of computers, or domains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Access can also be restricted to certain Web sites, applications, directories, and individual files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Data Confidentiality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IIS supports SSL encryption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Can request and install Internet server and domain server digital certificates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641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B29C2-D44E-4B62-9B23-BA98DE1461D2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Hardening Windows Web Servers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Controlling Dynamic Content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Windows Web servers use Internet Server Application Programming Interface (ISAPI) and Common Gateway Interface (CGI) to provide interactive and dynamic content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IIS 7 allows restriction of the activity of ISAPI and CGI components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Shared Configuration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IIS 7 supports shared configuration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Allows administrators to import configuration files and cryptographic keys from a centralized location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Can also be exported to a single server as a 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490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B29C2-D44E-4B62-9B23-BA98DE1461D2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Hardening Windows Web Servers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Other Security Considerations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Underlying Windows OS must be hardened and maintained with latest updates and patches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domain controller should not function as an IIS Web server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Place the Web server in a secure room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 not connect the IIS Web server to the Internet before it is fully hardened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Remove NTFS write and execute permissions when possible to minimize risk of unauthorized users changing files or running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04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B29C2-D44E-4B62-9B23-BA98DE1461D2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Hardening Windows Web Servers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Other Security Considerations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Grant permissions for modifying and viewing IIS logs to system and local administrators only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Allow only the administrator to log on locally to the Web server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Place the Web server in a firewall-protected DMZ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serving Web pages to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330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Security Settings in Apache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Web Server – most widely used Web server application </a:t>
            </a:r>
          </a:p>
          <a:p>
            <a:pPr lvl="1"/>
            <a:r>
              <a:rPr lang="en-US" dirty="0" smtClean="0"/>
              <a:t>Installed mainly on UNIX and Linux systems</a:t>
            </a:r>
          </a:p>
          <a:p>
            <a:pPr lvl="1"/>
            <a:r>
              <a:rPr lang="en-US" dirty="0" smtClean="0"/>
              <a:t>A Windows version is available</a:t>
            </a:r>
          </a:p>
          <a:p>
            <a:pPr lvl="1"/>
            <a:r>
              <a:rPr lang="en-US" dirty="0" smtClean="0"/>
              <a:t>Must still be hardened to ensure security for Web sites and users</a:t>
            </a:r>
          </a:p>
          <a:p>
            <a:r>
              <a:rPr lang="en-US" dirty="0" smtClean="0"/>
              <a:t>Center for Internet Security (CIS) recommends the following security settings for Apache:</a:t>
            </a:r>
          </a:p>
          <a:p>
            <a:pPr lvl="1"/>
            <a:r>
              <a:rPr lang="en-US" dirty="0" smtClean="0"/>
              <a:t>Harden underlying OS</a:t>
            </a:r>
          </a:p>
          <a:p>
            <a:pPr lvl="1"/>
            <a:r>
              <a:rPr lang="en-US" dirty="0" smtClean="0"/>
              <a:t>Install latest Apache binary distribution code from the OS vendor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56BEE-1F05-48EF-B8B3-EDF11450639D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5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B84700-0A80-460C-AA2C-7AA6AD4B903D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Tier System</a:t>
            </a:r>
            <a:endParaRPr lang="en-US" dirty="0"/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r>
              <a:rPr lang="en-US" dirty="0" smtClean="0"/>
              <a:t>Tier System</a:t>
            </a:r>
          </a:p>
          <a:p>
            <a:pPr lvl="1"/>
            <a:r>
              <a:rPr lang="en-US" dirty="0" smtClean="0"/>
              <a:t>Begins with a backbone network connected via network access points (NAPs) to regional Internet service providers (ISPs)</a:t>
            </a:r>
          </a:p>
          <a:p>
            <a:pPr lvl="1"/>
            <a:r>
              <a:rPr lang="en-US" dirty="0" smtClean="0"/>
              <a:t>Regional ISPs service </a:t>
            </a:r>
            <a:r>
              <a:rPr lang="en-US" b="1" dirty="0" smtClean="0"/>
              <a:t>point of presence (POP) ISPs </a:t>
            </a:r>
            <a:r>
              <a:rPr lang="en-US" dirty="0" smtClean="0"/>
              <a:t>that connect to business, education, or home networks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Security Settings in Apache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Recommended security for Apache (cont’d):</a:t>
            </a:r>
          </a:p>
          <a:p>
            <a:pPr lvl="1"/>
            <a:r>
              <a:rPr lang="en-US" dirty="0" smtClean="0"/>
              <a:t>Disable unnecessary Apache modules and services</a:t>
            </a:r>
          </a:p>
          <a:p>
            <a:pPr lvl="1"/>
            <a:r>
              <a:rPr lang="en-US" dirty="0" smtClean="0"/>
              <a:t>Create Web groups so that users can be granted limited administrative rights, not root access</a:t>
            </a:r>
          </a:p>
          <a:p>
            <a:pPr lvl="1"/>
            <a:r>
              <a:rPr lang="en-US" dirty="0" smtClean="0"/>
              <a:t>Create user and group accounts with limited privileges for running Apache Web Server</a:t>
            </a:r>
          </a:p>
          <a:p>
            <a:pPr lvl="2"/>
            <a:r>
              <a:rPr lang="en-US" dirty="0" smtClean="0"/>
              <a:t>Never run Apache as the root account</a:t>
            </a:r>
          </a:p>
          <a:p>
            <a:pPr lvl="1"/>
            <a:r>
              <a:rPr lang="en-US" dirty="0" smtClean="0"/>
              <a:t>Subscribe to OS vendor and Apache security advisories to stay informed about security issues</a:t>
            </a:r>
          </a:p>
          <a:p>
            <a:pPr lvl="1"/>
            <a:r>
              <a:rPr lang="en-US" dirty="0" smtClean="0"/>
              <a:t>Develop customized messages for Web pages that display errors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56BEE-1F05-48EF-B8B3-EDF11450639D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504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Security Settings in Apache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Recommended security for Apache (cont’d):</a:t>
            </a:r>
          </a:p>
          <a:p>
            <a:pPr lvl="1"/>
            <a:r>
              <a:rPr lang="en-US" dirty="0" smtClean="0"/>
              <a:t>Install ModSecurity module to have URLs in Web traffic inspected for anomalies</a:t>
            </a:r>
          </a:p>
          <a:p>
            <a:pPr lvl="1"/>
            <a:r>
              <a:rPr lang="en-US" dirty="0" smtClean="0"/>
              <a:t>Use Digest authentication instead of Basic</a:t>
            </a:r>
          </a:p>
          <a:p>
            <a:pPr lvl="1"/>
            <a:r>
              <a:rPr lang="en-US" dirty="0" smtClean="0"/>
              <a:t>Use SSL to encrypt communication from user to Web server</a:t>
            </a:r>
          </a:p>
          <a:p>
            <a:pPr lvl="1"/>
            <a:r>
              <a:rPr lang="en-US" dirty="0" smtClean="0"/>
              <a:t>Limit Web server to accept and process only certain HTTP request methods</a:t>
            </a:r>
          </a:p>
          <a:p>
            <a:pPr lvl="1"/>
            <a:r>
              <a:rPr lang="en-US" dirty="0" smtClean="0"/>
              <a:t>Disable HTTP traces</a:t>
            </a:r>
          </a:p>
          <a:p>
            <a:pPr lvl="1"/>
            <a:r>
              <a:rPr lang="en-US" dirty="0" smtClean="0"/>
              <a:t>Enable logging on the Web server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56BEE-1F05-48EF-B8B3-EDF11450639D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966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00F00-FD91-41E2-AF40-F7DFEA880992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r>
              <a:rPr lang="en-US" dirty="0" smtClean="0"/>
              <a:t>The Internet is an interconnected web of networks and computers that work together to provide worldwide communications</a:t>
            </a:r>
          </a:p>
          <a:p>
            <a:r>
              <a:rPr lang="en-US" dirty="0" smtClean="0"/>
              <a:t>Domain Name System (DNS) is a hierarchical system that provides name-resolution services for translating host names to IP addresses</a:t>
            </a:r>
          </a:p>
          <a:p>
            <a:r>
              <a:rPr lang="en-US" dirty="0" smtClean="0"/>
              <a:t>Internet weak points are caused by problems with IP address authentication, routing protocol security, DNS security, and Internet host security</a:t>
            </a:r>
          </a:p>
          <a:p>
            <a:r>
              <a:rPr lang="en-US" dirty="0" smtClean="0"/>
              <a:t>TCP/IP does not authenticate IP addresses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00F00-FD91-41E2-AF40-F7DFEA880992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r>
              <a:rPr lang="en-US" dirty="0" smtClean="0"/>
              <a:t>DNS was originally designed as a public database for name-resolution services</a:t>
            </a:r>
          </a:p>
          <a:p>
            <a:pPr lvl="1"/>
            <a:r>
              <a:rPr lang="en-US" dirty="0" smtClean="0"/>
              <a:t>Checking the authenticity and integrity of information stored in name servers wasn’t considered necessary</a:t>
            </a:r>
          </a:p>
          <a:p>
            <a:r>
              <a:rPr lang="en-US" dirty="0" smtClean="0"/>
              <a:t>Millions of host computers around the world are the weakest point of the Internet infrastructure</a:t>
            </a:r>
          </a:p>
          <a:p>
            <a:r>
              <a:rPr lang="en-US" dirty="0" smtClean="0"/>
              <a:t>Web servers are the Internet components that attackers target most often</a:t>
            </a:r>
          </a:p>
          <a:p>
            <a:r>
              <a:rPr lang="en-US" dirty="0" smtClean="0"/>
              <a:t>A buffer overflow attacks exploits coding flaws in common commercial software, such as 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069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00F00-FD91-41E2-AF40-F7DFEA880992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r>
              <a:rPr lang="en-US" dirty="0" smtClean="0"/>
              <a:t>A SQL injection attack uses plaintext scripting in an effort to generate information attackers can use to destroy data, disrupt Web site operations, and launch further attacks</a:t>
            </a:r>
          </a:p>
          <a:p>
            <a:r>
              <a:rPr lang="en-US" dirty="0" smtClean="0"/>
              <a:t>Web user attacks exploit social engineering techniques to target users and take advantage of vulnerabilities in Web browsers</a:t>
            </a:r>
          </a:p>
          <a:p>
            <a:r>
              <a:rPr lang="en-US" dirty="0" smtClean="0"/>
              <a:t>Phishing is an attack through a Web browser</a:t>
            </a:r>
          </a:p>
          <a:p>
            <a:r>
              <a:rPr lang="en-US" dirty="0" smtClean="0"/>
              <a:t>ActiveX controls do not require user action to be activated and have almost full access to Windows</a:t>
            </a:r>
          </a:p>
        </p:txBody>
      </p:sp>
    </p:spTree>
    <p:extLst>
      <p:ext uri="{BB962C8B-B14F-4D97-AF65-F5344CB8AC3E}">
        <p14:creationId xmlns:p14="http://schemas.microsoft.com/office/powerpoint/2010/main" val="26067079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00F00-FD91-41E2-AF40-F7DFEA880992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r>
              <a:rPr lang="en-US" dirty="0" smtClean="0"/>
              <a:t>To harden DNS servers, allow zone transfers only between primary and secondary DNS servers</a:t>
            </a:r>
          </a:p>
          <a:p>
            <a:r>
              <a:rPr lang="en-US" dirty="0" smtClean="0"/>
              <a:t>IIS 7 has features that allow you to improve security</a:t>
            </a:r>
          </a:p>
          <a:p>
            <a:pPr lvl="1"/>
            <a:r>
              <a:rPr lang="en-US" dirty="0" smtClean="0"/>
              <a:t>Controls for authentication, encryption, authorization, and access</a:t>
            </a:r>
          </a:p>
          <a:p>
            <a:r>
              <a:rPr lang="en-US" dirty="0" smtClean="0"/>
              <a:t>CIS recommendations are helpful guidelines for configuring server processes to harden Apache Web servers</a:t>
            </a:r>
          </a:p>
        </p:txBody>
      </p:sp>
    </p:spTree>
    <p:extLst>
      <p:ext uri="{BB962C8B-B14F-4D97-AF65-F5344CB8AC3E}">
        <p14:creationId xmlns:p14="http://schemas.microsoft.com/office/powerpoint/2010/main" val="237189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B84700-0A80-460C-AA2C-7AA6AD4B903D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Tier System</a:t>
            </a:r>
            <a:endParaRPr lang="en-US" dirty="0"/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r>
              <a:rPr lang="en-US" dirty="0" smtClean="0"/>
              <a:t>Routers and the Internet Communication Backbone</a:t>
            </a:r>
          </a:p>
          <a:p>
            <a:pPr lvl="1"/>
            <a:r>
              <a:rPr lang="en-US" dirty="0" smtClean="0"/>
              <a:t>Internet Communication Backbone: network of backbones owned by businesses or network service providers (NSPs)</a:t>
            </a:r>
          </a:p>
          <a:p>
            <a:pPr lvl="1"/>
            <a:r>
              <a:rPr lang="en-US" dirty="0" smtClean="0"/>
              <a:t>Routers direct network traffic to its destination via routing tables</a:t>
            </a:r>
          </a:p>
          <a:p>
            <a:pPr lvl="1"/>
            <a:r>
              <a:rPr lang="en-US" dirty="0" smtClean="0"/>
              <a:t>Routers in NSP backbones differ from LAN routers by high amount of traffic they are designed to handle</a:t>
            </a:r>
          </a:p>
          <a:p>
            <a:pPr lvl="2"/>
            <a:r>
              <a:rPr lang="en-US" dirty="0" smtClean="0"/>
              <a:t>Physical memory, CPU speeds, interfaces, and OSs  can support enormous amounts of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0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B84700-0A80-460C-AA2C-7AA6AD4B903D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Tier System</a:t>
            </a:r>
            <a:endParaRPr lang="en-US" dirty="0"/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r>
              <a:rPr lang="en-US" dirty="0" smtClean="0"/>
              <a:t>Network Access Points (NAPs)</a:t>
            </a:r>
          </a:p>
          <a:p>
            <a:pPr lvl="1"/>
            <a:r>
              <a:rPr lang="en-US" sz="2200" dirty="0" smtClean="0"/>
              <a:t>Highly secure public facilities where backbones are interconnected</a:t>
            </a:r>
          </a:p>
          <a:p>
            <a:pPr lvl="1"/>
            <a:r>
              <a:rPr lang="en-US" sz="2200" dirty="0" smtClean="0"/>
              <a:t>Provide physical space, power, and network connectivity between different levels of Internet tier</a:t>
            </a:r>
          </a:p>
          <a:p>
            <a:pPr lvl="1"/>
            <a:r>
              <a:rPr lang="en-US" sz="2200" dirty="0" smtClean="0"/>
              <a:t>Positioned in each country to provide interconnectivity</a:t>
            </a:r>
          </a:p>
          <a:p>
            <a:r>
              <a:rPr lang="en-US" dirty="0" smtClean="0"/>
              <a:t>Internet Service Providers (ISPs)</a:t>
            </a:r>
          </a:p>
          <a:p>
            <a:pPr lvl="1"/>
            <a:r>
              <a:rPr lang="en-US" sz="2200" dirty="0" smtClean="0"/>
              <a:t>Local or POP ISP provides Internet access directly to consumers or businesses</a:t>
            </a:r>
          </a:p>
          <a:p>
            <a:pPr lvl="1"/>
            <a:r>
              <a:rPr lang="en-US" sz="2200" dirty="0" smtClean="0"/>
              <a:t>Regional ISP sells bandwidth to local ISPs</a:t>
            </a:r>
          </a:p>
          <a:p>
            <a:pPr lvl="1"/>
            <a:r>
              <a:rPr lang="en-US" sz="2200" dirty="0" smtClean="0"/>
              <a:t>Backbone ISP or NSP gives regional ISPs backbone access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7840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E5117A-791B-4F9A-93E8-FF641C674CE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63554" name="Picture 2" descr="C:\Users\Julie\Documents\Dropbox\instructormanuals\NetworkDefenseCounter\Figures\ch12\Fig 12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38200"/>
            <a:ext cx="6428509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2241" y="5655677"/>
            <a:ext cx="6154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Figure 12-1 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The Internet backbone: a network of NSP backbones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360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Guide to Network Defense and Countermeasures, 3rd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B84700-0A80-460C-AA2C-7AA6AD4B903D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dirty="0" smtClean="0"/>
              <a:t>Tier System</a:t>
            </a:r>
            <a:endParaRPr lang="en-US" dirty="0"/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r>
              <a:rPr lang="en-US" dirty="0" smtClean="0"/>
              <a:t>Domain Name System (DNS)</a:t>
            </a:r>
          </a:p>
          <a:p>
            <a:pPr lvl="1"/>
            <a:r>
              <a:rPr lang="en-US" dirty="0" smtClean="0"/>
              <a:t>Name-resolution service that translates fully qualified domain names to IP addresses</a:t>
            </a:r>
          </a:p>
          <a:p>
            <a:pPr lvl="1"/>
            <a:r>
              <a:rPr lang="en-US" dirty="0" smtClean="0"/>
              <a:t>DNS is a hierarchical system</a:t>
            </a:r>
          </a:p>
          <a:p>
            <a:pPr lvl="2"/>
            <a:r>
              <a:rPr lang="en-US" dirty="0" smtClean="0"/>
              <a:t>Root servers know which servers on the Internet are responsible for top-level domains</a:t>
            </a:r>
          </a:p>
          <a:p>
            <a:pPr lvl="2"/>
            <a:r>
              <a:rPr lang="en-US" dirty="0" smtClean="0"/>
              <a:t>Each top-level domain has its own servers that delegate responsibility for domain name-to-IP address resolution to lower name servers</a:t>
            </a:r>
          </a:p>
          <a:p>
            <a:pPr lvl="1"/>
            <a:r>
              <a:rPr lang="en-US" dirty="0" smtClean="0"/>
              <a:t>Anycast addressing enables any group of servers to act as a root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682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4013</Words>
  <Application>Microsoft Office PowerPoint</Application>
  <PresentationFormat>On-screen Show (4:3)</PresentationFormat>
  <Paragraphs>497</Paragraphs>
  <Slides>55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Default Design</vt:lpstr>
      <vt:lpstr>Guide to Network Defense and Countermeasures  Third Edition </vt:lpstr>
      <vt:lpstr>Objectives</vt:lpstr>
      <vt:lpstr>Examining the Structure of the Internet</vt:lpstr>
      <vt:lpstr>Understanding the Structure of the Internet</vt:lpstr>
      <vt:lpstr>Tier System</vt:lpstr>
      <vt:lpstr>Tier System</vt:lpstr>
      <vt:lpstr>Tier System</vt:lpstr>
      <vt:lpstr>PowerPoint Presentation</vt:lpstr>
      <vt:lpstr>Tier System</vt:lpstr>
      <vt:lpstr>PowerPoint Presentation</vt:lpstr>
      <vt:lpstr>Understanding Weak Points in the Internet’s Structure</vt:lpstr>
      <vt:lpstr>Understanding Weak Points in the Internet’s Structure</vt:lpstr>
      <vt:lpstr>Understanding Weak Points in the Internet’s Structure</vt:lpstr>
      <vt:lpstr>Web Site Attack Techniques</vt:lpstr>
      <vt:lpstr>Buffer Overflow Attacks</vt:lpstr>
      <vt:lpstr>Buffer Overflow Attacks</vt:lpstr>
      <vt:lpstr>Buffer Overflow Attacks</vt:lpstr>
      <vt:lpstr>SQL Injection Attacks</vt:lpstr>
      <vt:lpstr>SQL Injection Attacks</vt:lpstr>
      <vt:lpstr>PowerPoint Presentation</vt:lpstr>
      <vt:lpstr>SQL Injection Attacks</vt:lpstr>
      <vt:lpstr>SQL Injection Attacks</vt:lpstr>
      <vt:lpstr>SQL Injection Attacks</vt:lpstr>
      <vt:lpstr>SQL Injection Attacks</vt:lpstr>
      <vt:lpstr>Attack Techniques Against Web Users</vt:lpstr>
      <vt:lpstr>Phishing Attacks</vt:lpstr>
      <vt:lpstr>Phishing Attacks</vt:lpstr>
      <vt:lpstr>Phishing Attacks</vt:lpstr>
      <vt:lpstr>Phishing Attacks</vt:lpstr>
      <vt:lpstr>File Attachment Attacks</vt:lpstr>
      <vt:lpstr>ActiveX Control Attacks</vt:lpstr>
      <vt:lpstr>ActiveX Control Attacks</vt:lpstr>
      <vt:lpstr>Java Applet Attacks</vt:lpstr>
      <vt:lpstr>Hardening Web and Internet Resources</vt:lpstr>
      <vt:lpstr>Hardening DNS Servers</vt:lpstr>
      <vt:lpstr>Hardening DNS Servers</vt:lpstr>
      <vt:lpstr>PowerPoint Presentation</vt:lpstr>
      <vt:lpstr>Hardening DNS Servers</vt:lpstr>
      <vt:lpstr>PowerPoint Presentation</vt:lpstr>
      <vt:lpstr>DNSSEC</vt:lpstr>
      <vt:lpstr>DNSSEC</vt:lpstr>
      <vt:lpstr>Hardening Windows Web Servers</vt:lpstr>
      <vt:lpstr>Hardening Windows Web Servers</vt:lpstr>
      <vt:lpstr>Hardening Windows Web Servers</vt:lpstr>
      <vt:lpstr>Hardening Windows Web Servers</vt:lpstr>
      <vt:lpstr>Hardening Windows Web Servers</vt:lpstr>
      <vt:lpstr>Hardening Windows Web Servers</vt:lpstr>
      <vt:lpstr>Hardening Windows Web Servers</vt:lpstr>
      <vt:lpstr>Configuring Security Settings in Apache Web Server</vt:lpstr>
      <vt:lpstr>Configuring Security Settings in Apache Web Server</vt:lpstr>
      <vt:lpstr>Configuring Security Settings in Apache Web Server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Network Defense and Countermeasures</dc:title>
  <dc:subject>Chapter Five</dc:subject>
  <dc:creator/>
  <cp:lastModifiedBy/>
  <cp:revision>510</cp:revision>
  <dcterms:created xsi:type="dcterms:W3CDTF">2002-09-27T23:29:22Z</dcterms:created>
  <dcterms:modified xsi:type="dcterms:W3CDTF">2012-12-07T20:44:50Z</dcterms:modified>
</cp:coreProperties>
</file>